
<file path=[Content_Types].xml><?xml version="1.0" encoding="utf-8"?>
<Types xmlns="http://schemas.openxmlformats.org/package/2006/content-types">
  <Default Extension="emf" ContentType="image/x-emf"/>
  <Default Extension="gif" ContentType="video/unknown"/>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 id="2147483701" r:id="rId3"/>
  </p:sldMasterIdLst>
  <p:notesMasterIdLst>
    <p:notesMasterId r:id="rId36"/>
  </p:notesMasterIdLst>
  <p:sldIdLst>
    <p:sldId id="401" r:id="rId4"/>
    <p:sldId id="406" r:id="rId5"/>
    <p:sldId id="418" r:id="rId6"/>
    <p:sldId id="441" r:id="rId7"/>
    <p:sldId id="446" r:id="rId8"/>
    <p:sldId id="417" r:id="rId9"/>
    <p:sldId id="419" r:id="rId10"/>
    <p:sldId id="420" r:id="rId11"/>
    <p:sldId id="381" r:id="rId12"/>
    <p:sldId id="403" r:id="rId13"/>
    <p:sldId id="402" r:id="rId14"/>
    <p:sldId id="382" r:id="rId15"/>
    <p:sldId id="386" r:id="rId16"/>
    <p:sldId id="404" r:id="rId17"/>
    <p:sldId id="435" r:id="rId18"/>
    <p:sldId id="423" r:id="rId19"/>
    <p:sldId id="447" r:id="rId20"/>
    <p:sldId id="448" r:id="rId21"/>
    <p:sldId id="449" r:id="rId22"/>
    <p:sldId id="432" r:id="rId23"/>
    <p:sldId id="602" r:id="rId24"/>
    <p:sldId id="392" r:id="rId25"/>
    <p:sldId id="425" r:id="rId26"/>
    <p:sldId id="430" r:id="rId27"/>
    <p:sldId id="429" r:id="rId28"/>
    <p:sldId id="427" r:id="rId29"/>
    <p:sldId id="431" r:id="rId30"/>
    <p:sldId id="442" r:id="rId31"/>
    <p:sldId id="454" r:id="rId32"/>
    <p:sldId id="445" r:id="rId33"/>
    <p:sldId id="410" r:id="rId34"/>
    <p:sldId id="415" r:id="rId35"/>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65C7DBA-D466-495A-BE68-5F9394D9F3EC}">
          <p14:sldIdLst>
            <p14:sldId id="401"/>
            <p14:sldId id="406"/>
            <p14:sldId id="418"/>
            <p14:sldId id="441"/>
            <p14:sldId id="446"/>
            <p14:sldId id="417"/>
            <p14:sldId id="419"/>
            <p14:sldId id="420"/>
            <p14:sldId id="381"/>
            <p14:sldId id="403"/>
            <p14:sldId id="402"/>
            <p14:sldId id="382"/>
            <p14:sldId id="386"/>
            <p14:sldId id="404"/>
            <p14:sldId id="435"/>
            <p14:sldId id="423"/>
            <p14:sldId id="447"/>
            <p14:sldId id="448"/>
            <p14:sldId id="449"/>
            <p14:sldId id="432"/>
            <p14:sldId id="602"/>
            <p14:sldId id="392"/>
            <p14:sldId id="425"/>
            <p14:sldId id="430"/>
            <p14:sldId id="429"/>
            <p14:sldId id="427"/>
            <p14:sldId id="431"/>
            <p14:sldId id="442"/>
            <p14:sldId id="454"/>
            <p14:sldId id="445"/>
            <p14:sldId id="410"/>
            <p14:sldId id="41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ng, Xiao" initials="YX" lastIdx="3" clrIdx="0">
    <p:extLst>
      <p:ext uri="{19B8F6BF-5375-455C-9EA6-DF929625EA0E}">
        <p15:presenceInfo xmlns:p15="http://schemas.microsoft.com/office/powerpoint/2012/main" userId="S-1-5-21-2227252855-110555244-558704246-5740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0000CC"/>
    <a:srgbClr val="FFE366"/>
    <a:srgbClr val="C00000"/>
    <a:srgbClr val="FF0000"/>
    <a:srgbClr val="C25C2E"/>
    <a:srgbClr val="0070C0"/>
    <a:srgbClr val="DAE57D"/>
    <a:srgbClr val="FFFFFF"/>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1" autoAdjust="0"/>
    <p:restoredTop sz="96224" autoAdjust="0"/>
  </p:normalViewPr>
  <p:slideViewPr>
    <p:cSldViewPr snapToGrid="0">
      <p:cViewPr>
        <p:scale>
          <a:sx n="75" d="100"/>
          <a:sy n="75" d="100"/>
        </p:scale>
        <p:origin x="1092" y="750"/>
      </p:cViewPr>
      <p:guideLst>
        <p:guide orient="horz" pos="2160"/>
        <p:guide pos="3840"/>
      </p:guideLst>
    </p:cSldViewPr>
  </p:slideViewPr>
  <p:notesTextViewPr>
    <p:cViewPr>
      <p:scale>
        <a:sx n="100" d="100"/>
        <a:sy n="100" d="100"/>
      </p:scale>
      <p:origin x="0" y="0"/>
    </p:cViewPr>
  </p:notesTextViewPr>
  <p:sorterViewPr>
    <p:cViewPr>
      <p:scale>
        <a:sx n="200" d="100"/>
        <a:sy n="200" d="100"/>
      </p:scale>
      <p:origin x="0" y="-4259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A41A4DCC-E3B1-4FD7-B38C-A6623011760C}" type="datetimeFigureOut">
              <a:rPr lang="en-US" smtClean="0"/>
              <a:t>2/11/2020</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1510986F-8E34-45B2-A9BA-155116AAA969}" type="slidenum">
              <a:rPr lang="en-US" smtClean="0"/>
              <a:t>‹#›</a:t>
            </a:fld>
            <a:endParaRPr lang="en-US"/>
          </a:p>
        </p:txBody>
      </p:sp>
    </p:spTree>
    <p:extLst>
      <p:ext uri="{BB962C8B-B14F-4D97-AF65-F5344CB8AC3E}">
        <p14:creationId xmlns:p14="http://schemas.microsoft.com/office/powerpoint/2010/main" val="695865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10986F-8E34-45B2-A9BA-155116AAA969}" type="slidenum">
              <a:rPr lang="en-US" smtClean="0"/>
              <a:t>1</a:t>
            </a:fld>
            <a:endParaRPr lang="en-US"/>
          </a:p>
        </p:txBody>
      </p:sp>
    </p:spTree>
    <p:extLst>
      <p:ext uri="{BB962C8B-B14F-4D97-AF65-F5344CB8AC3E}">
        <p14:creationId xmlns:p14="http://schemas.microsoft.com/office/powerpoint/2010/main" val="1659273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10986F-8E34-45B2-A9BA-155116AAA969}" type="slidenum">
              <a:rPr lang="en-US" smtClean="0"/>
              <a:t>11</a:t>
            </a:fld>
            <a:endParaRPr lang="en-US"/>
          </a:p>
        </p:txBody>
      </p:sp>
    </p:spTree>
    <p:extLst>
      <p:ext uri="{BB962C8B-B14F-4D97-AF65-F5344CB8AC3E}">
        <p14:creationId xmlns:p14="http://schemas.microsoft.com/office/powerpoint/2010/main" val="2505606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10986F-8E34-45B2-A9BA-155116AAA969}" type="slidenum">
              <a:rPr lang="en-US" smtClean="0"/>
              <a:t>12</a:t>
            </a:fld>
            <a:endParaRPr lang="en-US"/>
          </a:p>
        </p:txBody>
      </p:sp>
    </p:spTree>
    <p:extLst>
      <p:ext uri="{BB962C8B-B14F-4D97-AF65-F5344CB8AC3E}">
        <p14:creationId xmlns:p14="http://schemas.microsoft.com/office/powerpoint/2010/main" val="3703547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discuss the sample data and refer to the proportion of data within the sample data distribution we can refer to that data in the context of z-scoring it. </a:t>
            </a:r>
          </a:p>
          <a:p>
            <a:pPr defTabSz="966612">
              <a:defRPr/>
            </a:pPr>
            <a:r>
              <a:rPr lang="en-US" dirty="0"/>
              <a:t>To guard against the sample having an odd mean and/or standard deviation compared to those of the population, we require that the sample mean be k standard deviations away from the specification.  </a:t>
            </a:r>
          </a:p>
          <a:p>
            <a:endParaRPr lang="en-US" dirty="0"/>
          </a:p>
        </p:txBody>
      </p:sp>
      <p:sp>
        <p:nvSpPr>
          <p:cNvPr id="4" name="Slide Number Placeholder 3"/>
          <p:cNvSpPr>
            <a:spLocks noGrp="1"/>
          </p:cNvSpPr>
          <p:nvPr>
            <p:ph type="sldNum" sz="quarter" idx="10"/>
          </p:nvPr>
        </p:nvSpPr>
        <p:spPr/>
        <p:txBody>
          <a:bodyPr/>
          <a:lstStyle/>
          <a:p>
            <a:fld id="{1510986F-8E34-45B2-A9BA-155116AAA969}" type="slidenum">
              <a:rPr lang="en-US" smtClean="0"/>
              <a:t>13</a:t>
            </a:fld>
            <a:endParaRPr lang="en-US"/>
          </a:p>
        </p:txBody>
      </p:sp>
    </p:spTree>
    <p:extLst>
      <p:ext uri="{BB962C8B-B14F-4D97-AF65-F5344CB8AC3E}">
        <p14:creationId xmlns:p14="http://schemas.microsoft.com/office/powerpoint/2010/main" val="2371927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10986F-8E34-45B2-A9BA-155116AAA969}" type="slidenum">
              <a:rPr lang="en-US" smtClean="0"/>
              <a:t>14</a:t>
            </a:fld>
            <a:endParaRPr lang="en-US"/>
          </a:p>
        </p:txBody>
      </p:sp>
    </p:spTree>
    <p:extLst>
      <p:ext uri="{BB962C8B-B14F-4D97-AF65-F5344CB8AC3E}">
        <p14:creationId xmlns:p14="http://schemas.microsoft.com/office/powerpoint/2010/main" val="1786431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10986F-8E34-45B2-A9BA-155116AAA969}" type="slidenum">
              <a:rPr lang="en-US" smtClean="0"/>
              <a:t>15</a:t>
            </a:fld>
            <a:endParaRPr lang="en-US"/>
          </a:p>
        </p:txBody>
      </p:sp>
    </p:spTree>
    <p:extLst>
      <p:ext uri="{BB962C8B-B14F-4D97-AF65-F5344CB8AC3E}">
        <p14:creationId xmlns:p14="http://schemas.microsoft.com/office/powerpoint/2010/main" val="2376230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10986F-8E34-45B2-A9BA-155116AAA969}" type="slidenum">
              <a:rPr lang="en-US" smtClean="0"/>
              <a:t>16</a:t>
            </a:fld>
            <a:endParaRPr lang="en-US"/>
          </a:p>
        </p:txBody>
      </p:sp>
    </p:spTree>
    <p:extLst>
      <p:ext uri="{BB962C8B-B14F-4D97-AF65-F5344CB8AC3E}">
        <p14:creationId xmlns:p14="http://schemas.microsoft.com/office/powerpoint/2010/main" val="1908571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my sample size increases, I get more and more certainty about my true population parameter mean, until eventually I am 100% certain and converge on it!</a:t>
            </a:r>
          </a:p>
          <a:p>
            <a:r>
              <a:rPr lang="en-US" dirty="0"/>
              <a:t>the CLT theorem also really helps me here, because it doesn’t matter what my individuals data distribution looks like, as n goes up, the distribution of means will become more and more normal so my confidence limits will give me a stable estimate of where the true population mean could be </a:t>
            </a:r>
            <a:r>
              <a:rPr lang="en-US" i="1" dirty="0"/>
              <a:t>regardless of the shape of the parent population.</a:t>
            </a:r>
            <a:endParaRPr lang="en-US" dirty="0"/>
          </a:p>
        </p:txBody>
      </p:sp>
      <p:sp>
        <p:nvSpPr>
          <p:cNvPr id="4" name="Slide Number Placeholder 3"/>
          <p:cNvSpPr>
            <a:spLocks noGrp="1"/>
          </p:cNvSpPr>
          <p:nvPr>
            <p:ph type="sldNum" sz="quarter" idx="10"/>
          </p:nvPr>
        </p:nvSpPr>
        <p:spPr/>
        <p:txBody>
          <a:bodyPr/>
          <a:lstStyle/>
          <a:p>
            <a:fld id="{1510986F-8E34-45B2-A9BA-155116AAA969}" type="slidenum">
              <a:rPr lang="en-US" smtClean="0"/>
              <a:t>18</a:t>
            </a:fld>
            <a:endParaRPr lang="en-US"/>
          </a:p>
        </p:txBody>
      </p:sp>
    </p:spTree>
    <p:extLst>
      <p:ext uri="{BB962C8B-B14F-4D97-AF65-F5344CB8AC3E}">
        <p14:creationId xmlns:p14="http://schemas.microsoft.com/office/powerpoint/2010/main" val="2371916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sample size increases, I get more and more certain of my true population reliability, to the point where my confidence eventually becomes 100%!</a:t>
            </a:r>
          </a:p>
          <a:p>
            <a:r>
              <a:rPr lang="en-US" dirty="0"/>
              <a:t>I’m not so sure the CLT helps me here because if I want to infer on a proportion covered, then my data needs to be normally distributed! (or transformed to normal!)</a:t>
            </a:r>
          </a:p>
        </p:txBody>
      </p:sp>
      <p:sp>
        <p:nvSpPr>
          <p:cNvPr id="4" name="Slide Number Placeholder 3"/>
          <p:cNvSpPr>
            <a:spLocks noGrp="1"/>
          </p:cNvSpPr>
          <p:nvPr>
            <p:ph type="sldNum" sz="quarter" idx="10"/>
          </p:nvPr>
        </p:nvSpPr>
        <p:spPr/>
        <p:txBody>
          <a:bodyPr/>
          <a:lstStyle/>
          <a:p>
            <a:fld id="{1510986F-8E34-45B2-A9BA-155116AAA969}" type="slidenum">
              <a:rPr lang="en-US" smtClean="0"/>
              <a:t>19</a:t>
            </a:fld>
            <a:endParaRPr lang="en-US"/>
          </a:p>
        </p:txBody>
      </p:sp>
    </p:spTree>
    <p:extLst>
      <p:ext uri="{BB962C8B-B14F-4D97-AF65-F5344CB8AC3E}">
        <p14:creationId xmlns:p14="http://schemas.microsoft.com/office/powerpoint/2010/main" val="461547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10986F-8E34-45B2-A9BA-155116AAA969}" type="slidenum">
              <a:rPr lang="en-US" smtClean="0"/>
              <a:t>20</a:t>
            </a:fld>
            <a:endParaRPr lang="en-US"/>
          </a:p>
        </p:txBody>
      </p:sp>
    </p:spTree>
    <p:extLst>
      <p:ext uri="{BB962C8B-B14F-4D97-AF65-F5344CB8AC3E}">
        <p14:creationId xmlns:p14="http://schemas.microsoft.com/office/powerpoint/2010/main" val="2152882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Careful!</a:t>
            </a:r>
          </a:p>
          <a:p>
            <a:endParaRPr lang="en-US" dirty="0"/>
          </a:p>
          <a:p>
            <a:r>
              <a:rPr lang="en-US" dirty="0"/>
              <a:t>Small samples &gt; more skewed</a:t>
            </a:r>
          </a:p>
          <a:p>
            <a:r>
              <a:rPr lang="en-US" dirty="0"/>
              <a:t>Closer to zero or 1 &gt; more skewed</a:t>
            </a:r>
          </a:p>
          <a:p>
            <a:r>
              <a:rPr lang="en-US" dirty="0"/>
              <a:t>Large samples and closer to zero or 1 </a:t>
            </a:r>
            <a:r>
              <a:rPr lang="en-US" dirty="0">
                <a:sym typeface="Wingdings" panose="05000000000000000000" pitchFamily="2" charset="2"/>
              </a:rPr>
              <a:t> eventually large samples will make the distribution symmetric! </a:t>
            </a:r>
          </a:p>
          <a:p>
            <a:endParaRPr lang="en-US" dirty="0"/>
          </a:p>
        </p:txBody>
      </p:sp>
      <p:sp>
        <p:nvSpPr>
          <p:cNvPr id="4" name="Slide Number Placeholder 3"/>
          <p:cNvSpPr>
            <a:spLocks noGrp="1"/>
          </p:cNvSpPr>
          <p:nvPr>
            <p:ph type="sldNum" sz="quarter" idx="10"/>
          </p:nvPr>
        </p:nvSpPr>
        <p:spPr/>
        <p:txBody>
          <a:bodyPr/>
          <a:lstStyle/>
          <a:p>
            <a:fld id="{1510986F-8E34-45B2-A9BA-155116AAA969}" type="slidenum">
              <a:rPr lang="en-US" smtClean="0"/>
              <a:t>22</a:t>
            </a:fld>
            <a:endParaRPr lang="en-US"/>
          </a:p>
        </p:txBody>
      </p:sp>
    </p:spTree>
    <p:extLst>
      <p:ext uri="{BB962C8B-B14F-4D97-AF65-F5344CB8AC3E}">
        <p14:creationId xmlns:p14="http://schemas.microsoft.com/office/powerpoint/2010/main" val="3695452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objective of this presentation to show the reader what is good about C&amp;R based plans and what’s not so good about ANSI Z1.4 and Z1.9.   To stop using  classic sampling plans and to start using C&amp;R based sampling plans.</a:t>
            </a:r>
          </a:p>
          <a:p>
            <a:endParaRPr lang="en-US" dirty="0"/>
          </a:p>
          <a:p>
            <a:endParaRPr lang="en-US" dirty="0"/>
          </a:p>
        </p:txBody>
      </p:sp>
      <p:sp>
        <p:nvSpPr>
          <p:cNvPr id="4" name="Slide Number Placeholder 3"/>
          <p:cNvSpPr>
            <a:spLocks noGrp="1"/>
          </p:cNvSpPr>
          <p:nvPr>
            <p:ph type="sldNum" sz="quarter" idx="10"/>
          </p:nvPr>
        </p:nvSpPr>
        <p:spPr/>
        <p:txBody>
          <a:bodyPr/>
          <a:lstStyle/>
          <a:p>
            <a:fld id="{1510986F-8E34-45B2-A9BA-155116AAA969}" type="slidenum">
              <a:rPr lang="en-US" smtClean="0"/>
              <a:t>2</a:t>
            </a:fld>
            <a:endParaRPr lang="en-US"/>
          </a:p>
        </p:txBody>
      </p:sp>
    </p:spTree>
    <p:extLst>
      <p:ext uri="{BB962C8B-B14F-4D97-AF65-F5344CB8AC3E}">
        <p14:creationId xmlns:p14="http://schemas.microsoft.com/office/powerpoint/2010/main" val="26296917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10986F-8E34-45B2-A9BA-155116AAA969}" type="slidenum">
              <a:rPr lang="en-US" smtClean="0"/>
              <a:t>23</a:t>
            </a:fld>
            <a:endParaRPr lang="en-US"/>
          </a:p>
        </p:txBody>
      </p:sp>
    </p:spTree>
    <p:extLst>
      <p:ext uri="{BB962C8B-B14F-4D97-AF65-F5344CB8AC3E}">
        <p14:creationId xmlns:p14="http://schemas.microsoft.com/office/powerpoint/2010/main" val="31433729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10986F-8E34-45B2-A9BA-155116AAA969}" type="slidenum">
              <a:rPr lang="en-US" smtClean="0"/>
              <a:t>24</a:t>
            </a:fld>
            <a:endParaRPr lang="en-US"/>
          </a:p>
        </p:txBody>
      </p:sp>
    </p:spTree>
    <p:extLst>
      <p:ext uri="{BB962C8B-B14F-4D97-AF65-F5344CB8AC3E}">
        <p14:creationId xmlns:p14="http://schemas.microsoft.com/office/powerpoint/2010/main" val="13086812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passed LQL so I should be able to assert that I will reject lots that are 10% defective or more ~ 90% of the time.  However, the LQL % that I got was actually 7.5%, not 10%.</a:t>
            </a:r>
          </a:p>
        </p:txBody>
      </p:sp>
      <p:sp>
        <p:nvSpPr>
          <p:cNvPr id="4" name="Slide Number Placeholder 3"/>
          <p:cNvSpPr>
            <a:spLocks noGrp="1"/>
          </p:cNvSpPr>
          <p:nvPr>
            <p:ph type="sldNum" sz="quarter" idx="10"/>
          </p:nvPr>
        </p:nvSpPr>
        <p:spPr/>
        <p:txBody>
          <a:bodyPr/>
          <a:lstStyle/>
          <a:p>
            <a:fld id="{1510986F-8E34-45B2-A9BA-155116AAA969}" type="slidenum">
              <a:rPr lang="en-US" smtClean="0"/>
              <a:t>25</a:t>
            </a:fld>
            <a:endParaRPr lang="en-US"/>
          </a:p>
        </p:txBody>
      </p:sp>
    </p:spTree>
    <p:extLst>
      <p:ext uri="{BB962C8B-B14F-4D97-AF65-F5344CB8AC3E}">
        <p14:creationId xmlns:p14="http://schemas.microsoft.com/office/powerpoint/2010/main" val="36330030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10986F-8E34-45B2-A9BA-155116AAA969}" type="slidenum">
              <a:rPr lang="en-US" smtClean="0"/>
              <a:t>26</a:t>
            </a:fld>
            <a:endParaRPr lang="en-US"/>
          </a:p>
        </p:txBody>
      </p:sp>
    </p:spTree>
    <p:extLst>
      <p:ext uri="{BB962C8B-B14F-4D97-AF65-F5344CB8AC3E}">
        <p14:creationId xmlns:p14="http://schemas.microsoft.com/office/powerpoint/2010/main" val="5860061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10986F-8E34-45B2-A9BA-155116AAA969}" type="slidenum">
              <a:rPr lang="en-US" smtClean="0"/>
              <a:t>27</a:t>
            </a:fld>
            <a:endParaRPr lang="en-US"/>
          </a:p>
        </p:txBody>
      </p:sp>
    </p:spTree>
    <p:extLst>
      <p:ext uri="{BB962C8B-B14F-4D97-AF65-F5344CB8AC3E}">
        <p14:creationId xmlns:p14="http://schemas.microsoft.com/office/powerpoint/2010/main" val="19398275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10986F-8E34-45B2-A9BA-155116AAA969}" type="slidenum">
              <a:rPr lang="en-US" smtClean="0"/>
              <a:t>28</a:t>
            </a:fld>
            <a:endParaRPr lang="en-US"/>
          </a:p>
        </p:txBody>
      </p:sp>
    </p:spTree>
    <p:extLst>
      <p:ext uri="{BB962C8B-B14F-4D97-AF65-F5344CB8AC3E}">
        <p14:creationId xmlns:p14="http://schemas.microsoft.com/office/powerpoint/2010/main" val="33773047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 sample thousands and thousands of lots, at least 75% of them will rejected (on average) if they have at least 5.1% defective. </a:t>
            </a:r>
          </a:p>
          <a:p>
            <a:r>
              <a:rPr lang="en-US" dirty="0"/>
              <a:t>Said differently, with this plan: “I am at least 75% C that I will reject lots that are not more than 95% R.”   One last piece! :    </a:t>
            </a:r>
          </a:p>
          <a:p>
            <a:endParaRPr lang="en-US" dirty="0"/>
          </a:p>
          <a:p>
            <a:r>
              <a:rPr lang="en-US" dirty="0"/>
              <a:t>Given my historical process performance, I am 60.4% C that I will be able to make the sampling plan claim:  </a:t>
            </a:r>
          </a:p>
          <a:p>
            <a:r>
              <a:rPr lang="en-US" i="1" dirty="0"/>
              <a:t>“I am at least 75% C that I will reject lots that are ≤ 95% R”.</a:t>
            </a:r>
            <a:r>
              <a:rPr lang="en-US" dirty="0"/>
              <a:t>  </a:t>
            </a:r>
          </a:p>
          <a:p>
            <a:endParaRPr lang="en-US" dirty="0"/>
          </a:p>
          <a:p>
            <a:r>
              <a:rPr lang="en-US" dirty="0"/>
              <a:t>But Wait!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probabilities of each tier in a variable double sampling plan can not be calculated separately and combined because the results from the two tier are NOT independent.  Therefore, Monte Carlo simulation is used to calculate the system performance for variable sampling plans.</a:t>
            </a:r>
          </a:p>
          <a:p>
            <a:endParaRPr lang="en-US" dirty="0"/>
          </a:p>
        </p:txBody>
      </p:sp>
      <p:sp>
        <p:nvSpPr>
          <p:cNvPr id="4" name="Slide Number Placeholder 3"/>
          <p:cNvSpPr>
            <a:spLocks noGrp="1"/>
          </p:cNvSpPr>
          <p:nvPr>
            <p:ph type="sldNum" sz="quarter" idx="10"/>
          </p:nvPr>
        </p:nvSpPr>
        <p:spPr/>
        <p:txBody>
          <a:bodyPr/>
          <a:lstStyle/>
          <a:p>
            <a:fld id="{1510986F-8E34-45B2-A9BA-155116AAA969}" type="slidenum">
              <a:rPr lang="en-US" smtClean="0"/>
              <a:t>29</a:t>
            </a:fld>
            <a:endParaRPr lang="en-US"/>
          </a:p>
        </p:txBody>
      </p:sp>
    </p:spTree>
    <p:extLst>
      <p:ext uri="{BB962C8B-B14F-4D97-AF65-F5344CB8AC3E}">
        <p14:creationId xmlns:p14="http://schemas.microsoft.com/office/powerpoint/2010/main" val="35665465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dirty="0"/>
              <a:t>I’m not specifying Pa (1-C) up front, and therefore, I am not making any claim on the Pa of my sampling plan given N assumed independent sampling events.</a:t>
            </a:r>
          </a:p>
          <a:p>
            <a:pPr marL="0" indent="0" algn="ctr">
              <a:buNone/>
            </a:pPr>
            <a:endParaRPr lang="en-US" dirty="0"/>
          </a:p>
          <a:p>
            <a:pPr marL="0" indent="0" algn="l">
              <a:buNone/>
            </a:pPr>
            <a:r>
              <a:rPr lang="en-US" dirty="0"/>
              <a:t>All I’m doing is sampling in n continuously to see if I can claim a certain R in the lot at a chosen C level. If I cannot claim the R at the desired C with ever increasing n, then I will end up 100% inspecting my lot!</a:t>
            </a:r>
          </a:p>
        </p:txBody>
      </p:sp>
      <p:sp>
        <p:nvSpPr>
          <p:cNvPr id="4" name="Slide Number Placeholder 3"/>
          <p:cNvSpPr>
            <a:spLocks noGrp="1"/>
          </p:cNvSpPr>
          <p:nvPr>
            <p:ph type="sldNum" sz="quarter" idx="10"/>
          </p:nvPr>
        </p:nvSpPr>
        <p:spPr/>
        <p:txBody>
          <a:bodyPr/>
          <a:lstStyle/>
          <a:p>
            <a:fld id="{1510986F-8E34-45B2-A9BA-155116AAA969}" type="slidenum">
              <a:rPr lang="en-US" smtClean="0"/>
              <a:t>30</a:t>
            </a:fld>
            <a:endParaRPr lang="en-US"/>
          </a:p>
        </p:txBody>
      </p:sp>
    </p:spTree>
    <p:extLst>
      <p:ext uri="{BB962C8B-B14F-4D97-AF65-F5344CB8AC3E}">
        <p14:creationId xmlns:p14="http://schemas.microsoft.com/office/powerpoint/2010/main" val="16401199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10986F-8E34-45B2-A9BA-155116AAA969}" type="slidenum">
              <a:rPr lang="en-US" smtClean="0"/>
              <a:t>31</a:t>
            </a:fld>
            <a:endParaRPr lang="en-US"/>
          </a:p>
        </p:txBody>
      </p:sp>
    </p:spTree>
    <p:extLst>
      <p:ext uri="{BB962C8B-B14F-4D97-AF65-F5344CB8AC3E}">
        <p14:creationId xmlns:p14="http://schemas.microsoft.com/office/powerpoint/2010/main" val="6312302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10986F-8E34-45B2-A9BA-155116AAA969}" type="slidenum">
              <a:rPr lang="en-US" smtClean="0"/>
              <a:t>32</a:t>
            </a:fld>
            <a:endParaRPr lang="en-US"/>
          </a:p>
        </p:txBody>
      </p:sp>
    </p:spTree>
    <p:extLst>
      <p:ext uri="{BB962C8B-B14F-4D97-AF65-F5344CB8AC3E}">
        <p14:creationId xmlns:p14="http://schemas.microsoft.com/office/powerpoint/2010/main" val="3727869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10986F-8E34-45B2-A9BA-155116AAA969}" type="slidenum">
              <a:rPr lang="en-US" smtClean="0"/>
              <a:t>3</a:t>
            </a:fld>
            <a:endParaRPr lang="en-US"/>
          </a:p>
        </p:txBody>
      </p:sp>
    </p:spTree>
    <p:extLst>
      <p:ext uri="{BB962C8B-B14F-4D97-AF65-F5344CB8AC3E}">
        <p14:creationId xmlns:p14="http://schemas.microsoft.com/office/powerpoint/2010/main" val="880929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objective of this presentation to show the reader what is good about C&amp;R based plans and what’s not so good about ANSI Z1.4 and Z1.9.   </a:t>
            </a:r>
          </a:p>
          <a:p>
            <a:r>
              <a:rPr lang="en-US" dirty="0"/>
              <a:t>To stop using  classic sampling plans and to start using C&amp;R based sampling plans. </a:t>
            </a:r>
          </a:p>
          <a:p>
            <a:endParaRPr lang="en-US" dirty="0"/>
          </a:p>
        </p:txBody>
      </p:sp>
      <p:sp>
        <p:nvSpPr>
          <p:cNvPr id="4" name="Slide Number Placeholder 3"/>
          <p:cNvSpPr>
            <a:spLocks noGrp="1"/>
          </p:cNvSpPr>
          <p:nvPr>
            <p:ph type="sldNum" sz="quarter" idx="10"/>
          </p:nvPr>
        </p:nvSpPr>
        <p:spPr/>
        <p:txBody>
          <a:bodyPr/>
          <a:lstStyle/>
          <a:p>
            <a:fld id="{1510986F-8E34-45B2-A9BA-155116AAA969}" type="slidenum">
              <a:rPr lang="en-US" smtClean="0"/>
              <a:t>4</a:t>
            </a:fld>
            <a:endParaRPr lang="en-US"/>
          </a:p>
        </p:txBody>
      </p:sp>
    </p:spTree>
    <p:extLst>
      <p:ext uri="{BB962C8B-B14F-4D97-AF65-F5344CB8AC3E}">
        <p14:creationId xmlns:p14="http://schemas.microsoft.com/office/powerpoint/2010/main" val="1620947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Theranos</a:t>
            </a:r>
            <a:r>
              <a:rPr lang="en-US" dirty="0"/>
              <a:t>, Elizabeth Holmes. Perjury to grand jury, 10 years barred from being an executive for any medical device company.  </a:t>
            </a:r>
            <a:r>
              <a:rPr lang="en-US" dirty="0" err="1"/>
              <a:t>Probration</a:t>
            </a:r>
            <a:r>
              <a:rPr lang="en-US" dirty="0"/>
              <a:t> and possible jail time for making false statements about the effectiveness and safety of a claimed ‘revolutionary’ blood test for diagnosis, screening and prevention</a:t>
            </a:r>
          </a:p>
          <a:p>
            <a:endParaRPr lang="en-US" sz="1900" dirty="0"/>
          </a:p>
          <a:p>
            <a:r>
              <a:rPr lang="en-US" sz="1900" dirty="0"/>
              <a:t>1. ISO5910 - Cardiovascular implants and extracorporeal systems — Cardiac valve repair devices</a:t>
            </a:r>
          </a:p>
          <a:p>
            <a:endParaRPr lang="en-US" sz="1900" dirty="0"/>
          </a:p>
          <a:p>
            <a:r>
              <a:rPr lang="en-US" sz="1900" dirty="0"/>
              <a:t>2. Non-Clinical Engineering Tests and Recommended Labeling for Intravascular Stents and Associated Delivery Systems - Guidance for Industry and FDA Staff https://www.fda.gov/MedicalDevices/ucm071863.htm </a:t>
            </a:r>
            <a:r>
              <a:rPr lang="en-US" sz="1700" dirty="0"/>
              <a:t>(Statistically valid) rationale for sample size and Valid statistical techniques.</a:t>
            </a:r>
            <a:endParaRPr lang="en-US" dirty="0"/>
          </a:p>
          <a:p>
            <a:endParaRPr lang="en-US" dirty="0"/>
          </a:p>
          <a:p>
            <a:pPr marL="302066" indent="-302066">
              <a:buFont typeface="Arial" panose="020B0604020202020204" pitchFamily="34" charset="0"/>
              <a:buChar char="•"/>
            </a:pPr>
            <a:r>
              <a:rPr lang="en-US" dirty="0"/>
              <a:t>The key here is that in med device we operate at “fixed” settings and offer only adjustable control parameters but limited in number.  We do not allow settings to vary in our processes, and therefore, we emphasize sampling to help control product quality, not process monitoring/adjustment within limits.</a:t>
            </a:r>
          </a:p>
          <a:p>
            <a:pPr marL="302066" indent="-302066">
              <a:buFont typeface="Arial" panose="020B0604020202020204" pitchFamily="34" charset="0"/>
              <a:buChar char="•"/>
            </a:pPr>
            <a:endParaRPr lang="en-US" dirty="0"/>
          </a:p>
          <a:p>
            <a:pPr marL="302066" indent="-302066">
              <a:buFont typeface="Arial" panose="020B0604020202020204" pitchFamily="34" charset="0"/>
              <a:buChar char="•"/>
            </a:pPr>
            <a:r>
              <a:rPr lang="en-US" dirty="0"/>
              <a:t>There are precious little regulatory requirements regarding statistics, and what does exist is not clearly written and not well understood, even by the regulatory bodies themselves (as shown in the quotes on next slides).</a:t>
            </a:r>
          </a:p>
        </p:txBody>
      </p:sp>
      <p:sp>
        <p:nvSpPr>
          <p:cNvPr id="4" name="Slide Number Placeholder 3"/>
          <p:cNvSpPr>
            <a:spLocks noGrp="1"/>
          </p:cNvSpPr>
          <p:nvPr>
            <p:ph type="sldNum" sz="quarter" idx="10"/>
          </p:nvPr>
        </p:nvSpPr>
        <p:spPr/>
        <p:txBody>
          <a:bodyPr/>
          <a:lstStyle/>
          <a:p>
            <a:fld id="{1510986F-8E34-45B2-A9BA-155116AAA969}" type="slidenum">
              <a:rPr lang="en-US" smtClean="0"/>
              <a:t>6</a:t>
            </a:fld>
            <a:endParaRPr lang="en-US"/>
          </a:p>
        </p:txBody>
      </p:sp>
    </p:spTree>
    <p:extLst>
      <p:ext uri="{BB962C8B-B14F-4D97-AF65-F5344CB8AC3E}">
        <p14:creationId xmlns:p14="http://schemas.microsoft.com/office/powerpoint/2010/main" val="3733625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10986F-8E34-45B2-A9BA-155116AAA969}" type="slidenum">
              <a:rPr lang="en-US" smtClean="0"/>
              <a:t>7</a:t>
            </a:fld>
            <a:endParaRPr lang="en-US"/>
          </a:p>
        </p:txBody>
      </p:sp>
    </p:spTree>
    <p:extLst>
      <p:ext uri="{BB962C8B-B14F-4D97-AF65-F5344CB8AC3E}">
        <p14:creationId xmlns:p14="http://schemas.microsoft.com/office/powerpoint/2010/main" val="2097402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10986F-8E34-45B2-A9BA-155116AAA969}" type="slidenum">
              <a:rPr lang="en-US" smtClean="0"/>
              <a:t>8</a:t>
            </a:fld>
            <a:endParaRPr lang="en-US"/>
          </a:p>
        </p:txBody>
      </p:sp>
    </p:spTree>
    <p:extLst>
      <p:ext uri="{BB962C8B-B14F-4D97-AF65-F5344CB8AC3E}">
        <p14:creationId xmlns:p14="http://schemas.microsoft.com/office/powerpoint/2010/main" val="2904910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interval brackets an interval with which I expect to find the true value with 95% confidence.</a:t>
            </a:r>
          </a:p>
          <a:p>
            <a:r>
              <a:rPr lang="en-US" dirty="0"/>
              <a:t>I am calculating a </a:t>
            </a:r>
            <a:r>
              <a:rPr lang="en-US" i="1" dirty="0"/>
              <a:t>confidence interval</a:t>
            </a:r>
            <a:r>
              <a:rPr lang="en-US" dirty="0"/>
              <a:t>, because strictly speaking I am calculating an interval in which I expect to find the population mean to lie.</a:t>
            </a:r>
          </a:p>
          <a:p>
            <a:endParaRPr lang="en-US" dirty="0"/>
          </a:p>
        </p:txBody>
      </p:sp>
      <p:sp>
        <p:nvSpPr>
          <p:cNvPr id="4" name="Slide Number Placeholder 3"/>
          <p:cNvSpPr>
            <a:spLocks noGrp="1"/>
          </p:cNvSpPr>
          <p:nvPr>
            <p:ph type="sldNum" sz="quarter" idx="10"/>
          </p:nvPr>
        </p:nvSpPr>
        <p:spPr/>
        <p:txBody>
          <a:bodyPr/>
          <a:lstStyle/>
          <a:p>
            <a:fld id="{1510986F-8E34-45B2-A9BA-155116AAA969}" type="slidenum">
              <a:rPr lang="en-US" smtClean="0"/>
              <a:t>9</a:t>
            </a:fld>
            <a:endParaRPr lang="en-US"/>
          </a:p>
        </p:txBody>
      </p:sp>
    </p:spTree>
    <p:extLst>
      <p:ext uri="{BB962C8B-B14F-4D97-AF65-F5344CB8AC3E}">
        <p14:creationId xmlns:p14="http://schemas.microsoft.com/office/powerpoint/2010/main" val="2784800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you’re willing to accept less risk that your interval will not capture the true mean, then you choose a larger confidence level.  Said differently, the larger the confidence level you choose, the more likely your confidence interval is to capture the true mean.   </a:t>
            </a:r>
          </a:p>
          <a:p>
            <a:endParaRPr lang="en-US"/>
          </a:p>
          <a:p>
            <a:r>
              <a:rPr lang="en-US"/>
              <a:t>The </a:t>
            </a:r>
            <a:r>
              <a:rPr lang="en-US" dirty="0"/>
              <a:t>lower the confidence level you choose, the greater the risk of not </a:t>
            </a:r>
            <a:r>
              <a:rPr lang="en-US"/>
              <a:t>capturing the true mean.  </a:t>
            </a:r>
            <a:endParaRPr lang="en-US" dirty="0"/>
          </a:p>
          <a:p>
            <a:endParaRPr lang="en-US" dirty="0"/>
          </a:p>
          <a:p>
            <a:r>
              <a:rPr lang="en-US" dirty="0"/>
              <a:t>“If you are willing to accept more risk that your confidence interval will not capture the </a:t>
            </a:r>
            <a:r>
              <a:rPr lang="en-US" dirty="0" err="1"/>
              <a:t>ture</a:t>
            </a:r>
            <a:r>
              <a:rPr lang="en-US" dirty="0"/>
              <a:t> mean, you can use a 90% confidence level.  If you are willing to accept less risk that your confidence interval will miss the true mean, you might use a 99% confidence interval.”  </a:t>
            </a:r>
            <a:r>
              <a:rPr lang="en-US" i="1" dirty="0"/>
              <a:t>-Julian Parris Decision Making with Data, Module 4, Demo: Calculating Confidence Intervals.    </a:t>
            </a:r>
          </a:p>
        </p:txBody>
      </p:sp>
      <p:sp>
        <p:nvSpPr>
          <p:cNvPr id="4" name="Slide Number Placeholder 3"/>
          <p:cNvSpPr>
            <a:spLocks noGrp="1"/>
          </p:cNvSpPr>
          <p:nvPr>
            <p:ph type="sldNum" sz="quarter" idx="10"/>
          </p:nvPr>
        </p:nvSpPr>
        <p:spPr/>
        <p:txBody>
          <a:bodyPr/>
          <a:lstStyle/>
          <a:p>
            <a:fld id="{1510986F-8E34-45B2-A9BA-155116AAA969}" type="slidenum">
              <a:rPr lang="en-US" smtClean="0"/>
              <a:t>10</a:t>
            </a:fld>
            <a:endParaRPr lang="en-US"/>
          </a:p>
        </p:txBody>
      </p:sp>
    </p:spTree>
    <p:extLst>
      <p:ext uri="{BB962C8B-B14F-4D97-AF65-F5344CB8AC3E}">
        <p14:creationId xmlns:p14="http://schemas.microsoft.com/office/powerpoint/2010/main" val="8395172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title_1.jpg"/>
          <p:cNvPicPr>
            <a:picLocks noChangeAspect="1"/>
          </p:cNvPicPr>
          <p:nvPr userDrawn="1"/>
        </p:nvPicPr>
        <p:blipFill rotWithShape="1">
          <a:blip r:embed="rId2">
            <a:extLst>
              <a:ext uri="{28A0092B-C50C-407E-A947-70E740481C1C}">
                <a14:useLocalDpi xmlns:a14="http://schemas.microsoft.com/office/drawing/2010/main" val="0"/>
              </a:ext>
            </a:extLst>
          </a:blip>
          <a:srcRect r="35500"/>
          <a:stretch/>
        </p:blipFill>
        <p:spPr>
          <a:xfrm>
            <a:off x="0" y="0"/>
            <a:ext cx="12192000" cy="6858000"/>
          </a:xfrm>
          <a:prstGeom prst="rect">
            <a:avLst/>
          </a:prstGeom>
        </p:spPr>
      </p:pic>
      <p:sp>
        <p:nvSpPr>
          <p:cNvPr id="2" name="Title 1"/>
          <p:cNvSpPr>
            <a:spLocks noGrp="1"/>
          </p:cNvSpPr>
          <p:nvPr>
            <p:ph type="ctrTitle" hasCustomPrompt="1"/>
          </p:nvPr>
        </p:nvSpPr>
        <p:spPr>
          <a:xfrm>
            <a:off x="694267" y="2085976"/>
            <a:ext cx="6604000" cy="2076450"/>
          </a:xfrm>
        </p:spPr>
        <p:txBody>
          <a:bodyPr anchor="b">
            <a:normAutofit/>
          </a:bodyPr>
          <a:lstStyle>
            <a:lvl1pPr algn="l">
              <a:lnSpc>
                <a:spcPts val="4400"/>
              </a:lnSpc>
              <a:defRPr sz="4400" b="1">
                <a:solidFill>
                  <a:schemeClr val="accent3"/>
                </a:solidFill>
              </a:defRPr>
            </a:lvl1pPr>
          </a:lstStyle>
          <a:p>
            <a:r>
              <a:rPr lang="en-US" dirty="0"/>
              <a:t>Click to edit </a:t>
            </a:r>
            <a:br>
              <a:rPr lang="en-US" dirty="0"/>
            </a:br>
            <a:r>
              <a:rPr lang="en-US" dirty="0"/>
              <a:t>Master title </a:t>
            </a:r>
            <a:br>
              <a:rPr lang="en-US" dirty="0"/>
            </a:br>
            <a:r>
              <a:rPr lang="en-US" dirty="0"/>
              <a:t>style</a:t>
            </a:r>
          </a:p>
        </p:txBody>
      </p:sp>
      <p:sp>
        <p:nvSpPr>
          <p:cNvPr id="3" name="Subtitle 2"/>
          <p:cNvSpPr>
            <a:spLocks noGrp="1"/>
          </p:cNvSpPr>
          <p:nvPr>
            <p:ph type="subTitle" idx="1"/>
          </p:nvPr>
        </p:nvSpPr>
        <p:spPr>
          <a:xfrm>
            <a:off x="711200" y="4308475"/>
            <a:ext cx="6604000" cy="901700"/>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227241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7_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4267" y="3057525"/>
            <a:ext cx="5283200" cy="2076450"/>
          </a:xfrm>
        </p:spPr>
        <p:txBody>
          <a:bodyPr anchor="t">
            <a:normAutofit/>
          </a:bodyPr>
          <a:lstStyle>
            <a:lvl1pPr algn="l">
              <a:lnSpc>
                <a:spcPts val="3400"/>
              </a:lnSpc>
              <a:defRPr sz="3400" b="1">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711200" y="2085974"/>
            <a:ext cx="5283200" cy="901700"/>
          </a:xfrm>
        </p:spPr>
        <p:txBody>
          <a:bodyPr anchor="b">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5" name="TextBox 14"/>
          <p:cNvSpPr txBox="1"/>
          <p:nvPr userDrawn="1"/>
        </p:nvSpPr>
        <p:spPr>
          <a:xfrm>
            <a:off x="11250575" y="6598298"/>
            <a:ext cx="354584" cy="230832"/>
          </a:xfrm>
          <a:prstGeom prst="rect">
            <a:avLst/>
          </a:prstGeom>
          <a:noFill/>
        </p:spPr>
        <p:txBody>
          <a:bodyPr wrap="none" rtlCol="0" anchor="ctr">
            <a:spAutoFit/>
          </a:bodyPr>
          <a:lstStyle/>
          <a:p>
            <a:pPr algn="l"/>
            <a:fld id="{624381E8-D643-4A59-A332-021AD087D395}" type="slidenum">
              <a:rPr lang="en-US" sz="900" smtClean="0">
                <a:solidFill>
                  <a:schemeClr val="tx2"/>
                </a:solidFill>
                <a:latin typeface="+mn-lt"/>
              </a:rPr>
              <a:pPr algn="l"/>
              <a:t>‹#›</a:t>
            </a:fld>
            <a:endParaRPr lang="en-US" sz="900" dirty="0">
              <a:solidFill>
                <a:schemeClr val="tx2"/>
              </a:solidFill>
              <a:latin typeface="+mn-lt"/>
            </a:endParaRPr>
          </a:p>
        </p:txBody>
      </p:sp>
    </p:spTree>
    <p:extLst>
      <p:ext uri="{BB962C8B-B14F-4D97-AF65-F5344CB8AC3E}">
        <p14:creationId xmlns:p14="http://schemas.microsoft.com/office/powerpoint/2010/main" val="1142948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8_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4267" y="3057525"/>
            <a:ext cx="5283200" cy="2076450"/>
          </a:xfrm>
        </p:spPr>
        <p:txBody>
          <a:bodyPr anchor="t">
            <a:normAutofit/>
          </a:bodyPr>
          <a:lstStyle>
            <a:lvl1pPr algn="l">
              <a:lnSpc>
                <a:spcPts val="3400"/>
              </a:lnSpc>
              <a:defRPr sz="3400" b="1">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711200" y="2085974"/>
            <a:ext cx="5283200" cy="901700"/>
          </a:xfrm>
        </p:spPr>
        <p:txBody>
          <a:bodyPr anchor="b">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TextBox 8"/>
          <p:cNvSpPr txBox="1"/>
          <p:nvPr userDrawn="1"/>
        </p:nvSpPr>
        <p:spPr>
          <a:xfrm>
            <a:off x="11250575" y="6598298"/>
            <a:ext cx="354584" cy="230832"/>
          </a:xfrm>
          <a:prstGeom prst="rect">
            <a:avLst/>
          </a:prstGeom>
          <a:noFill/>
        </p:spPr>
        <p:txBody>
          <a:bodyPr wrap="none" rtlCol="0" anchor="ctr">
            <a:spAutoFit/>
          </a:bodyPr>
          <a:lstStyle/>
          <a:p>
            <a:pPr algn="l"/>
            <a:fld id="{624381E8-D643-4A59-A332-021AD087D395}" type="slidenum">
              <a:rPr lang="en-US" sz="900" smtClean="0">
                <a:solidFill>
                  <a:schemeClr val="bg1"/>
                </a:solidFill>
                <a:latin typeface="+mn-lt"/>
              </a:rPr>
              <a:pPr algn="l"/>
              <a:t>‹#›</a:t>
            </a:fld>
            <a:endParaRPr lang="en-US" sz="900" dirty="0">
              <a:solidFill>
                <a:schemeClr val="bg1"/>
              </a:solidFill>
              <a:latin typeface="+mn-lt"/>
            </a:endParaRPr>
          </a:p>
        </p:txBody>
      </p:sp>
    </p:spTree>
    <p:extLst>
      <p:ext uri="{BB962C8B-B14F-4D97-AF65-F5344CB8AC3E}">
        <p14:creationId xmlns:p14="http://schemas.microsoft.com/office/powerpoint/2010/main" val="4286374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4_Title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4267" y="2962275"/>
            <a:ext cx="10464800" cy="2076450"/>
          </a:xfrm>
        </p:spPr>
        <p:txBody>
          <a:bodyPr anchor="t">
            <a:normAutofit/>
          </a:bodyPr>
          <a:lstStyle>
            <a:lvl1pPr algn="l">
              <a:lnSpc>
                <a:spcPts val="4400"/>
              </a:lnSpc>
              <a:defRPr sz="4400" b="1">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711200" y="1990724"/>
            <a:ext cx="10464800" cy="901700"/>
          </a:xfrm>
        </p:spPr>
        <p:txBody>
          <a:bodyPr anchor="b">
            <a:normAutofit/>
          </a:bodyPr>
          <a:lstStyle>
            <a:lvl1pPr marL="0" indent="0" algn="l">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TextBox 6"/>
          <p:cNvSpPr txBox="1"/>
          <p:nvPr userDrawn="1"/>
        </p:nvSpPr>
        <p:spPr>
          <a:xfrm>
            <a:off x="11250575" y="6598298"/>
            <a:ext cx="354584" cy="230832"/>
          </a:xfrm>
          <a:prstGeom prst="rect">
            <a:avLst/>
          </a:prstGeom>
          <a:noFill/>
        </p:spPr>
        <p:txBody>
          <a:bodyPr wrap="none" rtlCol="0" anchor="ctr">
            <a:spAutoFit/>
          </a:bodyPr>
          <a:lstStyle/>
          <a:p>
            <a:pPr algn="l"/>
            <a:fld id="{624381E8-D643-4A59-A332-021AD087D395}" type="slidenum">
              <a:rPr lang="en-US" sz="900" smtClean="0">
                <a:solidFill>
                  <a:schemeClr val="tx2"/>
                </a:solidFill>
                <a:latin typeface="+mn-lt"/>
              </a:rPr>
              <a:pPr algn="l"/>
              <a:t>‹#›</a:t>
            </a:fld>
            <a:endParaRPr lang="en-US" sz="900" dirty="0">
              <a:solidFill>
                <a:schemeClr val="tx2"/>
              </a:solidFill>
              <a:latin typeface="+mn-lt"/>
            </a:endParaRPr>
          </a:p>
        </p:txBody>
      </p:sp>
    </p:spTree>
    <p:extLst>
      <p:ext uri="{BB962C8B-B14F-4D97-AF65-F5344CB8AC3E}">
        <p14:creationId xmlns:p14="http://schemas.microsoft.com/office/powerpoint/2010/main" val="3636467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5_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4267" y="2962275"/>
            <a:ext cx="10464800" cy="2076450"/>
          </a:xfrm>
        </p:spPr>
        <p:txBody>
          <a:bodyPr anchor="t">
            <a:normAutofit/>
          </a:bodyPr>
          <a:lstStyle>
            <a:lvl1pPr algn="l">
              <a:lnSpc>
                <a:spcPts val="4400"/>
              </a:lnSpc>
              <a:defRPr sz="4400" b="1">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711200" y="1990724"/>
            <a:ext cx="10464800" cy="901700"/>
          </a:xfrm>
        </p:spPr>
        <p:txBody>
          <a:bodyPr anchor="b">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TextBox 5"/>
          <p:cNvSpPr txBox="1"/>
          <p:nvPr userDrawn="1"/>
        </p:nvSpPr>
        <p:spPr>
          <a:xfrm>
            <a:off x="11250575" y="6598298"/>
            <a:ext cx="354584" cy="230832"/>
          </a:xfrm>
          <a:prstGeom prst="rect">
            <a:avLst/>
          </a:prstGeom>
          <a:noFill/>
        </p:spPr>
        <p:txBody>
          <a:bodyPr wrap="none" rtlCol="0" anchor="ctr">
            <a:spAutoFit/>
          </a:bodyPr>
          <a:lstStyle/>
          <a:p>
            <a:pPr algn="l"/>
            <a:fld id="{624381E8-D643-4A59-A332-021AD087D395}" type="slidenum">
              <a:rPr lang="en-US" sz="900" smtClean="0">
                <a:solidFill>
                  <a:schemeClr val="bg1"/>
                </a:solidFill>
                <a:latin typeface="+mn-lt"/>
              </a:rPr>
              <a:pPr algn="l"/>
              <a:t>‹#›</a:t>
            </a:fld>
            <a:endParaRPr lang="en-US" sz="900" dirty="0">
              <a:solidFill>
                <a:schemeClr val="bg1"/>
              </a:solidFill>
              <a:latin typeface="+mn-lt"/>
            </a:endParaRPr>
          </a:p>
        </p:txBody>
      </p:sp>
    </p:spTree>
    <p:extLst>
      <p:ext uri="{BB962C8B-B14F-4D97-AF65-F5344CB8AC3E}">
        <p14:creationId xmlns:p14="http://schemas.microsoft.com/office/powerpoint/2010/main" val="226970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0" y="1"/>
            <a:ext cx="12192000" cy="1100667"/>
          </a:xfrm>
          <a:prstGeom prst="rect">
            <a:avLst/>
          </a:prstGeom>
          <a:solidFill>
            <a:srgbClr val="1F49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711200" y="1600201"/>
            <a:ext cx="53848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Box 8"/>
          <p:cNvSpPr txBox="1"/>
          <p:nvPr userDrawn="1"/>
        </p:nvSpPr>
        <p:spPr>
          <a:xfrm>
            <a:off x="11250575" y="6598298"/>
            <a:ext cx="354584" cy="230832"/>
          </a:xfrm>
          <a:prstGeom prst="rect">
            <a:avLst/>
          </a:prstGeom>
          <a:noFill/>
        </p:spPr>
        <p:txBody>
          <a:bodyPr wrap="none" rtlCol="0" anchor="ctr">
            <a:spAutoFit/>
          </a:bodyPr>
          <a:lstStyle/>
          <a:p>
            <a:pPr algn="l"/>
            <a:fld id="{624381E8-D643-4A59-A332-021AD087D395}" type="slidenum">
              <a:rPr lang="en-US" sz="900" smtClean="0">
                <a:solidFill>
                  <a:schemeClr val="tx2"/>
                </a:solidFill>
                <a:latin typeface="+mn-lt"/>
              </a:rPr>
              <a:pPr algn="l"/>
              <a:t>‹#›</a:t>
            </a:fld>
            <a:endParaRPr lang="en-US" sz="900" dirty="0">
              <a:solidFill>
                <a:schemeClr val="tx2"/>
              </a:solidFill>
              <a:latin typeface="+mn-lt"/>
            </a:endParaRPr>
          </a:p>
        </p:txBody>
      </p:sp>
    </p:spTree>
    <p:extLst>
      <p:ext uri="{BB962C8B-B14F-4D97-AF65-F5344CB8AC3E}">
        <p14:creationId xmlns:p14="http://schemas.microsoft.com/office/powerpoint/2010/main" val="3678336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0" y="1"/>
            <a:ext cx="12192000" cy="1100667"/>
          </a:xfrm>
          <a:prstGeom prst="rect">
            <a:avLst/>
          </a:prstGeom>
          <a:solidFill>
            <a:srgbClr val="1F49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 name="Text Placeholder 2"/>
          <p:cNvSpPr>
            <a:spLocks noGrp="1"/>
          </p:cNvSpPr>
          <p:nvPr>
            <p:ph type="body" idx="1" hasCustomPrompt="1"/>
          </p:nvPr>
        </p:nvSpPr>
        <p:spPr>
          <a:xfrm>
            <a:off x="698500" y="1601788"/>
            <a:ext cx="5386917" cy="639762"/>
          </a:xfrm>
        </p:spPr>
        <p:txBody>
          <a:bodyPr anchor="t">
            <a:normAutofit/>
          </a:bodyPr>
          <a:lstStyle>
            <a:lvl1pPr marL="0" indent="0">
              <a:buNone/>
              <a:defRPr sz="20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98500" y="2174875"/>
            <a:ext cx="5386917" cy="3951288"/>
          </a:xfrm>
        </p:spPr>
        <p:txBody>
          <a:bodyPr>
            <a:normAutofit/>
          </a:bodyPr>
          <a:lstStyle>
            <a:lvl1pPr>
              <a:defRPr sz="1600"/>
            </a:lvl1pPr>
            <a:lvl2pPr>
              <a:defRPr sz="14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282268" y="1601788"/>
            <a:ext cx="5389033" cy="639762"/>
          </a:xfrm>
        </p:spPr>
        <p:txBody>
          <a:bodyPr anchor="t">
            <a:normAutofit/>
          </a:bodyPr>
          <a:lstStyle>
            <a:lvl1pPr marL="0" indent="0">
              <a:buNone/>
              <a:defRPr sz="20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82268" y="2174875"/>
            <a:ext cx="5389033" cy="3951288"/>
          </a:xfrm>
        </p:spPr>
        <p:txBody>
          <a:bodyPr>
            <a:normAutofit/>
          </a:bodyPr>
          <a:lstStyle>
            <a:lvl1pPr>
              <a:defRPr sz="1600"/>
            </a:lvl1pPr>
            <a:lvl2pPr>
              <a:defRPr sz="14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p:cNvSpPr txBox="1"/>
          <p:nvPr userDrawn="1"/>
        </p:nvSpPr>
        <p:spPr>
          <a:xfrm>
            <a:off x="11250575" y="6598298"/>
            <a:ext cx="354584" cy="230832"/>
          </a:xfrm>
          <a:prstGeom prst="rect">
            <a:avLst/>
          </a:prstGeom>
          <a:noFill/>
        </p:spPr>
        <p:txBody>
          <a:bodyPr wrap="none" rtlCol="0" anchor="ctr">
            <a:spAutoFit/>
          </a:bodyPr>
          <a:lstStyle/>
          <a:p>
            <a:pPr algn="l"/>
            <a:fld id="{624381E8-D643-4A59-A332-021AD087D395}" type="slidenum">
              <a:rPr lang="en-US" sz="900" smtClean="0">
                <a:solidFill>
                  <a:schemeClr val="tx2"/>
                </a:solidFill>
                <a:latin typeface="+mn-lt"/>
              </a:rPr>
              <a:pPr algn="l"/>
              <a:t>‹#›</a:t>
            </a:fld>
            <a:endParaRPr lang="en-US" sz="900" dirty="0">
              <a:solidFill>
                <a:schemeClr val="tx2"/>
              </a:solidFill>
              <a:latin typeface="+mn-lt"/>
            </a:endParaRPr>
          </a:p>
        </p:txBody>
      </p:sp>
    </p:spTree>
    <p:extLst>
      <p:ext uri="{BB962C8B-B14F-4D97-AF65-F5344CB8AC3E}">
        <p14:creationId xmlns:p14="http://schemas.microsoft.com/office/powerpoint/2010/main" val="3653859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1"/>
            <a:ext cx="12192000" cy="1100667"/>
          </a:xfrm>
          <a:prstGeom prst="rect">
            <a:avLst/>
          </a:prstGeom>
          <a:solidFill>
            <a:srgbClr val="1F49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p:txBody>
          <a:bodyPr/>
          <a:lstStyle/>
          <a:p>
            <a:r>
              <a:rPr lang="en-US" dirty="0"/>
              <a:t>CLICK TO EDIT MASTER TITLE STYLE</a:t>
            </a:r>
          </a:p>
        </p:txBody>
      </p:sp>
      <p:sp>
        <p:nvSpPr>
          <p:cNvPr id="7" name="TextBox 6"/>
          <p:cNvSpPr txBox="1"/>
          <p:nvPr userDrawn="1"/>
        </p:nvSpPr>
        <p:spPr>
          <a:xfrm>
            <a:off x="11250575" y="6598298"/>
            <a:ext cx="354584" cy="230832"/>
          </a:xfrm>
          <a:prstGeom prst="rect">
            <a:avLst/>
          </a:prstGeom>
          <a:noFill/>
        </p:spPr>
        <p:txBody>
          <a:bodyPr wrap="none" rtlCol="0" anchor="ctr">
            <a:spAutoFit/>
          </a:bodyPr>
          <a:lstStyle/>
          <a:p>
            <a:pPr algn="l"/>
            <a:fld id="{624381E8-D643-4A59-A332-021AD087D395}" type="slidenum">
              <a:rPr lang="en-US" sz="900" smtClean="0">
                <a:solidFill>
                  <a:schemeClr val="tx2"/>
                </a:solidFill>
                <a:latin typeface="+mn-lt"/>
              </a:rPr>
              <a:pPr algn="l"/>
              <a:t>‹#›</a:t>
            </a:fld>
            <a:endParaRPr lang="en-US" sz="900" dirty="0">
              <a:solidFill>
                <a:schemeClr val="tx2"/>
              </a:solidFill>
              <a:latin typeface="+mn-lt"/>
            </a:endParaRPr>
          </a:p>
        </p:txBody>
      </p:sp>
    </p:spTree>
    <p:extLst>
      <p:ext uri="{BB962C8B-B14F-4D97-AF65-F5344CB8AC3E}">
        <p14:creationId xmlns:p14="http://schemas.microsoft.com/office/powerpoint/2010/main" val="3034182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extBox 3"/>
          <p:cNvSpPr txBox="1"/>
          <p:nvPr userDrawn="1"/>
        </p:nvSpPr>
        <p:spPr>
          <a:xfrm>
            <a:off x="11250575" y="6598298"/>
            <a:ext cx="354584" cy="230832"/>
          </a:xfrm>
          <a:prstGeom prst="rect">
            <a:avLst/>
          </a:prstGeom>
          <a:noFill/>
        </p:spPr>
        <p:txBody>
          <a:bodyPr wrap="none" rtlCol="0" anchor="ctr">
            <a:spAutoFit/>
          </a:bodyPr>
          <a:lstStyle/>
          <a:p>
            <a:pPr algn="l"/>
            <a:fld id="{624381E8-D643-4A59-A332-021AD087D395}" type="slidenum">
              <a:rPr lang="en-US" sz="900" smtClean="0">
                <a:solidFill>
                  <a:schemeClr val="tx2"/>
                </a:solidFill>
                <a:latin typeface="+mn-lt"/>
              </a:rPr>
              <a:pPr algn="l"/>
              <a:t>‹#›</a:t>
            </a:fld>
            <a:endParaRPr lang="en-US" sz="900" dirty="0">
              <a:solidFill>
                <a:schemeClr val="tx2"/>
              </a:solidFill>
              <a:latin typeface="+mn-lt"/>
            </a:endParaRPr>
          </a:p>
        </p:txBody>
      </p:sp>
    </p:spTree>
    <p:extLst>
      <p:ext uri="{BB962C8B-B14F-4D97-AF65-F5344CB8AC3E}">
        <p14:creationId xmlns:p14="http://schemas.microsoft.com/office/powerpoint/2010/main" val="2477745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
            <a:ext cx="12192000"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extBox 7"/>
          <p:cNvSpPr txBox="1"/>
          <p:nvPr userDrawn="1"/>
        </p:nvSpPr>
        <p:spPr>
          <a:xfrm>
            <a:off x="11250575" y="6343650"/>
            <a:ext cx="354584" cy="230832"/>
          </a:xfrm>
          <a:prstGeom prst="rect">
            <a:avLst/>
          </a:prstGeom>
          <a:noFill/>
        </p:spPr>
        <p:txBody>
          <a:bodyPr wrap="none" rtlCol="0" anchor="ctr">
            <a:spAutoFit/>
          </a:bodyPr>
          <a:lstStyle/>
          <a:p>
            <a:pPr algn="l"/>
            <a:fld id="{624381E8-D643-4A59-A332-021AD087D395}" type="slidenum">
              <a:rPr lang="en-US" sz="900" smtClean="0">
                <a:solidFill>
                  <a:schemeClr val="bg1"/>
                </a:solidFill>
                <a:latin typeface="+mn-lt"/>
              </a:rPr>
              <a:pPr algn="l"/>
              <a:t>‹#›</a:t>
            </a:fld>
            <a:endParaRPr lang="en-US" sz="900" dirty="0">
              <a:solidFill>
                <a:schemeClr val="bg1"/>
              </a:solidFill>
              <a:latin typeface="+mn-lt"/>
            </a:endParaRPr>
          </a:p>
        </p:txBody>
      </p:sp>
    </p:spTree>
    <p:extLst>
      <p:ext uri="{BB962C8B-B14F-4D97-AF65-F5344CB8AC3E}">
        <p14:creationId xmlns:p14="http://schemas.microsoft.com/office/powerpoint/2010/main" val="36626756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5"/>
        </a:solidFill>
        <a:effectLst/>
      </p:bgPr>
    </p:bg>
    <p:spTree>
      <p:nvGrpSpPr>
        <p:cNvPr id="1" name=""/>
        <p:cNvGrpSpPr/>
        <p:nvPr/>
      </p:nvGrpSpPr>
      <p:grpSpPr>
        <a:xfrm>
          <a:off x="0" y="0"/>
          <a:ext cx="0" cy="0"/>
          <a:chOff x="0" y="0"/>
          <a:chExt cx="0" cy="0"/>
        </a:xfrm>
      </p:grpSpPr>
      <p:sp>
        <p:nvSpPr>
          <p:cNvPr id="10" name="Content Placeholder 2"/>
          <p:cNvSpPr txBox="1">
            <a:spLocks/>
          </p:cNvSpPr>
          <p:nvPr userDrawn="1"/>
        </p:nvSpPr>
        <p:spPr bwMode="gray">
          <a:xfrm>
            <a:off x="670561" y="6427471"/>
            <a:ext cx="4077308" cy="292101"/>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dirty="0">
                <a:solidFill>
                  <a:prstClr val="white"/>
                </a:solidFill>
                <a:latin typeface="+mn-lt"/>
              </a:rPr>
              <a:t>Proprietary and confidential — do not distribute</a:t>
            </a:r>
          </a:p>
        </p:txBody>
      </p:sp>
      <p:sp>
        <p:nvSpPr>
          <p:cNvPr id="2" name="Title 1"/>
          <p:cNvSpPr>
            <a:spLocks noGrp="1"/>
          </p:cNvSpPr>
          <p:nvPr>
            <p:ph type="ctrTitle"/>
          </p:nvPr>
        </p:nvSpPr>
        <p:spPr bwMode="gray">
          <a:xfrm>
            <a:off x="670560" y="3106738"/>
            <a:ext cx="9753600" cy="1645920"/>
          </a:xfrm>
        </p:spPr>
        <p:txBody>
          <a:bodyPr/>
          <a:lstStyle>
            <a:lvl1pPr algn="l">
              <a:lnSpc>
                <a:spcPct val="80000"/>
              </a:lnSpc>
              <a:defRPr sz="4400" b="0" cap="none" spc="90" baseline="0">
                <a:solidFill>
                  <a:schemeClr val="bg1"/>
                </a:solidFill>
                <a:latin typeface="+mn-lt"/>
              </a:defRPr>
            </a:lvl1pPr>
          </a:lstStyle>
          <a:p>
            <a:r>
              <a:rPr lang="en-US"/>
              <a:t>Click to edit Master title style</a:t>
            </a:r>
            <a:endParaRPr lang="en-US" dirty="0"/>
          </a:p>
        </p:txBody>
      </p:sp>
      <p:sp>
        <p:nvSpPr>
          <p:cNvPr id="3" name="Subtitle 2"/>
          <p:cNvSpPr>
            <a:spLocks noGrp="1"/>
          </p:cNvSpPr>
          <p:nvPr>
            <p:ph type="subTitle" idx="1" hasCustomPrompt="1"/>
          </p:nvPr>
        </p:nvSpPr>
        <p:spPr bwMode="gray">
          <a:xfrm>
            <a:off x="670560" y="2333308"/>
            <a:ext cx="9753600" cy="640080"/>
          </a:xfrm>
        </p:spPr>
        <p:txBody>
          <a:bodyPr rIns="0" bIns="0" anchor="b" anchorCtr="0"/>
          <a:lstStyle>
            <a:lvl1pPr marL="0" indent="0" algn="l">
              <a:lnSpc>
                <a:spcPct val="100000"/>
              </a:lnSpc>
              <a:buNone/>
              <a:defRPr sz="1800" b="1" cap="all" spc="15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Text Placeholder 4"/>
          <p:cNvSpPr>
            <a:spLocks noGrp="1"/>
          </p:cNvSpPr>
          <p:nvPr>
            <p:ph type="body" sz="quarter" idx="10" hasCustomPrompt="1"/>
          </p:nvPr>
        </p:nvSpPr>
        <p:spPr bwMode="gray">
          <a:xfrm>
            <a:off x="670560" y="4935538"/>
            <a:ext cx="6461760" cy="640080"/>
          </a:xfrm>
        </p:spPr>
        <p:txBody>
          <a:bodyPr/>
          <a:lstStyle>
            <a:lvl1pPr>
              <a:defRPr sz="1400" i="0">
                <a:solidFill>
                  <a:schemeClr val="bg1"/>
                </a:solidFill>
              </a:defRPr>
            </a:lvl1pPr>
          </a:lstStyle>
          <a:p>
            <a:pPr lvl="0"/>
            <a:r>
              <a:rPr lang="en-US" dirty="0"/>
              <a:t>Click to edit date</a:t>
            </a:r>
          </a:p>
        </p:txBody>
      </p:sp>
      <p:pic>
        <p:nvPicPr>
          <p:cNvPr id="6" name="Picture 5" descr="A_symbol_wordm_below_w_rgb-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8492" y="152401"/>
            <a:ext cx="1828800" cy="1495699"/>
          </a:xfrm>
          <a:prstGeom prst="rect">
            <a:avLst/>
          </a:prstGeom>
        </p:spPr>
      </p:pic>
    </p:spTree>
    <p:extLst>
      <p:ext uri="{BB962C8B-B14F-4D97-AF65-F5344CB8AC3E}">
        <p14:creationId xmlns:p14="http://schemas.microsoft.com/office/powerpoint/2010/main" val="440726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E55D590-1E4B-4331-B3C0-2D4970ED75DA}"/>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2" name="Title 1"/>
          <p:cNvSpPr>
            <a:spLocks noGrp="1"/>
          </p:cNvSpPr>
          <p:nvPr>
            <p:ph type="title" hasCustomPrompt="1"/>
          </p:nvPr>
        </p:nvSpPr>
        <p:spPr>
          <a:xfrm>
            <a:off x="709084" y="5422769"/>
            <a:ext cx="8833344" cy="292232"/>
          </a:xfrm>
        </p:spPr>
        <p:txBody>
          <a:bodyPr anchor="t">
            <a:normAutofit/>
          </a:bodyPr>
          <a:lstStyle>
            <a:lvl1pPr algn="l">
              <a:lnSpc>
                <a:spcPts val="1400"/>
              </a:lnSpc>
              <a:defRPr sz="1400" b="0" cap="none">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3575927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 Dark Blue">
    <p:bg bwMode="gray">
      <p:bgPr>
        <a:solidFill>
          <a:srgbClr val="0070C0"/>
        </a:solidFill>
        <a:effectLst/>
      </p:bgPr>
    </p:bg>
    <p:spTree>
      <p:nvGrpSpPr>
        <p:cNvPr id="1" name=""/>
        <p:cNvGrpSpPr/>
        <p:nvPr/>
      </p:nvGrpSpPr>
      <p:grpSpPr>
        <a:xfrm>
          <a:off x="0" y="0"/>
          <a:ext cx="0" cy="0"/>
          <a:chOff x="0" y="0"/>
          <a:chExt cx="0" cy="0"/>
        </a:xfrm>
      </p:grpSpPr>
      <p:sp>
        <p:nvSpPr>
          <p:cNvPr id="10" name="Content Placeholder 2"/>
          <p:cNvSpPr txBox="1">
            <a:spLocks/>
          </p:cNvSpPr>
          <p:nvPr userDrawn="1"/>
        </p:nvSpPr>
        <p:spPr bwMode="gray">
          <a:xfrm>
            <a:off x="670561" y="6427471"/>
            <a:ext cx="4077308" cy="292101"/>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dirty="0">
                <a:solidFill>
                  <a:prstClr val="white"/>
                </a:solidFill>
                <a:latin typeface="+mn-lt"/>
              </a:rPr>
              <a:t>Proprietary and confidential — do not distribute</a:t>
            </a:r>
          </a:p>
        </p:txBody>
      </p:sp>
      <p:sp>
        <p:nvSpPr>
          <p:cNvPr id="2" name="Title 1"/>
          <p:cNvSpPr>
            <a:spLocks noGrp="1"/>
          </p:cNvSpPr>
          <p:nvPr>
            <p:ph type="ctrTitle"/>
          </p:nvPr>
        </p:nvSpPr>
        <p:spPr bwMode="gray">
          <a:xfrm>
            <a:off x="670560" y="3106738"/>
            <a:ext cx="9753600" cy="1645920"/>
          </a:xfrm>
        </p:spPr>
        <p:txBody>
          <a:bodyPr/>
          <a:lstStyle>
            <a:lvl1pPr algn="l">
              <a:lnSpc>
                <a:spcPct val="80000"/>
              </a:lnSpc>
              <a:defRPr sz="4400" b="0" cap="none" spc="90" baseline="0">
                <a:solidFill>
                  <a:schemeClr val="bg1"/>
                </a:solidFill>
                <a:latin typeface="+mn-lt"/>
              </a:defRPr>
            </a:lvl1pPr>
          </a:lstStyle>
          <a:p>
            <a:r>
              <a:rPr lang="en-US"/>
              <a:t>Click to edit Master title style</a:t>
            </a:r>
            <a:endParaRPr lang="en-US" dirty="0"/>
          </a:p>
        </p:txBody>
      </p:sp>
      <p:sp>
        <p:nvSpPr>
          <p:cNvPr id="3" name="Subtitle 2"/>
          <p:cNvSpPr>
            <a:spLocks noGrp="1"/>
          </p:cNvSpPr>
          <p:nvPr>
            <p:ph type="subTitle" idx="1" hasCustomPrompt="1"/>
          </p:nvPr>
        </p:nvSpPr>
        <p:spPr bwMode="gray">
          <a:xfrm>
            <a:off x="670560" y="2333308"/>
            <a:ext cx="9753600" cy="640080"/>
          </a:xfrm>
        </p:spPr>
        <p:txBody>
          <a:bodyPr rIns="0" bIns="0" anchor="b" anchorCtr="0"/>
          <a:lstStyle>
            <a:lvl1pPr marL="0" indent="0" algn="l">
              <a:lnSpc>
                <a:spcPct val="100000"/>
              </a:lnSpc>
              <a:buNone/>
              <a:defRPr sz="1800" b="1" cap="all" spc="15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Text Placeholder 4"/>
          <p:cNvSpPr>
            <a:spLocks noGrp="1"/>
          </p:cNvSpPr>
          <p:nvPr>
            <p:ph type="body" sz="quarter" idx="10" hasCustomPrompt="1"/>
          </p:nvPr>
        </p:nvSpPr>
        <p:spPr bwMode="gray">
          <a:xfrm>
            <a:off x="670560" y="4935538"/>
            <a:ext cx="6461760" cy="640080"/>
          </a:xfrm>
        </p:spPr>
        <p:txBody>
          <a:bodyPr/>
          <a:lstStyle>
            <a:lvl1pPr>
              <a:defRPr sz="1400" i="0">
                <a:solidFill>
                  <a:schemeClr val="bg1"/>
                </a:solidFill>
              </a:defRPr>
            </a:lvl1pPr>
          </a:lstStyle>
          <a:p>
            <a:pPr lvl="0"/>
            <a:r>
              <a:rPr lang="en-US" dirty="0"/>
              <a:t>Click to edit date</a:t>
            </a:r>
          </a:p>
        </p:txBody>
      </p:sp>
      <p:pic>
        <p:nvPicPr>
          <p:cNvPr id="6" name="Picture 5" descr="A_symbol_wordm_below_w_rgb-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8492" y="152401"/>
            <a:ext cx="1828800" cy="1495699"/>
          </a:xfrm>
          <a:prstGeom prst="rect">
            <a:avLst/>
          </a:prstGeom>
        </p:spPr>
      </p:pic>
    </p:spTree>
    <p:extLst>
      <p:ext uri="{BB962C8B-B14F-4D97-AF65-F5344CB8AC3E}">
        <p14:creationId xmlns:p14="http://schemas.microsoft.com/office/powerpoint/2010/main" val="871554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0562" y="465138"/>
            <a:ext cx="9049172" cy="914400"/>
          </a:xfrm>
        </p:spPr>
        <p:txBody>
          <a:bodyPr/>
          <a:lstStyle>
            <a:lvl1pPr>
              <a:defRPr baseline="0"/>
            </a:lvl1pPr>
          </a:lstStyle>
          <a:p>
            <a:r>
              <a:rPr lang="en-US" dirty="0"/>
              <a:t>CLICK TO EDIT MASTER TITLE STYLE</a:t>
            </a:r>
          </a:p>
        </p:txBody>
      </p:sp>
      <p:sp>
        <p:nvSpPr>
          <p:cNvPr id="3" name="Content Placeholder 2"/>
          <p:cNvSpPr>
            <a:spLocks noGrp="1"/>
          </p:cNvSpPr>
          <p:nvPr>
            <p:ph idx="1"/>
          </p:nvPr>
        </p:nvSpPr>
        <p:spPr>
          <a:xfrm>
            <a:off x="670560" y="1462088"/>
            <a:ext cx="10972800" cy="47548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190C40-F59A-41C3-9A85-CFDD09A2BD2D}" type="datetime4">
              <a:rPr lang="en-US" smtClean="0">
                <a:solidFill>
                  <a:srgbClr val="000000"/>
                </a:solidFill>
              </a:rPr>
              <a:pPr/>
              <a:t>February 11, 2020</a:t>
            </a:fld>
            <a:endParaRPr lang="en-US" dirty="0">
              <a:solidFill>
                <a:srgbClr val="000000"/>
              </a:solidFill>
            </a:endParaRPr>
          </a:p>
        </p:txBody>
      </p:sp>
      <p:sp>
        <p:nvSpPr>
          <p:cNvPr id="5" name="Footer Placeholder 4"/>
          <p:cNvSpPr>
            <a:spLocks noGrp="1"/>
          </p:cNvSpPr>
          <p:nvPr>
            <p:ph type="ftr" sz="quarter" idx="11"/>
          </p:nvPr>
        </p:nvSpPr>
        <p:spPr/>
        <p:txBody>
          <a:bodyPr/>
          <a:lstStyle/>
          <a:p>
            <a:r>
              <a:rPr lang="en-US" dirty="0">
                <a:solidFill>
                  <a:srgbClr val="000000"/>
                </a:solidFill>
              </a:rPr>
              <a:t>Enter presentation title via "insert&gt;header and footer&gt;footer" |</a:t>
            </a:r>
          </a:p>
        </p:txBody>
      </p:sp>
      <p:sp>
        <p:nvSpPr>
          <p:cNvPr id="6" name="Slide Number Placeholder 5"/>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8" name="Text Placeholder 7"/>
          <p:cNvSpPr>
            <a:spLocks noGrp="1"/>
          </p:cNvSpPr>
          <p:nvPr>
            <p:ph type="body" sz="quarter" idx="13" hasCustomPrompt="1"/>
          </p:nvPr>
        </p:nvSpPr>
        <p:spPr bwMode="gray">
          <a:xfrm>
            <a:off x="670560" y="250825"/>
            <a:ext cx="5730240" cy="153888"/>
          </a:xfrm>
        </p:spPr>
        <p:txBody>
          <a:bodyPr rIns="0" bIns="0" anchor="ctr" anchorCtr="0">
            <a:noAutofit/>
          </a:bodyPr>
          <a:lstStyle>
            <a:lvl1pPr>
              <a:defRPr sz="1000">
                <a:solidFill>
                  <a:schemeClr val="bg1">
                    <a:lumMod val="65000"/>
                  </a:schemeClr>
                </a:solidFill>
              </a:defRPr>
            </a:lvl1pPr>
          </a:lstStyle>
          <a:p>
            <a:pPr lvl="0"/>
            <a:r>
              <a:rPr lang="en-US" dirty="0"/>
              <a:t>Click to edit section title</a:t>
            </a:r>
          </a:p>
        </p:txBody>
      </p:sp>
      <p:sp>
        <p:nvSpPr>
          <p:cNvPr id="9" name="Content Placeholder 2"/>
          <p:cNvSpPr txBox="1">
            <a:spLocks/>
          </p:cNvSpPr>
          <p:nvPr userDrawn="1"/>
        </p:nvSpPr>
        <p:spPr bwMode="gray">
          <a:xfrm>
            <a:off x="670561" y="6427471"/>
            <a:ext cx="4077308" cy="292101"/>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dirty="0">
                <a:solidFill>
                  <a:srgbClr val="000000"/>
                </a:solidFill>
                <a:latin typeface="+mn-lt"/>
              </a:rPr>
              <a:t>Proprietary and confidential — do not distribute</a:t>
            </a:r>
          </a:p>
        </p:txBody>
      </p:sp>
    </p:spTree>
    <p:extLst>
      <p:ext uri="{BB962C8B-B14F-4D97-AF65-F5344CB8AC3E}">
        <p14:creationId xmlns:p14="http://schemas.microsoft.com/office/powerpoint/2010/main" val="26850869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Long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0561" y="465138"/>
            <a:ext cx="9022080" cy="914400"/>
          </a:xfrm>
        </p:spPr>
        <p:txBody>
          <a:bodyPr/>
          <a:lstStyle>
            <a:lvl1pPr>
              <a:defRPr baseline="0"/>
            </a:lvl1pPr>
          </a:lstStyle>
          <a:p>
            <a:r>
              <a:rPr lang="en-US" dirty="0"/>
              <a:t>CLICK TO EDIT MASTER TITLE STYLE</a:t>
            </a:r>
          </a:p>
        </p:txBody>
      </p:sp>
      <p:sp>
        <p:nvSpPr>
          <p:cNvPr id="3" name="Content Placeholder 2"/>
          <p:cNvSpPr>
            <a:spLocks noGrp="1"/>
          </p:cNvSpPr>
          <p:nvPr>
            <p:ph idx="1"/>
          </p:nvPr>
        </p:nvSpPr>
        <p:spPr>
          <a:xfrm>
            <a:off x="670560" y="1463040"/>
            <a:ext cx="8900160" cy="4754880"/>
          </a:xfrm>
        </p:spPr>
        <p:txBody>
          <a:bodyPr/>
          <a:lstStyle>
            <a:lvl1pPr>
              <a:spcBef>
                <a:spcPts val="1800"/>
              </a:spcBef>
              <a:defRPr sz="1800"/>
            </a:lvl1pPr>
            <a:lvl2pPr>
              <a:defRPr sz="1600"/>
            </a:lvl2pPr>
          </a:lstStyle>
          <a:p>
            <a:pPr lvl="0"/>
            <a:r>
              <a:rPr lang="en-US"/>
              <a:t>Edit Master text styles</a:t>
            </a:r>
          </a:p>
          <a:p>
            <a:pPr lvl="1"/>
            <a:r>
              <a:rPr lang="en-US"/>
              <a:t>Second level</a:t>
            </a:r>
          </a:p>
        </p:txBody>
      </p:sp>
      <p:sp>
        <p:nvSpPr>
          <p:cNvPr id="4" name="Date Placeholder 3"/>
          <p:cNvSpPr>
            <a:spLocks noGrp="1"/>
          </p:cNvSpPr>
          <p:nvPr>
            <p:ph type="dt" sz="half" idx="10"/>
          </p:nvPr>
        </p:nvSpPr>
        <p:spPr/>
        <p:txBody>
          <a:bodyPr/>
          <a:lstStyle/>
          <a:p>
            <a:fld id="{5796F6AD-07A3-4F9C-A606-F3D9FA505A21}" type="datetime4">
              <a:rPr lang="en-US" smtClean="0">
                <a:solidFill>
                  <a:srgbClr val="000000"/>
                </a:solidFill>
              </a:rPr>
              <a:pPr/>
              <a:t>February 11, 2020</a:t>
            </a:fld>
            <a:endParaRPr lang="en-US" dirty="0">
              <a:solidFill>
                <a:srgbClr val="000000"/>
              </a:solidFill>
            </a:endParaRPr>
          </a:p>
        </p:txBody>
      </p:sp>
      <p:sp>
        <p:nvSpPr>
          <p:cNvPr id="5" name="Footer Placeholder 4"/>
          <p:cNvSpPr>
            <a:spLocks noGrp="1"/>
          </p:cNvSpPr>
          <p:nvPr>
            <p:ph type="ftr" sz="quarter" idx="11"/>
          </p:nvPr>
        </p:nvSpPr>
        <p:spPr/>
        <p:txBody>
          <a:bodyPr/>
          <a:lstStyle/>
          <a:p>
            <a:r>
              <a:rPr lang="en-US" dirty="0">
                <a:solidFill>
                  <a:srgbClr val="000000"/>
                </a:solidFill>
              </a:rPr>
              <a:t>Enter presentation title via "insert&gt;header and footer&gt;footer" |</a:t>
            </a:r>
          </a:p>
        </p:txBody>
      </p:sp>
      <p:sp>
        <p:nvSpPr>
          <p:cNvPr id="6" name="Slide Number Placeholder 5"/>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8" name="Text Placeholder 7"/>
          <p:cNvSpPr>
            <a:spLocks noGrp="1"/>
          </p:cNvSpPr>
          <p:nvPr>
            <p:ph type="body" sz="quarter" idx="13" hasCustomPrompt="1"/>
          </p:nvPr>
        </p:nvSpPr>
        <p:spPr bwMode="gray">
          <a:xfrm>
            <a:off x="670560" y="250825"/>
            <a:ext cx="5730240" cy="153888"/>
          </a:xfrm>
        </p:spPr>
        <p:txBody>
          <a:bodyPr rIns="0" bIns="0" anchor="ctr" anchorCtr="0">
            <a:noAutofit/>
          </a:bodyPr>
          <a:lstStyle>
            <a:lvl1pPr>
              <a:defRPr sz="1000">
                <a:solidFill>
                  <a:schemeClr val="bg1">
                    <a:lumMod val="65000"/>
                  </a:schemeClr>
                </a:solidFill>
              </a:defRPr>
            </a:lvl1pPr>
          </a:lstStyle>
          <a:p>
            <a:pPr lvl="0"/>
            <a:r>
              <a:rPr lang="en-US" dirty="0"/>
              <a:t>Click to edit section title</a:t>
            </a:r>
          </a:p>
        </p:txBody>
      </p:sp>
      <p:sp>
        <p:nvSpPr>
          <p:cNvPr id="10" name="Content Placeholder 2"/>
          <p:cNvSpPr txBox="1">
            <a:spLocks/>
          </p:cNvSpPr>
          <p:nvPr userDrawn="1"/>
        </p:nvSpPr>
        <p:spPr bwMode="gray">
          <a:xfrm>
            <a:off x="670561" y="6427471"/>
            <a:ext cx="4077308" cy="292101"/>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dirty="0">
                <a:solidFill>
                  <a:srgbClr val="000000"/>
                </a:solidFill>
                <a:latin typeface="+mn-lt"/>
              </a:rPr>
              <a:t>Proprietary and confidential — do not distribute</a:t>
            </a:r>
          </a:p>
        </p:txBody>
      </p:sp>
    </p:spTree>
    <p:extLst>
      <p:ext uri="{BB962C8B-B14F-4D97-AF65-F5344CB8AC3E}">
        <p14:creationId xmlns:p14="http://schemas.microsoft.com/office/powerpoint/2010/main" val="15746276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0562" y="465138"/>
            <a:ext cx="9049173" cy="914400"/>
          </a:xfrm>
        </p:spPr>
        <p:txBody>
          <a:bodyPr/>
          <a:lstStyle>
            <a:lvl1pPr>
              <a:defRPr baseline="0"/>
            </a:lvl1pPr>
          </a:lstStyle>
          <a:p>
            <a:r>
              <a:rPr lang="en-US" dirty="0"/>
              <a:t>CLICK TO EDIT MASTER TITLE STYLE</a:t>
            </a:r>
          </a:p>
        </p:txBody>
      </p:sp>
      <p:sp>
        <p:nvSpPr>
          <p:cNvPr id="3" name="Content Placeholder 2"/>
          <p:cNvSpPr>
            <a:spLocks noGrp="1"/>
          </p:cNvSpPr>
          <p:nvPr>
            <p:ph sz="half" idx="1"/>
          </p:nvPr>
        </p:nvSpPr>
        <p:spPr>
          <a:xfrm>
            <a:off x="670560" y="1463040"/>
            <a:ext cx="5303520" cy="4754880"/>
          </a:xfrm>
        </p:spPr>
        <p:txBody>
          <a:bodyPr/>
          <a:lstStyle>
            <a:lvl1pPr>
              <a:defRPr sz="2000">
                <a:solidFill>
                  <a:schemeClr val="accent5"/>
                </a:solidFill>
              </a:defRPr>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9840" y="1463040"/>
            <a:ext cx="5303520" cy="4754880"/>
          </a:xfrm>
        </p:spPr>
        <p:txBody>
          <a:bodyPr/>
          <a:lstStyle>
            <a:lvl1pPr>
              <a:defRPr sz="2000">
                <a:solidFill>
                  <a:schemeClr val="accent5"/>
                </a:solidFill>
              </a:defRPr>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EFBABD-2AB3-41FA-ACDD-C2572390AC8B}" type="datetime4">
              <a:rPr lang="en-US" smtClean="0">
                <a:solidFill>
                  <a:srgbClr val="000000"/>
                </a:solidFill>
              </a:rPr>
              <a:pPr/>
              <a:t>February 11, 2020</a:t>
            </a:fld>
            <a:endParaRPr lang="en-US" dirty="0">
              <a:solidFill>
                <a:srgbClr val="000000"/>
              </a:solidFill>
            </a:endParaRPr>
          </a:p>
        </p:txBody>
      </p:sp>
      <p:sp>
        <p:nvSpPr>
          <p:cNvPr id="6" name="Footer Placeholder 5"/>
          <p:cNvSpPr>
            <a:spLocks noGrp="1"/>
          </p:cNvSpPr>
          <p:nvPr>
            <p:ph type="ftr" sz="quarter" idx="11"/>
          </p:nvPr>
        </p:nvSpPr>
        <p:spPr/>
        <p:txBody>
          <a:bodyPr/>
          <a:lstStyle/>
          <a:p>
            <a:r>
              <a:rPr lang="en-US" dirty="0">
                <a:solidFill>
                  <a:srgbClr val="000000"/>
                </a:solidFill>
              </a:rPr>
              <a:t>Enter presentation title via "insert&gt;header and footer&gt;footer" |</a:t>
            </a:r>
          </a:p>
        </p:txBody>
      </p:sp>
      <p:sp>
        <p:nvSpPr>
          <p:cNvPr id="7" name="Slide Number Placeholder 6"/>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9" name="Text Placeholder 8"/>
          <p:cNvSpPr>
            <a:spLocks noGrp="1"/>
          </p:cNvSpPr>
          <p:nvPr>
            <p:ph type="body" sz="quarter" idx="13" hasCustomPrompt="1"/>
          </p:nvPr>
        </p:nvSpPr>
        <p:spPr bwMode="gray">
          <a:xfrm>
            <a:off x="670560" y="250825"/>
            <a:ext cx="5730240" cy="153888"/>
          </a:xfrm>
        </p:spPr>
        <p:txBody>
          <a:bodyPr rIns="0" bIns="0" anchor="ctr" anchorCtr="0">
            <a:noAutofit/>
          </a:bodyPr>
          <a:lstStyle>
            <a:lvl1pPr>
              <a:defRPr sz="1000">
                <a:solidFill>
                  <a:schemeClr val="bg1">
                    <a:lumMod val="65000"/>
                  </a:schemeClr>
                </a:solidFill>
              </a:defRPr>
            </a:lvl1pPr>
          </a:lstStyle>
          <a:p>
            <a:pPr lvl="0"/>
            <a:r>
              <a:rPr lang="en-US" dirty="0"/>
              <a:t>Click to edit section title</a:t>
            </a:r>
          </a:p>
        </p:txBody>
      </p:sp>
      <p:sp>
        <p:nvSpPr>
          <p:cNvPr id="11" name="Content Placeholder 2"/>
          <p:cNvSpPr txBox="1">
            <a:spLocks/>
          </p:cNvSpPr>
          <p:nvPr userDrawn="1"/>
        </p:nvSpPr>
        <p:spPr bwMode="gray">
          <a:xfrm>
            <a:off x="670561" y="6427471"/>
            <a:ext cx="4077308" cy="292101"/>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dirty="0">
                <a:solidFill>
                  <a:srgbClr val="000000"/>
                </a:solidFill>
                <a:latin typeface="+mn-lt"/>
              </a:rPr>
              <a:t>Proprietary and confidential — do not distribute</a:t>
            </a:r>
          </a:p>
        </p:txBody>
      </p:sp>
    </p:spTree>
    <p:extLst>
      <p:ext uri="{BB962C8B-B14F-4D97-AF65-F5344CB8AC3E}">
        <p14:creationId xmlns:p14="http://schemas.microsoft.com/office/powerpoint/2010/main" val="11272310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wo Content Two Hea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0562" y="465138"/>
            <a:ext cx="9049173" cy="914400"/>
          </a:xfrm>
        </p:spPr>
        <p:txBody>
          <a:bodyPr/>
          <a:lstStyle>
            <a:lvl1pPr>
              <a:defRPr baseline="0"/>
            </a:lvl1pPr>
          </a:lstStyle>
          <a:p>
            <a:r>
              <a:rPr lang="en-US" dirty="0"/>
              <a:t>CLICK TO EDIT MASTER TITLE STYLE</a:t>
            </a:r>
          </a:p>
        </p:txBody>
      </p:sp>
      <p:sp>
        <p:nvSpPr>
          <p:cNvPr id="3" name="Content Placeholder 2"/>
          <p:cNvSpPr>
            <a:spLocks noGrp="1"/>
          </p:cNvSpPr>
          <p:nvPr>
            <p:ph sz="half" idx="1"/>
          </p:nvPr>
        </p:nvSpPr>
        <p:spPr>
          <a:xfrm>
            <a:off x="670560" y="2441448"/>
            <a:ext cx="5303520" cy="3776472"/>
          </a:xfrm>
        </p:spPr>
        <p:txBody>
          <a:bodyPr/>
          <a:lstStyle>
            <a:lvl1pPr>
              <a:defRPr sz="2000">
                <a:solidFill>
                  <a:schemeClr val="accent5"/>
                </a:solidFill>
              </a:defRPr>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9840" y="2441448"/>
            <a:ext cx="5303520" cy="3776472"/>
          </a:xfrm>
        </p:spPr>
        <p:txBody>
          <a:bodyPr/>
          <a:lstStyle>
            <a:lvl1pPr>
              <a:defRPr sz="2000">
                <a:solidFill>
                  <a:schemeClr val="accent5"/>
                </a:solidFill>
              </a:defRPr>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EFBABD-2AB3-41FA-ACDD-C2572390AC8B}" type="datetime4">
              <a:rPr lang="en-US" smtClean="0">
                <a:solidFill>
                  <a:srgbClr val="000000"/>
                </a:solidFill>
              </a:rPr>
              <a:pPr/>
              <a:t>February 11, 2020</a:t>
            </a:fld>
            <a:endParaRPr lang="en-US" dirty="0">
              <a:solidFill>
                <a:srgbClr val="000000"/>
              </a:solidFill>
            </a:endParaRPr>
          </a:p>
        </p:txBody>
      </p:sp>
      <p:sp>
        <p:nvSpPr>
          <p:cNvPr id="6" name="Footer Placeholder 5"/>
          <p:cNvSpPr>
            <a:spLocks noGrp="1"/>
          </p:cNvSpPr>
          <p:nvPr>
            <p:ph type="ftr" sz="quarter" idx="11"/>
          </p:nvPr>
        </p:nvSpPr>
        <p:spPr/>
        <p:txBody>
          <a:bodyPr/>
          <a:lstStyle/>
          <a:p>
            <a:r>
              <a:rPr lang="en-US" dirty="0">
                <a:solidFill>
                  <a:srgbClr val="000000"/>
                </a:solidFill>
              </a:rPr>
              <a:t>Enter presentation title via "insert&gt;header and footer&gt;footer" |</a:t>
            </a:r>
          </a:p>
        </p:txBody>
      </p:sp>
      <p:sp>
        <p:nvSpPr>
          <p:cNvPr id="7" name="Slide Number Placeholder 6"/>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9" name="Text Placeholder 8"/>
          <p:cNvSpPr>
            <a:spLocks noGrp="1"/>
          </p:cNvSpPr>
          <p:nvPr>
            <p:ph type="body" sz="quarter" idx="13" hasCustomPrompt="1"/>
          </p:nvPr>
        </p:nvSpPr>
        <p:spPr bwMode="gray">
          <a:xfrm>
            <a:off x="670560" y="250825"/>
            <a:ext cx="5730240" cy="153888"/>
          </a:xfrm>
        </p:spPr>
        <p:txBody>
          <a:bodyPr rIns="0" bIns="0" anchor="ctr" anchorCtr="0">
            <a:noAutofit/>
          </a:bodyPr>
          <a:lstStyle>
            <a:lvl1pPr>
              <a:defRPr sz="1000">
                <a:solidFill>
                  <a:schemeClr val="bg1">
                    <a:lumMod val="65000"/>
                  </a:schemeClr>
                </a:solidFill>
              </a:defRPr>
            </a:lvl1pPr>
          </a:lstStyle>
          <a:p>
            <a:pPr lvl="0"/>
            <a:r>
              <a:rPr lang="en-US" dirty="0"/>
              <a:t>Click to edit section title</a:t>
            </a:r>
          </a:p>
        </p:txBody>
      </p:sp>
      <p:sp>
        <p:nvSpPr>
          <p:cNvPr id="11" name="Content Placeholder 2"/>
          <p:cNvSpPr txBox="1">
            <a:spLocks/>
          </p:cNvSpPr>
          <p:nvPr userDrawn="1"/>
        </p:nvSpPr>
        <p:spPr bwMode="gray">
          <a:xfrm>
            <a:off x="670561" y="6427471"/>
            <a:ext cx="4077308" cy="292101"/>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dirty="0">
                <a:solidFill>
                  <a:srgbClr val="000000"/>
                </a:solidFill>
                <a:latin typeface="+mn-lt"/>
              </a:rPr>
              <a:t>Proprietary and confidential — do not distribute</a:t>
            </a:r>
          </a:p>
        </p:txBody>
      </p:sp>
      <p:sp>
        <p:nvSpPr>
          <p:cNvPr id="10" name="Content Placeholder 2"/>
          <p:cNvSpPr>
            <a:spLocks noGrp="1"/>
          </p:cNvSpPr>
          <p:nvPr>
            <p:ph sz="half" idx="14"/>
          </p:nvPr>
        </p:nvSpPr>
        <p:spPr>
          <a:xfrm>
            <a:off x="678688" y="1469136"/>
            <a:ext cx="5303520" cy="707136"/>
          </a:xfrm>
        </p:spPr>
        <p:txBody>
          <a:bodyPr>
            <a:noAutofit/>
          </a:bodyPr>
          <a:lstStyle>
            <a:lvl1pPr>
              <a:defRPr sz="1800">
                <a:solidFill>
                  <a:schemeClr val="accent5"/>
                </a:solidFill>
              </a:defRPr>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sz="half" idx="15"/>
          </p:nvPr>
        </p:nvSpPr>
        <p:spPr>
          <a:xfrm>
            <a:off x="6339840" y="1469136"/>
            <a:ext cx="5303520" cy="707136"/>
          </a:xfrm>
        </p:spPr>
        <p:txBody>
          <a:bodyPr>
            <a:noAutofit/>
          </a:bodyPr>
          <a:lstStyle>
            <a:lvl1pPr>
              <a:defRPr sz="1800">
                <a:solidFill>
                  <a:schemeClr val="accent5"/>
                </a:solidFill>
              </a:defRPr>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042737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0562" y="465138"/>
            <a:ext cx="9049173" cy="914400"/>
          </a:xfrm>
        </p:spPr>
        <p:txBody>
          <a:bodyPr/>
          <a:lstStyle>
            <a:lvl1pPr>
              <a:defRPr baseline="0"/>
            </a:lvl1pPr>
          </a:lstStyle>
          <a:p>
            <a:r>
              <a:rPr lang="en-US" dirty="0"/>
              <a:t>CLICK TO EDIT MASTER TITLE STYLE</a:t>
            </a:r>
          </a:p>
        </p:txBody>
      </p:sp>
      <p:sp>
        <p:nvSpPr>
          <p:cNvPr id="3" name="Content Placeholder 2"/>
          <p:cNvSpPr>
            <a:spLocks noGrp="1"/>
          </p:cNvSpPr>
          <p:nvPr>
            <p:ph sz="half" idx="1"/>
          </p:nvPr>
        </p:nvSpPr>
        <p:spPr>
          <a:xfrm>
            <a:off x="670560" y="1463040"/>
            <a:ext cx="3596640" cy="4754880"/>
          </a:xfrm>
        </p:spPr>
        <p:txBody>
          <a:bodyPr/>
          <a:lstStyle>
            <a:lvl1pPr>
              <a:defRPr sz="2000">
                <a:solidFill>
                  <a:schemeClr val="accent5"/>
                </a:solidFill>
              </a:defRPr>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47869" y="1463040"/>
            <a:ext cx="6895492" cy="4754880"/>
          </a:xfrm>
        </p:spPr>
        <p:txBody>
          <a:bodyPr/>
          <a:lstStyle>
            <a:lvl1pPr>
              <a:defRPr sz="2000">
                <a:solidFill>
                  <a:schemeClr val="accent5"/>
                </a:solidFill>
              </a:defRPr>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EFBABD-2AB3-41FA-ACDD-C2572390AC8B}" type="datetime4">
              <a:rPr lang="en-US" smtClean="0">
                <a:solidFill>
                  <a:srgbClr val="000000"/>
                </a:solidFill>
              </a:rPr>
              <a:pPr/>
              <a:t>February 11, 2020</a:t>
            </a:fld>
            <a:endParaRPr lang="en-US" dirty="0">
              <a:solidFill>
                <a:srgbClr val="000000"/>
              </a:solidFill>
            </a:endParaRPr>
          </a:p>
        </p:txBody>
      </p:sp>
      <p:sp>
        <p:nvSpPr>
          <p:cNvPr id="6" name="Footer Placeholder 5"/>
          <p:cNvSpPr>
            <a:spLocks noGrp="1"/>
          </p:cNvSpPr>
          <p:nvPr>
            <p:ph type="ftr" sz="quarter" idx="11"/>
          </p:nvPr>
        </p:nvSpPr>
        <p:spPr/>
        <p:txBody>
          <a:bodyPr/>
          <a:lstStyle/>
          <a:p>
            <a:r>
              <a:rPr lang="en-US" dirty="0">
                <a:solidFill>
                  <a:srgbClr val="000000"/>
                </a:solidFill>
              </a:rPr>
              <a:t>Enter presentation title via "insert&gt;header and footer&gt;footer" |</a:t>
            </a:r>
          </a:p>
        </p:txBody>
      </p:sp>
      <p:sp>
        <p:nvSpPr>
          <p:cNvPr id="7" name="Slide Number Placeholder 6"/>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9" name="Text Placeholder 8"/>
          <p:cNvSpPr>
            <a:spLocks noGrp="1"/>
          </p:cNvSpPr>
          <p:nvPr>
            <p:ph type="body" sz="quarter" idx="13" hasCustomPrompt="1"/>
          </p:nvPr>
        </p:nvSpPr>
        <p:spPr bwMode="gray">
          <a:xfrm>
            <a:off x="670560" y="250825"/>
            <a:ext cx="5730240" cy="153888"/>
          </a:xfrm>
        </p:spPr>
        <p:txBody>
          <a:bodyPr rIns="0" bIns="0" anchor="ctr" anchorCtr="0">
            <a:noAutofit/>
          </a:bodyPr>
          <a:lstStyle>
            <a:lvl1pPr>
              <a:defRPr sz="1000">
                <a:solidFill>
                  <a:schemeClr val="bg1">
                    <a:lumMod val="65000"/>
                  </a:schemeClr>
                </a:solidFill>
              </a:defRPr>
            </a:lvl1pPr>
          </a:lstStyle>
          <a:p>
            <a:pPr lvl="0"/>
            <a:r>
              <a:rPr lang="en-US" dirty="0"/>
              <a:t>Click to edit section title</a:t>
            </a:r>
          </a:p>
        </p:txBody>
      </p:sp>
      <p:sp>
        <p:nvSpPr>
          <p:cNvPr id="11" name="Content Placeholder 2"/>
          <p:cNvSpPr txBox="1">
            <a:spLocks/>
          </p:cNvSpPr>
          <p:nvPr userDrawn="1"/>
        </p:nvSpPr>
        <p:spPr bwMode="gray">
          <a:xfrm>
            <a:off x="670561" y="6427471"/>
            <a:ext cx="4077308" cy="292101"/>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dirty="0">
                <a:solidFill>
                  <a:srgbClr val="000000"/>
                </a:solidFill>
                <a:latin typeface="+mn-lt"/>
              </a:rPr>
              <a:t>Proprietary and confidential — do not distribute</a:t>
            </a:r>
          </a:p>
        </p:txBody>
      </p:sp>
    </p:spTree>
    <p:extLst>
      <p:ext uri="{BB962C8B-B14F-4D97-AF65-F5344CB8AC3E}">
        <p14:creationId xmlns:p14="http://schemas.microsoft.com/office/powerpoint/2010/main" val="5498795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wo Content High / Lo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0562" y="465138"/>
            <a:ext cx="9049173" cy="914400"/>
          </a:xfrm>
        </p:spPr>
        <p:txBody>
          <a:bodyPr/>
          <a:lstStyle>
            <a:lvl1pPr>
              <a:defRPr baseline="0"/>
            </a:lvl1pPr>
          </a:lstStyle>
          <a:p>
            <a:r>
              <a:rPr lang="en-US" dirty="0"/>
              <a:t>CLICK TO EDIT MASTER TITLE STYLE</a:t>
            </a:r>
          </a:p>
        </p:txBody>
      </p:sp>
      <p:sp>
        <p:nvSpPr>
          <p:cNvPr id="3" name="Content Placeholder 2"/>
          <p:cNvSpPr>
            <a:spLocks noGrp="1"/>
          </p:cNvSpPr>
          <p:nvPr>
            <p:ph sz="half" idx="1"/>
          </p:nvPr>
        </p:nvSpPr>
        <p:spPr>
          <a:xfrm>
            <a:off x="670560" y="4590288"/>
            <a:ext cx="10972800" cy="1627632"/>
          </a:xfrm>
        </p:spPr>
        <p:txBody>
          <a:bodyPr>
            <a:normAutofit/>
          </a:bodyPr>
          <a:lstStyle>
            <a:lvl1pPr>
              <a:defRPr sz="1800">
                <a:solidFill>
                  <a:schemeClr val="accent5"/>
                </a:solidFill>
              </a:defRPr>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83685" y="1463040"/>
            <a:ext cx="10959676" cy="2971800"/>
          </a:xfrm>
        </p:spPr>
        <p:txBody>
          <a:bodyPr/>
          <a:lstStyle>
            <a:lvl1pPr>
              <a:defRPr sz="2000">
                <a:solidFill>
                  <a:schemeClr val="accent5"/>
                </a:solidFill>
              </a:defRPr>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EFBABD-2AB3-41FA-ACDD-C2572390AC8B}" type="datetime4">
              <a:rPr lang="en-US" smtClean="0">
                <a:solidFill>
                  <a:srgbClr val="000000"/>
                </a:solidFill>
              </a:rPr>
              <a:pPr/>
              <a:t>February 11, 2020</a:t>
            </a:fld>
            <a:endParaRPr lang="en-US" dirty="0">
              <a:solidFill>
                <a:srgbClr val="000000"/>
              </a:solidFill>
            </a:endParaRPr>
          </a:p>
        </p:txBody>
      </p:sp>
      <p:sp>
        <p:nvSpPr>
          <p:cNvPr id="6" name="Footer Placeholder 5"/>
          <p:cNvSpPr>
            <a:spLocks noGrp="1"/>
          </p:cNvSpPr>
          <p:nvPr>
            <p:ph type="ftr" sz="quarter" idx="11"/>
          </p:nvPr>
        </p:nvSpPr>
        <p:spPr/>
        <p:txBody>
          <a:bodyPr/>
          <a:lstStyle/>
          <a:p>
            <a:r>
              <a:rPr lang="en-US" dirty="0">
                <a:solidFill>
                  <a:srgbClr val="000000"/>
                </a:solidFill>
              </a:rPr>
              <a:t>Enter presentation title via "insert&gt;header and footer&gt;footer" |</a:t>
            </a:r>
          </a:p>
        </p:txBody>
      </p:sp>
      <p:sp>
        <p:nvSpPr>
          <p:cNvPr id="7" name="Slide Number Placeholder 6"/>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9" name="Text Placeholder 8"/>
          <p:cNvSpPr>
            <a:spLocks noGrp="1"/>
          </p:cNvSpPr>
          <p:nvPr>
            <p:ph type="body" sz="quarter" idx="13" hasCustomPrompt="1"/>
          </p:nvPr>
        </p:nvSpPr>
        <p:spPr bwMode="gray">
          <a:xfrm>
            <a:off x="670560" y="250825"/>
            <a:ext cx="5730240" cy="153888"/>
          </a:xfrm>
        </p:spPr>
        <p:txBody>
          <a:bodyPr rIns="0" bIns="0" anchor="ctr" anchorCtr="0">
            <a:noAutofit/>
          </a:bodyPr>
          <a:lstStyle>
            <a:lvl1pPr>
              <a:defRPr sz="1000">
                <a:solidFill>
                  <a:schemeClr val="bg1">
                    <a:lumMod val="65000"/>
                  </a:schemeClr>
                </a:solidFill>
              </a:defRPr>
            </a:lvl1pPr>
          </a:lstStyle>
          <a:p>
            <a:pPr lvl="0"/>
            <a:r>
              <a:rPr lang="en-US" dirty="0"/>
              <a:t>Click to edit section title</a:t>
            </a:r>
          </a:p>
        </p:txBody>
      </p:sp>
      <p:sp>
        <p:nvSpPr>
          <p:cNvPr id="11" name="Content Placeholder 2"/>
          <p:cNvSpPr txBox="1">
            <a:spLocks/>
          </p:cNvSpPr>
          <p:nvPr userDrawn="1"/>
        </p:nvSpPr>
        <p:spPr bwMode="gray">
          <a:xfrm>
            <a:off x="670561" y="6427471"/>
            <a:ext cx="4077308" cy="292101"/>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dirty="0">
                <a:solidFill>
                  <a:srgbClr val="000000"/>
                </a:solidFill>
                <a:latin typeface="+mn-lt"/>
              </a:rPr>
              <a:t>Proprietary and confidential — do not distribute</a:t>
            </a:r>
          </a:p>
        </p:txBody>
      </p:sp>
    </p:spTree>
    <p:extLst>
      <p:ext uri="{BB962C8B-B14F-4D97-AF65-F5344CB8AC3E}">
        <p14:creationId xmlns:p14="http://schemas.microsoft.com/office/powerpoint/2010/main" val="40659879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0562" y="465138"/>
            <a:ext cx="9049173" cy="914400"/>
          </a:xfrm>
        </p:spPr>
        <p:txBody>
          <a:bodyPr/>
          <a:lstStyle>
            <a:lvl1pPr>
              <a:defRPr baseline="0"/>
            </a:lvl1pPr>
          </a:lstStyle>
          <a:p>
            <a:r>
              <a:rPr lang="en-US" dirty="0"/>
              <a:t>CLICK TO EDIT MASTER TITLE STYLE</a:t>
            </a:r>
          </a:p>
        </p:txBody>
      </p:sp>
      <p:sp>
        <p:nvSpPr>
          <p:cNvPr id="3" name="Content Placeholder 2"/>
          <p:cNvSpPr>
            <a:spLocks noGrp="1"/>
          </p:cNvSpPr>
          <p:nvPr>
            <p:ph sz="half" idx="1"/>
          </p:nvPr>
        </p:nvSpPr>
        <p:spPr>
          <a:xfrm>
            <a:off x="670560" y="2743200"/>
            <a:ext cx="5303520" cy="3474720"/>
          </a:xfr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9840" y="2743200"/>
            <a:ext cx="5303520" cy="3474720"/>
          </a:xfr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3439122-CDBE-4667-82BC-FDB0DC49A71F}" type="datetime4">
              <a:rPr lang="en-US" smtClean="0">
                <a:solidFill>
                  <a:srgbClr val="000000"/>
                </a:solidFill>
              </a:rPr>
              <a:pPr/>
              <a:t>February 11, 2020</a:t>
            </a:fld>
            <a:endParaRPr lang="en-US" dirty="0">
              <a:solidFill>
                <a:srgbClr val="000000"/>
              </a:solidFill>
            </a:endParaRPr>
          </a:p>
        </p:txBody>
      </p:sp>
      <p:sp>
        <p:nvSpPr>
          <p:cNvPr id="6" name="Footer Placeholder 5"/>
          <p:cNvSpPr>
            <a:spLocks noGrp="1"/>
          </p:cNvSpPr>
          <p:nvPr>
            <p:ph type="ftr" sz="quarter" idx="11"/>
          </p:nvPr>
        </p:nvSpPr>
        <p:spPr/>
        <p:txBody>
          <a:bodyPr/>
          <a:lstStyle/>
          <a:p>
            <a:r>
              <a:rPr lang="en-US" dirty="0">
                <a:solidFill>
                  <a:srgbClr val="000000"/>
                </a:solidFill>
              </a:rPr>
              <a:t>Enter presentation title via "insert&gt;header and footer&gt;footer" |</a:t>
            </a:r>
          </a:p>
        </p:txBody>
      </p:sp>
      <p:sp>
        <p:nvSpPr>
          <p:cNvPr id="7" name="Slide Number Placeholder 6"/>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9" name="Text Placeholder 8"/>
          <p:cNvSpPr>
            <a:spLocks noGrp="1"/>
          </p:cNvSpPr>
          <p:nvPr>
            <p:ph type="body" sz="quarter" idx="13" hasCustomPrompt="1"/>
          </p:nvPr>
        </p:nvSpPr>
        <p:spPr bwMode="gray">
          <a:xfrm>
            <a:off x="670560" y="250825"/>
            <a:ext cx="5730240" cy="153888"/>
          </a:xfrm>
        </p:spPr>
        <p:txBody>
          <a:bodyPr rIns="0" bIns="0" anchor="ctr" anchorCtr="0">
            <a:noAutofit/>
          </a:bodyPr>
          <a:lstStyle>
            <a:lvl1pPr>
              <a:defRPr sz="1000">
                <a:solidFill>
                  <a:schemeClr val="bg1">
                    <a:lumMod val="65000"/>
                  </a:schemeClr>
                </a:solidFill>
              </a:defRPr>
            </a:lvl1pPr>
          </a:lstStyle>
          <a:p>
            <a:pPr lvl="0"/>
            <a:r>
              <a:rPr lang="en-US" dirty="0"/>
              <a:t>Click to edit section title</a:t>
            </a:r>
          </a:p>
        </p:txBody>
      </p:sp>
      <p:sp>
        <p:nvSpPr>
          <p:cNvPr id="10" name="Text Placeholder 9"/>
          <p:cNvSpPr>
            <a:spLocks noGrp="1"/>
          </p:cNvSpPr>
          <p:nvPr>
            <p:ph type="body" sz="quarter" idx="14"/>
          </p:nvPr>
        </p:nvSpPr>
        <p:spPr>
          <a:xfrm>
            <a:off x="670560" y="1463040"/>
            <a:ext cx="10972800" cy="1097280"/>
          </a:xfrm>
        </p:spPr>
        <p:txBody>
          <a:bodyPr/>
          <a:lstStyle>
            <a:lvl1pPr>
              <a:defRPr sz="2000">
                <a:solidFill>
                  <a:schemeClr val="accent5"/>
                </a:solidFill>
              </a:defRPr>
            </a:lvl1pPr>
          </a:lstStyle>
          <a:p>
            <a:pPr lvl="0"/>
            <a:r>
              <a:rPr lang="en-US"/>
              <a:t>Edit Master text styles</a:t>
            </a:r>
          </a:p>
        </p:txBody>
      </p:sp>
      <p:sp>
        <p:nvSpPr>
          <p:cNvPr id="12" name="Content Placeholder 2"/>
          <p:cNvSpPr txBox="1">
            <a:spLocks/>
          </p:cNvSpPr>
          <p:nvPr userDrawn="1"/>
        </p:nvSpPr>
        <p:spPr bwMode="gray">
          <a:xfrm>
            <a:off x="670561" y="6427471"/>
            <a:ext cx="4077308" cy="292101"/>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dirty="0">
                <a:solidFill>
                  <a:srgbClr val="000000"/>
                </a:solidFill>
                <a:latin typeface="+mn-lt"/>
              </a:rPr>
              <a:t>Proprietary and confidential — do not distribute</a:t>
            </a:r>
          </a:p>
        </p:txBody>
      </p:sp>
    </p:spTree>
    <p:extLst>
      <p:ext uri="{BB962C8B-B14F-4D97-AF65-F5344CB8AC3E}">
        <p14:creationId xmlns:p14="http://schemas.microsoft.com/office/powerpoint/2010/main" val="42905153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Quad +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0562" y="465138"/>
            <a:ext cx="9049173" cy="914400"/>
          </a:xfrm>
        </p:spPr>
        <p:txBody>
          <a:bodyPr/>
          <a:lstStyle>
            <a:lvl1pPr>
              <a:defRPr baseline="0"/>
            </a:lvl1pPr>
          </a:lstStyle>
          <a:p>
            <a:r>
              <a:rPr lang="en-US" dirty="0"/>
              <a:t>CLICK TO EDIT MASTER TITLE STYLE</a:t>
            </a:r>
          </a:p>
        </p:txBody>
      </p:sp>
      <p:sp>
        <p:nvSpPr>
          <p:cNvPr id="3" name="Content Placeholder 2"/>
          <p:cNvSpPr>
            <a:spLocks noGrp="1"/>
          </p:cNvSpPr>
          <p:nvPr>
            <p:ph sz="half" idx="1"/>
          </p:nvPr>
        </p:nvSpPr>
        <p:spPr>
          <a:xfrm>
            <a:off x="683684" y="1449070"/>
            <a:ext cx="5303520" cy="2286000"/>
          </a:xfr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47968" y="1463040"/>
            <a:ext cx="5303520" cy="2286000"/>
          </a:xfr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3439122-CDBE-4667-82BC-FDB0DC49A71F}" type="datetime4">
              <a:rPr lang="en-US" smtClean="0">
                <a:solidFill>
                  <a:srgbClr val="000000"/>
                </a:solidFill>
              </a:rPr>
              <a:pPr/>
              <a:t>February 11, 2020</a:t>
            </a:fld>
            <a:endParaRPr lang="en-US" dirty="0">
              <a:solidFill>
                <a:srgbClr val="000000"/>
              </a:solidFill>
            </a:endParaRPr>
          </a:p>
        </p:txBody>
      </p:sp>
      <p:sp>
        <p:nvSpPr>
          <p:cNvPr id="6" name="Footer Placeholder 5"/>
          <p:cNvSpPr>
            <a:spLocks noGrp="1"/>
          </p:cNvSpPr>
          <p:nvPr>
            <p:ph type="ftr" sz="quarter" idx="11"/>
          </p:nvPr>
        </p:nvSpPr>
        <p:spPr/>
        <p:txBody>
          <a:bodyPr/>
          <a:lstStyle/>
          <a:p>
            <a:r>
              <a:rPr lang="en-US" dirty="0">
                <a:solidFill>
                  <a:srgbClr val="000000"/>
                </a:solidFill>
              </a:rPr>
              <a:t>Enter presentation title via "insert&gt;header and footer&gt;footer" |</a:t>
            </a:r>
          </a:p>
        </p:txBody>
      </p:sp>
      <p:sp>
        <p:nvSpPr>
          <p:cNvPr id="7" name="Slide Number Placeholder 6"/>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9" name="Text Placeholder 8"/>
          <p:cNvSpPr>
            <a:spLocks noGrp="1"/>
          </p:cNvSpPr>
          <p:nvPr>
            <p:ph type="body" sz="quarter" idx="13" hasCustomPrompt="1"/>
          </p:nvPr>
        </p:nvSpPr>
        <p:spPr bwMode="gray">
          <a:xfrm>
            <a:off x="670560" y="250825"/>
            <a:ext cx="5730240" cy="153888"/>
          </a:xfrm>
        </p:spPr>
        <p:txBody>
          <a:bodyPr rIns="0" bIns="0" anchor="ctr" anchorCtr="0">
            <a:noAutofit/>
          </a:bodyPr>
          <a:lstStyle>
            <a:lvl1pPr>
              <a:defRPr sz="1000">
                <a:solidFill>
                  <a:schemeClr val="bg1">
                    <a:lumMod val="65000"/>
                  </a:schemeClr>
                </a:solidFill>
              </a:defRPr>
            </a:lvl1pPr>
          </a:lstStyle>
          <a:p>
            <a:pPr lvl="0"/>
            <a:r>
              <a:rPr lang="en-US" dirty="0"/>
              <a:t>Click to edit section title</a:t>
            </a:r>
          </a:p>
        </p:txBody>
      </p:sp>
      <p:sp>
        <p:nvSpPr>
          <p:cNvPr id="12" name="Content Placeholder 2"/>
          <p:cNvSpPr txBox="1">
            <a:spLocks/>
          </p:cNvSpPr>
          <p:nvPr userDrawn="1"/>
        </p:nvSpPr>
        <p:spPr bwMode="gray">
          <a:xfrm>
            <a:off x="670561" y="6427471"/>
            <a:ext cx="4077308" cy="292101"/>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dirty="0">
                <a:solidFill>
                  <a:srgbClr val="000000"/>
                </a:solidFill>
                <a:latin typeface="+mn-lt"/>
              </a:rPr>
              <a:t>Proprietary and confidential — do not distribute</a:t>
            </a:r>
          </a:p>
        </p:txBody>
      </p:sp>
      <p:sp>
        <p:nvSpPr>
          <p:cNvPr id="11" name="Content Placeholder 2"/>
          <p:cNvSpPr>
            <a:spLocks noGrp="1"/>
          </p:cNvSpPr>
          <p:nvPr>
            <p:ph sz="half" idx="14"/>
          </p:nvPr>
        </p:nvSpPr>
        <p:spPr>
          <a:xfrm>
            <a:off x="683684" y="3933190"/>
            <a:ext cx="5303520" cy="2286000"/>
          </a:xfr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half" idx="15"/>
          </p:nvPr>
        </p:nvSpPr>
        <p:spPr>
          <a:xfrm>
            <a:off x="6347968" y="3947160"/>
            <a:ext cx="5303520" cy="2286000"/>
          </a:xfr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028469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with Image">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6010656" y="0"/>
            <a:ext cx="6181344" cy="6858000"/>
          </a:xfrm>
          <a:solidFill>
            <a:schemeClr val="bg1">
              <a:lumMod val="95000"/>
            </a:schemeClr>
          </a:solidFill>
          <a:ln>
            <a:noFill/>
          </a:ln>
          <a:effectLst/>
        </p:spPr>
        <p:txBody>
          <a:bodyPr lIns="365760" rIns="365760" anchor="ctr" anchorCtr="1"/>
          <a:lstStyle>
            <a:lvl1pPr algn="ctr">
              <a:defRPr sz="1600" b="0" baseline="0"/>
            </a:lvl1pPr>
          </a:lstStyle>
          <a:p>
            <a:r>
              <a:rPr lang="en-US" dirty="0"/>
              <a:t>Insert image in this placeholder and “send to back” so that footer elements are not obscured. Reverse footer elements to white if there is not sufficient contrast against the image</a:t>
            </a:r>
          </a:p>
        </p:txBody>
      </p:sp>
      <p:sp>
        <p:nvSpPr>
          <p:cNvPr id="2" name="Title 1"/>
          <p:cNvSpPr>
            <a:spLocks noGrp="1"/>
          </p:cNvSpPr>
          <p:nvPr>
            <p:ph type="title" hasCustomPrompt="1"/>
          </p:nvPr>
        </p:nvSpPr>
        <p:spPr>
          <a:xfrm>
            <a:off x="670560" y="466344"/>
            <a:ext cx="5299456" cy="914400"/>
          </a:xfrm>
        </p:spPr>
        <p:txBody>
          <a:bodyPr rIns="182880"/>
          <a:lstStyle>
            <a:lvl1pPr>
              <a:defRPr baseline="0"/>
            </a:lvl1pPr>
          </a:lstStyle>
          <a:p>
            <a:r>
              <a:rPr lang="en-US" dirty="0"/>
              <a:t>CLICK TO EDIT MASTER TITLE</a:t>
            </a:r>
          </a:p>
        </p:txBody>
      </p:sp>
      <p:sp>
        <p:nvSpPr>
          <p:cNvPr id="3" name="Content Placeholder 2"/>
          <p:cNvSpPr>
            <a:spLocks noGrp="1"/>
          </p:cNvSpPr>
          <p:nvPr>
            <p:ph sz="half" idx="1"/>
          </p:nvPr>
        </p:nvSpPr>
        <p:spPr>
          <a:xfrm>
            <a:off x="670560" y="1828800"/>
            <a:ext cx="5303520" cy="4389120"/>
          </a:xfrm>
        </p:spPr>
        <p:txBody>
          <a:bodyPr rIns="182880"/>
          <a:lstStyle>
            <a:lvl1pPr>
              <a:spcBef>
                <a:spcPts val="3000"/>
              </a:spcBef>
              <a:defRPr sz="1800">
                <a:solidFill>
                  <a:schemeClr val="accent5"/>
                </a:solidFill>
              </a:defRPr>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2AE78C-3417-4946-8D0A-B4979FDD508E}" type="datetime4">
              <a:rPr lang="en-US" smtClean="0">
                <a:solidFill>
                  <a:srgbClr val="000000"/>
                </a:solidFill>
              </a:rPr>
              <a:pPr/>
              <a:t>February 11, 2020</a:t>
            </a:fld>
            <a:endParaRPr lang="en-US" dirty="0">
              <a:solidFill>
                <a:srgbClr val="000000"/>
              </a:solidFill>
            </a:endParaRPr>
          </a:p>
        </p:txBody>
      </p:sp>
      <p:sp>
        <p:nvSpPr>
          <p:cNvPr id="6" name="Footer Placeholder 5"/>
          <p:cNvSpPr>
            <a:spLocks noGrp="1"/>
          </p:cNvSpPr>
          <p:nvPr>
            <p:ph type="ftr" sz="quarter" idx="11"/>
          </p:nvPr>
        </p:nvSpPr>
        <p:spPr/>
        <p:txBody>
          <a:bodyPr/>
          <a:lstStyle/>
          <a:p>
            <a:r>
              <a:rPr lang="en-US" dirty="0">
                <a:solidFill>
                  <a:srgbClr val="000000"/>
                </a:solidFill>
              </a:rPr>
              <a:t>Enter presentation title via "insert&gt;header and footer&gt;footer" |</a:t>
            </a:r>
          </a:p>
        </p:txBody>
      </p:sp>
      <p:sp>
        <p:nvSpPr>
          <p:cNvPr id="7" name="Slide Number Placeholder 6"/>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9" name="Text Placeholder 8"/>
          <p:cNvSpPr>
            <a:spLocks noGrp="1"/>
          </p:cNvSpPr>
          <p:nvPr>
            <p:ph type="body" sz="quarter" idx="13" hasCustomPrompt="1"/>
          </p:nvPr>
        </p:nvSpPr>
        <p:spPr bwMode="gray">
          <a:xfrm>
            <a:off x="670560" y="246888"/>
            <a:ext cx="5242560" cy="153888"/>
          </a:xfrm>
        </p:spPr>
        <p:txBody>
          <a:bodyPr rIns="0" bIns="0" anchor="ctr" anchorCtr="0">
            <a:noAutofit/>
          </a:bodyPr>
          <a:lstStyle>
            <a:lvl1pPr>
              <a:defRPr sz="1000">
                <a:solidFill>
                  <a:schemeClr val="bg1">
                    <a:lumMod val="65000"/>
                  </a:schemeClr>
                </a:solidFill>
              </a:defRPr>
            </a:lvl1pPr>
          </a:lstStyle>
          <a:p>
            <a:pPr lvl="0"/>
            <a:r>
              <a:rPr lang="en-US" dirty="0"/>
              <a:t>Click to edit section title</a:t>
            </a:r>
          </a:p>
        </p:txBody>
      </p:sp>
      <p:sp>
        <p:nvSpPr>
          <p:cNvPr id="12" name="Content Placeholder 2"/>
          <p:cNvSpPr txBox="1">
            <a:spLocks/>
          </p:cNvSpPr>
          <p:nvPr userDrawn="1"/>
        </p:nvSpPr>
        <p:spPr bwMode="gray">
          <a:xfrm>
            <a:off x="670561" y="6427471"/>
            <a:ext cx="4077308" cy="292101"/>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dirty="0">
                <a:solidFill>
                  <a:srgbClr val="000000"/>
                </a:solidFill>
                <a:latin typeface="+mn-lt"/>
              </a:rPr>
              <a:t>Proprietary and confidential — do not distribute</a:t>
            </a:r>
          </a:p>
        </p:txBody>
      </p:sp>
    </p:spTree>
    <p:extLst>
      <p:ext uri="{BB962C8B-B14F-4D97-AF65-F5344CB8AC3E}">
        <p14:creationId xmlns:p14="http://schemas.microsoft.com/office/powerpoint/2010/main" val="3779292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3" name="Rectangle 12"/>
          <p:cNvSpPr/>
          <p:nvPr userDrawn="1"/>
        </p:nvSpPr>
        <p:spPr>
          <a:xfrm>
            <a:off x="0" y="1"/>
            <a:ext cx="12192000"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694267" y="1524001"/>
            <a:ext cx="9855200" cy="2076450"/>
          </a:xfrm>
        </p:spPr>
        <p:txBody>
          <a:bodyPr anchor="b">
            <a:normAutofit/>
          </a:bodyPr>
          <a:lstStyle>
            <a:lvl1pPr algn="l">
              <a:lnSpc>
                <a:spcPts val="4400"/>
              </a:lnSpc>
              <a:defRPr sz="4400" b="1">
                <a:solidFill>
                  <a:schemeClr val="accent3"/>
                </a:solidFill>
              </a:defRPr>
            </a:lvl1pPr>
          </a:lstStyle>
          <a:p>
            <a:r>
              <a:rPr lang="en-US" dirty="0"/>
              <a:t>Click to edit Master title style</a:t>
            </a:r>
          </a:p>
        </p:txBody>
      </p:sp>
      <p:sp>
        <p:nvSpPr>
          <p:cNvPr id="3" name="Subtitle 2"/>
          <p:cNvSpPr>
            <a:spLocks noGrp="1"/>
          </p:cNvSpPr>
          <p:nvPr>
            <p:ph type="subTitle" idx="1"/>
          </p:nvPr>
        </p:nvSpPr>
        <p:spPr>
          <a:xfrm>
            <a:off x="711200" y="3746500"/>
            <a:ext cx="9855200" cy="901700"/>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2670546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0562" y="465138"/>
            <a:ext cx="9049173" cy="9144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D5E29D07-943F-4C24-B41A-FA639365359B}" type="datetime4">
              <a:rPr lang="en-US" smtClean="0">
                <a:solidFill>
                  <a:srgbClr val="000000"/>
                </a:solidFill>
              </a:rPr>
              <a:pPr/>
              <a:t>February 11, 2020</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en-US" dirty="0">
                <a:solidFill>
                  <a:srgbClr val="000000"/>
                </a:solidFill>
              </a:rPr>
              <a:t>Enter presentation title via "insert&gt;header and footer&gt;footer" |</a:t>
            </a:r>
          </a:p>
        </p:txBody>
      </p:sp>
      <p:sp>
        <p:nvSpPr>
          <p:cNvPr id="5" name="Slide Number Placeholder 4"/>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7" name="Text Placeholder 6"/>
          <p:cNvSpPr>
            <a:spLocks noGrp="1"/>
          </p:cNvSpPr>
          <p:nvPr>
            <p:ph type="body" sz="quarter" idx="13" hasCustomPrompt="1"/>
          </p:nvPr>
        </p:nvSpPr>
        <p:spPr bwMode="gray">
          <a:xfrm>
            <a:off x="670560" y="250825"/>
            <a:ext cx="5730240" cy="153888"/>
          </a:xfrm>
        </p:spPr>
        <p:txBody>
          <a:bodyPr rIns="0" bIns="0" anchor="ctr" anchorCtr="0">
            <a:noAutofit/>
          </a:bodyPr>
          <a:lstStyle>
            <a:lvl1pPr>
              <a:defRPr sz="1000">
                <a:solidFill>
                  <a:schemeClr val="bg1">
                    <a:lumMod val="65000"/>
                  </a:schemeClr>
                </a:solidFill>
              </a:defRPr>
            </a:lvl1pPr>
          </a:lstStyle>
          <a:p>
            <a:pPr lvl="0"/>
            <a:r>
              <a:rPr lang="en-US" dirty="0"/>
              <a:t>Click to edit section title</a:t>
            </a:r>
          </a:p>
        </p:txBody>
      </p:sp>
      <p:sp>
        <p:nvSpPr>
          <p:cNvPr id="9" name="Content Placeholder 2"/>
          <p:cNvSpPr txBox="1">
            <a:spLocks/>
          </p:cNvSpPr>
          <p:nvPr userDrawn="1"/>
        </p:nvSpPr>
        <p:spPr bwMode="gray">
          <a:xfrm>
            <a:off x="670561" y="6427471"/>
            <a:ext cx="4077308" cy="292101"/>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dirty="0">
                <a:solidFill>
                  <a:srgbClr val="000000"/>
                </a:solidFill>
                <a:latin typeface="+mn-lt"/>
              </a:rPr>
              <a:t>Proprietary and confidential — do not distribute</a:t>
            </a:r>
          </a:p>
        </p:txBody>
      </p:sp>
    </p:spTree>
    <p:extLst>
      <p:ext uri="{BB962C8B-B14F-4D97-AF65-F5344CB8AC3E}">
        <p14:creationId xmlns:p14="http://schemas.microsoft.com/office/powerpoint/2010/main" val="7792638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6C5ED3-1863-4C40-A3B2-EF73292AFE0A}" type="datetime4">
              <a:rPr lang="en-US" smtClean="0">
                <a:solidFill>
                  <a:srgbClr val="000000"/>
                </a:solidFill>
              </a:rPr>
              <a:pPr/>
              <a:t>February 11, 2020</a:t>
            </a:fld>
            <a:endParaRPr lang="en-US" dirty="0">
              <a:solidFill>
                <a:srgbClr val="000000"/>
              </a:solidFill>
            </a:endParaRPr>
          </a:p>
        </p:txBody>
      </p:sp>
      <p:sp>
        <p:nvSpPr>
          <p:cNvPr id="3" name="Footer Placeholder 2"/>
          <p:cNvSpPr>
            <a:spLocks noGrp="1"/>
          </p:cNvSpPr>
          <p:nvPr>
            <p:ph type="ftr" sz="quarter" idx="11"/>
          </p:nvPr>
        </p:nvSpPr>
        <p:spPr/>
        <p:txBody>
          <a:bodyPr/>
          <a:lstStyle/>
          <a:p>
            <a:r>
              <a:rPr lang="en-US" dirty="0">
                <a:solidFill>
                  <a:srgbClr val="000000"/>
                </a:solidFill>
              </a:rPr>
              <a:t>Enter presentation title via "insert&gt;header and footer&gt;footer" |</a:t>
            </a:r>
          </a:p>
        </p:txBody>
      </p:sp>
      <p:sp>
        <p:nvSpPr>
          <p:cNvPr id="4" name="Slide Number Placeholder 3"/>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6" name="Content Placeholder 2"/>
          <p:cNvSpPr txBox="1">
            <a:spLocks/>
          </p:cNvSpPr>
          <p:nvPr userDrawn="1"/>
        </p:nvSpPr>
        <p:spPr bwMode="gray">
          <a:xfrm>
            <a:off x="670561" y="6427471"/>
            <a:ext cx="4077308" cy="292101"/>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dirty="0">
                <a:solidFill>
                  <a:srgbClr val="000000"/>
                </a:solidFill>
                <a:latin typeface="+mn-lt"/>
              </a:rPr>
              <a:t>Proprietary and confidential — do not distribute</a:t>
            </a:r>
          </a:p>
        </p:txBody>
      </p:sp>
    </p:spTree>
    <p:extLst>
      <p:ext uri="{BB962C8B-B14F-4D97-AF65-F5344CB8AC3E}">
        <p14:creationId xmlns:p14="http://schemas.microsoft.com/office/powerpoint/2010/main" val="20799206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ull Page Chart + Header">
    <p:spTree>
      <p:nvGrpSpPr>
        <p:cNvPr id="1" name=""/>
        <p:cNvGrpSpPr/>
        <p:nvPr/>
      </p:nvGrpSpPr>
      <p:grpSpPr>
        <a:xfrm>
          <a:off x="0" y="0"/>
          <a:ext cx="0" cy="0"/>
          <a:chOff x="0" y="0"/>
          <a:chExt cx="0" cy="0"/>
        </a:xfrm>
      </p:grpSpPr>
      <p:sp>
        <p:nvSpPr>
          <p:cNvPr id="2" name="Title 1"/>
          <p:cNvSpPr>
            <a:spLocks noGrp="1"/>
          </p:cNvSpPr>
          <p:nvPr>
            <p:ph type="title"/>
          </p:nvPr>
        </p:nvSpPr>
        <p:spPr>
          <a:xfrm>
            <a:off x="698866" y="463932"/>
            <a:ext cx="9020868" cy="914400"/>
          </a:xfrm>
        </p:spPr>
        <p:txBody>
          <a:bodyPr/>
          <a:lstStyle>
            <a:lvl1pPr>
              <a:defRPr baseline="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FD4B02-659B-4C45-BBAD-5D8F82CC34AE}" type="datetime4">
              <a:rPr lang="en-US" smtClean="0">
                <a:solidFill>
                  <a:srgbClr val="000000"/>
                </a:solidFill>
              </a:rPr>
              <a:pPr/>
              <a:t>February 11, 2020</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en-US" dirty="0">
                <a:solidFill>
                  <a:srgbClr val="000000"/>
                </a:solidFill>
              </a:rPr>
              <a:t>Enter presentation title via "insert&gt;header and footer&gt;footer" |</a:t>
            </a:r>
          </a:p>
        </p:txBody>
      </p:sp>
      <p:sp>
        <p:nvSpPr>
          <p:cNvPr id="5" name="Slide Number Placeholder 4"/>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7" name="Text Placeholder 6"/>
          <p:cNvSpPr>
            <a:spLocks noGrp="1"/>
          </p:cNvSpPr>
          <p:nvPr>
            <p:ph type="body" sz="quarter" idx="13" hasCustomPrompt="1"/>
          </p:nvPr>
        </p:nvSpPr>
        <p:spPr>
          <a:xfrm>
            <a:off x="670560" y="1463040"/>
            <a:ext cx="10972800" cy="731520"/>
          </a:xfrm>
        </p:spPr>
        <p:txBody>
          <a:bodyPr/>
          <a:lstStyle>
            <a:lvl1pPr>
              <a:lnSpc>
                <a:spcPct val="100000"/>
              </a:lnSpc>
              <a:spcBef>
                <a:spcPts val="0"/>
              </a:spcBef>
              <a:defRPr sz="2000"/>
            </a:lvl1pPr>
            <a:lvl2pPr marL="0" indent="0">
              <a:lnSpc>
                <a:spcPct val="100000"/>
              </a:lnSpc>
              <a:spcBef>
                <a:spcPts val="0"/>
              </a:spcBef>
              <a:buNone/>
              <a:defRPr sz="1400">
                <a:latin typeface="+mj-lt"/>
              </a:defRPr>
            </a:lvl2pPr>
          </a:lstStyle>
          <a:p>
            <a:pPr lvl="0"/>
            <a:r>
              <a:rPr lang="en-US" dirty="0"/>
              <a:t>Click to edit Chart title</a:t>
            </a:r>
          </a:p>
          <a:p>
            <a:pPr lvl="1"/>
            <a:r>
              <a:rPr lang="en-US" dirty="0"/>
              <a:t>Second level for chart subtitle</a:t>
            </a:r>
          </a:p>
        </p:txBody>
      </p:sp>
      <p:sp>
        <p:nvSpPr>
          <p:cNvPr id="9" name="Chart Placeholder 8"/>
          <p:cNvSpPr>
            <a:spLocks noGrp="1"/>
          </p:cNvSpPr>
          <p:nvPr>
            <p:ph type="chart" sz="quarter" idx="14"/>
          </p:nvPr>
        </p:nvSpPr>
        <p:spPr>
          <a:xfrm>
            <a:off x="670560" y="2286000"/>
            <a:ext cx="10972800" cy="3657600"/>
          </a:xfrm>
        </p:spPr>
        <p:txBody>
          <a:bodyPr rIns="0" anchor="ctr" anchorCtr="1"/>
          <a:lstStyle/>
          <a:p>
            <a:r>
              <a:rPr lang="en-US" dirty="0"/>
              <a:t>Click icon to add chart</a:t>
            </a:r>
          </a:p>
        </p:txBody>
      </p:sp>
      <p:sp>
        <p:nvSpPr>
          <p:cNvPr id="11" name="Text Placeholder 10"/>
          <p:cNvSpPr>
            <a:spLocks noGrp="1"/>
          </p:cNvSpPr>
          <p:nvPr>
            <p:ph type="body" sz="quarter" idx="15" hasCustomPrompt="1"/>
          </p:nvPr>
        </p:nvSpPr>
        <p:spPr bwMode="gray">
          <a:xfrm>
            <a:off x="670560" y="250825"/>
            <a:ext cx="5730240" cy="155448"/>
          </a:xfrm>
        </p:spPr>
        <p:txBody>
          <a:bodyPr rIns="0" bIns="0" anchor="ctr" anchorCtr="0">
            <a:noAutofit/>
          </a:bodyPr>
          <a:lstStyle>
            <a:lvl1pPr>
              <a:defRPr sz="1000">
                <a:solidFill>
                  <a:schemeClr val="bg1">
                    <a:lumMod val="65000"/>
                  </a:schemeClr>
                </a:solidFill>
              </a:defRPr>
            </a:lvl1pPr>
          </a:lstStyle>
          <a:p>
            <a:pPr lvl="0"/>
            <a:r>
              <a:rPr lang="en-US" dirty="0"/>
              <a:t>Click to edit section title</a:t>
            </a:r>
          </a:p>
        </p:txBody>
      </p:sp>
      <p:sp>
        <p:nvSpPr>
          <p:cNvPr id="8" name="Text Placeholder 7"/>
          <p:cNvSpPr>
            <a:spLocks noGrp="1"/>
          </p:cNvSpPr>
          <p:nvPr>
            <p:ph type="body" sz="quarter" idx="16"/>
          </p:nvPr>
        </p:nvSpPr>
        <p:spPr>
          <a:xfrm>
            <a:off x="670560" y="6035040"/>
            <a:ext cx="10972800" cy="170816"/>
          </a:xfrm>
        </p:spPr>
        <p:txBody>
          <a:bodyPr>
            <a:spAutoFit/>
          </a:bodyPr>
          <a:lstStyle>
            <a:lvl1pPr>
              <a:lnSpc>
                <a:spcPct val="90000"/>
              </a:lnSpc>
              <a:spcBef>
                <a:spcPts val="200"/>
              </a:spcBef>
              <a:defRPr sz="900">
                <a:solidFill>
                  <a:schemeClr val="tx1">
                    <a:lumMod val="65000"/>
                    <a:lumOff val="35000"/>
                  </a:schemeClr>
                </a:solidFill>
                <a:latin typeface="+mj-lt"/>
              </a:defRPr>
            </a:lvl1pPr>
          </a:lstStyle>
          <a:p>
            <a:pPr lvl="0"/>
            <a:r>
              <a:rPr lang="en-US"/>
              <a:t>Edit Master text styles</a:t>
            </a:r>
          </a:p>
        </p:txBody>
      </p:sp>
      <p:sp>
        <p:nvSpPr>
          <p:cNvPr id="12" name="Content Placeholder 2"/>
          <p:cNvSpPr txBox="1">
            <a:spLocks/>
          </p:cNvSpPr>
          <p:nvPr userDrawn="1"/>
        </p:nvSpPr>
        <p:spPr bwMode="gray">
          <a:xfrm>
            <a:off x="670561" y="6427471"/>
            <a:ext cx="4077308" cy="292101"/>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dirty="0">
                <a:solidFill>
                  <a:srgbClr val="000000"/>
                </a:solidFill>
                <a:latin typeface="+mn-lt"/>
              </a:rPr>
              <a:t>Proprietary and confidential — do not distribute</a:t>
            </a:r>
          </a:p>
        </p:txBody>
      </p:sp>
    </p:spTree>
    <p:extLst>
      <p:ext uri="{BB962C8B-B14F-4D97-AF65-F5344CB8AC3E}">
        <p14:creationId xmlns:p14="http://schemas.microsoft.com/office/powerpoint/2010/main" val="15737907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Quote with Solid Background">
    <p:bg bwMode="auto">
      <p:bgPr>
        <a:solidFill>
          <a:schemeClr val="accent5"/>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lvl1pPr>
              <a:defRPr>
                <a:solidFill>
                  <a:schemeClr val="bg1"/>
                </a:solidFill>
              </a:defRPr>
            </a:lvl1pPr>
          </a:lstStyle>
          <a:p>
            <a:fld id="{4E6188A9-C105-4CCE-B009-A8E24D25E943}" type="datetime4">
              <a:rPr lang="en-US" smtClean="0">
                <a:solidFill>
                  <a:prstClr val="white"/>
                </a:solidFill>
              </a:rPr>
              <a:pPr/>
              <a:t>February 11, 2020</a:t>
            </a:fld>
            <a:endParaRPr lang="en-US" dirty="0">
              <a:solidFill>
                <a:prstClr val="white"/>
              </a:solidFill>
            </a:endParaRPr>
          </a:p>
        </p:txBody>
      </p:sp>
      <p:sp>
        <p:nvSpPr>
          <p:cNvPr id="4" name="Footer Placeholder 3"/>
          <p:cNvSpPr>
            <a:spLocks noGrp="1"/>
          </p:cNvSpPr>
          <p:nvPr>
            <p:ph type="ftr" sz="quarter" idx="11"/>
          </p:nvPr>
        </p:nvSpPr>
        <p:spPr bwMode="gray"/>
        <p:txBody>
          <a:bodyPr/>
          <a:lstStyle>
            <a:lvl1pPr>
              <a:defRPr>
                <a:solidFill>
                  <a:schemeClr val="bg1"/>
                </a:solidFill>
              </a:defRPr>
            </a:lvl1pPr>
          </a:lstStyle>
          <a:p>
            <a:r>
              <a:rPr lang="en-US" dirty="0">
                <a:solidFill>
                  <a:prstClr val="white"/>
                </a:solidFill>
              </a:rPr>
              <a:t>Enter presentation title via "insert&gt;header and footer&gt;footer" |</a:t>
            </a:r>
          </a:p>
        </p:txBody>
      </p:sp>
      <p:sp>
        <p:nvSpPr>
          <p:cNvPr id="5" name="Slide Number Placeholder 4"/>
          <p:cNvSpPr>
            <a:spLocks noGrp="1"/>
          </p:cNvSpPr>
          <p:nvPr>
            <p:ph type="sldNum" sz="quarter" idx="12"/>
          </p:nvPr>
        </p:nvSpPr>
        <p:spPr bwMode="gray"/>
        <p:txBody>
          <a:bodyPr/>
          <a:lstStyle>
            <a:lvl1pPr>
              <a:defRPr>
                <a:solidFill>
                  <a:schemeClr val="bg1"/>
                </a:solidFill>
              </a:defRPr>
            </a:lvl1pPr>
          </a:lstStyle>
          <a:p>
            <a:fld id="{A2885E78-1F86-4A3D-9EE1-B0103B1CEF15}" type="slidenum">
              <a:rPr lang="en-US" smtClean="0">
                <a:solidFill>
                  <a:prstClr val="white"/>
                </a:solidFill>
              </a:rPr>
              <a:pPr/>
              <a:t>‹#›</a:t>
            </a:fld>
            <a:endParaRPr lang="en-US" dirty="0">
              <a:solidFill>
                <a:prstClr val="white"/>
              </a:solidFill>
            </a:endParaRPr>
          </a:p>
        </p:txBody>
      </p:sp>
      <p:sp>
        <p:nvSpPr>
          <p:cNvPr id="7" name="Text Placeholder 6"/>
          <p:cNvSpPr>
            <a:spLocks noGrp="1"/>
          </p:cNvSpPr>
          <p:nvPr>
            <p:ph type="body" sz="quarter" idx="13" hasCustomPrompt="1"/>
          </p:nvPr>
        </p:nvSpPr>
        <p:spPr bwMode="gray">
          <a:xfrm>
            <a:off x="1828800" y="2011680"/>
            <a:ext cx="9144000" cy="3566160"/>
          </a:xfrm>
        </p:spPr>
        <p:txBody>
          <a:bodyPr/>
          <a:lstStyle>
            <a:lvl1pPr algn="l">
              <a:lnSpc>
                <a:spcPct val="90000"/>
              </a:lnSpc>
              <a:defRPr sz="2800">
                <a:solidFill>
                  <a:schemeClr val="bg1"/>
                </a:solidFill>
              </a:defRPr>
            </a:lvl1pPr>
            <a:lvl2pPr marL="1371600" indent="-228600" algn="l">
              <a:spcBef>
                <a:spcPts val="1800"/>
              </a:spcBef>
              <a:buFont typeface="Arial" panose="020B0604020202020204" pitchFamily="34" charset="0"/>
              <a:buChar char="–"/>
              <a:defRPr sz="1800">
                <a:solidFill>
                  <a:schemeClr val="bg1"/>
                </a:solidFill>
                <a:latin typeface="+mj-lt"/>
              </a:defRPr>
            </a:lvl2pPr>
          </a:lstStyle>
          <a:p>
            <a:pPr lvl="0"/>
            <a:r>
              <a:rPr lang="en-US" dirty="0"/>
              <a:t>Click to edit Quote text</a:t>
            </a:r>
          </a:p>
          <a:p>
            <a:pPr lvl="1"/>
            <a:r>
              <a:rPr lang="en-US" dirty="0"/>
              <a:t>Second level for attribution</a:t>
            </a:r>
          </a:p>
        </p:txBody>
      </p:sp>
      <p:sp>
        <p:nvSpPr>
          <p:cNvPr id="6" name="Content Placeholder 2"/>
          <p:cNvSpPr txBox="1">
            <a:spLocks/>
          </p:cNvSpPr>
          <p:nvPr userDrawn="1"/>
        </p:nvSpPr>
        <p:spPr bwMode="gray">
          <a:xfrm>
            <a:off x="670561" y="6427471"/>
            <a:ext cx="4077308" cy="292101"/>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dirty="0">
                <a:solidFill>
                  <a:prstClr val="white"/>
                </a:solidFill>
                <a:latin typeface="+mn-lt"/>
              </a:rPr>
              <a:t>Proprietary and confidential — do not distribute</a:t>
            </a:r>
          </a:p>
        </p:txBody>
      </p:sp>
      <p:sp>
        <p:nvSpPr>
          <p:cNvPr id="8" name="Text Placeholder 7"/>
          <p:cNvSpPr>
            <a:spLocks noGrp="1"/>
          </p:cNvSpPr>
          <p:nvPr>
            <p:ph type="body" sz="quarter" idx="14" hasCustomPrompt="1"/>
          </p:nvPr>
        </p:nvSpPr>
        <p:spPr bwMode="gray">
          <a:xfrm>
            <a:off x="670560" y="247236"/>
            <a:ext cx="6502400" cy="153888"/>
          </a:xfrm>
        </p:spPr>
        <p:txBody>
          <a:bodyPr rIns="0" bIns="0" anchor="ctr" anchorCtr="0">
            <a:spAutoFit/>
          </a:bodyPr>
          <a:lstStyle>
            <a:lvl1pPr>
              <a:defRPr sz="1000">
                <a:solidFill>
                  <a:schemeClr val="bg1"/>
                </a:solidFill>
              </a:defRPr>
            </a:lvl1pPr>
          </a:lstStyle>
          <a:p>
            <a:pPr lvl="0"/>
            <a:r>
              <a:rPr lang="en-US" dirty="0"/>
              <a:t>Click to edit Section Title</a:t>
            </a:r>
          </a:p>
        </p:txBody>
      </p:sp>
    </p:spTree>
    <p:extLst>
      <p:ext uri="{BB962C8B-B14F-4D97-AF65-F5344CB8AC3E}">
        <p14:creationId xmlns:p14="http://schemas.microsoft.com/office/powerpoint/2010/main" val="25190407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losing Slide">
    <p:bg bwMode="auto">
      <p:bgPr>
        <a:solidFill>
          <a:schemeClr val="accent5"/>
        </a:solidFill>
        <a:effectLst/>
      </p:bgPr>
    </p:bg>
    <p:spTree>
      <p:nvGrpSpPr>
        <p:cNvPr id="1" name=""/>
        <p:cNvGrpSpPr/>
        <p:nvPr/>
      </p:nvGrpSpPr>
      <p:grpSpPr>
        <a:xfrm>
          <a:off x="0" y="0"/>
          <a:ext cx="0" cy="0"/>
          <a:chOff x="0" y="0"/>
          <a:chExt cx="0" cy="0"/>
        </a:xfrm>
      </p:grpSpPr>
      <p:pic>
        <p:nvPicPr>
          <p:cNvPr id="6" name="Picture 5" descr="A_symbol_wordm_below_w_rgb-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4064" y="179643"/>
            <a:ext cx="1738305" cy="1421685"/>
          </a:xfrm>
          <a:prstGeom prst="rect">
            <a:avLst/>
          </a:prstGeom>
        </p:spPr>
      </p:pic>
      <p:pic>
        <p:nvPicPr>
          <p:cNvPr id="3" name="Picture 2" descr="C:\Users\mspeck\AppData\Local\Microsoft\Windows\Temporary Internet Files\Content.Outlook\NOV0Y3LZ\DES_logo-02.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1235"/>
          <a:stretch/>
        </p:blipFill>
        <p:spPr bwMode="auto">
          <a:xfrm>
            <a:off x="1816608" y="874586"/>
            <a:ext cx="8534400" cy="4401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164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Closing Slide Dark Blue">
    <p:bg bwMode="auto">
      <p:bgPr>
        <a:solidFill>
          <a:srgbClr val="0070C0"/>
        </a:solidFill>
        <a:effectLst/>
      </p:bgPr>
    </p:bg>
    <p:spTree>
      <p:nvGrpSpPr>
        <p:cNvPr id="1" name=""/>
        <p:cNvGrpSpPr/>
        <p:nvPr/>
      </p:nvGrpSpPr>
      <p:grpSpPr>
        <a:xfrm>
          <a:off x="0" y="0"/>
          <a:ext cx="0" cy="0"/>
          <a:chOff x="0" y="0"/>
          <a:chExt cx="0" cy="0"/>
        </a:xfrm>
      </p:grpSpPr>
      <p:pic>
        <p:nvPicPr>
          <p:cNvPr id="6" name="Picture 5" descr="A_symbol_wordm_below_w_rgb-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4064" y="179643"/>
            <a:ext cx="1738305" cy="1421685"/>
          </a:xfrm>
          <a:prstGeom prst="rect">
            <a:avLst/>
          </a:prstGeom>
        </p:spPr>
      </p:pic>
      <p:pic>
        <p:nvPicPr>
          <p:cNvPr id="3" name="Picture 2" descr="C:\Users\mspeck\AppData\Local\Microsoft\Windows\Temporary Internet Files\Content.Outlook\NOV0Y3LZ\DES_logo-02.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1235"/>
          <a:stretch/>
        </p:blipFill>
        <p:spPr bwMode="auto">
          <a:xfrm>
            <a:off x="1816608" y="874586"/>
            <a:ext cx="8534400" cy="4401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9824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0563" y="465138"/>
            <a:ext cx="9049172" cy="914400"/>
          </a:xfrm>
        </p:spPr>
        <p:txBody>
          <a:bodyPr/>
          <a:lstStyle>
            <a:lvl1pPr>
              <a:defRPr baseline="0"/>
            </a:lvl1pPr>
          </a:lstStyle>
          <a:p>
            <a:r>
              <a:rPr lang="en-US" dirty="0"/>
              <a:t>CLICK TO EDIT MASTER TITLE STYLE</a:t>
            </a:r>
          </a:p>
        </p:txBody>
      </p:sp>
      <p:sp>
        <p:nvSpPr>
          <p:cNvPr id="3" name="Content Placeholder 2"/>
          <p:cNvSpPr>
            <a:spLocks noGrp="1"/>
          </p:cNvSpPr>
          <p:nvPr>
            <p:ph idx="1"/>
          </p:nvPr>
        </p:nvSpPr>
        <p:spPr>
          <a:xfrm>
            <a:off x="670560" y="1462088"/>
            <a:ext cx="10972800" cy="47548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190C40-F59A-41C3-9A85-CFDD09A2BD2D}" type="datetime4">
              <a:rPr lang="en-US" smtClean="0">
                <a:solidFill>
                  <a:srgbClr val="000000"/>
                </a:solidFill>
              </a:rPr>
              <a:pPr/>
              <a:t>February 11, 2020</a:t>
            </a:fld>
            <a:endParaRPr lang="en-US" dirty="0">
              <a:solidFill>
                <a:srgbClr val="000000"/>
              </a:solidFill>
            </a:endParaRPr>
          </a:p>
        </p:txBody>
      </p:sp>
      <p:sp>
        <p:nvSpPr>
          <p:cNvPr id="5" name="Footer Placeholder 4"/>
          <p:cNvSpPr>
            <a:spLocks noGrp="1"/>
          </p:cNvSpPr>
          <p:nvPr>
            <p:ph type="ftr" sz="quarter" idx="11"/>
          </p:nvPr>
        </p:nvSpPr>
        <p:spPr/>
        <p:txBody>
          <a:bodyPr/>
          <a:lstStyle/>
          <a:p>
            <a:r>
              <a:rPr lang="en-US" dirty="0">
                <a:solidFill>
                  <a:srgbClr val="000000"/>
                </a:solidFill>
              </a:rPr>
              <a:t>Enter presentation title via "insert&gt;header and footer&gt;footer" |</a:t>
            </a:r>
          </a:p>
        </p:txBody>
      </p:sp>
      <p:sp>
        <p:nvSpPr>
          <p:cNvPr id="6" name="Slide Number Placeholder 5"/>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8" name="Text Placeholder 7"/>
          <p:cNvSpPr>
            <a:spLocks noGrp="1"/>
          </p:cNvSpPr>
          <p:nvPr>
            <p:ph type="body" sz="quarter" idx="13" hasCustomPrompt="1"/>
          </p:nvPr>
        </p:nvSpPr>
        <p:spPr bwMode="gray">
          <a:xfrm>
            <a:off x="670560" y="250825"/>
            <a:ext cx="5730240" cy="153888"/>
          </a:xfrm>
        </p:spPr>
        <p:txBody>
          <a:bodyPr rIns="0" bIns="0" anchor="ctr" anchorCtr="0">
            <a:noAutofit/>
          </a:bodyPr>
          <a:lstStyle>
            <a:lvl1pPr>
              <a:defRPr sz="750">
                <a:solidFill>
                  <a:schemeClr val="bg1">
                    <a:lumMod val="65000"/>
                  </a:schemeClr>
                </a:solidFill>
              </a:defRPr>
            </a:lvl1pPr>
          </a:lstStyle>
          <a:p>
            <a:pPr lvl="0"/>
            <a:r>
              <a:rPr lang="en-US" dirty="0"/>
              <a:t>Click to edit section title</a:t>
            </a:r>
          </a:p>
        </p:txBody>
      </p:sp>
      <p:sp>
        <p:nvSpPr>
          <p:cNvPr id="9" name="Content Placeholder 2"/>
          <p:cNvSpPr txBox="1">
            <a:spLocks/>
          </p:cNvSpPr>
          <p:nvPr userDrawn="1"/>
        </p:nvSpPr>
        <p:spPr bwMode="gray">
          <a:xfrm>
            <a:off x="670562" y="6427473"/>
            <a:ext cx="4077308" cy="292101"/>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675" dirty="0">
                <a:solidFill>
                  <a:srgbClr val="000000"/>
                </a:solidFill>
                <a:latin typeface="+mn-lt"/>
              </a:rPr>
              <a:t>Proprietary and confidential — do not distribute</a:t>
            </a:r>
          </a:p>
        </p:txBody>
      </p:sp>
    </p:spTree>
    <p:extLst>
      <p:ext uri="{BB962C8B-B14F-4D97-AF65-F5344CB8AC3E}">
        <p14:creationId xmlns:p14="http://schemas.microsoft.com/office/powerpoint/2010/main" val="14424133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0563" y="465138"/>
            <a:ext cx="9049173" cy="9144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D5E29D07-943F-4C24-B41A-FA639365359B}" type="datetime4">
              <a:rPr lang="en-US" smtClean="0">
                <a:solidFill>
                  <a:srgbClr val="000000"/>
                </a:solidFill>
              </a:rPr>
              <a:pPr/>
              <a:t>February 11, 2020</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en-US" dirty="0">
                <a:solidFill>
                  <a:srgbClr val="000000"/>
                </a:solidFill>
              </a:rPr>
              <a:t>Enter presentation title via "insert&gt;header and footer&gt;footer" |</a:t>
            </a:r>
          </a:p>
        </p:txBody>
      </p:sp>
      <p:sp>
        <p:nvSpPr>
          <p:cNvPr id="5" name="Slide Number Placeholder 4"/>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7" name="Text Placeholder 6"/>
          <p:cNvSpPr>
            <a:spLocks noGrp="1"/>
          </p:cNvSpPr>
          <p:nvPr>
            <p:ph type="body" sz="quarter" idx="13" hasCustomPrompt="1"/>
          </p:nvPr>
        </p:nvSpPr>
        <p:spPr bwMode="gray">
          <a:xfrm>
            <a:off x="670560" y="250825"/>
            <a:ext cx="5730240" cy="153888"/>
          </a:xfrm>
        </p:spPr>
        <p:txBody>
          <a:bodyPr rIns="0" bIns="0" anchor="ctr" anchorCtr="0">
            <a:noAutofit/>
          </a:bodyPr>
          <a:lstStyle>
            <a:lvl1pPr>
              <a:defRPr sz="750">
                <a:solidFill>
                  <a:schemeClr val="bg1">
                    <a:lumMod val="65000"/>
                  </a:schemeClr>
                </a:solidFill>
              </a:defRPr>
            </a:lvl1pPr>
          </a:lstStyle>
          <a:p>
            <a:pPr lvl="0"/>
            <a:r>
              <a:rPr lang="en-US" dirty="0"/>
              <a:t>Click to edit section title</a:t>
            </a:r>
          </a:p>
        </p:txBody>
      </p:sp>
      <p:sp>
        <p:nvSpPr>
          <p:cNvPr id="9" name="Content Placeholder 2"/>
          <p:cNvSpPr txBox="1">
            <a:spLocks/>
          </p:cNvSpPr>
          <p:nvPr userDrawn="1"/>
        </p:nvSpPr>
        <p:spPr bwMode="gray">
          <a:xfrm>
            <a:off x="670562" y="6427473"/>
            <a:ext cx="4077308" cy="292101"/>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675" dirty="0">
                <a:solidFill>
                  <a:srgbClr val="000000"/>
                </a:solidFill>
                <a:latin typeface="+mn-lt"/>
              </a:rPr>
              <a:t>Proprietary and confidential — do not distribute</a:t>
            </a:r>
          </a:p>
        </p:txBody>
      </p:sp>
    </p:spTree>
    <p:extLst>
      <p:ext uri="{BB962C8B-B14F-4D97-AF65-F5344CB8AC3E}">
        <p14:creationId xmlns:p14="http://schemas.microsoft.com/office/powerpoint/2010/main" val="20782239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62460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88433" y="63500"/>
            <a:ext cx="10998200" cy="927100"/>
          </a:xfrm>
        </p:spPr>
        <p:txBody>
          <a:bodyPr/>
          <a:lstStyle/>
          <a:p>
            <a:r>
              <a:rPr lang="en-US"/>
              <a:t>Click to edit Master title style</a:t>
            </a:r>
          </a:p>
        </p:txBody>
      </p:sp>
      <p:sp>
        <p:nvSpPr>
          <p:cNvPr id="3" name="Content Placeholder 2"/>
          <p:cNvSpPr>
            <a:spLocks noGrp="1"/>
          </p:cNvSpPr>
          <p:nvPr>
            <p:ph sz="quarter" idx="1"/>
          </p:nvPr>
        </p:nvSpPr>
        <p:spPr>
          <a:xfrm>
            <a:off x="607485" y="1370013"/>
            <a:ext cx="5386916"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1" y="1370013"/>
            <a:ext cx="5389033"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7485" y="3884613"/>
            <a:ext cx="5386916"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1" y="3884613"/>
            <a:ext cx="5389033"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8"/>
          <p:cNvSpPr>
            <a:spLocks noGrp="1" noChangeArrowheads="1"/>
          </p:cNvSpPr>
          <p:nvPr>
            <p:ph type="dt" sz="half" idx="10"/>
          </p:nvPr>
        </p:nvSpPr>
        <p:spPr>
          <a:ln/>
        </p:spPr>
        <p:txBody>
          <a:bodyPr/>
          <a:lstStyle>
            <a:lvl1pPr>
              <a:defRPr/>
            </a:lvl1pPr>
          </a:lstStyle>
          <a:p>
            <a:pPr>
              <a:defRPr/>
            </a:pPr>
            <a:r>
              <a:rPr lang="en-US" altLang="en-US"/>
              <a:t>Presentation Title</a:t>
            </a:r>
          </a:p>
          <a:p>
            <a:pPr>
              <a:defRPr/>
            </a:pPr>
            <a:r>
              <a:rPr lang="en-US" altLang="en-US"/>
              <a:t>Date</a:t>
            </a:r>
            <a:fld id="{EEDE9AFF-B1CD-4954-B06F-2F0844F44548}" type="datetime4">
              <a:rPr lang="en-US" altLang="en-US"/>
              <a:pPr>
                <a:defRPr/>
              </a:pPr>
              <a:t>February 11, 2020</a:t>
            </a:fld>
            <a:r>
              <a:rPr lang="en-US" altLang="en-US"/>
              <a:t>                  </a:t>
            </a:r>
          </a:p>
        </p:txBody>
      </p:sp>
      <p:sp>
        <p:nvSpPr>
          <p:cNvPr id="8" name="Rectangle 20"/>
          <p:cNvSpPr>
            <a:spLocks noGrp="1" noChangeArrowheads="1"/>
          </p:cNvSpPr>
          <p:nvPr>
            <p:ph type="sldNum" sz="quarter" idx="11"/>
          </p:nvPr>
        </p:nvSpPr>
        <p:spPr>
          <a:ln/>
        </p:spPr>
        <p:txBody>
          <a:bodyPr/>
          <a:lstStyle>
            <a:lvl1pPr>
              <a:defRPr/>
            </a:lvl1pPr>
          </a:lstStyle>
          <a:p>
            <a:pPr>
              <a:defRPr/>
            </a:pPr>
            <a:fld id="{FF132241-D8FA-4119-A03B-9F157A56ED62}" type="slidenum">
              <a:rPr lang="en-US" altLang="en-US"/>
              <a:pPr>
                <a:defRPr/>
              </a:pPr>
              <a:t>‹#›</a:t>
            </a:fld>
            <a:endParaRPr lang="en-US" altLang="en-US"/>
          </a:p>
        </p:txBody>
      </p:sp>
      <p:sp>
        <p:nvSpPr>
          <p:cNvPr id="9" name="Rectangle 21"/>
          <p:cNvSpPr>
            <a:spLocks noGrp="1" noChangeArrowheads="1"/>
          </p:cNvSpPr>
          <p:nvPr>
            <p:ph type="ftr" sz="quarter" idx="12"/>
          </p:nvPr>
        </p:nvSpPr>
        <p:spPr>
          <a:ln/>
        </p:spPr>
        <p:txBody>
          <a:bodyPr/>
          <a:lstStyle>
            <a:lvl1pPr>
              <a:defRPr/>
            </a:lvl1pPr>
          </a:lstStyle>
          <a:p>
            <a:pPr>
              <a:defRPr/>
            </a:pPr>
            <a:r>
              <a:rPr lang="en-US" altLang="en-US"/>
              <a:t>© 2004 GuidantCompany Confidential</a:t>
            </a:r>
            <a:br>
              <a:rPr lang="en-US" altLang="en-US"/>
            </a:br>
            <a:r>
              <a:rPr lang="en-US" altLang="en-US"/>
              <a:t>© 200X Abbott</a:t>
            </a:r>
          </a:p>
        </p:txBody>
      </p:sp>
    </p:spTree>
    <p:extLst>
      <p:ext uri="{BB962C8B-B14F-4D97-AF65-F5344CB8AC3E}">
        <p14:creationId xmlns:p14="http://schemas.microsoft.com/office/powerpoint/2010/main" val="877500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1"/>
            <a:ext cx="12192000" cy="11006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p:cNvSpPr txBox="1"/>
          <p:nvPr userDrawn="1"/>
        </p:nvSpPr>
        <p:spPr>
          <a:xfrm>
            <a:off x="11250575" y="6598298"/>
            <a:ext cx="354584" cy="230832"/>
          </a:xfrm>
          <a:prstGeom prst="rect">
            <a:avLst/>
          </a:prstGeom>
          <a:noFill/>
        </p:spPr>
        <p:txBody>
          <a:bodyPr wrap="none" rtlCol="0" anchor="ctr">
            <a:spAutoFit/>
          </a:bodyPr>
          <a:lstStyle/>
          <a:p>
            <a:pPr algn="l"/>
            <a:fld id="{624381E8-D643-4A59-A332-021AD087D395}" type="slidenum">
              <a:rPr lang="en-US" sz="900" smtClean="0">
                <a:solidFill>
                  <a:schemeClr val="tx2"/>
                </a:solidFill>
                <a:latin typeface="+mn-lt"/>
              </a:rPr>
              <a:pPr algn="l"/>
              <a:t>‹#›</a:t>
            </a:fld>
            <a:endParaRPr lang="en-US" sz="900" dirty="0">
              <a:solidFill>
                <a:schemeClr val="tx2"/>
              </a:solidFill>
              <a:latin typeface="+mn-lt"/>
            </a:endParaRPr>
          </a:p>
        </p:txBody>
      </p:sp>
    </p:spTree>
    <p:extLst>
      <p:ext uri="{BB962C8B-B14F-4D97-AF65-F5344CB8AC3E}">
        <p14:creationId xmlns:p14="http://schemas.microsoft.com/office/powerpoint/2010/main" val="30839148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5"/>
        </a:solidFill>
        <a:effectLst/>
      </p:bgPr>
    </p:bg>
    <p:spTree>
      <p:nvGrpSpPr>
        <p:cNvPr id="1" name=""/>
        <p:cNvGrpSpPr/>
        <p:nvPr/>
      </p:nvGrpSpPr>
      <p:grpSpPr>
        <a:xfrm>
          <a:off x="0" y="0"/>
          <a:ext cx="0" cy="0"/>
          <a:chOff x="0" y="0"/>
          <a:chExt cx="0" cy="0"/>
        </a:xfrm>
      </p:grpSpPr>
      <p:sp>
        <p:nvSpPr>
          <p:cNvPr id="10" name="Content Placeholder 2"/>
          <p:cNvSpPr txBox="1">
            <a:spLocks/>
          </p:cNvSpPr>
          <p:nvPr userDrawn="1"/>
        </p:nvSpPr>
        <p:spPr bwMode="gray">
          <a:xfrm>
            <a:off x="670561" y="6427471"/>
            <a:ext cx="4077308" cy="292101"/>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dirty="0">
                <a:solidFill>
                  <a:prstClr val="white"/>
                </a:solidFill>
                <a:latin typeface="+mn-lt"/>
              </a:rPr>
              <a:t>Proprietary and confidential — do not distribute</a:t>
            </a:r>
          </a:p>
        </p:txBody>
      </p:sp>
      <p:sp>
        <p:nvSpPr>
          <p:cNvPr id="2" name="Title 1"/>
          <p:cNvSpPr>
            <a:spLocks noGrp="1"/>
          </p:cNvSpPr>
          <p:nvPr>
            <p:ph type="ctrTitle"/>
          </p:nvPr>
        </p:nvSpPr>
        <p:spPr bwMode="gray">
          <a:xfrm>
            <a:off x="670560" y="3106738"/>
            <a:ext cx="9753600" cy="1645920"/>
          </a:xfrm>
        </p:spPr>
        <p:txBody>
          <a:bodyPr/>
          <a:lstStyle>
            <a:lvl1pPr algn="l">
              <a:lnSpc>
                <a:spcPct val="80000"/>
              </a:lnSpc>
              <a:defRPr sz="4400" b="0" cap="none" spc="90" baseline="0">
                <a:solidFill>
                  <a:schemeClr val="bg1"/>
                </a:solidFill>
                <a:latin typeface="+mn-lt"/>
              </a:defRPr>
            </a:lvl1pPr>
          </a:lstStyle>
          <a:p>
            <a:r>
              <a:rPr lang="en-US"/>
              <a:t>Click to edit Master title style</a:t>
            </a:r>
            <a:endParaRPr lang="en-US" dirty="0"/>
          </a:p>
        </p:txBody>
      </p:sp>
      <p:sp>
        <p:nvSpPr>
          <p:cNvPr id="3" name="Subtitle 2"/>
          <p:cNvSpPr>
            <a:spLocks noGrp="1"/>
          </p:cNvSpPr>
          <p:nvPr>
            <p:ph type="subTitle" idx="1" hasCustomPrompt="1"/>
          </p:nvPr>
        </p:nvSpPr>
        <p:spPr bwMode="gray">
          <a:xfrm>
            <a:off x="670560" y="2333308"/>
            <a:ext cx="9753600" cy="640080"/>
          </a:xfrm>
        </p:spPr>
        <p:txBody>
          <a:bodyPr rIns="0" bIns="0" anchor="b" anchorCtr="0"/>
          <a:lstStyle>
            <a:lvl1pPr marL="0" indent="0" algn="l">
              <a:lnSpc>
                <a:spcPct val="100000"/>
              </a:lnSpc>
              <a:buNone/>
              <a:defRPr sz="1800" b="1" cap="all" spc="15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Text Placeholder 4"/>
          <p:cNvSpPr>
            <a:spLocks noGrp="1"/>
          </p:cNvSpPr>
          <p:nvPr>
            <p:ph type="body" sz="quarter" idx="10" hasCustomPrompt="1"/>
          </p:nvPr>
        </p:nvSpPr>
        <p:spPr bwMode="gray">
          <a:xfrm>
            <a:off x="670560" y="4935538"/>
            <a:ext cx="6461760" cy="640080"/>
          </a:xfrm>
        </p:spPr>
        <p:txBody>
          <a:bodyPr/>
          <a:lstStyle>
            <a:lvl1pPr>
              <a:defRPr sz="1400" i="0">
                <a:solidFill>
                  <a:schemeClr val="bg1"/>
                </a:solidFill>
              </a:defRPr>
            </a:lvl1pPr>
          </a:lstStyle>
          <a:p>
            <a:pPr lvl="0"/>
            <a:r>
              <a:rPr lang="en-US" dirty="0"/>
              <a:t>Click to edit date</a:t>
            </a:r>
          </a:p>
        </p:txBody>
      </p:sp>
      <p:pic>
        <p:nvPicPr>
          <p:cNvPr id="6" name="Picture 5" descr="A_symbol_wordm_below_w_rgb-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8492" y="152401"/>
            <a:ext cx="1828800" cy="1495699"/>
          </a:xfrm>
          <a:prstGeom prst="rect">
            <a:avLst/>
          </a:prstGeom>
        </p:spPr>
      </p:pic>
    </p:spTree>
    <p:extLst>
      <p:ext uri="{BB962C8B-B14F-4D97-AF65-F5344CB8AC3E}">
        <p14:creationId xmlns:p14="http://schemas.microsoft.com/office/powerpoint/2010/main" val="37826546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Slide Dark Blue">
    <p:bg bwMode="gray">
      <p:bgPr>
        <a:solidFill>
          <a:srgbClr val="0070C0"/>
        </a:solidFill>
        <a:effectLst/>
      </p:bgPr>
    </p:bg>
    <p:spTree>
      <p:nvGrpSpPr>
        <p:cNvPr id="1" name=""/>
        <p:cNvGrpSpPr/>
        <p:nvPr/>
      </p:nvGrpSpPr>
      <p:grpSpPr>
        <a:xfrm>
          <a:off x="0" y="0"/>
          <a:ext cx="0" cy="0"/>
          <a:chOff x="0" y="0"/>
          <a:chExt cx="0" cy="0"/>
        </a:xfrm>
      </p:grpSpPr>
      <p:sp>
        <p:nvSpPr>
          <p:cNvPr id="10" name="Content Placeholder 2"/>
          <p:cNvSpPr txBox="1">
            <a:spLocks/>
          </p:cNvSpPr>
          <p:nvPr userDrawn="1"/>
        </p:nvSpPr>
        <p:spPr bwMode="gray">
          <a:xfrm>
            <a:off x="670561" y="6427471"/>
            <a:ext cx="4077308" cy="292101"/>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dirty="0">
                <a:solidFill>
                  <a:prstClr val="white"/>
                </a:solidFill>
                <a:latin typeface="+mn-lt"/>
              </a:rPr>
              <a:t>Proprietary and confidential — do not distribute</a:t>
            </a:r>
          </a:p>
        </p:txBody>
      </p:sp>
      <p:sp>
        <p:nvSpPr>
          <p:cNvPr id="2" name="Title 1"/>
          <p:cNvSpPr>
            <a:spLocks noGrp="1"/>
          </p:cNvSpPr>
          <p:nvPr>
            <p:ph type="ctrTitle"/>
          </p:nvPr>
        </p:nvSpPr>
        <p:spPr bwMode="gray">
          <a:xfrm>
            <a:off x="670560" y="3106738"/>
            <a:ext cx="9753600" cy="1645920"/>
          </a:xfrm>
        </p:spPr>
        <p:txBody>
          <a:bodyPr/>
          <a:lstStyle>
            <a:lvl1pPr algn="l">
              <a:lnSpc>
                <a:spcPct val="80000"/>
              </a:lnSpc>
              <a:defRPr sz="4400" b="0" cap="none" spc="90" baseline="0">
                <a:solidFill>
                  <a:schemeClr val="bg1"/>
                </a:solidFill>
                <a:latin typeface="+mn-lt"/>
              </a:defRPr>
            </a:lvl1pPr>
          </a:lstStyle>
          <a:p>
            <a:r>
              <a:rPr lang="en-US"/>
              <a:t>Click to edit Master title style</a:t>
            </a:r>
            <a:endParaRPr lang="en-US" dirty="0"/>
          </a:p>
        </p:txBody>
      </p:sp>
      <p:sp>
        <p:nvSpPr>
          <p:cNvPr id="3" name="Subtitle 2"/>
          <p:cNvSpPr>
            <a:spLocks noGrp="1"/>
          </p:cNvSpPr>
          <p:nvPr>
            <p:ph type="subTitle" idx="1" hasCustomPrompt="1"/>
          </p:nvPr>
        </p:nvSpPr>
        <p:spPr bwMode="gray">
          <a:xfrm>
            <a:off x="670560" y="2333308"/>
            <a:ext cx="9753600" cy="640080"/>
          </a:xfrm>
        </p:spPr>
        <p:txBody>
          <a:bodyPr rIns="0" bIns="0" anchor="b" anchorCtr="0"/>
          <a:lstStyle>
            <a:lvl1pPr marL="0" indent="0" algn="l">
              <a:lnSpc>
                <a:spcPct val="100000"/>
              </a:lnSpc>
              <a:buNone/>
              <a:defRPr sz="1800" b="1" cap="all" spc="15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Text Placeholder 4"/>
          <p:cNvSpPr>
            <a:spLocks noGrp="1"/>
          </p:cNvSpPr>
          <p:nvPr>
            <p:ph type="body" sz="quarter" idx="10" hasCustomPrompt="1"/>
          </p:nvPr>
        </p:nvSpPr>
        <p:spPr bwMode="gray">
          <a:xfrm>
            <a:off x="670560" y="4935538"/>
            <a:ext cx="6461760" cy="640080"/>
          </a:xfrm>
        </p:spPr>
        <p:txBody>
          <a:bodyPr/>
          <a:lstStyle>
            <a:lvl1pPr>
              <a:defRPr sz="1400" i="0">
                <a:solidFill>
                  <a:schemeClr val="bg1"/>
                </a:solidFill>
              </a:defRPr>
            </a:lvl1pPr>
          </a:lstStyle>
          <a:p>
            <a:pPr lvl="0"/>
            <a:r>
              <a:rPr lang="en-US" dirty="0"/>
              <a:t>Click to edit date</a:t>
            </a:r>
          </a:p>
        </p:txBody>
      </p:sp>
      <p:pic>
        <p:nvPicPr>
          <p:cNvPr id="6" name="Picture 5" descr="A_symbol_wordm_below_w_rgb-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8492" y="152401"/>
            <a:ext cx="1828800" cy="1495699"/>
          </a:xfrm>
          <a:prstGeom prst="rect">
            <a:avLst/>
          </a:prstGeom>
        </p:spPr>
      </p:pic>
    </p:spTree>
    <p:extLst>
      <p:ext uri="{BB962C8B-B14F-4D97-AF65-F5344CB8AC3E}">
        <p14:creationId xmlns:p14="http://schemas.microsoft.com/office/powerpoint/2010/main" val="42438471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0562" y="465138"/>
            <a:ext cx="9049172" cy="914400"/>
          </a:xfrm>
        </p:spPr>
        <p:txBody>
          <a:bodyPr/>
          <a:lstStyle>
            <a:lvl1pPr>
              <a:defRPr baseline="0"/>
            </a:lvl1pPr>
          </a:lstStyle>
          <a:p>
            <a:r>
              <a:rPr lang="en-US" dirty="0"/>
              <a:t>CLICK TO EDIT MASTER TITLE STYLE</a:t>
            </a:r>
          </a:p>
        </p:txBody>
      </p:sp>
      <p:sp>
        <p:nvSpPr>
          <p:cNvPr id="3" name="Content Placeholder 2"/>
          <p:cNvSpPr>
            <a:spLocks noGrp="1"/>
          </p:cNvSpPr>
          <p:nvPr>
            <p:ph idx="1"/>
          </p:nvPr>
        </p:nvSpPr>
        <p:spPr>
          <a:xfrm>
            <a:off x="670560" y="1462088"/>
            <a:ext cx="10972800" cy="47548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190C40-F59A-41C3-9A85-CFDD09A2BD2D}" type="datetime4">
              <a:rPr lang="en-US" smtClean="0">
                <a:solidFill>
                  <a:srgbClr val="000000"/>
                </a:solidFill>
              </a:rPr>
              <a:pPr/>
              <a:t>February 11, 2020</a:t>
            </a:fld>
            <a:endParaRPr lang="en-US" dirty="0">
              <a:solidFill>
                <a:srgbClr val="000000"/>
              </a:solidFill>
            </a:endParaRPr>
          </a:p>
        </p:txBody>
      </p:sp>
      <p:sp>
        <p:nvSpPr>
          <p:cNvPr id="5" name="Footer Placeholder 4"/>
          <p:cNvSpPr>
            <a:spLocks noGrp="1"/>
          </p:cNvSpPr>
          <p:nvPr>
            <p:ph type="ftr" sz="quarter" idx="11"/>
          </p:nvPr>
        </p:nvSpPr>
        <p:spPr/>
        <p:txBody>
          <a:bodyPr/>
          <a:lstStyle/>
          <a:p>
            <a:r>
              <a:rPr lang="en-US" dirty="0">
                <a:solidFill>
                  <a:srgbClr val="000000"/>
                </a:solidFill>
              </a:rPr>
              <a:t>Enter presentation title via "insert&gt;header and footer&gt;footer" |</a:t>
            </a:r>
          </a:p>
        </p:txBody>
      </p:sp>
      <p:sp>
        <p:nvSpPr>
          <p:cNvPr id="6" name="Slide Number Placeholder 5"/>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8" name="Text Placeholder 7"/>
          <p:cNvSpPr>
            <a:spLocks noGrp="1"/>
          </p:cNvSpPr>
          <p:nvPr>
            <p:ph type="body" sz="quarter" idx="13" hasCustomPrompt="1"/>
          </p:nvPr>
        </p:nvSpPr>
        <p:spPr bwMode="gray">
          <a:xfrm>
            <a:off x="670560" y="250825"/>
            <a:ext cx="5730240" cy="153888"/>
          </a:xfrm>
        </p:spPr>
        <p:txBody>
          <a:bodyPr rIns="0" bIns="0" anchor="ctr" anchorCtr="0">
            <a:noAutofit/>
          </a:bodyPr>
          <a:lstStyle>
            <a:lvl1pPr>
              <a:defRPr sz="1000">
                <a:solidFill>
                  <a:schemeClr val="bg1">
                    <a:lumMod val="65000"/>
                  </a:schemeClr>
                </a:solidFill>
              </a:defRPr>
            </a:lvl1pPr>
          </a:lstStyle>
          <a:p>
            <a:pPr lvl="0"/>
            <a:r>
              <a:rPr lang="en-US" dirty="0"/>
              <a:t>Click to edit section title</a:t>
            </a:r>
          </a:p>
        </p:txBody>
      </p:sp>
      <p:sp>
        <p:nvSpPr>
          <p:cNvPr id="9" name="Content Placeholder 2"/>
          <p:cNvSpPr txBox="1">
            <a:spLocks/>
          </p:cNvSpPr>
          <p:nvPr userDrawn="1"/>
        </p:nvSpPr>
        <p:spPr bwMode="gray">
          <a:xfrm>
            <a:off x="670561" y="6427471"/>
            <a:ext cx="4077308" cy="292101"/>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dirty="0">
                <a:solidFill>
                  <a:srgbClr val="000000"/>
                </a:solidFill>
                <a:latin typeface="+mn-lt"/>
              </a:rPr>
              <a:t>Proprietary and confidential — do not distribute</a:t>
            </a:r>
          </a:p>
        </p:txBody>
      </p:sp>
    </p:spTree>
    <p:extLst>
      <p:ext uri="{BB962C8B-B14F-4D97-AF65-F5344CB8AC3E}">
        <p14:creationId xmlns:p14="http://schemas.microsoft.com/office/powerpoint/2010/main" val="13188833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Long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0561" y="465138"/>
            <a:ext cx="9022080" cy="914400"/>
          </a:xfrm>
        </p:spPr>
        <p:txBody>
          <a:bodyPr/>
          <a:lstStyle>
            <a:lvl1pPr>
              <a:defRPr baseline="0"/>
            </a:lvl1pPr>
          </a:lstStyle>
          <a:p>
            <a:r>
              <a:rPr lang="en-US" dirty="0"/>
              <a:t>CLICK TO EDIT MASTER TITLE STYLE</a:t>
            </a:r>
          </a:p>
        </p:txBody>
      </p:sp>
      <p:sp>
        <p:nvSpPr>
          <p:cNvPr id="3" name="Content Placeholder 2"/>
          <p:cNvSpPr>
            <a:spLocks noGrp="1"/>
          </p:cNvSpPr>
          <p:nvPr>
            <p:ph idx="1"/>
          </p:nvPr>
        </p:nvSpPr>
        <p:spPr>
          <a:xfrm>
            <a:off x="670560" y="1463040"/>
            <a:ext cx="8900160" cy="4754880"/>
          </a:xfrm>
        </p:spPr>
        <p:txBody>
          <a:bodyPr/>
          <a:lstStyle>
            <a:lvl1pPr>
              <a:spcBef>
                <a:spcPts val="1800"/>
              </a:spcBef>
              <a:defRPr sz="1800"/>
            </a:lvl1pPr>
            <a:lvl2pPr>
              <a:defRPr sz="1600"/>
            </a:lvl2pPr>
          </a:lstStyle>
          <a:p>
            <a:pPr lvl="0"/>
            <a:r>
              <a:rPr lang="en-US"/>
              <a:t>Edit Master text styles</a:t>
            </a:r>
          </a:p>
          <a:p>
            <a:pPr lvl="1"/>
            <a:r>
              <a:rPr lang="en-US"/>
              <a:t>Second level</a:t>
            </a:r>
          </a:p>
        </p:txBody>
      </p:sp>
      <p:sp>
        <p:nvSpPr>
          <p:cNvPr id="4" name="Date Placeholder 3"/>
          <p:cNvSpPr>
            <a:spLocks noGrp="1"/>
          </p:cNvSpPr>
          <p:nvPr>
            <p:ph type="dt" sz="half" idx="10"/>
          </p:nvPr>
        </p:nvSpPr>
        <p:spPr/>
        <p:txBody>
          <a:bodyPr/>
          <a:lstStyle/>
          <a:p>
            <a:fld id="{5796F6AD-07A3-4F9C-A606-F3D9FA505A21}" type="datetime4">
              <a:rPr lang="en-US" smtClean="0">
                <a:solidFill>
                  <a:srgbClr val="000000"/>
                </a:solidFill>
              </a:rPr>
              <a:pPr/>
              <a:t>February 11, 2020</a:t>
            </a:fld>
            <a:endParaRPr lang="en-US" dirty="0">
              <a:solidFill>
                <a:srgbClr val="000000"/>
              </a:solidFill>
            </a:endParaRPr>
          </a:p>
        </p:txBody>
      </p:sp>
      <p:sp>
        <p:nvSpPr>
          <p:cNvPr id="5" name="Footer Placeholder 4"/>
          <p:cNvSpPr>
            <a:spLocks noGrp="1"/>
          </p:cNvSpPr>
          <p:nvPr>
            <p:ph type="ftr" sz="quarter" idx="11"/>
          </p:nvPr>
        </p:nvSpPr>
        <p:spPr/>
        <p:txBody>
          <a:bodyPr/>
          <a:lstStyle/>
          <a:p>
            <a:r>
              <a:rPr lang="en-US" dirty="0">
                <a:solidFill>
                  <a:srgbClr val="000000"/>
                </a:solidFill>
              </a:rPr>
              <a:t>Enter presentation title via "insert&gt;header and footer&gt;footer" |</a:t>
            </a:r>
          </a:p>
        </p:txBody>
      </p:sp>
      <p:sp>
        <p:nvSpPr>
          <p:cNvPr id="6" name="Slide Number Placeholder 5"/>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8" name="Text Placeholder 7"/>
          <p:cNvSpPr>
            <a:spLocks noGrp="1"/>
          </p:cNvSpPr>
          <p:nvPr>
            <p:ph type="body" sz="quarter" idx="13" hasCustomPrompt="1"/>
          </p:nvPr>
        </p:nvSpPr>
        <p:spPr bwMode="gray">
          <a:xfrm>
            <a:off x="670560" y="250825"/>
            <a:ext cx="5730240" cy="153888"/>
          </a:xfrm>
        </p:spPr>
        <p:txBody>
          <a:bodyPr rIns="0" bIns="0" anchor="ctr" anchorCtr="0">
            <a:noAutofit/>
          </a:bodyPr>
          <a:lstStyle>
            <a:lvl1pPr>
              <a:defRPr sz="1000">
                <a:solidFill>
                  <a:schemeClr val="bg1">
                    <a:lumMod val="65000"/>
                  </a:schemeClr>
                </a:solidFill>
              </a:defRPr>
            </a:lvl1pPr>
          </a:lstStyle>
          <a:p>
            <a:pPr lvl="0"/>
            <a:r>
              <a:rPr lang="en-US" dirty="0"/>
              <a:t>Click to edit section title</a:t>
            </a:r>
          </a:p>
        </p:txBody>
      </p:sp>
      <p:sp>
        <p:nvSpPr>
          <p:cNvPr id="10" name="Content Placeholder 2"/>
          <p:cNvSpPr txBox="1">
            <a:spLocks/>
          </p:cNvSpPr>
          <p:nvPr userDrawn="1"/>
        </p:nvSpPr>
        <p:spPr bwMode="gray">
          <a:xfrm>
            <a:off x="670561" y="6427471"/>
            <a:ext cx="4077308" cy="292101"/>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dirty="0">
                <a:solidFill>
                  <a:srgbClr val="000000"/>
                </a:solidFill>
                <a:latin typeface="+mn-lt"/>
              </a:rPr>
              <a:t>Proprietary and confidential — do not distribute</a:t>
            </a:r>
          </a:p>
        </p:txBody>
      </p:sp>
    </p:spTree>
    <p:extLst>
      <p:ext uri="{BB962C8B-B14F-4D97-AF65-F5344CB8AC3E}">
        <p14:creationId xmlns:p14="http://schemas.microsoft.com/office/powerpoint/2010/main" val="42453698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0562" y="465138"/>
            <a:ext cx="9049173" cy="914400"/>
          </a:xfrm>
        </p:spPr>
        <p:txBody>
          <a:bodyPr/>
          <a:lstStyle>
            <a:lvl1pPr>
              <a:defRPr baseline="0"/>
            </a:lvl1pPr>
          </a:lstStyle>
          <a:p>
            <a:r>
              <a:rPr lang="en-US" dirty="0"/>
              <a:t>CLICK TO EDIT MASTER TITLE STYLE</a:t>
            </a:r>
          </a:p>
        </p:txBody>
      </p:sp>
      <p:sp>
        <p:nvSpPr>
          <p:cNvPr id="3" name="Content Placeholder 2"/>
          <p:cNvSpPr>
            <a:spLocks noGrp="1"/>
          </p:cNvSpPr>
          <p:nvPr>
            <p:ph sz="half" idx="1"/>
          </p:nvPr>
        </p:nvSpPr>
        <p:spPr>
          <a:xfrm>
            <a:off x="670560" y="1463040"/>
            <a:ext cx="5303520" cy="4754880"/>
          </a:xfrm>
        </p:spPr>
        <p:txBody>
          <a:bodyPr/>
          <a:lstStyle>
            <a:lvl1pPr>
              <a:defRPr sz="2000">
                <a:solidFill>
                  <a:schemeClr val="accent5"/>
                </a:solidFill>
              </a:defRPr>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9840" y="1463040"/>
            <a:ext cx="5303520" cy="4754880"/>
          </a:xfrm>
        </p:spPr>
        <p:txBody>
          <a:bodyPr/>
          <a:lstStyle>
            <a:lvl1pPr>
              <a:defRPr sz="2000">
                <a:solidFill>
                  <a:schemeClr val="accent5"/>
                </a:solidFill>
              </a:defRPr>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EFBABD-2AB3-41FA-ACDD-C2572390AC8B}" type="datetime4">
              <a:rPr lang="en-US" smtClean="0">
                <a:solidFill>
                  <a:srgbClr val="000000"/>
                </a:solidFill>
              </a:rPr>
              <a:pPr/>
              <a:t>February 11, 2020</a:t>
            </a:fld>
            <a:endParaRPr lang="en-US" dirty="0">
              <a:solidFill>
                <a:srgbClr val="000000"/>
              </a:solidFill>
            </a:endParaRPr>
          </a:p>
        </p:txBody>
      </p:sp>
      <p:sp>
        <p:nvSpPr>
          <p:cNvPr id="6" name="Footer Placeholder 5"/>
          <p:cNvSpPr>
            <a:spLocks noGrp="1"/>
          </p:cNvSpPr>
          <p:nvPr>
            <p:ph type="ftr" sz="quarter" idx="11"/>
          </p:nvPr>
        </p:nvSpPr>
        <p:spPr/>
        <p:txBody>
          <a:bodyPr/>
          <a:lstStyle/>
          <a:p>
            <a:r>
              <a:rPr lang="en-US" dirty="0">
                <a:solidFill>
                  <a:srgbClr val="000000"/>
                </a:solidFill>
              </a:rPr>
              <a:t>Enter presentation title via "insert&gt;header and footer&gt;footer" |</a:t>
            </a:r>
          </a:p>
        </p:txBody>
      </p:sp>
      <p:sp>
        <p:nvSpPr>
          <p:cNvPr id="7" name="Slide Number Placeholder 6"/>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9" name="Text Placeholder 8"/>
          <p:cNvSpPr>
            <a:spLocks noGrp="1"/>
          </p:cNvSpPr>
          <p:nvPr>
            <p:ph type="body" sz="quarter" idx="13" hasCustomPrompt="1"/>
          </p:nvPr>
        </p:nvSpPr>
        <p:spPr bwMode="gray">
          <a:xfrm>
            <a:off x="670560" y="250825"/>
            <a:ext cx="5730240" cy="153888"/>
          </a:xfrm>
        </p:spPr>
        <p:txBody>
          <a:bodyPr rIns="0" bIns="0" anchor="ctr" anchorCtr="0">
            <a:noAutofit/>
          </a:bodyPr>
          <a:lstStyle>
            <a:lvl1pPr>
              <a:defRPr sz="1000">
                <a:solidFill>
                  <a:schemeClr val="bg1">
                    <a:lumMod val="65000"/>
                  </a:schemeClr>
                </a:solidFill>
              </a:defRPr>
            </a:lvl1pPr>
          </a:lstStyle>
          <a:p>
            <a:pPr lvl="0"/>
            <a:r>
              <a:rPr lang="en-US" dirty="0"/>
              <a:t>Click to edit section title</a:t>
            </a:r>
          </a:p>
        </p:txBody>
      </p:sp>
      <p:sp>
        <p:nvSpPr>
          <p:cNvPr id="11" name="Content Placeholder 2"/>
          <p:cNvSpPr txBox="1">
            <a:spLocks/>
          </p:cNvSpPr>
          <p:nvPr userDrawn="1"/>
        </p:nvSpPr>
        <p:spPr bwMode="gray">
          <a:xfrm>
            <a:off x="670561" y="6427471"/>
            <a:ext cx="4077308" cy="292101"/>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dirty="0">
                <a:solidFill>
                  <a:srgbClr val="000000"/>
                </a:solidFill>
                <a:latin typeface="+mn-lt"/>
              </a:rPr>
              <a:t>Proprietary and confidential — do not distribute</a:t>
            </a:r>
          </a:p>
        </p:txBody>
      </p:sp>
    </p:spTree>
    <p:extLst>
      <p:ext uri="{BB962C8B-B14F-4D97-AF65-F5344CB8AC3E}">
        <p14:creationId xmlns:p14="http://schemas.microsoft.com/office/powerpoint/2010/main" val="19799586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Two Content Two Hea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0562" y="465138"/>
            <a:ext cx="9049173" cy="914400"/>
          </a:xfrm>
        </p:spPr>
        <p:txBody>
          <a:bodyPr/>
          <a:lstStyle>
            <a:lvl1pPr>
              <a:defRPr baseline="0"/>
            </a:lvl1pPr>
          </a:lstStyle>
          <a:p>
            <a:r>
              <a:rPr lang="en-US" dirty="0"/>
              <a:t>CLICK TO EDIT MASTER TITLE STYLE</a:t>
            </a:r>
          </a:p>
        </p:txBody>
      </p:sp>
      <p:sp>
        <p:nvSpPr>
          <p:cNvPr id="3" name="Content Placeholder 2"/>
          <p:cNvSpPr>
            <a:spLocks noGrp="1"/>
          </p:cNvSpPr>
          <p:nvPr>
            <p:ph sz="half" idx="1"/>
          </p:nvPr>
        </p:nvSpPr>
        <p:spPr>
          <a:xfrm>
            <a:off x="670560" y="2441448"/>
            <a:ext cx="5303520" cy="3776472"/>
          </a:xfrm>
        </p:spPr>
        <p:txBody>
          <a:bodyPr/>
          <a:lstStyle>
            <a:lvl1pPr>
              <a:defRPr sz="2000">
                <a:solidFill>
                  <a:schemeClr val="accent5"/>
                </a:solidFill>
              </a:defRPr>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9840" y="2441448"/>
            <a:ext cx="5303520" cy="3776472"/>
          </a:xfrm>
        </p:spPr>
        <p:txBody>
          <a:bodyPr/>
          <a:lstStyle>
            <a:lvl1pPr>
              <a:defRPr sz="2000">
                <a:solidFill>
                  <a:schemeClr val="accent5"/>
                </a:solidFill>
              </a:defRPr>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EFBABD-2AB3-41FA-ACDD-C2572390AC8B}" type="datetime4">
              <a:rPr lang="en-US" smtClean="0">
                <a:solidFill>
                  <a:srgbClr val="000000"/>
                </a:solidFill>
              </a:rPr>
              <a:pPr/>
              <a:t>February 11, 2020</a:t>
            </a:fld>
            <a:endParaRPr lang="en-US" dirty="0">
              <a:solidFill>
                <a:srgbClr val="000000"/>
              </a:solidFill>
            </a:endParaRPr>
          </a:p>
        </p:txBody>
      </p:sp>
      <p:sp>
        <p:nvSpPr>
          <p:cNvPr id="6" name="Footer Placeholder 5"/>
          <p:cNvSpPr>
            <a:spLocks noGrp="1"/>
          </p:cNvSpPr>
          <p:nvPr>
            <p:ph type="ftr" sz="quarter" idx="11"/>
          </p:nvPr>
        </p:nvSpPr>
        <p:spPr/>
        <p:txBody>
          <a:bodyPr/>
          <a:lstStyle/>
          <a:p>
            <a:r>
              <a:rPr lang="en-US" dirty="0">
                <a:solidFill>
                  <a:srgbClr val="000000"/>
                </a:solidFill>
              </a:rPr>
              <a:t>Enter presentation title via "insert&gt;header and footer&gt;footer" |</a:t>
            </a:r>
          </a:p>
        </p:txBody>
      </p:sp>
      <p:sp>
        <p:nvSpPr>
          <p:cNvPr id="7" name="Slide Number Placeholder 6"/>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9" name="Text Placeholder 8"/>
          <p:cNvSpPr>
            <a:spLocks noGrp="1"/>
          </p:cNvSpPr>
          <p:nvPr>
            <p:ph type="body" sz="quarter" idx="13" hasCustomPrompt="1"/>
          </p:nvPr>
        </p:nvSpPr>
        <p:spPr bwMode="gray">
          <a:xfrm>
            <a:off x="670560" y="250825"/>
            <a:ext cx="5730240" cy="153888"/>
          </a:xfrm>
        </p:spPr>
        <p:txBody>
          <a:bodyPr rIns="0" bIns="0" anchor="ctr" anchorCtr="0">
            <a:noAutofit/>
          </a:bodyPr>
          <a:lstStyle>
            <a:lvl1pPr>
              <a:defRPr sz="1000">
                <a:solidFill>
                  <a:schemeClr val="bg1">
                    <a:lumMod val="65000"/>
                  </a:schemeClr>
                </a:solidFill>
              </a:defRPr>
            </a:lvl1pPr>
          </a:lstStyle>
          <a:p>
            <a:pPr lvl="0"/>
            <a:r>
              <a:rPr lang="en-US" dirty="0"/>
              <a:t>Click to edit section title</a:t>
            </a:r>
          </a:p>
        </p:txBody>
      </p:sp>
      <p:sp>
        <p:nvSpPr>
          <p:cNvPr id="11" name="Content Placeholder 2"/>
          <p:cNvSpPr txBox="1">
            <a:spLocks/>
          </p:cNvSpPr>
          <p:nvPr userDrawn="1"/>
        </p:nvSpPr>
        <p:spPr bwMode="gray">
          <a:xfrm>
            <a:off x="670561" y="6427471"/>
            <a:ext cx="4077308" cy="292101"/>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dirty="0">
                <a:solidFill>
                  <a:srgbClr val="000000"/>
                </a:solidFill>
                <a:latin typeface="+mn-lt"/>
              </a:rPr>
              <a:t>Proprietary and confidential — do not distribute</a:t>
            </a:r>
          </a:p>
        </p:txBody>
      </p:sp>
      <p:sp>
        <p:nvSpPr>
          <p:cNvPr id="10" name="Content Placeholder 2"/>
          <p:cNvSpPr>
            <a:spLocks noGrp="1"/>
          </p:cNvSpPr>
          <p:nvPr>
            <p:ph sz="half" idx="14"/>
          </p:nvPr>
        </p:nvSpPr>
        <p:spPr>
          <a:xfrm>
            <a:off x="678688" y="1469136"/>
            <a:ext cx="5303520" cy="707136"/>
          </a:xfrm>
        </p:spPr>
        <p:txBody>
          <a:bodyPr>
            <a:noAutofit/>
          </a:bodyPr>
          <a:lstStyle>
            <a:lvl1pPr>
              <a:defRPr sz="1800">
                <a:solidFill>
                  <a:schemeClr val="accent5"/>
                </a:solidFill>
              </a:defRPr>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sz="half" idx="15"/>
          </p:nvPr>
        </p:nvSpPr>
        <p:spPr>
          <a:xfrm>
            <a:off x="6339840" y="1469136"/>
            <a:ext cx="5303520" cy="707136"/>
          </a:xfrm>
        </p:spPr>
        <p:txBody>
          <a:bodyPr>
            <a:noAutofit/>
          </a:bodyPr>
          <a:lstStyle>
            <a:lvl1pPr>
              <a:defRPr sz="1800">
                <a:solidFill>
                  <a:schemeClr val="accent5"/>
                </a:solidFill>
              </a:defRPr>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070874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0562" y="465138"/>
            <a:ext cx="9049173" cy="914400"/>
          </a:xfrm>
        </p:spPr>
        <p:txBody>
          <a:bodyPr/>
          <a:lstStyle>
            <a:lvl1pPr>
              <a:defRPr baseline="0"/>
            </a:lvl1pPr>
          </a:lstStyle>
          <a:p>
            <a:r>
              <a:rPr lang="en-US" dirty="0"/>
              <a:t>CLICK TO EDIT MASTER TITLE STYLE</a:t>
            </a:r>
          </a:p>
        </p:txBody>
      </p:sp>
      <p:sp>
        <p:nvSpPr>
          <p:cNvPr id="3" name="Content Placeholder 2"/>
          <p:cNvSpPr>
            <a:spLocks noGrp="1"/>
          </p:cNvSpPr>
          <p:nvPr>
            <p:ph sz="half" idx="1"/>
          </p:nvPr>
        </p:nvSpPr>
        <p:spPr>
          <a:xfrm>
            <a:off x="670560" y="1463040"/>
            <a:ext cx="3596640" cy="4754880"/>
          </a:xfrm>
        </p:spPr>
        <p:txBody>
          <a:bodyPr/>
          <a:lstStyle>
            <a:lvl1pPr>
              <a:defRPr sz="2000">
                <a:solidFill>
                  <a:schemeClr val="accent5"/>
                </a:solidFill>
              </a:defRPr>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47869" y="1463040"/>
            <a:ext cx="6895492" cy="4754880"/>
          </a:xfrm>
        </p:spPr>
        <p:txBody>
          <a:bodyPr/>
          <a:lstStyle>
            <a:lvl1pPr>
              <a:defRPr sz="2000">
                <a:solidFill>
                  <a:schemeClr val="accent5"/>
                </a:solidFill>
              </a:defRPr>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EFBABD-2AB3-41FA-ACDD-C2572390AC8B}" type="datetime4">
              <a:rPr lang="en-US" smtClean="0">
                <a:solidFill>
                  <a:srgbClr val="000000"/>
                </a:solidFill>
              </a:rPr>
              <a:pPr/>
              <a:t>February 11, 2020</a:t>
            </a:fld>
            <a:endParaRPr lang="en-US" dirty="0">
              <a:solidFill>
                <a:srgbClr val="000000"/>
              </a:solidFill>
            </a:endParaRPr>
          </a:p>
        </p:txBody>
      </p:sp>
      <p:sp>
        <p:nvSpPr>
          <p:cNvPr id="6" name="Footer Placeholder 5"/>
          <p:cNvSpPr>
            <a:spLocks noGrp="1"/>
          </p:cNvSpPr>
          <p:nvPr>
            <p:ph type="ftr" sz="quarter" idx="11"/>
          </p:nvPr>
        </p:nvSpPr>
        <p:spPr/>
        <p:txBody>
          <a:bodyPr/>
          <a:lstStyle/>
          <a:p>
            <a:r>
              <a:rPr lang="en-US" dirty="0">
                <a:solidFill>
                  <a:srgbClr val="000000"/>
                </a:solidFill>
              </a:rPr>
              <a:t>Enter presentation title via "insert&gt;header and footer&gt;footer" |</a:t>
            </a:r>
          </a:p>
        </p:txBody>
      </p:sp>
      <p:sp>
        <p:nvSpPr>
          <p:cNvPr id="7" name="Slide Number Placeholder 6"/>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9" name="Text Placeholder 8"/>
          <p:cNvSpPr>
            <a:spLocks noGrp="1"/>
          </p:cNvSpPr>
          <p:nvPr>
            <p:ph type="body" sz="quarter" idx="13" hasCustomPrompt="1"/>
          </p:nvPr>
        </p:nvSpPr>
        <p:spPr bwMode="gray">
          <a:xfrm>
            <a:off x="670560" y="250825"/>
            <a:ext cx="5730240" cy="153888"/>
          </a:xfrm>
        </p:spPr>
        <p:txBody>
          <a:bodyPr rIns="0" bIns="0" anchor="ctr" anchorCtr="0">
            <a:noAutofit/>
          </a:bodyPr>
          <a:lstStyle>
            <a:lvl1pPr>
              <a:defRPr sz="1000">
                <a:solidFill>
                  <a:schemeClr val="bg1">
                    <a:lumMod val="65000"/>
                  </a:schemeClr>
                </a:solidFill>
              </a:defRPr>
            </a:lvl1pPr>
          </a:lstStyle>
          <a:p>
            <a:pPr lvl="0"/>
            <a:r>
              <a:rPr lang="en-US" dirty="0"/>
              <a:t>Click to edit section title</a:t>
            </a:r>
          </a:p>
        </p:txBody>
      </p:sp>
      <p:sp>
        <p:nvSpPr>
          <p:cNvPr id="11" name="Content Placeholder 2"/>
          <p:cNvSpPr txBox="1">
            <a:spLocks/>
          </p:cNvSpPr>
          <p:nvPr userDrawn="1"/>
        </p:nvSpPr>
        <p:spPr bwMode="gray">
          <a:xfrm>
            <a:off x="670561" y="6427471"/>
            <a:ext cx="4077308" cy="292101"/>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dirty="0">
                <a:solidFill>
                  <a:srgbClr val="000000"/>
                </a:solidFill>
                <a:latin typeface="+mn-lt"/>
              </a:rPr>
              <a:t>Proprietary and confidential — do not distribute</a:t>
            </a:r>
          </a:p>
        </p:txBody>
      </p:sp>
    </p:spTree>
    <p:extLst>
      <p:ext uri="{BB962C8B-B14F-4D97-AF65-F5344CB8AC3E}">
        <p14:creationId xmlns:p14="http://schemas.microsoft.com/office/powerpoint/2010/main" val="40596829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Two Content High / Lo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0562" y="465138"/>
            <a:ext cx="9049173" cy="914400"/>
          </a:xfrm>
        </p:spPr>
        <p:txBody>
          <a:bodyPr/>
          <a:lstStyle>
            <a:lvl1pPr>
              <a:defRPr baseline="0"/>
            </a:lvl1pPr>
          </a:lstStyle>
          <a:p>
            <a:r>
              <a:rPr lang="en-US" dirty="0"/>
              <a:t>CLICK TO EDIT MASTER TITLE STYLE</a:t>
            </a:r>
          </a:p>
        </p:txBody>
      </p:sp>
      <p:sp>
        <p:nvSpPr>
          <p:cNvPr id="3" name="Content Placeholder 2"/>
          <p:cNvSpPr>
            <a:spLocks noGrp="1"/>
          </p:cNvSpPr>
          <p:nvPr>
            <p:ph sz="half" idx="1"/>
          </p:nvPr>
        </p:nvSpPr>
        <p:spPr>
          <a:xfrm>
            <a:off x="670560" y="4590288"/>
            <a:ext cx="10972800" cy="1627632"/>
          </a:xfrm>
        </p:spPr>
        <p:txBody>
          <a:bodyPr>
            <a:normAutofit/>
          </a:bodyPr>
          <a:lstStyle>
            <a:lvl1pPr>
              <a:defRPr sz="1800">
                <a:solidFill>
                  <a:schemeClr val="accent5"/>
                </a:solidFill>
              </a:defRPr>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83685" y="1463040"/>
            <a:ext cx="10959676" cy="2971800"/>
          </a:xfrm>
        </p:spPr>
        <p:txBody>
          <a:bodyPr/>
          <a:lstStyle>
            <a:lvl1pPr>
              <a:defRPr sz="2000">
                <a:solidFill>
                  <a:schemeClr val="accent5"/>
                </a:solidFill>
              </a:defRPr>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EFBABD-2AB3-41FA-ACDD-C2572390AC8B}" type="datetime4">
              <a:rPr lang="en-US" smtClean="0">
                <a:solidFill>
                  <a:srgbClr val="000000"/>
                </a:solidFill>
              </a:rPr>
              <a:pPr/>
              <a:t>February 11, 2020</a:t>
            </a:fld>
            <a:endParaRPr lang="en-US" dirty="0">
              <a:solidFill>
                <a:srgbClr val="000000"/>
              </a:solidFill>
            </a:endParaRPr>
          </a:p>
        </p:txBody>
      </p:sp>
      <p:sp>
        <p:nvSpPr>
          <p:cNvPr id="6" name="Footer Placeholder 5"/>
          <p:cNvSpPr>
            <a:spLocks noGrp="1"/>
          </p:cNvSpPr>
          <p:nvPr>
            <p:ph type="ftr" sz="quarter" idx="11"/>
          </p:nvPr>
        </p:nvSpPr>
        <p:spPr/>
        <p:txBody>
          <a:bodyPr/>
          <a:lstStyle/>
          <a:p>
            <a:r>
              <a:rPr lang="en-US" dirty="0">
                <a:solidFill>
                  <a:srgbClr val="000000"/>
                </a:solidFill>
              </a:rPr>
              <a:t>Enter presentation title via "insert&gt;header and footer&gt;footer" |</a:t>
            </a:r>
          </a:p>
        </p:txBody>
      </p:sp>
      <p:sp>
        <p:nvSpPr>
          <p:cNvPr id="7" name="Slide Number Placeholder 6"/>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9" name="Text Placeholder 8"/>
          <p:cNvSpPr>
            <a:spLocks noGrp="1"/>
          </p:cNvSpPr>
          <p:nvPr>
            <p:ph type="body" sz="quarter" idx="13" hasCustomPrompt="1"/>
          </p:nvPr>
        </p:nvSpPr>
        <p:spPr bwMode="gray">
          <a:xfrm>
            <a:off x="670560" y="250825"/>
            <a:ext cx="5730240" cy="153888"/>
          </a:xfrm>
        </p:spPr>
        <p:txBody>
          <a:bodyPr rIns="0" bIns="0" anchor="ctr" anchorCtr="0">
            <a:noAutofit/>
          </a:bodyPr>
          <a:lstStyle>
            <a:lvl1pPr>
              <a:defRPr sz="1000">
                <a:solidFill>
                  <a:schemeClr val="bg1">
                    <a:lumMod val="65000"/>
                  </a:schemeClr>
                </a:solidFill>
              </a:defRPr>
            </a:lvl1pPr>
          </a:lstStyle>
          <a:p>
            <a:pPr lvl="0"/>
            <a:r>
              <a:rPr lang="en-US" dirty="0"/>
              <a:t>Click to edit section title</a:t>
            </a:r>
          </a:p>
        </p:txBody>
      </p:sp>
      <p:sp>
        <p:nvSpPr>
          <p:cNvPr id="11" name="Content Placeholder 2"/>
          <p:cNvSpPr txBox="1">
            <a:spLocks/>
          </p:cNvSpPr>
          <p:nvPr userDrawn="1"/>
        </p:nvSpPr>
        <p:spPr bwMode="gray">
          <a:xfrm>
            <a:off x="670561" y="6427471"/>
            <a:ext cx="4077308" cy="292101"/>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dirty="0">
                <a:solidFill>
                  <a:srgbClr val="000000"/>
                </a:solidFill>
                <a:latin typeface="+mn-lt"/>
              </a:rPr>
              <a:t>Proprietary and confidential — do not distribute</a:t>
            </a:r>
          </a:p>
        </p:txBody>
      </p:sp>
    </p:spTree>
    <p:extLst>
      <p:ext uri="{BB962C8B-B14F-4D97-AF65-F5344CB8AC3E}">
        <p14:creationId xmlns:p14="http://schemas.microsoft.com/office/powerpoint/2010/main" val="28447010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ntent +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0562" y="465138"/>
            <a:ext cx="9049173" cy="914400"/>
          </a:xfrm>
        </p:spPr>
        <p:txBody>
          <a:bodyPr/>
          <a:lstStyle>
            <a:lvl1pPr>
              <a:defRPr baseline="0"/>
            </a:lvl1pPr>
          </a:lstStyle>
          <a:p>
            <a:r>
              <a:rPr lang="en-US" dirty="0"/>
              <a:t>CLICK TO EDIT MASTER TITLE STYLE</a:t>
            </a:r>
          </a:p>
        </p:txBody>
      </p:sp>
      <p:sp>
        <p:nvSpPr>
          <p:cNvPr id="3" name="Content Placeholder 2"/>
          <p:cNvSpPr>
            <a:spLocks noGrp="1"/>
          </p:cNvSpPr>
          <p:nvPr>
            <p:ph sz="half" idx="1"/>
          </p:nvPr>
        </p:nvSpPr>
        <p:spPr>
          <a:xfrm>
            <a:off x="670560" y="2743200"/>
            <a:ext cx="5303520" cy="3474720"/>
          </a:xfr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9840" y="2743200"/>
            <a:ext cx="5303520" cy="3474720"/>
          </a:xfr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3439122-CDBE-4667-82BC-FDB0DC49A71F}" type="datetime4">
              <a:rPr lang="en-US" smtClean="0">
                <a:solidFill>
                  <a:srgbClr val="000000"/>
                </a:solidFill>
              </a:rPr>
              <a:pPr/>
              <a:t>February 11, 2020</a:t>
            </a:fld>
            <a:endParaRPr lang="en-US" dirty="0">
              <a:solidFill>
                <a:srgbClr val="000000"/>
              </a:solidFill>
            </a:endParaRPr>
          </a:p>
        </p:txBody>
      </p:sp>
      <p:sp>
        <p:nvSpPr>
          <p:cNvPr id="6" name="Footer Placeholder 5"/>
          <p:cNvSpPr>
            <a:spLocks noGrp="1"/>
          </p:cNvSpPr>
          <p:nvPr>
            <p:ph type="ftr" sz="quarter" idx="11"/>
          </p:nvPr>
        </p:nvSpPr>
        <p:spPr/>
        <p:txBody>
          <a:bodyPr/>
          <a:lstStyle/>
          <a:p>
            <a:r>
              <a:rPr lang="en-US" dirty="0">
                <a:solidFill>
                  <a:srgbClr val="000000"/>
                </a:solidFill>
              </a:rPr>
              <a:t>Enter presentation title via "insert&gt;header and footer&gt;footer" |</a:t>
            </a:r>
          </a:p>
        </p:txBody>
      </p:sp>
      <p:sp>
        <p:nvSpPr>
          <p:cNvPr id="7" name="Slide Number Placeholder 6"/>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9" name="Text Placeholder 8"/>
          <p:cNvSpPr>
            <a:spLocks noGrp="1"/>
          </p:cNvSpPr>
          <p:nvPr>
            <p:ph type="body" sz="quarter" idx="13" hasCustomPrompt="1"/>
          </p:nvPr>
        </p:nvSpPr>
        <p:spPr bwMode="gray">
          <a:xfrm>
            <a:off x="670560" y="250825"/>
            <a:ext cx="5730240" cy="153888"/>
          </a:xfrm>
        </p:spPr>
        <p:txBody>
          <a:bodyPr rIns="0" bIns="0" anchor="ctr" anchorCtr="0">
            <a:noAutofit/>
          </a:bodyPr>
          <a:lstStyle>
            <a:lvl1pPr>
              <a:defRPr sz="1000">
                <a:solidFill>
                  <a:schemeClr val="bg1">
                    <a:lumMod val="65000"/>
                  </a:schemeClr>
                </a:solidFill>
              </a:defRPr>
            </a:lvl1pPr>
          </a:lstStyle>
          <a:p>
            <a:pPr lvl="0"/>
            <a:r>
              <a:rPr lang="en-US" dirty="0"/>
              <a:t>Click to edit section title</a:t>
            </a:r>
          </a:p>
        </p:txBody>
      </p:sp>
      <p:sp>
        <p:nvSpPr>
          <p:cNvPr id="10" name="Text Placeholder 9"/>
          <p:cNvSpPr>
            <a:spLocks noGrp="1"/>
          </p:cNvSpPr>
          <p:nvPr>
            <p:ph type="body" sz="quarter" idx="14"/>
          </p:nvPr>
        </p:nvSpPr>
        <p:spPr>
          <a:xfrm>
            <a:off x="670560" y="1463040"/>
            <a:ext cx="10972800" cy="1097280"/>
          </a:xfrm>
        </p:spPr>
        <p:txBody>
          <a:bodyPr/>
          <a:lstStyle>
            <a:lvl1pPr>
              <a:defRPr sz="2000">
                <a:solidFill>
                  <a:schemeClr val="accent5"/>
                </a:solidFill>
              </a:defRPr>
            </a:lvl1pPr>
          </a:lstStyle>
          <a:p>
            <a:pPr lvl="0"/>
            <a:r>
              <a:rPr lang="en-US"/>
              <a:t>Edit Master text styles</a:t>
            </a:r>
          </a:p>
        </p:txBody>
      </p:sp>
      <p:sp>
        <p:nvSpPr>
          <p:cNvPr id="12" name="Content Placeholder 2"/>
          <p:cNvSpPr txBox="1">
            <a:spLocks/>
          </p:cNvSpPr>
          <p:nvPr userDrawn="1"/>
        </p:nvSpPr>
        <p:spPr bwMode="gray">
          <a:xfrm>
            <a:off x="670561" y="6427471"/>
            <a:ext cx="4077308" cy="292101"/>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dirty="0">
                <a:solidFill>
                  <a:srgbClr val="000000"/>
                </a:solidFill>
                <a:latin typeface="+mn-lt"/>
              </a:rPr>
              <a:t>Proprietary and confidential — do not distribute</a:t>
            </a:r>
          </a:p>
        </p:txBody>
      </p:sp>
    </p:spTree>
    <p:extLst>
      <p:ext uri="{BB962C8B-B14F-4D97-AF65-F5344CB8AC3E}">
        <p14:creationId xmlns:p14="http://schemas.microsoft.com/office/powerpoint/2010/main" val="12551647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Quad +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0562" y="465138"/>
            <a:ext cx="9049173" cy="914400"/>
          </a:xfrm>
        </p:spPr>
        <p:txBody>
          <a:bodyPr/>
          <a:lstStyle>
            <a:lvl1pPr>
              <a:defRPr baseline="0"/>
            </a:lvl1pPr>
          </a:lstStyle>
          <a:p>
            <a:r>
              <a:rPr lang="en-US" dirty="0"/>
              <a:t>CLICK TO EDIT MASTER TITLE STYLE</a:t>
            </a:r>
          </a:p>
        </p:txBody>
      </p:sp>
      <p:sp>
        <p:nvSpPr>
          <p:cNvPr id="3" name="Content Placeholder 2"/>
          <p:cNvSpPr>
            <a:spLocks noGrp="1"/>
          </p:cNvSpPr>
          <p:nvPr>
            <p:ph sz="half" idx="1"/>
          </p:nvPr>
        </p:nvSpPr>
        <p:spPr>
          <a:xfrm>
            <a:off x="683684" y="1449070"/>
            <a:ext cx="5303520" cy="2286000"/>
          </a:xfr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47968" y="1463040"/>
            <a:ext cx="5303520" cy="2286000"/>
          </a:xfr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3439122-CDBE-4667-82BC-FDB0DC49A71F}" type="datetime4">
              <a:rPr lang="en-US" smtClean="0">
                <a:solidFill>
                  <a:srgbClr val="000000"/>
                </a:solidFill>
              </a:rPr>
              <a:pPr/>
              <a:t>February 11, 2020</a:t>
            </a:fld>
            <a:endParaRPr lang="en-US" dirty="0">
              <a:solidFill>
                <a:srgbClr val="000000"/>
              </a:solidFill>
            </a:endParaRPr>
          </a:p>
        </p:txBody>
      </p:sp>
      <p:sp>
        <p:nvSpPr>
          <p:cNvPr id="6" name="Footer Placeholder 5"/>
          <p:cNvSpPr>
            <a:spLocks noGrp="1"/>
          </p:cNvSpPr>
          <p:nvPr>
            <p:ph type="ftr" sz="quarter" idx="11"/>
          </p:nvPr>
        </p:nvSpPr>
        <p:spPr/>
        <p:txBody>
          <a:bodyPr/>
          <a:lstStyle/>
          <a:p>
            <a:r>
              <a:rPr lang="en-US" dirty="0">
                <a:solidFill>
                  <a:srgbClr val="000000"/>
                </a:solidFill>
              </a:rPr>
              <a:t>Enter presentation title via "insert&gt;header and footer&gt;footer" |</a:t>
            </a:r>
          </a:p>
        </p:txBody>
      </p:sp>
      <p:sp>
        <p:nvSpPr>
          <p:cNvPr id="7" name="Slide Number Placeholder 6"/>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9" name="Text Placeholder 8"/>
          <p:cNvSpPr>
            <a:spLocks noGrp="1"/>
          </p:cNvSpPr>
          <p:nvPr>
            <p:ph type="body" sz="quarter" idx="13" hasCustomPrompt="1"/>
          </p:nvPr>
        </p:nvSpPr>
        <p:spPr bwMode="gray">
          <a:xfrm>
            <a:off x="670560" y="250825"/>
            <a:ext cx="5730240" cy="153888"/>
          </a:xfrm>
        </p:spPr>
        <p:txBody>
          <a:bodyPr rIns="0" bIns="0" anchor="ctr" anchorCtr="0">
            <a:noAutofit/>
          </a:bodyPr>
          <a:lstStyle>
            <a:lvl1pPr>
              <a:defRPr sz="1000">
                <a:solidFill>
                  <a:schemeClr val="bg1">
                    <a:lumMod val="65000"/>
                  </a:schemeClr>
                </a:solidFill>
              </a:defRPr>
            </a:lvl1pPr>
          </a:lstStyle>
          <a:p>
            <a:pPr lvl="0"/>
            <a:r>
              <a:rPr lang="en-US" dirty="0"/>
              <a:t>Click to edit section title</a:t>
            </a:r>
          </a:p>
        </p:txBody>
      </p:sp>
      <p:sp>
        <p:nvSpPr>
          <p:cNvPr id="12" name="Content Placeholder 2"/>
          <p:cNvSpPr txBox="1">
            <a:spLocks/>
          </p:cNvSpPr>
          <p:nvPr userDrawn="1"/>
        </p:nvSpPr>
        <p:spPr bwMode="gray">
          <a:xfrm>
            <a:off x="670561" y="6427471"/>
            <a:ext cx="4077308" cy="292101"/>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dirty="0">
                <a:solidFill>
                  <a:srgbClr val="000000"/>
                </a:solidFill>
                <a:latin typeface="+mn-lt"/>
              </a:rPr>
              <a:t>Proprietary and confidential — do not distribute</a:t>
            </a:r>
          </a:p>
        </p:txBody>
      </p:sp>
      <p:sp>
        <p:nvSpPr>
          <p:cNvPr id="11" name="Content Placeholder 2"/>
          <p:cNvSpPr>
            <a:spLocks noGrp="1"/>
          </p:cNvSpPr>
          <p:nvPr>
            <p:ph sz="half" idx="14"/>
          </p:nvPr>
        </p:nvSpPr>
        <p:spPr>
          <a:xfrm>
            <a:off x="683684" y="3933190"/>
            <a:ext cx="5303520" cy="2286000"/>
          </a:xfr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half" idx="15"/>
          </p:nvPr>
        </p:nvSpPr>
        <p:spPr>
          <a:xfrm>
            <a:off x="6347968" y="3947160"/>
            <a:ext cx="5303520" cy="2286000"/>
          </a:xfr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09923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userDrawn="1"/>
        </p:nvSpPr>
        <p:spPr>
          <a:xfrm>
            <a:off x="0" y="1"/>
            <a:ext cx="12192000" cy="110066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p:cNvSpPr txBox="1"/>
          <p:nvPr userDrawn="1"/>
        </p:nvSpPr>
        <p:spPr>
          <a:xfrm>
            <a:off x="11250575" y="6598298"/>
            <a:ext cx="354584" cy="230832"/>
          </a:xfrm>
          <a:prstGeom prst="rect">
            <a:avLst/>
          </a:prstGeom>
          <a:noFill/>
        </p:spPr>
        <p:txBody>
          <a:bodyPr wrap="none" rtlCol="0" anchor="ctr">
            <a:spAutoFit/>
          </a:bodyPr>
          <a:lstStyle/>
          <a:p>
            <a:pPr algn="l"/>
            <a:fld id="{624381E8-D643-4A59-A332-021AD087D395}" type="slidenum">
              <a:rPr lang="en-US" sz="900" smtClean="0">
                <a:solidFill>
                  <a:schemeClr val="tx2"/>
                </a:solidFill>
                <a:latin typeface="+mn-lt"/>
              </a:rPr>
              <a:pPr algn="l"/>
              <a:t>‹#›</a:t>
            </a:fld>
            <a:endParaRPr lang="en-US" sz="900" dirty="0">
              <a:solidFill>
                <a:schemeClr val="tx2"/>
              </a:solidFill>
              <a:latin typeface="+mn-lt"/>
            </a:endParaRPr>
          </a:p>
        </p:txBody>
      </p:sp>
    </p:spTree>
    <p:extLst>
      <p:ext uri="{BB962C8B-B14F-4D97-AF65-F5344CB8AC3E}">
        <p14:creationId xmlns:p14="http://schemas.microsoft.com/office/powerpoint/2010/main" val="14468515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 with Image">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6010656" y="0"/>
            <a:ext cx="6181344" cy="6858000"/>
          </a:xfrm>
          <a:solidFill>
            <a:schemeClr val="bg1">
              <a:lumMod val="95000"/>
            </a:schemeClr>
          </a:solidFill>
          <a:ln>
            <a:noFill/>
          </a:ln>
          <a:effectLst/>
        </p:spPr>
        <p:txBody>
          <a:bodyPr lIns="365760" rIns="365760" anchor="ctr" anchorCtr="1"/>
          <a:lstStyle>
            <a:lvl1pPr algn="ctr">
              <a:defRPr sz="1600" b="0" baseline="0"/>
            </a:lvl1pPr>
          </a:lstStyle>
          <a:p>
            <a:r>
              <a:rPr lang="en-US" dirty="0"/>
              <a:t>Insert image in this placeholder and “send to back” so that footer elements are not obscured. Reverse footer elements to white if there is not sufficient contrast against the image</a:t>
            </a:r>
          </a:p>
        </p:txBody>
      </p:sp>
      <p:sp>
        <p:nvSpPr>
          <p:cNvPr id="2" name="Title 1"/>
          <p:cNvSpPr>
            <a:spLocks noGrp="1"/>
          </p:cNvSpPr>
          <p:nvPr>
            <p:ph type="title" hasCustomPrompt="1"/>
          </p:nvPr>
        </p:nvSpPr>
        <p:spPr>
          <a:xfrm>
            <a:off x="670560" y="466344"/>
            <a:ext cx="5299456" cy="914400"/>
          </a:xfrm>
        </p:spPr>
        <p:txBody>
          <a:bodyPr rIns="182880"/>
          <a:lstStyle>
            <a:lvl1pPr>
              <a:defRPr baseline="0"/>
            </a:lvl1pPr>
          </a:lstStyle>
          <a:p>
            <a:r>
              <a:rPr lang="en-US" dirty="0"/>
              <a:t>CLICK TO EDIT MASTER TITLE</a:t>
            </a:r>
          </a:p>
        </p:txBody>
      </p:sp>
      <p:sp>
        <p:nvSpPr>
          <p:cNvPr id="3" name="Content Placeholder 2"/>
          <p:cNvSpPr>
            <a:spLocks noGrp="1"/>
          </p:cNvSpPr>
          <p:nvPr>
            <p:ph sz="half" idx="1"/>
          </p:nvPr>
        </p:nvSpPr>
        <p:spPr>
          <a:xfrm>
            <a:off x="670560" y="1828800"/>
            <a:ext cx="5303520" cy="4389120"/>
          </a:xfrm>
        </p:spPr>
        <p:txBody>
          <a:bodyPr rIns="182880"/>
          <a:lstStyle>
            <a:lvl1pPr>
              <a:spcBef>
                <a:spcPts val="3000"/>
              </a:spcBef>
              <a:defRPr sz="1800">
                <a:solidFill>
                  <a:schemeClr val="accent5"/>
                </a:solidFill>
              </a:defRPr>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2AE78C-3417-4946-8D0A-B4979FDD508E}" type="datetime4">
              <a:rPr lang="en-US" smtClean="0">
                <a:solidFill>
                  <a:srgbClr val="000000"/>
                </a:solidFill>
              </a:rPr>
              <a:pPr/>
              <a:t>February 11, 2020</a:t>
            </a:fld>
            <a:endParaRPr lang="en-US" dirty="0">
              <a:solidFill>
                <a:srgbClr val="000000"/>
              </a:solidFill>
            </a:endParaRPr>
          </a:p>
        </p:txBody>
      </p:sp>
      <p:sp>
        <p:nvSpPr>
          <p:cNvPr id="6" name="Footer Placeholder 5"/>
          <p:cNvSpPr>
            <a:spLocks noGrp="1"/>
          </p:cNvSpPr>
          <p:nvPr>
            <p:ph type="ftr" sz="quarter" idx="11"/>
          </p:nvPr>
        </p:nvSpPr>
        <p:spPr/>
        <p:txBody>
          <a:bodyPr/>
          <a:lstStyle/>
          <a:p>
            <a:r>
              <a:rPr lang="en-US" dirty="0">
                <a:solidFill>
                  <a:srgbClr val="000000"/>
                </a:solidFill>
              </a:rPr>
              <a:t>Enter presentation title via "insert&gt;header and footer&gt;footer" |</a:t>
            </a:r>
          </a:p>
        </p:txBody>
      </p:sp>
      <p:sp>
        <p:nvSpPr>
          <p:cNvPr id="7" name="Slide Number Placeholder 6"/>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9" name="Text Placeholder 8"/>
          <p:cNvSpPr>
            <a:spLocks noGrp="1"/>
          </p:cNvSpPr>
          <p:nvPr>
            <p:ph type="body" sz="quarter" idx="13" hasCustomPrompt="1"/>
          </p:nvPr>
        </p:nvSpPr>
        <p:spPr bwMode="gray">
          <a:xfrm>
            <a:off x="670560" y="246888"/>
            <a:ext cx="5242560" cy="153888"/>
          </a:xfrm>
        </p:spPr>
        <p:txBody>
          <a:bodyPr rIns="0" bIns="0" anchor="ctr" anchorCtr="0">
            <a:noAutofit/>
          </a:bodyPr>
          <a:lstStyle>
            <a:lvl1pPr>
              <a:defRPr sz="1000">
                <a:solidFill>
                  <a:schemeClr val="bg1">
                    <a:lumMod val="65000"/>
                  </a:schemeClr>
                </a:solidFill>
              </a:defRPr>
            </a:lvl1pPr>
          </a:lstStyle>
          <a:p>
            <a:pPr lvl="0"/>
            <a:r>
              <a:rPr lang="en-US" dirty="0"/>
              <a:t>Click to edit section title</a:t>
            </a:r>
          </a:p>
        </p:txBody>
      </p:sp>
      <p:sp>
        <p:nvSpPr>
          <p:cNvPr id="12" name="Content Placeholder 2"/>
          <p:cNvSpPr txBox="1">
            <a:spLocks/>
          </p:cNvSpPr>
          <p:nvPr userDrawn="1"/>
        </p:nvSpPr>
        <p:spPr bwMode="gray">
          <a:xfrm>
            <a:off x="670561" y="6427471"/>
            <a:ext cx="4077308" cy="292101"/>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dirty="0">
                <a:solidFill>
                  <a:srgbClr val="000000"/>
                </a:solidFill>
                <a:latin typeface="+mn-lt"/>
              </a:rPr>
              <a:t>Proprietary and confidential — do not distribute</a:t>
            </a:r>
          </a:p>
        </p:txBody>
      </p:sp>
    </p:spTree>
    <p:extLst>
      <p:ext uri="{BB962C8B-B14F-4D97-AF65-F5344CB8AC3E}">
        <p14:creationId xmlns:p14="http://schemas.microsoft.com/office/powerpoint/2010/main" val="38244999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0562" y="465138"/>
            <a:ext cx="9049173" cy="9144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D5E29D07-943F-4C24-B41A-FA639365359B}" type="datetime4">
              <a:rPr lang="en-US" smtClean="0">
                <a:solidFill>
                  <a:srgbClr val="000000"/>
                </a:solidFill>
              </a:rPr>
              <a:pPr/>
              <a:t>February 11, 2020</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en-US" dirty="0">
                <a:solidFill>
                  <a:srgbClr val="000000"/>
                </a:solidFill>
              </a:rPr>
              <a:t>Enter presentation title via "insert&gt;header and footer&gt;footer" |</a:t>
            </a:r>
          </a:p>
        </p:txBody>
      </p:sp>
      <p:sp>
        <p:nvSpPr>
          <p:cNvPr id="5" name="Slide Number Placeholder 4"/>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7" name="Text Placeholder 6"/>
          <p:cNvSpPr>
            <a:spLocks noGrp="1"/>
          </p:cNvSpPr>
          <p:nvPr>
            <p:ph type="body" sz="quarter" idx="13" hasCustomPrompt="1"/>
          </p:nvPr>
        </p:nvSpPr>
        <p:spPr bwMode="gray">
          <a:xfrm>
            <a:off x="670560" y="250825"/>
            <a:ext cx="5730240" cy="153888"/>
          </a:xfrm>
        </p:spPr>
        <p:txBody>
          <a:bodyPr rIns="0" bIns="0" anchor="ctr" anchorCtr="0">
            <a:noAutofit/>
          </a:bodyPr>
          <a:lstStyle>
            <a:lvl1pPr>
              <a:defRPr sz="1000">
                <a:solidFill>
                  <a:schemeClr val="bg1">
                    <a:lumMod val="65000"/>
                  </a:schemeClr>
                </a:solidFill>
              </a:defRPr>
            </a:lvl1pPr>
          </a:lstStyle>
          <a:p>
            <a:pPr lvl="0"/>
            <a:r>
              <a:rPr lang="en-US" dirty="0"/>
              <a:t>Click to edit section title</a:t>
            </a:r>
          </a:p>
        </p:txBody>
      </p:sp>
      <p:sp>
        <p:nvSpPr>
          <p:cNvPr id="9" name="Content Placeholder 2"/>
          <p:cNvSpPr txBox="1">
            <a:spLocks/>
          </p:cNvSpPr>
          <p:nvPr userDrawn="1"/>
        </p:nvSpPr>
        <p:spPr bwMode="gray">
          <a:xfrm>
            <a:off x="670561" y="6427471"/>
            <a:ext cx="4077308" cy="292101"/>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dirty="0">
                <a:solidFill>
                  <a:srgbClr val="000000"/>
                </a:solidFill>
                <a:latin typeface="+mn-lt"/>
              </a:rPr>
              <a:t>Proprietary and confidential — do not distribute</a:t>
            </a:r>
          </a:p>
        </p:txBody>
      </p:sp>
    </p:spTree>
    <p:extLst>
      <p:ext uri="{BB962C8B-B14F-4D97-AF65-F5344CB8AC3E}">
        <p14:creationId xmlns:p14="http://schemas.microsoft.com/office/powerpoint/2010/main" val="15551856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6C5ED3-1863-4C40-A3B2-EF73292AFE0A}" type="datetime4">
              <a:rPr lang="en-US" smtClean="0">
                <a:solidFill>
                  <a:srgbClr val="000000"/>
                </a:solidFill>
              </a:rPr>
              <a:pPr/>
              <a:t>February 11, 2020</a:t>
            </a:fld>
            <a:endParaRPr lang="en-US" dirty="0">
              <a:solidFill>
                <a:srgbClr val="000000"/>
              </a:solidFill>
            </a:endParaRPr>
          </a:p>
        </p:txBody>
      </p:sp>
      <p:sp>
        <p:nvSpPr>
          <p:cNvPr id="3" name="Footer Placeholder 2"/>
          <p:cNvSpPr>
            <a:spLocks noGrp="1"/>
          </p:cNvSpPr>
          <p:nvPr>
            <p:ph type="ftr" sz="quarter" idx="11"/>
          </p:nvPr>
        </p:nvSpPr>
        <p:spPr/>
        <p:txBody>
          <a:bodyPr/>
          <a:lstStyle/>
          <a:p>
            <a:r>
              <a:rPr lang="en-US" dirty="0">
                <a:solidFill>
                  <a:srgbClr val="000000"/>
                </a:solidFill>
              </a:rPr>
              <a:t>Enter presentation title via "insert&gt;header and footer&gt;footer" |</a:t>
            </a:r>
          </a:p>
        </p:txBody>
      </p:sp>
      <p:sp>
        <p:nvSpPr>
          <p:cNvPr id="4" name="Slide Number Placeholder 3"/>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6" name="Content Placeholder 2"/>
          <p:cNvSpPr txBox="1">
            <a:spLocks/>
          </p:cNvSpPr>
          <p:nvPr userDrawn="1"/>
        </p:nvSpPr>
        <p:spPr bwMode="gray">
          <a:xfrm>
            <a:off x="670561" y="6427471"/>
            <a:ext cx="4077308" cy="292101"/>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dirty="0">
                <a:solidFill>
                  <a:srgbClr val="000000"/>
                </a:solidFill>
                <a:latin typeface="+mn-lt"/>
              </a:rPr>
              <a:t>Proprietary and confidential — do not distribute</a:t>
            </a:r>
          </a:p>
        </p:txBody>
      </p:sp>
    </p:spTree>
    <p:extLst>
      <p:ext uri="{BB962C8B-B14F-4D97-AF65-F5344CB8AC3E}">
        <p14:creationId xmlns:p14="http://schemas.microsoft.com/office/powerpoint/2010/main" val="10581955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ull Page Chart + Header">
    <p:spTree>
      <p:nvGrpSpPr>
        <p:cNvPr id="1" name=""/>
        <p:cNvGrpSpPr/>
        <p:nvPr/>
      </p:nvGrpSpPr>
      <p:grpSpPr>
        <a:xfrm>
          <a:off x="0" y="0"/>
          <a:ext cx="0" cy="0"/>
          <a:chOff x="0" y="0"/>
          <a:chExt cx="0" cy="0"/>
        </a:xfrm>
      </p:grpSpPr>
      <p:sp>
        <p:nvSpPr>
          <p:cNvPr id="2" name="Title 1"/>
          <p:cNvSpPr>
            <a:spLocks noGrp="1"/>
          </p:cNvSpPr>
          <p:nvPr>
            <p:ph type="title"/>
          </p:nvPr>
        </p:nvSpPr>
        <p:spPr>
          <a:xfrm>
            <a:off x="698866" y="463932"/>
            <a:ext cx="9020868" cy="914400"/>
          </a:xfrm>
        </p:spPr>
        <p:txBody>
          <a:bodyPr/>
          <a:lstStyle>
            <a:lvl1pPr>
              <a:defRPr baseline="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FD4B02-659B-4C45-BBAD-5D8F82CC34AE}" type="datetime4">
              <a:rPr lang="en-US" smtClean="0">
                <a:solidFill>
                  <a:srgbClr val="000000"/>
                </a:solidFill>
              </a:rPr>
              <a:pPr/>
              <a:t>February 11, 2020</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en-US" dirty="0">
                <a:solidFill>
                  <a:srgbClr val="000000"/>
                </a:solidFill>
              </a:rPr>
              <a:t>Enter presentation title via "insert&gt;header and footer&gt;footer" |</a:t>
            </a:r>
          </a:p>
        </p:txBody>
      </p:sp>
      <p:sp>
        <p:nvSpPr>
          <p:cNvPr id="5" name="Slide Number Placeholder 4"/>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7" name="Text Placeholder 6"/>
          <p:cNvSpPr>
            <a:spLocks noGrp="1"/>
          </p:cNvSpPr>
          <p:nvPr>
            <p:ph type="body" sz="quarter" idx="13" hasCustomPrompt="1"/>
          </p:nvPr>
        </p:nvSpPr>
        <p:spPr>
          <a:xfrm>
            <a:off x="670560" y="1463040"/>
            <a:ext cx="10972800" cy="731520"/>
          </a:xfrm>
        </p:spPr>
        <p:txBody>
          <a:bodyPr/>
          <a:lstStyle>
            <a:lvl1pPr>
              <a:lnSpc>
                <a:spcPct val="100000"/>
              </a:lnSpc>
              <a:spcBef>
                <a:spcPts val="0"/>
              </a:spcBef>
              <a:defRPr sz="2000"/>
            </a:lvl1pPr>
            <a:lvl2pPr marL="0" indent="0">
              <a:lnSpc>
                <a:spcPct val="100000"/>
              </a:lnSpc>
              <a:spcBef>
                <a:spcPts val="0"/>
              </a:spcBef>
              <a:buNone/>
              <a:defRPr sz="1400">
                <a:latin typeface="+mj-lt"/>
              </a:defRPr>
            </a:lvl2pPr>
          </a:lstStyle>
          <a:p>
            <a:pPr lvl="0"/>
            <a:r>
              <a:rPr lang="en-US" dirty="0"/>
              <a:t>Click to edit Chart title</a:t>
            </a:r>
          </a:p>
          <a:p>
            <a:pPr lvl="1"/>
            <a:r>
              <a:rPr lang="en-US" dirty="0"/>
              <a:t>Second level for chart subtitle</a:t>
            </a:r>
          </a:p>
        </p:txBody>
      </p:sp>
      <p:sp>
        <p:nvSpPr>
          <p:cNvPr id="9" name="Chart Placeholder 8"/>
          <p:cNvSpPr>
            <a:spLocks noGrp="1"/>
          </p:cNvSpPr>
          <p:nvPr>
            <p:ph type="chart" sz="quarter" idx="14"/>
          </p:nvPr>
        </p:nvSpPr>
        <p:spPr>
          <a:xfrm>
            <a:off x="670560" y="2286000"/>
            <a:ext cx="10972800" cy="3657600"/>
          </a:xfrm>
        </p:spPr>
        <p:txBody>
          <a:bodyPr rIns="0" anchor="ctr" anchorCtr="1"/>
          <a:lstStyle/>
          <a:p>
            <a:r>
              <a:rPr lang="en-US" dirty="0"/>
              <a:t>Click icon to add chart</a:t>
            </a:r>
          </a:p>
        </p:txBody>
      </p:sp>
      <p:sp>
        <p:nvSpPr>
          <p:cNvPr id="11" name="Text Placeholder 10"/>
          <p:cNvSpPr>
            <a:spLocks noGrp="1"/>
          </p:cNvSpPr>
          <p:nvPr>
            <p:ph type="body" sz="quarter" idx="15" hasCustomPrompt="1"/>
          </p:nvPr>
        </p:nvSpPr>
        <p:spPr bwMode="gray">
          <a:xfrm>
            <a:off x="670560" y="250825"/>
            <a:ext cx="5730240" cy="155448"/>
          </a:xfrm>
        </p:spPr>
        <p:txBody>
          <a:bodyPr rIns="0" bIns="0" anchor="ctr" anchorCtr="0">
            <a:noAutofit/>
          </a:bodyPr>
          <a:lstStyle>
            <a:lvl1pPr>
              <a:defRPr sz="1000">
                <a:solidFill>
                  <a:schemeClr val="bg1">
                    <a:lumMod val="65000"/>
                  </a:schemeClr>
                </a:solidFill>
              </a:defRPr>
            </a:lvl1pPr>
          </a:lstStyle>
          <a:p>
            <a:pPr lvl="0"/>
            <a:r>
              <a:rPr lang="en-US" dirty="0"/>
              <a:t>Click to edit section title</a:t>
            </a:r>
          </a:p>
        </p:txBody>
      </p:sp>
      <p:sp>
        <p:nvSpPr>
          <p:cNvPr id="8" name="Text Placeholder 7"/>
          <p:cNvSpPr>
            <a:spLocks noGrp="1"/>
          </p:cNvSpPr>
          <p:nvPr>
            <p:ph type="body" sz="quarter" idx="16"/>
          </p:nvPr>
        </p:nvSpPr>
        <p:spPr>
          <a:xfrm>
            <a:off x="670560" y="6035040"/>
            <a:ext cx="10972800" cy="170816"/>
          </a:xfrm>
        </p:spPr>
        <p:txBody>
          <a:bodyPr>
            <a:spAutoFit/>
          </a:bodyPr>
          <a:lstStyle>
            <a:lvl1pPr>
              <a:lnSpc>
                <a:spcPct val="90000"/>
              </a:lnSpc>
              <a:spcBef>
                <a:spcPts val="200"/>
              </a:spcBef>
              <a:defRPr sz="900">
                <a:solidFill>
                  <a:schemeClr val="tx1">
                    <a:lumMod val="65000"/>
                    <a:lumOff val="35000"/>
                  </a:schemeClr>
                </a:solidFill>
                <a:latin typeface="+mj-lt"/>
              </a:defRPr>
            </a:lvl1pPr>
          </a:lstStyle>
          <a:p>
            <a:pPr lvl="0"/>
            <a:r>
              <a:rPr lang="en-US"/>
              <a:t>Edit Master text styles</a:t>
            </a:r>
          </a:p>
        </p:txBody>
      </p:sp>
      <p:sp>
        <p:nvSpPr>
          <p:cNvPr id="12" name="Content Placeholder 2"/>
          <p:cNvSpPr txBox="1">
            <a:spLocks/>
          </p:cNvSpPr>
          <p:nvPr userDrawn="1"/>
        </p:nvSpPr>
        <p:spPr bwMode="gray">
          <a:xfrm>
            <a:off x="670561" y="6427471"/>
            <a:ext cx="4077308" cy="292101"/>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dirty="0">
                <a:solidFill>
                  <a:srgbClr val="000000"/>
                </a:solidFill>
                <a:latin typeface="+mn-lt"/>
              </a:rPr>
              <a:t>Proprietary and confidential — do not distribute</a:t>
            </a:r>
          </a:p>
        </p:txBody>
      </p:sp>
    </p:spTree>
    <p:extLst>
      <p:ext uri="{BB962C8B-B14F-4D97-AF65-F5344CB8AC3E}">
        <p14:creationId xmlns:p14="http://schemas.microsoft.com/office/powerpoint/2010/main" val="23020005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Quote with Solid Background">
    <p:bg bwMode="auto">
      <p:bgPr>
        <a:solidFill>
          <a:schemeClr val="accent5"/>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lvl1pPr>
              <a:defRPr>
                <a:solidFill>
                  <a:schemeClr val="bg1"/>
                </a:solidFill>
              </a:defRPr>
            </a:lvl1pPr>
          </a:lstStyle>
          <a:p>
            <a:fld id="{4E6188A9-C105-4CCE-B009-A8E24D25E943}" type="datetime4">
              <a:rPr lang="en-US" smtClean="0">
                <a:solidFill>
                  <a:prstClr val="white"/>
                </a:solidFill>
              </a:rPr>
              <a:pPr/>
              <a:t>February 11, 2020</a:t>
            </a:fld>
            <a:endParaRPr lang="en-US" dirty="0">
              <a:solidFill>
                <a:prstClr val="white"/>
              </a:solidFill>
            </a:endParaRPr>
          </a:p>
        </p:txBody>
      </p:sp>
      <p:sp>
        <p:nvSpPr>
          <p:cNvPr id="4" name="Footer Placeholder 3"/>
          <p:cNvSpPr>
            <a:spLocks noGrp="1"/>
          </p:cNvSpPr>
          <p:nvPr>
            <p:ph type="ftr" sz="quarter" idx="11"/>
          </p:nvPr>
        </p:nvSpPr>
        <p:spPr bwMode="gray"/>
        <p:txBody>
          <a:bodyPr/>
          <a:lstStyle>
            <a:lvl1pPr>
              <a:defRPr>
                <a:solidFill>
                  <a:schemeClr val="bg1"/>
                </a:solidFill>
              </a:defRPr>
            </a:lvl1pPr>
          </a:lstStyle>
          <a:p>
            <a:r>
              <a:rPr lang="en-US" dirty="0">
                <a:solidFill>
                  <a:prstClr val="white"/>
                </a:solidFill>
              </a:rPr>
              <a:t>Enter presentation title via "insert&gt;header and footer&gt;footer" |</a:t>
            </a:r>
          </a:p>
        </p:txBody>
      </p:sp>
      <p:sp>
        <p:nvSpPr>
          <p:cNvPr id="5" name="Slide Number Placeholder 4"/>
          <p:cNvSpPr>
            <a:spLocks noGrp="1"/>
          </p:cNvSpPr>
          <p:nvPr>
            <p:ph type="sldNum" sz="quarter" idx="12"/>
          </p:nvPr>
        </p:nvSpPr>
        <p:spPr bwMode="gray"/>
        <p:txBody>
          <a:bodyPr/>
          <a:lstStyle>
            <a:lvl1pPr>
              <a:defRPr>
                <a:solidFill>
                  <a:schemeClr val="bg1"/>
                </a:solidFill>
              </a:defRPr>
            </a:lvl1pPr>
          </a:lstStyle>
          <a:p>
            <a:fld id="{A2885E78-1F86-4A3D-9EE1-B0103B1CEF15}" type="slidenum">
              <a:rPr lang="en-US" smtClean="0">
                <a:solidFill>
                  <a:prstClr val="white"/>
                </a:solidFill>
              </a:rPr>
              <a:pPr/>
              <a:t>‹#›</a:t>
            </a:fld>
            <a:endParaRPr lang="en-US" dirty="0">
              <a:solidFill>
                <a:prstClr val="white"/>
              </a:solidFill>
            </a:endParaRPr>
          </a:p>
        </p:txBody>
      </p:sp>
      <p:sp>
        <p:nvSpPr>
          <p:cNvPr id="7" name="Text Placeholder 6"/>
          <p:cNvSpPr>
            <a:spLocks noGrp="1"/>
          </p:cNvSpPr>
          <p:nvPr>
            <p:ph type="body" sz="quarter" idx="13" hasCustomPrompt="1"/>
          </p:nvPr>
        </p:nvSpPr>
        <p:spPr bwMode="gray">
          <a:xfrm>
            <a:off x="1828800" y="2011680"/>
            <a:ext cx="9144000" cy="3566160"/>
          </a:xfrm>
        </p:spPr>
        <p:txBody>
          <a:bodyPr/>
          <a:lstStyle>
            <a:lvl1pPr algn="l">
              <a:lnSpc>
                <a:spcPct val="90000"/>
              </a:lnSpc>
              <a:defRPr sz="2800">
                <a:solidFill>
                  <a:schemeClr val="bg1"/>
                </a:solidFill>
              </a:defRPr>
            </a:lvl1pPr>
            <a:lvl2pPr marL="1371600" indent="-228600" algn="l">
              <a:spcBef>
                <a:spcPts val="1800"/>
              </a:spcBef>
              <a:buFont typeface="Arial" panose="020B0604020202020204" pitchFamily="34" charset="0"/>
              <a:buChar char="–"/>
              <a:defRPr sz="1800">
                <a:solidFill>
                  <a:schemeClr val="bg1"/>
                </a:solidFill>
                <a:latin typeface="+mj-lt"/>
              </a:defRPr>
            </a:lvl2pPr>
          </a:lstStyle>
          <a:p>
            <a:pPr lvl="0"/>
            <a:r>
              <a:rPr lang="en-US" dirty="0"/>
              <a:t>Click to edit Quote text</a:t>
            </a:r>
          </a:p>
          <a:p>
            <a:pPr lvl="1"/>
            <a:r>
              <a:rPr lang="en-US" dirty="0"/>
              <a:t>Second level for attribution</a:t>
            </a:r>
          </a:p>
        </p:txBody>
      </p:sp>
      <p:sp>
        <p:nvSpPr>
          <p:cNvPr id="6" name="Content Placeholder 2"/>
          <p:cNvSpPr txBox="1">
            <a:spLocks/>
          </p:cNvSpPr>
          <p:nvPr userDrawn="1"/>
        </p:nvSpPr>
        <p:spPr bwMode="gray">
          <a:xfrm>
            <a:off x="670561" y="6427471"/>
            <a:ext cx="4077308" cy="292101"/>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dirty="0">
                <a:solidFill>
                  <a:prstClr val="white"/>
                </a:solidFill>
                <a:latin typeface="+mn-lt"/>
              </a:rPr>
              <a:t>Proprietary and confidential — do not distribute</a:t>
            </a:r>
          </a:p>
        </p:txBody>
      </p:sp>
      <p:sp>
        <p:nvSpPr>
          <p:cNvPr id="8" name="Text Placeholder 7"/>
          <p:cNvSpPr>
            <a:spLocks noGrp="1"/>
          </p:cNvSpPr>
          <p:nvPr>
            <p:ph type="body" sz="quarter" idx="14" hasCustomPrompt="1"/>
          </p:nvPr>
        </p:nvSpPr>
        <p:spPr bwMode="gray">
          <a:xfrm>
            <a:off x="670560" y="247236"/>
            <a:ext cx="6502400" cy="153888"/>
          </a:xfrm>
        </p:spPr>
        <p:txBody>
          <a:bodyPr rIns="0" bIns="0" anchor="ctr" anchorCtr="0">
            <a:spAutoFit/>
          </a:bodyPr>
          <a:lstStyle>
            <a:lvl1pPr>
              <a:defRPr sz="1000">
                <a:solidFill>
                  <a:schemeClr val="bg1"/>
                </a:solidFill>
              </a:defRPr>
            </a:lvl1pPr>
          </a:lstStyle>
          <a:p>
            <a:pPr lvl="0"/>
            <a:r>
              <a:rPr lang="en-US" dirty="0"/>
              <a:t>Click to edit Section Title</a:t>
            </a:r>
          </a:p>
        </p:txBody>
      </p:sp>
    </p:spTree>
    <p:extLst>
      <p:ext uri="{BB962C8B-B14F-4D97-AF65-F5344CB8AC3E}">
        <p14:creationId xmlns:p14="http://schemas.microsoft.com/office/powerpoint/2010/main" val="14427587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losing Slide">
    <p:bg bwMode="auto">
      <p:bgPr>
        <a:solidFill>
          <a:schemeClr val="accent5"/>
        </a:solidFill>
        <a:effectLst/>
      </p:bgPr>
    </p:bg>
    <p:spTree>
      <p:nvGrpSpPr>
        <p:cNvPr id="1" name=""/>
        <p:cNvGrpSpPr/>
        <p:nvPr/>
      </p:nvGrpSpPr>
      <p:grpSpPr>
        <a:xfrm>
          <a:off x="0" y="0"/>
          <a:ext cx="0" cy="0"/>
          <a:chOff x="0" y="0"/>
          <a:chExt cx="0" cy="0"/>
        </a:xfrm>
      </p:grpSpPr>
      <p:pic>
        <p:nvPicPr>
          <p:cNvPr id="6" name="Picture 5" descr="A_symbol_wordm_below_w_rgb-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4064" y="179643"/>
            <a:ext cx="1738305" cy="1421685"/>
          </a:xfrm>
          <a:prstGeom prst="rect">
            <a:avLst/>
          </a:prstGeom>
        </p:spPr>
      </p:pic>
      <p:pic>
        <p:nvPicPr>
          <p:cNvPr id="3" name="Picture 2" descr="C:\Users\mspeck\AppData\Local\Microsoft\Windows\Temporary Internet Files\Content.Outlook\NOV0Y3LZ\DES_logo-02.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1235"/>
          <a:stretch/>
        </p:blipFill>
        <p:spPr bwMode="auto">
          <a:xfrm>
            <a:off x="1816608" y="874586"/>
            <a:ext cx="8534400" cy="4401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9009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1_Closing Slide Dark Blue">
    <p:bg bwMode="auto">
      <p:bgPr>
        <a:solidFill>
          <a:srgbClr val="0070C0"/>
        </a:solidFill>
        <a:effectLst/>
      </p:bgPr>
    </p:bg>
    <p:spTree>
      <p:nvGrpSpPr>
        <p:cNvPr id="1" name=""/>
        <p:cNvGrpSpPr/>
        <p:nvPr/>
      </p:nvGrpSpPr>
      <p:grpSpPr>
        <a:xfrm>
          <a:off x="0" y="0"/>
          <a:ext cx="0" cy="0"/>
          <a:chOff x="0" y="0"/>
          <a:chExt cx="0" cy="0"/>
        </a:xfrm>
      </p:grpSpPr>
      <p:pic>
        <p:nvPicPr>
          <p:cNvPr id="6" name="Picture 5" descr="A_symbol_wordm_below_w_rgb-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4064" y="179643"/>
            <a:ext cx="1738305" cy="1421685"/>
          </a:xfrm>
          <a:prstGeom prst="rect">
            <a:avLst/>
          </a:prstGeom>
        </p:spPr>
      </p:pic>
      <p:pic>
        <p:nvPicPr>
          <p:cNvPr id="3" name="Picture 2" descr="C:\Users\mspeck\AppData\Local\Microsoft\Windows\Temporary Internet Files\Content.Outlook\NOV0Y3LZ\DES_logo-02.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1235"/>
          <a:stretch/>
        </p:blipFill>
        <p:spPr bwMode="auto">
          <a:xfrm>
            <a:off x="1816608" y="874586"/>
            <a:ext cx="8534400" cy="4401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798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p:cNvSpPr txBox="1"/>
          <p:nvPr userDrawn="1"/>
        </p:nvSpPr>
        <p:spPr>
          <a:xfrm>
            <a:off x="11250575" y="6598298"/>
            <a:ext cx="354584" cy="230832"/>
          </a:xfrm>
          <a:prstGeom prst="rect">
            <a:avLst/>
          </a:prstGeom>
          <a:noFill/>
        </p:spPr>
        <p:txBody>
          <a:bodyPr wrap="none" rtlCol="0" anchor="ctr">
            <a:spAutoFit/>
          </a:bodyPr>
          <a:lstStyle/>
          <a:p>
            <a:pPr algn="l"/>
            <a:fld id="{624381E8-D643-4A59-A332-021AD087D395}" type="slidenum">
              <a:rPr lang="en-US" sz="900" smtClean="0">
                <a:solidFill>
                  <a:schemeClr val="tx2"/>
                </a:solidFill>
                <a:latin typeface="+mn-lt"/>
              </a:rPr>
              <a:pPr algn="l"/>
              <a:t>‹#›</a:t>
            </a:fld>
            <a:endParaRPr lang="en-US" sz="900" dirty="0">
              <a:solidFill>
                <a:schemeClr val="tx2"/>
              </a:solidFill>
              <a:latin typeface="+mn-lt"/>
            </a:endParaRPr>
          </a:p>
        </p:txBody>
      </p:sp>
    </p:spTree>
    <p:extLst>
      <p:ext uri="{BB962C8B-B14F-4D97-AF65-F5344CB8AC3E}">
        <p14:creationId xmlns:p14="http://schemas.microsoft.com/office/powerpoint/2010/main" val="1493131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4267" y="3057525"/>
            <a:ext cx="5283200" cy="2076450"/>
          </a:xfrm>
        </p:spPr>
        <p:txBody>
          <a:bodyPr anchor="t">
            <a:normAutofit/>
          </a:bodyPr>
          <a:lstStyle>
            <a:lvl1pPr algn="l">
              <a:lnSpc>
                <a:spcPts val="3400"/>
              </a:lnSpc>
              <a:defRPr sz="3400" b="1">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711200" y="2085974"/>
            <a:ext cx="5283200" cy="901700"/>
          </a:xfrm>
        </p:spPr>
        <p:txBody>
          <a:bodyPr anchor="b">
            <a:normAutofit/>
          </a:bodyPr>
          <a:lstStyle>
            <a:lvl1pPr marL="0" indent="0" algn="l">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TextBox 5"/>
          <p:cNvSpPr txBox="1"/>
          <p:nvPr userDrawn="1"/>
        </p:nvSpPr>
        <p:spPr>
          <a:xfrm>
            <a:off x="11250575" y="6598298"/>
            <a:ext cx="354584" cy="230832"/>
          </a:xfrm>
          <a:prstGeom prst="rect">
            <a:avLst/>
          </a:prstGeom>
          <a:noFill/>
        </p:spPr>
        <p:txBody>
          <a:bodyPr wrap="none" rtlCol="0" anchor="ctr">
            <a:spAutoFit/>
          </a:bodyPr>
          <a:lstStyle/>
          <a:p>
            <a:pPr algn="l"/>
            <a:fld id="{624381E8-D643-4A59-A332-021AD087D395}" type="slidenum">
              <a:rPr lang="en-US" sz="900" smtClean="0">
                <a:solidFill>
                  <a:schemeClr val="tx2"/>
                </a:solidFill>
                <a:latin typeface="+mn-lt"/>
              </a:rPr>
              <a:pPr algn="l"/>
              <a:t>‹#›</a:t>
            </a:fld>
            <a:endParaRPr lang="en-US" sz="900" dirty="0">
              <a:solidFill>
                <a:schemeClr val="tx2"/>
              </a:solidFill>
              <a:latin typeface="+mn-lt"/>
            </a:endParaRPr>
          </a:p>
        </p:txBody>
      </p:sp>
    </p:spTree>
    <p:extLst>
      <p:ext uri="{BB962C8B-B14F-4D97-AF65-F5344CB8AC3E}">
        <p14:creationId xmlns:p14="http://schemas.microsoft.com/office/powerpoint/2010/main" val="1017591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6_Title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4267" y="3057525"/>
            <a:ext cx="5283200" cy="2076450"/>
          </a:xfrm>
        </p:spPr>
        <p:txBody>
          <a:bodyPr anchor="t">
            <a:normAutofit/>
          </a:bodyPr>
          <a:lstStyle>
            <a:lvl1pPr algn="l">
              <a:lnSpc>
                <a:spcPts val="3400"/>
              </a:lnSpc>
              <a:defRPr sz="3400" b="1">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711200" y="2085974"/>
            <a:ext cx="5283200" cy="901700"/>
          </a:xfrm>
        </p:spPr>
        <p:txBody>
          <a:bodyPr anchor="b">
            <a:normAutofit/>
          </a:bodyPr>
          <a:lstStyle>
            <a:lvl1pPr marL="0" indent="0" algn="l">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TextBox 8"/>
          <p:cNvSpPr txBox="1"/>
          <p:nvPr userDrawn="1"/>
        </p:nvSpPr>
        <p:spPr>
          <a:xfrm>
            <a:off x="11250575" y="6598298"/>
            <a:ext cx="354584" cy="230832"/>
          </a:xfrm>
          <a:prstGeom prst="rect">
            <a:avLst/>
          </a:prstGeom>
          <a:noFill/>
        </p:spPr>
        <p:txBody>
          <a:bodyPr wrap="none" rtlCol="0" anchor="ctr">
            <a:spAutoFit/>
          </a:bodyPr>
          <a:lstStyle/>
          <a:p>
            <a:pPr algn="l"/>
            <a:fld id="{624381E8-D643-4A59-A332-021AD087D395}" type="slidenum">
              <a:rPr lang="en-US" sz="900" smtClean="0">
                <a:solidFill>
                  <a:srgbClr val="FFFFFF"/>
                </a:solidFill>
                <a:latin typeface="+mn-lt"/>
              </a:rPr>
              <a:pPr algn="l"/>
              <a:t>‹#›</a:t>
            </a:fld>
            <a:endParaRPr lang="en-US" sz="900" dirty="0">
              <a:solidFill>
                <a:srgbClr val="FFFFFF"/>
              </a:solidFill>
              <a:latin typeface="+mn-lt"/>
            </a:endParaRPr>
          </a:p>
        </p:txBody>
      </p:sp>
    </p:spTree>
    <p:extLst>
      <p:ext uri="{BB962C8B-B14F-4D97-AF65-F5344CB8AC3E}">
        <p14:creationId xmlns:p14="http://schemas.microsoft.com/office/powerpoint/2010/main" val="1414797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4267" y="3057525"/>
            <a:ext cx="5283200" cy="2076450"/>
          </a:xfrm>
        </p:spPr>
        <p:txBody>
          <a:bodyPr anchor="t">
            <a:normAutofit/>
          </a:bodyPr>
          <a:lstStyle>
            <a:lvl1pPr algn="l">
              <a:lnSpc>
                <a:spcPts val="3400"/>
              </a:lnSpc>
              <a:defRPr sz="3400" b="1">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711200" y="2085974"/>
            <a:ext cx="5283200" cy="901700"/>
          </a:xfrm>
        </p:spPr>
        <p:txBody>
          <a:bodyPr anchor="b">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TextBox 6"/>
          <p:cNvSpPr txBox="1"/>
          <p:nvPr userDrawn="1"/>
        </p:nvSpPr>
        <p:spPr>
          <a:xfrm>
            <a:off x="11250575" y="6598298"/>
            <a:ext cx="354584" cy="230832"/>
          </a:xfrm>
          <a:prstGeom prst="rect">
            <a:avLst/>
          </a:prstGeom>
          <a:noFill/>
        </p:spPr>
        <p:txBody>
          <a:bodyPr wrap="none" rtlCol="0" anchor="ctr">
            <a:spAutoFit/>
          </a:bodyPr>
          <a:lstStyle/>
          <a:p>
            <a:pPr algn="l"/>
            <a:fld id="{624381E8-D643-4A59-A332-021AD087D395}" type="slidenum">
              <a:rPr lang="en-US" sz="900" smtClean="0">
                <a:solidFill>
                  <a:schemeClr val="tx2"/>
                </a:solidFill>
                <a:latin typeface="+mn-lt"/>
              </a:rPr>
              <a:pPr algn="l"/>
              <a:t>‹#›</a:t>
            </a:fld>
            <a:endParaRPr lang="en-US" sz="900" dirty="0">
              <a:solidFill>
                <a:schemeClr val="tx2"/>
              </a:solidFill>
              <a:latin typeface="+mn-lt"/>
            </a:endParaRPr>
          </a:p>
        </p:txBody>
      </p:sp>
    </p:spTree>
    <p:extLst>
      <p:ext uri="{BB962C8B-B14F-4D97-AF65-F5344CB8AC3E}">
        <p14:creationId xmlns:p14="http://schemas.microsoft.com/office/powerpoint/2010/main" val="377034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image" Target="../media/image3.png"/><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heme" Target="../theme/theme3.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image" Target="../media/image3.png"/><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8500" y="-1"/>
            <a:ext cx="10972800" cy="110066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711199" y="1600201"/>
            <a:ext cx="110363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195187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sldNum="0" hdr="0" ftr="0" dt="0"/>
  <p:txStyles>
    <p:titleStyle>
      <a:lvl1pPr algn="l" defTabSz="914400" rtl="0" eaLnBrk="1" latinLnBrk="0" hangingPunct="1">
        <a:spcBef>
          <a:spcPct val="0"/>
        </a:spcBef>
        <a:buNone/>
        <a:defRPr sz="2800" b="1" kern="1200">
          <a:solidFill>
            <a:schemeClr val="accent3"/>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1pPr>
      <a:lvl2pPr marL="514350" indent="-285750" algn="l" defTabSz="9144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2pPr>
      <a:lvl3pPr marL="800100" indent="-285750" algn="l" defTabSz="914400"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3pPr>
      <a:lvl4pPr marL="1028700" indent="-228600" algn="l" defTabSz="914400" rtl="0" eaLnBrk="1" latinLnBrk="0" hangingPunct="1">
        <a:spcBef>
          <a:spcPts val="0"/>
        </a:spcBef>
        <a:buFont typeface="Arial" panose="020B0604020202020204" pitchFamily="34" charset="0"/>
        <a:buChar char="–"/>
        <a:defRPr sz="1400" kern="1200">
          <a:solidFill>
            <a:schemeClr val="tx1"/>
          </a:solidFill>
          <a:latin typeface="+mn-lt"/>
          <a:ea typeface="+mn-ea"/>
          <a:cs typeface="+mn-cs"/>
        </a:defRPr>
      </a:lvl4pPr>
      <a:lvl5pPr marL="1257300" indent="-171450" algn="l" defTabSz="914400" rtl="0" eaLnBrk="1" latinLnBrk="0" hangingPunct="1">
        <a:spcBef>
          <a:spcPts val="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0560" y="465138"/>
            <a:ext cx="8961120" cy="914400"/>
          </a:xfrm>
          <a:prstGeom prst="rect">
            <a:avLst/>
          </a:prstGeom>
        </p:spPr>
        <p:txBody>
          <a:bodyPr vert="horz" lIns="0" tIns="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70560" y="1463040"/>
            <a:ext cx="10972800" cy="4754880"/>
          </a:xfrm>
          <a:prstGeom prst="rect">
            <a:avLst/>
          </a:prstGeom>
        </p:spPr>
        <p:txBody>
          <a:bodyPr vert="horz" lIns="0" tIns="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098897" y="6356351"/>
            <a:ext cx="1584960" cy="365125"/>
          </a:xfrm>
          <a:prstGeom prst="rect">
            <a:avLst/>
          </a:prstGeom>
        </p:spPr>
        <p:txBody>
          <a:bodyPr vert="horz" lIns="0" tIns="45720" rIns="0" bIns="45720" rtlCol="0" anchor="b" anchorCtr="0"/>
          <a:lstStyle>
            <a:lvl1pPr algn="l">
              <a:defRPr sz="900">
                <a:solidFill>
                  <a:schemeClr val="tx1"/>
                </a:solidFill>
                <a:latin typeface="+mj-lt"/>
                <a:cs typeface="Calirb"/>
              </a:defRPr>
            </a:lvl1pPr>
          </a:lstStyle>
          <a:p>
            <a:fld id="{A6901EC5-387D-4FE2-BA32-5A9BCEA0E16D}" type="datetime4">
              <a:rPr lang="en-US" smtClean="0">
                <a:solidFill>
                  <a:srgbClr val="000000"/>
                </a:solidFill>
              </a:rPr>
              <a:pPr/>
              <a:t>February 11, 2020</a:t>
            </a:fld>
            <a:endParaRPr lang="en-US" dirty="0">
              <a:solidFill>
                <a:srgbClr val="000000"/>
              </a:solidFill>
            </a:endParaRPr>
          </a:p>
        </p:txBody>
      </p:sp>
      <p:sp>
        <p:nvSpPr>
          <p:cNvPr id="5" name="Footer Placeholder 4"/>
          <p:cNvSpPr>
            <a:spLocks noGrp="1"/>
          </p:cNvSpPr>
          <p:nvPr>
            <p:ph type="ftr" sz="quarter" idx="3"/>
          </p:nvPr>
        </p:nvSpPr>
        <p:spPr>
          <a:xfrm>
            <a:off x="4019295" y="6356351"/>
            <a:ext cx="5974080" cy="365125"/>
          </a:xfrm>
          <a:prstGeom prst="rect">
            <a:avLst/>
          </a:prstGeom>
        </p:spPr>
        <p:txBody>
          <a:bodyPr vert="horz" lIns="0" tIns="45720" rIns="0" bIns="45720" rtlCol="0" anchor="b" anchorCtr="0"/>
          <a:lstStyle>
            <a:lvl1pPr algn="r">
              <a:defRPr sz="900">
                <a:solidFill>
                  <a:schemeClr val="tx1"/>
                </a:solidFill>
                <a:latin typeface="+mj-lt"/>
                <a:cs typeface="Calibri" panose="020F0502020204030204" pitchFamily="34" charset="0"/>
              </a:defRPr>
            </a:lvl1pPr>
          </a:lstStyle>
          <a:p>
            <a:r>
              <a:rPr lang="en-US" dirty="0">
                <a:solidFill>
                  <a:srgbClr val="000000"/>
                </a:solidFill>
              </a:rPr>
              <a:t>Enter presentation title via "insert&gt;header and footer&gt;footer" |</a:t>
            </a:r>
          </a:p>
        </p:txBody>
      </p:sp>
      <p:sp>
        <p:nvSpPr>
          <p:cNvPr id="6" name="Slide Number Placeholder 5"/>
          <p:cNvSpPr>
            <a:spLocks noGrp="1"/>
          </p:cNvSpPr>
          <p:nvPr>
            <p:ph type="sldNum" sz="quarter" idx="4"/>
          </p:nvPr>
        </p:nvSpPr>
        <p:spPr>
          <a:xfrm>
            <a:off x="11475053" y="6428232"/>
            <a:ext cx="390144" cy="283464"/>
          </a:xfrm>
          <a:prstGeom prst="rect">
            <a:avLst/>
          </a:prstGeom>
        </p:spPr>
        <p:txBody>
          <a:bodyPr vert="horz" lIns="0" tIns="45720" rIns="0" bIns="45720" rtlCol="0" anchor="b" anchorCtr="0"/>
          <a:lstStyle>
            <a:lvl1pPr algn="l">
              <a:defRPr sz="900" b="1">
                <a:solidFill>
                  <a:schemeClr val="tx1"/>
                </a:solidFill>
                <a:latin typeface="+mj-lt"/>
                <a:cs typeface="Calibri"/>
              </a:defRPr>
            </a:lvl1pPr>
          </a:lstStyle>
          <a:p>
            <a:fld id="{A2885E78-1F86-4A3D-9EE1-B0103B1CEF15}" type="slidenum">
              <a:rPr lang="en-US" smtClean="0">
                <a:solidFill>
                  <a:srgbClr val="000000"/>
                </a:solidFill>
              </a:rPr>
              <a:pPr/>
              <a:t>‹#›</a:t>
            </a:fld>
            <a:endParaRPr lang="en-US" dirty="0">
              <a:solidFill>
                <a:srgbClr val="000000"/>
              </a:solidFill>
            </a:endParaRPr>
          </a:p>
        </p:txBody>
      </p:sp>
      <p:pic>
        <p:nvPicPr>
          <p:cNvPr id="10" name="Picture 3"/>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9765567" y="181293"/>
            <a:ext cx="2487084"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715701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Lst>
  <p:hf hdr="0"/>
  <p:txStyles>
    <p:titleStyle>
      <a:lvl1pPr algn="l" defTabSz="914400" rtl="0" eaLnBrk="1" latinLnBrk="0" hangingPunct="1">
        <a:lnSpc>
          <a:spcPct val="80000"/>
        </a:lnSpc>
        <a:spcBef>
          <a:spcPct val="0"/>
        </a:spcBef>
        <a:buNone/>
        <a:defRPr sz="2800" b="1" kern="1200" cap="small" spc="100" baseline="0">
          <a:solidFill>
            <a:schemeClr val="accent5"/>
          </a:solidFill>
          <a:latin typeface="+mj-lt"/>
          <a:ea typeface="+mj-ea"/>
          <a:cs typeface="+mj-cs"/>
        </a:defRPr>
      </a:lvl1pPr>
    </p:titleStyle>
    <p:bodyStyle>
      <a:lvl1pPr marL="0" indent="0" algn="l" defTabSz="914400" rtl="0" eaLnBrk="1" latinLnBrk="0" hangingPunct="1">
        <a:spcBef>
          <a:spcPts val="1800"/>
        </a:spcBef>
        <a:buFont typeface="Arial" panose="020B0604020202020204" pitchFamily="34" charset="0"/>
        <a:buNone/>
        <a:defRPr sz="2000" kern="1200">
          <a:solidFill>
            <a:schemeClr val="tx1"/>
          </a:solidFill>
          <a:latin typeface="+mn-lt"/>
          <a:ea typeface="+mn-ea"/>
          <a:cs typeface="+mn-cs"/>
        </a:defRPr>
      </a:lvl1pPr>
      <a:lvl2pPr marL="228600" indent="-228600" algn="l" defTabSz="914400" rtl="0" eaLnBrk="1" latinLnBrk="0" hangingPunct="1">
        <a:spcBef>
          <a:spcPts val="600"/>
        </a:spcBef>
        <a:buFont typeface="Arial" panose="020B0604020202020204" pitchFamily="34" charset="0"/>
        <a:buChar char="•"/>
        <a:defRPr sz="1800" kern="1200">
          <a:solidFill>
            <a:schemeClr val="tx1"/>
          </a:solidFill>
          <a:latin typeface="+mn-lt"/>
          <a:ea typeface="+mn-ea"/>
          <a:cs typeface="+mn-cs"/>
        </a:defRPr>
      </a:lvl2pPr>
      <a:lvl3pPr marL="457200" indent="-228600"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3pPr>
      <a:lvl4pPr marL="685800" indent="-228600" algn="l" defTabSz="914400" rtl="0" eaLnBrk="1" latinLnBrk="0" hangingPunct="1">
        <a:spcBef>
          <a:spcPts val="0"/>
        </a:spcBef>
        <a:buFont typeface="Arial" panose="020B0604020202020204" pitchFamily="34" charset="0"/>
        <a:buChar char="•"/>
        <a:defRPr sz="1400" kern="1200">
          <a:solidFill>
            <a:schemeClr val="tx1"/>
          </a:solidFill>
          <a:latin typeface="+mn-lt"/>
          <a:ea typeface="+mn-ea"/>
          <a:cs typeface="+mn-cs"/>
        </a:defRPr>
      </a:lvl4pPr>
      <a:lvl5pPr marL="914400" indent="-228600" algn="l" defTabSz="914400" rtl="0" eaLnBrk="1" latinLnBrk="0" hangingPunct="1">
        <a:spcBef>
          <a:spcPts val="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0560" y="465138"/>
            <a:ext cx="8961120" cy="914400"/>
          </a:xfrm>
          <a:prstGeom prst="rect">
            <a:avLst/>
          </a:prstGeom>
        </p:spPr>
        <p:txBody>
          <a:bodyPr vert="horz" lIns="0" tIns="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70560" y="1463040"/>
            <a:ext cx="10972800" cy="4754880"/>
          </a:xfrm>
          <a:prstGeom prst="rect">
            <a:avLst/>
          </a:prstGeom>
        </p:spPr>
        <p:txBody>
          <a:bodyPr vert="horz" lIns="0" tIns="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098897" y="6356351"/>
            <a:ext cx="1584960" cy="365125"/>
          </a:xfrm>
          <a:prstGeom prst="rect">
            <a:avLst/>
          </a:prstGeom>
        </p:spPr>
        <p:txBody>
          <a:bodyPr vert="horz" lIns="0" tIns="45720" rIns="0" bIns="45720" rtlCol="0" anchor="b" anchorCtr="0"/>
          <a:lstStyle>
            <a:lvl1pPr algn="l">
              <a:defRPr sz="900">
                <a:solidFill>
                  <a:schemeClr val="tx1"/>
                </a:solidFill>
                <a:latin typeface="+mj-lt"/>
                <a:cs typeface="Calirb"/>
              </a:defRPr>
            </a:lvl1pPr>
          </a:lstStyle>
          <a:p>
            <a:fld id="{A6901EC5-387D-4FE2-BA32-5A9BCEA0E16D}" type="datetime4">
              <a:rPr lang="en-US" smtClean="0">
                <a:solidFill>
                  <a:srgbClr val="000000"/>
                </a:solidFill>
              </a:rPr>
              <a:pPr/>
              <a:t>February 11, 2020</a:t>
            </a:fld>
            <a:endParaRPr lang="en-US" dirty="0">
              <a:solidFill>
                <a:srgbClr val="000000"/>
              </a:solidFill>
            </a:endParaRPr>
          </a:p>
        </p:txBody>
      </p:sp>
      <p:sp>
        <p:nvSpPr>
          <p:cNvPr id="5" name="Footer Placeholder 4"/>
          <p:cNvSpPr>
            <a:spLocks noGrp="1"/>
          </p:cNvSpPr>
          <p:nvPr>
            <p:ph type="ftr" sz="quarter" idx="3"/>
          </p:nvPr>
        </p:nvSpPr>
        <p:spPr>
          <a:xfrm>
            <a:off x="4019295" y="6356351"/>
            <a:ext cx="5974080" cy="365125"/>
          </a:xfrm>
          <a:prstGeom prst="rect">
            <a:avLst/>
          </a:prstGeom>
        </p:spPr>
        <p:txBody>
          <a:bodyPr vert="horz" lIns="0" tIns="45720" rIns="0" bIns="45720" rtlCol="0" anchor="b" anchorCtr="0"/>
          <a:lstStyle>
            <a:lvl1pPr algn="r">
              <a:defRPr sz="900">
                <a:solidFill>
                  <a:schemeClr val="tx1"/>
                </a:solidFill>
                <a:latin typeface="+mj-lt"/>
                <a:cs typeface="Calibri" panose="020F0502020204030204" pitchFamily="34" charset="0"/>
              </a:defRPr>
            </a:lvl1pPr>
          </a:lstStyle>
          <a:p>
            <a:r>
              <a:rPr lang="en-US" dirty="0">
                <a:solidFill>
                  <a:srgbClr val="000000"/>
                </a:solidFill>
              </a:rPr>
              <a:t>Enter presentation title via "insert&gt;header and footer&gt;footer" |</a:t>
            </a:r>
          </a:p>
        </p:txBody>
      </p:sp>
      <p:sp>
        <p:nvSpPr>
          <p:cNvPr id="6" name="Slide Number Placeholder 5"/>
          <p:cNvSpPr>
            <a:spLocks noGrp="1"/>
          </p:cNvSpPr>
          <p:nvPr>
            <p:ph type="sldNum" sz="quarter" idx="4"/>
          </p:nvPr>
        </p:nvSpPr>
        <p:spPr>
          <a:xfrm>
            <a:off x="11475053" y="6428232"/>
            <a:ext cx="390144" cy="283464"/>
          </a:xfrm>
          <a:prstGeom prst="rect">
            <a:avLst/>
          </a:prstGeom>
        </p:spPr>
        <p:txBody>
          <a:bodyPr vert="horz" lIns="0" tIns="45720" rIns="0" bIns="45720" rtlCol="0" anchor="b" anchorCtr="0"/>
          <a:lstStyle>
            <a:lvl1pPr algn="l">
              <a:defRPr sz="900" b="1">
                <a:solidFill>
                  <a:schemeClr val="tx1"/>
                </a:solidFill>
                <a:latin typeface="+mj-lt"/>
                <a:cs typeface="Calibri"/>
              </a:defRPr>
            </a:lvl1pPr>
          </a:lstStyle>
          <a:p>
            <a:fld id="{A2885E78-1F86-4A3D-9EE1-B0103B1CEF15}" type="slidenum">
              <a:rPr lang="en-US" smtClean="0">
                <a:solidFill>
                  <a:srgbClr val="000000"/>
                </a:solidFill>
              </a:rPr>
              <a:pPr/>
              <a:t>‹#›</a:t>
            </a:fld>
            <a:endParaRPr lang="en-US" dirty="0">
              <a:solidFill>
                <a:srgbClr val="000000"/>
              </a:solidFill>
            </a:endParaRPr>
          </a:p>
        </p:txBody>
      </p:sp>
      <p:pic>
        <p:nvPicPr>
          <p:cNvPr id="10" name="Picture 3"/>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9765567" y="181293"/>
            <a:ext cx="2487084"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027692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Lst>
  <p:hf hdr="0"/>
  <p:txStyles>
    <p:titleStyle>
      <a:lvl1pPr algn="l" defTabSz="914400" rtl="0" eaLnBrk="1" latinLnBrk="0" hangingPunct="1">
        <a:lnSpc>
          <a:spcPct val="80000"/>
        </a:lnSpc>
        <a:spcBef>
          <a:spcPct val="0"/>
        </a:spcBef>
        <a:buNone/>
        <a:defRPr sz="2800" b="1" kern="1200" cap="small" spc="100" baseline="0">
          <a:solidFill>
            <a:schemeClr val="accent5"/>
          </a:solidFill>
          <a:latin typeface="+mj-lt"/>
          <a:ea typeface="+mj-ea"/>
          <a:cs typeface="+mj-cs"/>
        </a:defRPr>
      </a:lvl1pPr>
    </p:titleStyle>
    <p:bodyStyle>
      <a:lvl1pPr marL="0" indent="0" algn="l" defTabSz="914400" rtl="0" eaLnBrk="1" latinLnBrk="0" hangingPunct="1">
        <a:spcBef>
          <a:spcPts val="1800"/>
        </a:spcBef>
        <a:buFont typeface="Arial" panose="020B0604020202020204" pitchFamily="34" charset="0"/>
        <a:buNone/>
        <a:defRPr sz="2000" kern="1200">
          <a:solidFill>
            <a:schemeClr val="tx1"/>
          </a:solidFill>
          <a:latin typeface="+mn-lt"/>
          <a:ea typeface="+mn-ea"/>
          <a:cs typeface="+mn-cs"/>
        </a:defRPr>
      </a:lvl1pPr>
      <a:lvl2pPr marL="228600" indent="-228600" algn="l" defTabSz="914400" rtl="0" eaLnBrk="1" latinLnBrk="0" hangingPunct="1">
        <a:spcBef>
          <a:spcPts val="600"/>
        </a:spcBef>
        <a:buFont typeface="Arial" panose="020B0604020202020204" pitchFamily="34" charset="0"/>
        <a:buChar char="•"/>
        <a:defRPr sz="1800" kern="1200">
          <a:solidFill>
            <a:schemeClr val="tx1"/>
          </a:solidFill>
          <a:latin typeface="+mn-lt"/>
          <a:ea typeface="+mn-ea"/>
          <a:cs typeface="+mn-cs"/>
        </a:defRPr>
      </a:lvl2pPr>
      <a:lvl3pPr marL="457200" indent="-228600"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3pPr>
      <a:lvl4pPr marL="685800" indent="-228600" algn="l" defTabSz="914400" rtl="0" eaLnBrk="1" latinLnBrk="0" hangingPunct="1">
        <a:spcBef>
          <a:spcPts val="0"/>
        </a:spcBef>
        <a:buFont typeface="Arial" panose="020B0604020202020204" pitchFamily="34" charset="0"/>
        <a:buChar char="•"/>
        <a:defRPr sz="1400" kern="1200">
          <a:solidFill>
            <a:schemeClr val="tx1"/>
          </a:solidFill>
          <a:latin typeface="+mn-lt"/>
          <a:ea typeface="+mn-ea"/>
          <a:cs typeface="+mn-cs"/>
        </a:defRPr>
      </a:lvl4pPr>
      <a:lvl5pPr marL="914400" indent="-228600" algn="l" defTabSz="914400" rtl="0" eaLnBrk="1" latinLnBrk="0" hangingPunct="1">
        <a:spcBef>
          <a:spcPts val="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video" Target="../media/media1.gif"/><Relationship Id="rId1" Type="http://schemas.microsoft.com/office/2007/relationships/media" Target="../media/media1.gif"/><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170.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4.emf"/><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0.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hyperlink" Target="http://www.johnzorich.com/CurrentMainPages/Statistics.html" TargetMode="External"/><Relationship Id="rId3" Type="http://schemas.openxmlformats.org/officeDocument/2006/relationships/image" Target="../media/image25.jpeg"/><Relationship Id="rId7" Type="http://schemas.openxmlformats.org/officeDocument/2006/relationships/hyperlink" Target="https://www.fpl.fs.fed.us/documnts/fplrp/fplrp458.pdf"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26.png"/><Relationship Id="rId11" Type="http://schemas.openxmlformats.org/officeDocument/2006/relationships/image" Target="../media/image29.png"/><Relationship Id="rId5" Type="http://schemas.openxmlformats.org/officeDocument/2006/relationships/image" Target="../media/image25.png"/><Relationship Id="rId10" Type="http://schemas.openxmlformats.org/officeDocument/2006/relationships/image" Target="../media/image28.png"/><Relationship Id="rId4" Type="http://schemas.openxmlformats.org/officeDocument/2006/relationships/image" Target="../media/image24.png"/><Relationship Id="rId9"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26.emf"/><Relationship Id="rId7" Type="http://schemas.openxmlformats.org/officeDocument/2006/relationships/image" Target="../media/image33.emf"/><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32.png"/><Relationship Id="rId5" Type="http://schemas.openxmlformats.org/officeDocument/2006/relationships/image" Target="../media/image31.emf"/><Relationship Id="rId4" Type="http://schemas.openxmlformats.org/officeDocument/2006/relationships/image" Target="../media/image30.png"/><Relationship Id="rId9" Type="http://schemas.openxmlformats.org/officeDocument/2006/relationships/image" Target="../media/image35.emf"/></Relationships>
</file>

<file path=ppt/slides/_rels/slide1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7.emf"/></Relationships>
</file>

<file path=ppt/slides/_rels/slide1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14.xml"/><Relationship Id="rId4" Type="http://schemas.openxmlformats.org/officeDocument/2006/relationships/image" Target="../media/image42.emf"/></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44.emf"/></Relationships>
</file>

<file path=ppt/slides/_rels/slide19.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48.emf"/><Relationship Id="rId5" Type="http://schemas.openxmlformats.org/officeDocument/2006/relationships/image" Target="../media/image47.emf"/><Relationship Id="rId4" Type="http://schemas.openxmlformats.org/officeDocument/2006/relationships/image" Target="../media/image46.emf"/></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7.png"/><Relationship Id="rId2" Type="http://schemas.openxmlformats.org/officeDocument/2006/relationships/image" Target="../media/image53.png"/><Relationship Id="rId1" Type="http://schemas.openxmlformats.org/officeDocument/2006/relationships/slideLayout" Target="../slideLayouts/slideLayout14.xml"/><Relationship Id="rId6" Type="http://schemas.openxmlformats.org/officeDocument/2006/relationships/image" Target="../media/image56.emf"/><Relationship Id="rId5" Type="http://schemas.openxmlformats.org/officeDocument/2006/relationships/image" Target="../media/image49.png"/><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59.emf"/></Relationships>
</file>

<file path=ppt/slides/_rels/slide23.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4.emf"/><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image" Target="../media/image80.png"/><Relationship Id="rId5" Type="http://schemas.openxmlformats.org/officeDocument/2006/relationships/image" Target="../media/image63.png"/><Relationship Id="rId4" Type="http://schemas.openxmlformats.org/officeDocument/2006/relationships/image" Target="../media/image62.png"/></Relationships>
</file>

<file path=ppt/slides/_rels/slide25.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700.png"/><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image" Target="../media/image690.png"/><Relationship Id="rId5" Type="http://schemas.openxmlformats.org/officeDocument/2006/relationships/image" Target="../media/image67.png"/><Relationship Id="rId4" Type="http://schemas.openxmlformats.org/officeDocument/2006/relationships/image" Target="../media/image66.png"/></Relationships>
</file>

<file path=ppt/slides/_rels/slide2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3.xml"/><Relationship Id="rId1" Type="http://schemas.openxmlformats.org/officeDocument/2006/relationships/slideLayout" Target="../slideLayouts/slideLayout14.xml"/><Relationship Id="rId5" Type="http://schemas.openxmlformats.org/officeDocument/2006/relationships/image" Target="../media/image55.png"/><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70.png"/></Relationships>
</file>

<file path=ppt/slides/_rels/slide28.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72.emf"/></Relationships>
</file>

<file path=ppt/slides/_rels/slide29.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74.emf"/></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hyperlink" Target="https://www.jmp.com/en_us/online-statistics-course.html" TargetMode="Externa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hyperlink" Target="http://www.johnzorich.com/FILEs/MyWritings/Reliability_Plotting_Explained.pdf" TargetMode="External"/><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hyperlink" Target="http://www.johnzorich.com/" TargetMode="External"/><Relationship Id="rId5" Type="http://schemas.openxmlformats.org/officeDocument/2006/relationships/hyperlink" Target="https://stem2steams.weebly.com/" TargetMode="Externa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hyperlink" Target="http://www.itl.nist.gov/div898/handbook/prc/section2/prc263.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0A5BC-CFCA-434F-9672-7913EC91CCC1}"/>
              </a:ext>
            </a:extLst>
          </p:cNvPr>
          <p:cNvSpPr>
            <a:spLocks noGrp="1"/>
          </p:cNvSpPr>
          <p:nvPr>
            <p:ph type="ctrTitle"/>
          </p:nvPr>
        </p:nvSpPr>
        <p:spPr>
          <a:xfrm>
            <a:off x="711200" y="2096814"/>
            <a:ext cx="7283085" cy="1876426"/>
          </a:xfrm>
        </p:spPr>
        <p:txBody>
          <a:bodyPr>
            <a:normAutofit/>
          </a:bodyPr>
          <a:lstStyle/>
          <a:p>
            <a:r>
              <a:rPr lang="en-US" dirty="0"/>
              <a:t>Confidence/Reliability-based Sampling in the Medical Device Industry</a:t>
            </a:r>
          </a:p>
        </p:txBody>
      </p:sp>
      <p:sp>
        <p:nvSpPr>
          <p:cNvPr id="3" name="Subtitle 2">
            <a:extLst>
              <a:ext uri="{FF2B5EF4-FFF2-40B4-BE49-F238E27FC236}">
                <a16:creationId xmlns:a16="http://schemas.microsoft.com/office/drawing/2014/main" id="{D06B93BA-7287-45CA-A18A-DCC8D5E88C4B}"/>
              </a:ext>
            </a:extLst>
          </p:cNvPr>
          <p:cNvSpPr>
            <a:spLocks noGrp="1"/>
          </p:cNvSpPr>
          <p:nvPr>
            <p:ph type="subTitle" idx="1"/>
          </p:nvPr>
        </p:nvSpPr>
        <p:spPr>
          <a:xfrm>
            <a:off x="711200" y="4198117"/>
            <a:ext cx="6604000" cy="901700"/>
          </a:xfrm>
        </p:spPr>
        <p:txBody>
          <a:bodyPr>
            <a:normAutofit/>
          </a:bodyPr>
          <a:lstStyle/>
          <a:p>
            <a:r>
              <a:rPr lang="en-US" sz="2400" dirty="0"/>
              <a:t>Feb 13, 2020</a:t>
            </a:r>
          </a:p>
          <a:p>
            <a:r>
              <a:rPr lang="en-US" sz="2400" dirty="0"/>
              <a:t>Patrick Giuliano</a:t>
            </a:r>
          </a:p>
        </p:txBody>
      </p:sp>
    </p:spTree>
    <p:extLst>
      <p:ext uri="{BB962C8B-B14F-4D97-AF65-F5344CB8AC3E}">
        <p14:creationId xmlns:p14="http://schemas.microsoft.com/office/powerpoint/2010/main" val="1143489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8652B-7A69-42F5-A6C9-344E57BDC6D0}"/>
              </a:ext>
            </a:extLst>
          </p:cNvPr>
          <p:cNvSpPr>
            <a:spLocks noGrp="1"/>
          </p:cNvSpPr>
          <p:nvPr>
            <p:ph type="title"/>
          </p:nvPr>
        </p:nvSpPr>
        <p:spPr>
          <a:xfrm>
            <a:off x="508551" y="153041"/>
            <a:ext cx="10972800" cy="754081"/>
          </a:xfrm>
        </p:spPr>
        <p:txBody>
          <a:bodyPr>
            <a:noAutofit/>
          </a:bodyPr>
          <a:lstStyle/>
          <a:p>
            <a:r>
              <a:rPr lang="en-US" sz="2700" dirty="0"/>
              <a:t>Confidence Interval: Effect of Sample Size and </a:t>
            </a:r>
            <a:r>
              <a:rPr lang="el-GR" sz="2700" dirty="0"/>
              <a:t>α</a:t>
            </a:r>
            <a:r>
              <a:rPr lang="en-US" sz="2700" dirty="0"/>
              <a:t>-level</a:t>
            </a:r>
          </a:p>
        </p:txBody>
      </p:sp>
      <p:sp>
        <p:nvSpPr>
          <p:cNvPr id="3" name="Content Placeholder 2">
            <a:extLst>
              <a:ext uri="{FF2B5EF4-FFF2-40B4-BE49-F238E27FC236}">
                <a16:creationId xmlns:a16="http://schemas.microsoft.com/office/drawing/2014/main" id="{C7E510ED-C3C5-4901-A8A5-DA8054E90765}"/>
              </a:ext>
            </a:extLst>
          </p:cNvPr>
          <p:cNvSpPr>
            <a:spLocks noGrp="1"/>
          </p:cNvSpPr>
          <p:nvPr>
            <p:ph sz="half" idx="1"/>
          </p:nvPr>
        </p:nvSpPr>
        <p:spPr>
          <a:xfrm>
            <a:off x="185091" y="1101748"/>
            <a:ext cx="6027023" cy="4525963"/>
          </a:xfrm>
        </p:spPr>
        <p:txBody>
          <a:bodyPr>
            <a:noAutofit/>
          </a:bodyPr>
          <a:lstStyle/>
          <a:p>
            <a:r>
              <a:rPr lang="en-US" dirty="0"/>
              <a:t>What happens if I increase/decrease n?</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a:p>
            <a:r>
              <a:rPr lang="en-US" b="1" dirty="0"/>
              <a:t>Larger sample, smaller confidence interval</a:t>
            </a:r>
          </a:p>
          <a:p>
            <a:r>
              <a:rPr lang="en-US" b="1" dirty="0"/>
              <a:t>Smaller sample, larger confidence interval</a:t>
            </a:r>
          </a:p>
        </p:txBody>
      </p:sp>
      <p:sp>
        <p:nvSpPr>
          <p:cNvPr id="4" name="Content Placeholder 3">
            <a:extLst>
              <a:ext uri="{FF2B5EF4-FFF2-40B4-BE49-F238E27FC236}">
                <a16:creationId xmlns:a16="http://schemas.microsoft.com/office/drawing/2014/main" id="{1D9D29CF-70A4-4E5A-A351-4C9B12EDF384}"/>
              </a:ext>
            </a:extLst>
          </p:cNvPr>
          <p:cNvSpPr>
            <a:spLocks noGrp="1"/>
          </p:cNvSpPr>
          <p:nvPr>
            <p:ph sz="half" idx="2"/>
          </p:nvPr>
        </p:nvSpPr>
        <p:spPr>
          <a:xfrm>
            <a:off x="6096000" y="1166018"/>
            <a:ext cx="5910909" cy="4525963"/>
          </a:xfrm>
        </p:spPr>
        <p:txBody>
          <a:bodyPr>
            <a:noAutofit/>
          </a:bodyPr>
          <a:lstStyle/>
          <a:p>
            <a:r>
              <a:rPr lang="en-US" dirty="0"/>
              <a:t>What happens if I increase/decrease </a:t>
            </a:r>
            <a:r>
              <a:rPr lang="el-GR" b="1" dirty="0"/>
              <a:t>α</a:t>
            </a:r>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3197D9C0-6230-4DB9-AF1C-87B717477B4A}"/>
              </a:ext>
            </a:extLst>
          </p:cNvPr>
          <p:cNvPicPr>
            <a:picLocks noChangeAspect="1"/>
          </p:cNvPicPr>
          <p:nvPr/>
        </p:nvPicPr>
        <p:blipFill>
          <a:blip r:embed="rId5"/>
          <a:stretch>
            <a:fillRect/>
          </a:stretch>
        </p:blipFill>
        <p:spPr>
          <a:xfrm>
            <a:off x="480004" y="1506744"/>
            <a:ext cx="5129358" cy="3379475"/>
          </a:xfrm>
          <a:prstGeom prst="rect">
            <a:avLst/>
          </a:prstGeom>
        </p:spPr>
      </p:pic>
      <p:pic>
        <p:nvPicPr>
          <p:cNvPr id="7" name="confidence interval size">
            <a:hlinkClick r:id="" action="ppaction://media"/>
            <a:extLst>
              <a:ext uri="{FF2B5EF4-FFF2-40B4-BE49-F238E27FC236}">
                <a16:creationId xmlns:a16="http://schemas.microsoft.com/office/drawing/2014/main" id="{00CBC231-650A-4EAE-A35E-01F07BF79EB0}"/>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6315529" y="1524867"/>
            <a:ext cx="4985213" cy="4015881"/>
          </a:xfrm>
          <a:prstGeom prst="rect">
            <a:avLst/>
          </a:prstGeom>
        </p:spPr>
      </p:pic>
      <p:sp>
        <p:nvSpPr>
          <p:cNvPr id="6" name="Rectangle 5">
            <a:extLst>
              <a:ext uri="{FF2B5EF4-FFF2-40B4-BE49-F238E27FC236}">
                <a16:creationId xmlns:a16="http://schemas.microsoft.com/office/drawing/2014/main" id="{E3B9EC07-FF8F-41C4-9970-20B0A6AEF72C}"/>
              </a:ext>
            </a:extLst>
          </p:cNvPr>
          <p:cNvSpPr/>
          <p:nvPr/>
        </p:nvSpPr>
        <p:spPr>
          <a:xfrm>
            <a:off x="675123" y="5702215"/>
            <a:ext cx="6096000" cy="646331"/>
          </a:xfrm>
          <a:prstGeom prst="rect">
            <a:avLst/>
          </a:prstGeom>
        </p:spPr>
        <p:txBody>
          <a:bodyPr>
            <a:spAutoFit/>
          </a:bodyPr>
          <a:lstStyle/>
          <a:p>
            <a:r>
              <a:rPr lang="en-US" dirty="0"/>
              <a:t>Higher confidence, larger confidence interval</a:t>
            </a:r>
          </a:p>
          <a:p>
            <a:r>
              <a:rPr lang="en-US" dirty="0"/>
              <a:t>Lower confidence, smaller confidence interval</a:t>
            </a:r>
          </a:p>
        </p:txBody>
      </p:sp>
      <p:sp>
        <p:nvSpPr>
          <p:cNvPr id="9" name="Rectangle 8">
            <a:extLst>
              <a:ext uri="{FF2B5EF4-FFF2-40B4-BE49-F238E27FC236}">
                <a16:creationId xmlns:a16="http://schemas.microsoft.com/office/drawing/2014/main" id="{294DBA80-54C7-41A7-93EE-BC15A3310AD6}"/>
              </a:ext>
            </a:extLst>
          </p:cNvPr>
          <p:cNvSpPr/>
          <p:nvPr/>
        </p:nvSpPr>
        <p:spPr>
          <a:xfrm>
            <a:off x="6315529" y="5627711"/>
            <a:ext cx="6096000" cy="707886"/>
          </a:xfrm>
          <a:prstGeom prst="rect">
            <a:avLst/>
          </a:prstGeom>
        </p:spPr>
        <p:txBody>
          <a:bodyPr>
            <a:spAutoFit/>
          </a:bodyPr>
          <a:lstStyle/>
          <a:p>
            <a:r>
              <a:rPr lang="en-US" sz="2000" b="1" dirty="0"/>
              <a:t>Increase </a:t>
            </a:r>
            <a:r>
              <a:rPr lang="el-GR" sz="2000" b="1" dirty="0"/>
              <a:t>α</a:t>
            </a:r>
            <a:r>
              <a:rPr lang="en-US" sz="2000" b="1" dirty="0"/>
              <a:t> , smaller confidence interval</a:t>
            </a:r>
          </a:p>
          <a:p>
            <a:r>
              <a:rPr lang="en-US" sz="2000" b="1" dirty="0"/>
              <a:t>Decrease </a:t>
            </a:r>
            <a:r>
              <a:rPr lang="el-GR" sz="2000" b="1" dirty="0"/>
              <a:t>α</a:t>
            </a:r>
            <a:r>
              <a:rPr lang="en-US" sz="2000" b="1" dirty="0"/>
              <a:t>, larger confidence interval</a:t>
            </a:r>
          </a:p>
        </p:txBody>
      </p:sp>
      <p:sp>
        <p:nvSpPr>
          <p:cNvPr id="10" name="Freeform: Shape 9">
            <a:extLst>
              <a:ext uri="{FF2B5EF4-FFF2-40B4-BE49-F238E27FC236}">
                <a16:creationId xmlns:a16="http://schemas.microsoft.com/office/drawing/2014/main" id="{79BFC30D-3942-48E2-A9A9-D5B8809EB17D}"/>
              </a:ext>
            </a:extLst>
          </p:cNvPr>
          <p:cNvSpPr/>
          <p:nvPr/>
        </p:nvSpPr>
        <p:spPr>
          <a:xfrm>
            <a:off x="1405085" y="1799993"/>
            <a:ext cx="4204277" cy="1143698"/>
          </a:xfrm>
          <a:custGeom>
            <a:avLst/>
            <a:gdLst>
              <a:gd name="connsiteX0" fmla="*/ 0 w 4114800"/>
              <a:gd name="connsiteY0" fmla="*/ 0 h 661526"/>
              <a:gd name="connsiteX1" fmla="*/ 581025 w 4114800"/>
              <a:gd name="connsiteY1" fmla="*/ 476250 h 661526"/>
              <a:gd name="connsiteX2" fmla="*/ 1200150 w 4114800"/>
              <a:gd name="connsiteY2" fmla="*/ 647700 h 661526"/>
              <a:gd name="connsiteX3" fmla="*/ 2228850 w 4114800"/>
              <a:gd name="connsiteY3" fmla="*/ 647700 h 661526"/>
              <a:gd name="connsiteX4" fmla="*/ 3124200 w 4114800"/>
              <a:gd name="connsiteY4" fmla="*/ 619125 h 661526"/>
              <a:gd name="connsiteX5" fmla="*/ 4114800 w 4114800"/>
              <a:gd name="connsiteY5" fmla="*/ 590550 h 661526"/>
              <a:gd name="connsiteX0" fmla="*/ 0 w 4121150"/>
              <a:gd name="connsiteY0" fmla="*/ 0 h 661526"/>
              <a:gd name="connsiteX1" fmla="*/ 581025 w 4121150"/>
              <a:gd name="connsiteY1" fmla="*/ 476250 h 661526"/>
              <a:gd name="connsiteX2" fmla="*/ 1200150 w 4121150"/>
              <a:gd name="connsiteY2" fmla="*/ 647700 h 661526"/>
              <a:gd name="connsiteX3" fmla="*/ 2228850 w 4121150"/>
              <a:gd name="connsiteY3" fmla="*/ 647700 h 661526"/>
              <a:gd name="connsiteX4" fmla="*/ 3124200 w 4121150"/>
              <a:gd name="connsiteY4" fmla="*/ 619125 h 661526"/>
              <a:gd name="connsiteX5" fmla="*/ 4121150 w 4121150"/>
              <a:gd name="connsiteY5" fmla="*/ 635000 h 661526"/>
              <a:gd name="connsiteX0" fmla="*/ 0 w 4121150"/>
              <a:gd name="connsiteY0" fmla="*/ 0 h 661008"/>
              <a:gd name="connsiteX1" fmla="*/ 581025 w 4121150"/>
              <a:gd name="connsiteY1" fmla="*/ 476250 h 661008"/>
              <a:gd name="connsiteX2" fmla="*/ 1200150 w 4121150"/>
              <a:gd name="connsiteY2" fmla="*/ 647700 h 661008"/>
              <a:gd name="connsiteX3" fmla="*/ 2228850 w 4121150"/>
              <a:gd name="connsiteY3" fmla="*/ 647700 h 661008"/>
              <a:gd name="connsiteX4" fmla="*/ 3130550 w 4121150"/>
              <a:gd name="connsiteY4" fmla="*/ 631825 h 661008"/>
              <a:gd name="connsiteX5" fmla="*/ 4121150 w 4121150"/>
              <a:gd name="connsiteY5" fmla="*/ 635000 h 661008"/>
              <a:gd name="connsiteX0" fmla="*/ 0 w 4121150"/>
              <a:gd name="connsiteY0" fmla="*/ 0 h 660283"/>
              <a:gd name="connsiteX1" fmla="*/ 581025 w 4121150"/>
              <a:gd name="connsiteY1" fmla="*/ 476250 h 660283"/>
              <a:gd name="connsiteX2" fmla="*/ 1200150 w 4121150"/>
              <a:gd name="connsiteY2" fmla="*/ 647700 h 660283"/>
              <a:gd name="connsiteX3" fmla="*/ 2228850 w 4121150"/>
              <a:gd name="connsiteY3" fmla="*/ 647700 h 660283"/>
              <a:gd name="connsiteX4" fmla="*/ 3130550 w 4121150"/>
              <a:gd name="connsiteY4" fmla="*/ 650875 h 660283"/>
              <a:gd name="connsiteX5" fmla="*/ 4121150 w 4121150"/>
              <a:gd name="connsiteY5" fmla="*/ 635000 h 660283"/>
              <a:gd name="connsiteX0" fmla="*/ 0 w 4127500"/>
              <a:gd name="connsiteY0" fmla="*/ 0 h 660283"/>
              <a:gd name="connsiteX1" fmla="*/ 581025 w 4127500"/>
              <a:gd name="connsiteY1" fmla="*/ 476250 h 660283"/>
              <a:gd name="connsiteX2" fmla="*/ 1200150 w 4127500"/>
              <a:gd name="connsiteY2" fmla="*/ 647700 h 660283"/>
              <a:gd name="connsiteX3" fmla="*/ 2228850 w 4127500"/>
              <a:gd name="connsiteY3" fmla="*/ 647700 h 660283"/>
              <a:gd name="connsiteX4" fmla="*/ 3130550 w 4127500"/>
              <a:gd name="connsiteY4" fmla="*/ 650875 h 660283"/>
              <a:gd name="connsiteX5" fmla="*/ 4127500 w 4127500"/>
              <a:gd name="connsiteY5" fmla="*/ 654050 h 660283"/>
              <a:gd name="connsiteX0" fmla="*/ 0 w 4121150"/>
              <a:gd name="connsiteY0" fmla="*/ 0 h 673100"/>
              <a:gd name="connsiteX1" fmla="*/ 581025 w 4121150"/>
              <a:gd name="connsiteY1" fmla="*/ 476250 h 673100"/>
              <a:gd name="connsiteX2" fmla="*/ 1200150 w 4121150"/>
              <a:gd name="connsiteY2" fmla="*/ 647700 h 673100"/>
              <a:gd name="connsiteX3" fmla="*/ 2228850 w 4121150"/>
              <a:gd name="connsiteY3" fmla="*/ 647700 h 673100"/>
              <a:gd name="connsiteX4" fmla="*/ 3130550 w 4121150"/>
              <a:gd name="connsiteY4" fmla="*/ 650875 h 673100"/>
              <a:gd name="connsiteX5" fmla="*/ 4121150 w 4121150"/>
              <a:gd name="connsiteY5" fmla="*/ 673100 h 673100"/>
              <a:gd name="connsiteX0" fmla="*/ 0 w 4121150"/>
              <a:gd name="connsiteY0" fmla="*/ 0 h 673100"/>
              <a:gd name="connsiteX1" fmla="*/ 581025 w 4121150"/>
              <a:gd name="connsiteY1" fmla="*/ 476250 h 673100"/>
              <a:gd name="connsiteX2" fmla="*/ 1200150 w 4121150"/>
              <a:gd name="connsiteY2" fmla="*/ 647700 h 673100"/>
              <a:gd name="connsiteX3" fmla="*/ 2228850 w 4121150"/>
              <a:gd name="connsiteY3" fmla="*/ 647700 h 673100"/>
              <a:gd name="connsiteX4" fmla="*/ 3111500 w 4121150"/>
              <a:gd name="connsiteY4" fmla="*/ 663575 h 673100"/>
              <a:gd name="connsiteX5" fmla="*/ 4121150 w 4121150"/>
              <a:gd name="connsiteY5" fmla="*/ 673100 h 673100"/>
              <a:gd name="connsiteX0" fmla="*/ 0 w 4121150"/>
              <a:gd name="connsiteY0" fmla="*/ 0 h 673100"/>
              <a:gd name="connsiteX1" fmla="*/ 581025 w 4121150"/>
              <a:gd name="connsiteY1" fmla="*/ 476250 h 673100"/>
              <a:gd name="connsiteX2" fmla="*/ 1200150 w 4121150"/>
              <a:gd name="connsiteY2" fmla="*/ 647700 h 673100"/>
              <a:gd name="connsiteX3" fmla="*/ 2228850 w 4121150"/>
              <a:gd name="connsiteY3" fmla="*/ 673100 h 673100"/>
              <a:gd name="connsiteX4" fmla="*/ 3111500 w 4121150"/>
              <a:gd name="connsiteY4" fmla="*/ 663575 h 673100"/>
              <a:gd name="connsiteX5" fmla="*/ 4121150 w 4121150"/>
              <a:gd name="connsiteY5" fmla="*/ 673100 h 673100"/>
              <a:gd name="connsiteX0" fmla="*/ 0 w 4121150"/>
              <a:gd name="connsiteY0" fmla="*/ 0 h 695325"/>
              <a:gd name="connsiteX1" fmla="*/ 581025 w 4121150"/>
              <a:gd name="connsiteY1" fmla="*/ 476250 h 695325"/>
              <a:gd name="connsiteX2" fmla="*/ 1200150 w 4121150"/>
              <a:gd name="connsiteY2" fmla="*/ 647700 h 695325"/>
              <a:gd name="connsiteX3" fmla="*/ 2228850 w 4121150"/>
              <a:gd name="connsiteY3" fmla="*/ 673100 h 695325"/>
              <a:gd name="connsiteX4" fmla="*/ 3105150 w 4121150"/>
              <a:gd name="connsiteY4" fmla="*/ 695325 h 695325"/>
              <a:gd name="connsiteX5" fmla="*/ 4121150 w 4121150"/>
              <a:gd name="connsiteY5" fmla="*/ 673100 h 695325"/>
              <a:gd name="connsiteX0" fmla="*/ 0 w 4121150"/>
              <a:gd name="connsiteY0" fmla="*/ 0 h 717600"/>
              <a:gd name="connsiteX1" fmla="*/ 581025 w 4121150"/>
              <a:gd name="connsiteY1" fmla="*/ 476250 h 717600"/>
              <a:gd name="connsiteX2" fmla="*/ 1200150 w 4121150"/>
              <a:gd name="connsiteY2" fmla="*/ 647700 h 717600"/>
              <a:gd name="connsiteX3" fmla="*/ 2228850 w 4121150"/>
              <a:gd name="connsiteY3" fmla="*/ 673100 h 717600"/>
              <a:gd name="connsiteX4" fmla="*/ 3105150 w 4121150"/>
              <a:gd name="connsiteY4" fmla="*/ 695325 h 717600"/>
              <a:gd name="connsiteX5" fmla="*/ 3876675 w 4121150"/>
              <a:gd name="connsiteY5" fmla="*/ 717550 h 717600"/>
              <a:gd name="connsiteX6" fmla="*/ 4121150 w 4121150"/>
              <a:gd name="connsiteY6" fmla="*/ 673100 h 717600"/>
              <a:gd name="connsiteX0" fmla="*/ 0 w 4140200"/>
              <a:gd name="connsiteY0" fmla="*/ 0 h 736600"/>
              <a:gd name="connsiteX1" fmla="*/ 581025 w 4140200"/>
              <a:gd name="connsiteY1" fmla="*/ 476250 h 736600"/>
              <a:gd name="connsiteX2" fmla="*/ 1200150 w 4140200"/>
              <a:gd name="connsiteY2" fmla="*/ 647700 h 736600"/>
              <a:gd name="connsiteX3" fmla="*/ 2228850 w 4140200"/>
              <a:gd name="connsiteY3" fmla="*/ 673100 h 736600"/>
              <a:gd name="connsiteX4" fmla="*/ 3105150 w 4140200"/>
              <a:gd name="connsiteY4" fmla="*/ 695325 h 736600"/>
              <a:gd name="connsiteX5" fmla="*/ 3876675 w 4140200"/>
              <a:gd name="connsiteY5" fmla="*/ 717550 h 736600"/>
              <a:gd name="connsiteX6" fmla="*/ 4140200 w 4140200"/>
              <a:gd name="connsiteY6" fmla="*/ 736600 h 736600"/>
              <a:gd name="connsiteX0" fmla="*/ 0 w 4108450"/>
              <a:gd name="connsiteY0" fmla="*/ 0 h 717600"/>
              <a:gd name="connsiteX1" fmla="*/ 581025 w 4108450"/>
              <a:gd name="connsiteY1" fmla="*/ 476250 h 717600"/>
              <a:gd name="connsiteX2" fmla="*/ 1200150 w 4108450"/>
              <a:gd name="connsiteY2" fmla="*/ 647700 h 717600"/>
              <a:gd name="connsiteX3" fmla="*/ 2228850 w 4108450"/>
              <a:gd name="connsiteY3" fmla="*/ 673100 h 717600"/>
              <a:gd name="connsiteX4" fmla="*/ 3105150 w 4108450"/>
              <a:gd name="connsiteY4" fmla="*/ 695325 h 717600"/>
              <a:gd name="connsiteX5" fmla="*/ 3876675 w 4108450"/>
              <a:gd name="connsiteY5" fmla="*/ 717550 h 717600"/>
              <a:gd name="connsiteX6" fmla="*/ 4108450 w 4108450"/>
              <a:gd name="connsiteY6" fmla="*/ 704850 h 717600"/>
              <a:gd name="connsiteX0" fmla="*/ 0 w 4108450"/>
              <a:gd name="connsiteY0" fmla="*/ 0 h 723900"/>
              <a:gd name="connsiteX1" fmla="*/ 581025 w 4108450"/>
              <a:gd name="connsiteY1" fmla="*/ 476250 h 723900"/>
              <a:gd name="connsiteX2" fmla="*/ 1200150 w 4108450"/>
              <a:gd name="connsiteY2" fmla="*/ 647700 h 723900"/>
              <a:gd name="connsiteX3" fmla="*/ 2228850 w 4108450"/>
              <a:gd name="connsiteY3" fmla="*/ 673100 h 723900"/>
              <a:gd name="connsiteX4" fmla="*/ 3105150 w 4108450"/>
              <a:gd name="connsiteY4" fmla="*/ 695325 h 723900"/>
              <a:gd name="connsiteX5" fmla="*/ 3876675 w 4108450"/>
              <a:gd name="connsiteY5" fmla="*/ 717550 h 723900"/>
              <a:gd name="connsiteX6" fmla="*/ 4108450 w 4108450"/>
              <a:gd name="connsiteY6" fmla="*/ 723900 h 723900"/>
              <a:gd name="connsiteX0" fmla="*/ 0 w 4108450"/>
              <a:gd name="connsiteY0" fmla="*/ 0 h 723978"/>
              <a:gd name="connsiteX1" fmla="*/ 581025 w 4108450"/>
              <a:gd name="connsiteY1" fmla="*/ 476250 h 723978"/>
              <a:gd name="connsiteX2" fmla="*/ 1200150 w 4108450"/>
              <a:gd name="connsiteY2" fmla="*/ 647700 h 723978"/>
              <a:gd name="connsiteX3" fmla="*/ 2228850 w 4108450"/>
              <a:gd name="connsiteY3" fmla="*/ 723978 h 723978"/>
              <a:gd name="connsiteX4" fmla="*/ 3105150 w 4108450"/>
              <a:gd name="connsiteY4" fmla="*/ 695325 h 723978"/>
              <a:gd name="connsiteX5" fmla="*/ 3876675 w 4108450"/>
              <a:gd name="connsiteY5" fmla="*/ 717550 h 723978"/>
              <a:gd name="connsiteX6" fmla="*/ 4108450 w 4108450"/>
              <a:gd name="connsiteY6" fmla="*/ 723900 h 723978"/>
              <a:gd name="connsiteX0" fmla="*/ 0 w 4108450"/>
              <a:gd name="connsiteY0" fmla="*/ 0 h 740109"/>
              <a:gd name="connsiteX1" fmla="*/ 581025 w 4108450"/>
              <a:gd name="connsiteY1" fmla="*/ 476250 h 740109"/>
              <a:gd name="connsiteX2" fmla="*/ 1200150 w 4108450"/>
              <a:gd name="connsiteY2" fmla="*/ 647700 h 740109"/>
              <a:gd name="connsiteX3" fmla="*/ 2228850 w 4108450"/>
              <a:gd name="connsiteY3" fmla="*/ 723978 h 740109"/>
              <a:gd name="connsiteX4" fmla="*/ 3114358 w 4108450"/>
              <a:gd name="connsiteY4" fmla="*/ 739844 h 740109"/>
              <a:gd name="connsiteX5" fmla="*/ 3876675 w 4108450"/>
              <a:gd name="connsiteY5" fmla="*/ 717550 h 740109"/>
              <a:gd name="connsiteX6" fmla="*/ 4108450 w 4108450"/>
              <a:gd name="connsiteY6" fmla="*/ 723900 h 740109"/>
              <a:gd name="connsiteX0" fmla="*/ 0 w 4108450"/>
              <a:gd name="connsiteY0" fmla="*/ 0 h 762115"/>
              <a:gd name="connsiteX1" fmla="*/ 581025 w 4108450"/>
              <a:gd name="connsiteY1" fmla="*/ 476250 h 762115"/>
              <a:gd name="connsiteX2" fmla="*/ 1200150 w 4108450"/>
              <a:gd name="connsiteY2" fmla="*/ 647700 h 762115"/>
              <a:gd name="connsiteX3" fmla="*/ 2228850 w 4108450"/>
              <a:gd name="connsiteY3" fmla="*/ 723978 h 762115"/>
              <a:gd name="connsiteX4" fmla="*/ 3114358 w 4108450"/>
              <a:gd name="connsiteY4" fmla="*/ 739844 h 762115"/>
              <a:gd name="connsiteX5" fmla="*/ 3849051 w 4108450"/>
              <a:gd name="connsiteY5" fmla="*/ 762068 h 762115"/>
              <a:gd name="connsiteX6" fmla="*/ 4108450 w 4108450"/>
              <a:gd name="connsiteY6" fmla="*/ 723900 h 762115"/>
              <a:gd name="connsiteX0" fmla="*/ 0 w 4191321"/>
              <a:gd name="connsiteY0" fmla="*/ 0 h 787498"/>
              <a:gd name="connsiteX1" fmla="*/ 581025 w 4191321"/>
              <a:gd name="connsiteY1" fmla="*/ 476250 h 787498"/>
              <a:gd name="connsiteX2" fmla="*/ 1200150 w 4191321"/>
              <a:gd name="connsiteY2" fmla="*/ 647700 h 787498"/>
              <a:gd name="connsiteX3" fmla="*/ 2228850 w 4191321"/>
              <a:gd name="connsiteY3" fmla="*/ 723978 h 787498"/>
              <a:gd name="connsiteX4" fmla="*/ 3114358 w 4191321"/>
              <a:gd name="connsiteY4" fmla="*/ 739844 h 787498"/>
              <a:gd name="connsiteX5" fmla="*/ 3849051 w 4191321"/>
              <a:gd name="connsiteY5" fmla="*/ 762068 h 787498"/>
              <a:gd name="connsiteX6" fmla="*/ 4191321 w 4191321"/>
              <a:gd name="connsiteY6" fmla="*/ 787498 h 78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1321" h="787498">
                <a:moveTo>
                  <a:pt x="0" y="0"/>
                </a:moveTo>
                <a:cubicBezTo>
                  <a:pt x="190500" y="184150"/>
                  <a:pt x="381000" y="368300"/>
                  <a:pt x="581025" y="476250"/>
                </a:cubicBezTo>
                <a:cubicBezTo>
                  <a:pt x="781050" y="584200"/>
                  <a:pt x="925513" y="606412"/>
                  <a:pt x="1200150" y="647700"/>
                </a:cubicBezTo>
                <a:cubicBezTo>
                  <a:pt x="1474787" y="688988"/>
                  <a:pt x="1909815" y="708621"/>
                  <a:pt x="2228850" y="723978"/>
                </a:cubicBezTo>
                <a:cubicBezTo>
                  <a:pt x="2547885" y="739335"/>
                  <a:pt x="2844325" y="733496"/>
                  <a:pt x="3114358" y="739844"/>
                </a:cubicBezTo>
                <a:cubicBezTo>
                  <a:pt x="3384391" y="746192"/>
                  <a:pt x="3589759" y="763126"/>
                  <a:pt x="3849051" y="762068"/>
                </a:cubicBezTo>
                <a:lnTo>
                  <a:pt x="4191321" y="787498"/>
                </a:lnTo>
              </a:path>
            </a:pathLst>
          </a:custGeom>
          <a:noFill/>
          <a:ln w="28575">
            <a:solidFill>
              <a:srgbClr val="FF0000">
                <a:alpha val="50196"/>
              </a:srgbClr>
            </a:solidFill>
            <a:prstDash val="dashDot"/>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B24323E5-FED3-4D4E-9EAB-0E8A673244DE}"/>
              </a:ext>
            </a:extLst>
          </p:cNvPr>
          <p:cNvSpPr/>
          <p:nvPr/>
        </p:nvSpPr>
        <p:spPr>
          <a:xfrm flipV="1">
            <a:off x="1405085" y="2999798"/>
            <a:ext cx="4204277" cy="1091082"/>
          </a:xfrm>
          <a:custGeom>
            <a:avLst/>
            <a:gdLst>
              <a:gd name="connsiteX0" fmla="*/ 0 w 4114800"/>
              <a:gd name="connsiteY0" fmla="*/ 0 h 661526"/>
              <a:gd name="connsiteX1" fmla="*/ 581025 w 4114800"/>
              <a:gd name="connsiteY1" fmla="*/ 476250 h 661526"/>
              <a:gd name="connsiteX2" fmla="*/ 1200150 w 4114800"/>
              <a:gd name="connsiteY2" fmla="*/ 647700 h 661526"/>
              <a:gd name="connsiteX3" fmla="*/ 2228850 w 4114800"/>
              <a:gd name="connsiteY3" fmla="*/ 647700 h 661526"/>
              <a:gd name="connsiteX4" fmla="*/ 3124200 w 4114800"/>
              <a:gd name="connsiteY4" fmla="*/ 619125 h 661526"/>
              <a:gd name="connsiteX5" fmla="*/ 4114800 w 4114800"/>
              <a:gd name="connsiteY5" fmla="*/ 590550 h 661526"/>
              <a:gd name="connsiteX0" fmla="*/ 0 w 4114800"/>
              <a:gd name="connsiteY0" fmla="*/ 0 h 662228"/>
              <a:gd name="connsiteX1" fmla="*/ 600075 w 4114800"/>
              <a:gd name="connsiteY1" fmla="*/ 466725 h 662228"/>
              <a:gd name="connsiteX2" fmla="*/ 1200150 w 4114800"/>
              <a:gd name="connsiteY2" fmla="*/ 647700 h 662228"/>
              <a:gd name="connsiteX3" fmla="*/ 2228850 w 4114800"/>
              <a:gd name="connsiteY3" fmla="*/ 647700 h 662228"/>
              <a:gd name="connsiteX4" fmla="*/ 3124200 w 4114800"/>
              <a:gd name="connsiteY4" fmla="*/ 619125 h 662228"/>
              <a:gd name="connsiteX5" fmla="*/ 4114800 w 4114800"/>
              <a:gd name="connsiteY5" fmla="*/ 590550 h 662228"/>
              <a:gd name="connsiteX0" fmla="*/ 0 w 4114800"/>
              <a:gd name="connsiteY0" fmla="*/ 0 h 662228"/>
              <a:gd name="connsiteX1" fmla="*/ 600075 w 4114800"/>
              <a:gd name="connsiteY1" fmla="*/ 466725 h 662228"/>
              <a:gd name="connsiteX2" fmla="*/ 1200150 w 4114800"/>
              <a:gd name="connsiteY2" fmla="*/ 647700 h 662228"/>
              <a:gd name="connsiteX3" fmla="*/ 2228850 w 4114800"/>
              <a:gd name="connsiteY3" fmla="*/ 647700 h 662228"/>
              <a:gd name="connsiteX4" fmla="*/ 3124200 w 4114800"/>
              <a:gd name="connsiteY4" fmla="*/ 619125 h 662228"/>
              <a:gd name="connsiteX5" fmla="*/ 4114800 w 4114800"/>
              <a:gd name="connsiteY5" fmla="*/ 628650 h 662228"/>
              <a:gd name="connsiteX0" fmla="*/ 0 w 4114800"/>
              <a:gd name="connsiteY0" fmla="*/ 0 h 661713"/>
              <a:gd name="connsiteX1" fmla="*/ 600075 w 4114800"/>
              <a:gd name="connsiteY1" fmla="*/ 466725 h 661713"/>
              <a:gd name="connsiteX2" fmla="*/ 1200150 w 4114800"/>
              <a:gd name="connsiteY2" fmla="*/ 647700 h 661713"/>
              <a:gd name="connsiteX3" fmla="*/ 2228850 w 4114800"/>
              <a:gd name="connsiteY3" fmla="*/ 647700 h 661713"/>
              <a:gd name="connsiteX4" fmla="*/ 3130550 w 4114800"/>
              <a:gd name="connsiteY4" fmla="*/ 631825 h 661713"/>
              <a:gd name="connsiteX5" fmla="*/ 4114800 w 4114800"/>
              <a:gd name="connsiteY5" fmla="*/ 628650 h 661713"/>
              <a:gd name="connsiteX0" fmla="*/ 0 w 4114800"/>
              <a:gd name="connsiteY0" fmla="*/ 0 h 663575"/>
              <a:gd name="connsiteX1" fmla="*/ 600075 w 4114800"/>
              <a:gd name="connsiteY1" fmla="*/ 466725 h 663575"/>
              <a:gd name="connsiteX2" fmla="*/ 1200150 w 4114800"/>
              <a:gd name="connsiteY2" fmla="*/ 647700 h 663575"/>
              <a:gd name="connsiteX3" fmla="*/ 2228850 w 4114800"/>
              <a:gd name="connsiteY3" fmla="*/ 647700 h 663575"/>
              <a:gd name="connsiteX4" fmla="*/ 3130550 w 4114800"/>
              <a:gd name="connsiteY4" fmla="*/ 663575 h 663575"/>
              <a:gd name="connsiteX5" fmla="*/ 4114800 w 4114800"/>
              <a:gd name="connsiteY5" fmla="*/ 628650 h 663575"/>
              <a:gd name="connsiteX0" fmla="*/ 0 w 4114800"/>
              <a:gd name="connsiteY0" fmla="*/ 0 h 660760"/>
              <a:gd name="connsiteX1" fmla="*/ 600075 w 4114800"/>
              <a:gd name="connsiteY1" fmla="*/ 466725 h 660760"/>
              <a:gd name="connsiteX2" fmla="*/ 1200150 w 4114800"/>
              <a:gd name="connsiteY2" fmla="*/ 647700 h 660760"/>
              <a:gd name="connsiteX3" fmla="*/ 2228850 w 4114800"/>
              <a:gd name="connsiteY3" fmla="*/ 647700 h 660760"/>
              <a:gd name="connsiteX4" fmla="*/ 3136900 w 4114800"/>
              <a:gd name="connsiteY4" fmla="*/ 657225 h 660760"/>
              <a:gd name="connsiteX5" fmla="*/ 4114800 w 4114800"/>
              <a:gd name="connsiteY5" fmla="*/ 628650 h 660760"/>
              <a:gd name="connsiteX0" fmla="*/ 0 w 4114800"/>
              <a:gd name="connsiteY0" fmla="*/ 0 h 661465"/>
              <a:gd name="connsiteX1" fmla="*/ 600075 w 4114800"/>
              <a:gd name="connsiteY1" fmla="*/ 466725 h 661465"/>
              <a:gd name="connsiteX2" fmla="*/ 1200150 w 4114800"/>
              <a:gd name="connsiteY2" fmla="*/ 647700 h 661465"/>
              <a:gd name="connsiteX3" fmla="*/ 2228850 w 4114800"/>
              <a:gd name="connsiteY3" fmla="*/ 647700 h 661465"/>
              <a:gd name="connsiteX4" fmla="*/ 3136900 w 4114800"/>
              <a:gd name="connsiteY4" fmla="*/ 638175 h 661465"/>
              <a:gd name="connsiteX5" fmla="*/ 4114800 w 4114800"/>
              <a:gd name="connsiteY5" fmla="*/ 628650 h 661465"/>
              <a:gd name="connsiteX0" fmla="*/ 0 w 4114800"/>
              <a:gd name="connsiteY0" fmla="*/ 0 h 661465"/>
              <a:gd name="connsiteX1" fmla="*/ 600075 w 4114800"/>
              <a:gd name="connsiteY1" fmla="*/ 466725 h 661465"/>
              <a:gd name="connsiteX2" fmla="*/ 1200150 w 4114800"/>
              <a:gd name="connsiteY2" fmla="*/ 647700 h 661465"/>
              <a:gd name="connsiteX3" fmla="*/ 2228850 w 4114800"/>
              <a:gd name="connsiteY3" fmla="*/ 647700 h 661465"/>
              <a:gd name="connsiteX4" fmla="*/ 3136900 w 4114800"/>
              <a:gd name="connsiteY4" fmla="*/ 638175 h 661465"/>
              <a:gd name="connsiteX5" fmla="*/ 4114800 w 4114800"/>
              <a:gd name="connsiteY5" fmla="*/ 641350 h 661465"/>
              <a:gd name="connsiteX0" fmla="*/ 0 w 4114800"/>
              <a:gd name="connsiteY0" fmla="*/ 0 h 660760"/>
              <a:gd name="connsiteX1" fmla="*/ 600075 w 4114800"/>
              <a:gd name="connsiteY1" fmla="*/ 466725 h 660760"/>
              <a:gd name="connsiteX2" fmla="*/ 1200150 w 4114800"/>
              <a:gd name="connsiteY2" fmla="*/ 647700 h 660760"/>
              <a:gd name="connsiteX3" fmla="*/ 2228850 w 4114800"/>
              <a:gd name="connsiteY3" fmla="*/ 647700 h 660760"/>
              <a:gd name="connsiteX4" fmla="*/ 3111500 w 4114800"/>
              <a:gd name="connsiteY4" fmla="*/ 657225 h 660760"/>
              <a:gd name="connsiteX5" fmla="*/ 4114800 w 4114800"/>
              <a:gd name="connsiteY5" fmla="*/ 641350 h 660760"/>
              <a:gd name="connsiteX0" fmla="*/ 0 w 4114800"/>
              <a:gd name="connsiteY0" fmla="*/ 0 h 661224"/>
              <a:gd name="connsiteX1" fmla="*/ 600075 w 4114800"/>
              <a:gd name="connsiteY1" fmla="*/ 466725 h 661224"/>
              <a:gd name="connsiteX2" fmla="*/ 1200150 w 4114800"/>
              <a:gd name="connsiteY2" fmla="*/ 647700 h 661224"/>
              <a:gd name="connsiteX3" fmla="*/ 2228850 w 4114800"/>
              <a:gd name="connsiteY3" fmla="*/ 647700 h 661224"/>
              <a:gd name="connsiteX4" fmla="*/ 3111500 w 4114800"/>
              <a:gd name="connsiteY4" fmla="*/ 644525 h 661224"/>
              <a:gd name="connsiteX5" fmla="*/ 4114800 w 4114800"/>
              <a:gd name="connsiteY5" fmla="*/ 641350 h 661224"/>
              <a:gd name="connsiteX0" fmla="*/ 0 w 4108450"/>
              <a:gd name="connsiteY0" fmla="*/ 0 h 666750"/>
              <a:gd name="connsiteX1" fmla="*/ 600075 w 4108450"/>
              <a:gd name="connsiteY1" fmla="*/ 466725 h 666750"/>
              <a:gd name="connsiteX2" fmla="*/ 1200150 w 4108450"/>
              <a:gd name="connsiteY2" fmla="*/ 647700 h 666750"/>
              <a:gd name="connsiteX3" fmla="*/ 2228850 w 4108450"/>
              <a:gd name="connsiteY3" fmla="*/ 647700 h 666750"/>
              <a:gd name="connsiteX4" fmla="*/ 3111500 w 4108450"/>
              <a:gd name="connsiteY4" fmla="*/ 644525 h 666750"/>
              <a:gd name="connsiteX5" fmla="*/ 4108450 w 4108450"/>
              <a:gd name="connsiteY5" fmla="*/ 666750 h 666750"/>
              <a:gd name="connsiteX0" fmla="*/ 0 w 4108450"/>
              <a:gd name="connsiteY0" fmla="*/ 0 h 666750"/>
              <a:gd name="connsiteX1" fmla="*/ 600075 w 4108450"/>
              <a:gd name="connsiteY1" fmla="*/ 466725 h 666750"/>
              <a:gd name="connsiteX2" fmla="*/ 1200150 w 4108450"/>
              <a:gd name="connsiteY2" fmla="*/ 647700 h 666750"/>
              <a:gd name="connsiteX3" fmla="*/ 2228850 w 4108450"/>
              <a:gd name="connsiteY3" fmla="*/ 647700 h 666750"/>
              <a:gd name="connsiteX4" fmla="*/ 2460625 w 4108450"/>
              <a:gd name="connsiteY4" fmla="*/ 651516 h 666750"/>
              <a:gd name="connsiteX5" fmla="*/ 3111500 w 4108450"/>
              <a:gd name="connsiteY5" fmla="*/ 644525 h 666750"/>
              <a:gd name="connsiteX6" fmla="*/ 4108450 w 4108450"/>
              <a:gd name="connsiteY6" fmla="*/ 666750 h 666750"/>
              <a:gd name="connsiteX0" fmla="*/ 0 w 4108450"/>
              <a:gd name="connsiteY0" fmla="*/ 0 h 666750"/>
              <a:gd name="connsiteX1" fmla="*/ 600075 w 4108450"/>
              <a:gd name="connsiteY1" fmla="*/ 466725 h 666750"/>
              <a:gd name="connsiteX2" fmla="*/ 1200150 w 4108450"/>
              <a:gd name="connsiteY2" fmla="*/ 647700 h 666750"/>
              <a:gd name="connsiteX3" fmla="*/ 2228850 w 4108450"/>
              <a:gd name="connsiteY3" fmla="*/ 647700 h 666750"/>
              <a:gd name="connsiteX4" fmla="*/ 2460625 w 4108450"/>
              <a:gd name="connsiteY4" fmla="*/ 651516 h 666750"/>
              <a:gd name="connsiteX5" fmla="*/ 3111500 w 4108450"/>
              <a:gd name="connsiteY5" fmla="*/ 644525 h 666750"/>
              <a:gd name="connsiteX6" fmla="*/ 3197225 w 4108450"/>
              <a:gd name="connsiteY6" fmla="*/ 651516 h 666750"/>
              <a:gd name="connsiteX7" fmla="*/ 4108450 w 4108450"/>
              <a:gd name="connsiteY7" fmla="*/ 666750 h 666750"/>
              <a:gd name="connsiteX0" fmla="*/ 0 w 4108450"/>
              <a:gd name="connsiteY0" fmla="*/ 0 h 666750"/>
              <a:gd name="connsiteX1" fmla="*/ 600075 w 4108450"/>
              <a:gd name="connsiteY1" fmla="*/ 466725 h 666750"/>
              <a:gd name="connsiteX2" fmla="*/ 1200150 w 4108450"/>
              <a:gd name="connsiteY2" fmla="*/ 647700 h 666750"/>
              <a:gd name="connsiteX3" fmla="*/ 2228850 w 4108450"/>
              <a:gd name="connsiteY3" fmla="*/ 647700 h 666750"/>
              <a:gd name="connsiteX4" fmla="*/ 2460625 w 4108450"/>
              <a:gd name="connsiteY4" fmla="*/ 651516 h 666750"/>
              <a:gd name="connsiteX5" fmla="*/ 3111500 w 4108450"/>
              <a:gd name="connsiteY5" fmla="*/ 644525 h 666750"/>
              <a:gd name="connsiteX6" fmla="*/ 3197225 w 4108450"/>
              <a:gd name="connsiteY6" fmla="*/ 651516 h 666750"/>
              <a:gd name="connsiteX7" fmla="*/ 4108450 w 4108450"/>
              <a:gd name="connsiteY7" fmla="*/ 666750 h 666750"/>
              <a:gd name="connsiteX0" fmla="*/ 0 w 4108450"/>
              <a:gd name="connsiteY0" fmla="*/ 0 h 666750"/>
              <a:gd name="connsiteX1" fmla="*/ 600075 w 4108450"/>
              <a:gd name="connsiteY1" fmla="*/ 466725 h 666750"/>
              <a:gd name="connsiteX2" fmla="*/ 1200150 w 4108450"/>
              <a:gd name="connsiteY2" fmla="*/ 647700 h 666750"/>
              <a:gd name="connsiteX3" fmla="*/ 2228850 w 4108450"/>
              <a:gd name="connsiteY3" fmla="*/ 647700 h 666750"/>
              <a:gd name="connsiteX4" fmla="*/ 2460625 w 4108450"/>
              <a:gd name="connsiteY4" fmla="*/ 651516 h 666750"/>
              <a:gd name="connsiteX5" fmla="*/ 3067050 w 4108450"/>
              <a:gd name="connsiteY5" fmla="*/ 657225 h 666750"/>
              <a:gd name="connsiteX6" fmla="*/ 3197225 w 4108450"/>
              <a:gd name="connsiteY6" fmla="*/ 651516 h 666750"/>
              <a:gd name="connsiteX7" fmla="*/ 4108450 w 4108450"/>
              <a:gd name="connsiteY7" fmla="*/ 666750 h 666750"/>
              <a:gd name="connsiteX0" fmla="*/ 0 w 4108450"/>
              <a:gd name="connsiteY0" fmla="*/ 0 h 673827"/>
              <a:gd name="connsiteX1" fmla="*/ 600075 w 4108450"/>
              <a:gd name="connsiteY1" fmla="*/ 466725 h 673827"/>
              <a:gd name="connsiteX2" fmla="*/ 1200150 w 4108450"/>
              <a:gd name="connsiteY2" fmla="*/ 647700 h 673827"/>
              <a:gd name="connsiteX3" fmla="*/ 2165350 w 4108450"/>
              <a:gd name="connsiteY3" fmla="*/ 673033 h 673827"/>
              <a:gd name="connsiteX4" fmla="*/ 2460625 w 4108450"/>
              <a:gd name="connsiteY4" fmla="*/ 651516 h 673827"/>
              <a:gd name="connsiteX5" fmla="*/ 3067050 w 4108450"/>
              <a:gd name="connsiteY5" fmla="*/ 657225 h 673827"/>
              <a:gd name="connsiteX6" fmla="*/ 3197225 w 4108450"/>
              <a:gd name="connsiteY6" fmla="*/ 651516 h 673827"/>
              <a:gd name="connsiteX7" fmla="*/ 4108450 w 4108450"/>
              <a:gd name="connsiteY7" fmla="*/ 666750 h 673827"/>
              <a:gd name="connsiteX0" fmla="*/ 0 w 4108450"/>
              <a:gd name="connsiteY0" fmla="*/ 0 h 677316"/>
              <a:gd name="connsiteX1" fmla="*/ 600075 w 4108450"/>
              <a:gd name="connsiteY1" fmla="*/ 466725 h 677316"/>
              <a:gd name="connsiteX2" fmla="*/ 1200150 w 4108450"/>
              <a:gd name="connsiteY2" fmla="*/ 647700 h 677316"/>
              <a:gd name="connsiteX3" fmla="*/ 2165350 w 4108450"/>
              <a:gd name="connsiteY3" fmla="*/ 673033 h 677316"/>
              <a:gd name="connsiteX4" fmla="*/ 2517775 w 4108450"/>
              <a:gd name="connsiteY4" fmla="*/ 676849 h 677316"/>
              <a:gd name="connsiteX5" fmla="*/ 3067050 w 4108450"/>
              <a:gd name="connsiteY5" fmla="*/ 657225 h 677316"/>
              <a:gd name="connsiteX6" fmla="*/ 3197225 w 4108450"/>
              <a:gd name="connsiteY6" fmla="*/ 651516 h 677316"/>
              <a:gd name="connsiteX7" fmla="*/ 4108450 w 4108450"/>
              <a:gd name="connsiteY7" fmla="*/ 666750 h 677316"/>
              <a:gd name="connsiteX0" fmla="*/ 0 w 4108450"/>
              <a:gd name="connsiteY0" fmla="*/ 0 h 677316"/>
              <a:gd name="connsiteX1" fmla="*/ 600075 w 4108450"/>
              <a:gd name="connsiteY1" fmla="*/ 466725 h 677316"/>
              <a:gd name="connsiteX2" fmla="*/ 1200150 w 4108450"/>
              <a:gd name="connsiteY2" fmla="*/ 647700 h 677316"/>
              <a:gd name="connsiteX3" fmla="*/ 2165350 w 4108450"/>
              <a:gd name="connsiteY3" fmla="*/ 673033 h 677316"/>
              <a:gd name="connsiteX4" fmla="*/ 2517775 w 4108450"/>
              <a:gd name="connsiteY4" fmla="*/ 676849 h 677316"/>
              <a:gd name="connsiteX5" fmla="*/ 3067050 w 4108450"/>
              <a:gd name="connsiteY5" fmla="*/ 657225 h 677316"/>
              <a:gd name="connsiteX6" fmla="*/ 3190875 w 4108450"/>
              <a:gd name="connsiteY6" fmla="*/ 666716 h 677316"/>
              <a:gd name="connsiteX7" fmla="*/ 4108450 w 4108450"/>
              <a:gd name="connsiteY7" fmla="*/ 666750 h 677316"/>
              <a:gd name="connsiteX0" fmla="*/ 0 w 4108450"/>
              <a:gd name="connsiteY0" fmla="*/ 0 h 682558"/>
              <a:gd name="connsiteX1" fmla="*/ 600075 w 4108450"/>
              <a:gd name="connsiteY1" fmla="*/ 466725 h 682558"/>
              <a:gd name="connsiteX2" fmla="*/ 1200150 w 4108450"/>
              <a:gd name="connsiteY2" fmla="*/ 647700 h 682558"/>
              <a:gd name="connsiteX3" fmla="*/ 2165350 w 4108450"/>
              <a:gd name="connsiteY3" fmla="*/ 673033 h 682558"/>
              <a:gd name="connsiteX4" fmla="*/ 2517775 w 4108450"/>
              <a:gd name="connsiteY4" fmla="*/ 676849 h 682558"/>
              <a:gd name="connsiteX5" fmla="*/ 3035300 w 4108450"/>
              <a:gd name="connsiteY5" fmla="*/ 682558 h 682558"/>
              <a:gd name="connsiteX6" fmla="*/ 3190875 w 4108450"/>
              <a:gd name="connsiteY6" fmla="*/ 666716 h 682558"/>
              <a:gd name="connsiteX7" fmla="*/ 4108450 w 4108450"/>
              <a:gd name="connsiteY7" fmla="*/ 666750 h 682558"/>
              <a:gd name="connsiteX0" fmla="*/ 0 w 4108450"/>
              <a:gd name="connsiteY0" fmla="*/ 0 h 677316"/>
              <a:gd name="connsiteX1" fmla="*/ 600075 w 4108450"/>
              <a:gd name="connsiteY1" fmla="*/ 466725 h 677316"/>
              <a:gd name="connsiteX2" fmla="*/ 1200150 w 4108450"/>
              <a:gd name="connsiteY2" fmla="*/ 647700 h 677316"/>
              <a:gd name="connsiteX3" fmla="*/ 2165350 w 4108450"/>
              <a:gd name="connsiteY3" fmla="*/ 673033 h 677316"/>
              <a:gd name="connsiteX4" fmla="*/ 2517775 w 4108450"/>
              <a:gd name="connsiteY4" fmla="*/ 676849 h 677316"/>
              <a:gd name="connsiteX5" fmla="*/ 3009900 w 4108450"/>
              <a:gd name="connsiteY5" fmla="*/ 662291 h 677316"/>
              <a:gd name="connsiteX6" fmla="*/ 3190875 w 4108450"/>
              <a:gd name="connsiteY6" fmla="*/ 666716 h 677316"/>
              <a:gd name="connsiteX7" fmla="*/ 4108450 w 4108450"/>
              <a:gd name="connsiteY7" fmla="*/ 666750 h 677316"/>
              <a:gd name="connsiteX0" fmla="*/ 0 w 4108450"/>
              <a:gd name="connsiteY0" fmla="*/ 0 h 677316"/>
              <a:gd name="connsiteX1" fmla="*/ 600075 w 4108450"/>
              <a:gd name="connsiteY1" fmla="*/ 466725 h 677316"/>
              <a:gd name="connsiteX2" fmla="*/ 1200150 w 4108450"/>
              <a:gd name="connsiteY2" fmla="*/ 647700 h 677316"/>
              <a:gd name="connsiteX3" fmla="*/ 2165350 w 4108450"/>
              <a:gd name="connsiteY3" fmla="*/ 673033 h 677316"/>
              <a:gd name="connsiteX4" fmla="*/ 2517775 w 4108450"/>
              <a:gd name="connsiteY4" fmla="*/ 676849 h 677316"/>
              <a:gd name="connsiteX5" fmla="*/ 3009900 w 4108450"/>
              <a:gd name="connsiteY5" fmla="*/ 662291 h 677316"/>
              <a:gd name="connsiteX6" fmla="*/ 3190875 w 4108450"/>
              <a:gd name="connsiteY6" fmla="*/ 666716 h 677316"/>
              <a:gd name="connsiteX7" fmla="*/ 4108450 w 4108450"/>
              <a:gd name="connsiteY7" fmla="*/ 666750 h 677316"/>
              <a:gd name="connsiteX0" fmla="*/ 0 w 4108450"/>
              <a:gd name="connsiteY0" fmla="*/ 0 h 673313"/>
              <a:gd name="connsiteX1" fmla="*/ 600075 w 4108450"/>
              <a:gd name="connsiteY1" fmla="*/ 466725 h 673313"/>
              <a:gd name="connsiteX2" fmla="*/ 1200150 w 4108450"/>
              <a:gd name="connsiteY2" fmla="*/ 647700 h 673313"/>
              <a:gd name="connsiteX3" fmla="*/ 2165350 w 4108450"/>
              <a:gd name="connsiteY3" fmla="*/ 673033 h 673313"/>
              <a:gd name="connsiteX4" fmla="*/ 2454275 w 4108450"/>
              <a:gd name="connsiteY4" fmla="*/ 661649 h 673313"/>
              <a:gd name="connsiteX5" fmla="*/ 3009900 w 4108450"/>
              <a:gd name="connsiteY5" fmla="*/ 662291 h 673313"/>
              <a:gd name="connsiteX6" fmla="*/ 3190875 w 4108450"/>
              <a:gd name="connsiteY6" fmla="*/ 666716 h 673313"/>
              <a:gd name="connsiteX7" fmla="*/ 4108450 w 4108450"/>
              <a:gd name="connsiteY7" fmla="*/ 666750 h 673313"/>
              <a:gd name="connsiteX0" fmla="*/ 0 w 4121150"/>
              <a:gd name="connsiteY0" fmla="*/ 0 h 754379"/>
              <a:gd name="connsiteX1" fmla="*/ 612775 w 4121150"/>
              <a:gd name="connsiteY1" fmla="*/ 547791 h 754379"/>
              <a:gd name="connsiteX2" fmla="*/ 1212850 w 4121150"/>
              <a:gd name="connsiteY2" fmla="*/ 728766 h 754379"/>
              <a:gd name="connsiteX3" fmla="*/ 2178050 w 4121150"/>
              <a:gd name="connsiteY3" fmla="*/ 754099 h 754379"/>
              <a:gd name="connsiteX4" fmla="*/ 2466975 w 4121150"/>
              <a:gd name="connsiteY4" fmla="*/ 742715 h 754379"/>
              <a:gd name="connsiteX5" fmla="*/ 3022600 w 4121150"/>
              <a:gd name="connsiteY5" fmla="*/ 743357 h 754379"/>
              <a:gd name="connsiteX6" fmla="*/ 3203575 w 4121150"/>
              <a:gd name="connsiteY6" fmla="*/ 747782 h 754379"/>
              <a:gd name="connsiteX7" fmla="*/ 4121150 w 4121150"/>
              <a:gd name="connsiteY7" fmla="*/ 747816 h 754379"/>
              <a:gd name="connsiteX0" fmla="*/ 0 w 4121150"/>
              <a:gd name="connsiteY0" fmla="*/ 0 h 750674"/>
              <a:gd name="connsiteX1" fmla="*/ 612775 w 4121150"/>
              <a:gd name="connsiteY1" fmla="*/ 547791 h 750674"/>
              <a:gd name="connsiteX2" fmla="*/ 1212850 w 4121150"/>
              <a:gd name="connsiteY2" fmla="*/ 728766 h 750674"/>
              <a:gd name="connsiteX3" fmla="*/ 2165350 w 4121150"/>
              <a:gd name="connsiteY3" fmla="*/ 749032 h 750674"/>
              <a:gd name="connsiteX4" fmla="*/ 2466975 w 4121150"/>
              <a:gd name="connsiteY4" fmla="*/ 742715 h 750674"/>
              <a:gd name="connsiteX5" fmla="*/ 3022600 w 4121150"/>
              <a:gd name="connsiteY5" fmla="*/ 743357 h 750674"/>
              <a:gd name="connsiteX6" fmla="*/ 3203575 w 4121150"/>
              <a:gd name="connsiteY6" fmla="*/ 747782 h 750674"/>
              <a:gd name="connsiteX7" fmla="*/ 4121150 w 4121150"/>
              <a:gd name="connsiteY7" fmla="*/ 747816 h 750674"/>
              <a:gd name="connsiteX0" fmla="*/ 0 w 4121150"/>
              <a:gd name="connsiteY0" fmla="*/ 0 h 755730"/>
              <a:gd name="connsiteX1" fmla="*/ 612775 w 4121150"/>
              <a:gd name="connsiteY1" fmla="*/ 547791 h 755730"/>
              <a:gd name="connsiteX2" fmla="*/ 1212850 w 4121150"/>
              <a:gd name="connsiteY2" fmla="*/ 728766 h 755730"/>
              <a:gd name="connsiteX3" fmla="*/ 1597025 w 4121150"/>
              <a:gd name="connsiteY3" fmla="*/ 754839 h 755730"/>
              <a:gd name="connsiteX4" fmla="*/ 2165350 w 4121150"/>
              <a:gd name="connsiteY4" fmla="*/ 749032 h 755730"/>
              <a:gd name="connsiteX5" fmla="*/ 2466975 w 4121150"/>
              <a:gd name="connsiteY5" fmla="*/ 742715 h 755730"/>
              <a:gd name="connsiteX6" fmla="*/ 3022600 w 4121150"/>
              <a:gd name="connsiteY6" fmla="*/ 743357 h 755730"/>
              <a:gd name="connsiteX7" fmla="*/ 3203575 w 4121150"/>
              <a:gd name="connsiteY7" fmla="*/ 747782 h 755730"/>
              <a:gd name="connsiteX8" fmla="*/ 4121150 w 4121150"/>
              <a:gd name="connsiteY8" fmla="*/ 747816 h 755730"/>
              <a:gd name="connsiteX0" fmla="*/ 0 w 4121150"/>
              <a:gd name="connsiteY0" fmla="*/ 0 h 768669"/>
              <a:gd name="connsiteX1" fmla="*/ 612775 w 4121150"/>
              <a:gd name="connsiteY1" fmla="*/ 547791 h 768669"/>
              <a:gd name="connsiteX2" fmla="*/ 1212850 w 4121150"/>
              <a:gd name="connsiteY2" fmla="*/ 728766 h 768669"/>
              <a:gd name="connsiteX3" fmla="*/ 1597025 w 4121150"/>
              <a:gd name="connsiteY3" fmla="*/ 754839 h 768669"/>
              <a:gd name="connsiteX4" fmla="*/ 2190750 w 4121150"/>
              <a:gd name="connsiteY4" fmla="*/ 768446 h 768669"/>
              <a:gd name="connsiteX5" fmla="*/ 2466975 w 4121150"/>
              <a:gd name="connsiteY5" fmla="*/ 742715 h 768669"/>
              <a:gd name="connsiteX6" fmla="*/ 3022600 w 4121150"/>
              <a:gd name="connsiteY6" fmla="*/ 743357 h 768669"/>
              <a:gd name="connsiteX7" fmla="*/ 3203575 w 4121150"/>
              <a:gd name="connsiteY7" fmla="*/ 747782 h 768669"/>
              <a:gd name="connsiteX8" fmla="*/ 4121150 w 4121150"/>
              <a:gd name="connsiteY8" fmla="*/ 747816 h 768669"/>
              <a:gd name="connsiteX0" fmla="*/ 0 w 4121150"/>
              <a:gd name="connsiteY0" fmla="*/ 0 h 781542"/>
              <a:gd name="connsiteX1" fmla="*/ 612775 w 4121150"/>
              <a:gd name="connsiteY1" fmla="*/ 547791 h 781542"/>
              <a:gd name="connsiteX2" fmla="*/ 1212850 w 4121150"/>
              <a:gd name="connsiteY2" fmla="*/ 728766 h 781542"/>
              <a:gd name="connsiteX3" fmla="*/ 1597025 w 4121150"/>
              <a:gd name="connsiteY3" fmla="*/ 754839 h 781542"/>
              <a:gd name="connsiteX4" fmla="*/ 2190750 w 4121150"/>
              <a:gd name="connsiteY4" fmla="*/ 768446 h 781542"/>
              <a:gd name="connsiteX5" fmla="*/ 2517775 w 4121150"/>
              <a:gd name="connsiteY5" fmla="*/ 781542 h 781542"/>
              <a:gd name="connsiteX6" fmla="*/ 3022600 w 4121150"/>
              <a:gd name="connsiteY6" fmla="*/ 743357 h 781542"/>
              <a:gd name="connsiteX7" fmla="*/ 3203575 w 4121150"/>
              <a:gd name="connsiteY7" fmla="*/ 747782 h 781542"/>
              <a:gd name="connsiteX8" fmla="*/ 4121150 w 4121150"/>
              <a:gd name="connsiteY8" fmla="*/ 747816 h 781542"/>
              <a:gd name="connsiteX0" fmla="*/ 0 w 4121150"/>
              <a:gd name="connsiteY0" fmla="*/ 0 h 768544"/>
              <a:gd name="connsiteX1" fmla="*/ 612775 w 4121150"/>
              <a:gd name="connsiteY1" fmla="*/ 547791 h 768544"/>
              <a:gd name="connsiteX2" fmla="*/ 1212850 w 4121150"/>
              <a:gd name="connsiteY2" fmla="*/ 728766 h 768544"/>
              <a:gd name="connsiteX3" fmla="*/ 1597025 w 4121150"/>
              <a:gd name="connsiteY3" fmla="*/ 754839 h 768544"/>
              <a:gd name="connsiteX4" fmla="*/ 2190750 w 4121150"/>
              <a:gd name="connsiteY4" fmla="*/ 768446 h 768544"/>
              <a:gd name="connsiteX5" fmla="*/ 2517775 w 4121150"/>
              <a:gd name="connsiteY5" fmla="*/ 747568 h 768544"/>
              <a:gd name="connsiteX6" fmla="*/ 3022600 w 4121150"/>
              <a:gd name="connsiteY6" fmla="*/ 743357 h 768544"/>
              <a:gd name="connsiteX7" fmla="*/ 3203575 w 4121150"/>
              <a:gd name="connsiteY7" fmla="*/ 747782 h 768544"/>
              <a:gd name="connsiteX8" fmla="*/ 4121150 w 4121150"/>
              <a:gd name="connsiteY8" fmla="*/ 747816 h 768544"/>
              <a:gd name="connsiteX0" fmla="*/ 0 w 4121150"/>
              <a:gd name="connsiteY0" fmla="*/ 0 h 768544"/>
              <a:gd name="connsiteX1" fmla="*/ 612775 w 4121150"/>
              <a:gd name="connsiteY1" fmla="*/ 547791 h 768544"/>
              <a:gd name="connsiteX2" fmla="*/ 1212850 w 4121150"/>
              <a:gd name="connsiteY2" fmla="*/ 728766 h 768544"/>
              <a:gd name="connsiteX3" fmla="*/ 1597025 w 4121150"/>
              <a:gd name="connsiteY3" fmla="*/ 754839 h 768544"/>
              <a:gd name="connsiteX4" fmla="*/ 2190750 w 4121150"/>
              <a:gd name="connsiteY4" fmla="*/ 768446 h 768544"/>
              <a:gd name="connsiteX5" fmla="*/ 2517775 w 4121150"/>
              <a:gd name="connsiteY5" fmla="*/ 747568 h 768544"/>
              <a:gd name="connsiteX6" fmla="*/ 3022600 w 4121150"/>
              <a:gd name="connsiteY6" fmla="*/ 743357 h 768544"/>
              <a:gd name="connsiteX7" fmla="*/ 3254375 w 4121150"/>
              <a:gd name="connsiteY7" fmla="*/ 757489 h 768544"/>
              <a:gd name="connsiteX8" fmla="*/ 4121150 w 4121150"/>
              <a:gd name="connsiteY8" fmla="*/ 747816 h 768544"/>
              <a:gd name="connsiteX0" fmla="*/ 0 w 4197350"/>
              <a:gd name="connsiteY0" fmla="*/ 0 h 768544"/>
              <a:gd name="connsiteX1" fmla="*/ 612775 w 4197350"/>
              <a:gd name="connsiteY1" fmla="*/ 547791 h 768544"/>
              <a:gd name="connsiteX2" fmla="*/ 1212850 w 4197350"/>
              <a:gd name="connsiteY2" fmla="*/ 728766 h 768544"/>
              <a:gd name="connsiteX3" fmla="*/ 1597025 w 4197350"/>
              <a:gd name="connsiteY3" fmla="*/ 754839 h 768544"/>
              <a:gd name="connsiteX4" fmla="*/ 2190750 w 4197350"/>
              <a:gd name="connsiteY4" fmla="*/ 768446 h 768544"/>
              <a:gd name="connsiteX5" fmla="*/ 2517775 w 4197350"/>
              <a:gd name="connsiteY5" fmla="*/ 747568 h 768544"/>
              <a:gd name="connsiteX6" fmla="*/ 3022600 w 4197350"/>
              <a:gd name="connsiteY6" fmla="*/ 743357 h 768544"/>
              <a:gd name="connsiteX7" fmla="*/ 3254375 w 4197350"/>
              <a:gd name="connsiteY7" fmla="*/ 757489 h 768544"/>
              <a:gd name="connsiteX8" fmla="*/ 4197350 w 4197350"/>
              <a:gd name="connsiteY8" fmla="*/ 752670 h 768544"/>
              <a:gd name="connsiteX0" fmla="*/ 0 w 4197350"/>
              <a:gd name="connsiteY0" fmla="*/ 0 h 768544"/>
              <a:gd name="connsiteX1" fmla="*/ 612775 w 4197350"/>
              <a:gd name="connsiteY1" fmla="*/ 547791 h 768544"/>
              <a:gd name="connsiteX2" fmla="*/ 1212850 w 4197350"/>
              <a:gd name="connsiteY2" fmla="*/ 728766 h 768544"/>
              <a:gd name="connsiteX3" fmla="*/ 1597025 w 4197350"/>
              <a:gd name="connsiteY3" fmla="*/ 754839 h 768544"/>
              <a:gd name="connsiteX4" fmla="*/ 2190750 w 4197350"/>
              <a:gd name="connsiteY4" fmla="*/ 768446 h 768544"/>
              <a:gd name="connsiteX5" fmla="*/ 2517775 w 4197350"/>
              <a:gd name="connsiteY5" fmla="*/ 747568 h 768544"/>
              <a:gd name="connsiteX6" fmla="*/ 3016250 w 4197350"/>
              <a:gd name="connsiteY6" fmla="*/ 762771 h 768544"/>
              <a:gd name="connsiteX7" fmla="*/ 3254375 w 4197350"/>
              <a:gd name="connsiteY7" fmla="*/ 757489 h 768544"/>
              <a:gd name="connsiteX8" fmla="*/ 4197350 w 4197350"/>
              <a:gd name="connsiteY8" fmla="*/ 752670 h 768544"/>
              <a:gd name="connsiteX0" fmla="*/ 0 w 4197350"/>
              <a:gd name="connsiteY0" fmla="*/ 0 h 786396"/>
              <a:gd name="connsiteX1" fmla="*/ 612775 w 4197350"/>
              <a:gd name="connsiteY1" fmla="*/ 547791 h 786396"/>
              <a:gd name="connsiteX2" fmla="*/ 1212850 w 4197350"/>
              <a:gd name="connsiteY2" fmla="*/ 728766 h 786396"/>
              <a:gd name="connsiteX3" fmla="*/ 1597025 w 4197350"/>
              <a:gd name="connsiteY3" fmla="*/ 754839 h 786396"/>
              <a:gd name="connsiteX4" fmla="*/ 2190750 w 4197350"/>
              <a:gd name="connsiteY4" fmla="*/ 768446 h 786396"/>
              <a:gd name="connsiteX5" fmla="*/ 2517775 w 4197350"/>
              <a:gd name="connsiteY5" fmla="*/ 786396 h 786396"/>
              <a:gd name="connsiteX6" fmla="*/ 3016250 w 4197350"/>
              <a:gd name="connsiteY6" fmla="*/ 762771 h 786396"/>
              <a:gd name="connsiteX7" fmla="*/ 3254375 w 4197350"/>
              <a:gd name="connsiteY7" fmla="*/ 757489 h 786396"/>
              <a:gd name="connsiteX8" fmla="*/ 4197350 w 4197350"/>
              <a:gd name="connsiteY8" fmla="*/ 752670 h 786396"/>
              <a:gd name="connsiteX0" fmla="*/ 0 w 4197350"/>
              <a:gd name="connsiteY0" fmla="*/ 0 h 786396"/>
              <a:gd name="connsiteX1" fmla="*/ 612775 w 4197350"/>
              <a:gd name="connsiteY1" fmla="*/ 547791 h 786396"/>
              <a:gd name="connsiteX2" fmla="*/ 1212850 w 4197350"/>
              <a:gd name="connsiteY2" fmla="*/ 728766 h 786396"/>
              <a:gd name="connsiteX3" fmla="*/ 1597025 w 4197350"/>
              <a:gd name="connsiteY3" fmla="*/ 754839 h 786396"/>
              <a:gd name="connsiteX4" fmla="*/ 2190750 w 4197350"/>
              <a:gd name="connsiteY4" fmla="*/ 768446 h 786396"/>
              <a:gd name="connsiteX5" fmla="*/ 2517775 w 4197350"/>
              <a:gd name="connsiteY5" fmla="*/ 786396 h 786396"/>
              <a:gd name="connsiteX6" fmla="*/ 3016250 w 4197350"/>
              <a:gd name="connsiteY6" fmla="*/ 762771 h 786396"/>
              <a:gd name="connsiteX7" fmla="*/ 3254375 w 4197350"/>
              <a:gd name="connsiteY7" fmla="*/ 781757 h 786396"/>
              <a:gd name="connsiteX8" fmla="*/ 4197350 w 4197350"/>
              <a:gd name="connsiteY8" fmla="*/ 752670 h 786396"/>
              <a:gd name="connsiteX0" fmla="*/ 0 w 4197350"/>
              <a:gd name="connsiteY0" fmla="*/ 0 h 786396"/>
              <a:gd name="connsiteX1" fmla="*/ 612775 w 4197350"/>
              <a:gd name="connsiteY1" fmla="*/ 547791 h 786396"/>
              <a:gd name="connsiteX2" fmla="*/ 1212850 w 4197350"/>
              <a:gd name="connsiteY2" fmla="*/ 728766 h 786396"/>
              <a:gd name="connsiteX3" fmla="*/ 1673225 w 4197350"/>
              <a:gd name="connsiteY3" fmla="*/ 759692 h 786396"/>
              <a:gd name="connsiteX4" fmla="*/ 2190750 w 4197350"/>
              <a:gd name="connsiteY4" fmla="*/ 768446 h 786396"/>
              <a:gd name="connsiteX5" fmla="*/ 2517775 w 4197350"/>
              <a:gd name="connsiteY5" fmla="*/ 786396 h 786396"/>
              <a:gd name="connsiteX6" fmla="*/ 3016250 w 4197350"/>
              <a:gd name="connsiteY6" fmla="*/ 762771 h 786396"/>
              <a:gd name="connsiteX7" fmla="*/ 3254375 w 4197350"/>
              <a:gd name="connsiteY7" fmla="*/ 781757 h 786396"/>
              <a:gd name="connsiteX8" fmla="*/ 4197350 w 4197350"/>
              <a:gd name="connsiteY8" fmla="*/ 752670 h 786396"/>
              <a:gd name="connsiteX0" fmla="*/ 0 w 4197350"/>
              <a:gd name="connsiteY0" fmla="*/ 0 h 781757"/>
              <a:gd name="connsiteX1" fmla="*/ 612775 w 4197350"/>
              <a:gd name="connsiteY1" fmla="*/ 547791 h 781757"/>
              <a:gd name="connsiteX2" fmla="*/ 1212850 w 4197350"/>
              <a:gd name="connsiteY2" fmla="*/ 728766 h 781757"/>
              <a:gd name="connsiteX3" fmla="*/ 1673225 w 4197350"/>
              <a:gd name="connsiteY3" fmla="*/ 759692 h 781757"/>
              <a:gd name="connsiteX4" fmla="*/ 2190750 w 4197350"/>
              <a:gd name="connsiteY4" fmla="*/ 768446 h 781757"/>
              <a:gd name="connsiteX5" fmla="*/ 2524125 w 4197350"/>
              <a:gd name="connsiteY5" fmla="*/ 771836 h 781757"/>
              <a:gd name="connsiteX6" fmla="*/ 3016250 w 4197350"/>
              <a:gd name="connsiteY6" fmla="*/ 762771 h 781757"/>
              <a:gd name="connsiteX7" fmla="*/ 3254375 w 4197350"/>
              <a:gd name="connsiteY7" fmla="*/ 781757 h 781757"/>
              <a:gd name="connsiteX8" fmla="*/ 4197350 w 4197350"/>
              <a:gd name="connsiteY8" fmla="*/ 752670 h 781757"/>
              <a:gd name="connsiteX0" fmla="*/ 0 w 4197350"/>
              <a:gd name="connsiteY0" fmla="*/ 0 h 782489"/>
              <a:gd name="connsiteX1" fmla="*/ 612775 w 4197350"/>
              <a:gd name="connsiteY1" fmla="*/ 547791 h 782489"/>
              <a:gd name="connsiteX2" fmla="*/ 1212850 w 4197350"/>
              <a:gd name="connsiteY2" fmla="*/ 728766 h 782489"/>
              <a:gd name="connsiteX3" fmla="*/ 1673225 w 4197350"/>
              <a:gd name="connsiteY3" fmla="*/ 759692 h 782489"/>
              <a:gd name="connsiteX4" fmla="*/ 2190750 w 4197350"/>
              <a:gd name="connsiteY4" fmla="*/ 768446 h 782489"/>
              <a:gd name="connsiteX5" fmla="*/ 2524125 w 4197350"/>
              <a:gd name="connsiteY5" fmla="*/ 771836 h 782489"/>
              <a:gd name="connsiteX6" fmla="*/ 3016250 w 4197350"/>
              <a:gd name="connsiteY6" fmla="*/ 782185 h 782489"/>
              <a:gd name="connsiteX7" fmla="*/ 3254375 w 4197350"/>
              <a:gd name="connsiteY7" fmla="*/ 781757 h 782489"/>
              <a:gd name="connsiteX8" fmla="*/ 4197350 w 4197350"/>
              <a:gd name="connsiteY8" fmla="*/ 752670 h 782489"/>
              <a:gd name="connsiteX0" fmla="*/ 0 w 4216400"/>
              <a:gd name="connsiteY0" fmla="*/ 0 h 801204"/>
              <a:gd name="connsiteX1" fmla="*/ 612775 w 4216400"/>
              <a:gd name="connsiteY1" fmla="*/ 547791 h 801204"/>
              <a:gd name="connsiteX2" fmla="*/ 1212850 w 4216400"/>
              <a:gd name="connsiteY2" fmla="*/ 728766 h 801204"/>
              <a:gd name="connsiteX3" fmla="*/ 1673225 w 4216400"/>
              <a:gd name="connsiteY3" fmla="*/ 759692 h 801204"/>
              <a:gd name="connsiteX4" fmla="*/ 2190750 w 4216400"/>
              <a:gd name="connsiteY4" fmla="*/ 768446 h 801204"/>
              <a:gd name="connsiteX5" fmla="*/ 2524125 w 4216400"/>
              <a:gd name="connsiteY5" fmla="*/ 771836 h 801204"/>
              <a:gd name="connsiteX6" fmla="*/ 3016250 w 4216400"/>
              <a:gd name="connsiteY6" fmla="*/ 782185 h 801204"/>
              <a:gd name="connsiteX7" fmla="*/ 3254375 w 4216400"/>
              <a:gd name="connsiteY7" fmla="*/ 781757 h 801204"/>
              <a:gd name="connsiteX8" fmla="*/ 4216400 w 4216400"/>
              <a:gd name="connsiteY8" fmla="*/ 801204 h 801204"/>
              <a:gd name="connsiteX0" fmla="*/ 0 w 4216400"/>
              <a:gd name="connsiteY0" fmla="*/ 0 h 801204"/>
              <a:gd name="connsiteX1" fmla="*/ 612775 w 4216400"/>
              <a:gd name="connsiteY1" fmla="*/ 547791 h 801204"/>
              <a:gd name="connsiteX2" fmla="*/ 1212850 w 4216400"/>
              <a:gd name="connsiteY2" fmla="*/ 728766 h 801204"/>
              <a:gd name="connsiteX3" fmla="*/ 1673225 w 4216400"/>
              <a:gd name="connsiteY3" fmla="*/ 759692 h 801204"/>
              <a:gd name="connsiteX4" fmla="*/ 2190750 w 4216400"/>
              <a:gd name="connsiteY4" fmla="*/ 773299 h 801204"/>
              <a:gd name="connsiteX5" fmla="*/ 2524125 w 4216400"/>
              <a:gd name="connsiteY5" fmla="*/ 771836 h 801204"/>
              <a:gd name="connsiteX6" fmla="*/ 3016250 w 4216400"/>
              <a:gd name="connsiteY6" fmla="*/ 782185 h 801204"/>
              <a:gd name="connsiteX7" fmla="*/ 3254375 w 4216400"/>
              <a:gd name="connsiteY7" fmla="*/ 781757 h 801204"/>
              <a:gd name="connsiteX8" fmla="*/ 4216400 w 4216400"/>
              <a:gd name="connsiteY8" fmla="*/ 801204 h 801204"/>
              <a:gd name="connsiteX0" fmla="*/ 0 w 4216400"/>
              <a:gd name="connsiteY0" fmla="*/ 0 h 801204"/>
              <a:gd name="connsiteX1" fmla="*/ 612775 w 4216400"/>
              <a:gd name="connsiteY1" fmla="*/ 547791 h 801204"/>
              <a:gd name="connsiteX2" fmla="*/ 1212850 w 4216400"/>
              <a:gd name="connsiteY2" fmla="*/ 728766 h 801204"/>
              <a:gd name="connsiteX3" fmla="*/ 1673225 w 4216400"/>
              <a:gd name="connsiteY3" fmla="*/ 759692 h 801204"/>
              <a:gd name="connsiteX4" fmla="*/ 2190750 w 4216400"/>
              <a:gd name="connsiteY4" fmla="*/ 773299 h 801204"/>
              <a:gd name="connsiteX5" fmla="*/ 2524125 w 4216400"/>
              <a:gd name="connsiteY5" fmla="*/ 771836 h 801204"/>
              <a:gd name="connsiteX6" fmla="*/ 3016250 w 4216400"/>
              <a:gd name="connsiteY6" fmla="*/ 782185 h 801204"/>
              <a:gd name="connsiteX7" fmla="*/ 3254375 w 4216400"/>
              <a:gd name="connsiteY7" fmla="*/ 781757 h 801204"/>
              <a:gd name="connsiteX8" fmla="*/ 4216400 w 4216400"/>
              <a:gd name="connsiteY8" fmla="*/ 801204 h 801204"/>
              <a:gd name="connsiteX0" fmla="*/ 0 w 4216400"/>
              <a:gd name="connsiteY0" fmla="*/ 0 h 801204"/>
              <a:gd name="connsiteX1" fmla="*/ 612775 w 4216400"/>
              <a:gd name="connsiteY1" fmla="*/ 547791 h 801204"/>
              <a:gd name="connsiteX2" fmla="*/ 1212850 w 4216400"/>
              <a:gd name="connsiteY2" fmla="*/ 728766 h 801204"/>
              <a:gd name="connsiteX3" fmla="*/ 1673225 w 4216400"/>
              <a:gd name="connsiteY3" fmla="*/ 774252 h 801204"/>
              <a:gd name="connsiteX4" fmla="*/ 2190750 w 4216400"/>
              <a:gd name="connsiteY4" fmla="*/ 773299 h 801204"/>
              <a:gd name="connsiteX5" fmla="*/ 2524125 w 4216400"/>
              <a:gd name="connsiteY5" fmla="*/ 771836 h 801204"/>
              <a:gd name="connsiteX6" fmla="*/ 3016250 w 4216400"/>
              <a:gd name="connsiteY6" fmla="*/ 782185 h 801204"/>
              <a:gd name="connsiteX7" fmla="*/ 3254375 w 4216400"/>
              <a:gd name="connsiteY7" fmla="*/ 781757 h 801204"/>
              <a:gd name="connsiteX8" fmla="*/ 4216400 w 4216400"/>
              <a:gd name="connsiteY8" fmla="*/ 801204 h 801204"/>
              <a:gd name="connsiteX0" fmla="*/ 0 w 4216400"/>
              <a:gd name="connsiteY0" fmla="*/ 0 h 801204"/>
              <a:gd name="connsiteX1" fmla="*/ 612775 w 4216400"/>
              <a:gd name="connsiteY1" fmla="*/ 547791 h 801204"/>
              <a:gd name="connsiteX2" fmla="*/ 1212850 w 4216400"/>
              <a:gd name="connsiteY2" fmla="*/ 728766 h 801204"/>
              <a:gd name="connsiteX3" fmla="*/ 1673225 w 4216400"/>
              <a:gd name="connsiteY3" fmla="*/ 774252 h 801204"/>
              <a:gd name="connsiteX4" fmla="*/ 2139950 w 4216400"/>
              <a:gd name="connsiteY4" fmla="*/ 768446 h 801204"/>
              <a:gd name="connsiteX5" fmla="*/ 2524125 w 4216400"/>
              <a:gd name="connsiteY5" fmla="*/ 771836 h 801204"/>
              <a:gd name="connsiteX6" fmla="*/ 3016250 w 4216400"/>
              <a:gd name="connsiteY6" fmla="*/ 782185 h 801204"/>
              <a:gd name="connsiteX7" fmla="*/ 3254375 w 4216400"/>
              <a:gd name="connsiteY7" fmla="*/ 781757 h 801204"/>
              <a:gd name="connsiteX8" fmla="*/ 4216400 w 4216400"/>
              <a:gd name="connsiteY8" fmla="*/ 801204 h 801204"/>
              <a:gd name="connsiteX0" fmla="*/ 0 w 4216400"/>
              <a:gd name="connsiteY0" fmla="*/ 0 h 801204"/>
              <a:gd name="connsiteX1" fmla="*/ 612775 w 4216400"/>
              <a:gd name="connsiteY1" fmla="*/ 547791 h 801204"/>
              <a:gd name="connsiteX2" fmla="*/ 1212850 w 4216400"/>
              <a:gd name="connsiteY2" fmla="*/ 728766 h 801204"/>
              <a:gd name="connsiteX3" fmla="*/ 1673225 w 4216400"/>
              <a:gd name="connsiteY3" fmla="*/ 774252 h 801204"/>
              <a:gd name="connsiteX4" fmla="*/ 2139950 w 4216400"/>
              <a:gd name="connsiteY4" fmla="*/ 768446 h 801204"/>
              <a:gd name="connsiteX5" fmla="*/ 2574925 w 4216400"/>
              <a:gd name="connsiteY5" fmla="*/ 757275 h 801204"/>
              <a:gd name="connsiteX6" fmla="*/ 3016250 w 4216400"/>
              <a:gd name="connsiteY6" fmla="*/ 782185 h 801204"/>
              <a:gd name="connsiteX7" fmla="*/ 3254375 w 4216400"/>
              <a:gd name="connsiteY7" fmla="*/ 781757 h 801204"/>
              <a:gd name="connsiteX8" fmla="*/ 4216400 w 4216400"/>
              <a:gd name="connsiteY8" fmla="*/ 801204 h 801204"/>
              <a:gd name="connsiteX0" fmla="*/ 0 w 4216400"/>
              <a:gd name="connsiteY0" fmla="*/ 0 h 801204"/>
              <a:gd name="connsiteX1" fmla="*/ 612775 w 4216400"/>
              <a:gd name="connsiteY1" fmla="*/ 547791 h 801204"/>
              <a:gd name="connsiteX2" fmla="*/ 1212850 w 4216400"/>
              <a:gd name="connsiteY2" fmla="*/ 728766 h 801204"/>
              <a:gd name="connsiteX3" fmla="*/ 1673225 w 4216400"/>
              <a:gd name="connsiteY3" fmla="*/ 774252 h 801204"/>
              <a:gd name="connsiteX4" fmla="*/ 2139950 w 4216400"/>
              <a:gd name="connsiteY4" fmla="*/ 768446 h 801204"/>
              <a:gd name="connsiteX5" fmla="*/ 2574925 w 4216400"/>
              <a:gd name="connsiteY5" fmla="*/ 776689 h 801204"/>
              <a:gd name="connsiteX6" fmla="*/ 3016250 w 4216400"/>
              <a:gd name="connsiteY6" fmla="*/ 782185 h 801204"/>
              <a:gd name="connsiteX7" fmla="*/ 3254375 w 4216400"/>
              <a:gd name="connsiteY7" fmla="*/ 781757 h 801204"/>
              <a:gd name="connsiteX8" fmla="*/ 4216400 w 4216400"/>
              <a:gd name="connsiteY8" fmla="*/ 801204 h 801204"/>
              <a:gd name="connsiteX0" fmla="*/ 0 w 4216400"/>
              <a:gd name="connsiteY0" fmla="*/ 0 h 801204"/>
              <a:gd name="connsiteX1" fmla="*/ 612775 w 4216400"/>
              <a:gd name="connsiteY1" fmla="*/ 547791 h 801204"/>
              <a:gd name="connsiteX2" fmla="*/ 1212850 w 4216400"/>
              <a:gd name="connsiteY2" fmla="*/ 728766 h 801204"/>
              <a:gd name="connsiteX3" fmla="*/ 1673225 w 4216400"/>
              <a:gd name="connsiteY3" fmla="*/ 774252 h 801204"/>
              <a:gd name="connsiteX4" fmla="*/ 2139950 w 4216400"/>
              <a:gd name="connsiteY4" fmla="*/ 768446 h 801204"/>
              <a:gd name="connsiteX5" fmla="*/ 2606675 w 4216400"/>
              <a:gd name="connsiteY5" fmla="*/ 776689 h 801204"/>
              <a:gd name="connsiteX6" fmla="*/ 3016250 w 4216400"/>
              <a:gd name="connsiteY6" fmla="*/ 782185 h 801204"/>
              <a:gd name="connsiteX7" fmla="*/ 3254375 w 4216400"/>
              <a:gd name="connsiteY7" fmla="*/ 781757 h 801204"/>
              <a:gd name="connsiteX8" fmla="*/ 4216400 w 4216400"/>
              <a:gd name="connsiteY8" fmla="*/ 801204 h 801204"/>
              <a:gd name="connsiteX0" fmla="*/ 0 w 4216400"/>
              <a:gd name="connsiteY0" fmla="*/ 0 h 801204"/>
              <a:gd name="connsiteX1" fmla="*/ 612775 w 4216400"/>
              <a:gd name="connsiteY1" fmla="*/ 547791 h 801204"/>
              <a:gd name="connsiteX2" fmla="*/ 1212850 w 4216400"/>
              <a:gd name="connsiteY2" fmla="*/ 728766 h 801204"/>
              <a:gd name="connsiteX3" fmla="*/ 1673225 w 4216400"/>
              <a:gd name="connsiteY3" fmla="*/ 774252 h 801204"/>
              <a:gd name="connsiteX4" fmla="*/ 2139950 w 4216400"/>
              <a:gd name="connsiteY4" fmla="*/ 768446 h 801204"/>
              <a:gd name="connsiteX5" fmla="*/ 2625725 w 4216400"/>
              <a:gd name="connsiteY5" fmla="*/ 766982 h 801204"/>
              <a:gd name="connsiteX6" fmla="*/ 3016250 w 4216400"/>
              <a:gd name="connsiteY6" fmla="*/ 782185 h 801204"/>
              <a:gd name="connsiteX7" fmla="*/ 3254375 w 4216400"/>
              <a:gd name="connsiteY7" fmla="*/ 781757 h 801204"/>
              <a:gd name="connsiteX8" fmla="*/ 4216400 w 4216400"/>
              <a:gd name="connsiteY8" fmla="*/ 801204 h 801204"/>
              <a:gd name="connsiteX0" fmla="*/ 0 w 4216400"/>
              <a:gd name="connsiteY0" fmla="*/ 0 h 801204"/>
              <a:gd name="connsiteX1" fmla="*/ 612775 w 4216400"/>
              <a:gd name="connsiteY1" fmla="*/ 547791 h 801204"/>
              <a:gd name="connsiteX2" fmla="*/ 1212850 w 4216400"/>
              <a:gd name="connsiteY2" fmla="*/ 728766 h 801204"/>
              <a:gd name="connsiteX3" fmla="*/ 1673225 w 4216400"/>
              <a:gd name="connsiteY3" fmla="*/ 774252 h 801204"/>
              <a:gd name="connsiteX4" fmla="*/ 2139950 w 4216400"/>
              <a:gd name="connsiteY4" fmla="*/ 768446 h 801204"/>
              <a:gd name="connsiteX5" fmla="*/ 2562225 w 4216400"/>
              <a:gd name="connsiteY5" fmla="*/ 786396 h 801204"/>
              <a:gd name="connsiteX6" fmla="*/ 3016250 w 4216400"/>
              <a:gd name="connsiteY6" fmla="*/ 782185 h 801204"/>
              <a:gd name="connsiteX7" fmla="*/ 3254375 w 4216400"/>
              <a:gd name="connsiteY7" fmla="*/ 781757 h 801204"/>
              <a:gd name="connsiteX8" fmla="*/ 4216400 w 4216400"/>
              <a:gd name="connsiteY8" fmla="*/ 801204 h 801204"/>
              <a:gd name="connsiteX0" fmla="*/ 0 w 4216400"/>
              <a:gd name="connsiteY0" fmla="*/ 0 h 801204"/>
              <a:gd name="connsiteX1" fmla="*/ 612775 w 4216400"/>
              <a:gd name="connsiteY1" fmla="*/ 547791 h 801204"/>
              <a:gd name="connsiteX2" fmla="*/ 1212850 w 4216400"/>
              <a:gd name="connsiteY2" fmla="*/ 728766 h 801204"/>
              <a:gd name="connsiteX3" fmla="*/ 1673225 w 4216400"/>
              <a:gd name="connsiteY3" fmla="*/ 774252 h 801204"/>
              <a:gd name="connsiteX4" fmla="*/ 2127250 w 4216400"/>
              <a:gd name="connsiteY4" fmla="*/ 787860 h 801204"/>
              <a:gd name="connsiteX5" fmla="*/ 2562225 w 4216400"/>
              <a:gd name="connsiteY5" fmla="*/ 786396 h 801204"/>
              <a:gd name="connsiteX6" fmla="*/ 3016250 w 4216400"/>
              <a:gd name="connsiteY6" fmla="*/ 782185 h 801204"/>
              <a:gd name="connsiteX7" fmla="*/ 3254375 w 4216400"/>
              <a:gd name="connsiteY7" fmla="*/ 781757 h 801204"/>
              <a:gd name="connsiteX8" fmla="*/ 4216400 w 4216400"/>
              <a:gd name="connsiteY8" fmla="*/ 801204 h 801204"/>
              <a:gd name="connsiteX0" fmla="*/ 0 w 4216400"/>
              <a:gd name="connsiteY0" fmla="*/ 0 h 801204"/>
              <a:gd name="connsiteX1" fmla="*/ 612775 w 4216400"/>
              <a:gd name="connsiteY1" fmla="*/ 547791 h 801204"/>
              <a:gd name="connsiteX2" fmla="*/ 1212850 w 4216400"/>
              <a:gd name="connsiteY2" fmla="*/ 728766 h 801204"/>
              <a:gd name="connsiteX3" fmla="*/ 1673225 w 4216400"/>
              <a:gd name="connsiteY3" fmla="*/ 774252 h 801204"/>
              <a:gd name="connsiteX4" fmla="*/ 2127250 w 4216400"/>
              <a:gd name="connsiteY4" fmla="*/ 787860 h 801204"/>
              <a:gd name="connsiteX5" fmla="*/ 2562225 w 4216400"/>
              <a:gd name="connsiteY5" fmla="*/ 786396 h 801204"/>
              <a:gd name="connsiteX6" fmla="*/ 3016250 w 4216400"/>
              <a:gd name="connsiteY6" fmla="*/ 782185 h 801204"/>
              <a:gd name="connsiteX7" fmla="*/ 3254375 w 4216400"/>
              <a:gd name="connsiteY7" fmla="*/ 781757 h 801204"/>
              <a:gd name="connsiteX8" fmla="*/ 4216400 w 4216400"/>
              <a:gd name="connsiteY8" fmla="*/ 801204 h 801204"/>
              <a:gd name="connsiteX0" fmla="*/ 0 w 4216400"/>
              <a:gd name="connsiteY0" fmla="*/ 0 h 801204"/>
              <a:gd name="connsiteX1" fmla="*/ 612775 w 4216400"/>
              <a:gd name="connsiteY1" fmla="*/ 547791 h 801204"/>
              <a:gd name="connsiteX2" fmla="*/ 1212850 w 4216400"/>
              <a:gd name="connsiteY2" fmla="*/ 728766 h 801204"/>
              <a:gd name="connsiteX3" fmla="*/ 1673225 w 4216400"/>
              <a:gd name="connsiteY3" fmla="*/ 774252 h 801204"/>
              <a:gd name="connsiteX4" fmla="*/ 2127250 w 4216400"/>
              <a:gd name="connsiteY4" fmla="*/ 787860 h 801204"/>
              <a:gd name="connsiteX5" fmla="*/ 2562225 w 4216400"/>
              <a:gd name="connsiteY5" fmla="*/ 786396 h 801204"/>
              <a:gd name="connsiteX6" fmla="*/ 3016250 w 4216400"/>
              <a:gd name="connsiteY6" fmla="*/ 782185 h 801204"/>
              <a:gd name="connsiteX7" fmla="*/ 3254375 w 4216400"/>
              <a:gd name="connsiteY7" fmla="*/ 781757 h 801204"/>
              <a:gd name="connsiteX8" fmla="*/ 4216400 w 4216400"/>
              <a:gd name="connsiteY8" fmla="*/ 801204 h 801204"/>
              <a:gd name="connsiteX0" fmla="*/ 0 w 4210050"/>
              <a:gd name="connsiteY0" fmla="*/ 0 h 825471"/>
              <a:gd name="connsiteX1" fmla="*/ 612775 w 4210050"/>
              <a:gd name="connsiteY1" fmla="*/ 547791 h 825471"/>
              <a:gd name="connsiteX2" fmla="*/ 1212850 w 4210050"/>
              <a:gd name="connsiteY2" fmla="*/ 728766 h 825471"/>
              <a:gd name="connsiteX3" fmla="*/ 1673225 w 4210050"/>
              <a:gd name="connsiteY3" fmla="*/ 774252 h 825471"/>
              <a:gd name="connsiteX4" fmla="*/ 2127250 w 4210050"/>
              <a:gd name="connsiteY4" fmla="*/ 787860 h 825471"/>
              <a:gd name="connsiteX5" fmla="*/ 2562225 w 4210050"/>
              <a:gd name="connsiteY5" fmla="*/ 786396 h 825471"/>
              <a:gd name="connsiteX6" fmla="*/ 3016250 w 4210050"/>
              <a:gd name="connsiteY6" fmla="*/ 782185 h 825471"/>
              <a:gd name="connsiteX7" fmla="*/ 3254375 w 4210050"/>
              <a:gd name="connsiteY7" fmla="*/ 781757 h 825471"/>
              <a:gd name="connsiteX8" fmla="*/ 4210050 w 4210050"/>
              <a:gd name="connsiteY8" fmla="*/ 825471 h 825471"/>
              <a:gd name="connsiteX0" fmla="*/ 0 w 4203700"/>
              <a:gd name="connsiteY0" fmla="*/ 0 h 820618"/>
              <a:gd name="connsiteX1" fmla="*/ 612775 w 4203700"/>
              <a:gd name="connsiteY1" fmla="*/ 547791 h 820618"/>
              <a:gd name="connsiteX2" fmla="*/ 1212850 w 4203700"/>
              <a:gd name="connsiteY2" fmla="*/ 728766 h 820618"/>
              <a:gd name="connsiteX3" fmla="*/ 1673225 w 4203700"/>
              <a:gd name="connsiteY3" fmla="*/ 774252 h 820618"/>
              <a:gd name="connsiteX4" fmla="*/ 2127250 w 4203700"/>
              <a:gd name="connsiteY4" fmla="*/ 787860 h 820618"/>
              <a:gd name="connsiteX5" fmla="*/ 2562225 w 4203700"/>
              <a:gd name="connsiteY5" fmla="*/ 786396 h 820618"/>
              <a:gd name="connsiteX6" fmla="*/ 3016250 w 4203700"/>
              <a:gd name="connsiteY6" fmla="*/ 782185 h 820618"/>
              <a:gd name="connsiteX7" fmla="*/ 3254375 w 4203700"/>
              <a:gd name="connsiteY7" fmla="*/ 781757 h 820618"/>
              <a:gd name="connsiteX8" fmla="*/ 4203700 w 4203700"/>
              <a:gd name="connsiteY8" fmla="*/ 820618 h 820618"/>
              <a:gd name="connsiteX0" fmla="*/ 0 w 4222750"/>
              <a:gd name="connsiteY0" fmla="*/ 0 h 815765"/>
              <a:gd name="connsiteX1" fmla="*/ 612775 w 4222750"/>
              <a:gd name="connsiteY1" fmla="*/ 547791 h 815765"/>
              <a:gd name="connsiteX2" fmla="*/ 1212850 w 4222750"/>
              <a:gd name="connsiteY2" fmla="*/ 728766 h 815765"/>
              <a:gd name="connsiteX3" fmla="*/ 1673225 w 4222750"/>
              <a:gd name="connsiteY3" fmla="*/ 774252 h 815765"/>
              <a:gd name="connsiteX4" fmla="*/ 2127250 w 4222750"/>
              <a:gd name="connsiteY4" fmla="*/ 787860 h 815765"/>
              <a:gd name="connsiteX5" fmla="*/ 2562225 w 4222750"/>
              <a:gd name="connsiteY5" fmla="*/ 786396 h 815765"/>
              <a:gd name="connsiteX6" fmla="*/ 3016250 w 4222750"/>
              <a:gd name="connsiteY6" fmla="*/ 782185 h 815765"/>
              <a:gd name="connsiteX7" fmla="*/ 3254375 w 4222750"/>
              <a:gd name="connsiteY7" fmla="*/ 781757 h 815765"/>
              <a:gd name="connsiteX8" fmla="*/ 4222750 w 4222750"/>
              <a:gd name="connsiteY8" fmla="*/ 815765 h 815765"/>
              <a:gd name="connsiteX0" fmla="*/ 0 w 4191000"/>
              <a:gd name="connsiteY0" fmla="*/ 0 h 825472"/>
              <a:gd name="connsiteX1" fmla="*/ 612775 w 4191000"/>
              <a:gd name="connsiteY1" fmla="*/ 547791 h 825472"/>
              <a:gd name="connsiteX2" fmla="*/ 1212850 w 4191000"/>
              <a:gd name="connsiteY2" fmla="*/ 728766 h 825472"/>
              <a:gd name="connsiteX3" fmla="*/ 1673225 w 4191000"/>
              <a:gd name="connsiteY3" fmla="*/ 774252 h 825472"/>
              <a:gd name="connsiteX4" fmla="*/ 2127250 w 4191000"/>
              <a:gd name="connsiteY4" fmla="*/ 787860 h 825472"/>
              <a:gd name="connsiteX5" fmla="*/ 2562225 w 4191000"/>
              <a:gd name="connsiteY5" fmla="*/ 786396 h 825472"/>
              <a:gd name="connsiteX6" fmla="*/ 3016250 w 4191000"/>
              <a:gd name="connsiteY6" fmla="*/ 782185 h 825472"/>
              <a:gd name="connsiteX7" fmla="*/ 3254375 w 4191000"/>
              <a:gd name="connsiteY7" fmla="*/ 781757 h 825472"/>
              <a:gd name="connsiteX8" fmla="*/ 4191000 w 4191000"/>
              <a:gd name="connsiteY8" fmla="*/ 825472 h 825472"/>
              <a:gd name="connsiteX0" fmla="*/ 0 w 4191000"/>
              <a:gd name="connsiteY0" fmla="*/ 0 h 825472"/>
              <a:gd name="connsiteX1" fmla="*/ 612775 w 4191000"/>
              <a:gd name="connsiteY1" fmla="*/ 547791 h 825472"/>
              <a:gd name="connsiteX2" fmla="*/ 1212850 w 4191000"/>
              <a:gd name="connsiteY2" fmla="*/ 728766 h 825472"/>
              <a:gd name="connsiteX3" fmla="*/ 1673225 w 4191000"/>
              <a:gd name="connsiteY3" fmla="*/ 774252 h 825472"/>
              <a:gd name="connsiteX4" fmla="*/ 2127250 w 4191000"/>
              <a:gd name="connsiteY4" fmla="*/ 787860 h 825472"/>
              <a:gd name="connsiteX5" fmla="*/ 2562225 w 4191000"/>
              <a:gd name="connsiteY5" fmla="*/ 786396 h 825472"/>
              <a:gd name="connsiteX6" fmla="*/ 3016250 w 4191000"/>
              <a:gd name="connsiteY6" fmla="*/ 782185 h 825472"/>
              <a:gd name="connsiteX7" fmla="*/ 3254375 w 4191000"/>
              <a:gd name="connsiteY7" fmla="*/ 781757 h 825472"/>
              <a:gd name="connsiteX8" fmla="*/ 4054475 w 4191000"/>
              <a:gd name="connsiteY8" fmla="*/ 816766 h 825472"/>
              <a:gd name="connsiteX9" fmla="*/ 4191000 w 4191000"/>
              <a:gd name="connsiteY9" fmla="*/ 825472 h 825472"/>
              <a:gd name="connsiteX0" fmla="*/ 0 w 4191000"/>
              <a:gd name="connsiteY0" fmla="*/ 0 h 825472"/>
              <a:gd name="connsiteX1" fmla="*/ 612775 w 4191000"/>
              <a:gd name="connsiteY1" fmla="*/ 547791 h 825472"/>
              <a:gd name="connsiteX2" fmla="*/ 1212850 w 4191000"/>
              <a:gd name="connsiteY2" fmla="*/ 728766 h 825472"/>
              <a:gd name="connsiteX3" fmla="*/ 1673225 w 4191000"/>
              <a:gd name="connsiteY3" fmla="*/ 774252 h 825472"/>
              <a:gd name="connsiteX4" fmla="*/ 2127250 w 4191000"/>
              <a:gd name="connsiteY4" fmla="*/ 787860 h 825472"/>
              <a:gd name="connsiteX5" fmla="*/ 2562225 w 4191000"/>
              <a:gd name="connsiteY5" fmla="*/ 786396 h 825472"/>
              <a:gd name="connsiteX6" fmla="*/ 3016250 w 4191000"/>
              <a:gd name="connsiteY6" fmla="*/ 782185 h 825472"/>
              <a:gd name="connsiteX7" fmla="*/ 3254375 w 4191000"/>
              <a:gd name="connsiteY7" fmla="*/ 781757 h 825472"/>
              <a:gd name="connsiteX8" fmla="*/ 3997325 w 4191000"/>
              <a:gd name="connsiteY8" fmla="*/ 807060 h 825472"/>
              <a:gd name="connsiteX9" fmla="*/ 4191000 w 4191000"/>
              <a:gd name="connsiteY9" fmla="*/ 825472 h 825472"/>
              <a:gd name="connsiteX0" fmla="*/ 0 w 4235450"/>
              <a:gd name="connsiteY0" fmla="*/ 0 h 840032"/>
              <a:gd name="connsiteX1" fmla="*/ 612775 w 4235450"/>
              <a:gd name="connsiteY1" fmla="*/ 547791 h 840032"/>
              <a:gd name="connsiteX2" fmla="*/ 1212850 w 4235450"/>
              <a:gd name="connsiteY2" fmla="*/ 728766 h 840032"/>
              <a:gd name="connsiteX3" fmla="*/ 1673225 w 4235450"/>
              <a:gd name="connsiteY3" fmla="*/ 774252 h 840032"/>
              <a:gd name="connsiteX4" fmla="*/ 2127250 w 4235450"/>
              <a:gd name="connsiteY4" fmla="*/ 787860 h 840032"/>
              <a:gd name="connsiteX5" fmla="*/ 2562225 w 4235450"/>
              <a:gd name="connsiteY5" fmla="*/ 786396 h 840032"/>
              <a:gd name="connsiteX6" fmla="*/ 3016250 w 4235450"/>
              <a:gd name="connsiteY6" fmla="*/ 782185 h 840032"/>
              <a:gd name="connsiteX7" fmla="*/ 3254375 w 4235450"/>
              <a:gd name="connsiteY7" fmla="*/ 781757 h 840032"/>
              <a:gd name="connsiteX8" fmla="*/ 3997325 w 4235450"/>
              <a:gd name="connsiteY8" fmla="*/ 807060 h 840032"/>
              <a:gd name="connsiteX9" fmla="*/ 4235450 w 4235450"/>
              <a:gd name="connsiteY9" fmla="*/ 840032 h 840032"/>
              <a:gd name="connsiteX0" fmla="*/ 0 w 4222750"/>
              <a:gd name="connsiteY0" fmla="*/ 0 h 830325"/>
              <a:gd name="connsiteX1" fmla="*/ 612775 w 4222750"/>
              <a:gd name="connsiteY1" fmla="*/ 547791 h 830325"/>
              <a:gd name="connsiteX2" fmla="*/ 1212850 w 4222750"/>
              <a:gd name="connsiteY2" fmla="*/ 728766 h 830325"/>
              <a:gd name="connsiteX3" fmla="*/ 1673225 w 4222750"/>
              <a:gd name="connsiteY3" fmla="*/ 774252 h 830325"/>
              <a:gd name="connsiteX4" fmla="*/ 2127250 w 4222750"/>
              <a:gd name="connsiteY4" fmla="*/ 787860 h 830325"/>
              <a:gd name="connsiteX5" fmla="*/ 2562225 w 4222750"/>
              <a:gd name="connsiteY5" fmla="*/ 786396 h 830325"/>
              <a:gd name="connsiteX6" fmla="*/ 3016250 w 4222750"/>
              <a:gd name="connsiteY6" fmla="*/ 782185 h 830325"/>
              <a:gd name="connsiteX7" fmla="*/ 3254375 w 4222750"/>
              <a:gd name="connsiteY7" fmla="*/ 781757 h 830325"/>
              <a:gd name="connsiteX8" fmla="*/ 3997325 w 4222750"/>
              <a:gd name="connsiteY8" fmla="*/ 807060 h 830325"/>
              <a:gd name="connsiteX9" fmla="*/ 4222750 w 4222750"/>
              <a:gd name="connsiteY9" fmla="*/ 830325 h 83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2750" h="830325">
                <a:moveTo>
                  <a:pt x="0" y="0"/>
                </a:moveTo>
                <a:cubicBezTo>
                  <a:pt x="190500" y="184150"/>
                  <a:pt x="410633" y="426330"/>
                  <a:pt x="612775" y="547791"/>
                </a:cubicBezTo>
                <a:cubicBezTo>
                  <a:pt x="814917" y="669252"/>
                  <a:pt x="1036108" y="691023"/>
                  <a:pt x="1212850" y="728766"/>
                </a:cubicBezTo>
                <a:cubicBezTo>
                  <a:pt x="1389592" y="766509"/>
                  <a:pt x="1514475" y="770874"/>
                  <a:pt x="1673225" y="774252"/>
                </a:cubicBezTo>
                <a:cubicBezTo>
                  <a:pt x="1828800" y="772317"/>
                  <a:pt x="1985433" y="785836"/>
                  <a:pt x="2127250" y="787860"/>
                </a:cubicBezTo>
                <a:cubicBezTo>
                  <a:pt x="2269067" y="789884"/>
                  <a:pt x="2421467" y="780413"/>
                  <a:pt x="2562225" y="786396"/>
                </a:cubicBezTo>
                <a:lnTo>
                  <a:pt x="3016250" y="782185"/>
                </a:lnTo>
                <a:cubicBezTo>
                  <a:pt x="3131608" y="781412"/>
                  <a:pt x="3088217" y="778053"/>
                  <a:pt x="3254375" y="781757"/>
                </a:cubicBezTo>
                <a:lnTo>
                  <a:pt x="3997325" y="807060"/>
                </a:lnTo>
                <a:lnTo>
                  <a:pt x="4222750" y="830325"/>
                </a:lnTo>
              </a:path>
            </a:pathLst>
          </a:custGeom>
          <a:noFill/>
          <a:ln w="28575">
            <a:solidFill>
              <a:srgbClr val="FF0000">
                <a:alpha val="50196"/>
              </a:srgbClr>
            </a:solidFill>
            <a:prstDash val="dashDot"/>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183530B-B216-4972-9821-ED91052743FC}"/>
              </a:ext>
            </a:extLst>
          </p:cNvPr>
          <p:cNvSpPr/>
          <p:nvPr/>
        </p:nvSpPr>
        <p:spPr>
          <a:xfrm>
            <a:off x="891258" y="4193724"/>
            <a:ext cx="3477119" cy="461665"/>
          </a:xfrm>
          <a:prstGeom prst="rect">
            <a:avLst/>
          </a:prstGeom>
          <a:noFill/>
          <a:ln w="19050">
            <a:solidFill>
              <a:srgbClr val="C00000">
                <a:alpha val="50196"/>
              </a:srgbClr>
            </a:solidFill>
            <a:prstDash val="lgDashDot"/>
          </a:ln>
        </p:spPr>
        <p:txBody>
          <a:bodyPr wrap="square" lIns="91440" tIns="45720" rIns="91440" bIns="45720">
            <a:spAutoFit/>
          </a:bodyPr>
          <a:lstStyle/>
          <a:p>
            <a:r>
              <a:rPr lang="en-US" sz="2400" i="1" dirty="0">
                <a:ln w="0"/>
                <a:effectLst>
                  <a:outerShdw blurRad="38100" dist="19050" dir="2700000" algn="tl" rotWithShape="0">
                    <a:schemeClr val="dk1">
                      <a:alpha val="40000"/>
                    </a:schemeClr>
                  </a:outerShdw>
                </a:effectLst>
              </a:rPr>
              <a:t>Law of Large Numbers</a:t>
            </a:r>
          </a:p>
        </p:txBody>
      </p:sp>
      <p:cxnSp>
        <p:nvCxnSpPr>
          <p:cNvPr id="14" name="Connector: Curved 13">
            <a:extLst>
              <a:ext uri="{FF2B5EF4-FFF2-40B4-BE49-F238E27FC236}">
                <a16:creationId xmlns:a16="http://schemas.microsoft.com/office/drawing/2014/main" id="{E8514BAD-D9D5-417B-B91E-2E7CE94F92B7}"/>
              </a:ext>
            </a:extLst>
          </p:cNvPr>
          <p:cNvCxnSpPr>
            <a:cxnSpLocks/>
          </p:cNvCxnSpPr>
          <p:nvPr/>
        </p:nvCxnSpPr>
        <p:spPr>
          <a:xfrm rot="5400000" flipH="1" flipV="1">
            <a:off x="1576745" y="3614928"/>
            <a:ext cx="751761" cy="400050"/>
          </a:xfrm>
          <a:prstGeom prst="curvedConnector3">
            <a:avLst>
              <a:gd name="adj1" fmla="val 50000"/>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79104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DD7E0-C1D1-4765-84FC-9AEF450845FC}"/>
              </a:ext>
            </a:extLst>
          </p:cNvPr>
          <p:cNvSpPr>
            <a:spLocks noGrp="1"/>
          </p:cNvSpPr>
          <p:nvPr>
            <p:ph type="title"/>
          </p:nvPr>
        </p:nvSpPr>
        <p:spPr>
          <a:xfrm>
            <a:off x="289341" y="458905"/>
            <a:ext cx="10972800" cy="565678"/>
          </a:xfrm>
        </p:spPr>
        <p:txBody>
          <a:bodyPr/>
          <a:lstStyle/>
          <a:p>
            <a:r>
              <a:rPr lang="en-US" dirty="0"/>
              <a:t>What is a “Reliability” Interval?</a:t>
            </a:r>
          </a:p>
        </p:txBody>
      </p:sp>
      <p:sp>
        <p:nvSpPr>
          <p:cNvPr id="3" name="Content Placeholder 2">
            <a:extLst>
              <a:ext uri="{FF2B5EF4-FFF2-40B4-BE49-F238E27FC236}">
                <a16:creationId xmlns:a16="http://schemas.microsoft.com/office/drawing/2014/main" id="{AC324F8A-3A9A-418B-B033-9846B298C33A}"/>
              </a:ext>
            </a:extLst>
          </p:cNvPr>
          <p:cNvSpPr>
            <a:spLocks noGrp="1"/>
          </p:cNvSpPr>
          <p:nvPr>
            <p:ph sz="half" idx="1"/>
          </p:nvPr>
        </p:nvSpPr>
        <p:spPr>
          <a:xfrm>
            <a:off x="174624" y="1198231"/>
            <a:ext cx="11610975" cy="4525963"/>
          </a:xfrm>
        </p:spPr>
        <p:txBody>
          <a:bodyPr/>
          <a:lstStyle/>
          <a:p>
            <a:r>
              <a:rPr lang="en-US" b="1" dirty="0"/>
              <a:t>“Reliability” interval :  </a:t>
            </a:r>
            <a:r>
              <a:rPr lang="en-US" dirty="0"/>
              <a:t>statement about a </a:t>
            </a:r>
            <a:r>
              <a:rPr lang="en-US" b="1" dirty="0"/>
              <a:t>specified proportion </a:t>
            </a:r>
            <a:r>
              <a:rPr lang="en-US" dirty="0"/>
              <a:t>of the data within limit(s).</a:t>
            </a:r>
            <a:endParaRPr lang="en-US" b="1" dirty="0"/>
          </a:p>
        </p:txBody>
      </p:sp>
      <p:sp>
        <p:nvSpPr>
          <p:cNvPr id="7" name="Rectangle 6">
            <a:extLst>
              <a:ext uri="{FF2B5EF4-FFF2-40B4-BE49-F238E27FC236}">
                <a16:creationId xmlns:a16="http://schemas.microsoft.com/office/drawing/2014/main" id="{97E3538F-3C3F-469E-910F-3729E25C432E}"/>
              </a:ext>
            </a:extLst>
          </p:cNvPr>
          <p:cNvSpPr/>
          <p:nvPr/>
        </p:nvSpPr>
        <p:spPr>
          <a:xfrm>
            <a:off x="708515" y="4530866"/>
            <a:ext cx="10794914" cy="2154436"/>
          </a:xfrm>
          <a:prstGeom prst="rect">
            <a:avLst/>
          </a:prstGeom>
        </p:spPr>
        <p:txBody>
          <a:bodyPr wrap="square">
            <a:spAutoFit/>
          </a:bodyPr>
          <a:lstStyle/>
          <a:p>
            <a:pPr algn="ctr"/>
            <a:endParaRPr lang="en-US" sz="1400" dirty="0"/>
          </a:p>
          <a:p>
            <a:pPr algn="ctr"/>
            <a:r>
              <a:rPr lang="en-US" sz="1200" b="1" dirty="0">
                <a:solidFill>
                  <a:schemeClr val="accent2">
                    <a:lumMod val="50000"/>
                  </a:schemeClr>
                </a:solidFill>
              </a:rPr>
              <a:t> </a:t>
            </a:r>
            <a:r>
              <a:rPr lang="en-US" sz="2000" b="1" dirty="0">
                <a:solidFill>
                  <a:schemeClr val="accent2">
                    <a:lumMod val="50000"/>
                  </a:schemeClr>
                </a:solidFill>
              </a:rPr>
              <a:t>“I can expect to find 95.45% of my data to fall within -2 to +2.”</a:t>
            </a:r>
          </a:p>
          <a:p>
            <a:pPr algn="ctr"/>
            <a:endParaRPr lang="en-US" sz="2000" i="1" dirty="0"/>
          </a:p>
          <a:p>
            <a:pPr algn="ctr"/>
            <a:r>
              <a:rPr lang="en-US" sz="2000" i="1" dirty="0"/>
              <a:t>This interval talks about where I can expect to find the data for</a:t>
            </a:r>
            <a:r>
              <a:rPr lang="en-US" sz="2000" b="1" i="1" u="sng" dirty="0"/>
              <a:t> individual observations</a:t>
            </a:r>
            <a:r>
              <a:rPr lang="en-US" sz="2000" i="1" dirty="0"/>
              <a:t> </a:t>
            </a:r>
            <a:r>
              <a:rPr lang="en-US" sz="2000" b="1" i="1" dirty="0"/>
              <a:t>within limit(s)</a:t>
            </a:r>
            <a:r>
              <a:rPr lang="en-US" sz="2000" i="1" dirty="0"/>
              <a:t>.  The data could be an entire population </a:t>
            </a:r>
            <a:r>
              <a:rPr lang="en-US" sz="2000" i="1" u="sng" dirty="0"/>
              <a:t>or</a:t>
            </a:r>
            <a:r>
              <a:rPr lang="en-US" sz="2000" i="1" dirty="0"/>
              <a:t> could be just a sample.  </a:t>
            </a:r>
          </a:p>
          <a:p>
            <a:pPr algn="ctr"/>
            <a:endParaRPr lang="en-US" sz="2000" i="1" dirty="0"/>
          </a:p>
          <a:p>
            <a:pPr algn="ctr"/>
            <a:r>
              <a:rPr lang="en-US" sz="2000" i="1" dirty="0"/>
              <a:t>  If we are talking about a sample, how confident can we be?</a:t>
            </a:r>
          </a:p>
        </p:txBody>
      </p:sp>
      <p:pic>
        <p:nvPicPr>
          <p:cNvPr id="8" name="Picture 7">
            <a:extLst>
              <a:ext uri="{FF2B5EF4-FFF2-40B4-BE49-F238E27FC236}">
                <a16:creationId xmlns:a16="http://schemas.microsoft.com/office/drawing/2014/main" id="{25D4E9CF-5E4B-439E-B875-F8A563BA1820}"/>
              </a:ext>
            </a:extLst>
          </p:cNvPr>
          <p:cNvPicPr>
            <a:picLocks noChangeAspect="1"/>
          </p:cNvPicPr>
          <p:nvPr/>
        </p:nvPicPr>
        <p:blipFill rotWithShape="1">
          <a:blip r:embed="rId3"/>
          <a:srcRect l="1090"/>
          <a:stretch/>
        </p:blipFill>
        <p:spPr>
          <a:xfrm>
            <a:off x="0" y="1948080"/>
            <a:ext cx="4490062" cy="2857148"/>
          </a:xfrm>
          <a:prstGeom prst="rect">
            <a:avLst/>
          </a:prstGeom>
        </p:spPr>
      </p:pic>
      <p:pic>
        <p:nvPicPr>
          <p:cNvPr id="9" name="Picture 8">
            <a:extLst>
              <a:ext uri="{FF2B5EF4-FFF2-40B4-BE49-F238E27FC236}">
                <a16:creationId xmlns:a16="http://schemas.microsoft.com/office/drawing/2014/main" id="{0C9A801C-B7AD-45C9-8236-56F44CF1667E}"/>
              </a:ext>
            </a:extLst>
          </p:cNvPr>
          <p:cNvPicPr>
            <a:picLocks noChangeAspect="1"/>
          </p:cNvPicPr>
          <p:nvPr/>
        </p:nvPicPr>
        <p:blipFill rotWithShape="1">
          <a:blip r:embed="rId4"/>
          <a:srcRect l="6538"/>
          <a:stretch/>
        </p:blipFill>
        <p:spPr>
          <a:xfrm>
            <a:off x="4531543" y="2377231"/>
            <a:ext cx="2189992" cy="1991614"/>
          </a:xfrm>
          <a:prstGeom prst="rect">
            <a:avLst/>
          </a:prstGeom>
        </p:spPr>
      </p:pic>
      <p:pic>
        <p:nvPicPr>
          <p:cNvPr id="10" name="Picture 9">
            <a:extLst>
              <a:ext uri="{FF2B5EF4-FFF2-40B4-BE49-F238E27FC236}">
                <a16:creationId xmlns:a16="http://schemas.microsoft.com/office/drawing/2014/main" id="{398D81CC-0040-4DEC-A28A-CB555FED2832}"/>
              </a:ext>
            </a:extLst>
          </p:cNvPr>
          <p:cNvPicPr>
            <a:picLocks noChangeAspect="1"/>
          </p:cNvPicPr>
          <p:nvPr/>
        </p:nvPicPr>
        <p:blipFill>
          <a:blip r:embed="rId5"/>
          <a:stretch>
            <a:fillRect/>
          </a:stretch>
        </p:blipFill>
        <p:spPr>
          <a:xfrm>
            <a:off x="2433003" y="3550056"/>
            <a:ext cx="1795249" cy="307777"/>
          </a:xfrm>
          <a:prstGeom prst="rect">
            <a:avLst/>
          </a:prstGeom>
        </p:spPr>
      </p:pic>
      <p:pic>
        <p:nvPicPr>
          <p:cNvPr id="11" name="Picture 10">
            <a:extLst>
              <a:ext uri="{FF2B5EF4-FFF2-40B4-BE49-F238E27FC236}">
                <a16:creationId xmlns:a16="http://schemas.microsoft.com/office/drawing/2014/main" id="{4BA104AF-2AB1-494B-81FA-6E1CB6C9EB36}"/>
              </a:ext>
            </a:extLst>
          </p:cNvPr>
          <p:cNvPicPr>
            <a:picLocks noChangeAspect="1"/>
          </p:cNvPicPr>
          <p:nvPr/>
        </p:nvPicPr>
        <p:blipFill>
          <a:blip r:embed="rId6"/>
          <a:stretch>
            <a:fillRect/>
          </a:stretch>
        </p:blipFill>
        <p:spPr>
          <a:xfrm>
            <a:off x="235079" y="2252135"/>
            <a:ext cx="1756069" cy="895798"/>
          </a:xfrm>
          <a:prstGeom prst="rect">
            <a:avLst/>
          </a:prstGeom>
          <a:ln w="38100">
            <a:solidFill>
              <a:srgbClr val="0070C0"/>
            </a:solidFill>
          </a:ln>
        </p:spPr>
      </p:pic>
      <p:sp>
        <p:nvSpPr>
          <p:cNvPr id="4" name="Arrow: Down 3">
            <a:extLst>
              <a:ext uri="{FF2B5EF4-FFF2-40B4-BE49-F238E27FC236}">
                <a16:creationId xmlns:a16="http://schemas.microsoft.com/office/drawing/2014/main" id="{349A68EB-E8B1-4DFE-B5EF-C9E0660F81CE}"/>
              </a:ext>
            </a:extLst>
          </p:cNvPr>
          <p:cNvSpPr/>
          <p:nvPr/>
        </p:nvSpPr>
        <p:spPr>
          <a:xfrm rot="3678541">
            <a:off x="5841632" y="3216883"/>
            <a:ext cx="528681" cy="554946"/>
          </a:xfrm>
          <a:prstGeom prst="downArrow">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E5A4B99-D4B6-4325-A345-3ED51178C15F}"/>
              </a:ext>
            </a:extLst>
          </p:cNvPr>
          <p:cNvSpPr txBox="1"/>
          <p:nvPr/>
        </p:nvSpPr>
        <p:spPr>
          <a:xfrm>
            <a:off x="355428" y="1653234"/>
            <a:ext cx="4531365" cy="30777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400" i="1" dirty="0">
                <a:solidFill>
                  <a:schemeClr val="tx1"/>
                </a:solidFill>
              </a:rPr>
              <a:t>JMP Distribution Calculator (Help &gt; Sample Data)</a:t>
            </a:r>
          </a:p>
        </p:txBody>
      </p:sp>
      <p:sp>
        <p:nvSpPr>
          <p:cNvPr id="5" name="Rectangle 4">
            <a:extLst>
              <a:ext uri="{FF2B5EF4-FFF2-40B4-BE49-F238E27FC236}">
                <a16:creationId xmlns:a16="http://schemas.microsoft.com/office/drawing/2014/main" id="{E4C959F0-81E8-4C09-A945-3DC46ACFCF15}"/>
              </a:ext>
            </a:extLst>
          </p:cNvPr>
          <p:cNvSpPr/>
          <p:nvPr/>
        </p:nvSpPr>
        <p:spPr>
          <a:xfrm>
            <a:off x="7024826" y="1951550"/>
            <a:ext cx="4992550" cy="1015663"/>
          </a:xfrm>
          <a:prstGeom prst="rect">
            <a:avLst/>
          </a:prstGeom>
        </p:spPr>
        <p:txBody>
          <a:bodyPr wrap="square">
            <a:spAutoFit/>
          </a:bodyPr>
          <a:lstStyle/>
          <a:p>
            <a:r>
              <a:rPr lang="en-US" sz="2000" b="1" dirty="0"/>
              <a:t>‘Reliability’ Interval: </a:t>
            </a:r>
            <a:r>
              <a:rPr lang="en-US" sz="2000" dirty="0"/>
              <a:t>Consider the example of standard normally distributed population with (µ,</a:t>
            </a:r>
            <a:r>
              <a:rPr lang="el-GR" sz="2000" dirty="0"/>
              <a:t>σ</a:t>
            </a:r>
            <a:r>
              <a:rPr lang="en-US" sz="2000" dirty="0"/>
              <a:t>) = (0,1)</a:t>
            </a:r>
          </a:p>
        </p:txBody>
      </p:sp>
      <p:sp>
        <p:nvSpPr>
          <p:cNvPr id="6" name="Rectangle 5">
            <a:extLst>
              <a:ext uri="{FF2B5EF4-FFF2-40B4-BE49-F238E27FC236}">
                <a16:creationId xmlns:a16="http://schemas.microsoft.com/office/drawing/2014/main" id="{4C2F4852-B637-4DC1-89F1-854DFBFA787E}"/>
              </a:ext>
            </a:extLst>
          </p:cNvPr>
          <p:cNvSpPr/>
          <p:nvPr/>
        </p:nvSpPr>
        <p:spPr>
          <a:xfrm>
            <a:off x="7046143" y="3236522"/>
            <a:ext cx="4859533" cy="1015663"/>
          </a:xfrm>
          <a:prstGeom prst="rect">
            <a:avLst/>
          </a:prstGeom>
        </p:spPr>
        <p:txBody>
          <a:bodyPr wrap="square">
            <a:spAutoFit/>
          </a:bodyPr>
          <a:lstStyle/>
          <a:p>
            <a:r>
              <a:rPr lang="en-US" sz="2000" dirty="0"/>
              <a:t>Suppose my (2-sided) “Reliability” interval has boundaries that are -</a:t>
            </a:r>
            <a:r>
              <a:rPr lang="en-US" sz="2000" b="1" dirty="0"/>
              <a:t>2 and +2 units from the mean</a:t>
            </a:r>
            <a:r>
              <a:rPr lang="en-US" sz="2000" dirty="0"/>
              <a:t>. </a:t>
            </a:r>
          </a:p>
        </p:txBody>
      </p:sp>
      <p:sp>
        <p:nvSpPr>
          <p:cNvPr id="19" name="Rectangle 18">
            <a:extLst>
              <a:ext uri="{FF2B5EF4-FFF2-40B4-BE49-F238E27FC236}">
                <a16:creationId xmlns:a16="http://schemas.microsoft.com/office/drawing/2014/main" id="{A4DE03D4-EEF9-4685-8723-2DC5087F7253}"/>
              </a:ext>
            </a:extLst>
          </p:cNvPr>
          <p:cNvSpPr/>
          <p:nvPr/>
        </p:nvSpPr>
        <p:spPr>
          <a:xfrm>
            <a:off x="4531543" y="3143320"/>
            <a:ext cx="1244198" cy="795321"/>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 name="Content Placeholder 2">
                <a:extLst>
                  <a:ext uri="{FF2B5EF4-FFF2-40B4-BE49-F238E27FC236}">
                    <a16:creationId xmlns:a16="http://schemas.microsoft.com/office/drawing/2014/main" id="{87E858B3-F8D4-4033-B213-9AA74B439025}"/>
                  </a:ext>
                </a:extLst>
              </p:cNvPr>
              <p:cNvSpPr txBox="1">
                <a:spLocks/>
              </p:cNvSpPr>
              <p:nvPr/>
            </p:nvSpPr>
            <p:spPr>
              <a:xfrm>
                <a:off x="2391324" y="2279411"/>
                <a:ext cx="1878605" cy="742396"/>
              </a:xfrm>
              <a:prstGeom prst="rect">
                <a:avLst/>
              </a:prstGeom>
              <a:solidFill>
                <a:srgbClr val="FFFFFF">
                  <a:alpha val="50196"/>
                </a:srgbClr>
              </a:solidFill>
              <a:ln>
                <a:solidFill>
                  <a:srgbClr val="0070C0"/>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spcBef>
                    <a:spcPts val="300"/>
                  </a:spcBef>
                  <a:buFont typeface="Arial" panose="020B0604020202020204" pitchFamily="34" charset="0"/>
                  <a:buChar char="•"/>
                  <a:defRPr sz="2000" kern="1200">
                    <a:solidFill>
                      <a:schemeClr val="dk1"/>
                    </a:solidFill>
                    <a:latin typeface="+mn-lt"/>
                    <a:ea typeface="+mn-ea"/>
                    <a:cs typeface="+mn-cs"/>
                  </a:defRPr>
                </a:lvl1pPr>
                <a:lvl2pPr marL="514350" indent="-285750" algn="l" defTabSz="914400" rtl="0" eaLnBrk="1" latinLnBrk="0" hangingPunct="1">
                  <a:spcBef>
                    <a:spcPts val="0"/>
                  </a:spcBef>
                  <a:buFont typeface="Arial" panose="020B0604020202020204" pitchFamily="34" charset="0"/>
                  <a:buChar char="–"/>
                  <a:defRPr sz="1800" kern="1200">
                    <a:solidFill>
                      <a:schemeClr val="dk1"/>
                    </a:solidFill>
                    <a:latin typeface="+mn-lt"/>
                    <a:ea typeface="+mn-ea"/>
                    <a:cs typeface="+mn-cs"/>
                  </a:defRPr>
                </a:lvl2pPr>
                <a:lvl3pPr marL="800100" indent="-285750" algn="l" defTabSz="914400" rtl="0" eaLnBrk="1" latinLnBrk="0" hangingPunct="1">
                  <a:spcBef>
                    <a:spcPts val="0"/>
                  </a:spcBef>
                  <a:buFont typeface="Arial" panose="020B0604020202020204" pitchFamily="34" charset="0"/>
                  <a:buChar char="•"/>
                  <a:defRPr sz="1600" kern="1200">
                    <a:solidFill>
                      <a:schemeClr val="dk1"/>
                    </a:solidFill>
                    <a:latin typeface="+mn-lt"/>
                    <a:ea typeface="+mn-ea"/>
                    <a:cs typeface="+mn-cs"/>
                  </a:defRPr>
                </a:lvl3pPr>
                <a:lvl4pPr marL="1028700" indent="-228600" algn="l" defTabSz="914400" rtl="0" eaLnBrk="1" latinLnBrk="0" hangingPunct="1">
                  <a:spcBef>
                    <a:spcPts val="0"/>
                  </a:spcBef>
                  <a:buFont typeface="Arial" panose="020B0604020202020204" pitchFamily="34" charset="0"/>
                  <a:buChar char="–"/>
                  <a:defRPr sz="1400" kern="1200">
                    <a:solidFill>
                      <a:schemeClr val="dk1"/>
                    </a:solidFill>
                    <a:latin typeface="+mn-lt"/>
                    <a:ea typeface="+mn-ea"/>
                    <a:cs typeface="+mn-cs"/>
                  </a:defRPr>
                </a:lvl4pPr>
                <a:lvl5pPr marL="1257300" indent="-171450" algn="l" defTabSz="914400" rtl="0" eaLnBrk="1" latinLnBrk="0" hangingPunct="1">
                  <a:spcBef>
                    <a:spcPts val="0"/>
                  </a:spcBef>
                  <a:buFont typeface="Arial" panose="020B0604020202020204" pitchFamily="34" charset="0"/>
                  <a:buChar char="•"/>
                  <a:defRPr sz="14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14:m>
                  <m:oMath xmlns:m="http://schemas.openxmlformats.org/officeDocument/2006/math">
                    <m:sSub>
                      <m:sSubPr>
                        <m:ctrlPr>
                          <a:rPr lang="en-US" sz="2400" i="1" dirty="0" smtClean="0">
                            <a:latin typeface="Cambria Math" panose="02040503050406030204" pitchFamily="18" charset="0"/>
                            <a:ea typeface="Cambria Math" panose="02040503050406030204" pitchFamily="18" charset="0"/>
                          </a:rPr>
                        </m:ctrlPr>
                      </m:sSubPr>
                      <m:e>
                        <m:r>
                          <a:rPr lang="en-US" sz="2400" i="1" dirty="0">
                            <a:latin typeface="Cambria Math" panose="02040503050406030204" pitchFamily="18" charset="0"/>
                            <a:ea typeface="Cambria Math" panose="02040503050406030204" pitchFamily="18" charset="0"/>
                          </a:rPr>
                          <m:t>𝑍</m:t>
                        </m:r>
                      </m:e>
                      <m:sub>
                        <m:r>
                          <a:rPr lang="en-US" sz="2400" i="1" dirty="0">
                            <a:latin typeface="Cambria Math" panose="02040503050406030204" pitchFamily="18" charset="0"/>
                            <a:ea typeface="Cambria Math" panose="02040503050406030204" pitchFamily="18" charset="0"/>
                          </a:rPr>
                          <m:t>𝑖</m:t>
                        </m:r>
                      </m:sub>
                    </m:sSub>
                    <m:r>
                      <a:rPr lang="en-US" sz="2400">
                        <a:latin typeface="Cambria Math" panose="02040503050406030204" pitchFamily="18" charset="0"/>
                        <a:ea typeface="Cambria Math" panose="02040503050406030204" pitchFamily="18" charset="0"/>
                      </a:rPr>
                      <m:t>=</m:t>
                    </m:r>
                    <m:f>
                      <m:fPr>
                        <m:ctrlPr>
                          <a:rPr lang="en-US" sz="2400" b="1" i="1">
                            <a:latin typeface="Cambria Math" panose="02040503050406030204" pitchFamily="18" charset="0"/>
                            <a:ea typeface="Cambria Math" panose="02040503050406030204" pitchFamily="18" charset="0"/>
                          </a:rPr>
                        </m:ctrlPr>
                      </m:fPr>
                      <m:num>
                        <m:r>
                          <a:rPr lang="en-US" sz="2400" b="1" i="1">
                            <a:latin typeface="Cambria Math" panose="02040503050406030204" pitchFamily="18" charset="0"/>
                            <a:ea typeface="Cambria Math" panose="02040503050406030204" pitchFamily="18" charset="0"/>
                          </a:rPr>
                          <m:t>(</m:t>
                        </m:r>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𝑿</m:t>
                            </m:r>
                          </m:e>
                          <m:sub>
                            <m:r>
                              <a:rPr lang="en-US" sz="2400" b="1" i="1">
                                <a:latin typeface="Cambria Math" panose="02040503050406030204" pitchFamily="18" charset="0"/>
                                <a:ea typeface="Cambria Math" panose="02040503050406030204" pitchFamily="18" charset="0"/>
                              </a:rPr>
                              <m:t>𝒊</m:t>
                            </m:r>
                          </m:sub>
                        </m:sSub>
                        <m:r>
                          <a:rPr lang="en-US" sz="2400" b="1" i="1">
                            <a:latin typeface="Cambria Math" panose="02040503050406030204" pitchFamily="18" charset="0"/>
                            <a:ea typeface="Cambria Math" panose="02040503050406030204" pitchFamily="18" charset="0"/>
                          </a:rPr>
                          <m:t>− </m:t>
                        </m:r>
                        <m:acc>
                          <m:accPr>
                            <m:chr m:val="̅"/>
                            <m:ctrlPr>
                              <a:rPr lang="en-US" sz="2400" b="1" i="1">
                                <a:latin typeface="Cambria Math" panose="02040503050406030204" pitchFamily="18" charset="0"/>
                                <a:ea typeface="Cambria Math" panose="02040503050406030204" pitchFamily="18" charset="0"/>
                              </a:rPr>
                            </m:ctrlPr>
                          </m:accPr>
                          <m:e>
                            <m:r>
                              <a:rPr lang="en-US" sz="2400" b="1" i="1">
                                <a:latin typeface="Cambria Math" panose="02040503050406030204" pitchFamily="18" charset="0"/>
                                <a:ea typeface="Cambria Math" panose="02040503050406030204" pitchFamily="18" charset="0"/>
                              </a:rPr>
                              <m:t>𝑿</m:t>
                            </m:r>
                          </m:e>
                        </m:acc>
                        <m:r>
                          <a:rPr lang="en-US" sz="2400" b="1" i="1">
                            <a:latin typeface="Cambria Math" panose="02040503050406030204" pitchFamily="18" charset="0"/>
                            <a:ea typeface="Cambria Math" panose="02040503050406030204" pitchFamily="18" charset="0"/>
                          </a:rPr>
                          <m:t>) </m:t>
                        </m:r>
                        <m:r>
                          <m:rPr>
                            <m:nor/>
                          </m:rPr>
                          <a:rPr lang="en-US" sz="2400" dirty="0"/>
                          <m:t> </m:t>
                        </m:r>
                      </m:num>
                      <m:den>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𝑺</m:t>
                            </m:r>
                          </m:e>
                          <m:sub>
                            <m:r>
                              <a:rPr lang="en-US" sz="2400" b="1" i="1">
                                <a:latin typeface="Cambria Math" panose="02040503050406030204" pitchFamily="18" charset="0"/>
                                <a:ea typeface="Cambria Math" panose="02040503050406030204" pitchFamily="18" charset="0"/>
                              </a:rPr>
                              <m:t>𝒙</m:t>
                            </m:r>
                          </m:sub>
                        </m:sSub>
                      </m:den>
                    </m:f>
                  </m:oMath>
                </a14:m>
                <a:r>
                  <a:rPr lang="en-US" sz="2400" i="1" dirty="0"/>
                  <a:t>  </a:t>
                </a:r>
              </a:p>
              <a:p>
                <a:endParaRPr lang="en-US" sz="2400" dirty="0"/>
              </a:p>
            </p:txBody>
          </p:sp>
        </mc:Choice>
        <mc:Fallback xmlns="">
          <p:sp>
            <p:nvSpPr>
              <p:cNvPr id="20" name="Content Placeholder 2">
                <a:extLst>
                  <a:ext uri="{FF2B5EF4-FFF2-40B4-BE49-F238E27FC236}">
                    <a16:creationId xmlns:a16="http://schemas.microsoft.com/office/drawing/2014/main" id="{87E858B3-F8D4-4033-B213-9AA74B439025}"/>
                  </a:ext>
                </a:extLst>
              </p:cNvPr>
              <p:cNvSpPr txBox="1">
                <a:spLocks noRot="1" noChangeAspect="1" noMove="1" noResize="1" noEditPoints="1" noAdjustHandles="1" noChangeArrowheads="1" noChangeShapeType="1" noTextEdit="1"/>
              </p:cNvSpPr>
              <p:nvPr/>
            </p:nvSpPr>
            <p:spPr>
              <a:xfrm>
                <a:off x="2391324" y="2279411"/>
                <a:ext cx="1878605" cy="742396"/>
              </a:xfrm>
              <a:prstGeom prst="rect">
                <a:avLst/>
              </a:prstGeom>
              <a:blipFill>
                <a:blip r:embed="rId7"/>
                <a:stretch>
                  <a:fillRect/>
                </a:stretch>
              </a:blipFill>
              <a:ln>
                <a:solidFill>
                  <a:srgbClr val="0070C0"/>
                </a:solidFill>
              </a:ln>
            </p:spPr>
            <p:txBody>
              <a:bodyPr/>
              <a:lstStyle/>
              <a:p>
                <a:r>
                  <a:rPr lang="en-US">
                    <a:noFill/>
                  </a:rPr>
                  <a:t> </a:t>
                </a:r>
              </a:p>
            </p:txBody>
          </p:sp>
        </mc:Fallback>
      </mc:AlternateContent>
      <p:sp>
        <p:nvSpPr>
          <p:cNvPr id="22" name="TextBox 21">
            <a:extLst>
              <a:ext uri="{FF2B5EF4-FFF2-40B4-BE49-F238E27FC236}">
                <a16:creationId xmlns:a16="http://schemas.microsoft.com/office/drawing/2014/main" id="{79C672EA-D1D0-4C02-9827-CF1EC0B14F9A}"/>
              </a:ext>
            </a:extLst>
          </p:cNvPr>
          <p:cNvSpPr txBox="1"/>
          <p:nvPr/>
        </p:nvSpPr>
        <p:spPr>
          <a:xfrm>
            <a:off x="2255436" y="6243022"/>
            <a:ext cx="365674" cy="369332"/>
          </a:xfrm>
          <a:prstGeom prst="rect">
            <a:avLst/>
          </a:prstGeom>
          <a:noFill/>
          <a:ln>
            <a:solidFill>
              <a:schemeClr val="tx1"/>
            </a:solidFill>
          </a:ln>
        </p:spPr>
        <p:txBody>
          <a:bodyPr wrap="square" rtlCol="0">
            <a:spAutoFit/>
          </a:bodyPr>
          <a:lstStyle/>
          <a:p>
            <a:pPr algn="ctr"/>
            <a:r>
              <a:rPr lang="en-US" b="1" dirty="0"/>
              <a:t>?</a:t>
            </a:r>
          </a:p>
        </p:txBody>
      </p:sp>
    </p:spTree>
    <p:extLst>
      <p:ext uri="{BB962C8B-B14F-4D97-AF65-F5344CB8AC3E}">
        <p14:creationId xmlns:p14="http://schemas.microsoft.com/office/powerpoint/2010/main" val="241798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142B3-F625-4745-BC37-B75A411EAE48}"/>
              </a:ext>
            </a:extLst>
          </p:cNvPr>
          <p:cNvSpPr>
            <a:spLocks noGrp="1"/>
          </p:cNvSpPr>
          <p:nvPr>
            <p:ph type="title"/>
          </p:nvPr>
        </p:nvSpPr>
        <p:spPr>
          <a:xfrm>
            <a:off x="528636" y="475006"/>
            <a:ext cx="10972800" cy="586316"/>
          </a:xfrm>
        </p:spPr>
        <p:txBody>
          <a:bodyPr/>
          <a:lstStyle/>
          <a:p>
            <a:r>
              <a:rPr lang="en-US" dirty="0"/>
              <a:t>Confidence + “Reliability” Interval = </a:t>
            </a:r>
            <a:r>
              <a:rPr lang="en-US" i="1" u="sng" dirty="0"/>
              <a:t>Statistical</a:t>
            </a:r>
            <a:r>
              <a:rPr lang="en-US" u="sng" dirty="0"/>
              <a:t> Tolerance Interval</a:t>
            </a:r>
          </a:p>
        </p:txBody>
      </p:sp>
      <p:sp>
        <p:nvSpPr>
          <p:cNvPr id="3" name="Content Placeholder 2">
            <a:extLst>
              <a:ext uri="{FF2B5EF4-FFF2-40B4-BE49-F238E27FC236}">
                <a16:creationId xmlns:a16="http://schemas.microsoft.com/office/drawing/2014/main" id="{DB546CE3-8230-4969-86F6-8BF96B4D1D4F}"/>
              </a:ext>
            </a:extLst>
          </p:cNvPr>
          <p:cNvSpPr>
            <a:spLocks noGrp="1"/>
          </p:cNvSpPr>
          <p:nvPr>
            <p:ph sz="half" idx="1"/>
          </p:nvPr>
        </p:nvSpPr>
        <p:spPr>
          <a:xfrm>
            <a:off x="528636" y="1269081"/>
            <a:ext cx="11436036" cy="6134099"/>
          </a:xfrm>
        </p:spPr>
        <p:txBody>
          <a:bodyPr>
            <a:normAutofit/>
          </a:bodyPr>
          <a:lstStyle/>
          <a:p>
            <a:r>
              <a:rPr lang="en-US" sz="2400" b="1" dirty="0">
                <a:solidFill>
                  <a:srgbClr val="FF0000"/>
                </a:solidFill>
              </a:rPr>
              <a:t>A Confidence and Reliability (C/R) interval, is therefore a combined statement of a confidence interval plus ‘reliability’ interval. </a:t>
            </a:r>
          </a:p>
          <a:p>
            <a:pPr marL="0" indent="0">
              <a:buNone/>
            </a:pPr>
            <a:endParaRPr lang="en-US" sz="1200" dirty="0"/>
          </a:p>
          <a:p>
            <a:r>
              <a:rPr lang="en-US" sz="2400" dirty="0"/>
              <a:t>Suppose I want to compute a 95/95 C/R interval.</a:t>
            </a:r>
          </a:p>
          <a:p>
            <a:r>
              <a:rPr lang="en-US" sz="2400" dirty="0">
                <a:solidFill>
                  <a:schemeClr val="accent2">
                    <a:lumMod val="50000"/>
                  </a:schemeClr>
                </a:solidFill>
              </a:rPr>
              <a:t>Based on my </a:t>
            </a:r>
            <a:r>
              <a:rPr lang="en-US" sz="2400" b="1" u="sng" dirty="0">
                <a:solidFill>
                  <a:schemeClr val="accent2">
                    <a:lumMod val="50000"/>
                  </a:schemeClr>
                </a:solidFill>
              </a:rPr>
              <a:t>sample</a:t>
            </a:r>
            <a:r>
              <a:rPr lang="en-US" sz="2400" dirty="0">
                <a:solidFill>
                  <a:schemeClr val="accent2">
                    <a:lumMod val="50000"/>
                  </a:schemeClr>
                </a:solidFill>
              </a:rPr>
              <a:t> data: “95% of the time, </a:t>
            </a:r>
            <a:r>
              <a:rPr lang="en-US" sz="2400" b="1" u="sng" dirty="0">
                <a:solidFill>
                  <a:schemeClr val="accent2">
                    <a:lumMod val="50000"/>
                  </a:schemeClr>
                </a:solidFill>
              </a:rPr>
              <a:t>95%</a:t>
            </a:r>
            <a:r>
              <a:rPr lang="en-US" sz="2400" dirty="0">
                <a:solidFill>
                  <a:schemeClr val="accent2">
                    <a:lumMod val="50000"/>
                  </a:schemeClr>
                </a:solidFill>
              </a:rPr>
              <a:t> of the </a:t>
            </a:r>
            <a:r>
              <a:rPr lang="en-US" sz="2400" b="1" u="sng" dirty="0">
                <a:solidFill>
                  <a:schemeClr val="accent2">
                    <a:lumMod val="50000"/>
                  </a:schemeClr>
                </a:solidFill>
              </a:rPr>
              <a:t>individual</a:t>
            </a:r>
            <a:r>
              <a:rPr lang="en-US" sz="2400" dirty="0">
                <a:solidFill>
                  <a:schemeClr val="accent2">
                    <a:lumMod val="50000"/>
                  </a:schemeClr>
                </a:solidFill>
              </a:rPr>
              <a:t> values (in the </a:t>
            </a:r>
            <a:r>
              <a:rPr lang="en-US" sz="2400" b="1" u="sng" dirty="0">
                <a:solidFill>
                  <a:schemeClr val="accent2">
                    <a:lumMod val="50000"/>
                  </a:schemeClr>
                </a:solidFill>
              </a:rPr>
              <a:t>population</a:t>
            </a:r>
            <a:r>
              <a:rPr lang="en-US" sz="2400" dirty="0">
                <a:solidFill>
                  <a:schemeClr val="accent2">
                    <a:lumMod val="50000"/>
                  </a:schemeClr>
                </a:solidFill>
              </a:rPr>
              <a:t>) are </a:t>
            </a:r>
            <a:r>
              <a:rPr lang="en-US" sz="2400" b="1" u="sng" dirty="0">
                <a:solidFill>
                  <a:schemeClr val="accent2">
                    <a:lumMod val="50000"/>
                  </a:schemeClr>
                </a:solidFill>
              </a:rPr>
              <a:t>contained within stated limits</a:t>
            </a:r>
            <a:r>
              <a:rPr lang="en-US" sz="2400" dirty="0">
                <a:solidFill>
                  <a:schemeClr val="accent2">
                    <a:lumMod val="50000"/>
                  </a:schemeClr>
                </a:solidFill>
              </a:rPr>
              <a:t>.”</a:t>
            </a:r>
          </a:p>
          <a:p>
            <a:endParaRPr lang="en-US" sz="2400" b="1" dirty="0">
              <a:solidFill>
                <a:schemeClr val="accent2">
                  <a:lumMod val="50000"/>
                </a:schemeClr>
              </a:solidFill>
            </a:endParaRPr>
          </a:p>
          <a:p>
            <a:r>
              <a:rPr lang="en-US" sz="2400" dirty="0"/>
              <a:t>Where I can expect to find a </a:t>
            </a:r>
            <a:r>
              <a:rPr lang="en-US" sz="2400" b="1" u="sng" dirty="0"/>
              <a:t>stated proportion (R)</a:t>
            </a:r>
            <a:r>
              <a:rPr lang="en-US" sz="2400" b="1" dirty="0"/>
              <a:t> </a:t>
            </a:r>
            <a:r>
              <a:rPr lang="en-US" sz="2400" dirty="0"/>
              <a:t>of the</a:t>
            </a:r>
            <a:r>
              <a:rPr lang="en-US" sz="2400" u="sng" dirty="0"/>
              <a:t> </a:t>
            </a:r>
            <a:r>
              <a:rPr lang="en-US" sz="2400" b="1" u="sng" dirty="0"/>
              <a:t>individual values</a:t>
            </a:r>
            <a:r>
              <a:rPr lang="en-US" sz="2400" dirty="0"/>
              <a:t> </a:t>
            </a:r>
            <a:r>
              <a:rPr lang="en-US" sz="2400" u="sng" dirty="0"/>
              <a:t>of my population</a:t>
            </a:r>
            <a:r>
              <a:rPr lang="en-US" sz="2400" dirty="0"/>
              <a:t>, at a particular </a:t>
            </a:r>
            <a:r>
              <a:rPr lang="en-US" sz="2400" b="1" u="sng" dirty="0"/>
              <a:t>level of confidence (C).</a:t>
            </a:r>
          </a:p>
          <a:p>
            <a:endParaRPr lang="en-US" sz="2400" b="1" dirty="0">
              <a:solidFill>
                <a:schemeClr val="accent2">
                  <a:lumMod val="50000"/>
                </a:schemeClr>
              </a:solidFill>
            </a:endParaRPr>
          </a:p>
          <a:p>
            <a:r>
              <a:rPr lang="en-US" sz="2400" b="1" dirty="0"/>
              <a:t>So, Why do we care about individuals vs the mean?</a:t>
            </a:r>
          </a:p>
          <a:p>
            <a:pPr lvl="2"/>
            <a:r>
              <a:rPr lang="en-US" sz="2400" i="1" dirty="0"/>
              <a:t>Every patient counts  (S4/S5)</a:t>
            </a:r>
          </a:p>
          <a:p>
            <a:pPr lvl="2"/>
            <a:r>
              <a:rPr lang="en-US" sz="2400" i="1" dirty="0"/>
              <a:t>Every unit counts ($$$)</a:t>
            </a:r>
          </a:p>
        </p:txBody>
      </p:sp>
      <p:sp>
        <p:nvSpPr>
          <p:cNvPr id="4" name="TextBox 3">
            <a:extLst>
              <a:ext uri="{FF2B5EF4-FFF2-40B4-BE49-F238E27FC236}">
                <a16:creationId xmlns:a16="http://schemas.microsoft.com/office/drawing/2014/main" id="{0F4739FE-C79E-4D05-BD47-0DAD2FAEF3C0}"/>
              </a:ext>
            </a:extLst>
          </p:cNvPr>
          <p:cNvSpPr txBox="1"/>
          <p:nvPr/>
        </p:nvSpPr>
        <p:spPr>
          <a:xfrm>
            <a:off x="12308680" y="3620969"/>
            <a:ext cx="5456238" cy="2308324"/>
          </a:xfrm>
          <a:prstGeom prst="rect">
            <a:avLst/>
          </a:prstGeom>
          <a:solidFill>
            <a:srgbClr val="FFFF00">
              <a:alpha val="74902"/>
            </a:srgbClr>
          </a:solidFill>
        </p:spPr>
        <p:txBody>
          <a:bodyPr wrap="square" rtlCol="0">
            <a:spAutoFit/>
          </a:bodyPr>
          <a:lstStyle/>
          <a:p>
            <a:r>
              <a:rPr lang="en-US" b="1" dirty="0">
                <a:solidFill>
                  <a:srgbClr val="FF0000"/>
                </a:solidFill>
              </a:rPr>
              <a:t>Tolerance Interval :</a:t>
            </a:r>
          </a:p>
          <a:p>
            <a:r>
              <a:rPr lang="en-US" b="1" dirty="0">
                <a:solidFill>
                  <a:srgbClr val="FF0000"/>
                </a:solidFill>
              </a:rPr>
              <a:t>Alpha risk  +  Beta risk (Customer Risk)</a:t>
            </a:r>
          </a:p>
          <a:p>
            <a:r>
              <a:rPr lang="en-US" b="1" dirty="0">
                <a:solidFill>
                  <a:srgbClr val="FF0000"/>
                </a:solidFill>
              </a:rPr>
              <a:t>How?</a:t>
            </a:r>
          </a:p>
          <a:p>
            <a:endParaRPr lang="en-US" b="1" dirty="0">
              <a:solidFill>
                <a:srgbClr val="FF0000"/>
              </a:solidFill>
            </a:endParaRPr>
          </a:p>
          <a:p>
            <a:r>
              <a:rPr lang="en-US" b="1" dirty="0">
                <a:solidFill>
                  <a:srgbClr val="FF0000"/>
                </a:solidFill>
              </a:rPr>
              <a:t>If outlier risk is larger than Beta risk, then how can you trust your beta risk??  </a:t>
            </a:r>
            <a:r>
              <a:rPr lang="en-US" b="1" u="sng" dirty="0">
                <a:solidFill>
                  <a:srgbClr val="FF0000"/>
                </a:solidFill>
              </a:rPr>
              <a:t>You cannot.</a:t>
            </a:r>
            <a:r>
              <a:rPr lang="en-US" b="1" dirty="0">
                <a:solidFill>
                  <a:srgbClr val="FF0000"/>
                </a:solidFill>
              </a:rPr>
              <a:t>   Show with data.</a:t>
            </a:r>
          </a:p>
          <a:p>
            <a:endParaRPr lang="en-US" b="1" dirty="0">
              <a:solidFill>
                <a:srgbClr val="FF0000"/>
              </a:solidFill>
            </a:endParaRPr>
          </a:p>
        </p:txBody>
      </p:sp>
      <p:sp>
        <p:nvSpPr>
          <p:cNvPr id="5" name="TextBox 4">
            <a:extLst>
              <a:ext uri="{FF2B5EF4-FFF2-40B4-BE49-F238E27FC236}">
                <a16:creationId xmlns:a16="http://schemas.microsoft.com/office/drawing/2014/main" id="{F5ED939E-9227-4B6C-BE2D-BF10A6C12DF3}"/>
              </a:ext>
            </a:extLst>
          </p:cNvPr>
          <p:cNvSpPr txBox="1"/>
          <p:nvPr/>
        </p:nvSpPr>
        <p:spPr>
          <a:xfrm>
            <a:off x="12308680" y="475006"/>
            <a:ext cx="5456238" cy="2862322"/>
          </a:xfrm>
          <a:prstGeom prst="rect">
            <a:avLst/>
          </a:prstGeom>
          <a:solidFill>
            <a:srgbClr val="FFFF00">
              <a:alpha val="74902"/>
            </a:srgbClr>
          </a:solidFill>
        </p:spPr>
        <p:txBody>
          <a:bodyPr wrap="square" rtlCol="0">
            <a:spAutoFit/>
          </a:bodyPr>
          <a:lstStyle/>
          <a:p>
            <a:r>
              <a:rPr lang="en-US" b="1" dirty="0">
                <a:solidFill>
                  <a:srgbClr val="FF0000"/>
                </a:solidFill>
              </a:rPr>
              <a:t>Showed skewed vs normal sample data and effect on tolerance interval.  </a:t>
            </a:r>
          </a:p>
          <a:p>
            <a:endParaRPr lang="en-US" b="1" dirty="0">
              <a:solidFill>
                <a:srgbClr val="FF0000"/>
              </a:solidFill>
            </a:endParaRPr>
          </a:p>
          <a:p>
            <a:r>
              <a:rPr lang="en-US" b="1" dirty="0">
                <a:solidFill>
                  <a:srgbClr val="FF0000"/>
                </a:solidFill>
              </a:rPr>
              <a:t>If data is non-normal, how you handle your tolerance interval? How JMP handle that. How Minitab handle that?  </a:t>
            </a:r>
          </a:p>
          <a:p>
            <a:endParaRPr lang="en-US" b="1" dirty="0">
              <a:solidFill>
                <a:srgbClr val="FF0000"/>
              </a:solidFill>
            </a:endParaRPr>
          </a:p>
          <a:p>
            <a:r>
              <a:rPr lang="en-US" b="1" dirty="0">
                <a:solidFill>
                  <a:srgbClr val="FF0000"/>
                </a:solidFill>
              </a:rPr>
              <a:t>If bimodal, how to handle</a:t>
            </a:r>
          </a:p>
          <a:p>
            <a:endParaRPr lang="en-US" b="1" dirty="0">
              <a:solidFill>
                <a:srgbClr val="FF0000"/>
              </a:solidFill>
            </a:endParaRPr>
          </a:p>
          <a:p>
            <a:r>
              <a:rPr lang="en-US" b="1" dirty="0">
                <a:solidFill>
                  <a:srgbClr val="FF0000"/>
                </a:solidFill>
              </a:rPr>
              <a:t>&gt; Show with data! </a:t>
            </a:r>
          </a:p>
        </p:txBody>
      </p:sp>
    </p:spTree>
    <p:extLst>
      <p:ext uri="{BB962C8B-B14F-4D97-AF65-F5344CB8AC3E}">
        <p14:creationId xmlns:p14="http://schemas.microsoft.com/office/powerpoint/2010/main" val="3384248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2F6-1E3A-4681-ABCF-5E8216B50738}"/>
              </a:ext>
            </a:extLst>
          </p:cNvPr>
          <p:cNvSpPr>
            <a:spLocks noGrp="1"/>
          </p:cNvSpPr>
          <p:nvPr>
            <p:ph type="title"/>
          </p:nvPr>
        </p:nvSpPr>
        <p:spPr>
          <a:xfrm>
            <a:off x="528195" y="502076"/>
            <a:ext cx="10972800" cy="518229"/>
          </a:xfrm>
        </p:spPr>
        <p:txBody>
          <a:bodyPr/>
          <a:lstStyle/>
          <a:p>
            <a:r>
              <a:rPr lang="en-US" dirty="0"/>
              <a:t>Observed k-values and k-factor tables</a:t>
            </a:r>
          </a:p>
        </p:txBody>
      </p:sp>
      <p:pic>
        <p:nvPicPr>
          <p:cNvPr id="12" name="Picture 11">
            <a:extLst>
              <a:ext uri="{FF2B5EF4-FFF2-40B4-BE49-F238E27FC236}">
                <a16:creationId xmlns:a16="http://schemas.microsoft.com/office/drawing/2014/main" id="{18D0E85C-2CA8-45F6-954D-3EF8D6B81EBB}"/>
              </a:ext>
            </a:extLst>
          </p:cNvPr>
          <p:cNvPicPr>
            <a:picLocks noChangeAspect="1"/>
          </p:cNvPicPr>
          <p:nvPr/>
        </p:nvPicPr>
        <p:blipFill>
          <a:blip r:embed="rId3"/>
          <a:stretch>
            <a:fillRect/>
          </a:stretch>
        </p:blipFill>
        <p:spPr>
          <a:xfrm>
            <a:off x="8965584" y="866432"/>
            <a:ext cx="2855379" cy="5710758"/>
          </a:xfrm>
          <a:prstGeom prst="rect">
            <a:avLst/>
          </a:prstGeom>
        </p:spPr>
      </p:pic>
      <p:pic>
        <p:nvPicPr>
          <p:cNvPr id="13" name="Picture 12">
            <a:extLst>
              <a:ext uri="{FF2B5EF4-FFF2-40B4-BE49-F238E27FC236}">
                <a16:creationId xmlns:a16="http://schemas.microsoft.com/office/drawing/2014/main" id="{C51AD912-70D3-4536-A8F9-1D46B94B6381}"/>
              </a:ext>
            </a:extLst>
          </p:cNvPr>
          <p:cNvPicPr>
            <a:picLocks noChangeAspect="1"/>
          </p:cNvPicPr>
          <p:nvPr/>
        </p:nvPicPr>
        <p:blipFill>
          <a:blip r:embed="rId4"/>
          <a:stretch>
            <a:fillRect/>
          </a:stretch>
        </p:blipFill>
        <p:spPr>
          <a:xfrm>
            <a:off x="8208792" y="1395207"/>
            <a:ext cx="771784" cy="5181983"/>
          </a:xfrm>
          <a:prstGeom prst="rect">
            <a:avLst/>
          </a:prstGeom>
        </p:spPr>
      </p:pic>
      <p:sp>
        <p:nvSpPr>
          <p:cNvPr id="15" name="Content Placeholder 2">
            <a:extLst>
              <a:ext uri="{FF2B5EF4-FFF2-40B4-BE49-F238E27FC236}">
                <a16:creationId xmlns:a16="http://schemas.microsoft.com/office/drawing/2014/main" id="{A18CD6BC-BCC1-4E66-9EB6-82E69D0F4C28}"/>
              </a:ext>
            </a:extLst>
          </p:cNvPr>
          <p:cNvSpPr txBox="1">
            <a:spLocks/>
          </p:cNvSpPr>
          <p:nvPr/>
        </p:nvSpPr>
        <p:spPr>
          <a:xfrm>
            <a:off x="8743584" y="1164837"/>
            <a:ext cx="3294759" cy="518209"/>
          </a:xfrm>
          <a:prstGeom prst="rect">
            <a:avLst/>
          </a:prstGeom>
          <a:solidFill>
            <a:srgbClr val="0070C0">
              <a:alpha val="20000"/>
            </a:srgbClr>
          </a:solidFill>
          <a:ln>
            <a:solidFill>
              <a:srgbClr val="0070C0"/>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lvl1pPr marL="228600" indent="-228600" algn="l" defTabSz="914400" rtl="0" eaLnBrk="1" latinLnBrk="0" hangingPunct="1">
              <a:spcBef>
                <a:spcPts val="300"/>
              </a:spcBef>
              <a:buFont typeface="Arial" panose="020B0604020202020204" pitchFamily="34" charset="0"/>
              <a:buChar char="•"/>
              <a:defRPr sz="2000" kern="1200">
                <a:solidFill>
                  <a:schemeClr val="dk1"/>
                </a:solidFill>
                <a:latin typeface="+mn-lt"/>
                <a:ea typeface="+mn-ea"/>
                <a:cs typeface="+mn-cs"/>
              </a:defRPr>
            </a:lvl1pPr>
            <a:lvl2pPr marL="514350" indent="-285750" algn="l" defTabSz="914400" rtl="0" eaLnBrk="1" latinLnBrk="0" hangingPunct="1">
              <a:spcBef>
                <a:spcPts val="0"/>
              </a:spcBef>
              <a:buFont typeface="Arial" panose="020B0604020202020204" pitchFamily="34" charset="0"/>
              <a:buChar char="–"/>
              <a:defRPr sz="1800" kern="1200">
                <a:solidFill>
                  <a:schemeClr val="dk1"/>
                </a:solidFill>
                <a:latin typeface="+mn-lt"/>
                <a:ea typeface="+mn-ea"/>
                <a:cs typeface="+mn-cs"/>
              </a:defRPr>
            </a:lvl2pPr>
            <a:lvl3pPr marL="800100" indent="-285750" algn="l" defTabSz="914400" rtl="0" eaLnBrk="1" latinLnBrk="0" hangingPunct="1">
              <a:spcBef>
                <a:spcPts val="0"/>
              </a:spcBef>
              <a:buFont typeface="Arial" panose="020B0604020202020204" pitchFamily="34" charset="0"/>
              <a:buChar char="•"/>
              <a:defRPr sz="1600" kern="1200">
                <a:solidFill>
                  <a:schemeClr val="dk1"/>
                </a:solidFill>
                <a:latin typeface="+mn-lt"/>
                <a:ea typeface="+mn-ea"/>
                <a:cs typeface="+mn-cs"/>
              </a:defRPr>
            </a:lvl3pPr>
            <a:lvl4pPr marL="1028700" indent="-228600" algn="l" defTabSz="914400" rtl="0" eaLnBrk="1" latinLnBrk="0" hangingPunct="1">
              <a:spcBef>
                <a:spcPts val="0"/>
              </a:spcBef>
              <a:buFont typeface="Arial" panose="020B0604020202020204" pitchFamily="34" charset="0"/>
              <a:buChar char="–"/>
              <a:defRPr sz="1400" kern="1200">
                <a:solidFill>
                  <a:schemeClr val="dk1"/>
                </a:solidFill>
                <a:latin typeface="+mn-lt"/>
                <a:ea typeface="+mn-ea"/>
                <a:cs typeface="+mn-cs"/>
              </a:defRPr>
            </a:lvl4pPr>
            <a:lvl5pPr marL="1257300" indent="-171450" algn="l" defTabSz="914400" rtl="0" eaLnBrk="1" latinLnBrk="0" hangingPunct="1">
              <a:spcBef>
                <a:spcPts val="0"/>
              </a:spcBef>
              <a:buFont typeface="Arial" panose="020B0604020202020204" pitchFamily="34" charset="0"/>
              <a:buChar char="•"/>
              <a:defRPr sz="14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dk1"/>
                </a:solidFill>
                <a:latin typeface="+mn-lt"/>
                <a:ea typeface="+mn-ea"/>
                <a:cs typeface="+mn-cs"/>
              </a:defRPr>
            </a:lvl9pPr>
          </a:lstStyle>
          <a:p>
            <a:pPr marL="0" indent="0">
              <a:buNone/>
            </a:pPr>
            <a:endParaRPr lang="en-US" sz="1800" dirty="0"/>
          </a:p>
        </p:txBody>
      </p:sp>
      <mc:AlternateContent xmlns:mc="http://schemas.openxmlformats.org/markup-compatibility/2006" xmlns:a14="http://schemas.microsoft.com/office/drawing/2010/main">
        <mc:Choice Requires="a14">
          <p:sp>
            <p:nvSpPr>
              <p:cNvPr id="22" name="Content Placeholder 2">
                <a:extLst>
                  <a:ext uri="{FF2B5EF4-FFF2-40B4-BE49-F238E27FC236}">
                    <a16:creationId xmlns:a16="http://schemas.microsoft.com/office/drawing/2014/main" id="{CD76FAAC-9A11-47A6-BEDC-1B87889BB2CB}"/>
                  </a:ext>
                </a:extLst>
              </p:cNvPr>
              <p:cNvSpPr txBox="1">
                <a:spLocks/>
              </p:cNvSpPr>
              <p:nvPr/>
            </p:nvSpPr>
            <p:spPr>
              <a:xfrm>
                <a:off x="2169774" y="3406607"/>
                <a:ext cx="2341508" cy="789831"/>
              </a:xfrm>
              <a:prstGeom prst="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228600" indent="-228600" algn="l" defTabSz="914400" rtl="0" eaLnBrk="1" latinLnBrk="0" hangingPunct="1">
                  <a:spcBef>
                    <a:spcPts val="300"/>
                  </a:spcBef>
                  <a:buFont typeface="Arial" panose="020B0604020202020204" pitchFamily="34" charset="0"/>
                  <a:buChar char="•"/>
                  <a:defRPr sz="2000" kern="1200">
                    <a:solidFill>
                      <a:schemeClr val="dk1"/>
                    </a:solidFill>
                    <a:latin typeface="+mn-lt"/>
                    <a:ea typeface="+mn-ea"/>
                    <a:cs typeface="+mn-cs"/>
                  </a:defRPr>
                </a:lvl1pPr>
                <a:lvl2pPr marL="514350" indent="-285750" algn="l" defTabSz="914400" rtl="0" eaLnBrk="1" latinLnBrk="0" hangingPunct="1">
                  <a:spcBef>
                    <a:spcPts val="0"/>
                  </a:spcBef>
                  <a:buFont typeface="Arial" panose="020B0604020202020204" pitchFamily="34" charset="0"/>
                  <a:buChar char="–"/>
                  <a:defRPr sz="1800" kern="1200">
                    <a:solidFill>
                      <a:schemeClr val="dk1"/>
                    </a:solidFill>
                    <a:latin typeface="+mn-lt"/>
                    <a:ea typeface="+mn-ea"/>
                    <a:cs typeface="+mn-cs"/>
                  </a:defRPr>
                </a:lvl2pPr>
                <a:lvl3pPr marL="800100" indent="-285750" algn="l" defTabSz="914400" rtl="0" eaLnBrk="1" latinLnBrk="0" hangingPunct="1">
                  <a:spcBef>
                    <a:spcPts val="0"/>
                  </a:spcBef>
                  <a:buFont typeface="Arial" panose="020B0604020202020204" pitchFamily="34" charset="0"/>
                  <a:buChar char="•"/>
                  <a:defRPr sz="1600" kern="1200">
                    <a:solidFill>
                      <a:schemeClr val="dk1"/>
                    </a:solidFill>
                    <a:latin typeface="+mn-lt"/>
                    <a:ea typeface="+mn-ea"/>
                    <a:cs typeface="+mn-cs"/>
                  </a:defRPr>
                </a:lvl3pPr>
                <a:lvl4pPr marL="1028700" indent="-228600" algn="l" defTabSz="914400" rtl="0" eaLnBrk="1" latinLnBrk="0" hangingPunct="1">
                  <a:spcBef>
                    <a:spcPts val="0"/>
                  </a:spcBef>
                  <a:buFont typeface="Arial" panose="020B0604020202020204" pitchFamily="34" charset="0"/>
                  <a:buChar char="–"/>
                  <a:defRPr sz="1400" kern="1200">
                    <a:solidFill>
                      <a:schemeClr val="dk1"/>
                    </a:solidFill>
                    <a:latin typeface="+mn-lt"/>
                    <a:ea typeface="+mn-ea"/>
                    <a:cs typeface="+mn-cs"/>
                  </a:defRPr>
                </a:lvl4pPr>
                <a:lvl5pPr marL="1257300" indent="-171450" algn="l" defTabSz="914400" rtl="0" eaLnBrk="1" latinLnBrk="0" hangingPunct="1">
                  <a:spcBef>
                    <a:spcPts val="0"/>
                  </a:spcBef>
                  <a:buFont typeface="Arial" panose="020B0604020202020204" pitchFamily="34" charset="0"/>
                  <a:buChar char="•"/>
                  <a:defRPr sz="14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14:m>
                  <m:oMath xmlns:m="http://schemas.openxmlformats.org/officeDocument/2006/math">
                    <m:sSub>
                      <m:sSubPr>
                        <m:ctrlPr>
                          <a:rPr lang="en-US" sz="2800" i="1" dirty="0" smtClean="0">
                            <a:latin typeface="Cambria Math" panose="02040503050406030204" pitchFamily="18" charset="0"/>
                            <a:ea typeface="Cambria Math" panose="02040503050406030204" pitchFamily="18" charset="0"/>
                          </a:rPr>
                        </m:ctrlPr>
                      </m:sSubPr>
                      <m:e>
                        <m:r>
                          <a:rPr lang="en-US" sz="2800" i="1" dirty="0">
                            <a:latin typeface="Cambria Math" panose="02040503050406030204" pitchFamily="18" charset="0"/>
                            <a:ea typeface="Cambria Math" panose="02040503050406030204" pitchFamily="18" charset="0"/>
                          </a:rPr>
                          <m:t>𝑍</m:t>
                        </m:r>
                      </m:e>
                      <m:sub>
                        <m:r>
                          <a:rPr lang="en-US" sz="2800" i="1" dirty="0">
                            <a:latin typeface="Cambria Math" panose="02040503050406030204" pitchFamily="18" charset="0"/>
                            <a:ea typeface="Cambria Math" panose="02040503050406030204" pitchFamily="18" charset="0"/>
                          </a:rPr>
                          <m:t>𝑖</m:t>
                        </m:r>
                      </m:sub>
                    </m:sSub>
                    <m:r>
                      <a:rPr lang="en-US" sz="2800">
                        <a:latin typeface="Cambria Math" panose="02040503050406030204" pitchFamily="18" charset="0"/>
                        <a:ea typeface="Cambria Math" panose="02040503050406030204" pitchFamily="18" charset="0"/>
                      </a:rPr>
                      <m:t>=</m:t>
                    </m:r>
                    <m:f>
                      <m:fPr>
                        <m:ctrlPr>
                          <a:rPr lang="en-US" sz="2800" b="1" i="1">
                            <a:latin typeface="Cambria Math" panose="02040503050406030204" pitchFamily="18" charset="0"/>
                            <a:ea typeface="Cambria Math" panose="02040503050406030204" pitchFamily="18" charset="0"/>
                          </a:rPr>
                        </m:ctrlPr>
                      </m:fPr>
                      <m:num>
                        <m:r>
                          <a:rPr lang="en-US" sz="2800" b="1" i="1">
                            <a:latin typeface="Cambria Math" panose="02040503050406030204" pitchFamily="18" charset="0"/>
                            <a:ea typeface="Cambria Math" panose="02040503050406030204" pitchFamily="18" charset="0"/>
                          </a:rPr>
                          <m:t>(</m:t>
                        </m:r>
                        <m:sSub>
                          <m:sSubPr>
                            <m:ctrlPr>
                              <a:rPr lang="en-US" sz="2800" b="1" i="1">
                                <a:latin typeface="Cambria Math" panose="02040503050406030204" pitchFamily="18" charset="0"/>
                                <a:ea typeface="Cambria Math" panose="02040503050406030204" pitchFamily="18" charset="0"/>
                              </a:rPr>
                            </m:ctrlPr>
                          </m:sSubPr>
                          <m:e>
                            <m:r>
                              <a:rPr lang="en-US" sz="2800" b="1" i="1">
                                <a:latin typeface="Cambria Math" panose="02040503050406030204" pitchFamily="18" charset="0"/>
                                <a:ea typeface="Cambria Math" panose="02040503050406030204" pitchFamily="18" charset="0"/>
                              </a:rPr>
                              <m:t>𝑿</m:t>
                            </m:r>
                          </m:e>
                          <m:sub>
                            <m:r>
                              <a:rPr lang="en-US" sz="2800" b="1" i="1">
                                <a:latin typeface="Cambria Math" panose="02040503050406030204" pitchFamily="18" charset="0"/>
                                <a:ea typeface="Cambria Math" panose="02040503050406030204" pitchFamily="18" charset="0"/>
                              </a:rPr>
                              <m:t>𝒊</m:t>
                            </m:r>
                          </m:sub>
                        </m:sSub>
                        <m:r>
                          <a:rPr lang="en-US" sz="2800" b="1" i="1">
                            <a:latin typeface="Cambria Math" panose="02040503050406030204" pitchFamily="18" charset="0"/>
                            <a:ea typeface="Cambria Math" panose="02040503050406030204" pitchFamily="18" charset="0"/>
                          </a:rPr>
                          <m:t>− </m:t>
                        </m:r>
                        <m:acc>
                          <m:accPr>
                            <m:chr m:val="̅"/>
                            <m:ctrlPr>
                              <a:rPr lang="en-US" sz="2800" b="1" i="1">
                                <a:latin typeface="Cambria Math" panose="02040503050406030204" pitchFamily="18" charset="0"/>
                                <a:ea typeface="Cambria Math" panose="02040503050406030204" pitchFamily="18" charset="0"/>
                              </a:rPr>
                            </m:ctrlPr>
                          </m:accPr>
                          <m:e>
                            <m:r>
                              <a:rPr lang="en-US" sz="2800" b="1" i="1">
                                <a:latin typeface="Cambria Math" panose="02040503050406030204" pitchFamily="18" charset="0"/>
                                <a:ea typeface="Cambria Math" panose="02040503050406030204" pitchFamily="18" charset="0"/>
                              </a:rPr>
                              <m:t>𝑿</m:t>
                            </m:r>
                          </m:e>
                        </m:acc>
                        <m:r>
                          <a:rPr lang="en-US" sz="2800" b="1" i="1">
                            <a:latin typeface="Cambria Math" panose="02040503050406030204" pitchFamily="18" charset="0"/>
                            <a:ea typeface="Cambria Math" panose="02040503050406030204" pitchFamily="18" charset="0"/>
                          </a:rPr>
                          <m:t>) </m:t>
                        </m:r>
                        <m:r>
                          <m:rPr>
                            <m:nor/>
                          </m:rPr>
                          <a:rPr lang="en-US" sz="2800" dirty="0"/>
                          <m:t> </m:t>
                        </m:r>
                      </m:num>
                      <m:den>
                        <m:sSub>
                          <m:sSubPr>
                            <m:ctrlPr>
                              <a:rPr lang="en-US" sz="2800" b="1" i="1">
                                <a:latin typeface="Cambria Math" panose="02040503050406030204" pitchFamily="18" charset="0"/>
                                <a:ea typeface="Cambria Math" panose="02040503050406030204" pitchFamily="18" charset="0"/>
                              </a:rPr>
                            </m:ctrlPr>
                          </m:sSubPr>
                          <m:e>
                            <m:r>
                              <a:rPr lang="en-US" sz="2800" b="1" i="1">
                                <a:latin typeface="Cambria Math" panose="02040503050406030204" pitchFamily="18" charset="0"/>
                                <a:ea typeface="Cambria Math" panose="02040503050406030204" pitchFamily="18" charset="0"/>
                              </a:rPr>
                              <m:t>𝑺</m:t>
                            </m:r>
                          </m:e>
                          <m:sub>
                            <m:r>
                              <a:rPr lang="en-US" sz="2800" b="1" i="1">
                                <a:latin typeface="Cambria Math" panose="02040503050406030204" pitchFamily="18" charset="0"/>
                                <a:ea typeface="Cambria Math" panose="02040503050406030204" pitchFamily="18" charset="0"/>
                              </a:rPr>
                              <m:t>𝒙</m:t>
                            </m:r>
                          </m:sub>
                        </m:sSub>
                      </m:den>
                    </m:f>
                  </m:oMath>
                </a14:m>
                <a:r>
                  <a:rPr lang="en-US" sz="2800" i="1" dirty="0"/>
                  <a:t>  </a:t>
                </a:r>
              </a:p>
              <a:p>
                <a:endParaRPr lang="en-US" sz="2800" dirty="0"/>
              </a:p>
            </p:txBody>
          </p:sp>
        </mc:Choice>
        <mc:Fallback xmlns="">
          <p:sp>
            <p:nvSpPr>
              <p:cNvPr id="22" name="Content Placeholder 2">
                <a:extLst>
                  <a:ext uri="{FF2B5EF4-FFF2-40B4-BE49-F238E27FC236}">
                    <a16:creationId xmlns:a16="http://schemas.microsoft.com/office/drawing/2014/main" id="{CD76FAAC-9A11-47A6-BEDC-1B87889BB2CB}"/>
                  </a:ext>
                </a:extLst>
              </p:cNvPr>
              <p:cNvSpPr txBox="1">
                <a:spLocks noRot="1" noChangeAspect="1" noMove="1" noResize="1" noEditPoints="1" noAdjustHandles="1" noChangeArrowheads="1" noChangeShapeType="1" noTextEdit="1"/>
              </p:cNvSpPr>
              <p:nvPr/>
            </p:nvSpPr>
            <p:spPr>
              <a:xfrm>
                <a:off x="2169774" y="3406607"/>
                <a:ext cx="2341508" cy="789831"/>
              </a:xfrm>
              <a:prstGeom prst="rect">
                <a:avLst/>
              </a:prstGeom>
              <a:blipFill>
                <a:blip r:embed="rId5"/>
                <a:stretch>
                  <a:fillRect/>
                </a:stretch>
              </a:blipFill>
              <a:ln>
                <a:solidFill>
                  <a:srgbClr val="0070C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BFA46176-9A08-4078-BED9-0B26E5157EED}"/>
                  </a:ext>
                </a:extLst>
              </p:cNvPr>
              <p:cNvSpPr/>
              <p:nvPr/>
            </p:nvSpPr>
            <p:spPr>
              <a:xfrm>
                <a:off x="4788035" y="3409724"/>
                <a:ext cx="2453120" cy="789832"/>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mbria Math" panose="02040503050406030204" pitchFamily="18" charset="0"/>
                        </a:rPr>
                        <m:t>𝒌</m:t>
                      </m:r>
                      <m:r>
                        <a:rPr lang="en-US" sz="2000" b="1" i="1" smtClean="0">
                          <a:latin typeface="Cambria Math" panose="02040503050406030204" pitchFamily="18" charset="0"/>
                          <a:ea typeface="Cambria Math" panose="02040503050406030204" pitchFamily="18" charset="0"/>
                        </a:rPr>
                        <m:t>=</m:t>
                      </m:r>
                      <m:f>
                        <m:fPr>
                          <m:ctrlPr>
                            <a:rPr lang="en-US" sz="2000" b="1" i="1">
                              <a:latin typeface="Cambria Math" panose="02040503050406030204" pitchFamily="18" charset="0"/>
                              <a:ea typeface="Cambria Math" panose="02040503050406030204" pitchFamily="18" charset="0"/>
                            </a:rPr>
                          </m:ctrlPr>
                        </m:fPr>
                        <m:num>
                          <m:r>
                            <a:rPr lang="en-US" sz="2000" b="1" i="1" smtClean="0">
                              <a:latin typeface="Cambria Math" panose="02040503050406030204" pitchFamily="18" charset="0"/>
                              <a:ea typeface="Cambria Math" panose="02040503050406030204" pitchFamily="18" charset="0"/>
                            </a:rPr>
                            <m:t>|</m:t>
                          </m:r>
                          <m:acc>
                            <m:accPr>
                              <m:chr m:val="̅"/>
                              <m:ctrlPr>
                                <a:rPr lang="en-US" sz="2000" b="1" i="1">
                                  <a:latin typeface="Cambria Math" panose="02040503050406030204" pitchFamily="18" charset="0"/>
                                  <a:ea typeface="Cambria Math" panose="02040503050406030204" pitchFamily="18" charset="0"/>
                                </a:rPr>
                              </m:ctrlPr>
                            </m:accPr>
                            <m:e>
                              <m:r>
                                <a:rPr lang="en-US" sz="2000" b="1" i="1" smtClean="0">
                                  <a:latin typeface="Cambria Math" panose="02040503050406030204" pitchFamily="18" charset="0"/>
                                  <a:ea typeface="Cambria Math" panose="02040503050406030204" pitchFamily="18" charset="0"/>
                                </a:rPr>
                                <m:t>𝑿</m:t>
                              </m:r>
                            </m:e>
                          </m:acc>
                          <m:r>
                            <a:rPr lang="en-US" sz="2000" b="1" i="1" smtClean="0">
                              <a:latin typeface="Cambria Math" panose="02040503050406030204" pitchFamily="18" charset="0"/>
                              <a:ea typeface="Cambria Math" panose="02040503050406030204" pitchFamily="18" charset="0"/>
                            </a:rPr>
                            <m:t>−</m:t>
                          </m:r>
                          <m:r>
                            <a:rPr lang="en-US" sz="2000" b="1" i="1" smtClean="0">
                              <a:latin typeface="Cambria Math" panose="02040503050406030204" pitchFamily="18" charset="0"/>
                              <a:ea typeface="Cambria Math" panose="02040503050406030204" pitchFamily="18" charset="0"/>
                            </a:rPr>
                            <m:t>𝑵𝑺𝑳</m:t>
                          </m:r>
                          <m:r>
                            <a:rPr lang="en-US" sz="2000" b="1" i="1">
                              <a:latin typeface="Cambria Math" panose="02040503050406030204" pitchFamily="18" charset="0"/>
                              <a:ea typeface="Cambria Math" panose="02040503050406030204" pitchFamily="18" charset="0"/>
                            </a:rPr>
                            <m:t> |</m:t>
                          </m:r>
                          <m:r>
                            <m:rPr>
                              <m:nor/>
                            </m:rPr>
                            <a:rPr lang="en-US" sz="2000" dirty="0"/>
                            <m:t> </m:t>
                          </m:r>
                        </m:num>
                        <m:den>
                          <m:sSub>
                            <m:sSubPr>
                              <m:ctrlPr>
                                <a:rPr lang="en-US" sz="2000" b="1" i="1">
                                  <a:latin typeface="Cambria Math" panose="02040503050406030204" pitchFamily="18" charset="0"/>
                                  <a:ea typeface="Cambria Math" panose="02040503050406030204" pitchFamily="18" charset="0"/>
                                </a:rPr>
                              </m:ctrlPr>
                            </m:sSubPr>
                            <m:e>
                              <m:r>
                                <a:rPr lang="en-US" sz="2000" b="1" i="1">
                                  <a:latin typeface="Cambria Math" panose="02040503050406030204" pitchFamily="18" charset="0"/>
                                  <a:ea typeface="Cambria Math" panose="02040503050406030204" pitchFamily="18" charset="0"/>
                                </a:rPr>
                                <m:t>𝑺</m:t>
                              </m:r>
                            </m:e>
                            <m:sub>
                              <m:r>
                                <a:rPr lang="en-US" sz="2000" b="1" i="1">
                                  <a:latin typeface="Cambria Math" panose="02040503050406030204" pitchFamily="18" charset="0"/>
                                  <a:ea typeface="Cambria Math" panose="02040503050406030204" pitchFamily="18" charset="0"/>
                                </a:rPr>
                                <m:t>𝒙</m:t>
                              </m:r>
                            </m:sub>
                          </m:sSub>
                        </m:den>
                      </m:f>
                    </m:oMath>
                  </m:oMathPara>
                </a14:m>
                <a:endParaRPr lang="en-US" sz="2000" dirty="0"/>
              </a:p>
            </p:txBody>
          </p:sp>
        </mc:Choice>
        <mc:Fallback xmlns="">
          <p:sp>
            <p:nvSpPr>
              <p:cNvPr id="25" name="Rectangle 24">
                <a:extLst>
                  <a:ext uri="{FF2B5EF4-FFF2-40B4-BE49-F238E27FC236}">
                    <a16:creationId xmlns:a16="http://schemas.microsoft.com/office/drawing/2014/main" id="{BFA46176-9A08-4078-BED9-0B26E5157EED}"/>
                  </a:ext>
                </a:extLst>
              </p:cNvPr>
              <p:cNvSpPr>
                <a:spLocks noRot="1" noChangeAspect="1" noMove="1" noResize="1" noEditPoints="1" noAdjustHandles="1" noChangeArrowheads="1" noChangeShapeType="1" noTextEdit="1"/>
              </p:cNvSpPr>
              <p:nvPr/>
            </p:nvSpPr>
            <p:spPr>
              <a:xfrm>
                <a:off x="4788035" y="3409724"/>
                <a:ext cx="2453120" cy="789832"/>
              </a:xfrm>
              <a:prstGeom prst="rect">
                <a:avLst/>
              </a:prstGeom>
              <a:blipFill>
                <a:blip r:embed="rId6"/>
                <a:stretch>
                  <a:fillRect/>
                </a:stretch>
              </a:blipFill>
              <a:ln/>
            </p:spPr>
            <p:txBody>
              <a:bodyPr/>
              <a:lstStyle/>
              <a:p>
                <a:r>
                  <a:rPr lang="en-US">
                    <a:noFill/>
                  </a:rPr>
                  <a:t> </a:t>
                </a:r>
              </a:p>
            </p:txBody>
          </p:sp>
        </mc:Fallback>
      </mc:AlternateContent>
      <p:cxnSp>
        <p:nvCxnSpPr>
          <p:cNvPr id="26" name="Straight Arrow Connector 25">
            <a:extLst>
              <a:ext uri="{FF2B5EF4-FFF2-40B4-BE49-F238E27FC236}">
                <a16:creationId xmlns:a16="http://schemas.microsoft.com/office/drawing/2014/main" id="{CE5F0CAB-04C3-430B-80C5-B4C57F9B2867}"/>
              </a:ext>
            </a:extLst>
          </p:cNvPr>
          <p:cNvCxnSpPr/>
          <p:nvPr/>
        </p:nvCxnSpPr>
        <p:spPr>
          <a:xfrm flipV="1">
            <a:off x="8304222" y="2009928"/>
            <a:ext cx="3282845" cy="0"/>
          </a:xfrm>
          <a:prstGeom prst="straightConnector1">
            <a:avLst/>
          </a:prstGeom>
          <a:ln w="28575" cap="flat" cmpd="sng" algn="ctr">
            <a:solidFill>
              <a:srgbClr val="FF0000"/>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27" name="Straight Arrow Connector 26">
            <a:extLst>
              <a:ext uri="{FF2B5EF4-FFF2-40B4-BE49-F238E27FC236}">
                <a16:creationId xmlns:a16="http://schemas.microsoft.com/office/drawing/2014/main" id="{7ADD0028-C3CE-4BB1-8601-E7E9F8673F42}"/>
              </a:ext>
            </a:extLst>
          </p:cNvPr>
          <p:cNvCxnSpPr>
            <a:cxnSpLocks/>
          </p:cNvCxnSpPr>
          <p:nvPr/>
        </p:nvCxnSpPr>
        <p:spPr>
          <a:xfrm>
            <a:off x="8437489" y="2075891"/>
            <a:ext cx="0" cy="3291840"/>
          </a:xfrm>
          <a:prstGeom prst="straightConnector1">
            <a:avLst/>
          </a:prstGeom>
          <a:ln w="28575" cap="flat" cmpd="sng" algn="ctr">
            <a:solidFill>
              <a:srgbClr val="FF0000"/>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pic>
        <p:nvPicPr>
          <p:cNvPr id="37" name="Picture 36">
            <a:extLst>
              <a:ext uri="{FF2B5EF4-FFF2-40B4-BE49-F238E27FC236}">
                <a16:creationId xmlns:a16="http://schemas.microsoft.com/office/drawing/2014/main" id="{5DB00970-81C2-42C4-8CC2-A0978655AEA1}"/>
              </a:ext>
            </a:extLst>
          </p:cNvPr>
          <p:cNvPicPr>
            <a:picLocks noChangeAspect="1"/>
          </p:cNvPicPr>
          <p:nvPr/>
        </p:nvPicPr>
        <p:blipFill>
          <a:blip r:embed="rId7"/>
          <a:stretch>
            <a:fillRect/>
          </a:stretch>
        </p:blipFill>
        <p:spPr>
          <a:xfrm>
            <a:off x="5370102" y="4737366"/>
            <a:ext cx="2033073" cy="1737360"/>
          </a:xfrm>
          <a:prstGeom prst="rect">
            <a:avLst/>
          </a:prstGeom>
        </p:spPr>
      </p:pic>
      <p:cxnSp>
        <p:nvCxnSpPr>
          <p:cNvPr id="34" name="Straight Connector 33">
            <a:extLst>
              <a:ext uri="{FF2B5EF4-FFF2-40B4-BE49-F238E27FC236}">
                <a16:creationId xmlns:a16="http://schemas.microsoft.com/office/drawing/2014/main" id="{4B105A4D-5071-4CCC-B792-515E59721842}"/>
              </a:ext>
            </a:extLst>
          </p:cNvPr>
          <p:cNvCxnSpPr/>
          <p:nvPr/>
        </p:nvCxnSpPr>
        <p:spPr>
          <a:xfrm>
            <a:off x="5004342" y="5056148"/>
            <a:ext cx="0" cy="1371600"/>
          </a:xfrm>
          <a:prstGeom prst="line">
            <a:avLst/>
          </a:prstGeom>
          <a:ln w="28575">
            <a:solidFill>
              <a:srgbClr val="002060"/>
            </a:solidFill>
          </a:ln>
        </p:spPr>
        <p:style>
          <a:lnRef idx="1">
            <a:schemeClr val="accent2"/>
          </a:lnRef>
          <a:fillRef idx="0">
            <a:schemeClr val="accent2"/>
          </a:fillRef>
          <a:effectRef idx="0">
            <a:schemeClr val="accent2"/>
          </a:effectRef>
          <a:fontRef idx="minor">
            <a:schemeClr val="tx1"/>
          </a:fontRef>
        </p:style>
      </p:cxnSp>
      <p:sp>
        <p:nvSpPr>
          <p:cNvPr id="35" name="TextBox 34">
            <a:extLst>
              <a:ext uri="{FF2B5EF4-FFF2-40B4-BE49-F238E27FC236}">
                <a16:creationId xmlns:a16="http://schemas.microsoft.com/office/drawing/2014/main" id="{8770699B-9C27-4290-92D7-63C75FAA8A41}"/>
              </a:ext>
            </a:extLst>
          </p:cNvPr>
          <p:cNvSpPr txBox="1"/>
          <p:nvPr/>
        </p:nvSpPr>
        <p:spPr>
          <a:xfrm>
            <a:off x="4698797" y="4684300"/>
            <a:ext cx="1173980" cy="369332"/>
          </a:xfrm>
          <a:prstGeom prst="rect">
            <a:avLst/>
          </a:prstGeom>
          <a:noFill/>
        </p:spPr>
        <p:txBody>
          <a:bodyPr wrap="square" rtlCol="0">
            <a:spAutoFit/>
          </a:bodyPr>
          <a:lstStyle/>
          <a:p>
            <a:r>
              <a:rPr lang="en-US" dirty="0">
                <a:solidFill>
                  <a:srgbClr val="002060"/>
                </a:solidFill>
              </a:rPr>
              <a:t>NSL</a:t>
            </a:r>
          </a:p>
        </p:txBody>
      </p:sp>
      <p:sp>
        <p:nvSpPr>
          <p:cNvPr id="33" name="Arrow: Right 32">
            <a:extLst>
              <a:ext uri="{FF2B5EF4-FFF2-40B4-BE49-F238E27FC236}">
                <a16:creationId xmlns:a16="http://schemas.microsoft.com/office/drawing/2014/main" id="{E0C488D1-8B9F-4B91-8534-0BB1A0069AF3}"/>
              </a:ext>
            </a:extLst>
          </p:cNvPr>
          <p:cNvSpPr/>
          <p:nvPr/>
        </p:nvSpPr>
        <p:spPr>
          <a:xfrm rot="10800000">
            <a:off x="5050135" y="6277458"/>
            <a:ext cx="1280160" cy="330519"/>
          </a:xfrm>
          <a:prstGeom prst="rightArrow">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89A6C7A3-D6C9-4AD8-AAF6-D775078B0A33}"/>
              </a:ext>
            </a:extLst>
          </p:cNvPr>
          <p:cNvCxnSpPr/>
          <p:nvPr/>
        </p:nvCxnSpPr>
        <p:spPr>
          <a:xfrm>
            <a:off x="6386412" y="4848837"/>
            <a:ext cx="0" cy="1554480"/>
          </a:xfrm>
          <a:prstGeom prst="line">
            <a:avLst/>
          </a:prstGeom>
          <a:ln w="28575">
            <a:solidFill>
              <a:schemeClr val="tx1"/>
            </a:solidFill>
            <a:prstDash val="dash"/>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3" name="Content Placeholder 2">
            <a:extLst>
              <a:ext uri="{FF2B5EF4-FFF2-40B4-BE49-F238E27FC236}">
                <a16:creationId xmlns:a16="http://schemas.microsoft.com/office/drawing/2014/main" id="{C034368D-C088-4D31-9D17-DD93398D10A5}"/>
              </a:ext>
            </a:extLst>
          </p:cNvPr>
          <p:cNvSpPr>
            <a:spLocks noGrp="1"/>
          </p:cNvSpPr>
          <p:nvPr>
            <p:ph sz="half" idx="1"/>
          </p:nvPr>
        </p:nvSpPr>
        <p:spPr>
          <a:xfrm>
            <a:off x="107286" y="1196137"/>
            <a:ext cx="7668841" cy="4838862"/>
          </a:xfrm>
        </p:spPr>
        <p:txBody>
          <a:bodyPr>
            <a:normAutofit/>
          </a:bodyPr>
          <a:lstStyle/>
          <a:p>
            <a:endParaRPr lang="en-US" sz="900" dirty="0"/>
          </a:p>
          <a:p>
            <a:r>
              <a:rPr lang="en-US" sz="2400" dirty="0"/>
              <a:t>Observed k-values provide the </a:t>
            </a:r>
            <a:r>
              <a:rPr lang="en-US" sz="2400" b="1" dirty="0">
                <a:solidFill>
                  <a:srgbClr val="C00000"/>
                </a:solidFill>
              </a:rPr>
              <a:t>lower 1-sided </a:t>
            </a:r>
            <a:r>
              <a:rPr lang="en-US" sz="2400" b="1" u="sng" dirty="0"/>
              <a:t>confidence limit </a:t>
            </a:r>
            <a:r>
              <a:rPr lang="en-US" sz="2400" dirty="0"/>
              <a:t>on the observed %-in-spec (i.e. %Reliability), where the “observed” (aka </a:t>
            </a:r>
            <a:r>
              <a:rPr lang="en-US" sz="2400" b="1" u="sng" dirty="0"/>
              <a:t>“%Reliability”</a:t>
            </a:r>
            <a:r>
              <a:rPr lang="en-US" sz="2400" dirty="0"/>
              <a:t>) value is derived from an Normal Distribution Z-table vs. Z value.</a:t>
            </a:r>
          </a:p>
          <a:p>
            <a:pPr marL="0" indent="0">
              <a:buNone/>
            </a:pPr>
            <a:r>
              <a:rPr lang="en-US" sz="2400" dirty="0"/>
              <a:t>	</a:t>
            </a:r>
          </a:p>
          <a:p>
            <a:pPr marL="0" indent="0">
              <a:buNone/>
            </a:pPr>
            <a:endParaRPr lang="en-US" sz="2400" dirty="0"/>
          </a:p>
          <a:p>
            <a:endParaRPr lang="en-US" sz="1200" dirty="0"/>
          </a:p>
          <a:p>
            <a:endParaRPr lang="en-US" sz="1100" dirty="0"/>
          </a:p>
          <a:p>
            <a:pPr lvl="2"/>
            <a:endParaRPr lang="en-US" sz="1800" dirty="0"/>
          </a:p>
          <a:p>
            <a:pPr marL="0" indent="0">
              <a:buNone/>
            </a:pPr>
            <a:endParaRPr lang="en-US" sz="2400" dirty="0"/>
          </a:p>
        </p:txBody>
      </p:sp>
      <p:cxnSp>
        <p:nvCxnSpPr>
          <p:cNvPr id="38" name="Straight Connector 37">
            <a:extLst>
              <a:ext uri="{FF2B5EF4-FFF2-40B4-BE49-F238E27FC236}">
                <a16:creationId xmlns:a16="http://schemas.microsoft.com/office/drawing/2014/main" id="{C8CA2409-AEB4-4EB3-A390-D0E061F06078}"/>
              </a:ext>
            </a:extLst>
          </p:cNvPr>
          <p:cNvCxnSpPr/>
          <p:nvPr/>
        </p:nvCxnSpPr>
        <p:spPr>
          <a:xfrm>
            <a:off x="6033269" y="6453290"/>
            <a:ext cx="365760" cy="0"/>
          </a:xfrm>
          <a:prstGeom prst="line">
            <a:avLst/>
          </a:prstGeom>
          <a:ln w="28575">
            <a:solidFill>
              <a:schemeClr val="tx1"/>
            </a:solidFill>
            <a:prstDash val="dash"/>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C37A4252-2621-4B66-A270-46D225522E79}"/>
              </a:ext>
            </a:extLst>
          </p:cNvPr>
          <p:cNvCxnSpPr/>
          <p:nvPr/>
        </p:nvCxnSpPr>
        <p:spPr>
          <a:xfrm>
            <a:off x="5730240" y="6455807"/>
            <a:ext cx="365760" cy="0"/>
          </a:xfrm>
          <a:prstGeom prst="line">
            <a:avLst/>
          </a:prstGeom>
          <a:ln w="28575">
            <a:solidFill>
              <a:schemeClr val="tx1"/>
            </a:solidFill>
            <a:prstDash val="dash"/>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91684AA2-8E90-4A94-B45F-963DF102FE4F}"/>
              </a:ext>
            </a:extLst>
          </p:cNvPr>
          <p:cNvCxnSpPr/>
          <p:nvPr/>
        </p:nvCxnSpPr>
        <p:spPr>
          <a:xfrm>
            <a:off x="5370102" y="6453290"/>
            <a:ext cx="365760" cy="0"/>
          </a:xfrm>
          <a:prstGeom prst="line">
            <a:avLst/>
          </a:prstGeom>
          <a:ln w="28575">
            <a:solidFill>
              <a:schemeClr val="tx1"/>
            </a:solidFill>
            <a:prstDash val="dash"/>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C2FB394A-870D-43E4-8487-1B25A60EDF0F}"/>
              </a:ext>
            </a:extLst>
          </p:cNvPr>
          <p:cNvCxnSpPr/>
          <p:nvPr/>
        </p:nvCxnSpPr>
        <p:spPr>
          <a:xfrm>
            <a:off x="5004342" y="6442718"/>
            <a:ext cx="365760" cy="0"/>
          </a:xfrm>
          <a:prstGeom prst="line">
            <a:avLst/>
          </a:prstGeom>
          <a:ln w="28575">
            <a:solidFill>
              <a:schemeClr val="tx1"/>
            </a:solidFill>
            <a:prstDash val="dash"/>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44" name="Rectangle 43">
            <a:extLst>
              <a:ext uri="{FF2B5EF4-FFF2-40B4-BE49-F238E27FC236}">
                <a16:creationId xmlns:a16="http://schemas.microsoft.com/office/drawing/2014/main" id="{BDF2C6D6-753B-489C-831C-5AD4D2560870}"/>
              </a:ext>
            </a:extLst>
          </p:cNvPr>
          <p:cNvSpPr/>
          <p:nvPr/>
        </p:nvSpPr>
        <p:spPr>
          <a:xfrm>
            <a:off x="456344" y="5562448"/>
            <a:ext cx="3587803" cy="923330"/>
          </a:xfrm>
          <a:prstGeom prst="rect">
            <a:avLst/>
          </a:prstGeom>
        </p:spPr>
        <p:txBody>
          <a:bodyPr wrap="square">
            <a:spAutoFit/>
          </a:bodyPr>
          <a:lstStyle/>
          <a:p>
            <a:r>
              <a:rPr lang="en-US" b="1" i="1" u="sng" dirty="0"/>
              <a:t>k- table values aka “k-factors</a:t>
            </a:r>
            <a:r>
              <a:rPr lang="en-US" b="1" i="1" dirty="0"/>
              <a:t>” </a:t>
            </a:r>
            <a:r>
              <a:rPr lang="en-US" i="1" dirty="0"/>
              <a:t>typically assume data comes from </a:t>
            </a:r>
            <a:r>
              <a:rPr lang="en-US" i="1" u="sng" dirty="0"/>
              <a:t>normal population</a:t>
            </a:r>
            <a:r>
              <a:rPr lang="en-US" i="1" dirty="0"/>
              <a:t>. </a:t>
            </a:r>
          </a:p>
        </p:txBody>
      </p:sp>
      <p:sp>
        <p:nvSpPr>
          <p:cNvPr id="47" name="Content Placeholder 2">
            <a:extLst>
              <a:ext uri="{FF2B5EF4-FFF2-40B4-BE49-F238E27FC236}">
                <a16:creationId xmlns:a16="http://schemas.microsoft.com/office/drawing/2014/main" id="{2CC30456-066B-4505-91D7-78F0CA47A724}"/>
              </a:ext>
            </a:extLst>
          </p:cNvPr>
          <p:cNvSpPr txBox="1">
            <a:spLocks/>
          </p:cNvSpPr>
          <p:nvPr/>
        </p:nvSpPr>
        <p:spPr>
          <a:xfrm>
            <a:off x="8681747" y="754664"/>
            <a:ext cx="3418432" cy="991818"/>
          </a:xfrm>
          <a:prstGeom prst="rect">
            <a:avLst/>
          </a:prstGeom>
          <a:solidFill>
            <a:schemeClr val="accent3">
              <a:lumMod val="60000"/>
              <a:lumOff val="40000"/>
              <a:alpha val="27059"/>
            </a:schemeClr>
          </a:solidFill>
          <a:ln>
            <a:solidFill>
              <a:srgbClr val="FFC000"/>
            </a:solid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a:bodyPr>
          <a:lstStyle>
            <a:lvl1pPr marL="228600" indent="-228600" algn="l" defTabSz="914400" rtl="0" eaLnBrk="1" latinLnBrk="0" hangingPunct="1">
              <a:spcBef>
                <a:spcPts val="300"/>
              </a:spcBef>
              <a:buFont typeface="Arial" panose="020B0604020202020204" pitchFamily="34" charset="0"/>
              <a:buChar char="•"/>
              <a:defRPr sz="2000" kern="1200">
                <a:solidFill>
                  <a:schemeClr val="dk1"/>
                </a:solidFill>
                <a:latin typeface="+mn-lt"/>
                <a:ea typeface="+mn-ea"/>
                <a:cs typeface="+mn-cs"/>
              </a:defRPr>
            </a:lvl1pPr>
            <a:lvl2pPr marL="514350" indent="-285750" algn="l" defTabSz="914400" rtl="0" eaLnBrk="1" latinLnBrk="0" hangingPunct="1">
              <a:spcBef>
                <a:spcPts val="0"/>
              </a:spcBef>
              <a:buFont typeface="Arial" panose="020B0604020202020204" pitchFamily="34" charset="0"/>
              <a:buChar char="–"/>
              <a:defRPr sz="1800" kern="1200">
                <a:solidFill>
                  <a:schemeClr val="dk1"/>
                </a:solidFill>
                <a:latin typeface="+mn-lt"/>
                <a:ea typeface="+mn-ea"/>
                <a:cs typeface="+mn-cs"/>
              </a:defRPr>
            </a:lvl2pPr>
            <a:lvl3pPr marL="800100" indent="-285750" algn="l" defTabSz="914400" rtl="0" eaLnBrk="1" latinLnBrk="0" hangingPunct="1">
              <a:spcBef>
                <a:spcPts val="0"/>
              </a:spcBef>
              <a:buFont typeface="Arial" panose="020B0604020202020204" pitchFamily="34" charset="0"/>
              <a:buChar char="•"/>
              <a:defRPr sz="1600" kern="1200">
                <a:solidFill>
                  <a:schemeClr val="dk1"/>
                </a:solidFill>
                <a:latin typeface="+mn-lt"/>
                <a:ea typeface="+mn-ea"/>
                <a:cs typeface="+mn-cs"/>
              </a:defRPr>
            </a:lvl3pPr>
            <a:lvl4pPr marL="1028700" indent="-228600" algn="l" defTabSz="914400" rtl="0" eaLnBrk="1" latinLnBrk="0" hangingPunct="1">
              <a:spcBef>
                <a:spcPts val="0"/>
              </a:spcBef>
              <a:buFont typeface="Arial" panose="020B0604020202020204" pitchFamily="34" charset="0"/>
              <a:buChar char="–"/>
              <a:defRPr sz="1400" kern="1200">
                <a:solidFill>
                  <a:schemeClr val="dk1"/>
                </a:solidFill>
                <a:latin typeface="+mn-lt"/>
                <a:ea typeface="+mn-ea"/>
                <a:cs typeface="+mn-cs"/>
              </a:defRPr>
            </a:lvl4pPr>
            <a:lvl5pPr marL="1257300" indent="-171450" algn="l" defTabSz="914400" rtl="0" eaLnBrk="1" latinLnBrk="0" hangingPunct="1">
              <a:spcBef>
                <a:spcPts val="0"/>
              </a:spcBef>
              <a:buFont typeface="Arial" panose="020B0604020202020204" pitchFamily="34" charset="0"/>
              <a:buChar char="•"/>
              <a:defRPr sz="14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dk1"/>
                </a:solidFill>
                <a:latin typeface="+mn-lt"/>
                <a:ea typeface="+mn-ea"/>
                <a:cs typeface="+mn-cs"/>
              </a:defRPr>
            </a:lvl9pPr>
          </a:lstStyle>
          <a:p>
            <a:pPr marL="0" indent="0">
              <a:buNone/>
            </a:pPr>
            <a:endParaRPr lang="en-US" sz="1800" dirty="0"/>
          </a:p>
        </p:txBody>
      </p:sp>
      <p:sp>
        <p:nvSpPr>
          <p:cNvPr id="48" name="Rectangle 47">
            <a:extLst>
              <a:ext uri="{FF2B5EF4-FFF2-40B4-BE49-F238E27FC236}">
                <a16:creationId xmlns:a16="http://schemas.microsoft.com/office/drawing/2014/main" id="{D3722BFA-B95D-4AE6-AC4D-9988CA32BA09}"/>
              </a:ext>
            </a:extLst>
          </p:cNvPr>
          <p:cNvSpPr/>
          <p:nvPr/>
        </p:nvSpPr>
        <p:spPr>
          <a:xfrm>
            <a:off x="3700695" y="4260062"/>
            <a:ext cx="1852287" cy="369332"/>
          </a:xfrm>
          <a:prstGeom prst="rect">
            <a:avLst/>
          </a:prstGeom>
          <a:ln w="6350"/>
        </p:spPr>
        <p:style>
          <a:lnRef idx="2">
            <a:schemeClr val="accent3"/>
          </a:lnRef>
          <a:fillRef idx="1">
            <a:schemeClr val="lt1"/>
          </a:fillRef>
          <a:effectRef idx="0">
            <a:schemeClr val="accent3"/>
          </a:effectRef>
          <a:fontRef idx="minor">
            <a:schemeClr val="dk1"/>
          </a:fontRef>
        </p:style>
        <p:txBody>
          <a:bodyPr wrap="square">
            <a:spAutoFit/>
          </a:bodyPr>
          <a:lstStyle/>
          <a:p>
            <a:r>
              <a:rPr lang="en-US" i="1" dirty="0"/>
              <a:t>k </a:t>
            </a:r>
            <a:r>
              <a:rPr lang="en-US" i="1" dirty="0">
                <a:sym typeface="Wingdings" panose="05000000000000000000" pitchFamily="2" charset="2"/>
              </a:rPr>
              <a:t> Z as n  ∞</a:t>
            </a:r>
            <a:endParaRPr lang="en-US" i="1" dirty="0"/>
          </a:p>
        </p:txBody>
      </p:sp>
      <p:sp>
        <p:nvSpPr>
          <p:cNvPr id="23" name="Rectangle 22">
            <a:extLst>
              <a:ext uri="{FF2B5EF4-FFF2-40B4-BE49-F238E27FC236}">
                <a16:creationId xmlns:a16="http://schemas.microsoft.com/office/drawing/2014/main" id="{947D7BF8-E802-4867-A978-C89A04EA3D29}"/>
              </a:ext>
            </a:extLst>
          </p:cNvPr>
          <p:cNvSpPr/>
          <p:nvPr/>
        </p:nvSpPr>
        <p:spPr>
          <a:xfrm>
            <a:off x="8256507" y="6592336"/>
            <a:ext cx="658796" cy="23570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30" name="Rectangle 29">
            <a:extLst>
              <a:ext uri="{FF2B5EF4-FFF2-40B4-BE49-F238E27FC236}">
                <a16:creationId xmlns:a16="http://schemas.microsoft.com/office/drawing/2014/main" id="{2DCE1822-FAA6-46A7-AA41-BDDC0B766763}"/>
              </a:ext>
            </a:extLst>
          </p:cNvPr>
          <p:cNvSpPr/>
          <p:nvPr/>
        </p:nvSpPr>
        <p:spPr>
          <a:xfrm>
            <a:off x="8865428" y="6492131"/>
            <a:ext cx="2955535" cy="383464"/>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aphicFrame>
        <p:nvGraphicFramePr>
          <p:cNvPr id="4" name="Table 3">
            <a:extLst>
              <a:ext uri="{FF2B5EF4-FFF2-40B4-BE49-F238E27FC236}">
                <a16:creationId xmlns:a16="http://schemas.microsoft.com/office/drawing/2014/main" id="{13D62E4B-E223-4E94-9DC5-9DB171BD2BAB}"/>
              </a:ext>
            </a:extLst>
          </p:cNvPr>
          <p:cNvGraphicFramePr>
            <a:graphicFrameLocks noGrp="1"/>
          </p:cNvGraphicFramePr>
          <p:nvPr>
            <p:extLst>
              <p:ext uri="{D42A27DB-BD31-4B8C-83A1-F6EECF244321}">
                <p14:modId xmlns:p14="http://schemas.microsoft.com/office/powerpoint/2010/main" val="719533657"/>
              </p:ext>
            </p:extLst>
          </p:nvPr>
        </p:nvGraphicFramePr>
        <p:xfrm>
          <a:off x="8922949" y="6533280"/>
          <a:ext cx="2898014" cy="312606"/>
        </p:xfrm>
        <a:graphic>
          <a:graphicData uri="http://schemas.openxmlformats.org/drawingml/2006/table">
            <a:tbl>
              <a:tblPr firstRow="1" bandRow="1">
                <a:tableStyleId>{5C22544A-7EE6-4342-B048-85BDC9FD1C3A}</a:tableStyleId>
              </a:tblPr>
              <a:tblGrid>
                <a:gridCol w="512135">
                  <a:extLst>
                    <a:ext uri="{9D8B030D-6E8A-4147-A177-3AD203B41FA5}">
                      <a16:colId xmlns:a16="http://schemas.microsoft.com/office/drawing/2014/main" val="3401305239"/>
                    </a:ext>
                  </a:extLst>
                </a:gridCol>
                <a:gridCol w="478227">
                  <a:extLst>
                    <a:ext uri="{9D8B030D-6E8A-4147-A177-3AD203B41FA5}">
                      <a16:colId xmlns:a16="http://schemas.microsoft.com/office/drawing/2014/main" val="1565206964"/>
                    </a:ext>
                  </a:extLst>
                </a:gridCol>
                <a:gridCol w="440610">
                  <a:extLst>
                    <a:ext uri="{9D8B030D-6E8A-4147-A177-3AD203B41FA5}">
                      <a16:colId xmlns:a16="http://schemas.microsoft.com/office/drawing/2014/main" val="1685997144"/>
                    </a:ext>
                  </a:extLst>
                </a:gridCol>
                <a:gridCol w="456586">
                  <a:extLst>
                    <a:ext uri="{9D8B030D-6E8A-4147-A177-3AD203B41FA5}">
                      <a16:colId xmlns:a16="http://schemas.microsoft.com/office/drawing/2014/main" val="3235200521"/>
                    </a:ext>
                  </a:extLst>
                </a:gridCol>
                <a:gridCol w="458102">
                  <a:extLst>
                    <a:ext uri="{9D8B030D-6E8A-4147-A177-3AD203B41FA5}">
                      <a16:colId xmlns:a16="http://schemas.microsoft.com/office/drawing/2014/main" val="2604989075"/>
                    </a:ext>
                  </a:extLst>
                </a:gridCol>
                <a:gridCol w="552354">
                  <a:extLst>
                    <a:ext uri="{9D8B030D-6E8A-4147-A177-3AD203B41FA5}">
                      <a16:colId xmlns:a16="http://schemas.microsoft.com/office/drawing/2014/main" val="4021628045"/>
                    </a:ext>
                  </a:extLst>
                </a:gridCol>
              </a:tblGrid>
              <a:tr h="312606">
                <a:tc>
                  <a:txBody>
                    <a:bodyPr/>
                    <a:lstStyle/>
                    <a:p>
                      <a:pPr algn="ctr"/>
                      <a:r>
                        <a:rPr lang="en-US" sz="1000" b="0" dirty="0">
                          <a:solidFill>
                            <a:schemeClr val="tx1"/>
                          </a:solidFill>
                          <a:latin typeface="Arial Narrow" panose="020B0606020202030204" pitchFamily="34" charset="0"/>
                          <a:cs typeface="Arial" panose="020B0604020202020204" pitchFamily="34" charset="0"/>
                        </a:rPr>
                        <a:t>0.674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dirty="0">
                          <a:solidFill>
                            <a:schemeClr val="tx1"/>
                          </a:solidFill>
                          <a:latin typeface="Arial Narrow" panose="020B0606020202030204" pitchFamily="34" charset="0"/>
                          <a:cs typeface="Arial" panose="020B0604020202020204" pitchFamily="34" charset="0"/>
                        </a:rPr>
                        <a:t>0.842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dirty="0">
                          <a:solidFill>
                            <a:schemeClr val="tx1"/>
                          </a:solidFill>
                          <a:latin typeface="Arial Narrow" panose="020B0606020202030204" pitchFamily="34" charset="0"/>
                          <a:cs typeface="Arial" panose="020B0604020202020204" pitchFamily="34" charset="0"/>
                        </a:rPr>
                        <a:t>1.282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dirty="0">
                          <a:solidFill>
                            <a:schemeClr val="tx1"/>
                          </a:solidFill>
                          <a:latin typeface="Arial Narrow" panose="020B0606020202030204" pitchFamily="34" charset="0"/>
                          <a:cs typeface="Arial" panose="020B0604020202020204" pitchFamily="34" charset="0"/>
                        </a:rPr>
                        <a:t>1.645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dirty="0">
                          <a:solidFill>
                            <a:schemeClr val="tx1"/>
                          </a:solidFill>
                          <a:latin typeface="Arial Narrow" panose="020B0606020202030204" pitchFamily="34" charset="0"/>
                          <a:cs typeface="Arial" panose="020B0604020202020204" pitchFamily="34" charset="0"/>
                        </a:rPr>
                        <a:t>2.326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dirty="0">
                          <a:solidFill>
                            <a:schemeClr val="tx1"/>
                          </a:solidFill>
                          <a:latin typeface="Arial Narrow" panose="020B0606020202030204" pitchFamily="34" charset="0"/>
                          <a:cs typeface="Arial" panose="020B0604020202020204" pitchFamily="34" charset="0"/>
                        </a:rPr>
                        <a:t>3.090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3419324"/>
                  </a:ext>
                </a:extLst>
              </a:tr>
            </a:tbl>
          </a:graphicData>
        </a:graphic>
      </p:graphicFrame>
    </p:spTree>
    <p:extLst>
      <p:ext uri="{BB962C8B-B14F-4D97-AF65-F5344CB8AC3E}">
        <p14:creationId xmlns:p14="http://schemas.microsoft.com/office/powerpoint/2010/main" val="179408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bg/>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22">
                                            <p:txEl>
                                              <p:pRg st="0" end="0"/>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2" grpId="0" uiExpand="1" build="p" animBg="1"/>
      <p:bldP spid="25" grpId="0" animBg="1"/>
      <p:bldP spid="4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C2A2C-0CA3-4DE5-A2F1-0630DD735CA6}"/>
              </a:ext>
            </a:extLst>
          </p:cNvPr>
          <p:cNvSpPr>
            <a:spLocks noGrp="1"/>
          </p:cNvSpPr>
          <p:nvPr>
            <p:ph type="title"/>
          </p:nvPr>
        </p:nvSpPr>
        <p:spPr>
          <a:xfrm>
            <a:off x="350319" y="361709"/>
            <a:ext cx="10972800" cy="655189"/>
          </a:xfrm>
        </p:spPr>
        <p:txBody>
          <a:bodyPr/>
          <a:lstStyle/>
          <a:p>
            <a:r>
              <a:rPr lang="en-US" dirty="0"/>
              <a:t>Calculation of Tolerance Intervals Themselves</a:t>
            </a:r>
          </a:p>
        </p:txBody>
      </p:sp>
      <p:pic>
        <p:nvPicPr>
          <p:cNvPr id="1026" name="Picture 2" descr="image001">
            <a:extLst>
              <a:ext uri="{FF2B5EF4-FFF2-40B4-BE49-F238E27FC236}">
                <a16:creationId xmlns:a16="http://schemas.microsoft.com/office/drawing/2014/main" id="{CE923A7A-A475-4C48-891E-36C5CE6569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9" y="1740031"/>
            <a:ext cx="5416929" cy="4536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9">
            <a:extLst>
              <a:ext uri="{FF2B5EF4-FFF2-40B4-BE49-F238E27FC236}">
                <a16:creationId xmlns:a16="http://schemas.microsoft.com/office/drawing/2014/main" id="{3470CEC7-2941-4634-B059-AE9E389374B3}"/>
              </a:ext>
            </a:extLst>
          </p:cNvPr>
          <p:cNvSpPr>
            <a:spLocks noGrp="1"/>
          </p:cNvSpPr>
          <p:nvPr>
            <p:ph sz="half" idx="2"/>
          </p:nvPr>
        </p:nvSpPr>
        <p:spPr>
          <a:xfrm>
            <a:off x="5034136" y="1716239"/>
            <a:ext cx="7270362" cy="4525963"/>
          </a:xfrm>
        </p:spPr>
        <p:txBody>
          <a:bodyPr>
            <a:normAutofit/>
          </a:bodyPr>
          <a:lstStyle/>
          <a:p>
            <a:pPr lvl="1"/>
            <a:r>
              <a:rPr lang="en-US" sz="2800" dirty="0"/>
              <a:t>continuous k-factors can be derived:</a:t>
            </a:r>
          </a:p>
          <a:p>
            <a:pPr lvl="2"/>
            <a:r>
              <a:rPr lang="en-US" sz="2400" dirty="0"/>
              <a:t>Non-central t-distribution (1-sided case)</a:t>
            </a:r>
          </a:p>
          <a:p>
            <a:pPr lvl="2"/>
            <a:r>
              <a:rPr lang="en-US" sz="2400" dirty="0"/>
              <a:t>Monte-Carlo simulation + Newton’s Method (2-sided case)</a:t>
            </a:r>
          </a:p>
          <a:p>
            <a:pPr lvl="2"/>
            <a:r>
              <a:rPr lang="en-US" sz="2400" dirty="0"/>
              <a:t>4</a:t>
            </a:r>
            <a:r>
              <a:rPr lang="en-US" sz="2400" baseline="30000" dirty="0"/>
              <a:t>th</a:t>
            </a:r>
            <a:r>
              <a:rPr lang="en-US" sz="2400" dirty="0"/>
              <a:t> order curvilinear interpolation of table values</a:t>
            </a:r>
          </a:p>
          <a:p>
            <a:pPr marL="514350" lvl="2" indent="0">
              <a:buNone/>
            </a:pPr>
            <a:endParaRPr lang="en-US" sz="2400" dirty="0"/>
          </a:p>
          <a:p>
            <a:pPr lvl="2"/>
            <a:r>
              <a:rPr lang="en-US" sz="2400" dirty="0"/>
              <a:t>Other numerical estimation methods</a:t>
            </a:r>
          </a:p>
          <a:p>
            <a:endParaRPr lang="en-US" sz="3200" dirty="0"/>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5CF0BE7B-9C7B-41D7-A27C-97175E9C61FF}"/>
                  </a:ext>
                </a:extLst>
              </p:cNvPr>
              <p:cNvSpPr/>
              <p:nvPr/>
            </p:nvSpPr>
            <p:spPr>
              <a:xfrm>
                <a:off x="5006231" y="1145576"/>
                <a:ext cx="4558709" cy="461665"/>
              </a:xfrm>
              <a:prstGeom prst="rect">
                <a:avLst/>
              </a:prstGeom>
              <a:ln>
                <a:solidFill>
                  <a:srgbClr val="FFC000"/>
                </a:solidFill>
              </a:ln>
            </p:spPr>
            <p:txBody>
              <a:bodyPr wrap="square">
                <a:spAutoFit/>
              </a:bodyPr>
              <a:lstStyle/>
              <a:p>
                <a14:m>
                  <m:oMath xmlns:m="http://schemas.openxmlformats.org/officeDocument/2006/math">
                    <m:acc>
                      <m:accPr>
                        <m:chr m:val="̅"/>
                        <m:ctrlPr>
                          <a:rPr lang="en-US" sz="2400" b="1" i="1">
                            <a:latin typeface="Cambria Math" panose="02040503050406030204" pitchFamily="18" charset="0"/>
                          </a:rPr>
                        </m:ctrlPr>
                      </m:accPr>
                      <m:e>
                        <m:r>
                          <a:rPr lang="en-US" sz="2400" b="1" i="1">
                            <a:latin typeface="Cambria Math" panose="02040503050406030204" pitchFamily="18" charset="0"/>
                          </a:rPr>
                          <m:t>𝑿</m:t>
                        </m:r>
                      </m:e>
                    </m:acc>
                    <m:r>
                      <a:rPr lang="en-US"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𝒌</m:t>
                    </m:r>
                    <m:r>
                      <a:rPr lang="en-US" sz="2400" b="1" i="1">
                        <a:latin typeface="Cambria Math" panose="02040503050406030204" pitchFamily="18" charset="0"/>
                        <a:ea typeface="Cambria Math" panose="02040503050406030204" pitchFamily="18" charset="0"/>
                      </a:rPr>
                      <m:t>∗ </m:t>
                    </m:r>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𝑺</m:t>
                        </m:r>
                      </m:e>
                      <m:sub>
                        <m:r>
                          <a:rPr lang="en-US" sz="2400" b="1" i="1">
                            <a:latin typeface="Cambria Math" panose="02040503050406030204" pitchFamily="18" charset="0"/>
                            <a:ea typeface="Cambria Math" panose="02040503050406030204" pitchFamily="18" charset="0"/>
                          </a:rPr>
                          <m:t>𝒙</m:t>
                        </m:r>
                      </m:sub>
                    </m:sSub>
                  </m:oMath>
                </a14:m>
                <a:r>
                  <a:rPr lang="en-US" sz="2400" dirty="0"/>
                  <a:t> , where k = f (</a:t>
                </a:r>
                <a:r>
                  <a:rPr lang="en-US" sz="2400" dirty="0" err="1"/>
                  <a:t>C,R,n</a:t>
                </a:r>
                <a:r>
                  <a:rPr lang="en-US" sz="2400" dirty="0"/>
                  <a:t>)</a:t>
                </a:r>
              </a:p>
            </p:txBody>
          </p:sp>
        </mc:Choice>
        <mc:Fallback xmlns="">
          <p:sp>
            <p:nvSpPr>
              <p:cNvPr id="6" name="Rectangle 5">
                <a:extLst>
                  <a:ext uri="{FF2B5EF4-FFF2-40B4-BE49-F238E27FC236}">
                    <a16:creationId xmlns:a16="http://schemas.microsoft.com/office/drawing/2014/main" id="{5CF0BE7B-9C7B-41D7-A27C-97175E9C61FF}"/>
                  </a:ext>
                </a:extLst>
              </p:cNvPr>
              <p:cNvSpPr>
                <a:spLocks noRot="1" noChangeAspect="1" noMove="1" noResize="1" noEditPoints="1" noAdjustHandles="1" noChangeArrowheads="1" noChangeShapeType="1" noTextEdit="1"/>
              </p:cNvSpPr>
              <p:nvPr/>
            </p:nvSpPr>
            <p:spPr>
              <a:xfrm>
                <a:off x="5006231" y="1145576"/>
                <a:ext cx="4558709" cy="461665"/>
              </a:xfrm>
              <a:prstGeom prst="rect">
                <a:avLst/>
              </a:prstGeom>
              <a:blipFill>
                <a:blip r:embed="rId4"/>
                <a:stretch>
                  <a:fillRect l="-133" t="-8974" b="-26923"/>
                </a:stretch>
              </a:blipFill>
              <a:ln>
                <a:solidFill>
                  <a:srgbClr val="FFC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3BF1BBA-5010-4ADD-8879-07B5EF3C93C1}"/>
                  </a:ext>
                </a:extLst>
              </p:cNvPr>
              <p:cNvSpPr>
                <a:spLocks noGrp="1"/>
              </p:cNvSpPr>
              <p:nvPr>
                <p:ph sz="half" idx="1"/>
              </p:nvPr>
            </p:nvSpPr>
            <p:spPr>
              <a:xfrm>
                <a:off x="3364185" y="4347989"/>
                <a:ext cx="445815" cy="401812"/>
              </a:xfrm>
              <a:ln>
                <a:solidFill>
                  <a:srgbClr val="0070C0"/>
                </a:solidFill>
              </a:ln>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14:m>
                  <m:oMath xmlns:m="http://schemas.openxmlformats.org/officeDocument/2006/math">
                    <m:r>
                      <a:rPr lang="en-US" sz="1800" i="1" dirty="0" smtClean="0">
                        <a:latin typeface="Cambria Math" panose="02040503050406030204" pitchFamily="18" charset="0"/>
                        <a:ea typeface="Cambria Math" panose="02040503050406030204" pitchFamily="18" charset="0"/>
                      </a:rPr>
                      <m:t>𝑅</m:t>
                    </m:r>
                  </m:oMath>
                </a14:m>
                <a:r>
                  <a:rPr lang="en-US" sz="1800" i="1" dirty="0"/>
                  <a:t>  </a:t>
                </a:r>
              </a:p>
              <a:p>
                <a:pPr algn="ctr"/>
                <a:endParaRPr lang="en-US" sz="1800" dirty="0"/>
              </a:p>
            </p:txBody>
          </p:sp>
        </mc:Choice>
        <mc:Fallback xmlns="">
          <p:sp>
            <p:nvSpPr>
              <p:cNvPr id="3" name="Content Placeholder 2">
                <a:extLst>
                  <a:ext uri="{FF2B5EF4-FFF2-40B4-BE49-F238E27FC236}">
                    <a16:creationId xmlns:a16="http://schemas.microsoft.com/office/drawing/2014/main" id="{D3BF1BBA-5010-4ADD-8879-07B5EF3C93C1}"/>
                  </a:ext>
                </a:extLst>
              </p:cNvPr>
              <p:cNvSpPr>
                <a:spLocks noGrp="1" noRot="1" noChangeAspect="1" noMove="1" noResize="1" noEditPoints="1" noAdjustHandles="1" noChangeArrowheads="1" noChangeShapeType="1" noTextEdit="1"/>
              </p:cNvSpPr>
              <p:nvPr>
                <p:ph sz="half" idx="1"/>
              </p:nvPr>
            </p:nvSpPr>
            <p:spPr>
              <a:xfrm>
                <a:off x="3364185" y="4347989"/>
                <a:ext cx="445815" cy="401812"/>
              </a:xfrm>
              <a:blipFill>
                <a:blip r:embed="rId5"/>
                <a:stretch>
                  <a:fillRect/>
                </a:stretch>
              </a:blipFill>
              <a:ln>
                <a:solidFill>
                  <a:srgbClr val="0070C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Content Placeholder 2">
                <a:extLst>
                  <a:ext uri="{FF2B5EF4-FFF2-40B4-BE49-F238E27FC236}">
                    <a16:creationId xmlns:a16="http://schemas.microsoft.com/office/drawing/2014/main" id="{ABFC21D4-608E-4C2B-ABDE-5DFE6DE7A81D}"/>
                  </a:ext>
                </a:extLst>
              </p:cNvPr>
              <p:cNvSpPr txBox="1">
                <a:spLocks/>
              </p:cNvSpPr>
              <p:nvPr/>
            </p:nvSpPr>
            <p:spPr>
              <a:xfrm>
                <a:off x="1989933" y="2688308"/>
                <a:ext cx="432335" cy="359664"/>
              </a:xfrm>
              <a:prstGeom prst="rect">
                <a:avLst/>
              </a:prstGeom>
              <a:ln>
                <a:solidFill>
                  <a:srgbClr val="C00000"/>
                </a:solidFill>
              </a:ln>
            </p:spPr>
            <p:style>
              <a:lnRef idx="2">
                <a:schemeClr val="accent4"/>
              </a:lnRef>
              <a:fillRef idx="1">
                <a:schemeClr val="lt1"/>
              </a:fillRef>
              <a:effectRef idx="0">
                <a:schemeClr val="accent4"/>
              </a:effectRef>
              <a:fontRef idx="minor">
                <a:schemeClr val="dk1"/>
              </a:fontRef>
            </p:style>
            <p:txBody>
              <a:bodyPr vert="horz" lIns="91440" tIns="45720" rIns="91440" bIns="45720" rtlCol="0">
                <a:normAutofit fontScale="92500"/>
              </a:bodyPr>
              <a:lstStyle>
                <a:lvl1pPr marL="228600" indent="-228600" algn="l" defTabSz="914400" rtl="0" eaLnBrk="1" latinLnBrk="0" hangingPunct="1">
                  <a:spcBef>
                    <a:spcPts val="300"/>
                  </a:spcBef>
                  <a:buFont typeface="Arial" panose="020B0604020202020204" pitchFamily="34" charset="0"/>
                  <a:buChar char="•"/>
                  <a:defRPr sz="2000" kern="1200">
                    <a:solidFill>
                      <a:schemeClr val="dk1"/>
                    </a:solidFill>
                    <a:latin typeface="+mn-lt"/>
                    <a:ea typeface="+mn-ea"/>
                    <a:cs typeface="+mn-cs"/>
                  </a:defRPr>
                </a:lvl1pPr>
                <a:lvl2pPr marL="514350" indent="-285750" algn="l" defTabSz="914400" rtl="0" eaLnBrk="1" latinLnBrk="0" hangingPunct="1">
                  <a:spcBef>
                    <a:spcPts val="0"/>
                  </a:spcBef>
                  <a:buFont typeface="Arial" panose="020B0604020202020204" pitchFamily="34" charset="0"/>
                  <a:buChar char="–"/>
                  <a:defRPr sz="1800" kern="1200">
                    <a:solidFill>
                      <a:schemeClr val="dk1"/>
                    </a:solidFill>
                    <a:latin typeface="+mn-lt"/>
                    <a:ea typeface="+mn-ea"/>
                    <a:cs typeface="+mn-cs"/>
                  </a:defRPr>
                </a:lvl2pPr>
                <a:lvl3pPr marL="800100" indent="-285750" algn="l" defTabSz="914400" rtl="0" eaLnBrk="1" latinLnBrk="0" hangingPunct="1">
                  <a:spcBef>
                    <a:spcPts val="0"/>
                  </a:spcBef>
                  <a:buFont typeface="Arial" panose="020B0604020202020204" pitchFamily="34" charset="0"/>
                  <a:buChar char="•"/>
                  <a:defRPr sz="1600" kern="1200">
                    <a:solidFill>
                      <a:schemeClr val="dk1"/>
                    </a:solidFill>
                    <a:latin typeface="+mn-lt"/>
                    <a:ea typeface="+mn-ea"/>
                    <a:cs typeface="+mn-cs"/>
                  </a:defRPr>
                </a:lvl3pPr>
                <a:lvl4pPr marL="1028700" indent="-228600" algn="l" defTabSz="914400" rtl="0" eaLnBrk="1" latinLnBrk="0" hangingPunct="1">
                  <a:spcBef>
                    <a:spcPts val="0"/>
                  </a:spcBef>
                  <a:buFont typeface="Arial" panose="020B0604020202020204" pitchFamily="34" charset="0"/>
                  <a:buChar char="–"/>
                  <a:defRPr sz="1400" kern="1200">
                    <a:solidFill>
                      <a:schemeClr val="dk1"/>
                    </a:solidFill>
                    <a:latin typeface="+mn-lt"/>
                    <a:ea typeface="+mn-ea"/>
                    <a:cs typeface="+mn-cs"/>
                  </a:defRPr>
                </a:lvl4pPr>
                <a:lvl5pPr marL="1257300" indent="-171450" algn="l" defTabSz="914400" rtl="0" eaLnBrk="1" latinLnBrk="0" hangingPunct="1">
                  <a:spcBef>
                    <a:spcPts val="0"/>
                  </a:spcBef>
                  <a:buFont typeface="Arial" panose="020B0604020202020204" pitchFamily="34" charset="0"/>
                  <a:buChar char="•"/>
                  <a:defRPr sz="14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1800" b="0" i="1" dirty="0" smtClean="0">
                          <a:latin typeface="Cambria Math" panose="02040503050406030204" pitchFamily="18" charset="0"/>
                          <a:ea typeface="Cambria Math" panose="02040503050406030204" pitchFamily="18" charset="0"/>
                        </a:rPr>
                        <m:t>𝐶</m:t>
                      </m:r>
                    </m:oMath>
                  </m:oMathPara>
                </a14:m>
                <a:endParaRPr lang="en-US" sz="1800" i="1" dirty="0"/>
              </a:p>
              <a:p>
                <a:endParaRPr lang="en-US" sz="1800" dirty="0"/>
              </a:p>
            </p:txBody>
          </p:sp>
        </mc:Choice>
        <mc:Fallback xmlns="">
          <p:sp>
            <p:nvSpPr>
              <p:cNvPr id="19" name="Content Placeholder 2">
                <a:extLst>
                  <a:ext uri="{FF2B5EF4-FFF2-40B4-BE49-F238E27FC236}">
                    <a16:creationId xmlns:a16="http://schemas.microsoft.com/office/drawing/2014/main" id="{ABFC21D4-608E-4C2B-ABDE-5DFE6DE7A81D}"/>
                  </a:ext>
                </a:extLst>
              </p:cNvPr>
              <p:cNvSpPr txBox="1">
                <a:spLocks noRot="1" noChangeAspect="1" noMove="1" noResize="1" noEditPoints="1" noAdjustHandles="1" noChangeArrowheads="1" noChangeShapeType="1" noTextEdit="1"/>
              </p:cNvSpPr>
              <p:nvPr/>
            </p:nvSpPr>
            <p:spPr>
              <a:xfrm>
                <a:off x="1989933" y="2688308"/>
                <a:ext cx="432335" cy="359664"/>
              </a:xfrm>
              <a:prstGeom prst="rect">
                <a:avLst/>
              </a:prstGeom>
              <a:blipFill>
                <a:blip r:embed="rId6"/>
                <a:stretch>
                  <a:fillRect/>
                </a:stretch>
              </a:blipFill>
              <a:ln>
                <a:solidFill>
                  <a:srgbClr val="C00000"/>
                </a:solidFill>
              </a:ln>
            </p:spPr>
            <p:txBody>
              <a:bodyPr/>
              <a:lstStyle/>
              <a:p>
                <a:r>
                  <a:rPr lang="en-US">
                    <a:noFill/>
                  </a:rPr>
                  <a:t> </a:t>
                </a:r>
              </a:p>
            </p:txBody>
          </p:sp>
        </mc:Fallback>
      </mc:AlternateContent>
      <p:sp>
        <p:nvSpPr>
          <p:cNvPr id="24" name="TextBox 23">
            <a:extLst>
              <a:ext uri="{FF2B5EF4-FFF2-40B4-BE49-F238E27FC236}">
                <a16:creationId xmlns:a16="http://schemas.microsoft.com/office/drawing/2014/main" id="{A253FEFB-F040-4171-AC9C-843881A7768B}"/>
              </a:ext>
            </a:extLst>
          </p:cNvPr>
          <p:cNvSpPr txBox="1"/>
          <p:nvPr/>
        </p:nvSpPr>
        <p:spPr>
          <a:xfrm>
            <a:off x="6799999" y="4748181"/>
            <a:ext cx="4499397" cy="646331"/>
          </a:xfrm>
          <a:prstGeom prst="rect">
            <a:avLst/>
          </a:prstGeom>
          <a:noFill/>
        </p:spPr>
        <p:txBody>
          <a:bodyPr wrap="square" rtlCol="0">
            <a:spAutoFit/>
          </a:bodyPr>
          <a:lstStyle/>
          <a:p>
            <a:r>
              <a:rPr lang="en-US" dirty="0">
                <a:hlinkClick r:id="rId7"/>
              </a:rPr>
              <a:t>An equation for 1-sided tolerance limits for normal distributions (Link et al. 1985)</a:t>
            </a:r>
            <a:endParaRPr lang="en-US" dirty="0"/>
          </a:p>
        </p:txBody>
      </p:sp>
      <p:sp>
        <p:nvSpPr>
          <p:cNvPr id="27" name="TextBox 26">
            <a:extLst>
              <a:ext uri="{FF2B5EF4-FFF2-40B4-BE49-F238E27FC236}">
                <a16:creationId xmlns:a16="http://schemas.microsoft.com/office/drawing/2014/main" id="{4EABD240-3BB2-47A9-BA9B-F10244589788}"/>
              </a:ext>
            </a:extLst>
          </p:cNvPr>
          <p:cNvSpPr txBox="1"/>
          <p:nvPr/>
        </p:nvSpPr>
        <p:spPr>
          <a:xfrm>
            <a:off x="6799999" y="3721800"/>
            <a:ext cx="5371298" cy="584775"/>
          </a:xfrm>
          <a:prstGeom prst="rect">
            <a:avLst/>
          </a:prstGeom>
          <a:noFill/>
        </p:spPr>
        <p:txBody>
          <a:bodyPr wrap="square" rtlCol="0">
            <a:spAutoFit/>
          </a:bodyPr>
          <a:lstStyle/>
          <a:p>
            <a:r>
              <a:rPr lang="en-US" sz="1600" b="1" dirty="0">
                <a:hlinkClick r:id="rId8"/>
              </a:rPr>
              <a:t>“RELIABILITY (PROCESS CAPABILITY) STATISTICS BASICS”</a:t>
            </a:r>
            <a:r>
              <a:rPr lang="en-US" sz="1600" b="1" dirty="0"/>
              <a:t> </a:t>
            </a:r>
            <a:r>
              <a:rPr lang="en-US" sz="1600" b="1" u="sng" dirty="0">
                <a:solidFill>
                  <a:srgbClr val="FF0000"/>
                </a:solidFill>
              </a:rPr>
              <a:t>TAB G</a:t>
            </a:r>
            <a:r>
              <a:rPr lang="en-US" sz="1600" b="1" dirty="0"/>
              <a:t> software (J. Zorich)</a:t>
            </a:r>
            <a:endParaRPr lang="en-US" sz="1200" dirty="0"/>
          </a:p>
        </p:txBody>
      </p:sp>
      <p:sp>
        <p:nvSpPr>
          <p:cNvPr id="29" name="TextBox 28">
            <a:extLst>
              <a:ext uri="{FF2B5EF4-FFF2-40B4-BE49-F238E27FC236}">
                <a16:creationId xmlns:a16="http://schemas.microsoft.com/office/drawing/2014/main" id="{6BA48781-432F-4CCC-B326-4BBDB33F90C4}"/>
              </a:ext>
            </a:extLst>
          </p:cNvPr>
          <p:cNvSpPr txBox="1"/>
          <p:nvPr/>
        </p:nvSpPr>
        <p:spPr>
          <a:xfrm>
            <a:off x="7934104" y="2936145"/>
            <a:ext cx="2988496" cy="400110"/>
          </a:xfrm>
          <a:prstGeom prst="rect">
            <a:avLst/>
          </a:prstGeom>
          <a:noFill/>
        </p:spPr>
        <p:txBody>
          <a:bodyPr wrap="square" rtlCol="0">
            <a:spAutoFit/>
          </a:bodyPr>
          <a:lstStyle/>
          <a:p>
            <a:r>
              <a:rPr lang="en-US" sz="2000" dirty="0">
                <a:solidFill>
                  <a:srgbClr val="0000CC"/>
                </a:solidFill>
              </a:rPr>
              <a:t>Not discussed here.</a:t>
            </a:r>
          </a:p>
        </p:txBody>
      </p:sp>
      <p:sp>
        <p:nvSpPr>
          <p:cNvPr id="8" name="Rectangle 7">
            <a:extLst>
              <a:ext uri="{FF2B5EF4-FFF2-40B4-BE49-F238E27FC236}">
                <a16:creationId xmlns:a16="http://schemas.microsoft.com/office/drawing/2014/main" id="{33DA067A-E8CF-46E4-9AA2-EB7A44F62C24}"/>
              </a:ext>
            </a:extLst>
          </p:cNvPr>
          <p:cNvSpPr/>
          <p:nvPr/>
        </p:nvSpPr>
        <p:spPr>
          <a:xfrm>
            <a:off x="760998" y="1125609"/>
            <a:ext cx="4099199" cy="461665"/>
          </a:xfrm>
          <a:prstGeom prst="rect">
            <a:avLst/>
          </a:prstGeom>
        </p:spPr>
        <p:txBody>
          <a:bodyPr wrap="none">
            <a:spAutoFit/>
          </a:bodyPr>
          <a:lstStyle/>
          <a:p>
            <a:r>
              <a:rPr lang="en-US" sz="2400" dirty="0"/>
              <a:t>The typical way we compute:</a:t>
            </a:r>
          </a:p>
        </p:txBody>
      </p:sp>
      <p:sp>
        <p:nvSpPr>
          <p:cNvPr id="31" name="Arrow: Right 30">
            <a:extLst>
              <a:ext uri="{FF2B5EF4-FFF2-40B4-BE49-F238E27FC236}">
                <a16:creationId xmlns:a16="http://schemas.microsoft.com/office/drawing/2014/main" id="{6BECEDC7-D19D-42ED-96B1-4DAA5F5FF62D}"/>
              </a:ext>
            </a:extLst>
          </p:cNvPr>
          <p:cNvSpPr/>
          <p:nvPr/>
        </p:nvSpPr>
        <p:spPr>
          <a:xfrm>
            <a:off x="1646503" y="5983359"/>
            <a:ext cx="2560320" cy="285750"/>
          </a:xfrm>
          <a:prstGeom prst="rightArrow">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1A51283A-82D6-4F34-A5EC-18088D279ECB}"/>
              </a:ext>
            </a:extLst>
          </p:cNvPr>
          <p:cNvSpPr/>
          <p:nvPr/>
        </p:nvSpPr>
        <p:spPr>
          <a:xfrm>
            <a:off x="1600784" y="5849445"/>
            <a:ext cx="45719" cy="525464"/>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3" name="Content Placeholder 2">
                <a:extLst>
                  <a:ext uri="{FF2B5EF4-FFF2-40B4-BE49-F238E27FC236}">
                    <a16:creationId xmlns:a16="http://schemas.microsoft.com/office/drawing/2014/main" id="{923A710B-79E1-4D2E-9096-AE9CCA35F25C}"/>
                  </a:ext>
                </a:extLst>
              </p:cNvPr>
              <p:cNvSpPr txBox="1">
                <a:spLocks/>
              </p:cNvSpPr>
              <p:nvPr/>
            </p:nvSpPr>
            <p:spPr>
              <a:xfrm>
                <a:off x="3128252" y="6262437"/>
                <a:ext cx="698303" cy="359664"/>
              </a:xfrm>
              <a:prstGeom prst="rect">
                <a:avLst/>
              </a:prstGeom>
              <a:ln/>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lnSpcReduction="10000"/>
              </a:bodyPr>
              <a:lstStyle>
                <a:lvl1pPr marL="228600" indent="-228600" algn="l" defTabSz="914400" rtl="0" eaLnBrk="1" latinLnBrk="0" hangingPunct="1">
                  <a:spcBef>
                    <a:spcPts val="300"/>
                  </a:spcBef>
                  <a:buFont typeface="Arial" panose="020B0604020202020204" pitchFamily="34" charset="0"/>
                  <a:buChar char="•"/>
                  <a:defRPr sz="2000" kern="1200">
                    <a:solidFill>
                      <a:schemeClr val="dk1"/>
                    </a:solidFill>
                    <a:latin typeface="+mn-lt"/>
                    <a:ea typeface="+mn-ea"/>
                    <a:cs typeface="+mn-cs"/>
                  </a:defRPr>
                </a:lvl1pPr>
                <a:lvl2pPr marL="514350" indent="-285750" algn="l" defTabSz="914400" rtl="0" eaLnBrk="1" latinLnBrk="0" hangingPunct="1">
                  <a:spcBef>
                    <a:spcPts val="0"/>
                  </a:spcBef>
                  <a:buFont typeface="Arial" panose="020B0604020202020204" pitchFamily="34" charset="0"/>
                  <a:buChar char="–"/>
                  <a:defRPr sz="1800" kern="1200">
                    <a:solidFill>
                      <a:schemeClr val="dk1"/>
                    </a:solidFill>
                    <a:latin typeface="+mn-lt"/>
                    <a:ea typeface="+mn-ea"/>
                    <a:cs typeface="+mn-cs"/>
                  </a:defRPr>
                </a:lvl2pPr>
                <a:lvl3pPr marL="800100" indent="-285750" algn="l" defTabSz="914400" rtl="0" eaLnBrk="1" latinLnBrk="0" hangingPunct="1">
                  <a:spcBef>
                    <a:spcPts val="0"/>
                  </a:spcBef>
                  <a:buFont typeface="Arial" panose="020B0604020202020204" pitchFamily="34" charset="0"/>
                  <a:buChar char="•"/>
                  <a:defRPr sz="1600" kern="1200">
                    <a:solidFill>
                      <a:schemeClr val="dk1"/>
                    </a:solidFill>
                    <a:latin typeface="+mn-lt"/>
                    <a:ea typeface="+mn-ea"/>
                    <a:cs typeface="+mn-cs"/>
                  </a:defRPr>
                </a:lvl3pPr>
                <a:lvl4pPr marL="1028700" indent="-228600" algn="l" defTabSz="914400" rtl="0" eaLnBrk="1" latinLnBrk="0" hangingPunct="1">
                  <a:spcBef>
                    <a:spcPts val="0"/>
                  </a:spcBef>
                  <a:buFont typeface="Arial" panose="020B0604020202020204" pitchFamily="34" charset="0"/>
                  <a:buChar char="–"/>
                  <a:defRPr sz="1400" kern="1200">
                    <a:solidFill>
                      <a:schemeClr val="dk1"/>
                    </a:solidFill>
                    <a:latin typeface="+mn-lt"/>
                    <a:ea typeface="+mn-ea"/>
                    <a:cs typeface="+mn-cs"/>
                  </a:defRPr>
                </a:lvl4pPr>
                <a:lvl5pPr marL="1257300" indent="-171450" algn="l" defTabSz="914400" rtl="0" eaLnBrk="1" latinLnBrk="0" hangingPunct="1">
                  <a:spcBef>
                    <a:spcPts val="0"/>
                  </a:spcBef>
                  <a:buFont typeface="Arial" panose="020B0604020202020204" pitchFamily="34" charset="0"/>
                  <a:buChar char="•"/>
                  <a:defRPr sz="14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14:m>
                  <m:oMath xmlns:m="http://schemas.openxmlformats.org/officeDocument/2006/math">
                    <m:r>
                      <a:rPr lang="en-US" sz="1800" b="0" i="1" dirty="0" smtClean="0">
                        <a:latin typeface="Cambria Math" panose="02040503050406030204" pitchFamily="18" charset="0"/>
                        <a:ea typeface="Cambria Math" panose="02040503050406030204" pitchFamily="18" charset="0"/>
                      </a:rPr>
                      <m:t>𝐶</m:t>
                    </m:r>
                  </m:oMath>
                </a14:m>
                <a:r>
                  <a:rPr lang="en-US" sz="1800" i="1" dirty="0"/>
                  <a:t>&amp;R</a:t>
                </a:r>
              </a:p>
              <a:p>
                <a:endParaRPr lang="en-US" sz="1800" dirty="0"/>
              </a:p>
            </p:txBody>
          </p:sp>
        </mc:Choice>
        <mc:Fallback xmlns="">
          <p:sp>
            <p:nvSpPr>
              <p:cNvPr id="33" name="Content Placeholder 2">
                <a:extLst>
                  <a:ext uri="{FF2B5EF4-FFF2-40B4-BE49-F238E27FC236}">
                    <a16:creationId xmlns:a16="http://schemas.microsoft.com/office/drawing/2014/main" id="{923A710B-79E1-4D2E-9096-AE9CCA35F25C}"/>
                  </a:ext>
                </a:extLst>
              </p:cNvPr>
              <p:cNvSpPr txBox="1">
                <a:spLocks noRot="1" noChangeAspect="1" noMove="1" noResize="1" noEditPoints="1" noAdjustHandles="1" noChangeArrowheads="1" noChangeShapeType="1" noTextEdit="1"/>
              </p:cNvSpPr>
              <p:nvPr/>
            </p:nvSpPr>
            <p:spPr>
              <a:xfrm>
                <a:off x="3128252" y="6262437"/>
                <a:ext cx="698303" cy="359664"/>
              </a:xfrm>
              <a:prstGeom prst="rect">
                <a:avLst/>
              </a:prstGeom>
              <a:blipFill>
                <a:blip r:embed="rId9"/>
                <a:stretch>
                  <a:fillRect t="-11111" b="-17460"/>
                </a:stretch>
              </a:blipFill>
              <a:ln/>
            </p:spPr>
            <p:txBody>
              <a:bodyPr/>
              <a:lstStyle/>
              <a:p>
                <a:r>
                  <a:rPr lang="en-US">
                    <a:noFill/>
                  </a:rPr>
                  <a:t> </a:t>
                </a:r>
              </a:p>
            </p:txBody>
          </p:sp>
        </mc:Fallback>
      </mc:AlternateContent>
      <p:cxnSp>
        <p:nvCxnSpPr>
          <p:cNvPr id="34" name="Straight Connector 33">
            <a:extLst>
              <a:ext uri="{FF2B5EF4-FFF2-40B4-BE49-F238E27FC236}">
                <a16:creationId xmlns:a16="http://schemas.microsoft.com/office/drawing/2014/main" id="{BA678968-62FC-4983-9826-C07CE8CF4270}"/>
              </a:ext>
            </a:extLst>
          </p:cNvPr>
          <p:cNvCxnSpPr/>
          <p:nvPr/>
        </p:nvCxnSpPr>
        <p:spPr>
          <a:xfrm>
            <a:off x="1615298" y="3225646"/>
            <a:ext cx="0" cy="2560320"/>
          </a:xfrm>
          <a:prstGeom prst="line">
            <a:avLst/>
          </a:prstGeom>
          <a:ln w="28575">
            <a:solidFill>
              <a:srgbClr val="FFC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ED3AB398-41DA-408C-A7C3-C18238710671}"/>
              </a:ext>
            </a:extLst>
          </p:cNvPr>
          <p:cNvCxnSpPr/>
          <p:nvPr/>
        </p:nvCxnSpPr>
        <p:spPr>
          <a:xfrm>
            <a:off x="1383070" y="3251385"/>
            <a:ext cx="0" cy="2743200"/>
          </a:xfrm>
          <a:prstGeom prst="line">
            <a:avLst/>
          </a:prstGeom>
          <a:ln w="28575">
            <a:solidFill>
              <a:srgbClr val="FFC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7C440C88-80FE-4E56-B5BC-4735DEA17BE4}"/>
              </a:ext>
            </a:extLst>
          </p:cNvPr>
          <p:cNvCxnSpPr/>
          <p:nvPr/>
        </p:nvCxnSpPr>
        <p:spPr>
          <a:xfrm>
            <a:off x="2210384" y="3240159"/>
            <a:ext cx="0" cy="2743200"/>
          </a:xfrm>
          <a:prstGeom prst="line">
            <a:avLst/>
          </a:prstGeom>
          <a:ln w="28575">
            <a:solidFill>
              <a:srgbClr val="FFC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81CA7633-CB6C-497C-91DF-8B22C8708418}"/>
              </a:ext>
            </a:extLst>
          </p:cNvPr>
          <p:cNvCxnSpPr/>
          <p:nvPr/>
        </p:nvCxnSpPr>
        <p:spPr>
          <a:xfrm>
            <a:off x="2422268" y="3240159"/>
            <a:ext cx="0" cy="2743200"/>
          </a:xfrm>
          <a:prstGeom prst="line">
            <a:avLst/>
          </a:prstGeom>
          <a:ln w="28575">
            <a:solidFill>
              <a:srgbClr val="FFC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8" name="Content Placeholder 2">
                <a:extLst>
                  <a:ext uri="{FF2B5EF4-FFF2-40B4-BE49-F238E27FC236}">
                    <a16:creationId xmlns:a16="http://schemas.microsoft.com/office/drawing/2014/main" id="{F9D4803D-2C28-45B4-B73F-4FBA1AC9B210}"/>
                  </a:ext>
                </a:extLst>
              </p:cNvPr>
              <p:cNvSpPr txBox="1">
                <a:spLocks/>
              </p:cNvSpPr>
              <p:nvPr/>
            </p:nvSpPr>
            <p:spPr>
              <a:xfrm>
                <a:off x="491627" y="2019109"/>
                <a:ext cx="3428945" cy="359664"/>
              </a:xfrm>
              <a:prstGeom prst="rect">
                <a:avLst/>
              </a:prstGeom>
              <a:ln/>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fontScale="77500" lnSpcReduction="20000"/>
              </a:bodyPr>
              <a:lstStyle>
                <a:lvl1pPr marL="228600" indent="-228600" algn="l" defTabSz="914400" rtl="0" eaLnBrk="1" latinLnBrk="0" hangingPunct="1">
                  <a:spcBef>
                    <a:spcPts val="300"/>
                  </a:spcBef>
                  <a:buFont typeface="Arial" panose="020B0604020202020204" pitchFamily="34" charset="0"/>
                  <a:buChar char="•"/>
                  <a:defRPr sz="2000" kern="1200">
                    <a:solidFill>
                      <a:schemeClr val="dk1"/>
                    </a:solidFill>
                    <a:latin typeface="+mn-lt"/>
                    <a:ea typeface="+mn-ea"/>
                    <a:cs typeface="+mn-cs"/>
                  </a:defRPr>
                </a:lvl1pPr>
                <a:lvl2pPr marL="514350" indent="-285750" algn="l" defTabSz="914400" rtl="0" eaLnBrk="1" latinLnBrk="0" hangingPunct="1">
                  <a:spcBef>
                    <a:spcPts val="0"/>
                  </a:spcBef>
                  <a:buFont typeface="Arial" panose="020B0604020202020204" pitchFamily="34" charset="0"/>
                  <a:buChar char="–"/>
                  <a:defRPr sz="1800" kern="1200">
                    <a:solidFill>
                      <a:schemeClr val="dk1"/>
                    </a:solidFill>
                    <a:latin typeface="+mn-lt"/>
                    <a:ea typeface="+mn-ea"/>
                    <a:cs typeface="+mn-cs"/>
                  </a:defRPr>
                </a:lvl2pPr>
                <a:lvl3pPr marL="800100" indent="-285750" algn="l" defTabSz="914400" rtl="0" eaLnBrk="1" latinLnBrk="0" hangingPunct="1">
                  <a:spcBef>
                    <a:spcPts val="0"/>
                  </a:spcBef>
                  <a:buFont typeface="Arial" panose="020B0604020202020204" pitchFamily="34" charset="0"/>
                  <a:buChar char="•"/>
                  <a:defRPr sz="1600" kern="1200">
                    <a:solidFill>
                      <a:schemeClr val="dk1"/>
                    </a:solidFill>
                    <a:latin typeface="+mn-lt"/>
                    <a:ea typeface="+mn-ea"/>
                    <a:cs typeface="+mn-cs"/>
                  </a:defRPr>
                </a:lvl3pPr>
                <a:lvl4pPr marL="1028700" indent="-228600" algn="l" defTabSz="914400" rtl="0" eaLnBrk="1" latinLnBrk="0" hangingPunct="1">
                  <a:spcBef>
                    <a:spcPts val="0"/>
                  </a:spcBef>
                  <a:buFont typeface="Arial" panose="020B0604020202020204" pitchFamily="34" charset="0"/>
                  <a:buChar char="–"/>
                  <a:defRPr sz="1400" kern="1200">
                    <a:solidFill>
                      <a:schemeClr val="dk1"/>
                    </a:solidFill>
                    <a:latin typeface="+mn-lt"/>
                    <a:ea typeface="+mn-ea"/>
                    <a:cs typeface="+mn-cs"/>
                  </a:defRPr>
                </a:lvl4pPr>
                <a:lvl5pPr marL="1257300" indent="-171450" algn="l" defTabSz="914400" rtl="0" eaLnBrk="1" latinLnBrk="0" hangingPunct="1">
                  <a:spcBef>
                    <a:spcPts val="0"/>
                  </a:spcBef>
                  <a:buFont typeface="Arial" panose="020B0604020202020204" pitchFamily="34" charset="0"/>
                  <a:buChar char="•"/>
                  <a:defRPr sz="14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1800" b="0" i="1" dirty="0" smtClean="0">
                          <a:latin typeface="Cambria Math" panose="02040503050406030204" pitchFamily="18" charset="0"/>
                          <a:ea typeface="Cambria Math" panose="02040503050406030204" pitchFamily="18" charset="0"/>
                        </a:rPr>
                        <m:t>𝐼𝑙𝑙𝑢𝑠𝑡𝑟𝑎𝑡𝑖𝑜𝑛</m:t>
                      </m:r>
                      <m:r>
                        <a:rPr lang="en-US" sz="1800" b="0" i="1" dirty="0" smtClean="0">
                          <a:latin typeface="Cambria Math" panose="02040503050406030204" pitchFamily="18" charset="0"/>
                          <a:ea typeface="Cambria Math" panose="02040503050406030204" pitchFamily="18" charset="0"/>
                        </a:rPr>
                        <m:t> </m:t>
                      </m:r>
                      <m:r>
                        <a:rPr lang="en-US" sz="1800" b="0" i="1" dirty="0" smtClean="0">
                          <a:latin typeface="Cambria Math" panose="02040503050406030204" pitchFamily="18" charset="0"/>
                          <a:ea typeface="Cambria Math" panose="02040503050406030204" pitchFamily="18" charset="0"/>
                        </a:rPr>
                        <m:t>𝑓𝑜𝑟</m:t>
                      </m:r>
                      <m:r>
                        <a:rPr lang="en-US" sz="1800" b="0" i="1" dirty="0" smtClean="0">
                          <a:latin typeface="Cambria Math" panose="02040503050406030204" pitchFamily="18" charset="0"/>
                          <a:ea typeface="Cambria Math" panose="02040503050406030204" pitchFamily="18" charset="0"/>
                        </a:rPr>
                        <m:t> 1−</m:t>
                      </m:r>
                      <m:r>
                        <a:rPr lang="en-US" sz="1800" b="0" i="1" dirty="0" smtClean="0">
                          <a:latin typeface="Cambria Math" panose="02040503050406030204" pitchFamily="18" charset="0"/>
                          <a:ea typeface="Cambria Math" panose="02040503050406030204" pitchFamily="18" charset="0"/>
                        </a:rPr>
                        <m:t>𝑠𝑖𝑑𝑒𝑑</m:t>
                      </m:r>
                      <m:r>
                        <a:rPr lang="en-US" sz="1800" b="0" i="1" dirty="0" smtClean="0">
                          <a:latin typeface="Cambria Math" panose="02040503050406030204" pitchFamily="18" charset="0"/>
                          <a:ea typeface="Cambria Math" panose="02040503050406030204" pitchFamily="18" charset="0"/>
                        </a:rPr>
                        <m:t> </m:t>
                      </m:r>
                      <m:r>
                        <a:rPr lang="en-US" sz="1800" b="0" i="1" dirty="0" smtClean="0">
                          <a:latin typeface="Cambria Math" panose="02040503050406030204" pitchFamily="18" charset="0"/>
                          <a:ea typeface="Cambria Math" panose="02040503050406030204" pitchFamily="18" charset="0"/>
                        </a:rPr>
                        <m:t>𝐿𝑜𝑤𝑒𝑟</m:t>
                      </m:r>
                      <m:r>
                        <a:rPr lang="en-US" sz="1800" b="0" i="1" dirty="0" smtClean="0">
                          <a:latin typeface="Cambria Math" panose="02040503050406030204" pitchFamily="18" charset="0"/>
                          <a:ea typeface="Cambria Math" panose="02040503050406030204" pitchFamily="18" charset="0"/>
                        </a:rPr>
                        <m:t> </m:t>
                      </m:r>
                      <m:r>
                        <a:rPr lang="en-US" sz="1800" b="0" i="1" dirty="0" smtClean="0">
                          <a:latin typeface="Cambria Math" panose="02040503050406030204" pitchFamily="18" charset="0"/>
                          <a:ea typeface="Cambria Math" panose="02040503050406030204" pitchFamily="18" charset="0"/>
                        </a:rPr>
                        <m:t>𝐶𝑎𝑠𝑒</m:t>
                      </m:r>
                      <m:r>
                        <a:rPr lang="en-US" sz="1800" b="0" i="1" dirty="0" smtClean="0">
                          <a:latin typeface="Cambria Math" panose="02040503050406030204" pitchFamily="18" charset="0"/>
                          <a:ea typeface="Cambria Math" panose="02040503050406030204" pitchFamily="18" charset="0"/>
                        </a:rPr>
                        <m:t> </m:t>
                      </m:r>
                    </m:oMath>
                  </m:oMathPara>
                </a14:m>
                <a:endParaRPr lang="en-US" sz="1800" dirty="0"/>
              </a:p>
            </p:txBody>
          </p:sp>
        </mc:Choice>
        <mc:Fallback xmlns="">
          <p:sp>
            <p:nvSpPr>
              <p:cNvPr id="38" name="Content Placeholder 2">
                <a:extLst>
                  <a:ext uri="{FF2B5EF4-FFF2-40B4-BE49-F238E27FC236}">
                    <a16:creationId xmlns:a16="http://schemas.microsoft.com/office/drawing/2014/main" id="{F9D4803D-2C28-45B4-B73F-4FBA1AC9B210}"/>
                  </a:ext>
                </a:extLst>
              </p:cNvPr>
              <p:cNvSpPr txBox="1">
                <a:spLocks noRot="1" noChangeAspect="1" noMove="1" noResize="1" noEditPoints="1" noAdjustHandles="1" noChangeArrowheads="1" noChangeShapeType="1" noTextEdit="1"/>
              </p:cNvSpPr>
              <p:nvPr/>
            </p:nvSpPr>
            <p:spPr>
              <a:xfrm>
                <a:off x="491627" y="2019109"/>
                <a:ext cx="3428945" cy="359664"/>
              </a:xfrm>
              <a:prstGeom prst="rect">
                <a:avLst/>
              </a:prstGeom>
              <a:blipFill>
                <a:blip r:embed="rId10"/>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Content Placeholder 2">
                <a:extLst>
                  <a:ext uri="{FF2B5EF4-FFF2-40B4-BE49-F238E27FC236}">
                    <a16:creationId xmlns:a16="http://schemas.microsoft.com/office/drawing/2014/main" id="{E412507A-993F-40A6-A4F7-AC62E2197AC7}"/>
                  </a:ext>
                </a:extLst>
              </p:cNvPr>
              <p:cNvSpPr txBox="1">
                <a:spLocks/>
              </p:cNvSpPr>
              <p:nvPr/>
            </p:nvSpPr>
            <p:spPr>
              <a:xfrm>
                <a:off x="760999" y="6413241"/>
                <a:ext cx="1598981" cy="359664"/>
              </a:xfrm>
              <a:prstGeom prst="rect">
                <a:avLst/>
              </a:prstGeom>
              <a:ln/>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fontScale="92500"/>
              </a:bodyPr>
              <a:lstStyle>
                <a:lvl1pPr marL="228600" indent="-228600" algn="l" defTabSz="914400" rtl="0" eaLnBrk="1" latinLnBrk="0" hangingPunct="1">
                  <a:spcBef>
                    <a:spcPts val="300"/>
                  </a:spcBef>
                  <a:buFont typeface="Arial" panose="020B0604020202020204" pitchFamily="34" charset="0"/>
                  <a:buChar char="•"/>
                  <a:defRPr sz="2000" kern="1200">
                    <a:solidFill>
                      <a:schemeClr val="dk1"/>
                    </a:solidFill>
                    <a:latin typeface="+mn-lt"/>
                    <a:ea typeface="+mn-ea"/>
                    <a:cs typeface="+mn-cs"/>
                  </a:defRPr>
                </a:lvl1pPr>
                <a:lvl2pPr marL="514350" indent="-285750" algn="l" defTabSz="914400" rtl="0" eaLnBrk="1" latinLnBrk="0" hangingPunct="1">
                  <a:spcBef>
                    <a:spcPts val="0"/>
                  </a:spcBef>
                  <a:buFont typeface="Arial" panose="020B0604020202020204" pitchFamily="34" charset="0"/>
                  <a:buChar char="–"/>
                  <a:defRPr sz="1800" kern="1200">
                    <a:solidFill>
                      <a:schemeClr val="dk1"/>
                    </a:solidFill>
                    <a:latin typeface="+mn-lt"/>
                    <a:ea typeface="+mn-ea"/>
                    <a:cs typeface="+mn-cs"/>
                  </a:defRPr>
                </a:lvl2pPr>
                <a:lvl3pPr marL="800100" indent="-285750" algn="l" defTabSz="914400" rtl="0" eaLnBrk="1" latinLnBrk="0" hangingPunct="1">
                  <a:spcBef>
                    <a:spcPts val="0"/>
                  </a:spcBef>
                  <a:buFont typeface="Arial" panose="020B0604020202020204" pitchFamily="34" charset="0"/>
                  <a:buChar char="•"/>
                  <a:defRPr sz="1600" kern="1200">
                    <a:solidFill>
                      <a:schemeClr val="dk1"/>
                    </a:solidFill>
                    <a:latin typeface="+mn-lt"/>
                    <a:ea typeface="+mn-ea"/>
                    <a:cs typeface="+mn-cs"/>
                  </a:defRPr>
                </a:lvl3pPr>
                <a:lvl4pPr marL="1028700" indent="-228600" algn="l" defTabSz="914400" rtl="0" eaLnBrk="1" latinLnBrk="0" hangingPunct="1">
                  <a:spcBef>
                    <a:spcPts val="0"/>
                  </a:spcBef>
                  <a:buFont typeface="Arial" panose="020B0604020202020204" pitchFamily="34" charset="0"/>
                  <a:buChar char="–"/>
                  <a:defRPr sz="1400" kern="1200">
                    <a:solidFill>
                      <a:schemeClr val="dk1"/>
                    </a:solidFill>
                    <a:latin typeface="+mn-lt"/>
                    <a:ea typeface="+mn-ea"/>
                    <a:cs typeface="+mn-cs"/>
                  </a:defRPr>
                </a:lvl4pPr>
                <a:lvl5pPr marL="1257300" indent="-171450" algn="l" defTabSz="914400" rtl="0" eaLnBrk="1" latinLnBrk="0" hangingPunct="1">
                  <a:spcBef>
                    <a:spcPts val="0"/>
                  </a:spcBef>
                  <a:buFont typeface="Arial" panose="020B0604020202020204" pitchFamily="34" charset="0"/>
                  <a:buChar char="•"/>
                  <a:defRPr sz="14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dk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acc>
                        <m:accPr>
                          <m:chr m:val="̅"/>
                          <m:ctrlPr>
                            <a:rPr lang="en-US" sz="1800" b="1" i="1" smtClean="0">
                              <a:latin typeface="Cambria Math" panose="02040503050406030204" pitchFamily="18" charset="0"/>
                            </a:rPr>
                          </m:ctrlPr>
                        </m:accPr>
                        <m:e>
                          <m:r>
                            <a:rPr lang="en-US" sz="1800" b="1" i="1">
                              <a:latin typeface="Cambria Math" panose="02040503050406030204" pitchFamily="18" charset="0"/>
                            </a:rPr>
                            <m:t>𝑿</m:t>
                          </m:r>
                        </m:e>
                      </m:acc>
                      <m:r>
                        <a:rPr lang="en-US" sz="1800" b="1" i="1" smtClean="0">
                          <a:latin typeface="Cambria Math" panose="02040503050406030204" pitchFamily="18" charset="0"/>
                        </a:rPr>
                        <m:t> −</m:t>
                      </m:r>
                      <m:r>
                        <a:rPr lang="en-US" sz="1800" b="1" i="1">
                          <a:latin typeface="Cambria Math" panose="02040503050406030204" pitchFamily="18" charset="0"/>
                          <a:ea typeface="Cambria Math" panose="02040503050406030204" pitchFamily="18" charset="0"/>
                        </a:rPr>
                        <m:t>𝒌</m:t>
                      </m:r>
                      <m:r>
                        <a:rPr lang="en-US" sz="1800" b="1" i="1">
                          <a:latin typeface="Cambria Math" panose="02040503050406030204" pitchFamily="18" charset="0"/>
                          <a:ea typeface="Cambria Math" panose="02040503050406030204" pitchFamily="18" charset="0"/>
                        </a:rPr>
                        <m:t>∗ </m:t>
                      </m:r>
                      <m:sSub>
                        <m:sSubPr>
                          <m:ctrlPr>
                            <a:rPr lang="en-US" sz="1800" b="1" i="1">
                              <a:latin typeface="Cambria Math" panose="02040503050406030204" pitchFamily="18" charset="0"/>
                              <a:ea typeface="Cambria Math" panose="02040503050406030204" pitchFamily="18" charset="0"/>
                            </a:rPr>
                          </m:ctrlPr>
                        </m:sSubPr>
                        <m:e>
                          <m:r>
                            <a:rPr lang="en-US" sz="1800" b="1" i="1">
                              <a:latin typeface="Cambria Math" panose="02040503050406030204" pitchFamily="18" charset="0"/>
                              <a:ea typeface="Cambria Math" panose="02040503050406030204" pitchFamily="18" charset="0"/>
                            </a:rPr>
                            <m:t>𝑺</m:t>
                          </m:r>
                        </m:e>
                        <m:sub>
                          <m:r>
                            <a:rPr lang="en-US" sz="1800" b="1" i="1">
                              <a:latin typeface="Cambria Math" panose="02040503050406030204" pitchFamily="18" charset="0"/>
                              <a:ea typeface="Cambria Math" panose="02040503050406030204" pitchFamily="18" charset="0"/>
                            </a:rPr>
                            <m:t>𝒙</m:t>
                          </m:r>
                        </m:sub>
                      </m:sSub>
                    </m:oMath>
                  </m:oMathPara>
                </a14:m>
                <a:endParaRPr lang="en-US" sz="1800" dirty="0"/>
              </a:p>
            </p:txBody>
          </p:sp>
        </mc:Choice>
        <mc:Fallback xmlns="">
          <p:sp>
            <p:nvSpPr>
              <p:cNvPr id="39" name="Content Placeholder 2">
                <a:extLst>
                  <a:ext uri="{FF2B5EF4-FFF2-40B4-BE49-F238E27FC236}">
                    <a16:creationId xmlns:a16="http://schemas.microsoft.com/office/drawing/2014/main" id="{E412507A-993F-40A6-A4F7-AC62E2197AC7}"/>
                  </a:ext>
                </a:extLst>
              </p:cNvPr>
              <p:cNvSpPr txBox="1">
                <a:spLocks noRot="1" noChangeAspect="1" noMove="1" noResize="1" noEditPoints="1" noAdjustHandles="1" noChangeArrowheads="1" noChangeShapeType="1" noTextEdit="1"/>
              </p:cNvSpPr>
              <p:nvPr/>
            </p:nvSpPr>
            <p:spPr>
              <a:xfrm>
                <a:off x="760999" y="6413241"/>
                <a:ext cx="1598981" cy="359664"/>
              </a:xfrm>
              <a:prstGeom prst="rect">
                <a:avLst/>
              </a:prstGeom>
              <a:blipFill>
                <a:blip r:embed="rId11"/>
                <a:stretch>
                  <a:fillRect/>
                </a:stretch>
              </a:blipFill>
              <a:ln/>
            </p:spPr>
            <p:txBody>
              <a:bodyPr/>
              <a:lstStyle/>
              <a:p>
                <a:r>
                  <a:rPr lang="en-US">
                    <a:noFill/>
                  </a:rPr>
                  <a:t> </a:t>
                </a:r>
              </a:p>
            </p:txBody>
          </p:sp>
        </mc:Fallback>
      </mc:AlternateContent>
    </p:spTree>
    <p:extLst>
      <p:ext uri="{BB962C8B-B14F-4D97-AF65-F5344CB8AC3E}">
        <p14:creationId xmlns:p14="http://schemas.microsoft.com/office/powerpoint/2010/main" val="213762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19" grpId="0" animBg="1"/>
      <p:bldP spid="33" grpId="0" animBg="1"/>
      <p:bldP spid="38" grpId="0" animBg="1"/>
      <p:bldP spid="3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142B3-F625-4745-BC37-B75A411EAE48}"/>
              </a:ext>
            </a:extLst>
          </p:cNvPr>
          <p:cNvSpPr>
            <a:spLocks noGrp="1"/>
          </p:cNvSpPr>
          <p:nvPr>
            <p:ph type="title"/>
          </p:nvPr>
        </p:nvSpPr>
        <p:spPr>
          <a:xfrm>
            <a:off x="326486" y="411847"/>
            <a:ext cx="10972800" cy="586316"/>
          </a:xfrm>
        </p:spPr>
        <p:txBody>
          <a:bodyPr/>
          <a:lstStyle/>
          <a:p>
            <a:r>
              <a:rPr lang="en-US" dirty="0"/>
              <a:t>Calculation of Tolerance Intervals (using Software)</a:t>
            </a:r>
            <a:endParaRPr lang="en-US" u="sng" dirty="0"/>
          </a:p>
        </p:txBody>
      </p:sp>
      <p:sp>
        <p:nvSpPr>
          <p:cNvPr id="3" name="Content Placeholder 2">
            <a:extLst>
              <a:ext uri="{FF2B5EF4-FFF2-40B4-BE49-F238E27FC236}">
                <a16:creationId xmlns:a16="http://schemas.microsoft.com/office/drawing/2014/main" id="{DB546CE3-8230-4969-86F6-8BF96B4D1D4F}"/>
              </a:ext>
            </a:extLst>
          </p:cNvPr>
          <p:cNvSpPr>
            <a:spLocks noGrp="1"/>
          </p:cNvSpPr>
          <p:nvPr>
            <p:ph sz="half" idx="1"/>
          </p:nvPr>
        </p:nvSpPr>
        <p:spPr>
          <a:xfrm>
            <a:off x="414354" y="1196679"/>
            <a:ext cx="11472862" cy="4525963"/>
          </a:xfrm>
        </p:spPr>
        <p:txBody>
          <a:bodyPr/>
          <a:lstStyle/>
          <a:p>
            <a:r>
              <a:rPr lang="en-US" dirty="0"/>
              <a:t>For example:  Consider </a:t>
            </a:r>
            <a:r>
              <a:rPr lang="en-US" b="1" u="sng" dirty="0"/>
              <a:t>95/95 C&amp;R</a:t>
            </a:r>
            <a:r>
              <a:rPr lang="en-US" dirty="0"/>
              <a:t> (</a:t>
            </a:r>
            <a:r>
              <a:rPr lang="en-US" b="1" dirty="0"/>
              <a:t>2-sided case</a:t>
            </a:r>
            <a:r>
              <a:rPr lang="en-US" dirty="0"/>
              <a:t>):  </a:t>
            </a:r>
          </a:p>
          <a:p>
            <a:pPr lvl="1"/>
            <a:r>
              <a:rPr lang="en-US" dirty="0"/>
              <a:t>“I am 95% confident that (at least) 95% of my population will fall [within the stated interval].”</a:t>
            </a:r>
          </a:p>
        </p:txBody>
      </p:sp>
      <p:pic>
        <p:nvPicPr>
          <p:cNvPr id="5" name="Picture 4">
            <a:extLst>
              <a:ext uri="{FF2B5EF4-FFF2-40B4-BE49-F238E27FC236}">
                <a16:creationId xmlns:a16="http://schemas.microsoft.com/office/drawing/2014/main" id="{DCDBFD33-550B-46CE-BEAB-0F7E45D4BC3C}"/>
              </a:ext>
            </a:extLst>
          </p:cNvPr>
          <p:cNvPicPr>
            <a:picLocks noChangeAspect="1"/>
          </p:cNvPicPr>
          <p:nvPr/>
        </p:nvPicPr>
        <p:blipFill>
          <a:blip r:embed="rId3"/>
          <a:stretch>
            <a:fillRect/>
          </a:stretch>
        </p:blipFill>
        <p:spPr>
          <a:xfrm>
            <a:off x="414354" y="2236361"/>
            <a:ext cx="6851462" cy="4567741"/>
          </a:xfrm>
          <a:prstGeom prst="rect">
            <a:avLst/>
          </a:prstGeom>
        </p:spPr>
      </p:pic>
      <p:pic>
        <p:nvPicPr>
          <p:cNvPr id="4" name="Picture 3">
            <a:extLst>
              <a:ext uri="{FF2B5EF4-FFF2-40B4-BE49-F238E27FC236}">
                <a16:creationId xmlns:a16="http://schemas.microsoft.com/office/drawing/2014/main" id="{41BA8920-15C9-4296-BDAA-DCFFFDFCF07B}"/>
              </a:ext>
            </a:extLst>
          </p:cNvPr>
          <p:cNvPicPr>
            <a:picLocks noChangeAspect="1"/>
          </p:cNvPicPr>
          <p:nvPr/>
        </p:nvPicPr>
        <p:blipFill>
          <a:blip r:embed="rId4"/>
          <a:stretch>
            <a:fillRect/>
          </a:stretch>
        </p:blipFill>
        <p:spPr>
          <a:xfrm>
            <a:off x="9450899" y="2474486"/>
            <a:ext cx="2470016" cy="1974805"/>
          </a:xfrm>
          <a:prstGeom prst="rect">
            <a:avLst/>
          </a:prstGeom>
        </p:spPr>
      </p:pic>
      <p:pic>
        <p:nvPicPr>
          <p:cNvPr id="6" name="Picture 5">
            <a:extLst>
              <a:ext uri="{FF2B5EF4-FFF2-40B4-BE49-F238E27FC236}">
                <a16:creationId xmlns:a16="http://schemas.microsoft.com/office/drawing/2014/main" id="{0D3B832D-4E73-4FA6-9C56-1A6A64E30E54}"/>
              </a:ext>
            </a:extLst>
          </p:cNvPr>
          <p:cNvPicPr>
            <a:picLocks noChangeAspect="1"/>
          </p:cNvPicPr>
          <p:nvPr/>
        </p:nvPicPr>
        <p:blipFill>
          <a:blip r:embed="rId5"/>
          <a:stretch>
            <a:fillRect/>
          </a:stretch>
        </p:blipFill>
        <p:spPr>
          <a:xfrm>
            <a:off x="9004811" y="5995058"/>
            <a:ext cx="2661172" cy="659657"/>
          </a:xfrm>
          <a:prstGeom prst="rect">
            <a:avLst/>
          </a:prstGeom>
        </p:spPr>
      </p:pic>
      <p:sp>
        <p:nvSpPr>
          <p:cNvPr id="7" name="TextBox 6">
            <a:extLst>
              <a:ext uri="{FF2B5EF4-FFF2-40B4-BE49-F238E27FC236}">
                <a16:creationId xmlns:a16="http://schemas.microsoft.com/office/drawing/2014/main" id="{E410587E-E151-4C2D-BF66-29CBB6BE8CFA}"/>
              </a:ext>
            </a:extLst>
          </p:cNvPr>
          <p:cNvSpPr txBox="1"/>
          <p:nvPr/>
        </p:nvSpPr>
        <p:spPr>
          <a:xfrm>
            <a:off x="7253116" y="2015053"/>
            <a:ext cx="4646800" cy="30777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400" b="1" dirty="0">
                <a:solidFill>
                  <a:srgbClr val="C00000"/>
                </a:solidFill>
              </a:rPr>
              <a:t>Analyze&gt;Distribution&gt;Tolerance Interval</a:t>
            </a:r>
          </a:p>
        </p:txBody>
      </p:sp>
      <p:sp>
        <p:nvSpPr>
          <p:cNvPr id="8" name="TextBox 7">
            <a:extLst>
              <a:ext uri="{FF2B5EF4-FFF2-40B4-BE49-F238E27FC236}">
                <a16:creationId xmlns:a16="http://schemas.microsoft.com/office/drawing/2014/main" id="{DC5EE143-4CB6-41B3-ACA6-E7EFBD436042}"/>
              </a:ext>
            </a:extLst>
          </p:cNvPr>
          <p:cNvSpPr txBox="1"/>
          <p:nvPr/>
        </p:nvSpPr>
        <p:spPr>
          <a:xfrm>
            <a:off x="326486" y="1986025"/>
            <a:ext cx="4646800" cy="30777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400" b="1" dirty="0">
                <a:solidFill>
                  <a:srgbClr val="C00000"/>
                </a:solidFill>
              </a:rPr>
              <a:t>Stat&gt;Quality Tools&gt;Tolerance Intervals….</a:t>
            </a:r>
          </a:p>
        </p:txBody>
      </p:sp>
      <p:pic>
        <p:nvPicPr>
          <p:cNvPr id="9" name="Picture 8">
            <a:extLst>
              <a:ext uri="{FF2B5EF4-FFF2-40B4-BE49-F238E27FC236}">
                <a16:creationId xmlns:a16="http://schemas.microsoft.com/office/drawing/2014/main" id="{108706C6-30BA-4343-BB11-6A649B4056CF}"/>
              </a:ext>
            </a:extLst>
          </p:cNvPr>
          <p:cNvPicPr>
            <a:picLocks noChangeAspect="1"/>
          </p:cNvPicPr>
          <p:nvPr/>
        </p:nvPicPr>
        <p:blipFill>
          <a:blip r:embed="rId6"/>
          <a:stretch>
            <a:fillRect/>
          </a:stretch>
        </p:blipFill>
        <p:spPr>
          <a:xfrm>
            <a:off x="1410487" y="5442557"/>
            <a:ext cx="4072820" cy="1262669"/>
          </a:xfrm>
          <a:prstGeom prst="rect">
            <a:avLst/>
          </a:prstGeom>
          <a:ln>
            <a:solidFill>
              <a:schemeClr val="tx1"/>
            </a:solidFill>
          </a:ln>
        </p:spPr>
      </p:pic>
      <p:pic>
        <p:nvPicPr>
          <p:cNvPr id="10" name="Picture 9">
            <a:extLst>
              <a:ext uri="{FF2B5EF4-FFF2-40B4-BE49-F238E27FC236}">
                <a16:creationId xmlns:a16="http://schemas.microsoft.com/office/drawing/2014/main" id="{375DAAE8-5DD5-4DE7-8664-6B95DBD98341}"/>
              </a:ext>
            </a:extLst>
          </p:cNvPr>
          <p:cNvPicPr>
            <a:picLocks noChangeAspect="1"/>
          </p:cNvPicPr>
          <p:nvPr/>
        </p:nvPicPr>
        <p:blipFill rotWithShape="1">
          <a:blip r:embed="rId7"/>
          <a:srcRect b="6543"/>
          <a:stretch/>
        </p:blipFill>
        <p:spPr>
          <a:xfrm>
            <a:off x="9505872" y="4510457"/>
            <a:ext cx="2341807" cy="1476571"/>
          </a:xfrm>
          <a:prstGeom prst="rect">
            <a:avLst/>
          </a:prstGeom>
        </p:spPr>
      </p:pic>
      <p:pic>
        <p:nvPicPr>
          <p:cNvPr id="11" name="Picture 10">
            <a:extLst>
              <a:ext uri="{FF2B5EF4-FFF2-40B4-BE49-F238E27FC236}">
                <a16:creationId xmlns:a16="http://schemas.microsoft.com/office/drawing/2014/main" id="{82C69984-E4F4-4F29-8D3A-D079218DED38}"/>
              </a:ext>
            </a:extLst>
          </p:cNvPr>
          <p:cNvPicPr>
            <a:picLocks noChangeAspect="1"/>
          </p:cNvPicPr>
          <p:nvPr/>
        </p:nvPicPr>
        <p:blipFill>
          <a:blip r:embed="rId8"/>
          <a:stretch>
            <a:fillRect/>
          </a:stretch>
        </p:blipFill>
        <p:spPr>
          <a:xfrm>
            <a:off x="7773617" y="4901859"/>
            <a:ext cx="1408483" cy="542573"/>
          </a:xfrm>
          <a:prstGeom prst="rect">
            <a:avLst/>
          </a:prstGeom>
        </p:spPr>
      </p:pic>
      <p:pic>
        <p:nvPicPr>
          <p:cNvPr id="13" name="Picture 12">
            <a:extLst>
              <a:ext uri="{FF2B5EF4-FFF2-40B4-BE49-F238E27FC236}">
                <a16:creationId xmlns:a16="http://schemas.microsoft.com/office/drawing/2014/main" id="{936FCF46-D295-4797-9592-76FF669A0F33}"/>
              </a:ext>
            </a:extLst>
          </p:cNvPr>
          <p:cNvPicPr>
            <a:picLocks noChangeAspect="1"/>
          </p:cNvPicPr>
          <p:nvPr/>
        </p:nvPicPr>
        <p:blipFill>
          <a:blip r:embed="rId9"/>
          <a:stretch>
            <a:fillRect/>
          </a:stretch>
        </p:blipFill>
        <p:spPr>
          <a:xfrm>
            <a:off x="7353684" y="3023496"/>
            <a:ext cx="2016178" cy="1792313"/>
          </a:xfrm>
          <a:prstGeom prst="rect">
            <a:avLst/>
          </a:prstGeom>
        </p:spPr>
      </p:pic>
      <p:grpSp>
        <p:nvGrpSpPr>
          <p:cNvPr id="14" name="Group 13">
            <a:extLst>
              <a:ext uri="{FF2B5EF4-FFF2-40B4-BE49-F238E27FC236}">
                <a16:creationId xmlns:a16="http://schemas.microsoft.com/office/drawing/2014/main" id="{5FB85FCC-9CA2-42C3-A957-E7594FCA5F94}"/>
              </a:ext>
            </a:extLst>
          </p:cNvPr>
          <p:cNvGrpSpPr/>
          <p:nvPr/>
        </p:nvGrpSpPr>
        <p:grpSpPr>
          <a:xfrm>
            <a:off x="2095500" y="4387003"/>
            <a:ext cx="3133725" cy="270722"/>
            <a:chOff x="8166101" y="5769860"/>
            <a:chExt cx="2780753" cy="525464"/>
          </a:xfrm>
          <a:noFill/>
        </p:grpSpPr>
        <p:sp>
          <p:nvSpPr>
            <p:cNvPr id="15" name="Rectangle 14">
              <a:extLst>
                <a:ext uri="{FF2B5EF4-FFF2-40B4-BE49-F238E27FC236}">
                  <a16:creationId xmlns:a16="http://schemas.microsoft.com/office/drawing/2014/main" id="{E2E6EE61-6D91-4EEB-87F6-851669F72396}"/>
                </a:ext>
              </a:extLst>
            </p:cNvPr>
            <p:cNvSpPr/>
            <p:nvPr/>
          </p:nvSpPr>
          <p:spPr>
            <a:xfrm>
              <a:off x="8166101" y="5769860"/>
              <a:ext cx="45719" cy="525464"/>
            </a:xfrm>
            <a:prstGeom prst="rect">
              <a:avLst/>
            </a:prstGeom>
            <a:grpFill/>
            <a:ln>
              <a:solidFill>
                <a:srgbClr val="FFC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6" name="Rectangle 15">
              <a:extLst>
                <a:ext uri="{FF2B5EF4-FFF2-40B4-BE49-F238E27FC236}">
                  <a16:creationId xmlns:a16="http://schemas.microsoft.com/office/drawing/2014/main" id="{753B9D3D-F744-4F8F-9273-0CEA43FD62C2}"/>
                </a:ext>
              </a:extLst>
            </p:cNvPr>
            <p:cNvSpPr/>
            <p:nvPr/>
          </p:nvSpPr>
          <p:spPr>
            <a:xfrm>
              <a:off x="8209824" y="5960527"/>
              <a:ext cx="2714171" cy="152770"/>
            </a:xfrm>
            <a:prstGeom prst="rect">
              <a:avLst/>
            </a:prstGeom>
            <a:grpFill/>
            <a:ln>
              <a:solidFill>
                <a:srgbClr val="FFC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7" name="Rectangle 16">
              <a:extLst>
                <a:ext uri="{FF2B5EF4-FFF2-40B4-BE49-F238E27FC236}">
                  <a16:creationId xmlns:a16="http://schemas.microsoft.com/office/drawing/2014/main" id="{79A20EF3-BE00-44DF-84EF-C6DA0E69D9C5}"/>
                </a:ext>
              </a:extLst>
            </p:cNvPr>
            <p:cNvSpPr/>
            <p:nvPr/>
          </p:nvSpPr>
          <p:spPr>
            <a:xfrm>
              <a:off x="10901135" y="5769860"/>
              <a:ext cx="45719" cy="525464"/>
            </a:xfrm>
            <a:prstGeom prst="rect">
              <a:avLst/>
            </a:prstGeom>
            <a:grpFill/>
            <a:ln>
              <a:solidFill>
                <a:srgbClr val="FFC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295569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AF594800-2345-4FCD-8DBC-18507ACA384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4185"/>
          <a:stretch/>
        </p:blipFill>
        <p:spPr>
          <a:xfrm>
            <a:off x="1398904" y="2117711"/>
            <a:ext cx="5835265" cy="4290188"/>
          </a:xfrm>
          <a:prstGeom prst="rect">
            <a:avLst/>
          </a:prstGeom>
        </p:spPr>
      </p:pic>
      <p:sp>
        <p:nvSpPr>
          <p:cNvPr id="2" name="Title 1">
            <a:extLst>
              <a:ext uri="{FF2B5EF4-FFF2-40B4-BE49-F238E27FC236}">
                <a16:creationId xmlns:a16="http://schemas.microsoft.com/office/drawing/2014/main" id="{F99D152A-5C06-4F95-9E2F-652566F9DF8C}"/>
              </a:ext>
            </a:extLst>
          </p:cNvPr>
          <p:cNvSpPr>
            <a:spLocks noGrp="1"/>
          </p:cNvSpPr>
          <p:nvPr>
            <p:ph type="title"/>
          </p:nvPr>
        </p:nvSpPr>
        <p:spPr/>
        <p:txBody>
          <a:bodyPr/>
          <a:lstStyle/>
          <a:p>
            <a:r>
              <a:rPr lang="en-US" dirty="0"/>
              <a:t>Grounding the Concept: </a:t>
            </a:r>
            <a:br>
              <a:rPr lang="en-US" dirty="0"/>
            </a:br>
            <a:r>
              <a:rPr lang="en-US" dirty="0"/>
              <a:t>Calculation of Tolerance Intervals (Simulation Experiment)</a:t>
            </a:r>
          </a:p>
        </p:txBody>
      </p:sp>
      <p:sp>
        <p:nvSpPr>
          <p:cNvPr id="3" name="Content Placeholder 2">
            <a:extLst>
              <a:ext uri="{FF2B5EF4-FFF2-40B4-BE49-F238E27FC236}">
                <a16:creationId xmlns:a16="http://schemas.microsoft.com/office/drawing/2014/main" id="{28D268CC-C1D6-4EA2-A0B9-15AD7837F329}"/>
              </a:ext>
            </a:extLst>
          </p:cNvPr>
          <p:cNvSpPr>
            <a:spLocks noGrp="1"/>
          </p:cNvSpPr>
          <p:nvPr>
            <p:ph sz="half" idx="1"/>
          </p:nvPr>
        </p:nvSpPr>
        <p:spPr>
          <a:xfrm>
            <a:off x="475128" y="1218492"/>
            <a:ext cx="5384800" cy="4525963"/>
          </a:xfrm>
        </p:spPr>
        <p:txBody>
          <a:bodyPr/>
          <a:lstStyle/>
          <a:p>
            <a:r>
              <a:rPr lang="en-US" dirty="0"/>
              <a:t>26 samples of size 15, drawn from a random normal population with (</a:t>
            </a:r>
            <a:r>
              <a:rPr lang="el-GR" dirty="0"/>
              <a:t>µ</a:t>
            </a:r>
            <a:r>
              <a:rPr lang="en-US" dirty="0"/>
              <a:t>,</a:t>
            </a:r>
            <a:r>
              <a:rPr lang="el-GR" dirty="0"/>
              <a:t> σ</a:t>
            </a:r>
            <a:r>
              <a:rPr lang="en-US" dirty="0"/>
              <a:t>) = (25,3)</a:t>
            </a:r>
          </a:p>
        </p:txBody>
      </p:sp>
      <p:sp>
        <p:nvSpPr>
          <p:cNvPr id="4" name="Content Placeholder 3">
            <a:extLst>
              <a:ext uri="{FF2B5EF4-FFF2-40B4-BE49-F238E27FC236}">
                <a16:creationId xmlns:a16="http://schemas.microsoft.com/office/drawing/2014/main" id="{46C61E67-59ED-4714-A405-85036EBEE508}"/>
              </a:ext>
            </a:extLst>
          </p:cNvPr>
          <p:cNvSpPr>
            <a:spLocks noGrp="1"/>
          </p:cNvSpPr>
          <p:nvPr>
            <p:ph sz="half" idx="2"/>
          </p:nvPr>
        </p:nvSpPr>
        <p:spPr>
          <a:xfrm>
            <a:off x="7277830" y="3578353"/>
            <a:ext cx="4781227" cy="1069524"/>
          </a:xfrm>
        </p:spPr>
        <p:style>
          <a:lnRef idx="2">
            <a:schemeClr val="accent6"/>
          </a:lnRef>
          <a:fillRef idx="1">
            <a:schemeClr val="lt1"/>
          </a:fillRef>
          <a:effectRef idx="0">
            <a:schemeClr val="accent6"/>
          </a:effectRef>
          <a:fontRef idx="minor">
            <a:schemeClr val="dk1"/>
          </a:fontRef>
        </p:style>
        <p:txBody>
          <a:bodyPr wrap="square" rtlCol="0">
            <a:spAutoFit/>
          </a:bodyPr>
          <a:lstStyle/>
          <a:p>
            <a:pPr marL="0"/>
            <a:r>
              <a:rPr lang="en-US" sz="1400" b="1" dirty="0">
                <a:solidFill>
                  <a:srgbClr val="C00000"/>
                </a:solidFill>
              </a:rPr>
              <a:t>   Analyze&gt;Distribution&gt;Tolerance Intervals</a:t>
            </a:r>
          </a:p>
          <a:p>
            <a:pPr marL="0"/>
            <a:r>
              <a:rPr lang="en-US" sz="1400" b="1" dirty="0">
                <a:solidFill>
                  <a:srgbClr val="C00000"/>
                </a:solidFill>
              </a:rPr>
              <a:t>&gt;Make Combined Data Table</a:t>
            </a:r>
          </a:p>
          <a:p>
            <a:pPr marL="0"/>
            <a:r>
              <a:rPr lang="en-US" sz="1400" b="1" dirty="0">
                <a:solidFill>
                  <a:srgbClr val="C00000"/>
                </a:solidFill>
              </a:rPr>
              <a:t>&gt;Stack Lower TI and Upper TI</a:t>
            </a:r>
          </a:p>
          <a:p>
            <a:pPr marL="0"/>
            <a:r>
              <a:rPr lang="en-US" sz="1400" b="1" dirty="0">
                <a:solidFill>
                  <a:srgbClr val="C00000"/>
                </a:solidFill>
              </a:rPr>
              <a:t>&gt;Graph Builder  &gt; Color by “Label”</a:t>
            </a:r>
          </a:p>
        </p:txBody>
      </p:sp>
      <p:sp>
        <p:nvSpPr>
          <p:cNvPr id="6" name="TextBox 5">
            <a:extLst>
              <a:ext uri="{FF2B5EF4-FFF2-40B4-BE49-F238E27FC236}">
                <a16:creationId xmlns:a16="http://schemas.microsoft.com/office/drawing/2014/main" id="{A8C5E6D8-BB1B-495B-A246-DD99242F4270}"/>
              </a:ext>
            </a:extLst>
          </p:cNvPr>
          <p:cNvSpPr txBox="1"/>
          <p:nvPr/>
        </p:nvSpPr>
        <p:spPr>
          <a:xfrm>
            <a:off x="7277830" y="5326249"/>
            <a:ext cx="4781227" cy="923330"/>
          </a:xfrm>
          <a:prstGeom prst="rect">
            <a:avLst/>
          </a:prstGeom>
          <a:noFill/>
          <a:ln>
            <a:solidFill>
              <a:schemeClr val="tx1"/>
            </a:solidFill>
          </a:ln>
        </p:spPr>
        <p:txBody>
          <a:bodyPr wrap="square" rtlCol="0">
            <a:spAutoFit/>
          </a:bodyPr>
          <a:lstStyle/>
          <a:p>
            <a:r>
              <a:rPr lang="en-US" b="1" i="1" dirty="0"/>
              <a:t>95</a:t>
            </a:r>
            <a:r>
              <a:rPr lang="en-US" b="1" i="1" u="sng" dirty="0"/>
              <a:t>% of the time </a:t>
            </a:r>
            <a:r>
              <a:rPr lang="en-US" i="1" dirty="0"/>
              <a:t>(for 95 of every 100 intervals), the Tolerance Intervals will contain </a:t>
            </a:r>
            <a:r>
              <a:rPr lang="en-US" b="1" i="1" u="sng" dirty="0"/>
              <a:t>95% of the data </a:t>
            </a:r>
            <a:r>
              <a:rPr lang="en-US" i="1" u="sng" dirty="0"/>
              <a:t>in my population</a:t>
            </a:r>
            <a:r>
              <a:rPr lang="en-US" i="1" dirty="0"/>
              <a:t>.</a:t>
            </a:r>
          </a:p>
        </p:txBody>
      </p:sp>
      <p:pic>
        <p:nvPicPr>
          <p:cNvPr id="12" name="Picture 11">
            <a:extLst>
              <a:ext uri="{FF2B5EF4-FFF2-40B4-BE49-F238E27FC236}">
                <a16:creationId xmlns:a16="http://schemas.microsoft.com/office/drawing/2014/main" id="{835FBF80-53F4-4B51-96F9-27A2FA816957}"/>
              </a:ext>
            </a:extLst>
          </p:cNvPr>
          <p:cNvPicPr>
            <a:picLocks noChangeAspect="1"/>
          </p:cNvPicPr>
          <p:nvPr/>
        </p:nvPicPr>
        <p:blipFill>
          <a:blip r:embed="rId4"/>
          <a:stretch>
            <a:fillRect/>
          </a:stretch>
        </p:blipFill>
        <p:spPr>
          <a:xfrm>
            <a:off x="5878363" y="1206397"/>
            <a:ext cx="2092866" cy="682236"/>
          </a:xfrm>
          <a:prstGeom prst="rect">
            <a:avLst/>
          </a:prstGeom>
        </p:spPr>
      </p:pic>
      <p:pic>
        <p:nvPicPr>
          <p:cNvPr id="13" name="Picture 12">
            <a:extLst>
              <a:ext uri="{FF2B5EF4-FFF2-40B4-BE49-F238E27FC236}">
                <a16:creationId xmlns:a16="http://schemas.microsoft.com/office/drawing/2014/main" id="{F47F66B0-E190-4F2A-8ED6-3D3CA906A7E8}"/>
              </a:ext>
            </a:extLst>
          </p:cNvPr>
          <p:cNvPicPr>
            <a:picLocks noChangeAspect="1"/>
          </p:cNvPicPr>
          <p:nvPr/>
        </p:nvPicPr>
        <p:blipFill rotWithShape="1">
          <a:blip r:embed="rId5"/>
          <a:srcRect l="1466" t="3713" r="1379" b="4930"/>
          <a:stretch/>
        </p:blipFill>
        <p:spPr>
          <a:xfrm>
            <a:off x="9169399" y="1302659"/>
            <a:ext cx="2683408" cy="1383962"/>
          </a:xfrm>
          <a:prstGeom prst="rect">
            <a:avLst/>
          </a:prstGeom>
        </p:spPr>
      </p:pic>
      <p:pic>
        <p:nvPicPr>
          <p:cNvPr id="19" name="Picture 18">
            <a:extLst>
              <a:ext uri="{FF2B5EF4-FFF2-40B4-BE49-F238E27FC236}">
                <a16:creationId xmlns:a16="http://schemas.microsoft.com/office/drawing/2014/main" id="{737DA300-863F-4E7F-A05A-A5AE79AFAE1D}"/>
              </a:ext>
            </a:extLst>
          </p:cNvPr>
          <p:cNvPicPr>
            <a:picLocks noChangeAspect="1"/>
          </p:cNvPicPr>
          <p:nvPr/>
        </p:nvPicPr>
        <p:blipFill rotWithShape="1">
          <a:blip r:embed="rId6"/>
          <a:srcRect l="16060" b="13717"/>
          <a:stretch/>
        </p:blipFill>
        <p:spPr>
          <a:xfrm rot="16200000">
            <a:off x="-431680" y="3431344"/>
            <a:ext cx="2471117" cy="1486600"/>
          </a:xfrm>
          <a:prstGeom prst="rect">
            <a:avLst/>
          </a:prstGeom>
        </p:spPr>
      </p:pic>
      <p:cxnSp>
        <p:nvCxnSpPr>
          <p:cNvPr id="21" name="Straight Connector 20">
            <a:extLst>
              <a:ext uri="{FF2B5EF4-FFF2-40B4-BE49-F238E27FC236}">
                <a16:creationId xmlns:a16="http://schemas.microsoft.com/office/drawing/2014/main" id="{641AC7FA-DA1D-4AFA-9EE6-713DDDBEA174}"/>
              </a:ext>
            </a:extLst>
          </p:cNvPr>
          <p:cNvCxnSpPr/>
          <p:nvPr/>
        </p:nvCxnSpPr>
        <p:spPr>
          <a:xfrm flipV="1">
            <a:off x="1727199" y="3443514"/>
            <a:ext cx="5486400" cy="1771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4D12FC1-55D3-4AAF-A46B-E38BD9822321}"/>
              </a:ext>
            </a:extLst>
          </p:cNvPr>
          <p:cNvCxnSpPr/>
          <p:nvPr/>
        </p:nvCxnSpPr>
        <p:spPr>
          <a:xfrm flipV="1">
            <a:off x="1727198" y="4927437"/>
            <a:ext cx="5486400" cy="1771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3A4E85D2-7AB0-40BA-9A7E-37191F9F9B0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85947" b="96688"/>
          <a:stretch/>
        </p:blipFill>
        <p:spPr>
          <a:xfrm>
            <a:off x="7273078" y="2637420"/>
            <a:ext cx="1879361" cy="279435"/>
          </a:xfrm>
          <a:prstGeom prst="rect">
            <a:avLst/>
          </a:prstGeom>
        </p:spPr>
      </p:pic>
      <p:pic>
        <p:nvPicPr>
          <p:cNvPr id="26" name="Picture 25">
            <a:extLst>
              <a:ext uri="{FF2B5EF4-FFF2-40B4-BE49-F238E27FC236}">
                <a16:creationId xmlns:a16="http://schemas.microsoft.com/office/drawing/2014/main" id="{96D8E7B4-2F2E-4972-98C5-EC251063594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85947" t="3976" b="92712"/>
          <a:stretch/>
        </p:blipFill>
        <p:spPr>
          <a:xfrm>
            <a:off x="7251129" y="2357985"/>
            <a:ext cx="1879361" cy="279435"/>
          </a:xfrm>
          <a:prstGeom prst="rect">
            <a:avLst/>
          </a:prstGeom>
        </p:spPr>
      </p:pic>
    </p:spTree>
    <p:extLst>
      <p:ext uri="{BB962C8B-B14F-4D97-AF65-F5344CB8AC3E}">
        <p14:creationId xmlns:p14="http://schemas.microsoft.com/office/powerpoint/2010/main" val="4039392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FF3A5-9357-4936-A2C2-DA0286D24EC8}"/>
              </a:ext>
            </a:extLst>
          </p:cNvPr>
          <p:cNvSpPr>
            <a:spLocks noGrp="1"/>
          </p:cNvSpPr>
          <p:nvPr>
            <p:ph type="title"/>
          </p:nvPr>
        </p:nvSpPr>
        <p:spPr>
          <a:xfrm>
            <a:off x="384174" y="397784"/>
            <a:ext cx="10972800" cy="631507"/>
          </a:xfrm>
        </p:spPr>
        <p:txBody>
          <a:bodyPr/>
          <a:lstStyle/>
          <a:p>
            <a:r>
              <a:rPr lang="en-US" dirty="0"/>
              <a:t>Simulation experiment of sample means: Confidence Intervals (1 of 2)</a:t>
            </a:r>
          </a:p>
        </p:txBody>
      </p:sp>
      <p:sp>
        <p:nvSpPr>
          <p:cNvPr id="4" name="Content Placeholder 3">
            <a:extLst>
              <a:ext uri="{FF2B5EF4-FFF2-40B4-BE49-F238E27FC236}">
                <a16:creationId xmlns:a16="http://schemas.microsoft.com/office/drawing/2014/main" id="{DDBB492E-48A3-4ECA-8F78-C17B788AC9D1}"/>
              </a:ext>
            </a:extLst>
          </p:cNvPr>
          <p:cNvSpPr>
            <a:spLocks noGrp="1"/>
          </p:cNvSpPr>
          <p:nvPr>
            <p:ph sz="half" idx="2"/>
          </p:nvPr>
        </p:nvSpPr>
        <p:spPr/>
        <p:txBody>
          <a:bodyPr>
            <a:normAutofit fontScale="77500" lnSpcReduction="20000"/>
          </a:bodyPr>
          <a:lstStyle/>
          <a:p>
            <a:endParaRPr lang="en-US" dirty="0"/>
          </a:p>
        </p:txBody>
      </p:sp>
      <p:pic>
        <p:nvPicPr>
          <p:cNvPr id="5" name="Picture 4">
            <a:extLst>
              <a:ext uri="{FF2B5EF4-FFF2-40B4-BE49-F238E27FC236}">
                <a16:creationId xmlns:a16="http://schemas.microsoft.com/office/drawing/2014/main" id="{0EA5A1D8-F2B5-47C6-8753-DCA39D7CEB45}"/>
              </a:ext>
            </a:extLst>
          </p:cNvPr>
          <p:cNvPicPr>
            <a:picLocks noChangeAspect="1"/>
          </p:cNvPicPr>
          <p:nvPr/>
        </p:nvPicPr>
        <p:blipFill>
          <a:blip r:embed="rId2"/>
          <a:stretch>
            <a:fillRect/>
          </a:stretch>
        </p:blipFill>
        <p:spPr>
          <a:xfrm>
            <a:off x="0" y="1223218"/>
            <a:ext cx="5576272" cy="5165623"/>
          </a:xfrm>
          <a:prstGeom prst="rect">
            <a:avLst/>
          </a:prstGeom>
        </p:spPr>
      </p:pic>
      <p:pic>
        <p:nvPicPr>
          <p:cNvPr id="6" name="Picture 5">
            <a:extLst>
              <a:ext uri="{FF2B5EF4-FFF2-40B4-BE49-F238E27FC236}">
                <a16:creationId xmlns:a16="http://schemas.microsoft.com/office/drawing/2014/main" id="{8F83E00C-0818-477B-8DF3-54577A79E986}"/>
              </a:ext>
            </a:extLst>
          </p:cNvPr>
          <p:cNvPicPr>
            <a:picLocks noChangeAspect="1"/>
          </p:cNvPicPr>
          <p:nvPr/>
        </p:nvPicPr>
        <p:blipFill>
          <a:blip r:embed="rId3"/>
          <a:stretch>
            <a:fillRect/>
          </a:stretch>
        </p:blipFill>
        <p:spPr>
          <a:xfrm>
            <a:off x="3521675" y="1778657"/>
            <a:ext cx="2133000" cy="1167086"/>
          </a:xfrm>
          <a:prstGeom prst="rect">
            <a:avLst/>
          </a:prstGeom>
        </p:spPr>
      </p:pic>
      <p:pic>
        <p:nvPicPr>
          <p:cNvPr id="9" name="Picture 8">
            <a:extLst>
              <a:ext uri="{FF2B5EF4-FFF2-40B4-BE49-F238E27FC236}">
                <a16:creationId xmlns:a16="http://schemas.microsoft.com/office/drawing/2014/main" id="{07A60595-D258-4053-A84B-897CA7797002}"/>
              </a:ext>
            </a:extLst>
          </p:cNvPr>
          <p:cNvPicPr>
            <a:picLocks noChangeAspect="1"/>
          </p:cNvPicPr>
          <p:nvPr/>
        </p:nvPicPr>
        <p:blipFill rotWithShape="1">
          <a:blip r:embed="rId4"/>
          <a:srcRect r="27924"/>
          <a:stretch/>
        </p:blipFill>
        <p:spPr>
          <a:xfrm>
            <a:off x="5894872" y="1490729"/>
            <a:ext cx="3843954" cy="5165623"/>
          </a:xfrm>
          <a:prstGeom prst="rect">
            <a:avLst/>
          </a:prstGeom>
        </p:spPr>
      </p:pic>
      <p:sp>
        <p:nvSpPr>
          <p:cNvPr id="7" name="Rectangle 6">
            <a:extLst>
              <a:ext uri="{FF2B5EF4-FFF2-40B4-BE49-F238E27FC236}">
                <a16:creationId xmlns:a16="http://schemas.microsoft.com/office/drawing/2014/main" id="{36FAB43E-7B1F-49F7-9406-DD982435EE51}"/>
              </a:ext>
            </a:extLst>
          </p:cNvPr>
          <p:cNvSpPr/>
          <p:nvPr/>
        </p:nvSpPr>
        <p:spPr>
          <a:xfrm>
            <a:off x="4838700" y="1778657"/>
            <a:ext cx="930274" cy="1167086"/>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A07C1D72-F752-4306-A4AA-EA08745B19B1}"/>
              </a:ext>
            </a:extLst>
          </p:cNvPr>
          <p:cNvSpPr>
            <a:spLocks noGrp="1"/>
          </p:cNvSpPr>
          <p:nvPr>
            <p:ph sz="half" idx="1"/>
          </p:nvPr>
        </p:nvSpPr>
        <p:spPr>
          <a:xfrm>
            <a:off x="384174" y="6388841"/>
            <a:ext cx="5384800" cy="449502"/>
          </a:xfrm>
        </p:spPr>
        <p:txBody>
          <a:bodyPr>
            <a:normAutofit fontScale="77500" lnSpcReduction="20000"/>
          </a:bodyPr>
          <a:lstStyle/>
          <a:p>
            <a:r>
              <a:rPr lang="en-US" dirty="0"/>
              <a:t>Ea. Blue dots are 500 sample means of size 2, 3…. 100</a:t>
            </a:r>
          </a:p>
        </p:txBody>
      </p:sp>
      <p:sp>
        <p:nvSpPr>
          <p:cNvPr id="11" name="Content Placeholder 2">
            <a:extLst>
              <a:ext uri="{FF2B5EF4-FFF2-40B4-BE49-F238E27FC236}">
                <a16:creationId xmlns:a16="http://schemas.microsoft.com/office/drawing/2014/main" id="{998705FB-310E-4593-9F0E-2DD3DEB0B099}"/>
              </a:ext>
            </a:extLst>
          </p:cNvPr>
          <p:cNvSpPr txBox="1">
            <a:spLocks/>
          </p:cNvSpPr>
          <p:nvPr/>
        </p:nvSpPr>
        <p:spPr>
          <a:xfrm>
            <a:off x="6096000" y="1138763"/>
            <a:ext cx="5333187" cy="351966"/>
          </a:xfrm>
          <a:prstGeom prst="rect">
            <a:avLst/>
          </a:prstGeom>
        </p:spPr>
        <p:txBody>
          <a:bodyPr vert="horz" lIns="91440" tIns="45720" rIns="91440" bIns="45720" rtlCol="0">
            <a:normAutofit fontScale="92500" lnSpcReduction="20000"/>
          </a:bodyPr>
          <a:lstStyle>
            <a:lvl1pPr marL="228600" indent="-228600">
              <a:spcBef>
                <a:spcPts val="300"/>
              </a:spcBef>
              <a:buFont typeface="Arial" panose="020B0604020202020204" pitchFamily="34" charset="0"/>
              <a:buChar char="•"/>
              <a:defRPr sz="2000"/>
            </a:lvl1pPr>
            <a:lvl2pPr marL="514350" indent="-285750">
              <a:spcBef>
                <a:spcPts val="0"/>
              </a:spcBef>
              <a:buFont typeface="Arial" panose="020B0604020202020204" pitchFamily="34" charset="0"/>
              <a:buChar char="–"/>
            </a:lvl2pPr>
            <a:lvl3pPr marL="800100" indent="-285750">
              <a:spcBef>
                <a:spcPts val="0"/>
              </a:spcBef>
              <a:buFont typeface="Arial" panose="020B0604020202020204" pitchFamily="34" charset="0"/>
              <a:buChar char="•"/>
              <a:defRPr sz="1600"/>
            </a:lvl3pPr>
            <a:lvl4pPr marL="1028700" indent="-228600">
              <a:spcBef>
                <a:spcPts val="0"/>
              </a:spcBef>
              <a:buFont typeface="Arial" panose="020B0604020202020204" pitchFamily="34" charset="0"/>
              <a:buChar char="–"/>
              <a:defRPr sz="1400"/>
            </a:lvl4pPr>
            <a:lvl5pPr marL="1257300" indent="-171450">
              <a:spcBef>
                <a:spcPts val="0"/>
              </a:spcBef>
              <a:buFont typeface="Arial" panose="020B0604020202020204" pitchFamily="34" charset="0"/>
              <a:buChar char="•"/>
              <a:defRPr sz="1400"/>
            </a:lvl5pPr>
            <a:lvl6pPr marL="2514600" indent="-228600">
              <a:spcBef>
                <a:spcPct val="20000"/>
              </a:spcBef>
              <a:buFont typeface="Arial" panose="020B0604020202020204" pitchFamily="34" charset="0"/>
              <a:buChar char="•"/>
            </a:lvl6pPr>
            <a:lvl7pPr marL="2971800" indent="-228600">
              <a:spcBef>
                <a:spcPct val="20000"/>
              </a:spcBef>
              <a:buFont typeface="Arial" panose="020B0604020202020204" pitchFamily="34" charset="0"/>
              <a:buChar char="•"/>
            </a:lvl7pPr>
            <a:lvl8pPr marL="3429000" indent="-228600">
              <a:spcBef>
                <a:spcPct val="20000"/>
              </a:spcBef>
              <a:buFont typeface="Arial" panose="020B0604020202020204" pitchFamily="34" charset="0"/>
              <a:buChar char="•"/>
            </a:lvl8pPr>
            <a:lvl9pPr marL="3886200" indent="-228600">
              <a:spcBef>
                <a:spcPct val="20000"/>
              </a:spcBef>
              <a:buFont typeface="Arial" panose="020B0604020202020204" pitchFamily="34" charset="0"/>
              <a:buChar char="•"/>
            </a:lvl9pPr>
          </a:lstStyle>
          <a:p>
            <a:r>
              <a:rPr lang="en-US" dirty="0"/>
              <a:t>Ask JMP to compute 95%CIs</a:t>
            </a:r>
          </a:p>
        </p:txBody>
      </p:sp>
    </p:spTree>
    <p:extLst>
      <p:ext uri="{BB962C8B-B14F-4D97-AF65-F5344CB8AC3E}">
        <p14:creationId xmlns:p14="http://schemas.microsoft.com/office/powerpoint/2010/main" val="286244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BCB1D-5F11-4D2B-BFF6-C1FDF028B07B}"/>
              </a:ext>
            </a:extLst>
          </p:cNvPr>
          <p:cNvSpPr>
            <a:spLocks noGrp="1"/>
          </p:cNvSpPr>
          <p:nvPr>
            <p:ph type="title"/>
          </p:nvPr>
        </p:nvSpPr>
        <p:spPr>
          <a:xfrm>
            <a:off x="299142" y="474717"/>
            <a:ext cx="10972800" cy="625949"/>
          </a:xfrm>
        </p:spPr>
        <p:txBody>
          <a:bodyPr/>
          <a:lstStyle/>
          <a:p>
            <a:r>
              <a:rPr lang="en-US" dirty="0"/>
              <a:t>Confidence Intervals (2 of 2)</a:t>
            </a:r>
          </a:p>
        </p:txBody>
      </p:sp>
      <p:sp>
        <p:nvSpPr>
          <p:cNvPr id="3" name="Content Placeholder 2">
            <a:extLst>
              <a:ext uri="{FF2B5EF4-FFF2-40B4-BE49-F238E27FC236}">
                <a16:creationId xmlns:a16="http://schemas.microsoft.com/office/drawing/2014/main" id="{2D8074E7-CADF-46AF-8EA2-140B635352E5}"/>
              </a:ext>
            </a:extLst>
          </p:cNvPr>
          <p:cNvSpPr>
            <a:spLocks noGrp="1"/>
          </p:cNvSpPr>
          <p:nvPr>
            <p:ph sz="half" idx="1"/>
          </p:nvPr>
        </p:nvSpPr>
        <p:spPr>
          <a:xfrm>
            <a:off x="142875" y="1409701"/>
            <a:ext cx="6473825" cy="4525963"/>
          </a:xfrm>
        </p:spPr>
        <p:txBody>
          <a:bodyPr/>
          <a:lstStyle/>
          <a:p>
            <a:r>
              <a:rPr lang="en-US" dirty="0"/>
              <a:t>Name Selection in Column, then Tables &gt; Stack “Upper and Lower” Columns</a:t>
            </a:r>
          </a:p>
        </p:txBody>
      </p:sp>
      <p:pic>
        <p:nvPicPr>
          <p:cNvPr id="5" name="Picture 4">
            <a:extLst>
              <a:ext uri="{FF2B5EF4-FFF2-40B4-BE49-F238E27FC236}">
                <a16:creationId xmlns:a16="http://schemas.microsoft.com/office/drawing/2014/main" id="{72C9C5E4-28D0-458E-94FC-D0BD8A00AFBF}"/>
              </a:ext>
            </a:extLst>
          </p:cNvPr>
          <p:cNvPicPr>
            <a:picLocks noChangeAspect="1"/>
          </p:cNvPicPr>
          <p:nvPr/>
        </p:nvPicPr>
        <p:blipFill>
          <a:blip r:embed="rId3"/>
          <a:stretch>
            <a:fillRect/>
          </a:stretch>
        </p:blipFill>
        <p:spPr>
          <a:xfrm>
            <a:off x="299142" y="2230806"/>
            <a:ext cx="5796858" cy="4152477"/>
          </a:xfrm>
          <a:prstGeom prst="rect">
            <a:avLst/>
          </a:prstGeom>
        </p:spPr>
      </p:pic>
      <p:pic>
        <p:nvPicPr>
          <p:cNvPr id="7" name="Picture 6">
            <a:extLst>
              <a:ext uri="{FF2B5EF4-FFF2-40B4-BE49-F238E27FC236}">
                <a16:creationId xmlns:a16="http://schemas.microsoft.com/office/drawing/2014/main" id="{44DBE227-FA29-4591-A24A-8D0415FD31E2}"/>
              </a:ext>
            </a:extLst>
          </p:cNvPr>
          <p:cNvPicPr>
            <a:picLocks noChangeAspect="1"/>
          </p:cNvPicPr>
          <p:nvPr/>
        </p:nvPicPr>
        <p:blipFill>
          <a:blip r:embed="rId4"/>
          <a:stretch>
            <a:fillRect/>
          </a:stretch>
        </p:blipFill>
        <p:spPr>
          <a:xfrm>
            <a:off x="6184900" y="1886609"/>
            <a:ext cx="5576272" cy="4840869"/>
          </a:xfrm>
          <a:prstGeom prst="rect">
            <a:avLst/>
          </a:prstGeom>
        </p:spPr>
      </p:pic>
      <p:sp>
        <p:nvSpPr>
          <p:cNvPr id="8" name="TextBox 7">
            <a:extLst>
              <a:ext uri="{FF2B5EF4-FFF2-40B4-BE49-F238E27FC236}">
                <a16:creationId xmlns:a16="http://schemas.microsoft.com/office/drawing/2014/main" id="{D6C3CAEB-3CB9-4D15-A3C0-4E548C5B00E0}"/>
              </a:ext>
            </a:extLst>
          </p:cNvPr>
          <p:cNvSpPr txBox="1"/>
          <p:nvPr/>
        </p:nvSpPr>
        <p:spPr>
          <a:xfrm>
            <a:off x="5254625" y="209372"/>
            <a:ext cx="6794500"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t>I don’t always get a mean of sampling distribution of means estimate closer to the true parameter mean (with </a:t>
            </a:r>
            <a:r>
              <a:rPr lang="en-US" dirty="0" err="1"/>
              <a:t>inc.</a:t>
            </a:r>
            <a:r>
              <a:rPr lang="en-US" dirty="0"/>
              <a:t> n), and I don’t always get a standard error closer to the true parameter standard error (with </a:t>
            </a:r>
            <a:r>
              <a:rPr lang="en-US" dirty="0" err="1"/>
              <a:t>inc.</a:t>
            </a:r>
            <a:r>
              <a:rPr lang="en-US" dirty="0"/>
              <a:t> n).  Sampling Error exists!</a:t>
            </a:r>
          </a:p>
        </p:txBody>
      </p:sp>
    </p:spTree>
    <p:extLst>
      <p:ext uri="{BB962C8B-B14F-4D97-AF65-F5344CB8AC3E}">
        <p14:creationId xmlns:p14="http://schemas.microsoft.com/office/powerpoint/2010/main" val="949276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61EA28E-1353-4E89-91B5-59538C8E4EAA}"/>
              </a:ext>
            </a:extLst>
          </p:cNvPr>
          <p:cNvPicPr>
            <a:picLocks noChangeAspect="1"/>
          </p:cNvPicPr>
          <p:nvPr/>
        </p:nvPicPr>
        <p:blipFill>
          <a:blip r:embed="rId3"/>
          <a:stretch>
            <a:fillRect/>
          </a:stretch>
        </p:blipFill>
        <p:spPr>
          <a:xfrm>
            <a:off x="82361" y="2398347"/>
            <a:ext cx="2214257" cy="1877486"/>
          </a:xfrm>
          <a:prstGeom prst="rect">
            <a:avLst/>
          </a:prstGeom>
        </p:spPr>
      </p:pic>
      <p:pic>
        <p:nvPicPr>
          <p:cNvPr id="10" name="Content Placeholder 9">
            <a:extLst>
              <a:ext uri="{FF2B5EF4-FFF2-40B4-BE49-F238E27FC236}">
                <a16:creationId xmlns:a16="http://schemas.microsoft.com/office/drawing/2014/main" id="{E14D2FBB-2922-4951-8FA8-9D86E52E82CD}"/>
              </a:ext>
            </a:extLst>
          </p:cNvPr>
          <p:cNvPicPr>
            <a:picLocks noGrp="1" noChangeAspect="1"/>
          </p:cNvPicPr>
          <p:nvPr>
            <p:ph sz="half" idx="2"/>
          </p:nvPr>
        </p:nvPicPr>
        <p:blipFill>
          <a:blip r:embed="rId4"/>
          <a:stretch>
            <a:fillRect/>
          </a:stretch>
        </p:blipFill>
        <p:spPr>
          <a:xfrm>
            <a:off x="4157413" y="1087836"/>
            <a:ext cx="8015879" cy="5643164"/>
          </a:xfrm>
          <a:prstGeom prst="rect">
            <a:avLst/>
          </a:prstGeom>
        </p:spPr>
      </p:pic>
      <p:pic>
        <p:nvPicPr>
          <p:cNvPr id="11" name="Content Placeholder 10">
            <a:extLst>
              <a:ext uri="{FF2B5EF4-FFF2-40B4-BE49-F238E27FC236}">
                <a16:creationId xmlns:a16="http://schemas.microsoft.com/office/drawing/2014/main" id="{24ECFED2-F006-4AA1-BD28-47363A994FF4}"/>
              </a:ext>
            </a:extLst>
          </p:cNvPr>
          <p:cNvPicPr>
            <a:picLocks noGrp="1" noChangeAspect="1"/>
          </p:cNvPicPr>
          <p:nvPr>
            <p:ph sz="half" idx="1"/>
          </p:nvPr>
        </p:nvPicPr>
        <p:blipFill rotWithShape="1">
          <a:blip r:embed="rId5"/>
          <a:srcRect b="11969"/>
          <a:stretch/>
        </p:blipFill>
        <p:spPr>
          <a:xfrm rot="16200000">
            <a:off x="1734131" y="3477191"/>
            <a:ext cx="3571013" cy="1857747"/>
          </a:xfrm>
          <a:prstGeom prst="rect">
            <a:avLst/>
          </a:prstGeom>
        </p:spPr>
      </p:pic>
      <p:pic>
        <p:nvPicPr>
          <p:cNvPr id="13" name="Picture 12">
            <a:extLst>
              <a:ext uri="{FF2B5EF4-FFF2-40B4-BE49-F238E27FC236}">
                <a16:creationId xmlns:a16="http://schemas.microsoft.com/office/drawing/2014/main" id="{B9888A8E-0E29-493E-8901-57A9BE7056DE}"/>
              </a:ext>
            </a:extLst>
          </p:cNvPr>
          <p:cNvPicPr>
            <a:picLocks noChangeAspect="1"/>
          </p:cNvPicPr>
          <p:nvPr/>
        </p:nvPicPr>
        <p:blipFill>
          <a:blip r:embed="rId6"/>
          <a:stretch>
            <a:fillRect/>
          </a:stretch>
        </p:blipFill>
        <p:spPr>
          <a:xfrm rot="16200000">
            <a:off x="1831587" y="3956256"/>
            <a:ext cx="2041586" cy="192823"/>
          </a:xfrm>
          <a:prstGeom prst="rect">
            <a:avLst/>
          </a:prstGeom>
        </p:spPr>
      </p:pic>
      <p:sp>
        <p:nvSpPr>
          <p:cNvPr id="16" name="TextBox 15">
            <a:extLst>
              <a:ext uri="{FF2B5EF4-FFF2-40B4-BE49-F238E27FC236}">
                <a16:creationId xmlns:a16="http://schemas.microsoft.com/office/drawing/2014/main" id="{B278FB15-7A86-46EF-A263-CA44530A47A3}"/>
              </a:ext>
            </a:extLst>
          </p:cNvPr>
          <p:cNvSpPr txBox="1"/>
          <p:nvPr/>
        </p:nvSpPr>
        <p:spPr>
          <a:xfrm rot="16200000">
            <a:off x="2943401" y="3709092"/>
            <a:ext cx="1805408" cy="923330"/>
          </a:xfrm>
          <a:prstGeom prst="rect">
            <a:avLst/>
          </a:prstGeom>
          <a:noFill/>
        </p:spPr>
        <p:txBody>
          <a:bodyPr wrap="square" rtlCol="0">
            <a:spAutoFit/>
          </a:bodyPr>
          <a:lstStyle/>
          <a:p>
            <a:pPr algn="ctr"/>
            <a:r>
              <a:rPr lang="en-US" dirty="0">
                <a:solidFill>
                  <a:schemeClr val="bg1"/>
                </a:solidFill>
              </a:rPr>
              <a:t>95% “reliability” interval</a:t>
            </a:r>
          </a:p>
        </p:txBody>
      </p:sp>
      <p:sp>
        <p:nvSpPr>
          <p:cNvPr id="17" name="TextBox 16">
            <a:extLst>
              <a:ext uri="{FF2B5EF4-FFF2-40B4-BE49-F238E27FC236}">
                <a16:creationId xmlns:a16="http://schemas.microsoft.com/office/drawing/2014/main" id="{E2D60F90-47E3-4497-8E72-492F96C4E26A}"/>
              </a:ext>
            </a:extLst>
          </p:cNvPr>
          <p:cNvSpPr txBox="1"/>
          <p:nvPr/>
        </p:nvSpPr>
        <p:spPr>
          <a:xfrm>
            <a:off x="7866885" y="1657950"/>
            <a:ext cx="2469308"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dirty="0"/>
              <a:t>95/95% statistical tolerance </a:t>
            </a:r>
            <a:r>
              <a:rPr lang="en-US" b="1" dirty="0"/>
              <a:t>limits</a:t>
            </a:r>
          </a:p>
        </p:txBody>
      </p:sp>
      <p:sp>
        <p:nvSpPr>
          <p:cNvPr id="18" name="TextBox 17">
            <a:extLst>
              <a:ext uri="{FF2B5EF4-FFF2-40B4-BE49-F238E27FC236}">
                <a16:creationId xmlns:a16="http://schemas.microsoft.com/office/drawing/2014/main" id="{E2B5034F-1483-4B04-8973-D42223CE1DBF}"/>
              </a:ext>
            </a:extLst>
          </p:cNvPr>
          <p:cNvSpPr txBox="1"/>
          <p:nvPr/>
        </p:nvSpPr>
        <p:spPr>
          <a:xfrm>
            <a:off x="917736" y="4354015"/>
            <a:ext cx="17018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2-sided z-table value = 1.96</a:t>
            </a:r>
          </a:p>
        </p:txBody>
      </p:sp>
      <p:sp>
        <p:nvSpPr>
          <p:cNvPr id="19" name="TextBox 18">
            <a:extLst>
              <a:ext uri="{FF2B5EF4-FFF2-40B4-BE49-F238E27FC236}">
                <a16:creationId xmlns:a16="http://schemas.microsoft.com/office/drawing/2014/main" id="{6495DE51-1BFA-4738-A36E-BE4D993B59E9}"/>
              </a:ext>
            </a:extLst>
          </p:cNvPr>
          <p:cNvSpPr txBox="1"/>
          <p:nvPr/>
        </p:nvSpPr>
        <p:spPr>
          <a:xfrm>
            <a:off x="2318373" y="6191571"/>
            <a:ext cx="1857748" cy="375604"/>
          </a:xfrm>
          <a:prstGeom prst="rect">
            <a:avLst/>
          </a:prstGeom>
          <a:noFill/>
        </p:spPr>
        <p:txBody>
          <a:bodyPr wrap="square" rtlCol="0">
            <a:spAutoFit/>
          </a:bodyPr>
          <a:lstStyle/>
          <a:p>
            <a:r>
              <a:rPr lang="en-US" dirty="0"/>
              <a:t>k </a:t>
            </a:r>
            <a:r>
              <a:rPr lang="en-US" dirty="0">
                <a:sym typeface="Wingdings" panose="05000000000000000000" pitchFamily="2" charset="2"/>
              </a:rPr>
              <a:t> Z as n  ∞</a:t>
            </a:r>
            <a:endParaRPr lang="en-US" dirty="0"/>
          </a:p>
        </p:txBody>
      </p:sp>
      <p:sp>
        <p:nvSpPr>
          <p:cNvPr id="20" name="Title 1">
            <a:extLst>
              <a:ext uri="{FF2B5EF4-FFF2-40B4-BE49-F238E27FC236}">
                <a16:creationId xmlns:a16="http://schemas.microsoft.com/office/drawing/2014/main" id="{B77B8673-F955-4871-A037-F883D140DE69}"/>
              </a:ext>
            </a:extLst>
          </p:cNvPr>
          <p:cNvSpPr>
            <a:spLocks noGrp="1"/>
          </p:cNvSpPr>
          <p:nvPr>
            <p:ph type="title"/>
          </p:nvPr>
        </p:nvSpPr>
        <p:spPr>
          <a:xfrm>
            <a:off x="286441" y="397420"/>
            <a:ext cx="11515033" cy="515167"/>
          </a:xfrm>
        </p:spPr>
        <p:txBody>
          <a:bodyPr>
            <a:normAutofit fontScale="90000"/>
          </a:bodyPr>
          <a:lstStyle/>
          <a:p>
            <a:r>
              <a:rPr lang="en-US" dirty="0"/>
              <a:t>Simulation: Statistical Tolerance Intervals converge to Reliability Intervals as n </a:t>
            </a:r>
            <a:r>
              <a:rPr lang="en-US" dirty="0">
                <a:sym typeface="Wingdings" panose="05000000000000000000" pitchFamily="2" charset="2"/>
              </a:rPr>
              <a:t> ∞</a:t>
            </a:r>
            <a:endParaRPr lang="en-US" dirty="0"/>
          </a:p>
        </p:txBody>
      </p:sp>
      <p:sp>
        <p:nvSpPr>
          <p:cNvPr id="21" name="Content Placeholder 2">
            <a:extLst>
              <a:ext uri="{FF2B5EF4-FFF2-40B4-BE49-F238E27FC236}">
                <a16:creationId xmlns:a16="http://schemas.microsoft.com/office/drawing/2014/main" id="{1FA35794-50A0-4150-85D1-C152534DB206}"/>
              </a:ext>
            </a:extLst>
          </p:cNvPr>
          <p:cNvSpPr txBox="1">
            <a:spLocks/>
          </p:cNvSpPr>
          <p:nvPr/>
        </p:nvSpPr>
        <p:spPr>
          <a:xfrm>
            <a:off x="0" y="1244201"/>
            <a:ext cx="4489119" cy="4525963"/>
          </a:xfrm>
          <a:prstGeom prst="rect">
            <a:avLst/>
          </a:prstGeom>
        </p:spPr>
        <p:txBody>
          <a:bodyPr vert="horz" lIns="91440" tIns="45720" rIns="91440" bIns="45720" rtlCol="0">
            <a:normAutofit/>
          </a:bodyPr>
          <a:lstStyle>
            <a:lvl1pPr marL="2286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1pPr>
            <a:lvl2pPr marL="514350" indent="-285750" algn="l" defTabSz="9144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2pPr>
            <a:lvl3pPr marL="800100" indent="-285750" algn="l" defTabSz="914400"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3pPr>
            <a:lvl4pPr marL="1028700" indent="-228600" algn="l" defTabSz="914400" rtl="0" eaLnBrk="1" latinLnBrk="0" hangingPunct="1">
              <a:spcBef>
                <a:spcPts val="0"/>
              </a:spcBef>
              <a:buFont typeface="Arial" panose="020B0604020202020204" pitchFamily="34" charset="0"/>
              <a:buChar char="–"/>
              <a:defRPr sz="1400" kern="1200">
                <a:solidFill>
                  <a:schemeClr val="tx1"/>
                </a:solidFill>
                <a:latin typeface="+mn-lt"/>
                <a:ea typeface="+mn-ea"/>
                <a:cs typeface="+mn-cs"/>
              </a:defRPr>
            </a:lvl4pPr>
            <a:lvl5pPr marL="1257300" indent="-171450" algn="l" defTabSz="914400" rtl="0" eaLnBrk="1" latinLnBrk="0" hangingPunct="1">
              <a:spcBef>
                <a:spcPts val="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sz="1800" dirty="0"/>
              <a:t>Calculate STIs in Distribution Platform, use Global Data Filter, Make Combined Data Table and Concatenate Results.</a:t>
            </a:r>
          </a:p>
        </p:txBody>
      </p:sp>
      <p:cxnSp>
        <p:nvCxnSpPr>
          <p:cNvPr id="4" name="Straight Arrow Connector 3">
            <a:extLst>
              <a:ext uri="{FF2B5EF4-FFF2-40B4-BE49-F238E27FC236}">
                <a16:creationId xmlns:a16="http://schemas.microsoft.com/office/drawing/2014/main" id="{47ED6A7D-AB3C-4CF8-9FDE-2CC3C6825F14}"/>
              </a:ext>
            </a:extLst>
          </p:cNvPr>
          <p:cNvCxnSpPr>
            <a:cxnSpLocks/>
            <a:stCxn id="17" idx="2"/>
          </p:cNvCxnSpPr>
          <p:nvPr/>
        </p:nvCxnSpPr>
        <p:spPr>
          <a:xfrm flipH="1">
            <a:off x="8165353" y="2304281"/>
            <a:ext cx="936186" cy="800869"/>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22" name="Straight Arrow Connector 21">
            <a:extLst>
              <a:ext uri="{FF2B5EF4-FFF2-40B4-BE49-F238E27FC236}">
                <a16:creationId xmlns:a16="http://schemas.microsoft.com/office/drawing/2014/main" id="{1EB5B311-7D68-411B-AD36-F02CB14125DB}"/>
              </a:ext>
            </a:extLst>
          </p:cNvPr>
          <p:cNvCxnSpPr>
            <a:cxnSpLocks/>
            <a:stCxn id="17" idx="2"/>
          </p:cNvCxnSpPr>
          <p:nvPr/>
        </p:nvCxnSpPr>
        <p:spPr>
          <a:xfrm flipH="1">
            <a:off x="8165353" y="2304281"/>
            <a:ext cx="936186" cy="280390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23" name="Straight Arrow Connector 22">
            <a:extLst>
              <a:ext uri="{FF2B5EF4-FFF2-40B4-BE49-F238E27FC236}">
                <a16:creationId xmlns:a16="http://schemas.microsoft.com/office/drawing/2014/main" id="{4C94F67C-A319-4D5F-BCF0-F663B3DAF20B}"/>
              </a:ext>
            </a:extLst>
          </p:cNvPr>
          <p:cNvCxnSpPr>
            <a:cxnSpLocks/>
            <a:stCxn id="17" idx="2"/>
          </p:cNvCxnSpPr>
          <p:nvPr/>
        </p:nvCxnSpPr>
        <p:spPr>
          <a:xfrm flipH="1">
            <a:off x="7571475" y="2304281"/>
            <a:ext cx="1530064" cy="54271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24" name="Straight Arrow Connector 23">
            <a:extLst>
              <a:ext uri="{FF2B5EF4-FFF2-40B4-BE49-F238E27FC236}">
                <a16:creationId xmlns:a16="http://schemas.microsoft.com/office/drawing/2014/main" id="{42CAE595-E9BE-46C0-8BA7-BD8A78F9B083}"/>
              </a:ext>
            </a:extLst>
          </p:cNvPr>
          <p:cNvCxnSpPr>
            <a:cxnSpLocks/>
            <a:stCxn id="17" idx="2"/>
          </p:cNvCxnSpPr>
          <p:nvPr/>
        </p:nvCxnSpPr>
        <p:spPr>
          <a:xfrm flipH="1">
            <a:off x="7488707" y="2304281"/>
            <a:ext cx="1612832" cy="3089522"/>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131827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5A766-0536-49EE-AE13-38E16D18AD1A}"/>
              </a:ext>
            </a:extLst>
          </p:cNvPr>
          <p:cNvSpPr>
            <a:spLocks noGrp="1"/>
          </p:cNvSpPr>
          <p:nvPr>
            <p:ph type="title"/>
          </p:nvPr>
        </p:nvSpPr>
        <p:spPr>
          <a:xfrm>
            <a:off x="698500" y="509289"/>
            <a:ext cx="10972800" cy="530823"/>
          </a:xfrm>
        </p:spPr>
        <p:txBody>
          <a:bodyPr/>
          <a:lstStyle/>
          <a:p>
            <a:r>
              <a:rPr lang="en-US" dirty="0"/>
              <a:t>Introduction</a:t>
            </a:r>
          </a:p>
        </p:txBody>
      </p:sp>
      <p:sp>
        <p:nvSpPr>
          <p:cNvPr id="3" name="Content Placeholder 2">
            <a:extLst>
              <a:ext uri="{FF2B5EF4-FFF2-40B4-BE49-F238E27FC236}">
                <a16:creationId xmlns:a16="http://schemas.microsoft.com/office/drawing/2014/main" id="{5AAA153E-5B82-430F-A3BD-985D5E7CFC1D}"/>
              </a:ext>
            </a:extLst>
          </p:cNvPr>
          <p:cNvSpPr>
            <a:spLocks noGrp="1"/>
          </p:cNvSpPr>
          <p:nvPr>
            <p:ph sz="half" idx="1"/>
          </p:nvPr>
        </p:nvSpPr>
        <p:spPr>
          <a:xfrm>
            <a:off x="412749" y="1463692"/>
            <a:ext cx="11258551" cy="3794108"/>
          </a:xfrm>
        </p:spPr>
        <p:txBody>
          <a:bodyPr>
            <a:normAutofit/>
          </a:bodyPr>
          <a:lstStyle/>
          <a:p>
            <a:r>
              <a:rPr lang="en-US" sz="3200" dirty="0"/>
              <a:t>The use of </a:t>
            </a:r>
            <a:r>
              <a:rPr lang="en-US" sz="3200" b="1" u="sng" dirty="0"/>
              <a:t>C&amp;R-based sampling</a:t>
            </a:r>
            <a:r>
              <a:rPr lang="en-US" sz="3200" b="1" dirty="0"/>
              <a:t> </a:t>
            </a:r>
            <a:r>
              <a:rPr lang="en-US" sz="3200" dirty="0"/>
              <a:t>gives the quality engineer the ability to </a:t>
            </a:r>
            <a:r>
              <a:rPr lang="en-US" sz="3200" b="1" u="sng" dirty="0"/>
              <a:t>measure lot product quality </a:t>
            </a:r>
            <a:r>
              <a:rPr lang="en-US" sz="3200" dirty="0"/>
              <a:t>and provides a </a:t>
            </a:r>
            <a:r>
              <a:rPr lang="en-US" sz="3200" b="1" u="sng" dirty="0"/>
              <a:t>risk-based approach </a:t>
            </a:r>
            <a:r>
              <a:rPr lang="en-US" sz="3200" dirty="0"/>
              <a:t>to control outgoing product defective (this is not what Z1.4 and Z1.9 do!).</a:t>
            </a:r>
            <a:endParaRPr lang="en-US" sz="3000" dirty="0"/>
          </a:p>
          <a:p>
            <a:endParaRPr lang="en-US" sz="3200" dirty="0"/>
          </a:p>
          <a:p>
            <a:r>
              <a:rPr lang="en-US" sz="3200" b="1" u="sng" dirty="0">
                <a:solidFill>
                  <a:srgbClr val="FF0000"/>
                </a:solidFill>
              </a:rPr>
              <a:t>Re-elaborate the concept of C&amp;R </a:t>
            </a:r>
            <a:r>
              <a:rPr lang="en-US" sz="3200" dirty="0"/>
              <a:t>and introduce several </a:t>
            </a:r>
            <a:r>
              <a:rPr lang="en-US" sz="3200" b="1" u="sng" dirty="0">
                <a:solidFill>
                  <a:srgbClr val="FF0000"/>
                </a:solidFill>
              </a:rPr>
              <a:t>approaches to C&amp;R-based single sampling</a:t>
            </a:r>
            <a:r>
              <a:rPr lang="en-US" sz="3200" dirty="0"/>
              <a:t>.</a:t>
            </a:r>
          </a:p>
          <a:p>
            <a:pPr marL="0" indent="0">
              <a:buNone/>
            </a:pPr>
            <a:endParaRPr lang="en-US" sz="3200" dirty="0"/>
          </a:p>
          <a:p>
            <a:endParaRPr lang="en-US" sz="3200" b="1" dirty="0">
              <a:solidFill>
                <a:srgbClr val="0000CC"/>
              </a:solidFill>
            </a:endParaRPr>
          </a:p>
        </p:txBody>
      </p:sp>
      <p:pic>
        <p:nvPicPr>
          <p:cNvPr id="6" name="Picture 5">
            <a:extLst>
              <a:ext uri="{FF2B5EF4-FFF2-40B4-BE49-F238E27FC236}">
                <a16:creationId xmlns:a16="http://schemas.microsoft.com/office/drawing/2014/main" id="{C7DED248-AD06-406B-B1EA-D8756703C718}"/>
              </a:ext>
            </a:extLst>
          </p:cNvPr>
          <p:cNvPicPr>
            <a:picLocks noChangeAspect="1"/>
          </p:cNvPicPr>
          <p:nvPr/>
        </p:nvPicPr>
        <p:blipFill rotWithShape="1">
          <a:blip r:embed="rId3"/>
          <a:srcRect l="3215" t="7824" b="4355"/>
          <a:stretch/>
        </p:blipFill>
        <p:spPr>
          <a:xfrm>
            <a:off x="5729908" y="5946791"/>
            <a:ext cx="3490294" cy="610602"/>
          </a:xfrm>
          <a:prstGeom prst="rect">
            <a:avLst/>
          </a:prstGeom>
        </p:spPr>
      </p:pic>
      <p:pic>
        <p:nvPicPr>
          <p:cNvPr id="9" name="Picture 8">
            <a:extLst>
              <a:ext uri="{FF2B5EF4-FFF2-40B4-BE49-F238E27FC236}">
                <a16:creationId xmlns:a16="http://schemas.microsoft.com/office/drawing/2014/main" id="{65681A58-D15C-4081-8593-46AE6D2412D1}"/>
              </a:ext>
            </a:extLst>
          </p:cNvPr>
          <p:cNvPicPr>
            <a:picLocks noChangeAspect="1"/>
          </p:cNvPicPr>
          <p:nvPr/>
        </p:nvPicPr>
        <p:blipFill rotWithShape="1">
          <a:blip r:embed="rId4"/>
          <a:srcRect t="8278" b="9858"/>
          <a:stretch/>
        </p:blipFill>
        <p:spPr>
          <a:xfrm>
            <a:off x="2667000" y="5852949"/>
            <a:ext cx="2633571" cy="798287"/>
          </a:xfrm>
          <a:prstGeom prst="rect">
            <a:avLst/>
          </a:prstGeom>
        </p:spPr>
      </p:pic>
    </p:spTree>
    <p:extLst>
      <p:ext uri="{BB962C8B-B14F-4D97-AF65-F5344CB8AC3E}">
        <p14:creationId xmlns:p14="http://schemas.microsoft.com/office/powerpoint/2010/main" val="1932627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3364305-7ABC-4C50-ACC6-4A726E561C87}"/>
              </a:ext>
            </a:extLst>
          </p:cNvPr>
          <p:cNvSpPr>
            <a:spLocks noGrp="1"/>
          </p:cNvSpPr>
          <p:nvPr>
            <p:ph sz="half" idx="2"/>
          </p:nvPr>
        </p:nvSpPr>
        <p:spPr>
          <a:xfrm>
            <a:off x="6165103" y="1202520"/>
            <a:ext cx="5755294" cy="5290343"/>
          </a:xfrm>
        </p:spPr>
        <p:txBody>
          <a:bodyPr>
            <a:normAutofit lnSpcReduction="10000"/>
          </a:bodyPr>
          <a:lstStyle/>
          <a:p>
            <a:r>
              <a:rPr lang="en-US" dirty="0"/>
              <a:t>What if I wanted to know more accurately what my Reliability is? I need to interpolate.</a:t>
            </a:r>
          </a:p>
          <a:p>
            <a:endParaRPr lang="en-US" sz="1100" dirty="0"/>
          </a:p>
          <a:p>
            <a:r>
              <a:rPr lang="en-US" dirty="0"/>
              <a:t>k can be determined for any given C&amp;R (for one-sided and n≥2) using the </a:t>
            </a:r>
            <a:r>
              <a:rPr lang="en-US" b="1" dirty="0"/>
              <a:t>non-central t-distribution</a:t>
            </a:r>
          </a:p>
          <a:p>
            <a:endParaRPr lang="en-US" dirty="0"/>
          </a:p>
          <a:p>
            <a:endParaRPr lang="en-US" dirty="0"/>
          </a:p>
          <a:p>
            <a:endParaRPr lang="en-US" dirty="0"/>
          </a:p>
          <a:p>
            <a:r>
              <a:rPr lang="en-US" dirty="0">
                <a:solidFill>
                  <a:srgbClr val="C00000"/>
                </a:solidFill>
              </a:rPr>
              <a:t>I can actually claim </a:t>
            </a:r>
            <a:r>
              <a:rPr lang="en-US" b="1" dirty="0">
                <a:solidFill>
                  <a:srgbClr val="C00000"/>
                </a:solidFill>
              </a:rPr>
              <a:t>at least </a:t>
            </a:r>
            <a:r>
              <a:rPr lang="en-US" dirty="0">
                <a:solidFill>
                  <a:srgbClr val="C00000"/>
                </a:solidFill>
              </a:rPr>
              <a:t>99.01%R </a:t>
            </a:r>
            <a:r>
              <a:rPr lang="en-US" dirty="0"/>
              <a:t>at 95%C</a:t>
            </a:r>
          </a:p>
        </p:txBody>
      </p:sp>
      <p:pic>
        <p:nvPicPr>
          <p:cNvPr id="8" name="Picture 7">
            <a:extLst>
              <a:ext uri="{FF2B5EF4-FFF2-40B4-BE49-F238E27FC236}">
                <a16:creationId xmlns:a16="http://schemas.microsoft.com/office/drawing/2014/main" id="{7BACBE9D-B202-4D53-A20C-61E8019FDD4A}"/>
              </a:ext>
            </a:extLst>
          </p:cNvPr>
          <p:cNvPicPr>
            <a:picLocks noChangeAspect="1"/>
          </p:cNvPicPr>
          <p:nvPr/>
        </p:nvPicPr>
        <p:blipFill rotWithShape="1">
          <a:blip r:embed="rId3"/>
          <a:srcRect t="14899" b="11350"/>
          <a:stretch/>
        </p:blipFill>
        <p:spPr>
          <a:xfrm>
            <a:off x="6165103" y="2957540"/>
            <a:ext cx="3151402" cy="611611"/>
          </a:xfrm>
          <a:prstGeom prst="rect">
            <a:avLst/>
          </a:prstGeom>
        </p:spPr>
      </p:pic>
      <p:sp>
        <p:nvSpPr>
          <p:cNvPr id="2" name="Title 1">
            <a:extLst>
              <a:ext uri="{FF2B5EF4-FFF2-40B4-BE49-F238E27FC236}">
                <a16:creationId xmlns:a16="http://schemas.microsoft.com/office/drawing/2014/main" id="{835EBD51-0323-42AB-88F3-265717B57013}"/>
              </a:ext>
            </a:extLst>
          </p:cNvPr>
          <p:cNvSpPr>
            <a:spLocks noGrp="1"/>
          </p:cNvSpPr>
          <p:nvPr>
            <p:ph type="title"/>
          </p:nvPr>
        </p:nvSpPr>
        <p:spPr>
          <a:xfrm>
            <a:off x="508000" y="286682"/>
            <a:ext cx="10972800" cy="554014"/>
          </a:xfrm>
        </p:spPr>
        <p:txBody>
          <a:bodyPr/>
          <a:lstStyle/>
          <a:p>
            <a:r>
              <a:rPr lang="en-US" dirty="0"/>
              <a:t>Example: Calculating C&amp;R using k-observed (variables data)</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562A809-8A8C-4F64-AEA7-22DE1C62D8B0}"/>
                  </a:ext>
                </a:extLst>
              </p:cNvPr>
              <p:cNvSpPr>
                <a:spLocks noGrp="1"/>
              </p:cNvSpPr>
              <p:nvPr>
                <p:ph sz="half" idx="1"/>
              </p:nvPr>
            </p:nvSpPr>
            <p:spPr>
              <a:xfrm>
                <a:off x="508000" y="1182687"/>
                <a:ext cx="5368505" cy="5166518"/>
              </a:xfrm>
            </p:spPr>
            <p:txBody>
              <a:bodyPr>
                <a:normAutofit lnSpcReduction="10000"/>
              </a:bodyPr>
              <a:lstStyle/>
              <a:p>
                <a14:m>
                  <m:oMath xmlns:m="http://schemas.openxmlformats.org/officeDocument/2006/math">
                    <m:acc>
                      <m:accPr>
                        <m:chr m:val="̅"/>
                        <m:ctrlPr>
                          <a:rPr lang="en-US" b="1" i="1" smtClean="0">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𝑿</m:t>
                        </m:r>
                      </m:e>
                    </m:acc>
                  </m:oMath>
                </a14:m>
                <a:r>
                  <a:rPr lang="en-US" dirty="0"/>
                  <a:t> = 3 </a:t>
                </a:r>
                <a:r>
                  <a:rPr lang="en-US" dirty="0" err="1"/>
                  <a:t>lbf</a:t>
                </a:r>
                <a:r>
                  <a:rPr lang="en-US" dirty="0"/>
                  <a:t>. </a:t>
                </a:r>
                <a:r>
                  <a:rPr lang="en-US" dirty="0" err="1"/>
                  <a:t>Sx</a:t>
                </a:r>
                <a:r>
                  <a:rPr lang="en-US" dirty="0"/>
                  <a:t> = 0.75 </a:t>
                </a:r>
                <a:r>
                  <a:rPr lang="en-US" dirty="0" err="1"/>
                  <a:t>lbf</a:t>
                </a:r>
                <a:r>
                  <a:rPr lang="en-US" dirty="0"/>
                  <a:t>.  USL = 6 </a:t>
                </a:r>
                <a:r>
                  <a:rPr lang="en-US" dirty="0" err="1"/>
                  <a:t>lbf</a:t>
                </a:r>
                <a:r>
                  <a:rPr lang="en-US" dirty="0"/>
                  <a:t>. n=10</a:t>
                </a:r>
              </a:p>
              <a:p>
                <a:r>
                  <a:rPr lang="en-US" dirty="0"/>
                  <a:t>K-observed  =  </a:t>
                </a:r>
                <a14:m>
                  <m:oMath xmlns:m="http://schemas.openxmlformats.org/officeDocument/2006/math">
                    <m:f>
                      <m:fPr>
                        <m:ctrlPr>
                          <a:rPr lang="en-US" i="1" smtClean="0">
                            <a:latin typeface="Cambria Math" panose="02040503050406030204" pitchFamily="18" charset="0"/>
                          </a:rPr>
                        </m:ctrlPr>
                      </m:fPr>
                      <m:num>
                        <m:r>
                          <m:rPr>
                            <m:nor/>
                          </m:rPr>
                          <a:rPr lang="en-US" dirty="0"/>
                          <m:t>| 3 – </m:t>
                        </m:r>
                        <m:r>
                          <m:rPr>
                            <m:nor/>
                          </m:rPr>
                          <a:rPr lang="en-US" b="0" i="0" dirty="0" smtClean="0"/>
                          <m:t>6</m:t>
                        </m:r>
                        <m:r>
                          <m:rPr>
                            <m:nor/>
                          </m:rPr>
                          <a:rPr lang="en-US" dirty="0"/>
                          <m:t> |</m:t>
                        </m:r>
                      </m:num>
                      <m:den>
                        <m:r>
                          <a:rPr lang="en-US" b="0" i="1" smtClean="0">
                            <a:latin typeface="Cambria Math" panose="02040503050406030204" pitchFamily="18" charset="0"/>
                          </a:rPr>
                          <m:t>0.75</m:t>
                        </m:r>
                      </m:den>
                    </m:f>
                  </m:oMath>
                </a14:m>
                <a:r>
                  <a:rPr lang="en-US" dirty="0"/>
                  <a:t> = 4.00</a:t>
                </a:r>
              </a:p>
              <a:p>
                <a:r>
                  <a:rPr lang="en-US" dirty="0"/>
                  <a:t>From tables: </a:t>
                </a:r>
              </a:p>
              <a:p>
                <a:r>
                  <a:rPr lang="en-US" dirty="0"/>
                  <a:t>At 95% confidence, 1-sided spec, n = 10</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K-observed of 4.00 is &gt; 3.031 but &lt; 4.143, so </a:t>
                </a:r>
                <a:r>
                  <a:rPr lang="en-US" dirty="0">
                    <a:solidFill>
                      <a:srgbClr val="C00000"/>
                    </a:solidFill>
                  </a:rPr>
                  <a:t>I can claim </a:t>
                </a:r>
                <a:r>
                  <a:rPr lang="en-US" i="1" dirty="0">
                    <a:solidFill>
                      <a:srgbClr val="C00000"/>
                    </a:solidFill>
                  </a:rPr>
                  <a:t>at least </a:t>
                </a:r>
                <a:r>
                  <a:rPr lang="en-US" dirty="0">
                    <a:solidFill>
                      <a:srgbClr val="C00000"/>
                    </a:solidFill>
                  </a:rPr>
                  <a:t>95% Reliability </a:t>
                </a:r>
                <a:r>
                  <a:rPr lang="en-US" dirty="0"/>
                  <a:t>at 95% Confidence. </a:t>
                </a:r>
              </a:p>
            </p:txBody>
          </p:sp>
        </mc:Choice>
        <mc:Fallback>
          <p:sp>
            <p:nvSpPr>
              <p:cNvPr id="3" name="Content Placeholder 2">
                <a:extLst>
                  <a:ext uri="{FF2B5EF4-FFF2-40B4-BE49-F238E27FC236}">
                    <a16:creationId xmlns:a16="http://schemas.microsoft.com/office/drawing/2014/main" id="{D562A809-8A8C-4F64-AEA7-22DE1C62D8B0}"/>
                  </a:ext>
                </a:extLst>
              </p:cNvPr>
              <p:cNvSpPr>
                <a:spLocks noGrp="1" noRot="1" noChangeAspect="1" noMove="1" noResize="1" noEditPoints="1" noAdjustHandles="1" noChangeArrowheads="1" noChangeShapeType="1" noTextEdit="1"/>
              </p:cNvSpPr>
              <p:nvPr>
                <p:ph sz="half" idx="1"/>
              </p:nvPr>
            </p:nvSpPr>
            <p:spPr>
              <a:xfrm>
                <a:off x="508000" y="1182687"/>
                <a:ext cx="5368505" cy="5166518"/>
              </a:xfrm>
              <a:blipFill>
                <a:blip r:embed="rId4"/>
                <a:stretch>
                  <a:fillRect l="-1022" t="-1297" b="-1769"/>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ACC89468-BBB9-4A95-82DD-1D3B14B28719}"/>
              </a:ext>
            </a:extLst>
          </p:cNvPr>
          <p:cNvPicPr>
            <a:picLocks noChangeAspect="1"/>
          </p:cNvPicPr>
          <p:nvPr/>
        </p:nvPicPr>
        <p:blipFill>
          <a:blip r:embed="rId5"/>
          <a:stretch>
            <a:fillRect/>
          </a:stretch>
        </p:blipFill>
        <p:spPr>
          <a:xfrm>
            <a:off x="1952625" y="2762515"/>
            <a:ext cx="3437802" cy="2609850"/>
          </a:xfrm>
          <a:prstGeom prst="rect">
            <a:avLst/>
          </a:prstGeom>
        </p:spPr>
      </p:pic>
      <p:sp>
        <p:nvSpPr>
          <p:cNvPr id="7" name="TextBox 6">
            <a:extLst>
              <a:ext uri="{FF2B5EF4-FFF2-40B4-BE49-F238E27FC236}">
                <a16:creationId xmlns:a16="http://schemas.microsoft.com/office/drawing/2014/main" id="{9021C95D-A5AF-4624-A53C-08A116BB0D32}"/>
              </a:ext>
            </a:extLst>
          </p:cNvPr>
          <p:cNvSpPr txBox="1"/>
          <p:nvPr/>
        </p:nvSpPr>
        <p:spPr>
          <a:xfrm>
            <a:off x="7292975" y="6349205"/>
            <a:ext cx="4667250" cy="276999"/>
          </a:xfrm>
          <a:prstGeom prst="rect">
            <a:avLst/>
          </a:prstGeom>
          <a:noFill/>
        </p:spPr>
        <p:txBody>
          <a:bodyPr wrap="square" rtlCol="0">
            <a:spAutoFit/>
          </a:bodyPr>
          <a:lstStyle/>
          <a:p>
            <a:r>
              <a:rPr lang="en-US" baseline="30000" dirty="0"/>
              <a:t>1</a:t>
            </a:r>
            <a:r>
              <a:rPr lang="en-US" sz="1200" i="1" dirty="0"/>
              <a:t>Statistical Tolerance Regions, </a:t>
            </a:r>
            <a:r>
              <a:rPr lang="en-US" sz="1200" dirty="0"/>
              <a:t>Krishnamoorthy &amp; Mathew, 2009</a:t>
            </a:r>
            <a:endParaRPr lang="en-US" dirty="0"/>
          </a:p>
        </p:txBody>
      </p:sp>
      <p:pic>
        <p:nvPicPr>
          <p:cNvPr id="10" name="Picture 9">
            <a:extLst>
              <a:ext uri="{FF2B5EF4-FFF2-40B4-BE49-F238E27FC236}">
                <a16:creationId xmlns:a16="http://schemas.microsoft.com/office/drawing/2014/main" id="{E9F36307-3725-408F-8437-5372F9442F74}"/>
              </a:ext>
            </a:extLst>
          </p:cNvPr>
          <p:cNvPicPr>
            <a:picLocks noChangeAspect="1"/>
          </p:cNvPicPr>
          <p:nvPr/>
        </p:nvPicPr>
        <p:blipFill rotWithShape="1">
          <a:blip r:embed="rId6"/>
          <a:srcRect l="-162" t="4762" r="1733" b="4205"/>
          <a:stretch/>
        </p:blipFill>
        <p:spPr>
          <a:xfrm>
            <a:off x="5800453" y="4520531"/>
            <a:ext cx="6119944" cy="1159639"/>
          </a:xfrm>
          <a:prstGeom prst="rect">
            <a:avLst/>
          </a:prstGeom>
        </p:spPr>
      </p:pic>
      <p:sp>
        <p:nvSpPr>
          <p:cNvPr id="11" name="Oval 10">
            <a:extLst>
              <a:ext uri="{FF2B5EF4-FFF2-40B4-BE49-F238E27FC236}">
                <a16:creationId xmlns:a16="http://schemas.microsoft.com/office/drawing/2014/main" id="{AEF271A3-7750-4D59-8FCD-DC892EC79CF7}"/>
              </a:ext>
            </a:extLst>
          </p:cNvPr>
          <p:cNvSpPr/>
          <p:nvPr/>
        </p:nvSpPr>
        <p:spPr>
          <a:xfrm>
            <a:off x="8124576" y="3033912"/>
            <a:ext cx="1205497" cy="549815"/>
          </a:xfrm>
          <a:prstGeom prst="ellipse">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Right 11">
            <a:extLst>
              <a:ext uri="{FF2B5EF4-FFF2-40B4-BE49-F238E27FC236}">
                <a16:creationId xmlns:a16="http://schemas.microsoft.com/office/drawing/2014/main" id="{C419FFCC-011F-49E2-AB3C-681F245D58C8}"/>
              </a:ext>
            </a:extLst>
          </p:cNvPr>
          <p:cNvSpPr/>
          <p:nvPr/>
        </p:nvSpPr>
        <p:spPr>
          <a:xfrm rot="10800000">
            <a:off x="9325641" y="3081123"/>
            <a:ext cx="668749" cy="427866"/>
          </a:xfrm>
          <a:prstGeom prst="rightArrow">
            <a:avLst>
              <a:gd name="adj1" fmla="val 50000"/>
              <a:gd name="adj2" fmla="val 49143"/>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13" name="TextBox 12">
            <a:extLst>
              <a:ext uri="{FF2B5EF4-FFF2-40B4-BE49-F238E27FC236}">
                <a16:creationId xmlns:a16="http://schemas.microsoft.com/office/drawing/2014/main" id="{762318D5-06BE-487A-B54C-A2821E660000}"/>
              </a:ext>
            </a:extLst>
          </p:cNvPr>
          <p:cNvSpPr txBox="1"/>
          <p:nvPr/>
        </p:nvSpPr>
        <p:spPr>
          <a:xfrm>
            <a:off x="9989958" y="3033912"/>
            <a:ext cx="2360792" cy="646331"/>
          </a:xfrm>
          <a:prstGeom prst="rect">
            <a:avLst/>
          </a:prstGeom>
          <a:noFill/>
        </p:spPr>
        <p:txBody>
          <a:bodyPr wrap="square" rtlCol="0">
            <a:spAutoFit/>
          </a:bodyPr>
          <a:lstStyle/>
          <a:p>
            <a:r>
              <a:rPr lang="en-US" dirty="0"/>
              <a:t>NONCENTRALITY PARAMETER</a:t>
            </a:r>
          </a:p>
        </p:txBody>
      </p:sp>
      <p:sp>
        <p:nvSpPr>
          <p:cNvPr id="9" name="TextBox 8">
            <a:extLst>
              <a:ext uri="{FF2B5EF4-FFF2-40B4-BE49-F238E27FC236}">
                <a16:creationId xmlns:a16="http://schemas.microsoft.com/office/drawing/2014/main" id="{81F415DC-2735-4069-9365-0466C819C91F}"/>
              </a:ext>
            </a:extLst>
          </p:cNvPr>
          <p:cNvSpPr txBox="1"/>
          <p:nvPr/>
        </p:nvSpPr>
        <p:spPr>
          <a:xfrm>
            <a:off x="6094577" y="2922820"/>
            <a:ext cx="279388" cy="646331"/>
          </a:xfrm>
          <a:prstGeom prst="rect">
            <a:avLst/>
          </a:prstGeom>
          <a:noFill/>
        </p:spPr>
        <p:txBody>
          <a:bodyPr wrap="square" rtlCol="0">
            <a:spAutoFit/>
          </a:bodyPr>
          <a:lstStyle/>
          <a:p>
            <a:r>
              <a:rPr lang="en-US" baseline="30000" dirty="0"/>
              <a:t>1</a:t>
            </a:r>
            <a:endParaRPr lang="en-US" dirty="0"/>
          </a:p>
          <a:p>
            <a:endParaRPr lang="en-US" dirty="0"/>
          </a:p>
        </p:txBody>
      </p:sp>
      <p:cxnSp>
        <p:nvCxnSpPr>
          <p:cNvPr id="15" name="Connector: Curved 14">
            <a:extLst>
              <a:ext uri="{FF2B5EF4-FFF2-40B4-BE49-F238E27FC236}">
                <a16:creationId xmlns:a16="http://schemas.microsoft.com/office/drawing/2014/main" id="{08B27FDF-B218-491C-A7A6-11C64F384891}"/>
              </a:ext>
            </a:extLst>
          </p:cNvPr>
          <p:cNvCxnSpPr>
            <a:cxnSpLocks/>
          </p:cNvCxnSpPr>
          <p:nvPr/>
        </p:nvCxnSpPr>
        <p:spPr>
          <a:xfrm rot="5400000">
            <a:off x="4814889" y="1824040"/>
            <a:ext cx="1123948" cy="257174"/>
          </a:xfrm>
          <a:prstGeom prst="curvedConnector3">
            <a:avLst>
              <a:gd name="adj1" fmla="val 101695"/>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6538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DDDE9-9FA6-44DB-8BF5-3CC94CEFA156}"/>
              </a:ext>
            </a:extLst>
          </p:cNvPr>
          <p:cNvSpPr>
            <a:spLocks noGrp="1"/>
          </p:cNvSpPr>
          <p:nvPr>
            <p:ph type="title"/>
          </p:nvPr>
        </p:nvSpPr>
        <p:spPr/>
        <p:txBody>
          <a:bodyPr/>
          <a:lstStyle/>
          <a:p>
            <a:r>
              <a:rPr lang="en-US" dirty="0"/>
              <a:t>THE MATH</a:t>
            </a:r>
          </a:p>
        </p:txBody>
      </p:sp>
      <p:sp>
        <p:nvSpPr>
          <p:cNvPr id="3" name="Content Placeholder 2">
            <a:extLst>
              <a:ext uri="{FF2B5EF4-FFF2-40B4-BE49-F238E27FC236}">
                <a16:creationId xmlns:a16="http://schemas.microsoft.com/office/drawing/2014/main" id="{69D52D93-06F2-4A59-A4E2-185E475AE7CE}"/>
              </a:ext>
            </a:extLst>
          </p:cNvPr>
          <p:cNvSpPr>
            <a:spLocks noGrp="1"/>
          </p:cNvSpPr>
          <p:nvPr>
            <p:ph sz="half" idx="1"/>
          </p:nvPr>
        </p:nvSpPr>
        <p:spPr>
          <a:xfrm>
            <a:off x="3282260" y="2514471"/>
            <a:ext cx="5384800" cy="4525963"/>
          </a:xfrm>
        </p:spPr>
        <p:txBody>
          <a:bodyPr/>
          <a:lstStyle/>
          <a:p>
            <a:r>
              <a:rPr lang="en-US" dirty="0"/>
              <a:t>Pa =</a:t>
            </a:r>
          </a:p>
        </p:txBody>
      </p:sp>
      <p:sp>
        <p:nvSpPr>
          <p:cNvPr id="4" name="Content Placeholder 3">
            <a:extLst>
              <a:ext uri="{FF2B5EF4-FFF2-40B4-BE49-F238E27FC236}">
                <a16:creationId xmlns:a16="http://schemas.microsoft.com/office/drawing/2014/main" id="{C0C185F5-F63E-4A27-B463-A69D90648182}"/>
              </a:ext>
            </a:extLst>
          </p:cNvPr>
          <p:cNvSpPr>
            <a:spLocks noGrp="1"/>
          </p:cNvSpPr>
          <p:nvPr>
            <p:ph sz="half" idx="2"/>
          </p:nvPr>
        </p:nvSpPr>
        <p:spPr>
          <a:xfrm>
            <a:off x="3681103" y="3465948"/>
            <a:ext cx="5384800" cy="4525963"/>
          </a:xfrm>
        </p:spPr>
        <p:txBody>
          <a:bodyPr/>
          <a:lstStyle/>
          <a:p>
            <a:r>
              <a:rPr lang="en-US" dirty="0"/>
              <a:t>k=</a:t>
            </a:r>
          </a:p>
        </p:txBody>
      </p:sp>
      <p:pic>
        <p:nvPicPr>
          <p:cNvPr id="6" name="Picture 5">
            <a:extLst>
              <a:ext uri="{FF2B5EF4-FFF2-40B4-BE49-F238E27FC236}">
                <a16:creationId xmlns:a16="http://schemas.microsoft.com/office/drawing/2014/main" id="{4F006B25-7D72-42DA-8D17-48A86D66992B}"/>
              </a:ext>
            </a:extLst>
          </p:cNvPr>
          <p:cNvPicPr>
            <a:picLocks noChangeAspect="1"/>
          </p:cNvPicPr>
          <p:nvPr/>
        </p:nvPicPr>
        <p:blipFill rotWithShape="1">
          <a:blip r:embed="rId2"/>
          <a:srcRect t="18000" b="14056"/>
          <a:stretch/>
        </p:blipFill>
        <p:spPr>
          <a:xfrm>
            <a:off x="4380120" y="3342989"/>
            <a:ext cx="6225387" cy="687908"/>
          </a:xfrm>
          <a:prstGeom prst="rect">
            <a:avLst/>
          </a:prstGeom>
        </p:spPr>
      </p:pic>
      <p:pic>
        <p:nvPicPr>
          <p:cNvPr id="7" name="Picture 6">
            <a:extLst>
              <a:ext uri="{FF2B5EF4-FFF2-40B4-BE49-F238E27FC236}">
                <a16:creationId xmlns:a16="http://schemas.microsoft.com/office/drawing/2014/main" id="{A677759B-F8A7-48E0-81D2-5D2D3CB9FAF8}"/>
              </a:ext>
            </a:extLst>
          </p:cNvPr>
          <p:cNvPicPr>
            <a:picLocks noChangeAspect="1"/>
          </p:cNvPicPr>
          <p:nvPr/>
        </p:nvPicPr>
        <p:blipFill>
          <a:blip r:embed="rId3"/>
          <a:stretch>
            <a:fillRect/>
          </a:stretch>
        </p:blipFill>
        <p:spPr>
          <a:xfrm>
            <a:off x="4124205" y="2398287"/>
            <a:ext cx="7924800" cy="666750"/>
          </a:xfrm>
          <a:prstGeom prst="rect">
            <a:avLst/>
          </a:prstGeom>
        </p:spPr>
      </p:pic>
      <p:pic>
        <p:nvPicPr>
          <p:cNvPr id="10" name="Picture 9">
            <a:extLst>
              <a:ext uri="{FF2B5EF4-FFF2-40B4-BE49-F238E27FC236}">
                <a16:creationId xmlns:a16="http://schemas.microsoft.com/office/drawing/2014/main" id="{E7232F0D-DF70-44CF-AB96-3A8F6FB960BA}"/>
              </a:ext>
            </a:extLst>
          </p:cNvPr>
          <p:cNvPicPr>
            <a:picLocks noChangeAspect="1"/>
          </p:cNvPicPr>
          <p:nvPr/>
        </p:nvPicPr>
        <p:blipFill rotWithShape="1">
          <a:blip r:embed="rId4"/>
          <a:srcRect t="7600" b="5927"/>
          <a:stretch/>
        </p:blipFill>
        <p:spPr>
          <a:xfrm>
            <a:off x="932172" y="1384004"/>
            <a:ext cx="7182874" cy="934740"/>
          </a:xfrm>
          <a:prstGeom prst="rect">
            <a:avLst/>
          </a:prstGeom>
          <a:ln>
            <a:solidFill>
              <a:srgbClr val="0000CC"/>
            </a:solidFill>
          </a:ln>
        </p:spPr>
      </p:pic>
      <p:sp>
        <p:nvSpPr>
          <p:cNvPr id="12" name="Oval 11">
            <a:extLst>
              <a:ext uri="{FF2B5EF4-FFF2-40B4-BE49-F238E27FC236}">
                <a16:creationId xmlns:a16="http://schemas.microsoft.com/office/drawing/2014/main" id="{12ACA25F-D7DC-4ECB-A146-13748ABA8155}"/>
              </a:ext>
            </a:extLst>
          </p:cNvPr>
          <p:cNvSpPr/>
          <p:nvPr/>
        </p:nvSpPr>
        <p:spPr>
          <a:xfrm>
            <a:off x="4380120" y="1595754"/>
            <a:ext cx="3617203" cy="722990"/>
          </a:xfrm>
          <a:prstGeom prst="ellipse">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Connector: Elbow 15">
            <a:extLst>
              <a:ext uri="{FF2B5EF4-FFF2-40B4-BE49-F238E27FC236}">
                <a16:creationId xmlns:a16="http://schemas.microsoft.com/office/drawing/2014/main" id="{2D3E2821-B7D4-4B5A-BD3F-D88C9DB20706}"/>
              </a:ext>
            </a:extLst>
          </p:cNvPr>
          <p:cNvCxnSpPr>
            <a:cxnSpLocks/>
          </p:cNvCxnSpPr>
          <p:nvPr/>
        </p:nvCxnSpPr>
        <p:spPr>
          <a:xfrm rot="16200000" flipH="1">
            <a:off x="2770715" y="2506134"/>
            <a:ext cx="1764246" cy="847724"/>
          </a:xfrm>
          <a:prstGeom prst="bentConnector3">
            <a:avLst>
              <a:gd name="adj1" fmla="val 107768"/>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4EDAE6C-BACC-4A5A-BD41-272053FDE1FF}"/>
              </a:ext>
            </a:extLst>
          </p:cNvPr>
          <p:cNvCxnSpPr>
            <a:cxnSpLocks/>
          </p:cNvCxnSpPr>
          <p:nvPr/>
        </p:nvCxnSpPr>
        <p:spPr>
          <a:xfrm flipH="1">
            <a:off x="4076700" y="2830438"/>
            <a:ext cx="1443872" cy="772877"/>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C46C98D4-2924-4CE6-B878-76E7923740FA}"/>
              </a:ext>
            </a:extLst>
          </p:cNvPr>
          <p:cNvSpPr txBox="1"/>
          <p:nvPr/>
        </p:nvSpPr>
        <p:spPr>
          <a:xfrm>
            <a:off x="8281871" y="1473610"/>
            <a:ext cx="2360792" cy="646331"/>
          </a:xfrm>
          <a:prstGeom prst="rect">
            <a:avLst/>
          </a:prstGeom>
          <a:noFill/>
        </p:spPr>
        <p:txBody>
          <a:bodyPr wrap="square" rtlCol="0">
            <a:spAutoFit/>
          </a:bodyPr>
          <a:lstStyle/>
          <a:p>
            <a:pPr algn="ctr"/>
            <a:r>
              <a:rPr lang="en-US" dirty="0"/>
              <a:t>NONCENTRALITY PARAMETER</a:t>
            </a:r>
          </a:p>
        </p:txBody>
      </p:sp>
      <p:cxnSp>
        <p:nvCxnSpPr>
          <p:cNvPr id="28" name="Straight Arrow Connector 27">
            <a:extLst>
              <a:ext uri="{FF2B5EF4-FFF2-40B4-BE49-F238E27FC236}">
                <a16:creationId xmlns:a16="http://schemas.microsoft.com/office/drawing/2014/main" id="{93F19009-EAE8-42B3-8BCC-8EEC0EAB9EDB}"/>
              </a:ext>
            </a:extLst>
          </p:cNvPr>
          <p:cNvCxnSpPr>
            <a:cxnSpLocks/>
          </p:cNvCxnSpPr>
          <p:nvPr/>
        </p:nvCxnSpPr>
        <p:spPr>
          <a:xfrm flipH="1">
            <a:off x="7995228" y="1766953"/>
            <a:ext cx="491547" cy="157094"/>
          </a:xfrm>
          <a:prstGeom prst="straightConnector1">
            <a:avLst/>
          </a:prstGeom>
          <a:ln w="38100">
            <a:solidFill>
              <a:srgbClr val="FFC000"/>
            </a:solidFill>
            <a:tailEnd type="triangle"/>
          </a:ln>
        </p:spPr>
        <p:style>
          <a:lnRef idx="1">
            <a:schemeClr val="accent3"/>
          </a:lnRef>
          <a:fillRef idx="0">
            <a:schemeClr val="accent3"/>
          </a:fillRef>
          <a:effectRef idx="0">
            <a:schemeClr val="accent3"/>
          </a:effectRef>
          <a:fontRef idx="minor">
            <a:schemeClr val="tx1"/>
          </a:fontRef>
        </p:style>
      </p:cxnSp>
      <p:sp>
        <p:nvSpPr>
          <p:cNvPr id="30" name="Content Placeholder 2">
            <a:extLst>
              <a:ext uri="{FF2B5EF4-FFF2-40B4-BE49-F238E27FC236}">
                <a16:creationId xmlns:a16="http://schemas.microsoft.com/office/drawing/2014/main" id="{335A9906-5791-495F-BDFB-521CD72739E6}"/>
              </a:ext>
            </a:extLst>
          </p:cNvPr>
          <p:cNvSpPr txBox="1">
            <a:spLocks/>
          </p:cNvSpPr>
          <p:nvPr/>
        </p:nvSpPr>
        <p:spPr>
          <a:xfrm>
            <a:off x="3810809" y="5569840"/>
            <a:ext cx="4107447" cy="479965"/>
          </a:xfrm>
          <a:prstGeom prst="rect">
            <a:avLst/>
          </a:prstGeom>
        </p:spPr>
        <p:txBody>
          <a:bodyPr vert="horz" lIns="91440" tIns="45720" rIns="91440" bIns="45720" rtlCol="0">
            <a:normAutofit/>
          </a:bodyPr>
          <a:lstStyle>
            <a:lvl1pPr marL="2286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1pPr>
            <a:lvl2pPr marL="514350" indent="-285750" algn="l" defTabSz="9144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2pPr>
            <a:lvl3pPr marL="800100" indent="-285750" algn="l" defTabSz="914400"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3pPr>
            <a:lvl4pPr marL="1028700" indent="-228600" algn="l" defTabSz="914400" rtl="0" eaLnBrk="1" latinLnBrk="0" hangingPunct="1">
              <a:spcBef>
                <a:spcPts val="0"/>
              </a:spcBef>
              <a:buFont typeface="Arial" panose="020B0604020202020204" pitchFamily="34" charset="0"/>
              <a:buChar char="–"/>
              <a:defRPr sz="1400" kern="1200">
                <a:solidFill>
                  <a:schemeClr val="tx1"/>
                </a:solidFill>
                <a:latin typeface="+mn-lt"/>
                <a:ea typeface="+mn-ea"/>
                <a:cs typeface="+mn-cs"/>
              </a:defRPr>
            </a:lvl4pPr>
            <a:lvl5pPr marL="1257300" indent="-171450" algn="l" defTabSz="914400" rtl="0" eaLnBrk="1" latinLnBrk="0" hangingPunct="1">
              <a:spcBef>
                <a:spcPts val="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FF0000"/>
                </a:solidFill>
              </a:rPr>
              <a:t>Pa (=Y) vs % defective (=X)</a:t>
            </a:r>
          </a:p>
        </p:txBody>
      </p:sp>
      <p:sp>
        <p:nvSpPr>
          <p:cNvPr id="31" name="Rectangle 30">
            <a:extLst>
              <a:ext uri="{FF2B5EF4-FFF2-40B4-BE49-F238E27FC236}">
                <a16:creationId xmlns:a16="http://schemas.microsoft.com/office/drawing/2014/main" id="{8F24EE22-29AB-4B32-8853-7C4B995F4124}"/>
              </a:ext>
            </a:extLst>
          </p:cNvPr>
          <p:cNvSpPr/>
          <p:nvPr/>
        </p:nvSpPr>
        <p:spPr>
          <a:xfrm>
            <a:off x="10349810" y="2529754"/>
            <a:ext cx="1461190" cy="300206"/>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Right 31">
            <a:extLst>
              <a:ext uri="{FF2B5EF4-FFF2-40B4-BE49-F238E27FC236}">
                <a16:creationId xmlns:a16="http://schemas.microsoft.com/office/drawing/2014/main" id="{F6B42977-8ADB-4CAA-A6CB-FFD8D24EECA8}"/>
              </a:ext>
            </a:extLst>
          </p:cNvPr>
          <p:cNvSpPr/>
          <p:nvPr/>
        </p:nvSpPr>
        <p:spPr>
          <a:xfrm rot="3781392">
            <a:off x="4406026" y="4680919"/>
            <a:ext cx="1206148" cy="606833"/>
          </a:xfrm>
          <a:prstGeom prst="rightArrow">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3FE2299-EAAD-40A8-A60D-036209BC7FC4}"/>
              </a:ext>
            </a:extLst>
          </p:cNvPr>
          <p:cNvSpPr/>
          <p:nvPr/>
        </p:nvSpPr>
        <p:spPr>
          <a:xfrm>
            <a:off x="3467998" y="2577018"/>
            <a:ext cx="503927" cy="267913"/>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id="{074E269B-3D02-4F72-8A6D-8C8B31CC7405}"/>
              </a:ext>
            </a:extLst>
          </p:cNvPr>
          <p:cNvPicPr>
            <a:picLocks noChangeAspect="1"/>
          </p:cNvPicPr>
          <p:nvPr/>
        </p:nvPicPr>
        <p:blipFill rotWithShape="1">
          <a:blip r:embed="rId5"/>
          <a:srcRect t="14899" b="11350"/>
          <a:stretch/>
        </p:blipFill>
        <p:spPr>
          <a:xfrm>
            <a:off x="7228916" y="4126002"/>
            <a:ext cx="3151402" cy="611611"/>
          </a:xfrm>
          <a:prstGeom prst="rect">
            <a:avLst/>
          </a:prstGeom>
          <a:ln>
            <a:solidFill>
              <a:srgbClr val="0000CC"/>
            </a:solidFill>
          </a:ln>
        </p:spPr>
      </p:pic>
      <p:pic>
        <p:nvPicPr>
          <p:cNvPr id="35" name="Picture 34">
            <a:extLst>
              <a:ext uri="{FF2B5EF4-FFF2-40B4-BE49-F238E27FC236}">
                <a16:creationId xmlns:a16="http://schemas.microsoft.com/office/drawing/2014/main" id="{9CD0B551-1B10-4C61-BDDA-84989EA40C1F}"/>
              </a:ext>
            </a:extLst>
          </p:cNvPr>
          <p:cNvPicPr>
            <a:picLocks noChangeAspect="1"/>
          </p:cNvPicPr>
          <p:nvPr/>
        </p:nvPicPr>
        <p:blipFill>
          <a:blip r:embed="rId6"/>
          <a:stretch>
            <a:fillRect/>
          </a:stretch>
        </p:blipFill>
        <p:spPr>
          <a:xfrm>
            <a:off x="8056538" y="5023371"/>
            <a:ext cx="3053807" cy="1092938"/>
          </a:xfrm>
          <a:prstGeom prst="rect">
            <a:avLst/>
          </a:prstGeom>
          <a:ln>
            <a:solidFill>
              <a:schemeClr val="tx2">
                <a:lumMod val="60000"/>
                <a:lumOff val="40000"/>
              </a:schemeClr>
            </a:solidFill>
          </a:ln>
        </p:spPr>
      </p:pic>
      <p:cxnSp>
        <p:nvCxnSpPr>
          <p:cNvPr id="36" name="Connector: Elbow 35">
            <a:extLst>
              <a:ext uri="{FF2B5EF4-FFF2-40B4-BE49-F238E27FC236}">
                <a16:creationId xmlns:a16="http://schemas.microsoft.com/office/drawing/2014/main" id="{3A153B72-7BDF-4A13-A329-47097E89B0D5}"/>
              </a:ext>
            </a:extLst>
          </p:cNvPr>
          <p:cNvCxnSpPr>
            <a:cxnSpLocks/>
          </p:cNvCxnSpPr>
          <p:nvPr/>
        </p:nvCxnSpPr>
        <p:spPr>
          <a:xfrm>
            <a:off x="5951918" y="3730871"/>
            <a:ext cx="2141437" cy="1567438"/>
          </a:xfrm>
          <a:prstGeom prst="bentConnector3">
            <a:avLst>
              <a:gd name="adj1" fmla="val 183"/>
            </a:avLst>
          </a:prstGeom>
          <a:ln w="28575">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1C3E8B46-B125-4A9C-AC7A-A34A2BF2DD65}"/>
              </a:ext>
            </a:extLst>
          </p:cNvPr>
          <p:cNvSpPr/>
          <p:nvPr/>
        </p:nvSpPr>
        <p:spPr>
          <a:xfrm>
            <a:off x="7918256" y="2337024"/>
            <a:ext cx="4273744" cy="722990"/>
          </a:xfrm>
          <a:prstGeom prst="ellipse">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BDE72454-E83A-49FC-B07A-8CD4CA36148A}"/>
              </a:ext>
            </a:extLst>
          </p:cNvPr>
          <p:cNvSpPr/>
          <p:nvPr/>
        </p:nvSpPr>
        <p:spPr>
          <a:xfrm>
            <a:off x="7781041" y="3261158"/>
            <a:ext cx="2819243" cy="722990"/>
          </a:xfrm>
          <a:prstGeom prst="ellipse">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2" name="Straight Arrow Connector 41">
            <a:extLst>
              <a:ext uri="{FF2B5EF4-FFF2-40B4-BE49-F238E27FC236}">
                <a16:creationId xmlns:a16="http://schemas.microsoft.com/office/drawing/2014/main" id="{47206CDF-8DAC-473D-A777-D00523FAB250}"/>
              </a:ext>
            </a:extLst>
          </p:cNvPr>
          <p:cNvCxnSpPr>
            <a:cxnSpLocks/>
          </p:cNvCxnSpPr>
          <p:nvPr/>
        </p:nvCxnSpPr>
        <p:spPr>
          <a:xfrm>
            <a:off x="9386605" y="2096285"/>
            <a:ext cx="165639" cy="301608"/>
          </a:xfrm>
          <a:prstGeom prst="straightConnector1">
            <a:avLst/>
          </a:prstGeom>
          <a:ln w="38100">
            <a:solidFill>
              <a:srgbClr val="FFC000"/>
            </a:solidFill>
            <a:tailEnd type="triangle"/>
          </a:ln>
        </p:spPr>
        <p:style>
          <a:lnRef idx="1">
            <a:schemeClr val="accent3"/>
          </a:lnRef>
          <a:fillRef idx="0">
            <a:schemeClr val="accent3"/>
          </a:fillRef>
          <a:effectRef idx="0">
            <a:schemeClr val="accent3"/>
          </a:effectRef>
          <a:fontRef idx="minor">
            <a:schemeClr val="tx1"/>
          </a:fontRef>
        </p:style>
      </p:cxnSp>
      <p:cxnSp>
        <p:nvCxnSpPr>
          <p:cNvPr id="44" name="Straight Arrow Connector 43">
            <a:extLst>
              <a:ext uri="{FF2B5EF4-FFF2-40B4-BE49-F238E27FC236}">
                <a16:creationId xmlns:a16="http://schemas.microsoft.com/office/drawing/2014/main" id="{BE2141D4-7F74-4919-8FC7-5C15071BC15E}"/>
              </a:ext>
            </a:extLst>
          </p:cNvPr>
          <p:cNvCxnSpPr>
            <a:cxnSpLocks/>
          </p:cNvCxnSpPr>
          <p:nvPr/>
        </p:nvCxnSpPr>
        <p:spPr>
          <a:xfrm flipH="1">
            <a:off x="8978455" y="2075577"/>
            <a:ext cx="406964" cy="1151879"/>
          </a:xfrm>
          <a:prstGeom prst="straightConnector1">
            <a:avLst/>
          </a:prstGeom>
          <a:ln w="38100">
            <a:solidFill>
              <a:srgbClr val="FFC000"/>
            </a:solidFill>
            <a:tailEnd type="triangle"/>
          </a:ln>
        </p:spPr>
        <p:style>
          <a:lnRef idx="1">
            <a:schemeClr val="accent3"/>
          </a:lnRef>
          <a:fillRef idx="0">
            <a:schemeClr val="accent3"/>
          </a:fillRef>
          <a:effectRef idx="0">
            <a:schemeClr val="accent3"/>
          </a:effectRef>
          <a:fontRef idx="minor">
            <a:schemeClr val="tx1"/>
          </a:fontRef>
        </p:style>
      </p:cxnSp>
      <p:pic>
        <p:nvPicPr>
          <p:cNvPr id="48" name="Picture 47">
            <a:extLst>
              <a:ext uri="{FF2B5EF4-FFF2-40B4-BE49-F238E27FC236}">
                <a16:creationId xmlns:a16="http://schemas.microsoft.com/office/drawing/2014/main" id="{615014B7-83B4-4024-BBAB-E6FE6D1146CB}"/>
              </a:ext>
            </a:extLst>
          </p:cNvPr>
          <p:cNvPicPr>
            <a:picLocks noChangeAspect="1"/>
          </p:cNvPicPr>
          <p:nvPr/>
        </p:nvPicPr>
        <p:blipFill>
          <a:blip r:embed="rId7"/>
          <a:stretch>
            <a:fillRect/>
          </a:stretch>
        </p:blipFill>
        <p:spPr>
          <a:xfrm>
            <a:off x="329753" y="4376170"/>
            <a:ext cx="3524250" cy="1038225"/>
          </a:xfrm>
          <a:prstGeom prst="rect">
            <a:avLst/>
          </a:prstGeom>
          <a:ln>
            <a:solidFill>
              <a:schemeClr val="accent2">
                <a:lumMod val="75000"/>
              </a:schemeClr>
            </a:solidFill>
          </a:ln>
        </p:spPr>
      </p:pic>
      <p:cxnSp>
        <p:nvCxnSpPr>
          <p:cNvPr id="49" name="Connector: Elbow 48">
            <a:extLst>
              <a:ext uri="{FF2B5EF4-FFF2-40B4-BE49-F238E27FC236}">
                <a16:creationId xmlns:a16="http://schemas.microsoft.com/office/drawing/2014/main" id="{1665B34D-88F3-41A4-992D-0C0A4AF386A9}"/>
              </a:ext>
            </a:extLst>
          </p:cNvPr>
          <p:cNvCxnSpPr>
            <a:cxnSpLocks/>
          </p:cNvCxnSpPr>
          <p:nvPr/>
        </p:nvCxnSpPr>
        <p:spPr>
          <a:xfrm rot="10800000" flipV="1">
            <a:off x="2018980" y="2748013"/>
            <a:ext cx="2308588" cy="1595514"/>
          </a:xfrm>
          <a:prstGeom prst="bentConnector3">
            <a:avLst>
              <a:gd name="adj1" fmla="val 2965"/>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18B70016-FE38-4BBB-80C1-43BB435F9EAB}"/>
              </a:ext>
            </a:extLst>
          </p:cNvPr>
          <p:cNvSpPr/>
          <p:nvPr/>
        </p:nvSpPr>
        <p:spPr>
          <a:xfrm>
            <a:off x="5553075" y="3455828"/>
            <a:ext cx="686053" cy="275043"/>
          </a:xfrm>
          <a:prstGeom prst="rect">
            <a:avLst/>
          </a:prstGeom>
          <a:noFill/>
          <a:ln>
            <a:solidFill>
              <a:schemeClr val="accent1">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0" name="Rectangle 59">
            <a:extLst>
              <a:ext uri="{FF2B5EF4-FFF2-40B4-BE49-F238E27FC236}">
                <a16:creationId xmlns:a16="http://schemas.microsoft.com/office/drawing/2014/main" id="{686CA235-4C64-42D9-8A60-F4C89B7E06E9}"/>
              </a:ext>
            </a:extLst>
          </p:cNvPr>
          <p:cNvSpPr/>
          <p:nvPr/>
        </p:nvSpPr>
        <p:spPr>
          <a:xfrm>
            <a:off x="5286700" y="2586971"/>
            <a:ext cx="533075" cy="229609"/>
          </a:xfrm>
          <a:prstGeom prst="rect">
            <a:avLst/>
          </a:prstGeom>
          <a:noFill/>
          <a:ln>
            <a:solidFill>
              <a:srgbClr val="7030A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3" name="Rectangle 62">
            <a:extLst>
              <a:ext uri="{FF2B5EF4-FFF2-40B4-BE49-F238E27FC236}">
                <a16:creationId xmlns:a16="http://schemas.microsoft.com/office/drawing/2014/main" id="{E9B40FEA-F324-4427-8E93-9365D2B3A121}"/>
              </a:ext>
            </a:extLst>
          </p:cNvPr>
          <p:cNvSpPr/>
          <p:nvPr/>
        </p:nvSpPr>
        <p:spPr>
          <a:xfrm>
            <a:off x="4352793" y="2569888"/>
            <a:ext cx="882415" cy="275043"/>
          </a:xfrm>
          <a:prstGeom prst="rect">
            <a:avLst/>
          </a:prstGeom>
          <a:noFill/>
          <a:ln>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253568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AF6CE-E8F5-42B7-8D17-413D243A8193}"/>
              </a:ext>
            </a:extLst>
          </p:cNvPr>
          <p:cNvSpPr>
            <a:spLocks noGrp="1"/>
          </p:cNvSpPr>
          <p:nvPr>
            <p:ph type="title"/>
          </p:nvPr>
        </p:nvSpPr>
        <p:spPr>
          <a:xfrm>
            <a:off x="539474" y="439935"/>
            <a:ext cx="10972800" cy="534136"/>
          </a:xfrm>
        </p:spPr>
        <p:txBody>
          <a:bodyPr/>
          <a:lstStyle/>
          <a:p>
            <a:r>
              <a:rPr lang="en-US" dirty="0"/>
              <a:t>Statistical Tolerance Intervals for Attribute Data</a:t>
            </a:r>
          </a:p>
        </p:txBody>
      </p:sp>
      <p:sp>
        <p:nvSpPr>
          <p:cNvPr id="3" name="Content Placeholder 2">
            <a:extLst>
              <a:ext uri="{FF2B5EF4-FFF2-40B4-BE49-F238E27FC236}">
                <a16:creationId xmlns:a16="http://schemas.microsoft.com/office/drawing/2014/main" id="{5633D9B1-1121-4262-962A-1543EC791BE2}"/>
              </a:ext>
            </a:extLst>
          </p:cNvPr>
          <p:cNvSpPr>
            <a:spLocks noGrp="1"/>
          </p:cNvSpPr>
          <p:nvPr>
            <p:ph sz="half" idx="1"/>
          </p:nvPr>
        </p:nvSpPr>
        <p:spPr>
          <a:xfrm>
            <a:off x="249188" y="1560442"/>
            <a:ext cx="6037311" cy="4525963"/>
          </a:xfrm>
        </p:spPr>
        <p:txBody>
          <a:bodyPr>
            <a:normAutofit/>
          </a:bodyPr>
          <a:lstStyle/>
          <a:p>
            <a:r>
              <a:rPr lang="en-US" dirty="0"/>
              <a:t>Perhaps the most useful thing about the k-observed construct is that it shows us clearly that C&amp;R are not unique to continuous variable data.</a:t>
            </a:r>
          </a:p>
          <a:p>
            <a:pPr marL="0" indent="0">
              <a:buNone/>
            </a:pPr>
            <a:endParaRPr lang="en-US" dirty="0"/>
          </a:p>
          <a:p>
            <a:r>
              <a:rPr lang="en-US" dirty="0"/>
              <a:t>Reliability here refers to the lower one-tailed % Confidence limit on the “observed” </a:t>
            </a:r>
            <a:r>
              <a:rPr lang="en-US" b="1" u="sng" dirty="0">
                <a:solidFill>
                  <a:srgbClr val="C00000"/>
                </a:solidFill>
              </a:rPr>
              <a:t>% in spec.</a:t>
            </a:r>
          </a:p>
          <a:p>
            <a:endParaRPr lang="en-US" dirty="0"/>
          </a:p>
          <a:p>
            <a:r>
              <a:rPr lang="en-US" dirty="0"/>
              <a:t>In order for me to calculate this C/R, I can use </a:t>
            </a:r>
            <a:r>
              <a:rPr lang="en-US" u="sng" dirty="0"/>
              <a:t>near exact approximation</a:t>
            </a:r>
            <a:r>
              <a:rPr lang="en-US" dirty="0"/>
              <a:t> to the </a:t>
            </a:r>
            <a:r>
              <a:rPr lang="en-US" b="1" dirty="0"/>
              <a:t>binomial distribution</a:t>
            </a:r>
            <a:r>
              <a:rPr lang="en-US" dirty="0"/>
              <a:t>.  </a:t>
            </a:r>
          </a:p>
          <a:p>
            <a:pPr marL="514350" lvl="2" indent="0">
              <a:buNone/>
            </a:pPr>
            <a:r>
              <a:rPr lang="en-US" sz="1800" b="1" dirty="0">
                <a:solidFill>
                  <a:srgbClr val="C00000"/>
                </a:solidFill>
              </a:rPr>
              <a:t>			WHY?</a:t>
            </a:r>
          </a:p>
        </p:txBody>
      </p:sp>
      <p:sp>
        <p:nvSpPr>
          <p:cNvPr id="4" name="Content Placeholder 3">
            <a:extLst>
              <a:ext uri="{FF2B5EF4-FFF2-40B4-BE49-F238E27FC236}">
                <a16:creationId xmlns:a16="http://schemas.microsoft.com/office/drawing/2014/main" id="{0A65C329-9FA9-43EC-AB99-BEB024383DFB}"/>
              </a:ext>
            </a:extLst>
          </p:cNvPr>
          <p:cNvSpPr>
            <a:spLocks noGrp="1"/>
          </p:cNvSpPr>
          <p:nvPr>
            <p:ph sz="half" idx="2"/>
          </p:nvPr>
        </p:nvSpPr>
        <p:spPr>
          <a:xfrm>
            <a:off x="6864300" y="1374374"/>
            <a:ext cx="5048526" cy="4525963"/>
          </a:xfrm>
        </p:spPr>
        <p:txBody>
          <a:bodyPr>
            <a:normAutofit/>
          </a:bodyPr>
          <a:lstStyle/>
          <a:p>
            <a:r>
              <a:rPr lang="en-US" dirty="0"/>
              <a:t>KRISHNAMOORTHY provides an excellent treatment, using MS Excel’s “BETA.INV()” function.</a:t>
            </a:r>
          </a:p>
          <a:p>
            <a:endParaRPr lang="en-US" dirty="0"/>
          </a:p>
        </p:txBody>
      </p:sp>
      <p:pic>
        <p:nvPicPr>
          <p:cNvPr id="6" name="Picture 5">
            <a:extLst>
              <a:ext uri="{FF2B5EF4-FFF2-40B4-BE49-F238E27FC236}">
                <a16:creationId xmlns:a16="http://schemas.microsoft.com/office/drawing/2014/main" id="{E038B1D1-78F5-4A8B-9339-F53F2B2B9401}"/>
              </a:ext>
            </a:extLst>
          </p:cNvPr>
          <p:cNvPicPr>
            <a:picLocks noChangeAspect="1"/>
          </p:cNvPicPr>
          <p:nvPr/>
        </p:nvPicPr>
        <p:blipFill>
          <a:blip r:embed="rId3"/>
          <a:stretch>
            <a:fillRect/>
          </a:stretch>
        </p:blipFill>
        <p:spPr>
          <a:xfrm>
            <a:off x="6570424" y="2323846"/>
            <a:ext cx="5219775" cy="1313510"/>
          </a:xfrm>
          <a:prstGeom prst="rect">
            <a:avLst/>
          </a:prstGeom>
        </p:spPr>
      </p:pic>
      <p:pic>
        <p:nvPicPr>
          <p:cNvPr id="12" name="Picture 11">
            <a:extLst>
              <a:ext uri="{FF2B5EF4-FFF2-40B4-BE49-F238E27FC236}">
                <a16:creationId xmlns:a16="http://schemas.microsoft.com/office/drawing/2014/main" id="{ABE8F64B-1567-40BF-85CC-2CC726CAF8AD}"/>
              </a:ext>
            </a:extLst>
          </p:cNvPr>
          <p:cNvPicPr>
            <a:picLocks noChangeAspect="1"/>
          </p:cNvPicPr>
          <p:nvPr/>
        </p:nvPicPr>
        <p:blipFill rotWithShape="1">
          <a:blip r:embed="rId4"/>
          <a:srcRect l="1" r="546"/>
          <a:stretch/>
        </p:blipFill>
        <p:spPr>
          <a:xfrm>
            <a:off x="6447797" y="3637356"/>
            <a:ext cx="5465031" cy="2780709"/>
          </a:xfrm>
          <a:prstGeom prst="rect">
            <a:avLst/>
          </a:prstGeom>
        </p:spPr>
      </p:pic>
      <p:sp>
        <p:nvSpPr>
          <p:cNvPr id="13" name="TextBox 12">
            <a:extLst>
              <a:ext uri="{FF2B5EF4-FFF2-40B4-BE49-F238E27FC236}">
                <a16:creationId xmlns:a16="http://schemas.microsoft.com/office/drawing/2014/main" id="{7EF66F0E-579E-425D-93E5-28E8DAB4F454}"/>
              </a:ext>
            </a:extLst>
          </p:cNvPr>
          <p:cNvSpPr txBox="1"/>
          <p:nvPr/>
        </p:nvSpPr>
        <p:spPr>
          <a:xfrm>
            <a:off x="7142423" y="6280654"/>
            <a:ext cx="4369851" cy="307777"/>
          </a:xfrm>
          <a:prstGeom prst="rect">
            <a:avLst/>
          </a:prstGeom>
          <a:noFill/>
        </p:spPr>
        <p:txBody>
          <a:bodyPr wrap="square" rtlCol="0">
            <a:spAutoFit/>
          </a:bodyPr>
          <a:lstStyle/>
          <a:p>
            <a:r>
              <a:rPr lang="en-US" sz="1400" i="1" dirty="0"/>
              <a:t>Graphic above  courtesy of John Zorich, M.S., CQE</a:t>
            </a:r>
          </a:p>
        </p:txBody>
      </p:sp>
    </p:spTree>
    <p:extLst>
      <p:ext uri="{BB962C8B-B14F-4D97-AF65-F5344CB8AC3E}">
        <p14:creationId xmlns:p14="http://schemas.microsoft.com/office/powerpoint/2010/main" val="2677125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A973007-44D8-4654-888F-E882C4AA7F1E}"/>
              </a:ext>
            </a:extLst>
          </p:cNvPr>
          <p:cNvPicPr>
            <a:picLocks noChangeAspect="1"/>
          </p:cNvPicPr>
          <p:nvPr/>
        </p:nvPicPr>
        <p:blipFill rotWithShape="1">
          <a:blip r:embed="rId3"/>
          <a:srcRect l="5881" t="10160"/>
          <a:stretch/>
        </p:blipFill>
        <p:spPr>
          <a:xfrm>
            <a:off x="3600448" y="2788566"/>
            <a:ext cx="5475833" cy="3926283"/>
          </a:xfrm>
          <a:prstGeom prst="rect">
            <a:avLst/>
          </a:prstGeom>
        </p:spPr>
      </p:pic>
      <p:sp>
        <p:nvSpPr>
          <p:cNvPr id="2" name="Title 1">
            <a:extLst>
              <a:ext uri="{FF2B5EF4-FFF2-40B4-BE49-F238E27FC236}">
                <a16:creationId xmlns:a16="http://schemas.microsoft.com/office/drawing/2014/main" id="{94D8B1DF-B342-48AE-BC1C-DEDDEE9AD334}"/>
              </a:ext>
            </a:extLst>
          </p:cNvPr>
          <p:cNvSpPr>
            <a:spLocks noGrp="1"/>
          </p:cNvSpPr>
          <p:nvPr>
            <p:ph type="title"/>
          </p:nvPr>
        </p:nvSpPr>
        <p:spPr>
          <a:xfrm>
            <a:off x="638175" y="347086"/>
            <a:ext cx="10972800" cy="655189"/>
          </a:xfrm>
        </p:spPr>
        <p:txBody>
          <a:bodyPr>
            <a:normAutofit/>
          </a:bodyPr>
          <a:lstStyle/>
          <a:p>
            <a:r>
              <a:rPr lang="en-US" dirty="0"/>
              <a:t>Attribute Sampling Plans – AQL and RQL: Some Basic Terminology</a:t>
            </a:r>
          </a:p>
        </p:txBody>
      </p:sp>
      <p:sp>
        <p:nvSpPr>
          <p:cNvPr id="3" name="Content Placeholder 2">
            <a:extLst>
              <a:ext uri="{FF2B5EF4-FFF2-40B4-BE49-F238E27FC236}">
                <a16:creationId xmlns:a16="http://schemas.microsoft.com/office/drawing/2014/main" id="{DBB92974-0B14-4A84-B1CA-44516FEA40E5}"/>
              </a:ext>
            </a:extLst>
          </p:cNvPr>
          <p:cNvSpPr>
            <a:spLocks noGrp="1"/>
          </p:cNvSpPr>
          <p:nvPr>
            <p:ph sz="half" idx="1"/>
          </p:nvPr>
        </p:nvSpPr>
        <p:spPr>
          <a:xfrm>
            <a:off x="406399" y="1100424"/>
            <a:ext cx="11204576" cy="4905374"/>
          </a:xfrm>
        </p:spPr>
        <p:txBody>
          <a:bodyPr/>
          <a:lstStyle/>
          <a:p>
            <a:r>
              <a:rPr lang="en-US" sz="2400" dirty="0"/>
              <a:t>AQL – the maximum percent nonconforming that for the purposes of sampling, I consider acceptable as a process average, at ~95% confidence.</a:t>
            </a:r>
          </a:p>
          <a:p>
            <a:pPr marL="0" indent="0">
              <a:buNone/>
            </a:pPr>
            <a:endParaRPr lang="en-US" sz="1200" dirty="0"/>
          </a:p>
          <a:p>
            <a:r>
              <a:rPr lang="en-US" sz="2400" dirty="0"/>
              <a:t>RQL (LTPD or LQL) – the minimum percent nonconforming (or more) that for the purposes of sampling, I will reject as a process average, at ~90% confidence.</a:t>
            </a:r>
          </a:p>
          <a:p>
            <a:pPr marL="0" indent="0">
              <a:buNone/>
            </a:pPr>
            <a:endParaRPr lang="en-US" dirty="0"/>
          </a:p>
        </p:txBody>
      </p:sp>
      <p:sp>
        <p:nvSpPr>
          <p:cNvPr id="7" name="TextBox 6">
            <a:extLst>
              <a:ext uri="{FF2B5EF4-FFF2-40B4-BE49-F238E27FC236}">
                <a16:creationId xmlns:a16="http://schemas.microsoft.com/office/drawing/2014/main" id="{9370872D-BB5D-4703-B9DB-888A9E400C4D}"/>
              </a:ext>
            </a:extLst>
          </p:cNvPr>
          <p:cNvSpPr txBox="1"/>
          <p:nvPr/>
        </p:nvSpPr>
        <p:spPr>
          <a:xfrm>
            <a:off x="2033848" y="6321347"/>
            <a:ext cx="3526971" cy="307777"/>
          </a:xfrm>
          <a:prstGeom prst="rect">
            <a:avLst/>
          </a:prstGeom>
          <a:noFill/>
        </p:spPr>
        <p:txBody>
          <a:bodyPr wrap="square" rtlCol="0">
            <a:spAutoFit/>
          </a:bodyPr>
          <a:lstStyle/>
          <a:p>
            <a:r>
              <a:rPr lang="en-US" sz="1400" i="1" dirty="0"/>
              <a:t>Slide courtesy of John Zorich, M.S., CQE</a:t>
            </a:r>
          </a:p>
        </p:txBody>
      </p:sp>
    </p:spTree>
    <p:extLst>
      <p:ext uri="{BB962C8B-B14F-4D97-AF65-F5344CB8AC3E}">
        <p14:creationId xmlns:p14="http://schemas.microsoft.com/office/powerpoint/2010/main" val="618794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F992C-B58E-45BE-83FB-D9FD67AE1BA4}"/>
              </a:ext>
            </a:extLst>
          </p:cNvPr>
          <p:cNvSpPr>
            <a:spLocks noGrp="1"/>
          </p:cNvSpPr>
          <p:nvPr>
            <p:ph type="title"/>
          </p:nvPr>
        </p:nvSpPr>
        <p:spPr>
          <a:xfrm>
            <a:off x="336550" y="385613"/>
            <a:ext cx="10972800" cy="648375"/>
          </a:xfrm>
        </p:spPr>
        <p:txBody>
          <a:bodyPr/>
          <a:lstStyle/>
          <a:p>
            <a:r>
              <a:rPr lang="en-US" dirty="0"/>
              <a:t>C&amp;R Based Sampling: Operating Characteristics Curves for Attribute Data</a:t>
            </a:r>
          </a:p>
        </p:txBody>
      </p:sp>
      <p:sp>
        <p:nvSpPr>
          <p:cNvPr id="4" name="Content Placeholder 3">
            <a:extLst>
              <a:ext uri="{FF2B5EF4-FFF2-40B4-BE49-F238E27FC236}">
                <a16:creationId xmlns:a16="http://schemas.microsoft.com/office/drawing/2014/main" id="{A04B1AB7-38A2-44EF-9A51-0FDD16581ABD}"/>
              </a:ext>
            </a:extLst>
          </p:cNvPr>
          <p:cNvSpPr>
            <a:spLocks noGrp="1"/>
          </p:cNvSpPr>
          <p:nvPr>
            <p:ph sz="half" idx="2"/>
          </p:nvPr>
        </p:nvSpPr>
        <p:spPr>
          <a:xfrm>
            <a:off x="6532647" y="1211359"/>
            <a:ext cx="5384800" cy="4525963"/>
          </a:xfrm>
        </p:spPr>
        <p:txBody>
          <a:bodyPr/>
          <a:lstStyle/>
          <a:p>
            <a:endParaRPr lang="en-US" dirty="0"/>
          </a:p>
        </p:txBody>
      </p:sp>
      <p:pic>
        <p:nvPicPr>
          <p:cNvPr id="7" name="Picture 6">
            <a:extLst>
              <a:ext uri="{FF2B5EF4-FFF2-40B4-BE49-F238E27FC236}">
                <a16:creationId xmlns:a16="http://schemas.microsoft.com/office/drawing/2014/main" id="{54A8F2EE-C25E-4E9A-A041-DBD1D2636C82}"/>
              </a:ext>
            </a:extLst>
          </p:cNvPr>
          <p:cNvPicPr>
            <a:picLocks noChangeAspect="1"/>
          </p:cNvPicPr>
          <p:nvPr/>
        </p:nvPicPr>
        <p:blipFill>
          <a:blip r:embed="rId3"/>
          <a:stretch>
            <a:fillRect/>
          </a:stretch>
        </p:blipFill>
        <p:spPr>
          <a:xfrm>
            <a:off x="8237506" y="1721132"/>
            <a:ext cx="2800350" cy="400050"/>
          </a:xfrm>
          <a:prstGeom prst="rect">
            <a:avLst/>
          </a:prstGeom>
        </p:spPr>
      </p:pic>
      <p:pic>
        <p:nvPicPr>
          <p:cNvPr id="8" name="Picture 7">
            <a:extLst>
              <a:ext uri="{FF2B5EF4-FFF2-40B4-BE49-F238E27FC236}">
                <a16:creationId xmlns:a16="http://schemas.microsoft.com/office/drawing/2014/main" id="{B0517CF4-5A74-44A3-9280-E0BABEE8A05F}"/>
              </a:ext>
            </a:extLst>
          </p:cNvPr>
          <p:cNvPicPr>
            <a:picLocks noChangeAspect="1"/>
          </p:cNvPicPr>
          <p:nvPr/>
        </p:nvPicPr>
        <p:blipFill>
          <a:blip r:embed="rId4"/>
          <a:stretch>
            <a:fillRect/>
          </a:stretch>
        </p:blipFill>
        <p:spPr>
          <a:xfrm>
            <a:off x="3221832" y="1226456"/>
            <a:ext cx="3216592" cy="2809980"/>
          </a:xfrm>
          <a:prstGeom prst="rect">
            <a:avLst/>
          </a:prstGeom>
        </p:spPr>
      </p:pic>
      <p:pic>
        <p:nvPicPr>
          <p:cNvPr id="9" name="Picture 8">
            <a:extLst>
              <a:ext uri="{FF2B5EF4-FFF2-40B4-BE49-F238E27FC236}">
                <a16:creationId xmlns:a16="http://schemas.microsoft.com/office/drawing/2014/main" id="{4C2F73FF-9BFD-475F-AF58-B1744927183F}"/>
              </a:ext>
            </a:extLst>
          </p:cNvPr>
          <p:cNvPicPr>
            <a:picLocks noChangeAspect="1"/>
          </p:cNvPicPr>
          <p:nvPr/>
        </p:nvPicPr>
        <p:blipFill>
          <a:blip r:embed="rId5"/>
          <a:stretch>
            <a:fillRect/>
          </a:stretch>
        </p:blipFill>
        <p:spPr>
          <a:xfrm>
            <a:off x="114127" y="1211359"/>
            <a:ext cx="3051862" cy="2814637"/>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9C33766-7CBA-49A0-9F3E-D2A786DCF045}"/>
                  </a:ext>
                </a:extLst>
              </p:cNvPr>
              <p:cNvSpPr txBox="1"/>
              <p:nvPr/>
            </p:nvSpPr>
            <p:spPr>
              <a:xfrm>
                <a:off x="7703487" y="1782657"/>
                <a:ext cx="62119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𝑃𝑎</m:t>
                      </m:r>
                      <m:r>
                        <a:rPr lang="en-US" b="0" i="1" smtClean="0">
                          <a:latin typeface="Cambria Math" panose="02040503050406030204" pitchFamily="18" charset="0"/>
                        </a:rPr>
                        <m:t>= </m:t>
                      </m:r>
                    </m:oMath>
                  </m:oMathPara>
                </a14:m>
                <a:endParaRPr lang="en-US" dirty="0"/>
              </a:p>
            </p:txBody>
          </p:sp>
        </mc:Choice>
        <mc:Fallback xmlns="">
          <p:sp>
            <p:nvSpPr>
              <p:cNvPr id="10" name="TextBox 9">
                <a:extLst>
                  <a:ext uri="{FF2B5EF4-FFF2-40B4-BE49-F238E27FC236}">
                    <a16:creationId xmlns:a16="http://schemas.microsoft.com/office/drawing/2014/main" id="{39C33766-7CBA-49A0-9F3E-D2A786DCF045}"/>
                  </a:ext>
                </a:extLst>
              </p:cNvPr>
              <p:cNvSpPr txBox="1">
                <a:spLocks noRot="1" noChangeAspect="1" noMove="1" noResize="1" noEditPoints="1" noAdjustHandles="1" noChangeArrowheads="1" noChangeShapeType="1" noTextEdit="1"/>
              </p:cNvSpPr>
              <p:nvPr/>
            </p:nvSpPr>
            <p:spPr>
              <a:xfrm>
                <a:off x="7703487" y="1782657"/>
                <a:ext cx="621196" cy="276999"/>
              </a:xfrm>
              <a:prstGeom prst="rect">
                <a:avLst/>
              </a:prstGeom>
              <a:blipFill>
                <a:blip r:embed="rId6"/>
                <a:stretch>
                  <a:fillRect l="-8824" b="-8696"/>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579051FF-8792-4CDF-8D68-C401CB0D559C}"/>
              </a:ext>
            </a:extLst>
          </p:cNvPr>
          <p:cNvPicPr>
            <a:picLocks noChangeAspect="1"/>
          </p:cNvPicPr>
          <p:nvPr/>
        </p:nvPicPr>
        <p:blipFill>
          <a:blip r:embed="rId7"/>
          <a:stretch>
            <a:fillRect/>
          </a:stretch>
        </p:blipFill>
        <p:spPr>
          <a:xfrm>
            <a:off x="6438424" y="2077785"/>
            <a:ext cx="5573247" cy="4331090"/>
          </a:xfrm>
          <a:prstGeom prst="rect">
            <a:avLst/>
          </a:prstGeom>
        </p:spPr>
      </p:pic>
      <p:sp>
        <p:nvSpPr>
          <p:cNvPr id="12" name="TextBox 11">
            <a:extLst>
              <a:ext uri="{FF2B5EF4-FFF2-40B4-BE49-F238E27FC236}">
                <a16:creationId xmlns:a16="http://schemas.microsoft.com/office/drawing/2014/main" id="{BD73A7F8-D10B-42B7-B993-244E5FBD064D}"/>
              </a:ext>
            </a:extLst>
          </p:cNvPr>
          <p:cNvSpPr txBox="1"/>
          <p:nvPr/>
        </p:nvSpPr>
        <p:spPr>
          <a:xfrm>
            <a:off x="5616975" y="2338649"/>
            <a:ext cx="1135849" cy="938719"/>
          </a:xfrm>
          <a:prstGeom prst="rect">
            <a:avLst/>
          </a:prstGeom>
          <a:solidFill>
            <a:srgbClr val="FFF6CC">
              <a:alpha val="69804"/>
            </a:srgbClr>
          </a:solidFill>
        </p:spPr>
        <p:txBody>
          <a:bodyPr wrap="square" rtlCol="0">
            <a:spAutoFit/>
          </a:bodyPr>
          <a:lstStyle/>
          <a:p>
            <a:r>
              <a:rPr lang="en-US" sz="1100" dirty="0"/>
              <a:t>Pa = probability of accepting the sampling plan given….</a:t>
            </a:r>
          </a:p>
        </p:txBody>
      </p:sp>
      <p:sp>
        <p:nvSpPr>
          <p:cNvPr id="13" name="TextBox 12">
            <a:extLst>
              <a:ext uri="{FF2B5EF4-FFF2-40B4-BE49-F238E27FC236}">
                <a16:creationId xmlns:a16="http://schemas.microsoft.com/office/drawing/2014/main" id="{2D6B1D35-BAA7-48C1-BA20-45EA8FC259B5}"/>
              </a:ext>
            </a:extLst>
          </p:cNvPr>
          <p:cNvSpPr txBox="1"/>
          <p:nvPr/>
        </p:nvSpPr>
        <p:spPr>
          <a:xfrm>
            <a:off x="5616975" y="5300161"/>
            <a:ext cx="1135849" cy="938719"/>
          </a:xfrm>
          <a:prstGeom prst="rect">
            <a:avLst/>
          </a:prstGeom>
          <a:solidFill>
            <a:schemeClr val="bg1">
              <a:lumMod val="95000"/>
            </a:schemeClr>
          </a:solidFill>
        </p:spPr>
        <p:txBody>
          <a:bodyPr wrap="square" rtlCol="0">
            <a:spAutoFit/>
          </a:bodyPr>
          <a:lstStyle/>
          <a:p>
            <a:r>
              <a:rPr lang="en-US" sz="1100" dirty="0"/>
              <a:t>C = 1- Pa = confidence that the plan will reject lots (or samples)</a:t>
            </a:r>
          </a:p>
        </p:txBody>
      </p:sp>
      <p:sp>
        <p:nvSpPr>
          <p:cNvPr id="14" name="TextBox 13">
            <a:extLst>
              <a:ext uri="{FF2B5EF4-FFF2-40B4-BE49-F238E27FC236}">
                <a16:creationId xmlns:a16="http://schemas.microsoft.com/office/drawing/2014/main" id="{35ECCEFC-9CE2-47A1-910B-10D7A5046118}"/>
              </a:ext>
            </a:extLst>
          </p:cNvPr>
          <p:cNvSpPr txBox="1"/>
          <p:nvPr/>
        </p:nvSpPr>
        <p:spPr>
          <a:xfrm>
            <a:off x="6875914" y="6308620"/>
            <a:ext cx="1591430" cy="261610"/>
          </a:xfrm>
          <a:prstGeom prst="rect">
            <a:avLst/>
          </a:prstGeom>
          <a:solidFill>
            <a:schemeClr val="accent3">
              <a:lumMod val="20000"/>
              <a:lumOff val="80000"/>
            </a:schemeClr>
          </a:solidFill>
        </p:spPr>
        <p:txBody>
          <a:bodyPr wrap="square" rtlCol="0">
            <a:spAutoFit/>
          </a:bodyPr>
          <a:lstStyle/>
          <a:p>
            <a:r>
              <a:rPr lang="en-US" sz="1100" dirty="0"/>
              <a:t>…. Lot % defective</a:t>
            </a:r>
          </a:p>
        </p:txBody>
      </p:sp>
      <p:sp>
        <p:nvSpPr>
          <p:cNvPr id="15" name="TextBox 14">
            <a:extLst>
              <a:ext uri="{FF2B5EF4-FFF2-40B4-BE49-F238E27FC236}">
                <a16:creationId xmlns:a16="http://schemas.microsoft.com/office/drawing/2014/main" id="{B3B5BB52-8F67-4F05-ABC9-EA0B6F9958C9}"/>
              </a:ext>
            </a:extLst>
          </p:cNvPr>
          <p:cNvSpPr txBox="1"/>
          <p:nvPr/>
        </p:nvSpPr>
        <p:spPr>
          <a:xfrm>
            <a:off x="10121475" y="6247095"/>
            <a:ext cx="1890196" cy="261610"/>
          </a:xfrm>
          <a:prstGeom prst="rect">
            <a:avLst/>
          </a:prstGeom>
          <a:solidFill>
            <a:schemeClr val="bg1">
              <a:lumMod val="95000"/>
            </a:schemeClr>
          </a:solidFill>
        </p:spPr>
        <p:txBody>
          <a:bodyPr wrap="square" rtlCol="0">
            <a:spAutoFit/>
          </a:bodyPr>
          <a:lstStyle/>
          <a:p>
            <a:r>
              <a:rPr lang="en-US" sz="1100" dirty="0"/>
              <a:t>R = 1- %defective (LQL)</a:t>
            </a:r>
          </a:p>
        </p:txBody>
      </p:sp>
      <p:sp>
        <p:nvSpPr>
          <p:cNvPr id="17" name="Content Placeholder 16">
            <a:extLst>
              <a:ext uri="{FF2B5EF4-FFF2-40B4-BE49-F238E27FC236}">
                <a16:creationId xmlns:a16="http://schemas.microsoft.com/office/drawing/2014/main" id="{ACEADDE1-EE6C-4104-AD1F-BD8925AA4C0C}"/>
              </a:ext>
            </a:extLst>
          </p:cNvPr>
          <p:cNvSpPr>
            <a:spLocks noGrp="1"/>
          </p:cNvSpPr>
          <p:nvPr>
            <p:ph sz="half" idx="1"/>
          </p:nvPr>
        </p:nvSpPr>
        <p:spPr>
          <a:xfrm>
            <a:off x="336550" y="4197845"/>
            <a:ext cx="5384800" cy="568453"/>
          </a:xfrm>
        </p:spPr>
        <p:txBody>
          <a:bodyPr/>
          <a:lstStyle/>
          <a:p>
            <a:endParaRPr lang="en-US" dirty="0"/>
          </a:p>
        </p:txBody>
      </p:sp>
    </p:spTree>
    <p:extLst>
      <p:ext uri="{BB962C8B-B14F-4D97-AF65-F5344CB8AC3E}">
        <p14:creationId xmlns:p14="http://schemas.microsoft.com/office/powerpoint/2010/main" val="1868661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7CE1C109-C479-4D3C-AFBA-4809671F766D}"/>
              </a:ext>
            </a:extLst>
          </p:cNvPr>
          <p:cNvPicPr>
            <a:picLocks noChangeAspect="1"/>
          </p:cNvPicPr>
          <p:nvPr/>
        </p:nvPicPr>
        <p:blipFill>
          <a:blip r:embed="rId3"/>
          <a:stretch>
            <a:fillRect/>
          </a:stretch>
        </p:blipFill>
        <p:spPr>
          <a:xfrm>
            <a:off x="5764540" y="2828041"/>
            <a:ext cx="5358848" cy="3597985"/>
          </a:xfrm>
          <a:prstGeom prst="rect">
            <a:avLst/>
          </a:prstGeom>
        </p:spPr>
      </p:pic>
      <p:sp>
        <p:nvSpPr>
          <p:cNvPr id="2" name="Title 1">
            <a:extLst>
              <a:ext uri="{FF2B5EF4-FFF2-40B4-BE49-F238E27FC236}">
                <a16:creationId xmlns:a16="http://schemas.microsoft.com/office/drawing/2014/main" id="{7B093EF6-E79B-4AD8-8F5E-04091300DF3B}"/>
              </a:ext>
            </a:extLst>
          </p:cNvPr>
          <p:cNvSpPr>
            <a:spLocks noGrp="1"/>
          </p:cNvSpPr>
          <p:nvPr>
            <p:ph type="title"/>
          </p:nvPr>
        </p:nvSpPr>
        <p:spPr>
          <a:xfrm>
            <a:off x="506188" y="450092"/>
            <a:ext cx="10972800" cy="558655"/>
          </a:xfrm>
        </p:spPr>
        <p:txBody>
          <a:bodyPr>
            <a:normAutofit/>
          </a:bodyPr>
          <a:lstStyle/>
          <a:p>
            <a:r>
              <a:rPr lang="en-US" dirty="0"/>
              <a:t>Do AQL/RQL achieve the lot quality what they “claim?”</a:t>
            </a:r>
          </a:p>
        </p:txBody>
      </p:sp>
      <p:sp>
        <p:nvSpPr>
          <p:cNvPr id="3" name="Content Placeholder 2">
            <a:extLst>
              <a:ext uri="{FF2B5EF4-FFF2-40B4-BE49-F238E27FC236}">
                <a16:creationId xmlns:a16="http://schemas.microsoft.com/office/drawing/2014/main" id="{4F42BF83-6D00-494D-A85C-05A8DC1C432D}"/>
              </a:ext>
            </a:extLst>
          </p:cNvPr>
          <p:cNvSpPr>
            <a:spLocks noGrp="1"/>
          </p:cNvSpPr>
          <p:nvPr>
            <p:ph sz="half" idx="1"/>
          </p:nvPr>
        </p:nvSpPr>
        <p:spPr>
          <a:xfrm>
            <a:off x="173395" y="1225135"/>
            <a:ext cx="6244312" cy="5200891"/>
          </a:xfrm>
        </p:spPr>
        <p:txBody>
          <a:bodyPr>
            <a:normAutofit/>
          </a:bodyPr>
          <a:lstStyle/>
          <a:p>
            <a:r>
              <a:rPr lang="en-US" sz="1800" dirty="0"/>
              <a:t>AQL = 1.0 does not mean that I ensure ≤ 1.0% of my lot/batch will be defective if I pass the sampling plan!  </a:t>
            </a:r>
            <a:r>
              <a:rPr lang="en-US" sz="1800" dirty="0">
                <a:solidFill>
                  <a:srgbClr val="C00000"/>
                </a:solidFill>
              </a:rPr>
              <a:t>Why?</a:t>
            </a:r>
          </a:p>
          <a:p>
            <a:pPr marL="0" indent="0">
              <a:buNone/>
            </a:pPr>
            <a:endParaRPr lang="en-US" sz="1200" dirty="0"/>
          </a:p>
          <a:p>
            <a:r>
              <a:rPr lang="en-US" sz="1800" dirty="0"/>
              <a:t>Suppose I have a lot size of 175. Per Zero Acceptance No. Sampling Plans, </a:t>
            </a:r>
            <a:r>
              <a:rPr lang="en-US" sz="1800" dirty="0" err="1"/>
              <a:t>Squeglia</a:t>
            </a:r>
            <a:r>
              <a:rPr lang="en-US" sz="1800" dirty="0"/>
              <a:t> (5</a:t>
            </a:r>
            <a:r>
              <a:rPr lang="en-US" sz="1800" baseline="30000" dirty="0"/>
              <a:t>th</a:t>
            </a:r>
            <a:r>
              <a:rPr lang="en-US" sz="1800" dirty="0"/>
              <a:t> Edition), for AQL=1.0, n=29 for lot size = 151-280</a:t>
            </a:r>
          </a:p>
          <a:p>
            <a:endParaRPr lang="en-US" sz="1800" dirty="0"/>
          </a:p>
          <a:p>
            <a:pPr lvl="1"/>
            <a:r>
              <a:rPr lang="en-US" dirty="0"/>
              <a:t>Suppose my lot defect rate = 1.0%</a:t>
            </a:r>
          </a:p>
          <a:p>
            <a:pPr lvl="2"/>
            <a:r>
              <a:rPr lang="en-US" dirty="0"/>
              <a:t>≈ 73% chance of passing the plan.</a:t>
            </a:r>
          </a:p>
          <a:p>
            <a:pPr lvl="1"/>
            <a:r>
              <a:rPr lang="en-US" dirty="0"/>
              <a:t>Suppose my lot defect rate = 2.0%</a:t>
            </a:r>
          </a:p>
          <a:p>
            <a:pPr lvl="2"/>
            <a:r>
              <a:rPr lang="en-US" dirty="0">
                <a:solidFill>
                  <a:srgbClr val="C00000"/>
                </a:solidFill>
              </a:rPr>
              <a:t>≈ 55% chance of passing plan.</a:t>
            </a:r>
          </a:p>
          <a:p>
            <a:pPr marL="0" indent="0">
              <a:buNone/>
            </a:pPr>
            <a:endParaRPr lang="en-US" dirty="0"/>
          </a:p>
          <a:p>
            <a:r>
              <a:rPr lang="en-US" sz="1800" dirty="0"/>
              <a:t>Single Sampling for LTPD 0.10 = 10%,                                n=21 for lot size = 101-200</a:t>
            </a:r>
          </a:p>
          <a:p>
            <a:pPr marL="0" indent="0">
              <a:buNone/>
            </a:pPr>
            <a:r>
              <a:rPr lang="en-US" sz="1800" dirty="0"/>
              <a:t> </a:t>
            </a:r>
          </a:p>
          <a:p>
            <a:pPr lvl="1"/>
            <a:r>
              <a:rPr lang="en-US" dirty="0"/>
              <a:t>My plan states my LTPD is 10%</a:t>
            </a:r>
          </a:p>
          <a:p>
            <a:pPr lvl="2"/>
            <a:r>
              <a:rPr lang="en-US" dirty="0">
                <a:solidFill>
                  <a:srgbClr val="C00000"/>
                </a:solidFill>
              </a:rPr>
              <a:t>But my Limiting Quality Level (LQL) achieved is ≈ 7.5%</a:t>
            </a:r>
          </a:p>
        </p:txBody>
      </p:sp>
      <p:pic>
        <p:nvPicPr>
          <p:cNvPr id="5" name="Content Placeholder 4">
            <a:extLst>
              <a:ext uri="{FF2B5EF4-FFF2-40B4-BE49-F238E27FC236}">
                <a16:creationId xmlns:a16="http://schemas.microsoft.com/office/drawing/2014/main" id="{178D5D18-2BC4-479A-9DF9-89318E11F20B}"/>
              </a:ext>
            </a:extLst>
          </p:cNvPr>
          <p:cNvPicPr>
            <a:picLocks noGrp="1" noChangeAspect="1"/>
          </p:cNvPicPr>
          <p:nvPr>
            <p:ph sz="half" idx="2"/>
          </p:nvPr>
        </p:nvPicPr>
        <p:blipFill>
          <a:blip r:embed="rId4"/>
          <a:stretch>
            <a:fillRect/>
          </a:stretch>
        </p:blipFill>
        <p:spPr>
          <a:xfrm>
            <a:off x="6463788" y="1477976"/>
            <a:ext cx="2400300" cy="762000"/>
          </a:xfrm>
          <a:prstGeom prst="rect">
            <a:avLst/>
          </a:prstGeom>
        </p:spPr>
      </p:pic>
      <p:pic>
        <p:nvPicPr>
          <p:cNvPr id="6" name="Picture 5">
            <a:extLst>
              <a:ext uri="{FF2B5EF4-FFF2-40B4-BE49-F238E27FC236}">
                <a16:creationId xmlns:a16="http://schemas.microsoft.com/office/drawing/2014/main" id="{0B515089-35FE-4FE9-A9A4-A7BD99F8DA7D}"/>
              </a:ext>
            </a:extLst>
          </p:cNvPr>
          <p:cNvPicPr>
            <a:picLocks noChangeAspect="1"/>
          </p:cNvPicPr>
          <p:nvPr/>
        </p:nvPicPr>
        <p:blipFill>
          <a:blip r:embed="rId5"/>
          <a:stretch>
            <a:fillRect/>
          </a:stretch>
        </p:blipFill>
        <p:spPr>
          <a:xfrm>
            <a:off x="8973925" y="1370840"/>
            <a:ext cx="3009900" cy="3038475"/>
          </a:xfrm>
          <a:prstGeom prst="rect">
            <a:avLst/>
          </a:prstGeom>
        </p:spPr>
      </p:pic>
      <p:sp>
        <p:nvSpPr>
          <p:cNvPr id="12" name="TextBox 22">
            <a:extLst>
              <a:ext uri="{FF2B5EF4-FFF2-40B4-BE49-F238E27FC236}">
                <a16:creationId xmlns:a16="http://schemas.microsoft.com/office/drawing/2014/main" id="{7B4962E4-5171-4143-A2A0-3C7A7E88512A}"/>
              </a:ext>
            </a:extLst>
          </p:cNvPr>
          <p:cNvSpPr txBox="1"/>
          <p:nvPr/>
        </p:nvSpPr>
        <p:spPr>
          <a:xfrm>
            <a:off x="8249873" y="4558800"/>
            <a:ext cx="614215" cy="332147"/>
          </a:xfrm>
          <a:prstGeom prst="rect">
            <a:avLst/>
          </a:prstGeom>
          <a:solidFill>
            <a:sysClr val="window" lastClr="FFFFFF"/>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400" i="1" dirty="0"/>
              <a:t>Pa = </a:t>
            </a:r>
          </a:p>
        </p:txBody>
      </p:sp>
      <p:cxnSp>
        <p:nvCxnSpPr>
          <p:cNvPr id="14" name="Connector: Elbow 13">
            <a:extLst>
              <a:ext uri="{FF2B5EF4-FFF2-40B4-BE49-F238E27FC236}">
                <a16:creationId xmlns:a16="http://schemas.microsoft.com/office/drawing/2014/main" id="{FE2AB801-4CFC-4FC0-ABC5-C1AB8A60938A}"/>
              </a:ext>
            </a:extLst>
          </p:cNvPr>
          <p:cNvCxnSpPr>
            <a:cxnSpLocks/>
          </p:cNvCxnSpPr>
          <p:nvPr/>
        </p:nvCxnSpPr>
        <p:spPr>
          <a:xfrm rot="16200000" flipV="1">
            <a:off x="10126538" y="2823443"/>
            <a:ext cx="3062312" cy="357412"/>
          </a:xfrm>
          <a:prstGeom prst="bentConnector3">
            <a:avLst>
              <a:gd name="adj1" fmla="val 104328"/>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FC2F221-B79E-4837-8A17-3C8FB65A04C7}"/>
                  </a:ext>
                </a:extLst>
              </p:cNvPr>
              <p:cNvSpPr txBox="1"/>
              <p:nvPr/>
            </p:nvSpPr>
            <p:spPr>
              <a:xfrm>
                <a:off x="8663609" y="4514713"/>
                <a:ext cx="3528391" cy="369332"/>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𝐵𝐼𝑁𝑂𝑀</m:t>
                    </m:r>
                    <m:r>
                      <a:rPr lang="en-US" b="0" i="1" smtClean="0">
                        <a:latin typeface="Cambria Math" panose="02040503050406030204" pitchFamily="18" charset="0"/>
                      </a:rPr>
                      <m:t>.</m:t>
                    </m:r>
                    <m:r>
                      <a:rPr lang="en-US" b="0" i="1" smtClean="0">
                        <a:latin typeface="Cambria Math" panose="02040503050406030204" pitchFamily="18" charset="0"/>
                      </a:rPr>
                      <m:t>𝐷𝐼𝑆𝑇</m:t>
                    </m:r>
                    <m:r>
                      <a:rPr lang="en-US" b="0" i="1" smtClean="0">
                        <a:latin typeface="Cambria Math" panose="02040503050406030204" pitchFamily="18" charset="0"/>
                      </a:rPr>
                      <m:t>(</m:t>
                    </m:r>
                    <m:r>
                      <m:rPr>
                        <m:sty m:val="p"/>
                      </m:rPr>
                      <a:rPr lang="en-US" b="0" i="0" smtClean="0">
                        <a:latin typeface="Cambria Math" panose="02040503050406030204" pitchFamily="18" charset="0"/>
                      </a:rPr>
                      <m:t>c</m:t>
                    </m:r>
                    <m:r>
                      <a:rPr lang="en-US" b="0" i="0" smtClean="0">
                        <a:latin typeface="Cambria Math" panose="02040503050406030204" pitchFamily="18" charset="0"/>
                      </a:rPr>
                      <m:t>,</m:t>
                    </m:r>
                    <m:r>
                      <m:rPr>
                        <m:sty m:val="p"/>
                      </m:rPr>
                      <a:rPr lang="en-US" b="0" i="0" smtClean="0">
                        <a:latin typeface="Cambria Math" panose="02040503050406030204" pitchFamily="18" charset="0"/>
                      </a:rPr>
                      <m:t>n</m:t>
                    </m:r>
                    <m:r>
                      <a:rPr lang="en-US" b="0" i="0" smtClean="0">
                        <a:latin typeface="Cambria Math" panose="02040503050406030204" pitchFamily="18" charset="0"/>
                      </a:rPr>
                      <m:t>,</m:t>
                    </m:r>
                  </m:oMath>
                </a14:m>
                <a:r>
                  <a:rPr lang="en-US" dirty="0"/>
                  <a:t> %defective, 1)</a:t>
                </a:r>
              </a:p>
            </p:txBody>
          </p:sp>
        </mc:Choice>
        <mc:Fallback xmlns="">
          <p:sp>
            <p:nvSpPr>
              <p:cNvPr id="20" name="TextBox 19">
                <a:extLst>
                  <a:ext uri="{FF2B5EF4-FFF2-40B4-BE49-F238E27FC236}">
                    <a16:creationId xmlns:a16="http://schemas.microsoft.com/office/drawing/2014/main" id="{6FC2F221-B79E-4837-8A17-3C8FB65A04C7}"/>
                  </a:ext>
                </a:extLst>
              </p:cNvPr>
              <p:cNvSpPr txBox="1">
                <a:spLocks noRot="1" noChangeAspect="1" noMove="1" noResize="1" noEditPoints="1" noAdjustHandles="1" noChangeArrowheads="1" noChangeShapeType="1" noTextEdit="1"/>
              </p:cNvSpPr>
              <p:nvPr/>
            </p:nvSpPr>
            <p:spPr>
              <a:xfrm>
                <a:off x="8663609" y="4514713"/>
                <a:ext cx="3528391" cy="369332"/>
              </a:xfrm>
              <a:prstGeom prst="rect">
                <a:avLst/>
              </a:prstGeom>
              <a:blipFill>
                <a:blip r:embed="rId6"/>
                <a:stretch>
                  <a:fillRect t="-10000" b="-26667"/>
                </a:stretch>
              </a:blipFill>
            </p:spPr>
            <p:txBody>
              <a:bodyPr/>
              <a:lstStyle/>
              <a:p>
                <a:r>
                  <a:rPr lang="en-US">
                    <a:noFill/>
                  </a:rPr>
                  <a:t> </a:t>
                </a:r>
              </a:p>
            </p:txBody>
          </p:sp>
        </mc:Fallback>
      </mc:AlternateContent>
      <p:sp>
        <p:nvSpPr>
          <p:cNvPr id="27" name="TextBox 22">
            <a:extLst>
              <a:ext uri="{FF2B5EF4-FFF2-40B4-BE49-F238E27FC236}">
                <a16:creationId xmlns:a16="http://schemas.microsoft.com/office/drawing/2014/main" id="{AB6502EB-950E-4839-B614-A0ED723B831C}"/>
              </a:ext>
            </a:extLst>
          </p:cNvPr>
          <p:cNvSpPr txBox="1"/>
          <p:nvPr/>
        </p:nvSpPr>
        <p:spPr>
          <a:xfrm>
            <a:off x="6249273" y="1141840"/>
            <a:ext cx="1238487" cy="332147"/>
          </a:xfrm>
          <a:prstGeom prst="rect">
            <a:avLst/>
          </a:prstGeom>
          <a:solidFill>
            <a:sysClr val="window" lastClr="FFFFFF"/>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400" i="1" dirty="0"/>
              <a:t>%defective = </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92313E97-0314-4299-8C60-1363BE943B9F}"/>
                  </a:ext>
                </a:extLst>
              </p:cNvPr>
              <p:cNvSpPr txBox="1"/>
              <p:nvPr/>
            </p:nvSpPr>
            <p:spPr>
              <a:xfrm>
                <a:off x="7374716" y="1104655"/>
                <a:ext cx="2241314" cy="369332"/>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𝑁𝑂𝑅𝑀𝑆𝐷𝐼𝑆𝑇</m:t>
                    </m:r>
                    <m:r>
                      <a:rPr lang="en-US" b="0" i="1" smtClean="0">
                        <a:latin typeface="Cambria Math" panose="02040503050406030204" pitchFamily="18" charset="0"/>
                      </a:rPr>
                      <m:t>(</m:t>
                    </m:r>
                    <m:r>
                      <m:rPr>
                        <m:sty m:val="p"/>
                      </m:rPr>
                      <a:rPr lang="en-US" b="0" i="0" smtClean="0">
                        <a:latin typeface="Cambria Math" panose="02040503050406030204" pitchFamily="18" charset="0"/>
                      </a:rPr>
                      <m:t>Z</m:t>
                    </m:r>
                  </m:oMath>
                </a14:m>
                <a:r>
                  <a:rPr lang="en-US" dirty="0"/>
                  <a:t>)</a:t>
                </a:r>
              </a:p>
            </p:txBody>
          </p:sp>
        </mc:Choice>
        <mc:Fallback xmlns="">
          <p:sp>
            <p:nvSpPr>
              <p:cNvPr id="28" name="TextBox 27">
                <a:extLst>
                  <a:ext uri="{FF2B5EF4-FFF2-40B4-BE49-F238E27FC236}">
                    <a16:creationId xmlns:a16="http://schemas.microsoft.com/office/drawing/2014/main" id="{92313E97-0314-4299-8C60-1363BE943B9F}"/>
                  </a:ext>
                </a:extLst>
              </p:cNvPr>
              <p:cNvSpPr txBox="1">
                <a:spLocks noRot="1" noChangeAspect="1" noMove="1" noResize="1" noEditPoints="1" noAdjustHandles="1" noChangeArrowheads="1" noChangeShapeType="1" noTextEdit="1"/>
              </p:cNvSpPr>
              <p:nvPr/>
            </p:nvSpPr>
            <p:spPr>
              <a:xfrm>
                <a:off x="7374716" y="1104655"/>
                <a:ext cx="2241314" cy="369332"/>
              </a:xfrm>
              <a:prstGeom prst="rect">
                <a:avLst/>
              </a:prstGeom>
              <a:blipFill>
                <a:blip r:embed="rId7"/>
                <a:stretch>
                  <a:fillRect t="-8197" b="-24590"/>
                </a:stretch>
              </a:blipFill>
            </p:spPr>
            <p:txBody>
              <a:bodyPr/>
              <a:lstStyle/>
              <a:p>
                <a:r>
                  <a:rPr lang="en-US">
                    <a:noFill/>
                  </a:rPr>
                  <a:t> </a:t>
                </a:r>
              </a:p>
            </p:txBody>
          </p:sp>
        </mc:Fallback>
      </mc:AlternateContent>
      <p:cxnSp>
        <p:nvCxnSpPr>
          <p:cNvPr id="32" name="Connector: Elbow 31">
            <a:extLst>
              <a:ext uri="{FF2B5EF4-FFF2-40B4-BE49-F238E27FC236}">
                <a16:creationId xmlns:a16="http://schemas.microsoft.com/office/drawing/2014/main" id="{19BA4370-D023-4C6D-8260-1D66FE994302}"/>
              </a:ext>
            </a:extLst>
          </p:cNvPr>
          <p:cNvCxnSpPr>
            <a:cxnSpLocks/>
            <a:endCxn id="6" idx="0"/>
          </p:cNvCxnSpPr>
          <p:nvPr/>
        </p:nvCxnSpPr>
        <p:spPr>
          <a:xfrm>
            <a:off x="9086969" y="1276350"/>
            <a:ext cx="1391906" cy="9449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09F9FF61-BE32-433F-B4C6-30FB88B9CAA1}"/>
              </a:ext>
            </a:extLst>
          </p:cNvPr>
          <p:cNvSpPr txBox="1"/>
          <p:nvPr/>
        </p:nvSpPr>
        <p:spPr>
          <a:xfrm>
            <a:off x="2745689" y="4514713"/>
            <a:ext cx="2920822" cy="338554"/>
          </a:xfrm>
          <a:prstGeom prst="rect">
            <a:avLst/>
          </a:prstGeom>
          <a:solidFill>
            <a:srgbClr val="DAE57D">
              <a:alpha val="50196"/>
            </a:srgbClr>
          </a:solidFill>
        </p:spPr>
        <p:txBody>
          <a:bodyPr wrap="square" rtlCol="0">
            <a:spAutoFit/>
          </a:bodyPr>
          <a:lstStyle/>
          <a:p>
            <a:r>
              <a:rPr lang="en-US" sz="1600" dirty="0"/>
              <a:t>Still </a:t>
            </a:r>
            <a:r>
              <a:rPr lang="en-US" sz="1400" dirty="0"/>
              <a:t>better</a:t>
            </a:r>
            <a:r>
              <a:rPr lang="en-US" sz="1600" dirty="0"/>
              <a:t> than a coin flip! </a:t>
            </a:r>
          </a:p>
        </p:txBody>
      </p:sp>
      <p:sp>
        <p:nvSpPr>
          <p:cNvPr id="4" name="TextBox 3">
            <a:extLst>
              <a:ext uri="{FF2B5EF4-FFF2-40B4-BE49-F238E27FC236}">
                <a16:creationId xmlns:a16="http://schemas.microsoft.com/office/drawing/2014/main" id="{1E19EE7F-551E-4BE6-95F4-9A6B4AFF489C}"/>
              </a:ext>
            </a:extLst>
          </p:cNvPr>
          <p:cNvSpPr txBox="1"/>
          <p:nvPr/>
        </p:nvSpPr>
        <p:spPr>
          <a:xfrm>
            <a:off x="1201733" y="6457748"/>
            <a:ext cx="1794796" cy="369332"/>
          </a:xfrm>
          <a:prstGeom prst="rect">
            <a:avLst/>
          </a:prstGeom>
          <a:noFill/>
        </p:spPr>
        <p:txBody>
          <a:bodyPr wrap="square" rtlCol="0">
            <a:spAutoFit/>
          </a:bodyPr>
          <a:lstStyle/>
          <a:p>
            <a:r>
              <a:rPr lang="en-US" i="1" dirty="0"/>
              <a:t>LTPD = LQL</a:t>
            </a:r>
          </a:p>
        </p:txBody>
      </p:sp>
    </p:spTree>
    <p:extLst>
      <p:ext uri="{BB962C8B-B14F-4D97-AF65-F5344CB8AC3E}">
        <p14:creationId xmlns:p14="http://schemas.microsoft.com/office/powerpoint/2010/main" val="611403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2B080-38D2-40A3-B099-7904D934A155}"/>
              </a:ext>
            </a:extLst>
          </p:cNvPr>
          <p:cNvSpPr>
            <a:spLocks noGrp="1"/>
          </p:cNvSpPr>
          <p:nvPr>
            <p:ph type="title"/>
          </p:nvPr>
        </p:nvSpPr>
        <p:spPr>
          <a:xfrm>
            <a:off x="314564" y="428854"/>
            <a:ext cx="10972800" cy="655189"/>
          </a:xfrm>
        </p:spPr>
        <p:txBody>
          <a:bodyPr/>
          <a:lstStyle/>
          <a:p>
            <a:r>
              <a:rPr lang="en-US" dirty="0"/>
              <a:t>C&amp;R Based Sampling: OC Curves for Variable Data</a:t>
            </a:r>
          </a:p>
        </p:txBody>
      </p:sp>
      <p:sp>
        <p:nvSpPr>
          <p:cNvPr id="3" name="Content Placeholder 2">
            <a:extLst>
              <a:ext uri="{FF2B5EF4-FFF2-40B4-BE49-F238E27FC236}">
                <a16:creationId xmlns:a16="http://schemas.microsoft.com/office/drawing/2014/main" id="{88C96B43-AC2F-4C07-B504-518B7727D162}"/>
              </a:ext>
            </a:extLst>
          </p:cNvPr>
          <p:cNvSpPr>
            <a:spLocks noGrp="1"/>
          </p:cNvSpPr>
          <p:nvPr>
            <p:ph sz="half" idx="1"/>
          </p:nvPr>
        </p:nvSpPr>
        <p:spPr>
          <a:xfrm>
            <a:off x="666750" y="1297061"/>
            <a:ext cx="5384800" cy="4525963"/>
          </a:xfrm>
        </p:spPr>
        <p:txBody>
          <a:bodyPr/>
          <a:lstStyle/>
          <a:p>
            <a:endParaRPr lang="en-US" dirty="0"/>
          </a:p>
        </p:txBody>
      </p:sp>
      <p:sp>
        <p:nvSpPr>
          <p:cNvPr id="4" name="Content Placeholder 3">
            <a:extLst>
              <a:ext uri="{FF2B5EF4-FFF2-40B4-BE49-F238E27FC236}">
                <a16:creationId xmlns:a16="http://schemas.microsoft.com/office/drawing/2014/main" id="{BD0FFF81-868F-4179-9D2A-4220D3E1C750}"/>
              </a:ext>
            </a:extLst>
          </p:cNvPr>
          <p:cNvSpPr>
            <a:spLocks noGrp="1"/>
          </p:cNvSpPr>
          <p:nvPr>
            <p:ph sz="half" idx="2"/>
          </p:nvPr>
        </p:nvSpPr>
        <p:spPr>
          <a:xfrm>
            <a:off x="6221889" y="1297061"/>
            <a:ext cx="5384800" cy="4525963"/>
          </a:xfrm>
        </p:spPr>
        <p:txBody>
          <a:bodyPr/>
          <a:lstStyle/>
          <a:p>
            <a:endParaRPr lang="en-US" dirty="0"/>
          </a:p>
        </p:txBody>
      </p:sp>
      <p:sp>
        <p:nvSpPr>
          <p:cNvPr id="10" name="TextBox 9">
            <a:extLst>
              <a:ext uri="{FF2B5EF4-FFF2-40B4-BE49-F238E27FC236}">
                <a16:creationId xmlns:a16="http://schemas.microsoft.com/office/drawing/2014/main" id="{B6CC5F64-9A73-4EA5-ADEA-F1F2CBA1167A}"/>
              </a:ext>
            </a:extLst>
          </p:cNvPr>
          <p:cNvSpPr txBox="1"/>
          <p:nvPr/>
        </p:nvSpPr>
        <p:spPr>
          <a:xfrm>
            <a:off x="666750" y="6206989"/>
            <a:ext cx="5118100" cy="523220"/>
          </a:xfrm>
          <a:prstGeom prst="rect">
            <a:avLst/>
          </a:prstGeom>
          <a:noFill/>
        </p:spPr>
        <p:txBody>
          <a:bodyPr wrap="square" rtlCol="0">
            <a:spAutoFit/>
          </a:bodyPr>
          <a:lstStyle/>
          <a:p>
            <a:r>
              <a:rPr lang="en-US" sz="1400" dirty="0"/>
              <a:t>Krishnamoorthy, K., &amp; Mathew, T. (2009). </a:t>
            </a:r>
            <a:r>
              <a:rPr lang="en-US" sz="1400" i="1" dirty="0"/>
              <a:t>Statistical Tolerance Regions. </a:t>
            </a:r>
            <a:r>
              <a:rPr lang="en-US" sz="1400" dirty="0"/>
              <a:t>Hoboken: John Wiley &amp; Sons.</a:t>
            </a:r>
          </a:p>
        </p:txBody>
      </p:sp>
      <p:sp>
        <p:nvSpPr>
          <p:cNvPr id="11" name="TextBox 10">
            <a:extLst>
              <a:ext uri="{FF2B5EF4-FFF2-40B4-BE49-F238E27FC236}">
                <a16:creationId xmlns:a16="http://schemas.microsoft.com/office/drawing/2014/main" id="{20639184-0D14-4CDE-8AEF-3A365633DD77}"/>
              </a:ext>
            </a:extLst>
          </p:cNvPr>
          <p:cNvSpPr txBox="1"/>
          <p:nvPr/>
        </p:nvSpPr>
        <p:spPr>
          <a:xfrm>
            <a:off x="6197600" y="6206989"/>
            <a:ext cx="5229225" cy="523220"/>
          </a:xfrm>
          <a:prstGeom prst="rect">
            <a:avLst/>
          </a:prstGeom>
          <a:noFill/>
        </p:spPr>
        <p:txBody>
          <a:bodyPr wrap="square" rtlCol="0">
            <a:spAutoFit/>
          </a:bodyPr>
          <a:lstStyle/>
          <a:p>
            <a:r>
              <a:rPr lang="en-US" sz="1400" dirty="0"/>
              <a:t>Schilling, E. G., &amp; Neubauer, D. V. (2009). </a:t>
            </a:r>
            <a:r>
              <a:rPr lang="en-US" sz="1400" i="1" dirty="0"/>
              <a:t>Acceptance Sampling in Quality Control. </a:t>
            </a:r>
            <a:r>
              <a:rPr lang="en-US" sz="1400" dirty="0"/>
              <a:t>Boca Raton: Chapman &amp; Hall.</a:t>
            </a:r>
            <a:endParaRPr lang="en-US" sz="1100" dirty="0"/>
          </a:p>
        </p:txBody>
      </p:sp>
      <p:pic>
        <p:nvPicPr>
          <p:cNvPr id="12" name="Picture 11">
            <a:extLst>
              <a:ext uri="{FF2B5EF4-FFF2-40B4-BE49-F238E27FC236}">
                <a16:creationId xmlns:a16="http://schemas.microsoft.com/office/drawing/2014/main" id="{D8037DF4-A6CA-4E88-8BAE-62821F4680AA}"/>
              </a:ext>
            </a:extLst>
          </p:cNvPr>
          <p:cNvPicPr>
            <a:picLocks noChangeAspect="1"/>
          </p:cNvPicPr>
          <p:nvPr/>
        </p:nvPicPr>
        <p:blipFill rotWithShape="1">
          <a:blip r:embed="rId3"/>
          <a:srcRect l="100" t="10246" r="5389" b="11334"/>
          <a:stretch/>
        </p:blipFill>
        <p:spPr>
          <a:xfrm>
            <a:off x="436324" y="1178513"/>
            <a:ext cx="11522551" cy="5041974"/>
          </a:xfrm>
          <a:prstGeom prst="rect">
            <a:avLst/>
          </a:prstGeom>
        </p:spPr>
      </p:pic>
      <p:pic>
        <p:nvPicPr>
          <p:cNvPr id="5" name="Picture 4">
            <a:extLst>
              <a:ext uri="{FF2B5EF4-FFF2-40B4-BE49-F238E27FC236}">
                <a16:creationId xmlns:a16="http://schemas.microsoft.com/office/drawing/2014/main" id="{C47C9F44-49AE-4148-BB0D-9E79963DB988}"/>
              </a:ext>
            </a:extLst>
          </p:cNvPr>
          <p:cNvPicPr>
            <a:picLocks noChangeAspect="1"/>
          </p:cNvPicPr>
          <p:nvPr/>
        </p:nvPicPr>
        <p:blipFill rotWithShape="1">
          <a:blip r:embed="rId4"/>
          <a:srcRect t="-4547" b="61"/>
          <a:stretch/>
        </p:blipFill>
        <p:spPr>
          <a:xfrm>
            <a:off x="1750000" y="3978868"/>
            <a:ext cx="2348926" cy="645857"/>
          </a:xfrm>
          <a:prstGeom prst="rect">
            <a:avLst/>
          </a:prstGeom>
          <a:ln>
            <a:solidFill>
              <a:srgbClr val="0000CC"/>
            </a:solidFill>
          </a:ln>
        </p:spPr>
      </p:pic>
      <p:pic>
        <p:nvPicPr>
          <p:cNvPr id="8" name="Picture 7">
            <a:extLst>
              <a:ext uri="{FF2B5EF4-FFF2-40B4-BE49-F238E27FC236}">
                <a16:creationId xmlns:a16="http://schemas.microsoft.com/office/drawing/2014/main" id="{8C8107FE-8F11-494F-99DC-842C6B170B1F}"/>
              </a:ext>
            </a:extLst>
          </p:cNvPr>
          <p:cNvPicPr>
            <a:picLocks noChangeAspect="1"/>
          </p:cNvPicPr>
          <p:nvPr/>
        </p:nvPicPr>
        <p:blipFill rotWithShape="1">
          <a:blip r:embed="rId5"/>
          <a:srcRect t="7600" b="5927"/>
          <a:stretch/>
        </p:blipFill>
        <p:spPr>
          <a:xfrm>
            <a:off x="314564" y="3425356"/>
            <a:ext cx="3784362" cy="492476"/>
          </a:xfrm>
          <a:prstGeom prst="rect">
            <a:avLst/>
          </a:prstGeom>
          <a:ln>
            <a:solidFill>
              <a:srgbClr val="0000CC"/>
            </a:solidFill>
          </a:ln>
        </p:spPr>
      </p:pic>
      <p:sp>
        <p:nvSpPr>
          <p:cNvPr id="19" name="TextBox 18">
            <a:extLst>
              <a:ext uri="{FF2B5EF4-FFF2-40B4-BE49-F238E27FC236}">
                <a16:creationId xmlns:a16="http://schemas.microsoft.com/office/drawing/2014/main" id="{473DCE37-137A-44BB-9052-93E0EBB8D33D}"/>
              </a:ext>
            </a:extLst>
          </p:cNvPr>
          <p:cNvSpPr txBox="1"/>
          <p:nvPr/>
        </p:nvSpPr>
        <p:spPr>
          <a:xfrm>
            <a:off x="3518059" y="3390797"/>
            <a:ext cx="709852" cy="261610"/>
          </a:xfrm>
          <a:prstGeom prst="rect">
            <a:avLst/>
          </a:prstGeom>
          <a:noFill/>
        </p:spPr>
        <p:txBody>
          <a:bodyPr wrap="square" rtlCol="0">
            <a:spAutoFit/>
          </a:bodyPr>
          <a:lstStyle/>
          <a:p>
            <a:r>
              <a:rPr lang="en-US" sz="1100" i="1" dirty="0"/>
              <a:t>Ref. 2</a:t>
            </a:r>
          </a:p>
        </p:txBody>
      </p:sp>
      <p:sp>
        <p:nvSpPr>
          <p:cNvPr id="20" name="TextBox 19">
            <a:extLst>
              <a:ext uri="{FF2B5EF4-FFF2-40B4-BE49-F238E27FC236}">
                <a16:creationId xmlns:a16="http://schemas.microsoft.com/office/drawing/2014/main" id="{7C09DAB9-E21E-4475-B6FA-E9E5D48AAFEA}"/>
              </a:ext>
            </a:extLst>
          </p:cNvPr>
          <p:cNvSpPr txBox="1"/>
          <p:nvPr/>
        </p:nvSpPr>
        <p:spPr>
          <a:xfrm>
            <a:off x="565347" y="6148600"/>
            <a:ext cx="528877" cy="276999"/>
          </a:xfrm>
          <a:prstGeom prst="rect">
            <a:avLst/>
          </a:prstGeom>
          <a:noFill/>
        </p:spPr>
        <p:txBody>
          <a:bodyPr wrap="square" rtlCol="0">
            <a:spAutoFit/>
          </a:bodyPr>
          <a:lstStyle/>
          <a:p>
            <a:r>
              <a:rPr lang="en-US" sz="1200" dirty="0"/>
              <a:t>1</a:t>
            </a:r>
          </a:p>
        </p:txBody>
      </p:sp>
      <p:sp>
        <p:nvSpPr>
          <p:cNvPr id="21" name="TextBox 20">
            <a:extLst>
              <a:ext uri="{FF2B5EF4-FFF2-40B4-BE49-F238E27FC236}">
                <a16:creationId xmlns:a16="http://schemas.microsoft.com/office/drawing/2014/main" id="{31AAA47D-86F7-4B41-AA20-5BE813FAD4C1}"/>
              </a:ext>
            </a:extLst>
          </p:cNvPr>
          <p:cNvSpPr txBox="1"/>
          <p:nvPr/>
        </p:nvSpPr>
        <p:spPr>
          <a:xfrm>
            <a:off x="3518059" y="3941051"/>
            <a:ext cx="570032" cy="261610"/>
          </a:xfrm>
          <a:prstGeom prst="rect">
            <a:avLst/>
          </a:prstGeom>
          <a:noFill/>
        </p:spPr>
        <p:txBody>
          <a:bodyPr wrap="square" rtlCol="0">
            <a:spAutoFit/>
          </a:bodyPr>
          <a:lstStyle/>
          <a:p>
            <a:r>
              <a:rPr lang="en-US" sz="1100" i="1" dirty="0"/>
              <a:t>Ref. 1</a:t>
            </a:r>
          </a:p>
        </p:txBody>
      </p:sp>
      <p:sp>
        <p:nvSpPr>
          <p:cNvPr id="22" name="TextBox 21">
            <a:extLst>
              <a:ext uri="{FF2B5EF4-FFF2-40B4-BE49-F238E27FC236}">
                <a16:creationId xmlns:a16="http://schemas.microsoft.com/office/drawing/2014/main" id="{686D8AA0-23F9-47B7-83A7-19F884BFC821}"/>
              </a:ext>
            </a:extLst>
          </p:cNvPr>
          <p:cNvSpPr txBox="1"/>
          <p:nvPr/>
        </p:nvSpPr>
        <p:spPr>
          <a:xfrm>
            <a:off x="6093500" y="6148599"/>
            <a:ext cx="528877" cy="276999"/>
          </a:xfrm>
          <a:prstGeom prst="rect">
            <a:avLst/>
          </a:prstGeom>
          <a:noFill/>
        </p:spPr>
        <p:txBody>
          <a:bodyPr wrap="square" rtlCol="0">
            <a:spAutoFit/>
          </a:bodyPr>
          <a:lstStyle/>
          <a:p>
            <a:r>
              <a:rPr lang="en-US" sz="1200" dirty="0"/>
              <a:t>2</a:t>
            </a:r>
          </a:p>
        </p:txBody>
      </p:sp>
    </p:spTree>
    <p:extLst>
      <p:ext uri="{BB962C8B-B14F-4D97-AF65-F5344CB8AC3E}">
        <p14:creationId xmlns:p14="http://schemas.microsoft.com/office/powerpoint/2010/main" val="13391584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60ED0-EB17-4766-9FB6-A1270366CB3E}"/>
              </a:ext>
            </a:extLst>
          </p:cNvPr>
          <p:cNvSpPr>
            <a:spLocks noGrp="1"/>
          </p:cNvSpPr>
          <p:nvPr>
            <p:ph type="title"/>
          </p:nvPr>
        </p:nvSpPr>
        <p:spPr>
          <a:xfrm>
            <a:off x="374650" y="285947"/>
            <a:ext cx="10972800" cy="700089"/>
          </a:xfrm>
        </p:spPr>
        <p:txBody>
          <a:bodyPr/>
          <a:lstStyle/>
          <a:p>
            <a:r>
              <a:rPr lang="en-US" dirty="0"/>
              <a:t>Putting it all together: C&amp;R Based Sampling Plan for variables data</a:t>
            </a:r>
          </a:p>
        </p:txBody>
      </p:sp>
      <p:sp>
        <p:nvSpPr>
          <p:cNvPr id="3" name="Content Placeholder 2">
            <a:extLst>
              <a:ext uri="{FF2B5EF4-FFF2-40B4-BE49-F238E27FC236}">
                <a16:creationId xmlns:a16="http://schemas.microsoft.com/office/drawing/2014/main" id="{D735498C-B655-4AFE-B874-5E81F7F273E2}"/>
              </a:ext>
            </a:extLst>
          </p:cNvPr>
          <p:cNvSpPr>
            <a:spLocks noGrp="1"/>
          </p:cNvSpPr>
          <p:nvPr>
            <p:ph sz="half" idx="1"/>
          </p:nvPr>
        </p:nvSpPr>
        <p:spPr>
          <a:xfrm>
            <a:off x="147540" y="1645985"/>
            <a:ext cx="5938616" cy="5212015"/>
          </a:xfrm>
        </p:spPr>
        <p:txBody>
          <a:bodyPr>
            <a:normAutofit/>
          </a:bodyPr>
          <a:lstStyle/>
          <a:p>
            <a:r>
              <a:rPr lang="en-US" dirty="0"/>
              <a:t>I am literally saying that (at least) 95% of my lots will be rejected given they have ≥ 5% defective, per this plan.</a:t>
            </a:r>
          </a:p>
          <a:p>
            <a:endParaRPr lang="en-US" dirty="0"/>
          </a:p>
          <a:p>
            <a:r>
              <a:rPr lang="en-US" dirty="0"/>
              <a:t>If I estimate my % defective is 0.3%, I will have ~98% chance of passing the plan (and therefore, being able to claim 95/95) for a sample size = 30.</a:t>
            </a:r>
          </a:p>
          <a:p>
            <a:endParaRPr lang="en-US" dirty="0"/>
          </a:p>
          <a:p>
            <a:r>
              <a:rPr lang="en-US" dirty="0"/>
              <a:t>Same concept can be implemented on OC curves for attribute data with the equations/logic similar to that detailed in a previous slide.</a:t>
            </a:r>
          </a:p>
          <a:p>
            <a:endParaRPr lang="en-US" dirty="0"/>
          </a:p>
          <a:p>
            <a:r>
              <a:rPr lang="en-US" dirty="0"/>
              <a:t>What happens if you don’t meet C&amp;R?  </a:t>
            </a:r>
          </a:p>
          <a:p>
            <a:pPr lvl="1"/>
            <a:r>
              <a:rPr lang="en-US" dirty="0"/>
              <a:t>Investigate (Engineering!)</a:t>
            </a:r>
          </a:p>
          <a:p>
            <a:pPr lvl="1"/>
            <a:r>
              <a:rPr lang="en-US" dirty="0"/>
              <a:t>100% sort</a:t>
            </a:r>
          </a:p>
          <a:p>
            <a:pPr lvl="1"/>
            <a:r>
              <a:rPr lang="en-US" dirty="0"/>
              <a:t>Double sampling plan?</a:t>
            </a:r>
          </a:p>
        </p:txBody>
      </p:sp>
      <p:sp>
        <p:nvSpPr>
          <p:cNvPr id="13" name="Content Placeholder 12">
            <a:extLst>
              <a:ext uri="{FF2B5EF4-FFF2-40B4-BE49-F238E27FC236}">
                <a16:creationId xmlns:a16="http://schemas.microsoft.com/office/drawing/2014/main" id="{4EB7F8E0-8122-4829-BB9C-6204E3975413}"/>
              </a:ext>
            </a:extLst>
          </p:cNvPr>
          <p:cNvSpPr>
            <a:spLocks noGrp="1"/>
          </p:cNvSpPr>
          <p:nvPr>
            <p:ph sz="half" idx="2"/>
          </p:nvPr>
        </p:nvSpPr>
        <p:spPr>
          <a:xfrm>
            <a:off x="6197600" y="1600201"/>
            <a:ext cx="5384800" cy="4525963"/>
          </a:xfrm>
        </p:spPr>
        <p:txBody>
          <a:bodyPr>
            <a:normAutofit/>
          </a:bodyPr>
          <a:lstStyle/>
          <a:p>
            <a:endParaRPr lang="en-US" dirty="0"/>
          </a:p>
        </p:txBody>
      </p:sp>
      <p:pic>
        <p:nvPicPr>
          <p:cNvPr id="1030" name="Picture 6" descr="https://lh3.googleusercontent.com/EcUdHimH5XBxZscn3ffSgYVqGa-4jlrK17ZF1lc4NPzZjDMDSgPEWhCMQ7NBKiTNqBK-pmsxUpgOl5z53xbpsUWN4ysbISVBrAdz4nfhqzo3q3r9-HSn0cagQDPZ5WNmdEb8XyStrYQ">
            <a:extLst>
              <a:ext uri="{FF2B5EF4-FFF2-40B4-BE49-F238E27FC236}">
                <a16:creationId xmlns:a16="http://schemas.microsoft.com/office/drawing/2014/main" id="{120A564B-B09A-4165-8B7F-70C324953222}"/>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240415" y="1488687"/>
            <a:ext cx="5048250" cy="436358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lh3.googleusercontent.com/fV52nmihX_Rr0uQr4Bcj0n2aC35CBduPoM1xUJP5NaE_X1MCTwCRiU5wgyyJ73Zzua8FqdSc8udU1FOLz-EiDZqp_JxzVQNlkg_JFiJzQtsh0hDYtczxndy6NbWvoP9d1qlKsssDZFo">
            <a:extLst>
              <a:ext uri="{FF2B5EF4-FFF2-40B4-BE49-F238E27FC236}">
                <a16:creationId xmlns:a16="http://schemas.microsoft.com/office/drawing/2014/main" id="{F34A2272-7D44-446D-95CB-5D139D6511A4}"/>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9071527" y="2167038"/>
            <a:ext cx="1520687" cy="1166538"/>
          </a:xfrm>
          <a:prstGeom prst="rect">
            <a:avLst/>
          </a:prstGeom>
          <a:noFill/>
          <a:extLst>
            <a:ext uri="{909E8E84-426E-40DD-AFC4-6F175D3DCCD1}">
              <a14:hiddenFill xmlns:a14="http://schemas.microsoft.com/office/drawing/2010/main">
                <a:solidFill>
                  <a:srgbClr val="FFFFFF"/>
                </a:solidFill>
              </a14:hiddenFill>
            </a:ext>
          </a:extLst>
        </p:spPr>
      </p:pic>
      <p:sp>
        <p:nvSpPr>
          <p:cNvPr id="15" name="Arrow: Down 14">
            <a:extLst>
              <a:ext uri="{FF2B5EF4-FFF2-40B4-BE49-F238E27FC236}">
                <a16:creationId xmlns:a16="http://schemas.microsoft.com/office/drawing/2014/main" id="{0D70F73E-2221-4A9E-A485-CA8BA2F8344B}"/>
              </a:ext>
            </a:extLst>
          </p:cNvPr>
          <p:cNvSpPr/>
          <p:nvPr/>
        </p:nvSpPr>
        <p:spPr>
          <a:xfrm>
            <a:off x="10761160" y="4593778"/>
            <a:ext cx="509795" cy="566531"/>
          </a:xfrm>
          <a:prstGeom prst="downArrow">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1811B47B-33B3-4C87-82A7-D2BC00C52135}"/>
              </a:ext>
            </a:extLst>
          </p:cNvPr>
          <p:cNvSpPr/>
          <p:nvPr/>
        </p:nvSpPr>
        <p:spPr>
          <a:xfrm rot="16200000">
            <a:off x="6045894" y="1536707"/>
            <a:ext cx="509795" cy="566531"/>
          </a:xfrm>
          <a:prstGeom prst="downArrow">
            <a:avLst>
              <a:gd name="adj1" fmla="val 50000"/>
              <a:gd name="adj2" fmla="val 51653"/>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D164378-8C3B-4329-9747-7CA00F2A1C61}"/>
              </a:ext>
            </a:extLst>
          </p:cNvPr>
          <p:cNvSpPr txBox="1"/>
          <p:nvPr/>
        </p:nvSpPr>
        <p:spPr>
          <a:xfrm>
            <a:off x="5861050" y="1165714"/>
            <a:ext cx="3562350" cy="369332"/>
          </a:xfrm>
          <a:prstGeom prst="rect">
            <a:avLst/>
          </a:prstGeom>
          <a:noFill/>
        </p:spPr>
        <p:txBody>
          <a:bodyPr wrap="square" rtlCol="0">
            <a:spAutoFit/>
          </a:bodyPr>
          <a:lstStyle/>
          <a:p>
            <a:r>
              <a:rPr lang="en-US" dirty="0">
                <a:solidFill>
                  <a:srgbClr val="FF0000"/>
                </a:solidFill>
              </a:rPr>
              <a:t>Risk of sampling plan acceptance</a:t>
            </a:r>
          </a:p>
        </p:txBody>
      </p:sp>
      <p:sp>
        <p:nvSpPr>
          <p:cNvPr id="10" name="TextBox 9">
            <a:extLst>
              <a:ext uri="{FF2B5EF4-FFF2-40B4-BE49-F238E27FC236}">
                <a16:creationId xmlns:a16="http://schemas.microsoft.com/office/drawing/2014/main" id="{D08C29DD-D4EF-4725-88DA-F4BC0D64F899}"/>
              </a:ext>
            </a:extLst>
          </p:cNvPr>
          <p:cNvSpPr txBox="1"/>
          <p:nvPr/>
        </p:nvSpPr>
        <p:spPr>
          <a:xfrm>
            <a:off x="10067545" y="4280203"/>
            <a:ext cx="1738514" cy="369332"/>
          </a:xfrm>
          <a:prstGeom prst="rect">
            <a:avLst/>
          </a:prstGeom>
          <a:noFill/>
        </p:spPr>
        <p:txBody>
          <a:bodyPr wrap="square" rtlCol="0">
            <a:spAutoFit/>
          </a:bodyPr>
          <a:lstStyle/>
          <a:p>
            <a:r>
              <a:rPr lang="en-US" dirty="0">
                <a:solidFill>
                  <a:srgbClr val="FF0000"/>
                </a:solidFill>
              </a:rPr>
              <a:t>Customer risk</a:t>
            </a:r>
          </a:p>
        </p:txBody>
      </p:sp>
      <p:sp>
        <p:nvSpPr>
          <p:cNvPr id="5" name="TextBox 4">
            <a:extLst>
              <a:ext uri="{FF2B5EF4-FFF2-40B4-BE49-F238E27FC236}">
                <a16:creationId xmlns:a16="http://schemas.microsoft.com/office/drawing/2014/main" id="{54C7EA16-07D4-49A4-8CFF-71E650EC7AAD}"/>
              </a:ext>
            </a:extLst>
          </p:cNvPr>
          <p:cNvSpPr txBox="1"/>
          <p:nvPr/>
        </p:nvSpPr>
        <p:spPr>
          <a:xfrm>
            <a:off x="374650" y="1057243"/>
            <a:ext cx="4091333" cy="646331"/>
          </a:xfrm>
          <a:prstGeom prst="rect">
            <a:avLst/>
          </a:prstGeom>
          <a:noFill/>
        </p:spPr>
        <p:txBody>
          <a:bodyPr wrap="square" rtlCol="0">
            <a:spAutoFit/>
          </a:bodyPr>
          <a:lstStyle/>
          <a:p>
            <a:r>
              <a:rPr lang="en-US" b="1" dirty="0">
                <a:solidFill>
                  <a:srgbClr val="FF0000"/>
                </a:solidFill>
              </a:rPr>
              <a:t>ONE APPROACH:</a:t>
            </a:r>
          </a:p>
          <a:p>
            <a:r>
              <a:rPr lang="en-US" b="1" dirty="0">
                <a:solidFill>
                  <a:srgbClr val="FF0000"/>
                </a:solidFill>
              </a:rPr>
              <a:t>VARIABLES DATA</a:t>
            </a:r>
          </a:p>
        </p:txBody>
      </p:sp>
    </p:spTree>
    <p:extLst>
      <p:ext uri="{BB962C8B-B14F-4D97-AF65-F5344CB8AC3E}">
        <p14:creationId xmlns:p14="http://schemas.microsoft.com/office/powerpoint/2010/main" val="23831649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D3C47D5-6352-47FF-AFCF-F6ABFD34ED3E}"/>
              </a:ext>
            </a:extLst>
          </p:cNvPr>
          <p:cNvPicPr>
            <a:picLocks noChangeAspect="1"/>
          </p:cNvPicPr>
          <p:nvPr/>
        </p:nvPicPr>
        <p:blipFill>
          <a:blip r:embed="rId3"/>
          <a:stretch>
            <a:fillRect/>
          </a:stretch>
        </p:blipFill>
        <p:spPr>
          <a:xfrm>
            <a:off x="6181707" y="2218034"/>
            <a:ext cx="5928458" cy="4339125"/>
          </a:xfrm>
          <a:prstGeom prst="rect">
            <a:avLst/>
          </a:prstGeom>
        </p:spPr>
      </p:pic>
      <p:sp>
        <p:nvSpPr>
          <p:cNvPr id="4" name="Content Placeholder 3">
            <a:extLst>
              <a:ext uri="{FF2B5EF4-FFF2-40B4-BE49-F238E27FC236}">
                <a16:creationId xmlns:a16="http://schemas.microsoft.com/office/drawing/2014/main" id="{D13FE473-550D-4830-A9A6-A2AE10E1DBE3}"/>
              </a:ext>
            </a:extLst>
          </p:cNvPr>
          <p:cNvSpPr>
            <a:spLocks noGrp="1"/>
          </p:cNvSpPr>
          <p:nvPr>
            <p:ph sz="half" idx="2"/>
          </p:nvPr>
        </p:nvSpPr>
        <p:spPr>
          <a:xfrm>
            <a:off x="308180" y="1074245"/>
            <a:ext cx="11638640" cy="1162586"/>
          </a:xfrm>
          <a:solidFill>
            <a:schemeClr val="bg1"/>
          </a:solidFill>
          <a:ln>
            <a:solidFill>
              <a:schemeClr val="tx1"/>
            </a:solidFill>
          </a:ln>
        </p:spPr>
        <p:txBody>
          <a:bodyPr>
            <a:normAutofit fontScale="77500" lnSpcReduction="20000"/>
          </a:bodyPr>
          <a:lstStyle/>
          <a:p>
            <a:r>
              <a:rPr lang="en-US" sz="2400" dirty="0"/>
              <a:t>Suppose I need to meet 95/90 C&amp;R based on risk (e.g. PQ requirement). </a:t>
            </a:r>
          </a:p>
          <a:p>
            <a:r>
              <a:rPr lang="en-US" sz="2400" dirty="0"/>
              <a:t>Suppose based on predicate testing my process % defective = 1.0%</a:t>
            </a:r>
          </a:p>
          <a:p>
            <a:r>
              <a:rPr lang="en-US" sz="2400" dirty="0"/>
              <a:t>Suppose I want to be at least 98% confident that I will be able to claim 95/90. </a:t>
            </a:r>
          </a:p>
          <a:p>
            <a:r>
              <a:rPr lang="en-US" sz="2400" dirty="0"/>
              <a:t>How many samples do I need to test?</a:t>
            </a:r>
          </a:p>
          <a:p>
            <a:endParaRPr lang="en-US" sz="2400" dirty="0"/>
          </a:p>
          <a:p>
            <a:endParaRPr lang="en-US" sz="2400" dirty="0"/>
          </a:p>
        </p:txBody>
      </p:sp>
      <p:sp>
        <p:nvSpPr>
          <p:cNvPr id="2" name="Title 1">
            <a:extLst>
              <a:ext uri="{FF2B5EF4-FFF2-40B4-BE49-F238E27FC236}">
                <a16:creationId xmlns:a16="http://schemas.microsoft.com/office/drawing/2014/main" id="{4AF57743-91AF-4EA3-83AE-6C1CE0114842}"/>
              </a:ext>
            </a:extLst>
          </p:cNvPr>
          <p:cNvSpPr>
            <a:spLocks noGrp="1"/>
          </p:cNvSpPr>
          <p:nvPr>
            <p:ph type="title"/>
          </p:nvPr>
        </p:nvSpPr>
        <p:spPr>
          <a:xfrm>
            <a:off x="263071" y="220532"/>
            <a:ext cx="10972800" cy="563637"/>
          </a:xfrm>
        </p:spPr>
        <p:txBody>
          <a:bodyPr/>
          <a:lstStyle/>
          <a:p>
            <a:r>
              <a:rPr lang="en-US" dirty="0"/>
              <a:t>Sample Size Rationale</a:t>
            </a:r>
          </a:p>
        </p:txBody>
      </p:sp>
      <p:pic>
        <p:nvPicPr>
          <p:cNvPr id="16" name="Picture 15">
            <a:extLst>
              <a:ext uri="{FF2B5EF4-FFF2-40B4-BE49-F238E27FC236}">
                <a16:creationId xmlns:a16="http://schemas.microsoft.com/office/drawing/2014/main" id="{21FC97D5-B8E9-4B8C-BDD9-E03F7BABC0CD}"/>
              </a:ext>
            </a:extLst>
          </p:cNvPr>
          <p:cNvPicPr>
            <a:picLocks noChangeAspect="1"/>
          </p:cNvPicPr>
          <p:nvPr/>
        </p:nvPicPr>
        <p:blipFill rotWithShape="1">
          <a:blip r:embed="rId4"/>
          <a:srcRect l="2918" t="5391"/>
          <a:stretch/>
        </p:blipFill>
        <p:spPr>
          <a:xfrm>
            <a:off x="263071" y="2349499"/>
            <a:ext cx="6030735" cy="4301531"/>
          </a:xfrm>
          <a:prstGeom prst="rect">
            <a:avLst/>
          </a:prstGeom>
        </p:spPr>
      </p:pic>
      <p:sp>
        <p:nvSpPr>
          <p:cNvPr id="3" name="Rectangle 2">
            <a:extLst>
              <a:ext uri="{FF2B5EF4-FFF2-40B4-BE49-F238E27FC236}">
                <a16:creationId xmlns:a16="http://schemas.microsoft.com/office/drawing/2014/main" id="{6631A81B-48C1-4BD0-BA86-9C9CE0C62AD5}"/>
              </a:ext>
            </a:extLst>
          </p:cNvPr>
          <p:cNvSpPr/>
          <p:nvPr/>
        </p:nvSpPr>
        <p:spPr>
          <a:xfrm>
            <a:off x="6357306" y="2323184"/>
            <a:ext cx="1491294" cy="1162586"/>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6576FE7-49F0-46D6-8D33-7306A34332D5}"/>
              </a:ext>
            </a:extLst>
          </p:cNvPr>
          <p:cNvSpPr/>
          <p:nvPr/>
        </p:nvSpPr>
        <p:spPr>
          <a:xfrm>
            <a:off x="172406" y="2306637"/>
            <a:ext cx="6121400" cy="4339125"/>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4244840A-6AB2-4A6B-8DF0-9235B0191640}"/>
              </a:ext>
            </a:extLst>
          </p:cNvPr>
          <p:cNvSpPr/>
          <p:nvPr/>
        </p:nvSpPr>
        <p:spPr>
          <a:xfrm rot="5400000">
            <a:off x="5667655" y="3129244"/>
            <a:ext cx="630280" cy="717235"/>
          </a:xfrm>
          <a:prstGeom prst="downArrow">
            <a:avLst/>
          </a:prstGeom>
          <a:solidFill>
            <a:schemeClr val="bg2"/>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73529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4DF9C-7ACF-4B61-82BB-CBA3D9CE9779}"/>
              </a:ext>
            </a:extLst>
          </p:cNvPr>
          <p:cNvSpPr>
            <a:spLocks noGrp="1"/>
          </p:cNvSpPr>
          <p:nvPr>
            <p:ph type="title"/>
          </p:nvPr>
        </p:nvSpPr>
        <p:spPr>
          <a:xfrm>
            <a:off x="543445" y="299013"/>
            <a:ext cx="10972800" cy="527404"/>
          </a:xfrm>
        </p:spPr>
        <p:txBody>
          <a:bodyPr>
            <a:normAutofit fontScale="90000"/>
          </a:bodyPr>
          <a:lstStyle/>
          <a:p>
            <a:r>
              <a:rPr lang="en-US" dirty="0"/>
              <a:t>Multi-Level Sampling: Combining different sampling plans in multiple tiers</a:t>
            </a:r>
          </a:p>
        </p:txBody>
      </p:sp>
      <p:pic>
        <p:nvPicPr>
          <p:cNvPr id="5" name="Content Placeholder 4">
            <a:extLst>
              <a:ext uri="{FF2B5EF4-FFF2-40B4-BE49-F238E27FC236}">
                <a16:creationId xmlns:a16="http://schemas.microsoft.com/office/drawing/2014/main" id="{9934647B-1869-46C6-8C75-F66AB0547FE2}"/>
              </a:ext>
            </a:extLst>
          </p:cNvPr>
          <p:cNvPicPr>
            <a:picLocks noGrp="1" noChangeAspect="1"/>
          </p:cNvPicPr>
          <p:nvPr>
            <p:ph sz="half" idx="1"/>
          </p:nvPr>
        </p:nvPicPr>
        <p:blipFill>
          <a:blip r:embed="rId3"/>
          <a:stretch>
            <a:fillRect/>
          </a:stretch>
        </p:blipFill>
        <p:spPr>
          <a:xfrm>
            <a:off x="698500" y="1311217"/>
            <a:ext cx="5010746" cy="4525963"/>
          </a:xfrm>
          <a:prstGeom prst="rect">
            <a:avLst/>
          </a:prstGeom>
        </p:spPr>
      </p:pic>
      <p:pic>
        <p:nvPicPr>
          <p:cNvPr id="7" name="Content Placeholder 6">
            <a:extLst>
              <a:ext uri="{FF2B5EF4-FFF2-40B4-BE49-F238E27FC236}">
                <a16:creationId xmlns:a16="http://schemas.microsoft.com/office/drawing/2014/main" id="{1996ACB6-74C3-4E66-AC66-D1C38A0CB085}"/>
              </a:ext>
            </a:extLst>
          </p:cNvPr>
          <p:cNvPicPr>
            <a:picLocks noGrp="1" noChangeAspect="1"/>
          </p:cNvPicPr>
          <p:nvPr>
            <p:ph sz="half" idx="2"/>
          </p:nvPr>
        </p:nvPicPr>
        <p:blipFill rotWithShape="1">
          <a:blip r:embed="rId4"/>
          <a:srcRect r="10703"/>
          <a:stretch/>
        </p:blipFill>
        <p:spPr>
          <a:xfrm>
            <a:off x="5815188" y="1802798"/>
            <a:ext cx="5390662" cy="4009168"/>
          </a:xfrm>
          <a:prstGeom prst="rect">
            <a:avLst/>
          </a:prstGeom>
        </p:spPr>
      </p:pic>
      <p:sp>
        <p:nvSpPr>
          <p:cNvPr id="6" name="TextBox 5">
            <a:extLst>
              <a:ext uri="{FF2B5EF4-FFF2-40B4-BE49-F238E27FC236}">
                <a16:creationId xmlns:a16="http://schemas.microsoft.com/office/drawing/2014/main" id="{70C23840-A076-48C2-9B5C-4670BF02B4C5}"/>
              </a:ext>
            </a:extLst>
          </p:cNvPr>
          <p:cNvSpPr txBox="1"/>
          <p:nvPr/>
        </p:nvSpPr>
        <p:spPr>
          <a:xfrm>
            <a:off x="8413804" y="4199895"/>
            <a:ext cx="1609427" cy="461665"/>
          </a:xfrm>
          <a:prstGeom prst="rect">
            <a:avLst/>
          </a:prstGeom>
          <a:noFill/>
        </p:spPr>
        <p:txBody>
          <a:bodyPr wrap="square" rtlCol="0">
            <a:spAutoFit/>
          </a:bodyPr>
          <a:lstStyle/>
          <a:p>
            <a:r>
              <a:rPr lang="en-US" sz="1200" dirty="0"/>
              <a:t>Pa  ~ 21% at the max RQL of 5.1%</a:t>
            </a:r>
          </a:p>
        </p:txBody>
      </p:sp>
      <p:sp>
        <p:nvSpPr>
          <p:cNvPr id="8" name="TextBox 7">
            <a:extLst>
              <a:ext uri="{FF2B5EF4-FFF2-40B4-BE49-F238E27FC236}">
                <a16:creationId xmlns:a16="http://schemas.microsoft.com/office/drawing/2014/main" id="{5BE6AD37-A5A6-468A-90CE-0139BFED5763}"/>
              </a:ext>
            </a:extLst>
          </p:cNvPr>
          <p:cNvSpPr txBox="1"/>
          <p:nvPr/>
        </p:nvSpPr>
        <p:spPr>
          <a:xfrm>
            <a:off x="2954056" y="4430727"/>
            <a:ext cx="1678513" cy="461665"/>
          </a:xfrm>
          <a:prstGeom prst="rect">
            <a:avLst/>
          </a:prstGeom>
          <a:noFill/>
        </p:spPr>
        <p:txBody>
          <a:bodyPr wrap="square" rtlCol="0">
            <a:spAutoFit/>
          </a:bodyPr>
          <a:lstStyle/>
          <a:p>
            <a:r>
              <a:rPr lang="en-US" sz="1200" dirty="0"/>
              <a:t>Pa ~ 5% at the max RQL of 5.1%</a:t>
            </a:r>
          </a:p>
        </p:txBody>
      </p:sp>
      <p:sp>
        <p:nvSpPr>
          <p:cNvPr id="9" name="Rectangle 8">
            <a:extLst>
              <a:ext uri="{FF2B5EF4-FFF2-40B4-BE49-F238E27FC236}">
                <a16:creationId xmlns:a16="http://schemas.microsoft.com/office/drawing/2014/main" id="{E6DC6B31-4548-4E67-97B7-E937EB557C2E}"/>
              </a:ext>
            </a:extLst>
          </p:cNvPr>
          <p:cNvSpPr/>
          <p:nvPr/>
        </p:nvSpPr>
        <p:spPr>
          <a:xfrm>
            <a:off x="1987008" y="3784396"/>
            <a:ext cx="3700124" cy="64633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1200" dirty="0"/>
              <a:t>C</a:t>
            </a:r>
            <a:r>
              <a:rPr lang="en-US" sz="1200" baseline="-25000" dirty="0"/>
              <a:t>Pa_1</a:t>
            </a:r>
            <a:r>
              <a:rPr lang="en-US" sz="1200" dirty="0"/>
              <a:t> + C</a:t>
            </a:r>
            <a:r>
              <a:rPr lang="en-US" sz="1200" baseline="-25000" dirty="0"/>
              <a:t>Pa_2</a:t>
            </a:r>
            <a:r>
              <a:rPr lang="en-US" sz="1200" dirty="0"/>
              <a:t> = (1 - Pa_1)*(1 - Pa_2) </a:t>
            </a:r>
          </a:p>
          <a:p>
            <a:r>
              <a:rPr lang="en-US" sz="1200" dirty="0"/>
              <a:t>                        = (1 - 0.05)*(1 - 0.21) = 0.7505</a:t>
            </a:r>
          </a:p>
          <a:p>
            <a:r>
              <a:rPr lang="en-US" sz="1200" dirty="0"/>
              <a:t>C = 75%</a:t>
            </a:r>
          </a:p>
        </p:txBody>
      </p:sp>
      <p:cxnSp>
        <p:nvCxnSpPr>
          <p:cNvPr id="11" name="Straight Arrow Connector 10">
            <a:extLst>
              <a:ext uri="{FF2B5EF4-FFF2-40B4-BE49-F238E27FC236}">
                <a16:creationId xmlns:a16="http://schemas.microsoft.com/office/drawing/2014/main" id="{ACF68F0E-A894-428E-B286-956D1725A055}"/>
              </a:ext>
            </a:extLst>
          </p:cNvPr>
          <p:cNvCxnSpPr>
            <a:cxnSpLocks/>
          </p:cNvCxnSpPr>
          <p:nvPr/>
        </p:nvCxnSpPr>
        <p:spPr>
          <a:xfrm flipH="1">
            <a:off x="1186962" y="4968817"/>
            <a:ext cx="1726607" cy="0"/>
          </a:xfrm>
          <a:prstGeom prst="straightConnector1">
            <a:avLst/>
          </a:prstGeom>
          <a:ln w="57150">
            <a:tailEnd type="triangle"/>
          </a:ln>
        </p:spPr>
        <p:style>
          <a:lnRef idx="1">
            <a:schemeClr val="accent4"/>
          </a:lnRef>
          <a:fillRef idx="0">
            <a:schemeClr val="accent4"/>
          </a:fillRef>
          <a:effectRef idx="0">
            <a:schemeClr val="accent4"/>
          </a:effectRef>
          <a:fontRef idx="minor">
            <a:schemeClr val="tx1"/>
          </a:fontRef>
        </p:style>
      </p:cxnSp>
      <p:cxnSp>
        <p:nvCxnSpPr>
          <p:cNvPr id="13" name="Straight Arrow Connector 12">
            <a:extLst>
              <a:ext uri="{FF2B5EF4-FFF2-40B4-BE49-F238E27FC236}">
                <a16:creationId xmlns:a16="http://schemas.microsoft.com/office/drawing/2014/main" id="{13F6607D-0563-4A63-98C8-4D52E9C1EEF8}"/>
              </a:ext>
            </a:extLst>
          </p:cNvPr>
          <p:cNvCxnSpPr>
            <a:cxnSpLocks/>
          </p:cNvCxnSpPr>
          <p:nvPr/>
        </p:nvCxnSpPr>
        <p:spPr>
          <a:xfrm flipH="1">
            <a:off x="6339254" y="4582429"/>
            <a:ext cx="2074550" cy="0"/>
          </a:xfrm>
          <a:prstGeom prst="straightConnector1">
            <a:avLst/>
          </a:prstGeom>
          <a:ln w="57150">
            <a:tailEnd type="triangle"/>
          </a:ln>
        </p:spPr>
        <p:style>
          <a:lnRef idx="1">
            <a:schemeClr val="accent4"/>
          </a:lnRef>
          <a:fillRef idx="0">
            <a:schemeClr val="accent4"/>
          </a:fillRef>
          <a:effectRef idx="0">
            <a:schemeClr val="accent4"/>
          </a:effectRef>
          <a:fontRef idx="minor">
            <a:schemeClr val="tx1"/>
          </a:fontRef>
        </p:style>
      </p:cxnSp>
      <p:sp>
        <p:nvSpPr>
          <p:cNvPr id="16" name="Arrow: Right 15">
            <a:extLst>
              <a:ext uri="{FF2B5EF4-FFF2-40B4-BE49-F238E27FC236}">
                <a16:creationId xmlns:a16="http://schemas.microsoft.com/office/drawing/2014/main" id="{A85ABAC0-3384-46F4-9721-108940989FB4}"/>
              </a:ext>
            </a:extLst>
          </p:cNvPr>
          <p:cNvSpPr/>
          <p:nvPr/>
        </p:nvSpPr>
        <p:spPr>
          <a:xfrm rot="10800000">
            <a:off x="1278166" y="2295242"/>
            <a:ext cx="413239" cy="227519"/>
          </a:xfrm>
          <a:prstGeom prst="rightArrow">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8" name="Arrow: Right 17">
            <a:extLst>
              <a:ext uri="{FF2B5EF4-FFF2-40B4-BE49-F238E27FC236}">
                <a16:creationId xmlns:a16="http://schemas.microsoft.com/office/drawing/2014/main" id="{D6D20239-ADBA-45D1-8D8E-ADB4E386900A}"/>
              </a:ext>
            </a:extLst>
          </p:cNvPr>
          <p:cNvSpPr/>
          <p:nvPr/>
        </p:nvSpPr>
        <p:spPr>
          <a:xfrm rot="16200000">
            <a:off x="1075715" y="5665506"/>
            <a:ext cx="399001" cy="227519"/>
          </a:xfrm>
          <a:prstGeom prst="rightArrow">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9" name="Arrow: Right 18">
            <a:extLst>
              <a:ext uri="{FF2B5EF4-FFF2-40B4-BE49-F238E27FC236}">
                <a16:creationId xmlns:a16="http://schemas.microsoft.com/office/drawing/2014/main" id="{BD36FE32-05A1-4626-9120-F36C56125695}"/>
              </a:ext>
            </a:extLst>
          </p:cNvPr>
          <p:cNvSpPr/>
          <p:nvPr/>
        </p:nvSpPr>
        <p:spPr>
          <a:xfrm rot="16200000">
            <a:off x="6209759" y="5682160"/>
            <a:ext cx="413239" cy="227519"/>
          </a:xfrm>
          <a:prstGeom prst="rightArrow">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0" name="TextBox 19">
            <a:extLst>
              <a:ext uri="{FF2B5EF4-FFF2-40B4-BE49-F238E27FC236}">
                <a16:creationId xmlns:a16="http://schemas.microsoft.com/office/drawing/2014/main" id="{8E8D70A3-12EE-453F-B24A-37F8B484433E}"/>
              </a:ext>
            </a:extLst>
          </p:cNvPr>
          <p:cNvSpPr txBox="1"/>
          <p:nvPr/>
        </p:nvSpPr>
        <p:spPr>
          <a:xfrm>
            <a:off x="510719" y="5990124"/>
            <a:ext cx="2232375" cy="276999"/>
          </a:xfrm>
          <a:prstGeom prst="rect">
            <a:avLst/>
          </a:prstGeom>
          <a:noFill/>
        </p:spPr>
        <p:txBody>
          <a:bodyPr wrap="square" rtlCol="0">
            <a:spAutoFit/>
          </a:bodyPr>
          <a:lstStyle/>
          <a:p>
            <a:r>
              <a:rPr lang="en-US" sz="1200" dirty="0"/>
              <a:t>0.007% defective (Cpk = 1.27)</a:t>
            </a:r>
          </a:p>
        </p:txBody>
      </p:sp>
      <p:sp>
        <p:nvSpPr>
          <p:cNvPr id="21" name="TextBox 20">
            <a:extLst>
              <a:ext uri="{FF2B5EF4-FFF2-40B4-BE49-F238E27FC236}">
                <a16:creationId xmlns:a16="http://schemas.microsoft.com/office/drawing/2014/main" id="{C082CAD4-EB82-475C-B6E0-A797623A4CDE}"/>
              </a:ext>
            </a:extLst>
          </p:cNvPr>
          <p:cNvSpPr txBox="1"/>
          <p:nvPr/>
        </p:nvSpPr>
        <p:spPr>
          <a:xfrm>
            <a:off x="5487165" y="5982526"/>
            <a:ext cx="2232375" cy="276999"/>
          </a:xfrm>
          <a:prstGeom prst="rect">
            <a:avLst/>
          </a:prstGeom>
          <a:noFill/>
        </p:spPr>
        <p:txBody>
          <a:bodyPr wrap="square" rtlCol="0">
            <a:spAutoFit/>
          </a:bodyPr>
          <a:lstStyle/>
          <a:p>
            <a:r>
              <a:rPr lang="en-US" sz="1200" dirty="0"/>
              <a:t>0.007% defective (Cpk = 1.27)</a:t>
            </a:r>
          </a:p>
        </p:txBody>
      </p:sp>
      <p:sp>
        <p:nvSpPr>
          <p:cNvPr id="22" name="Rectangle 21">
            <a:extLst>
              <a:ext uri="{FF2B5EF4-FFF2-40B4-BE49-F238E27FC236}">
                <a16:creationId xmlns:a16="http://schemas.microsoft.com/office/drawing/2014/main" id="{C09C5117-D3AA-4C04-ACB8-B07FA8BF188B}"/>
              </a:ext>
            </a:extLst>
          </p:cNvPr>
          <p:cNvSpPr/>
          <p:nvPr/>
        </p:nvSpPr>
        <p:spPr>
          <a:xfrm>
            <a:off x="1987008" y="1741230"/>
            <a:ext cx="3700124" cy="64633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1200" dirty="0"/>
              <a:t>C</a:t>
            </a:r>
            <a:r>
              <a:rPr lang="en-US" sz="1200" baseline="-25000" dirty="0"/>
              <a:t>Pa_1</a:t>
            </a:r>
            <a:r>
              <a:rPr lang="en-US" sz="1200" dirty="0"/>
              <a:t> + C</a:t>
            </a:r>
            <a:r>
              <a:rPr lang="en-US" sz="1200" baseline="-25000" dirty="0"/>
              <a:t>Pa_2</a:t>
            </a:r>
            <a:r>
              <a:rPr lang="en-US" sz="1200" dirty="0"/>
              <a:t>  = (Pa_1)*(Pa_2)  = </a:t>
            </a:r>
          </a:p>
          <a:p>
            <a:r>
              <a:rPr lang="en-US" sz="1200" dirty="0"/>
              <a:t>	= (0.61)*(0.99)    = 0.6039</a:t>
            </a:r>
          </a:p>
          <a:p>
            <a:r>
              <a:rPr lang="en-US" sz="1200" dirty="0"/>
              <a:t>C = 60.4%</a:t>
            </a:r>
          </a:p>
        </p:txBody>
      </p:sp>
      <p:sp>
        <p:nvSpPr>
          <p:cNvPr id="23" name="TextBox 22">
            <a:extLst>
              <a:ext uri="{FF2B5EF4-FFF2-40B4-BE49-F238E27FC236}">
                <a16:creationId xmlns:a16="http://schemas.microsoft.com/office/drawing/2014/main" id="{5B94DA65-5D52-445E-9427-1BA30BFE46E7}"/>
              </a:ext>
            </a:extLst>
          </p:cNvPr>
          <p:cNvSpPr txBox="1"/>
          <p:nvPr/>
        </p:nvSpPr>
        <p:spPr>
          <a:xfrm>
            <a:off x="9961685" y="6052831"/>
            <a:ext cx="2004646"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So this plan gives me 75%C/95%R</a:t>
            </a:r>
          </a:p>
        </p:txBody>
      </p:sp>
      <p:sp>
        <p:nvSpPr>
          <p:cNvPr id="24" name="TextBox 23">
            <a:extLst>
              <a:ext uri="{FF2B5EF4-FFF2-40B4-BE49-F238E27FC236}">
                <a16:creationId xmlns:a16="http://schemas.microsoft.com/office/drawing/2014/main" id="{3A5C84EB-3049-4291-9BFF-DB6A2BCD1571}"/>
              </a:ext>
            </a:extLst>
          </p:cNvPr>
          <p:cNvSpPr txBox="1"/>
          <p:nvPr/>
        </p:nvSpPr>
        <p:spPr>
          <a:xfrm>
            <a:off x="8053107" y="6059422"/>
            <a:ext cx="1729068"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a:t>And my </a:t>
            </a:r>
            <a:r>
              <a:rPr lang="en-US" dirty="0" err="1"/>
              <a:t>C</a:t>
            </a:r>
            <a:r>
              <a:rPr lang="en-US" baseline="-25000" dirty="0" err="1"/>
              <a:t>Pa</a:t>
            </a:r>
            <a:r>
              <a:rPr lang="en-US" dirty="0"/>
              <a:t>= 60.4%</a:t>
            </a:r>
          </a:p>
        </p:txBody>
      </p:sp>
      <p:sp>
        <p:nvSpPr>
          <p:cNvPr id="25" name="Arrow: Right 24">
            <a:extLst>
              <a:ext uri="{FF2B5EF4-FFF2-40B4-BE49-F238E27FC236}">
                <a16:creationId xmlns:a16="http://schemas.microsoft.com/office/drawing/2014/main" id="{75F01F19-87EA-49B1-B965-AB7A4E32C3FC}"/>
              </a:ext>
            </a:extLst>
          </p:cNvPr>
          <p:cNvSpPr/>
          <p:nvPr/>
        </p:nvSpPr>
        <p:spPr>
          <a:xfrm rot="16200000">
            <a:off x="2839160" y="5812479"/>
            <a:ext cx="339285" cy="154599"/>
          </a:xfrm>
          <a:prstGeom prst="rightArrow">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26" name="Arrow: Right 25">
            <a:extLst>
              <a:ext uri="{FF2B5EF4-FFF2-40B4-BE49-F238E27FC236}">
                <a16:creationId xmlns:a16="http://schemas.microsoft.com/office/drawing/2014/main" id="{BE1E2094-3E41-4989-BF32-1695B501F702}"/>
              </a:ext>
            </a:extLst>
          </p:cNvPr>
          <p:cNvSpPr/>
          <p:nvPr/>
        </p:nvSpPr>
        <p:spPr>
          <a:xfrm rot="16200000">
            <a:off x="8272082" y="5728643"/>
            <a:ext cx="339285" cy="134549"/>
          </a:xfrm>
          <a:prstGeom prst="rightArrow">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27" name="Rectangle 26">
            <a:extLst>
              <a:ext uri="{FF2B5EF4-FFF2-40B4-BE49-F238E27FC236}">
                <a16:creationId xmlns:a16="http://schemas.microsoft.com/office/drawing/2014/main" id="{5EC12413-007C-4FD1-8BE9-8DFECD6F7BF1}"/>
              </a:ext>
            </a:extLst>
          </p:cNvPr>
          <p:cNvSpPr/>
          <p:nvPr/>
        </p:nvSpPr>
        <p:spPr>
          <a:xfrm>
            <a:off x="2743094" y="6098997"/>
            <a:ext cx="2704016" cy="27699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1200" dirty="0"/>
              <a:t>Specify max RQL level (min R level)</a:t>
            </a:r>
          </a:p>
        </p:txBody>
      </p:sp>
      <p:sp>
        <p:nvSpPr>
          <p:cNvPr id="28" name="Rectangle 27">
            <a:extLst>
              <a:ext uri="{FF2B5EF4-FFF2-40B4-BE49-F238E27FC236}">
                <a16:creationId xmlns:a16="http://schemas.microsoft.com/office/drawing/2014/main" id="{73A47823-662C-460C-B5FF-B64D208D630C}"/>
              </a:ext>
            </a:extLst>
          </p:cNvPr>
          <p:cNvSpPr/>
          <p:nvPr/>
        </p:nvSpPr>
        <p:spPr>
          <a:xfrm>
            <a:off x="4156489" y="6481792"/>
            <a:ext cx="2446863" cy="27699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1200" dirty="0"/>
              <a:t>Est historical percent defective</a:t>
            </a:r>
          </a:p>
        </p:txBody>
      </p:sp>
      <p:sp>
        <p:nvSpPr>
          <p:cNvPr id="30" name="TextBox 29">
            <a:extLst>
              <a:ext uri="{FF2B5EF4-FFF2-40B4-BE49-F238E27FC236}">
                <a16:creationId xmlns:a16="http://schemas.microsoft.com/office/drawing/2014/main" id="{13D7DB6A-B0F4-4960-A53D-6A064B57A0D3}"/>
              </a:ext>
            </a:extLst>
          </p:cNvPr>
          <p:cNvSpPr txBox="1"/>
          <p:nvPr/>
        </p:nvSpPr>
        <p:spPr>
          <a:xfrm>
            <a:off x="1431813" y="2439347"/>
            <a:ext cx="1678513" cy="461665"/>
          </a:xfrm>
          <a:prstGeom prst="rect">
            <a:avLst/>
          </a:prstGeom>
          <a:noFill/>
        </p:spPr>
        <p:txBody>
          <a:bodyPr wrap="square" rtlCol="0">
            <a:spAutoFit/>
          </a:bodyPr>
          <a:lstStyle/>
          <a:p>
            <a:r>
              <a:rPr lang="en-US" sz="1200" dirty="0"/>
              <a:t>C</a:t>
            </a:r>
            <a:r>
              <a:rPr lang="en-US" sz="1200" baseline="-25000" dirty="0"/>
              <a:t>Pa_1</a:t>
            </a:r>
            <a:r>
              <a:rPr lang="en-US" sz="1200" dirty="0"/>
              <a:t> ~ 61% at 0.007% defective</a:t>
            </a:r>
          </a:p>
        </p:txBody>
      </p:sp>
      <p:sp>
        <p:nvSpPr>
          <p:cNvPr id="32" name="Rectangle 31">
            <a:extLst>
              <a:ext uri="{FF2B5EF4-FFF2-40B4-BE49-F238E27FC236}">
                <a16:creationId xmlns:a16="http://schemas.microsoft.com/office/drawing/2014/main" id="{DD38AE6A-A88F-4F25-B7CC-19D142D6C789}"/>
              </a:ext>
            </a:extLst>
          </p:cNvPr>
          <p:cNvSpPr/>
          <p:nvPr/>
        </p:nvSpPr>
        <p:spPr>
          <a:xfrm>
            <a:off x="6678520" y="2295242"/>
            <a:ext cx="1193309" cy="2994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A8A0CE6-BF5E-4A7E-BF7B-6B55A04C9BF1}"/>
              </a:ext>
            </a:extLst>
          </p:cNvPr>
          <p:cNvSpPr/>
          <p:nvPr/>
        </p:nvSpPr>
        <p:spPr>
          <a:xfrm rot="19368910">
            <a:off x="6633891" y="2091087"/>
            <a:ext cx="118077" cy="6987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B9CD1FE-E132-43B3-9990-FC65701BE86C}"/>
              </a:ext>
            </a:extLst>
          </p:cNvPr>
          <p:cNvSpPr txBox="1"/>
          <p:nvPr/>
        </p:nvSpPr>
        <p:spPr>
          <a:xfrm>
            <a:off x="6581208" y="2216111"/>
            <a:ext cx="1766299" cy="461665"/>
          </a:xfrm>
          <a:prstGeom prst="rect">
            <a:avLst/>
          </a:prstGeom>
          <a:noFill/>
        </p:spPr>
        <p:txBody>
          <a:bodyPr wrap="square" rtlCol="0">
            <a:spAutoFit/>
          </a:bodyPr>
          <a:lstStyle/>
          <a:p>
            <a:r>
              <a:rPr lang="en-US" sz="1200" dirty="0"/>
              <a:t>C</a:t>
            </a:r>
            <a:r>
              <a:rPr lang="en-US" sz="1200" baseline="-25000" dirty="0"/>
              <a:t>pa_2</a:t>
            </a:r>
            <a:r>
              <a:rPr lang="en-US" sz="1200" dirty="0"/>
              <a:t> ~99.7% at 0.007% defective</a:t>
            </a:r>
          </a:p>
        </p:txBody>
      </p:sp>
      <p:sp>
        <p:nvSpPr>
          <p:cNvPr id="17" name="Arrow: Right 16">
            <a:extLst>
              <a:ext uri="{FF2B5EF4-FFF2-40B4-BE49-F238E27FC236}">
                <a16:creationId xmlns:a16="http://schemas.microsoft.com/office/drawing/2014/main" id="{71049137-EDF7-44AC-83C4-A9A522BF8CA4}"/>
              </a:ext>
            </a:extLst>
          </p:cNvPr>
          <p:cNvSpPr/>
          <p:nvPr/>
        </p:nvSpPr>
        <p:spPr>
          <a:xfrm rot="10800000">
            <a:off x="6416378" y="2067723"/>
            <a:ext cx="413239" cy="227519"/>
          </a:xfrm>
          <a:prstGeom prst="rightArrow">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5" name="TextBox 34">
            <a:extLst>
              <a:ext uri="{FF2B5EF4-FFF2-40B4-BE49-F238E27FC236}">
                <a16:creationId xmlns:a16="http://schemas.microsoft.com/office/drawing/2014/main" id="{62D28D7C-277E-40E5-B7E3-C4787DAB9791}"/>
              </a:ext>
            </a:extLst>
          </p:cNvPr>
          <p:cNvSpPr txBox="1"/>
          <p:nvPr/>
        </p:nvSpPr>
        <p:spPr>
          <a:xfrm>
            <a:off x="7228732" y="1109896"/>
            <a:ext cx="2794499" cy="307777"/>
          </a:xfrm>
          <a:prstGeom prst="rect">
            <a:avLst/>
          </a:prstGeom>
          <a:noFill/>
        </p:spPr>
        <p:txBody>
          <a:bodyPr wrap="square" rtlCol="0">
            <a:spAutoFit/>
          </a:bodyPr>
          <a:lstStyle/>
          <a:p>
            <a:r>
              <a:rPr lang="en-US" sz="1400" b="1" i="1" dirty="0">
                <a:solidFill>
                  <a:srgbClr val="C00000"/>
                </a:solidFill>
              </a:rPr>
              <a:t>Attribute plan: c=0, n=29</a:t>
            </a:r>
          </a:p>
        </p:txBody>
      </p:sp>
      <p:sp>
        <p:nvSpPr>
          <p:cNvPr id="36" name="TextBox 35">
            <a:extLst>
              <a:ext uri="{FF2B5EF4-FFF2-40B4-BE49-F238E27FC236}">
                <a16:creationId xmlns:a16="http://schemas.microsoft.com/office/drawing/2014/main" id="{A6A39111-0AA4-4862-A3EA-244EADFCCF81}"/>
              </a:ext>
            </a:extLst>
          </p:cNvPr>
          <p:cNvSpPr txBox="1"/>
          <p:nvPr/>
        </p:nvSpPr>
        <p:spPr>
          <a:xfrm>
            <a:off x="1208385" y="1048455"/>
            <a:ext cx="4399828" cy="307777"/>
          </a:xfrm>
          <a:prstGeom prst="rect">
            <a:avLst/>
          </a:prstGeom>
          <a:noFill/>
        </p:spPr>
        <p:txBody>
          <a:bodyPr wrap="square" rtlCol="0">
            <a:spAutoFit/>
          </a:bodyPr>
          <a:lstStyle/>
          <a:p>
            <a:r>
              <a:rPr lang="en-US" sz="1400" b="1" i="1" dirty="0">
                <a:solidFill>
                  <a:srgbClr val="C00000"/>
                </a:solidFill>
              </a:rPr>
              <a:t>Variable plan: C=0.95, R=0.95 n=6, k=3.708</a:t>
            </a:r>
          </a:p>
        </p:txBody>
      </p:sp>
    </p:spTree>
    <p:extLst>
      <p:ext uri="{BB962C8B-B14F-4D97-AF65-F5344CB8AC3E}">
        <p14:creationId xmlns:p14="http://schemas.microsoft.com/office/powerpoint/2010/main" val="426857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500" fill="hold"/>
                                        <p:tgtEl>
                                          <p:spTgt spid="28"/>
                                        </p:tgtEl>
                                        <p:attrNameLst>
                                          <p:attrName>ppt_x</p:attrName>
                                        </p:attrNameLst>
                                      </p:cBhvr>
                                      <p:tavLst>
                                        <p:tav tm="0">
                                          <p:val>
                                            <p:strVal val="#ppt_x"/>
                                          </p:val>
                                        </p:tav>
                                        <p:tav tm="100000">
                                          <p:val>
                                            <p:strVal val="#ppt_x"/>
                                          </p:val>
                                        </p:tav>
                                      </p:tavLst>
                                    </p:anim>
                                    <p:anim calcmode="lin" valueType="num">
                                      <p:cBhvr additive="base">
                                        <p:cTn id="40" dur="500" fill="hold"/>
                                        <p:tgtEl>
                                          <p:spTgt spid="2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animBg="1"/>
      <p:bldP spid="16" grpId="0" animBg="1"/>
      <p:bldP spid="18" grpId="0" animBg="1"/>
      <p:bldP spid="19" grpId="0" animBg="1"/>
      <p:bldP spid="20" grpId="0"/>
      <p:bldP spid="21" grpId="0"/>
      <p:bldP spid="22" grpId="0" animBg="1"/>
      <p:bldP spid="23" grpId="0" animBg="1"/>
      <p:bldP spid="24" grpId="0" animBg="1"/>
      <p:bldP spid="25" grpId="0" animBg="1"/>
      <p:bldP spid="26" grpId="0" animBg="1"/>
      <p:bldP spid="27" grpId="0" animBg="1"/>
      <p:bldP spid="28" grpId="0" animBg="1"/>
      <p:bldP spid="30" grpId="0"/>
      <p:bldP spid="31" grpId="0"/>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34E3E-5988-4B5F-B109-CCCD147BF70D}"/>
              </a:ext>
            </a:extLst>
          </p:cNvPr>
          <p:cNvSpPr>
            <a:spLocks noGrp="1"/>
          </p:cNvSpPr>
          <p:nvPr>
            <p:ph type="title"/>
          </p:nvPr>
        </p:nvSpPr>
        <p:spPr>
          <a:xfrm>
            <a:off x="457200" y="0"/>
            <a:ext cx="10972800" cy="1100667"/>
          </a:xfrm>
        </p:spPr>
        <p:txBody>
          <a:bodyPr/>
          <a:lstStyle/>
          <a:p>
            <a:r>
              <a:rPr lang="en-US" dirty="0"/>
              <a:t>Outline</a:t>
            </a:r>
          </a:p>
        </p:txBody>
      </p:sp>
      <p:sp>
        <p:nvSpPr>
          <p:cNvPr id="8" name="Content Placeholder 7">
            <a:extLst>
              <a:ext uri="{FF2B5EF4-FFF2-40B4-BE49-F238E27FC236}">
                <a16:creationId xmlns:a16="http://schemas.microsoft.com/office/drawing/2014/main" id="{BA3BF468-EEA2-4E52-BD3D-F7A3C0A57493}"/>
              </a:ext>
            </a:extLst>
          </p:cNvPr>
          <p:cNvSpPr>
            <a:spLocks noGrp="1"/>
          </p:cNvSpPr>
          <p:nvPr>
            <p:ph sz="half" idx="2"/>
          </p:nvPr>
        </p:nvSpPr>
        <p:spPr>
          <a:xfrm>
            <a:off x="9027886" y="2496456"/>
            <a:ext cx="2643414" cy="2295299"/>
          </a:xfrm>
        </p:spPr>
        <p:txBody>
          <a:bodyPr>
            <a:normAutofit/>
          </a:bodyPr>
          <a:lstStyle/>
          <a:p>
            <a:endParaRPr lang="en-US" dirty="0"/>
          </a:p>
        </p:txBody>
      </p:sp>
      <p:pic>
        <p:nvPicPr>
          <p:cNvPr id="9" name="Picture 8">
            <a:extLst>
              <a:ext uri="{FF2B5EF4-FFF2-40B4-BE49-F238E27FC236}">
                <a16:creationId xmlns:a16="http://schemas.microsoft.com/office/drawing/2014/main" id="{EE02EEC8-7BDB-4497-AEC2-168DA63DD4C1}"/>
              </a:ext>
            </a:extLst>
          </p:cNvPr>
          <p:cNvPicPr/>
          <p:nvPr/>
        </p:nvPicPr>
        <p:blipFill rotWithShape="1">
          <a:blip r:embed="rId3">
            <a:extLst>
              <a:ext uri="{28A0092B-C50C-407E-A947-70E740481C1C}">
                <a14:useLocalDpi xmlns:a14="http://schemas.microsoft.com/office/drawing/2010/main" val="0"/>
              </a:ext>
            </a:extLst>
          </a:blip>
          <a:srcRect t="13267" r="47480"/>
          <a:stretch/>
        </p:blipFill>
        <p:spPr bwMode="auto">
          <a:xfrm>
            <a:off x="8717949" y="1283266"/>
            <a:ext cx="3229123" cy="2539983"/>
          </a:xfrm>
          <a:prstGeom prst="rect">
            <a:avLst/>
          </a:prstGeom>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6151ED24-2888-4175-9890-D541978F898B}"/>
              </a:ext>
            </a:extLst>
          </p:cNvPr>
          <p:cNvSpPr txBox="1"/>
          <p:nvPr/>
        </p:nvSpPr>
        <p:spPr>
          <a:xfrm>
            <a:off x="8943121" y="1479370"/>
            <a:ext cx="2756453" cy="369332"/>
          </a:xfrm>
          <a:prstGeom prst="rect">
            <a:avLst/>
          </a:prstGeom>
          <a:noFill/>
        </p:spPr>
        <p:txBody>
          <a:bodyPr wrap="square" rtlCol="0">
            <a:spAutoFit/>
          </a:bodyPr>
          <a:lstStyle/>
          <a:p>
            <a:r>
              <a:rPr lang="en-US" b="1" dirty="0">
                <a:solidFill>
                  <a:srgbClr val="FF0000"/>
                </a:solidFill>
              </a:rPr>
              <a:t>Sample</a:t>
            </a:r>
          </a:p>
        </p:txBody>
      </p:sp>
      <p:sp>
        <p:nvSpPr>
          <p:cNvPr id="11" name="TextBox 10">
            <a:extLst>
              <a:ext uri="{FF2B5EF4-FFF2-40B4-BE49-F238E27FC236}">
                <a16:creationId xmlns:a16="http://schemas.microsoft.com/office/drawing/2014/main" id="{0367C34A-307F-431A-9C9F-FA2243D72441}"/>
              </a:ext>
            </a:extLst>
          </p:cNvPr>
          <p:cNvSpPr txBox="1"/>
          <p:nvPr/>
        </p:nvSpPr>
        <p:spPr>
          <a:xfrm>
            <a:off x="8838608" y="3486880"/>
            <a:ext cx="1510752" cy="369332"/>
          </a:xfrm>
          <a:prstGeom prst="rect">
            <a:avLst/>
          </a:prstGeom>
          <a:noFill/>
        </p:spPr>
        <p:txBody>
          <a:bodyPr wrap="square" rtlCol="0">
            <a:spAutoFit/>
          </a:bodyPr>
          <a:lstStyle/>
          <a:p>
            <a:r>
              <a:rPr lang="en-US" b="1" dirty="0">
                <a:solidFill>
                  <a:srgbClr val="FF0000"/>
                </a:solidFill>
              </a:rPr>
              <a:t>Population</a:t>
            </a:r>
          </a:p>
        </p:txBody>
      </p:sp>
      <p:pic>
        <p:nvPicPr>
          <p:cNvPr id="12" name="Picture 11">
            <a:extLst>
              <a:ext uri="{FF2B5EF4-FFF2-40B4-BE49-F238E27FC236}">
                <a16:creationId xmlns:a16="http://schemas.microsoft.com/office/drawing/2014/main" id="{53FE30EC-92FD-45B2-BFEB-10FD7210C839}"/>
              </a:ext>
            </a:extLst>
          </p:cNvPr>
          <p:cNvPicPr/>
          <p:nvPr/>
        </p:nvPicPr>
        <p:blipFill rotWithShape="1">
          <a:blip r:embed="rId4">
            <a:extLst>
              <a:ext uri="{28A0092B-C50C-407E-A947-70E740481C1C}">
                <a14:useLocalDpi xmlns:a14="http://schemas.microsoft.com/office/drawing/2010/main" val="0"/>
              </a:ext>
            </a:extLst>
          </a:blip>
          <a:srcRect/>
          <a:stretch/>
        </p:blipFill>
        <p:spPr bwMode="auto">
          <a:xfrm>
            <a:off x="8943121" y="3839730"/>
            <a:ext cx="2756453" cy="2295299"/>
          </a:xfrm>
          <a:prstGeom prst="rect">
            <a:avLst/>
          </a:prstGeom>
          <a:ln>
            <a:noFill/>
          </a:ln>
          <a:extLst>
            <a:ext uri="{53640926-AAD7-44D8-BBD7-CCE9431645EC}">
              <a14:shadowObscured xmlns:a14="http://schemas.microsoft.com/office/drawing/2010/main"/>
            </a:ext>
          </a:extLst>
        </p:spPr>
      </p:pic>
      <p:sp>
        <p:nvSpPr>
          <p:cNvPr id="13" name="TextBox 12">
            <a:extLst>
              <a:ext uri="{FF2B5EF4-FFF2-40B4-BE49-F238E27FC236}">
                <a16:creationId xmlns:a16="http://schemas.microsoft.com/office/drawing/2014/main" id="{6B8DA1F2-2706-4E5A-9745-B3681D87CF0B}"/>
              </a:ext>
            </a:extLst>
          </p:cNvPr>
          <p:cNvSpPr txBox="1"/>
          <p:nvPr/>
        </p:nvSpPr>
        <p:spPr>
          <a:xfrm>
            <a:off x="6747189" y="6151511"/>
            <a:ext cx="3888154" cy="523220"/>
          </a:xfrm>
          <a:prstGeom prst="rect">
            <a:avLst/>
          </a:prstGeom>
          <a:noFill/>
        </p:spPr>
        <p:txBody>
          <a:bodyPr wrap="square" rtlCol="0">
            <a:spAutoFit/>
          </a:bodyPr>
          <a:lstStyle/>
          <a:p>
            <a:r>
              <a:rPr lang="en-US" sz="1400" i="1" dirty="0"/>
              <a:t>Graphics courtesy of </a:t>
            </a:r>
            <a:r>
              <a:rPr lang="en-US" sz="1400" i="1" dirty="0">
                <a:hlinkClick r:id="rId5"/>
              </a:rPr>
              <a:t>JMP STIPS Training Course</a:t>
            </a:r>
            <a:r>
              <a:rPr lang="en-US" sz="1400" i="1" dirty="0"/>
              <a:t> entitled: Exploratory Data Analysis.</a:t>
            </a:r>
          </a:p>
        </p:txBody>
      </p:sp>
      <p:sp>
        <p:nvSpPr>
          <p:cNvPr id="3" name="Content Placeholder 2">
            <a:extLst>
              <a:ext uri="{FF2B5EF4-FFF2-40B4-BE49-F238E27FC236}">
                <a16:creationId xmlns:a16="http://schemas.microsoft.com/office/drawing/2014/main" id="{1011C567-936B-459E-B748-BD277F42F473}"/>
              </a:ext>
            </a:extLst>
          </p:cNvPr>
          <p:cNvSpPr>
            <a:spLocks noGrp="1"/>
          </p:cNvSpPr>
          <p:nvPr>
            <p:ph sz="half" idx="1"/>
          </p:nvPr>
        </p:nvSpPr>
        <p:spPr>
          <a:xfrm>
            <a:off x="286151" y="1283266"/>
            <a:ext cx="10390415" cy="5152099"/>
          </a:xfrm>
        </p:spPr>
        <p:txBody>
          <a:bodyPr>
            <a:normAutofit/>
          </a:bodyPr>
          <a:lstStyle/>
          <a:p>
            <a:r>
              <a:rPr lang="en-US" sz="2800" b="1" dirty="0"/>
              <a:t>Regulatory Environment </a:t>
            </a:r>
          </a:p>
          <a:p>
            <a:r>
              <a:rPr lang="en-US" sz="2800" dirty="0"/>
              <a:t> </a:t>
            </a:r>
            <a:r>
              <a:rPr lang="en-US" sz="2800" b="1" u="sng" dirty="0">
                <a:solidFill>
                  <a:srgbClr val="FF0000"/>
                </a:solidFill>
              </a:rPr>
              <a:t>Confidence + Reliability Interval </a:t>
            </a:r>
            <a:r>
              <a:rPr lang="en-US" sz="2800" dirty="0"/>
              <a:t>Concept</a:t>
            </a:r>
          </a:p>
          <a:p>
            <a:pPr lvl="1"/>
            <a:r>
              <a:rPr lang="en-US" sz="2600" dirty="0"/>
              <a:t>Confidence Interval Concept </a:t>
            </a:r>
          </a:p>
          <a:p>
            <a:pPr lvl="1"/>
            <a:r>
              <a:rPr lang="en-US" sz="2600" dirty="0"/>
              <a:t>“Reliability” Interval (NIST Tolerance Interval)</a:t>
            </a:r>
          </a:p>
          <a:p>
            <a:pPr lvl="1"/>
            <a:r>
              <a:rPr lang="en-US" sz="2600" b="1" u="sng" dirty="0">
                <a:solidFill>
                  <a:srgbClr val="FF0000"/>
                </a:solidFill>
              </a:rPr>
              <a:t>Context in GPS </a:t>
            </a:r>
            <a:r>
              <a:rPr lang="en-US" sz="2600" dirty="0"/>
              <a:t>(Gauge-Process- Measurement Stability)</a:t>
            </a:r>
          </a:p>
          <a:p>
            <a:endParaRPr lang="en-US" sz="2800" dirty="0"/>
          </a:p>
          <a:p>
            <a:r>
              <a:rPr lang="en-US" sz="2800" b="1" u="sng" dirty="0"/>
              <a:t>Traditional Single Sampling Plans</a:t>
            </a:r>
          </a:p>
          <a:p>
            <a:pPr lvl="1"/>
            <a:r>
              <a:rPr lang="en-US" sz="2400" dirty="0"/>
              <a:t>AQL, RQL (LTPD)</a:t>
            </a:r>
          </a:p>
          <a:p>
            <a:r>
              <a:rPr lang="en-US" sz="2800" b="1" u="sng" dirty="0"/>
              <a:t>C&amp;R Based Plans</a:t>
            </a:r>
          </a:p>
          <a:p>
            <a:pPr lvl="1"/>
            <a:r>
              <a:rPr lang="en-US" sz="2400" dirty="0"/>
              <a:t>Approach using Krishnamoorthy/Schilling</a:t>
            </a:r>
          </a:p>
          <a:p>
            <a:pPr lvl="1"/>
            <a:r>
              <a:rPr lang="en-US" sz="2400" dirty="0"/>
              <a:t>Approach using Reliability Plotting (JZ)</a:t>
            </a:r>
          </a:p>
          <a:p>
            <a:r>
              <a:rPr lang="en-US" sz="2800" b="1" dirty="0"/>
              <a:t>Q&amp;A</a:t>
            </a:r>
          </a:p>
        </p:txBody>
      </p:sp>
    </p:spTree>
    <p:extLst>
      <p:ext uri="{BB962C8B-B14F-4D97-AF65-F5344CB8AC3E}">
        <p14:creationId xmlns:p14="http://schemas.microsoft.com/office/powerpoint/2010/main" val="39263152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0D54E-D0F8-4A58-9D21-8F860F7AD6EB}"/>
              </a:ext>
            </a:extLst>
          </p:cNvPr>
          <p:cNvSpPr>
            <a:spLocks noGrp="1"/>
          </p:cNvSpPr>
          <p:nvPr>
            <p:ph type="title"/>
          </p:nvPr>
        </p:nvSpPr>
        <p:spPr>
          <a:xfrm>
            <a:off x="470214" y="258286"/>
            <a:ext cx="10972800" cy="550813"/>
          </a:xfrm>
        </p:spPr>
        <p:txBody>
          <a:bodyPr/>
          <a:lstStyle/>
          <a:p>
            <a:r>
              <a:rPr lang="en-US" dirty="0"/>
              <a:t>Another Approach to C&amp;R Based Sampling</a:t>
            </a:r>
          </a:p>
        </p:txBody>
      </p:sp>
      <p:sp>
        <p:nvSpPr>
          <p:cNvPr id="3" name="Content Placeholder 2">
            <a:extLst>
              <a:ext uri="{FF2B5EF4-FFF2-40B4-BE49-F238E27FC236}">
                <a16:creationId xmlns:a16="http://schemas.microsoft.com/office/drawing/2014/main" id="{D6CFCA6D-CFD0-43B9-B54F-4F57BB9F6C13}"/>
              </a:ext>
            </a:extLst>
          </p:cNvPr>
          <p:cNvSpPr>
            <a:spLocks noGrp="1"/>
          </p:cNvSpPr>
          <p:nvPr>
            <p:ph sz="half" idx="1"/>
          </p:nvPr>
        </p:nvSpPr>
        <p:spPr>
          <a:xfrm>
            <a:off x="470214" y="1536169"/>
            <a:ext cx="5740086" cy="3958774"/>
          </a:xfrm>
        </p:spPr>
        <p:txBody>
          <a:bodyPr>
            <a:normAutofit/>
          </a:bodyPr>
          <a:lstStyle/>
          <a:p>
            <a:r>
              <a:rPr lang="en-US" sz="2800" dirty="0"/>
              <a:t>VARIABLES DATA: </a:t>
            </a:r>
          </a:p>
          <a:p>
            <a:pPr lvl="1"/>
            <a:r>
              <a:rPr lang="en-US" sz="2400" dirty="0"/>
              <a:t>Take Sample size = 10 from all incoming lots.</a:t>
            </a:r>
          </a:p>
          <a:p>
            <a:pPr lvl="1"/>
            <a:r>
              <a:rPr lang="en-US" sz="2400" dirty="0"/>
              <a:t>Analyze using </a:t>
            </a:r>
            <a:r>
              <a:rPr lang="en-US" sz="2400" b="1" u="sng" dirty="0">
                <a:hlinkClick r:id="rId3"/>
              </a:rPr>
              <a:t>Reliability Plotting</a:t>
            </a:r>
            <a:r>
              <a:rPr lang="en-US" sz="2400" b="1" u="sng" baseline="30000" dirty="0">
                <a:hlinkClick r:id="rId3"/>
              </a:rPr>
              <a:t>1</a:t>
            </a:r>
            <a:r>
              <a:rPr lang="en-US" sz="2400" dirty="0">
                <a:hlinkClick r:id="rId3"/>
              </a:rPr>
              <a:t> </a:t>
            </a:r>
            <a:r>
              <a:rPr lang="en-US" sz="2400" dirty="0"/>
              <a:t>(</a:t>
            </a:r>
            <a:r>
              <a:rPr lang="en-US" sz="2400" b="1" u="sng" dirty="0"/>
              <a:t>or k-values</a:t>
            </a:r>
            <a:r>
              <a:rPr lang="en-US" sz="2400" dirty="0"/>
              <a:t>) </a:t>
            </a:r>
            <a:r>
              <a:rPr lang="en-US" sz="2400" b="1" dirty="0"/>
              <a:t>vs. C/R Spec</a:t>
            </a:r>
            <a:r>
              <a:rPr lang="en-US" sz="2400" dirty="0"/>
              <a:t>.</a:t>
            </a:r>
          </a:p>
          <a:p>
            <a:pPr lvl="1"/>
            <a:r>
              <a:rPr lang="en-US" sz="2400" dirty="0"/>
              <a:t>If data cannot be adequately linearized, sample an additional 10 (n = 20 for RP analysis).</a:t>
            </a:r>
          </a:p>
          <a:p>
            <a:pPr lvl="1"/>
            <a:r>
              <a:rPr lang="en-US" sz="2400" dirty="0"/>
              <a:t>If still cannot be linearized, then treat as attribute. </a:t>
            </a:r>
          </a:p>
          <a:p>
            <a:pPr marL="0" indent="0">
              <a:buNone/>
            </a:pPr>
            <a:endParaRPr lang="en-US" sz="2800" dirty="0"/>
          </a:p>
        </p:txBody>
      </p:sp>
      <p:sp>
        <p:nvSpPr>
          <p:cNvPr id="5" name="TextBox 4">
            <a:extLst>
              <a:ext uri="{FF2B5EF4-FFF2-40B4-BE49-F238E27FC236}">
                <a16:creationId xmlns:a16="http://schemas.microsoft.com/office/drawing/2014/main" id="{7FF1A00D-0928-414C-9D9B-87A3D2693EBB}"/>
              </a:ext>
            </a:extLst>
          </p:cNvPr>
          <p:cNvSpPr txBox="1"/>
          <p:nvPr/>
        </p:nvSpPr>
        <p:spPr>
          <a:xfrm>
            <a:off x="470214" y="1166837"/>
            <a:ext cx="4091333" cy="369332"/>
          </a:xfrm>
          <a:prstGeom prst="rect">
            <a:avLst/>
          </a:prstGeom>
          <a:noFill/>
        </p:spPr>
        <p:txBody>
          <a:bodyPr wrap="square" rtlCol="0">
            <a:spAutoFit/>
          </a:bodyPr>
          <a:lstStyle/>
          <a:p>
            <a:r>
              <a:rPr lang="en-US" b="1" dirty="0">
                <a:solidFill>
                  <a:srgbClr val="FF0000"/>
                </a:solidFill>
              </a:rPr>
              <a:t>ANOTHER APPROACH*:</a:t>
            </a:r>
          </a:p>
        </p:txBody>
      </p:sp>
      <p:sp>
        <p:nvSpPr>
          <p:cNvPr id="6" name="Content Placeholder 2">
            <a:extLst>
              <a:ext uri="{FF2B5EF4-FFF2-40B4-BE49-F238E27FC236}">
                <a16:creationId xmlns:a16="http://schemas.microsoft.com/office/drawing/2014/main" id="{AAFD5007-EAF4-4A21-9F4A-11CD3347B1CF}"/>
              </a:ext>
            </a:extLst>
          </p:cNvPr>
          <p:cNvSpPr txBox="1">
            <a:spLocks/>
          </p:cNvSpPr>
          <p:nvPr/>
        </p:nvSpPr>
        <p:spPr>
          <a:xfrm>
            <a:off x="6399624" y="1522938"/>
            <a:ext cx="5384800" cy="4525963"/>
          </a:xfrm>
          <a:prstGeom prst="rect">
            <a:avLst/>
          </a:prstGeom>
        </p:spPr>
        <p:txBody>
          <a:bodyPr vert="horz" lIns="91440" tIns="45720" rIns="91440" bIns="45720" rtlCol="0">
            <a:normAutofit/>
          </a:bodyPr>
          <a:lstStyle>
            <a:lvl1pPr marL="2286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1pPr>
            <a:lvl2pPr marL="514350" indent="-285750" algn="l" defTabSz="9144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2pPr>
            <a:lvl3pPr marL="800100" indent="-285750" algn="l" defTabSz="914400"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3pPr>
            <a:lvl4pPr marL="1028700" indent="-228600" algn="l" defTabSz="914400" rtl="0" eaLnBrk="1" latinLnBrk="0" hangingPunct="1">
              <a:spcBef>
                <a:spcPts val="0"/>
              </a:spcBef>
              <a:buFont typeface="Arial" panose="020B0604020202020204" pitchFamily="34" charset="0"/>
              <a:buChar char="–"/>
              <a:defRPr sz="1400" kern="1200">
                <a:solidFill>
                  <a:schemeClr val="tx1"/>
                </a:solidFill>
                <a:latin typeface="+mn-lt"/>
                <a:ea typeface="+mn-ea"/>
                <a:cs typeface="+mn-cs"/>
              </a:defRPr>
            </a:lvl4pPr>
            <a:lvl5pPr marL="1257300" indent="-171450" algn="l" defTabSz="914400" rtl="0" eaLnBrk="1" latinLnBrk="0" hangingPunct="1">
              <a:spcBef>
                <a:spcPts val="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sz="2800" dirty="0"/>
              <a:t>ATTRIBUTE DATA:</a:t>
            </a:r>
          </a:p>
          <a:p>
            <a:pPr lvl="1"/>
            <a:r>
              <a:rPr lang="en-US" sz="2400" dirty="0"/>
              <a:t>Take Sample size required to achieve C/R at zero failures.</a:t>
            </a:r>
          </a:p>
          <a:p>
            <a:pPr lvl="1"/>
            <a:r>
              <a:rPr lang="en-US" sz="2400" dirty="0"/>
              <a:t>Analyze using BETA.INV() </a:t>
            </a:r>
            <a:r>
              <a:rPr lang="en-US" sz="2400" dirty="0" err="1"/>
              <a:t>fcn</a:t>
            </a:r>
            <a:r>
              <a:rPr lang="en-US" sz="2400" dirty="0"/>
              <a:t>.</a:t>
            </a:r>
          </a:p>
          <a:p>
            <a:pPr lvl="1"/>
            <a:r>
              <a:rPr lang="en-US" sz="2400" dirty="0"/>
              <a:t>If C/R not met with at least 1 failure, increase sample size needed to reach C/R at 2 failures.</a:t>
            </a:r>
          </a:p>
          <a:p>
            <a:pPr lvl="1"/>
            <a:r>
              <a:rPr lang="en-US" sz="2400" dirty="0"/>
              <a:t>If C/R not met with at least 2 failures, increase sample size needed to reach C/R at 3 failures…</a:t>
            </a:r>
          </a:p>
          <a:p>
            <a:endParaRPr lang="en-US" sz="2800" dirty="0"/>
          </a:p>
        </p:txBody>
      </p:sp>
      <p:sp>
        <p:nvSpPr>
          <p:cNvPr id="7" name="Content Placeholder 4">
            <a:extLst>
              <a:ext uri="{FF2B5EF4-FFF2-40B4-BE49-F238E27FC236}">
                <a16:creationId xmlns:a16="http://schemas.microsoft.com/office/drawing/2014/main" id="{9B2DFF95-5BEB-4141-BBAE-CB4AF7385F85}"/>
              </a:ext>
            </a:extLst>
          </p:cNvPr>
          <p:cNvSpPr txBox="1">
            <a:spLocks/>
          </p:cNvSpPr>
          <p:nvPr/>
        </p:nvSpPr>
        <p:spPr>
          <a:xfrm>
            <a:off x="3644239" y="5437662"/>
            <a:ext cx="4404138" cy="707886"/>
          </a:xfrm>
          <a:prstGeom prst="rect">
            <a:avLst/>
          </a:prstGeom>
          <a:solidFill>
            <a:srgbClr val="FFE366">
              <a:alpha val="50196"/>
            </a:srgbClr>
          </a:solidFill>
          <a:ln w="28575">
            <a:solidFill>
              <a:schemeClr val="tx1"/>
            </a:solidFill>
          </a:ln>
        </p:spPr>
        <p:txBody>
          <a:bodyPr vert="horz" wrap="square" lIns="91440" tIns="45720" rIns="91440" bIns="45720" rtlCol="0">
            <a:spAutoFit/>
          </a:bodyPr>
          <a:lstStyle>
            <a:lvl1pPr marL="2286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1pPr>
            <a:lvl2pPr marL="514350" indent="-285750" algn="l" defTabSz="9144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2pPr>
            <a:lvl3pPr marL="800100" indent="-285750" algn="l" defTabSz="914400"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3pPr>
            <a:lvl4pPr marL="1028700" indent="-228600" algn="l" defTabSz="914400" rtl="0" eaLnBrk="1" latinLnBrk="0" hangingPunct="1">
              <a:spcBef>
                <a:spcPts val="0"/>
              </a:spcBef>
              <a:buFont typeface="Arial" panose="020B0604020202020204" pitchFamily="34" charset="0"/>
              <a:buChar char="–"/>
              <a:defRPr sz="1400" kern="1200">
                <a:solidFill>
                  <a:schemeClr val="tx1"/>
                </a:solidFill>
                <a:latin typeface="+mn-lt"/>
                <a:ea typeface="+mn-ea"/>
                <a:cs typeface="+mn-cs"/>
              </a:defRPr>
            </a:lvl4pPr>
            <a:lvl5pPr marL="1257300" indent="-171450" algn="l" defTabSz="914400" rtl="0" eaLnBrk="1" latinLnBrk="0" hangingPunct="1">
              <a:spcBef>
                <a:spcPts val="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Use data from first n lots as a basis for establishing min. sample size/lot.</a:t>
            </a:r>
          </a:p>
        </p:txBody>
      </p:sp>
      <p:sp>
        <p:nvSpPr>
          <p:cNvPr id="8" name="TextBox 7">
            <a:extLst>
              <a:ext uri="{FF2B5EF4-FFF2-40B4-BE49-F238E27FC236}">
                <a16:creationId xmlns:a16="http://schemas.microsoft.com/office/drawing/2014/main" id="{89C3BCBA-1F19-4881-852C-42F6C512C270}"/>
              </a:ext>
            </a:extLst>
          </p:cNvPr>
          <p:cNvSpPr txBox="1"/>
          <p:nvPr/>
        </p:nvSpPr>
        <p:spPr>
          <a:xfrm>
            <a:off x="7452276" y="6291928"/>
            <a:ext cx="4632050" cy="338554"/>
          </a:xfrm>
          <a:prstGeom prst="rect">
            <a:avLst/>
          </a:prstGeom>
          <a:noFill/>
        </p:spPr>
        <p:txBody>
          <a:bodyPr wrap="square" rtlCol="0">
            <a:spAutoFit/>
          </a:bodyPr>
          <a:lstStyle/>
          <a:p>
            <a:r>
              <a:rPr lang="en-US" sz="1600" i="1" dirty="0"/>
              <a:t>*</a:t>
            </a:r>
            <a:r>
              <a:rPr lang="en-US" sz="1400" i="1" dirty="0"/>
              <a:t>Leveraged / adapted from John Zorich, M.S., CQE</a:t>
            </a:r>
          </a:p>
        </p:txBody>
      </p:sp>
      <p:sp>
        <p:nvSpPr>
          <p:cNvPr id="9" name="TextBox 8">
            <a:extLst>
              <a:ext uri="{FF2B5EF4-FFF2-40B4-BE49-F238E27FC236}">
                <a16:creationId xmlns:a16="http://schemas.microsoft.com/office/drawing/2014/main" id="{E69277D2-6297-4AC6-8F34-3929A5C1A66C}"/>
              </a:ext>
            </a:extLst>
          </p:cNvPr>
          <p:cNvSpPr txBox="1"/>
          <p:nvPr/>
        </p:nvSpPr>
        <p:spPr>
          <a:xfrm>
            <a:off x="407576" y="5591550"/>
            <a:ext cx="3581400" cy="553998"/>
          </a:xfrm>
          <a:prstGeom prst="rect">
            <a:avLst/>
          </a:prstGeom>
          <a:noFill/>
        </p:spPr>
        <p:txBody>
          <a:bodyPr wrap="square" rtlCol="0">
            <a:spAutoFit/>
          </a:bodyPr>
          <a:lstStyle/>
          <a:p>
            <a:r>
              <a:rPr lang="en-US" sz="1600" i="1" baseline="30000" dirty="0"/>
              <a:t>1 </a:t>
            </a:r>
            <a:r>
              <a:rPr lang="en-US" sz="1600" i="1" dirty="0"/>
              <a:t>S</a:t>
            </a:r>
            <a:r>
              <a:rPr lang="en-US" sz="1400" i="1" dirty="0"/>
              <a:t>ee Tobias and Trindade: Applied Reliability Ch. 6, CRC Press (c)2012</a:t>
            </a:r>
          </a:p>
        </p:txBody>
      </p:sp>
    </p:spTree>
    <p:extLst>
      <p:ext uri="{BB962C8B-B14F-4D97-AF65-F5344CB8AC3E}">
        <p14:creationId xmlns:p14="http://schemas.microsoft.com/office/powerpoint/2010/main" val="42250799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82622-72A5-4886-85C7-5F8376D392D8}"/>
              </a:ext>
            </a:extLst>
          </p:cNvPr>
          <p:cNvSpPr>
            <a:spLocks noGrp="1"/>
          </p:cNvSpPr>
          <p:nvPr>
            <p:ph type="title"/>
          </p:nvPr>
        </p:nvSpPr>
        <p:spPr>
          <a:xfrm>
            <a:off x="623855" y="428625"/>
            <a:ext cx="10972800" cy="586316"/>
          </a:xfrm>
        </p:spPr>
        <p:txBody>
          <a:bodyPr/>
          <a:lstStyle/>
          <a:p>
            <a:r>
              <a:rPr lang="en-US" dirty="0"/>
              <a:t>Recommendation</a:t>
            </a:r>
          </a:p>
        </p:txBody>
      </p:sp>
      <p:sp>
        <p:nvSpPr>
          <p:cNvPr id="3" name="Content Placeholder 2">
            <a:extLst>
              <a:ext uri="{FF2B5EF4-FFF2-40B4-BE49-F238E27FC236}">
                <a16:creationId xmlns:a16="http://schemas.microsoft.com/office/drawing/2014/main" id="{B104E445-1C44-4563-9E4C-96370006E792}"/>
              </a:ext>
            </a:extLst>
          </p:cNvPr>
          <p:cNvSpPr>
            <a:spLocks noGrp="1"/>
          </p:cNvSpPr>
          <p:nvPr>
            <p:ph sz="half" idx="1"/>
          </p:nvPr>
        </p:nvSpPr>
        <p:spPr>
          <a:xfrm>
            <a:off x="533272" y="1406072"/>
            <a:ext cx="10844245" cy="4760231"/>
          </a:xfrm>
        </p:spPr>
        <p:txBody>
          <a:bodyPr>
            <a:normAutofit/>
          </a:bodyPr>
          <a:lstStyle/>
          <a:p>
            <a:r>
              <a:rPr lang="en-US" dirty="0"/>
              <a:t>Z1.4 and Z1.9 plans are not designed to estimate product quality. </a:t>
            </a:r>
          </a:p>
          <a:p>
            <a:endParaRPr lang="en-US" dirty="0"/>
          </a:p>
          <a:p>
            <a:r>
              <a:rPr lang="en-US" dirty="0"/>
              <a:t>If the goal is to infer on product quality, these plans are NOT the right ones to use. </a:t>
            </a:r>
          </a:p>
          <a:p>
            <a:pPr marL="0" indent="0">
              <a:buNone/>
            </a:pPr>
            <a:endParaRPr lang="en-US" dirty="0"/>
          </a:p>
          <a:p>
            <a:r>
              <a:rPr lang="en-US" dirty="0"/>
              <a:t>C&amp;R plans make direct inference about product quality!  That’s their job! </a:t>
            </a:r>
          </a:p>
          <a:p>
            <a:pPr marL="0" indent="0">
              <a:buNone/>
            </a:pPr>
            <a:endParaRPr lang="en-US" dirty="0"/>
          </a:p>
        </p:txBody>
      </p:sp>
      <p:sp>
        <p:nvSpPr>
          <p:cNvPr id="5" name="TextBox 4">
            <a:extLst>
              <a:ext uri="{FF2B5EF4-FFF2-40B4-BE49-F238E27FC236}">
                <a16:creationId xmlns:a16="http://schemas.microsoft.com/office/drawing/2014/main" id="{11BEB914-7F19-4250-979F-7CEEEA59C3E9}"/>
              </a:ext>
            </a:extLst>
          </p:cNvPr>
          <p:cNvSpPr txBox="1"/>
          <p:nvPr/>
        </p:nvSpPr>
        <p:spPr>
          <a:xfrm>
            <a:off x="1683190" y="3463021"/>
            <a:ext cx="5921053" cy="646331"/>
          </a:xfrm>
          <a:prstGeom prst="rect">
            <a:avLst/>
          </a:prstGeom>
          <a:solidFill>
            <a:srgbClr val="FFE366">
              <a:alpha val="50196"/>
            </a:srgbClr>
          </a:solidFill>
          <a:ln w="28575">
            <a:solidFill>
              <a:schemeClr val="tx1"/>
            </a:solidFill>
          </a:ln>
        </p:spPr>
        <p:txBody>
          <a:bodyPr wrap="square" rtlCol="0">
            <a:spAutoFit/>
          </a:bodyPr>
          <a:lstStyle/>
          <a:p>
            <a:pPr algn="ctr"/>
            <a:r>
              <a:rPr lang="en-US" dirty="0"/>
              <a:t>BUT YOU NEED TO CHANGE THE PASS-FAIL REQS INTO THOSE CORRESPONDING TO A C&amp;R PLAN.</a:t>
            </a:r>
          </a:p>
        </p:txBody>
      </p:sp>
    </p:spTree>
    <p:extLst>
      <p:ext uri="{BB962C8B-B14F-4D97-AF65-F5344CB8AC3E}">
        <p14:creationId xmlns:p14="http://schemas.microsoft.com/office/powerpoint/2010/main" val="12858511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74B6AA-4C9D-4D46-A687-7C71508E6F1B}"/>
              </a:ext>
            </a:extLst>
          </p:cNvPr>
          <p:cNvSpPr/>
          <p:nvPr/>
        </p:nvSpPr>
        <p:spPr>
          <a:xfrm>
            <a:off x="4813888" y="2828835"/>
            <a:ext cx="1995127" cy="1200329"/>
          </a:xfrm>
          <a:prstGeom prst="rect">
            <a:avLst/>
          </a:prstGeom>
        </p:spPr>
        <p:txBody>
          <a:bodyPr wrap="square">
            <a:spAutoFit/>
          </a:bodyPr>
          <a:lstStyle/>
          <a:p>
            <a:pPr algn="ctr"/>
            <a:r>
              <a:rPr lang="en-US" b="1" dirty="0">
                <a:solidFill>
                  <a:srgbClr val="FFFF00"/>
                </a:solidFill>
              </a:rPr>
              <a:t>Thank you!</a:t>
            </a:r>
          </a:p>
          <a:p>
            <a:pPr algn="ctr"/>
            <a:endParaRPr lang="en-US" b="1" dirty="0">
              <a:solidFill>
                <a:srgbClr val="FFFF00"/>
              </a:solidFill>
            </a:endParaRPr>
          </a:p>
          <a:p>
            <a:pPr algn="ctr"/>
            <a:endParaRPr lang="en-US" b="1" dirty="0">
              <a:solidFill>
                <a:srgbClr val="FFFF00"/>
              </a:solidFill>
            </a:endParaRPr>
          </a:p>
          <a:p>
            <a:pPr algn="ctr"/>
            <a:r>
              <a:rPr lang="en-US" b="1" dirty="0">
                <a:solidFill>
                  <a:srgbClr val="FFFF00"/>
                </a:solidFill>
              </a:rPr>
              <a:t>QUESTIONS? </a:t>
            </a:r>
          </a:p>
        </p:txBody>
      </p:sp>
    </p:spTree>
    <p:extLst>
      <p:ext uri="{BB962C8B-B14F-4D97-AF65-F5344CB8AC3E}">
        <p14:creationId xmlns:p14="http://schemas.microsoft.com/office/powerpoint/2010/main" val="73212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5A766-0536-49EE-AE13-38E16D18AD1A}"/>
              </a:ext>
            </a:extLst>
          </p:cNvPr>
          <p:cNvSpPr>
            <a:spLocks noGrp="1"/>
          </p:cNvSpPr>
          <p:nvPr>
            <p:ph type="title"/>
          </p:nvPr>
        </p:nvSpPr>
        <p:spPr>
          <a:xfrm>
            <a:off x="555623" y="554733"/>
            <a:ext cx="10972800" cy="530823"/>
          </a:xfrm>
        </p:spPr>
        <p:txBody>
          <a:bodyPr/>
          <a:lstStyle/>
          <a:p>
            <a:r>
              <a:rPr lang="en-US" dirty="0"/>
              <a:t>Acknowledgements</a:t>
            </a:r>
          </a:p>
        </p:txBody>
      </p:sp>
      <p:sp>
        <p:nvSpPr>
          <p:cNvPr id="3" name="Content Placeholder 2">
            <a:extLst>
              <a:ext uri="{FF2B5EF4-FFF2-40B4-BE49-F238E27FC236}">
                <a16:creationId xmlns:a16="http://schemas.microsoft.com/office/drawing/2014/main" id="{5AAA153E-5B82-430F-A3BD-985D5E7CFC1D}"/>
              </a:ext>
            </a:extLst>
          </p:cNvPr>
          <p:cNvSpPr>
            <a:spLocks noGrp="1"/>
          </p:cNvSpPr>
          <p:nvPr>
            <p:ph sz="half" idx="1"/>
          </p:nvPr>
        </p:nvSpPr>
        <p:spPr>
          <a:xfrm>
            <a:off x="187077" y="820144"/>
            <a:ext cx="11223625" cy="5587616"/>
          </a:xfrm>
        </p:spPr>
        <p:txBody>
          <a:bodyPr>
            <a:normAutofit/>
          </a:bodyPr>
          <a:lstStyle/>
          <a:p>
            <a:pPr marL="0" indent="0">
              <a:buNone/>
            </a:pPr>
            <a:endParaRPr lang="en-US" sz="2400" dirty="0"/>
          </a:p>
          <a:p>
            <a:r>
              <a:rPr lang="en-US" sz="2400" b="1" dirty="0"/>
              <a:t>John </a:t>
            </a:r>
            <a:r>
              <a:rPr lang="en-US" sz="2400" b="1" dirty="0" err="1"/>
              <a:t>Flaig</a:t>
            </a:r>
            <a:r>
              <a:rPr lang="en-US" sz="2400" dirty="0"/>
              <a:t>, Ph.D. and Don </a:t>
            </a:r>
            <a:r>
              <a:rPr lang="en-US" sz="2400" dirty="0" err="1"/>
              <a:t>Mintz</a:t>
            </a:r>
            <a:r>
              <a:rPr lang="en-US" sz="2400" dirty="0"/>
              <a:t>, Ph.D. Co-Chairs of ASQ S/R Section</a:t>
            </a:r>
          </a:p>
          <a:p>
            <a:pPr marL="0" indent="0">
              <a:buNone/>
            </a:pPr>
            <a:endParaRPr lang="en-US" sz="2400" dirty="0"/>
          </a:p>
          <a:p>
            <a:r>
              <a:rPr lang="en-US" sz="2400" b="1" dirty="0"/>
              <a:t>John Zorich</a:t>
            </a:r>
            <a:r>
              <a:rPr lang="en-US" sz="2400" dirty="0"/>
              <a:t>, MS CQE  (3-day Course at Ohlone College in Newark) </a:t>
            </a:r>
          </a:p>
          <a:p>
            <a:endParaRPr lang="en-US" sz="2000" b="1" dirty="0">
              <a:solidFill>
                <a:srgbClr val="0000CC"/>
              </a:solidFill>
            </a:endParaRPr>
          </a:p>
          <a:p>
            <a:endParaRPr lang="en-US" b="1" dirty="0">
              <a:solidFill>
                <a:srgbClr val="0000CC"/>
              </a:solidFill>
            </a:endParaRPr>
          </a:p>
          <a:p>
            <a:endParaRPr lang="en-US" sz="2000" b="1" dirty="0">
              <a:solidFill>
                <a:srgbClr val="0000CC"/>
              </a:solidFill>
            </a:endParaRPr>
          </a:p>
          <a:p>
            <a:pPr marL="0" indent="0">
              <a:buNone/>
            </a:pPr>
            <a:endParaRPr lang="en-US" sz="2000" b="1" dirty="0">
              <a:solidFill>
                <a:srgbClr val="0000CC"/>
              </a:solidFill>
            </a:endParaRPr>
          </a:p>
          <a:p>
            <a:r>
              <a:rPr lang="en-US" sz="2600" b="1" dirty="0">
                <a:solidFill>
                  <a:srgbClr val="7030A0"/>
                </a:solidFill>
              </a:rPr>
              <a:t>Mason Chen </a:t>
            </a:r>
            <a:r>
              <a:rPr lang="en-US" sz="2600" b="1" dirty="0"/>
              <a:t>&amp; Charles Chen</a:t>
            </a:r>
            <a:r>
              <a:rPr lang="en-US" sz="2600" dirty="0"/>
              <a:t>, Ph.D., CQE, CRE, CMQ/OE, CRE…. (ASQ Cert. World-Record Holder)</a:t>
            </a:r>
            <a:endParaRPr lang="en-US" sz="2200" b="1" dirty="0">
              <a:solidFill>
                <a:srgbClr val="0000CC"/>
              </a:solidFill>
            </a:endParaRPr>
          </a:p>
          <a:p>
            <a:pPr marL="971550" lvl="4" indent="0">
              <a:buNone/>
            </a:pPr>
            <a:endParaRPr lang="en-US" sz="1800" b="1" dirty="0">
              <a:solidFill>
                <a:srgbClr val="0000CC"/>
              </a:solidFill>
            </a:endParaRPr>
          </a:p>
          <a:p>
            <a:pPr marL="971550" lvl="4" indent="0">
              <a:buNone/>
            </a:pPr>
            <a:endParaRPr lang="en-US" sz="2000" b="1" dirty="0">
              <a:solidFill>
                <a:srgbClr val="0000CC"/>
              </a:solidFill>
            </a:endParaRPr>
          </a:p>
        </p:txBody>
      </p:sp>
      <p:pic>
        <p:nvPicPr>
          <p:cNvPr id="4" name="Picture 3">
            <a:extLst>
              <a:ext uri="{FF2B5EF4-FFF2-40B4-BE49-F238E27FC236}">
                <a16:creationId xmlns:a16="http://schemas.microsoft.com/office/drawing/2014/main" id="{12CD06C4-8F37-4450-B754-83F770A2A52E}"/>
              </a:ext>
            </a:extLst>
          </p:cNvPr>
          <p:cNvPicPr>
            <a:picLocks noChangeAspect="1"/>
          </p:cNvPicPr>
          <p:nvPr/>
        </p:nvPicPr>
        <p:blipFill rotWithShape="1">
          <a:blip r:embed="rId3"/>
          <a:srcRect t="8278" b="9858"/>
          <a:stretch/>
        </p:blipFill>
        <p:spPr>
          <a:xfrm>
            <a:off x="9608715" y="2697333"/>
            <a:ext cx="2315185" cy="701778"/>
          </a:xfrm>
          <a:prstGeom prst="rect">
            <a:avLst/>
          </a:prstGeom>
        </p:spPr>
      </p:pic>
      <p:pic>
        <p:nvPicPr>
          <p:cNvPr id="6" name="Picture 5">
            <a:extLst>
              <a:ext uri="{FF2B5EF4-FFF2-40B4-BE49-F238E27FC236}">
                <a16:creationId xmlns:a16="http://schemas.microsoft.com/office/drawing/2014/main" id="{C7DED248-AD06-406B-B1EA-D8756703C718}"/>
              </a:ext>
            </a:extLst>
          </p:cNvPr>
          <p:cNvPicPr>
            <a:picLocks noChangeAspect="1"/>
          </p:cNvPicPr>
          <p:nvPr/>
        </p:nvPicPr>
        <p:blipFill rotWithShape="1">
          <a:blip r:embed="rId4"/>
          <a:srcRect l="3215" t="7824" b="4355"/>
          <a:stretch/>
        </p:blipFill>
        <p:spPr>
          <a:xfrm>
            <a:off x="8570825" y="5019840"/>
            <a:ext cx="3490294" cy="610602"/>
          </a:xfrm>
          <a:prstGeom prst="rect">
            <a:avLst/>
          </a:prstGeom>
        </p:spPr>
      </p:pic>
      <p:sp>
        <p:nvSpPr>
          <p:cNvPr id="5" name="TextBox 4">
            <a:extLst>
              <a:ext uri="{FF2B5EF4-FFF2-40B4-BE49-F238E27FC236}">
                <a16:creationId xmlns:a16="http://schemas.microsoft.com/office/drawing/2014/main" id="{5CE408AD-38CD-4E21-8E26-A0AE2937A804}"/>
              </a:ext>
            </a:extLst>
          </p:cNvPr>
          <p:cNvSpPr txBox="1"/>
          <p:nvPr/>
        </p:nvSpPr>
        <p:spPr>
          <a:xfrm>
            <a:off x="5525289" y="4273641"/>
            <a:ext cx="7186247" cy="369332"/>
          </a:xfrm>
          <a:prstGeom prst="rect">
            <a:avLst/>
          </a:prstGeom>
          <a:noFill/>
        </p:spPr>
        <p:txBody>
          <a:bodyPr wrap="square" rtlCol="0">
            <a:spAutoFit/>
          </a:bodyPr>
          <a:lstStyle/>
          <a:p>
            <a:r>
              <a:rPr lang="en-US" dirty="0">
                <a:solidFill>
                  <a:srgbClr val="7030A0"/>
                </a:solidFill>
              </a:rPr>
              <a:t>Youngest speaker ever at 14 y/o at 2019 IEEE FUZZ conference</a:t>
            </a:r>
          </a:p>
        </p:txBody>
      </p:sp>
      <p:sp>
        <p:nvSpPr>
          <p:cNvPr id="8" name="Rectangle 7">
            <a:extLst>
              <a:ext uri="{FF2B5EF4-FFF2-40B4-BE49-F238E27FC236}">
                <a16:creationId xmlns:a16="http://schemas.microsoft.com/office/drawing/2014/main" id="{C8DB847A-E340-40B6-9C8C-F6DF1562B24A}"/>
              </a:ext>
            </a:extLst>
          </p:cNvPr>
          <p:cNvSpPr/>
          <p:nvPr/>
        </p:nvSpPr>
        <p:spPr>
          <a:xfrm>
            <a:off x="69356" y="4705970"/>
            <a:ext cx="11056279" cy="2246769"/>
          </a:xfrm>
          <a:prstGeom prst="rect">
            <a:avLst/>
          </a:prstGeom>
        </p:spPr>
        <p:txBody>
          <a:bodyPr wrap="square">
            <a:spAutoFit/>
          </a:bodyPr>
          <a:lstStyle/>
          <a:p>
            <a:pPr marL="971550" lvl="4"/>
            <a:r>
              <a:rPr lang="en-US" sz="2000" b="1" dirty="0">
                <a:solidFill>
                  <a:srgbClr val="0000CC"/>
                </a:solidFill>
              </a:rPr>
              <a:t>STEAMS ANNUAL EVENT </a:t>
            </a:r>
          </a:p>
          <a:p>
            <a:pPr marL="971550" lvl="4"/>
            <a:r>
              <a:rPr lang="en-US" sz="2000" b="1" dirty="0">
                <a:solidFill>
                  <a:srgbClr val="0000CC"/>
                </a:solidFill>
              </a:rPr>
              <a:t>JUNE 10 (Wed), 2020 at Applied Materials</a:t>
            </a:r>
            <a:endParaRPr lang="en-US" sz="2000" dirty="0"/>
          </a:p>
          <a:p>
            <a:pPr marL="971550" lvl="4"/>
            <a:r>
              <a:rPr lang="en-US" sz="2000" b="1" dirty="0">
                <a:solidFill>
                  <a:srgbClr val="0000CC"/>
                </a:solidFill>
              </a:rPr>
              <a:t>More info at </a:t>
            </a:r>
            <a:r>
              <a:rPr lang="en-US" sz="2000" b="1" dirty="0">
                <a:solidFill>
                  <a:schemeClr val="accent2">
                    <a:lumMod val="50000"/>
                  </a:schemeClr>
                </a:solidFill>
                <a:hlinkClick r:id="rId5">
                  <a:extLst>
                    <a:ext uri="{A12FA001-AC4F-418D-AE19-62706E023703}">
                      <ahyp:hlinkClr xmlns:ahyp="http://schemas.microsoft.com/office/drawing/2018/hyperlinkcolor" val="tx"/>
                    </a:ext>
                  </a:extLst>
                </a:hlinkClick>
              </a:rPr>
              <a:t>stem2steams.weebly.com</a:t>
            </a:r>
            <a:endParaRPr lang="en-US" sz="2000" b="1" dirty="0">
              <a:solidFill>
                <a:schemeClr val="accent2">
                  <a:lumMod val="50000"/>
                </a:schemeClr>
              </a:solidFill>
            </a:endParaRPr>
          </a:p>
          <a:p>
            <a:pPr marL="971550" lvl="4"/>
            <a:endParaRPr lang="en-US" sz="2000" b="1" dirty="0">
              <a:solidFill>
                <a:srgbClr val="0000CC"/>
              </a:solidFill>
            </a:endParaRPr>
          </a:p>
          <a:p>
            <a:pPr marL="971550" lvl="4"/>
            <a:r>
              <a:rPr lang="en-US" sz="2000" b="1" dirty="0">
                <a:solidFill>
                  <a:srgbClr val="0000CC"/>
                </a:solidFill>
              </a:rPr>
              <a:t>STEAMS = Science, Technology, Engineering, </a:t>
            </a:r>
            <a:r>
              <a:rPr lang="en-US" sz="2000" b="1" dirty="0">
                <a:solidFill>
                  <a:srgbClr val="FF0000"/>
                </a:solidFill>
              </a:rPr>
              <a:t>AI</a:t>
            </a:r>
            <a:r>
              <a:rPr lang="en-US" sz="2000" b="1" dirty="0">
                <a:solidFill>
                  <a:srgbClr val="0000CC"/>
                </a:solidFill>
              </a:rPr>
              <a:t>, Math, </a:t>
            </a:r>
            <a:r>
              <a:rPr lang="en-US" sz="2000" b="1" dirty="0">
                <a:solidFill>
                  <a:srgbClr val="FF0000"/>
                </a:solidFill>
              </a:rPr>
              <a:t>Stats</a:t>
            </a:r>
          </a:p>
          <a:p>
            <a:pPr marL="971550" lvl="4"/>
            <a:r>
              <a:rPr lang="en-US" sz="2000" b="1" dirty="0">
                <a:solidFill>
                  <a:srgbClr val="0000CC"/>
                </a:solidFill>
              </a:rPr>
              <a:t>STEM </a:t>
            </a:r>
            <a:r>
              <a:rPr lang="en-US" sz="2000" b="1" dirty="0">
                <a:solidFill>
                  <a:srgbClr val="FF0000"/>
                </a:solidFill>
              </a:rPr>
              <a:t>+ TEAMS = </a:t>
            </a:r>
            <a:r>
              <a:rPr lang="en-US" sz="2000" b="1" dirty="0">
                <a:solidFill>
                  <a:srgbClr val="0000CC"/>
                </a:solidFill>
              </a:rPr>
              <a:t>STEAMS</a:t>
            </a:r>
          </a:p>
          <a:p>
            <a:pPr marL="971550" lvl="4"/>
            <a:endParaRPr lang="en-US" sz="2000" b="1" dirty="0">
              <a:solidFill>
                <a:srgbClr val="0000CC"/>
              </a:solidFill>
            </a:endParaRPr>
          </a:p>
        </p:txBody>
      </p:sp>
      <p:sp>
        <p:nvSpPr>
          <p:cNvPr id="9" name="Rectangle 8">
            <a:extLst>
              <a:ext uri="{FF2B5EF4-FFF2-40B4-BE49-F238E27FC236}">
                <a16:creationId xmlns:a16="http://schemas.microsoft.com/office/drawing/2014/main" id="{1D5B9831-6851-47AB-83CB-EF8DC5A1F794}"/>
              </a:ext>
            </a:extLst>
          </p:cNvPr>
          <p:cNvSpPr/>
          <p:nvPr/>
        </p:nvSpPr>
        <p:spPr>
          <a:xfrm>
            <a:off x="1094622" y="2579728"/>
            <a:ext cx="8861334" cy="1138773"/>
          </a:xfrm>
          <a:prstGeom prst="rect">
            <a:avLst/>
          </a:prstGeom>
        </p:spPr>
        <p:txBody>
          <a:bodyPr wrap="square">
            <a:spAutoFit/>
          </a:bodyPr>
          <a:lstStyle/>
          <a:p>
            <a:pPr indent="-228600"/>
            <a:r>
              <a:rPr lang="en-US" sz="2000" b="1" dirty="0">
                <a:solidFill>
                  <a:srgbClr val="0000CC"/>
                </a:solidFill>
              </a:rPr>
              <a:t>APPLIED STATISTICS for R&amp;D, QA/QC, and MFG.</a:t>
            </a:r>
            <a:endParaRPr lang="en-US" sz="2000" dirty="0">
              <a:solidFill>
                <a:srgbClr val="0000CC"/>
              </a:solidFill>
            </a:endParaRPr>
          </a:p>
          <a:p>
            <a:r>
              <a:rPr lang="en-US" sz="2400" b="1" dirty="0">
                <a:solidFill>
                  <a:srgbClr val="0000CC"/>
                </a:solidFill>
              </a:rPr>
              <a:t>JUNE 2, 3, 4, 2020 (Tue, Wed, Thu)</a:t>
            </a:r>
          </a:p>
          <a:p>
            <a:r>
              <a:rPr lang="en-US" sz="2400" b="1" dirty="0">
                <a:solidFill>
                  <a:srgbClr val="0000CC"/>
                </a:solidFill>
              </a:rPr>
              <a:t>More info at </a:t>
            </a:r>
            <a:r>
              <a:rPr lang="en-US" sz="2400" b="1" dirty="0">
                <a:solidFill>
                  <a:srgbClr val="0000CC"/>
                </a:solidFill>
                <a:hlinkClick r:id="rId6"/>
              </a:rPr>
              <a:t>www.JOHNZORICH.com</a:t>
            </a:r>
            <a:endParaRPr lang="en-US" sz="2400" dirty="0"/>
          </a:p>
        </p:txBody>
      </p:sp>
    </p:spTree>
    <p:extLst>
      <p:ext uri="{BB962C8B-B14F-4D97-AF65-F5344CB8AC3E}">
        <p14:creationId xmlns:p14="http://schemas.microsoft.com/office/powerpoint/2010/main" val="32788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A0232-74ED-40EB-A541-7DD7FBE17120}"/>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AD19F7BC-F8E1-4A6D-BFEC-46AA4ABD1F9C}"/>
              </a:ext>
            </a:extLst>
          </p:cNvPr>
          <p:cNvSpPr>
            <a:spLocks noGrp="1"/>
          </p:cNvSpPr>
          <p:nvPr>
            <p:ph sz="half" idx="2"/>
          </p:nvPr>
        </p:nvSpPr>
        <p:spPr/>
        <p:txBody>
          <a:bodyPr/>
          <a:lstStyle/>
          <a:p>
            <a:endParaRPr lang="en-US"/>
          </a:p>
        </p:txBody>
      </p:sp>
      <p:sp>
        <p:nvSpPr>
          <p:cNvPr id="7" name="Content Placeholder 6">
            <a:extLst>
              <a:ext uri="{FF2B5EF4-FFF2-40B4-BE49-F238E27FC236}">
                <a16:creationId xmlns:a16="http://schemas.microsoft.com/office/drawing/2014/main" id="{DE4C871B-D3DF-4F17-81B7-632777D679B5}"/>
              </a:ext>
            </a:extLst>
          </p:cNvPr>
          <p:cNvSpPr>
            <a:spLocks noGrp="1"/>
          </p:cNvSpPr>
          <p:nvPr>
            <p:ph sz="half" idx="1"/>
          </p:nvPr>
        </p:nvSpPr>
        <p:spPr/>
        <p:txBody>
          <a:bodyPr/>
          <a:lstStyle/>
          <a:p>
            <a:endParaRPr lang="en-US"/>
          </a:p>
        </p:txBody>
      </p:sp>
      <p:pic>
        <p:nvPicPr>
          <p:cNvPr id="8" name="Picture 7">
            <a:extLst>
              <a:ext uri="{FF2B5EF4-FFF2-40B4-BE49-F238E27FC236}">
                <a16:creationId xmlns:a16="http://schemas.microsoft.com/office/drawing/2014/main" id="{73E19E46-435E-4DB8-A626-453D9DA251E6}"/>
              </a:ext>
            </a:extLst>
          </p:cNvPr>
          <p:cNvPicPr>
            <a:picLocks noChangeAspect="1"/>
          </p:cNvPicPr>
          <p:nvPr/>
        </p:nvPicPr>
        <p:blipFill>
          <a:blip r:embed="rId2"/>
          <a:stretch>
            <a:fillRect/>
          </a:stretch>
        </p:blipFill>
        <p:spPr>
          <a:xfrm>
            <a:off x="0" y="-1"/>
            <a:ext cx="12272285" cy="6858000"/>
          </a:xfrm>
          <a:prstGeom prst="rect">
            <a:avLst/>
          </a:prstGeom>
        </p:spPr>
      </p:pic>
    </p:spTree>
    <p:extLst>
      <p:ext uri="{BB962C8B-B14F-4D97-AF65-F5344CB8AC3E}">
        <p14:creationId xmlns:p14="http://schemas.microsoft.com/office/powerpoint/2010/main" val="2567393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B57E7-8A32-4BFE-8E76-F5481DF9905D}"/>
              </a:ext>
            </a:extLst>
          </p:cNvPr>
          <p:cNvSpPr>
            <a:spLocks noGrp="1"/>
          </p:cNvSpPr>
          <p:nvPr>
            <p:ph type="title"/>
          </p:nvPr>
        </p:nvSpPr>
        <p:spPr>
          <a:xfrm>
            <a:off x="698500" y="0"/>
            <a:ext cx="10972800" cy="1100667"/>
          </a:xfrm>
        </p:spPr>
        <p:txBody>
          <a:bodyPr/>
          <a:lstStyle/>
          <a:p>
            <a:r>
              <a:rPr lang="en-US" dirty="0"/>
              <a:t>What’s it like to work in Med Devices?</a:t>
            </a:r>
          </a:p>
        </p:txBody>
      </p:sp>
      <p:sp>
        <p:nvSpPr>
          <p:cNvPr id="3" name="Content Placeholder 2">
            <a:extLst>
              <a:ext uri="{FF2B5EF4-FFF2-40B4-BE49-F238E27FC236}">
                <a16:creationId xmlns:a16="http://schemas.microsoft.com/office/drawing/2014/main" id="{BCFB4F61-A2BC-4C5B-B5EB-C42CF47BF3E4}"/>
              </a:ext>
            </a:extLst>
          </p:cNvPr>
          <p:cNvSpPr>
            <a:spLocks noGrp="1"/>
          </p:cNvSpPr>
          <p:nvPr>
            <p:ph sz="half" idx="1"/>
          </p:nvPr>
        </p:nvSpPr>
        <p:spPr>
          <a:xfrm>
            <a:off x="698500" y="1289352"/>
            <a:ext cx="10588625" cy="5256592"/>
          </a:xfrm>
        </p:spPr>
        <p:txBody>
          <a:bodyPr>
            <a:normAutofit/>
          </a:bodyPr>
          <a:lstStyle/>
          <a:p>
            <a:r>
              <a:rPr lang="en-US" sz="3200" b="1" u="sng" dirty="0"/>
              <a:t>“De-Risk” the Regulatory Process</a:t>
            </a:r>
          </a:p>
          <a:p>
            <a:r>
              <a:rPr lang="en-US" sz="3200" dirty="0"/>
              <a:t>Fast Time to market</a:t>
            </a:r>
          </a:p>
          <a:p>
            <a:r>
              <a:rPr lang="en-US" sz="3200" dirty="0"/>
              <a:t>Product acquisitions by larger players</a:t>
            </a:r>
          </a:p>
          <a:p>
            <a:r>
              <a:rPr lang="en-US" sz="3200" dirty="0"/>
              <a:t>Emphasis on process control via sampling and not SPC</a:t>
            </a:r>
          </a:p>
          <a:p>
            <a:r>
              <a:rPr lang="en-US" sz="3200" b="1" u="sng" dirty="0">
                <a:solidFill>
                  <a:srgbClr val="FF0000"/>
                </a:solidFill>
              </a:rPr>
              <a:t>Standards and Regulations</a:t>
            </a:r>
          </a:p>
          <a:p>
            <a:pPr lvl="1"/>
            <a:r>
              <a:rPr lang="en-US" sz="3000" dirty="0"/>
              <a:t>FDA, EUMDR,ISO</a:t>
            </a:r>
          </a:p>
          <a:p>
            <a:pPr lvl="3"/>
            <a:endParaRPr lang="en-US" sz="2000" dirty="0"/>
          </a:p>
          <a:p>
            <a:r>
              <a:rPr lang="en-US" sz="3000" dirty="0"/>
              <a:t>Warning Letters (483’s)</a:t>
            </a:r>
          </a:p>
          <a:p>
            <a:r>
              <a:rPr lang="en-US" sz="3000" dirty="0"/>
              <a:t>Prosecution/Distribution/Sale</a:t>
            </a:r>
          </a:p>
        </p:txBody>
      </p:sp>
    </p:spTree>
    <p:extLst>
      <p:ext uri="{BB962C8B-B14F-4D97-AF65-F5344CB8AC3E}">
        <p14:creationId xmlns:p14="http://schemas.microsoft.com/office/powerpoint/2010/main" val="3588746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11680-1DB4-42FF-B377-4731388FC89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97A3848-0788-4EC1-925D-22D5A45827FE}"/>
              </a:ext>
            </a:extLst>
          </p:cNvPr>
          <p:cNvSpPr>
            <a:spLocks noGrp="1"/>
          </p:cNvSpPr>
          <p:nvPr>
            <p:ph sz="half" idx="1"/>
          </p:nvPr>
        </p:nvSpPr>
        <p:spPr/>
        <p:txBody>
          <a:bodyPr/>
          <a:lstStyle/>
          <a:p>
            <a:endParaRPr lang="en-US" dirty="0"/>
          </a:p>
        </p:txBody>
      </p:sp>
      <p:sp>
        <p:nvSpPr>
          <p:cNvPr id="4" name="Content Placeholder 3">
            <a:extLst>
              <a:ext uri="{FF2B5EF4-FFF2-40B4-BE49-F238E27FC236}">
                <a16:creationId xmlns:a16="http://schemas.microsoft.com/office/drawing/2014/main" id="{B7BF76C3-83AE-425D-9706-AC89CB19FABB}"/>
              </a:ext>
            </a:extLst>
          </p:cNvPr>
          <p:cNvSpPr>
            <a:spLocks noGrp="1"/>
          </p:cNvSpPr>
          <p:nvPr>
            <p:ph sz="half" idx="2"/>
          </p:nvPr>
        </p:nvSpPr>
        <p:spPr/>
        <p:txBody>
          <a:bodyPr/>
          <a:lstStyle/>
          <a:p>
            <a:endParaRPr lang="en-US" dirty="0"/>
          </a:p>
        </p:txBody>
      </p:sp>
      <p:sp>
        <p:nvSpPr>
          <p:cNvPr id="7" name="TextBox 6">
            <a:extLst>
              <a:ext uri="{FF2B5EF4-FFF2-40B4-BE49-F238E27FC236}">
                <a16:creationId xmlns:a16="http://schemas.microsoft.com/office/drawing/2014/main" id="{69924182-DA82-419A-AF2C-A9444268246C}"/>
              </a:ext>
            </a:extLst>
          </p:cNvPr>
          <p:cNvSpPr txBox="1"/>
          <p:nvPr/>
        </p:nvSpPr>
        <p:spPr>
          <a:xfrm>
            <a:off x="8387023" y="6340397"/>
            <a:ext cx="3526971" cy="307777"/>
          </a:xfrm>
          <a:prstGeom prst="rect">
            <a:avLst/>
          </a:prstGeom>
          <a:noFill/>
        </p:spPr>
        <p:txBody>
          <a:bodyPr wrap="square" rtlCol="0">
            <a:spAutoFit/>
          </a:bodyPr>
          <a:lstStyle/>
          <a:p>
            <a:r>
              <a:rPr lang="en-US" sz="1400" i="1" dirty="0"/>
              <a:t>Slide courtesy of John Zorich, M.S., CQE</a:t>
            </a:r>
          </a:p>
        </p:txBody>
      </p:sp>
      <p:pic>
        <p:nvPicPr>
          <p:cNvPr id="9" name="Picture 8">
            <a:extLst>
              <a:ext uri="{FF2B5EF4-FFF2-40B4-BE49-F238E27FC236}">
                <a16:creationId xmlns:a16="http://schemas.microsoft.com/office/drawing/2014/main" id="{68367E06-469E-4313-B19B-25B650697700}"/>
              </a:ext>
            </a:extLst>
          </p:cNvPr>
          <p:cNvPicPr>
            <a:picLocks noChangeAspect="1"/>
          </p:cNvPicPr>
          <p:nvPr/>
        </p:nvPicPr>
        <p:blipFill>
          <a:blip r:embed="rId3"/>
          <a:stretch>
            <a:fillRect/>
          </a:stretch>
        </p:blipFill>
        <p:spPr>
          <a:xfrm>
            <a:off x="1994506" y="296685"/>
            <a:ext cx="8156003" cy="6126590"/>
          </a:xfrm>
          <a:prstGeom prst="rect">
            <a:avLst/>
          </a:prstGeom>
        </p:spPr>
      </p:pic>
    </p:spTree>
    <p:extLst>
      <p:ext uri="{BB962C8B-B14F-4D97-AF65-F5344CB8AC3E}">
        <p14:creationId xmlns:p14="http://schemas.microsoft.com/office/powerpoint/2010/main" val="3792777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5B17D-6B8F-4F88-A56F-6A2B8C1EA69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1550A6C-2894-4286-9753-94BDCDCC3EFA}"/>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803B33AD-7DCA-44CC-9BC8-7B504B38730C}"/>
              </a:ext>
            </a:extLst>
          </p:cNvPr>
          <p:cNvSpPr>
            <a:spLocks noGrp="1"/>
          </p:cNvSpPr>
          <p:nvPr>
            <p:ph sz="half" idx="2"/>
          </p:nvPr>
        </p:nvSpPr>
        <p:spPr/>
        <p:txBody>
          <a:bodyPr/>
          <a:lstStyle/>
          <a:p>
            <a:endParaRPr lang="en-US"/>
          </a:p>
        </p:txBody>
      </p:sp>
      <p:pic>
        <p:nvPicPr>
          <p:cNvPr id="6" name="Picture 5">
            <a:extLst>
              <a:ext uri="{FF2B5EF4-FFF2-40B4-BE49-F238E27FC236}">
                <a16:creationId xmlns:a16="http://schemas.microsoft.com/office/drawing/2014/main" id="{270A5AE0-2068-4900-8A0E-78300AE2FC66}"/>
              </a:ext>
            </a:extLst>
          </p:cNvPr>
          <p:cNvPicPr>
            <a:picLocks noChangeAspect="1"/>
          </p:cNvPicPr>
          <p:nvPr/>
        </p:nvPicPr>
        <p:blipFill rotWithShape="1">
          <a:blip r:embed="rId3"/>
          <a:srcRect b="6600"/>
          <a:stretch/>
        </p:blipFill>
        <p:spPr>
          <a:xfrm>
            <a:off x="1735364" y="99802"/>
            <a:ext cx="8924472" cy="6261442"/>
          </a:xfrm>
          <a:prstGeom prst="rect">
            <a:avLst/>
          </a:prstGeom>
        </p:spPr>
      </p:pic>
      <p:sp>
        <p:nvSpPr>
          <p:cNvPr id="7" name="TextBox 6">
            <a:extLst>
              <a:ext uri="{FF2B5EF4-FFF2-40B4-BE49-F238E27FC236}">
                <a16:creationId xmlns:a16="http://schemas.microsoft.com/office/drawing/2014/main" id="{3164773D-637C-44C5-BDFC-DBDC78A7BFFA}"/>
              </a:ext>
            </a:extLst>
          </p:cNvPr>
          <p:cNvSpPr txBox="1"/>
          <p:nvPr/>
        </p:nvSpPr>
        <p:spPr>
          <a:xfrm>
            <a:off x="8387023" y="6317922"/>
            <a:ext cx="3526971" cy="307777"/>
          </a:xfrm>
          <a:prstGeom prst="rect">
            <a:avLst/>
          </a:prstGeom>
          <a:noFill/>
        </p:spPr>
        <p:txBody>
          <a:bodyPr wrap="square" rtlCol="0">
            <a:spAutoFit/>
          </a:bodyPr>
          <a:lstStyle/>
          <a:p>
            <a:r>
              <a:rPr lang="en-US" sz="1400" i="1" dirty="0"/>
              <a:t>Slide courtesy of John Zorich, M.S., CQE</a:t>
            </a:r>
          </a:p>
        </p:txBody>
      </p:sp>
    </p:spTree>
    <p:extLst>
      <p:ext uri="{BB962C8B-B14F-4D97-AF65-F5344CB8AC3E}">
        <p14:creationId xmlns:p14="http://schemas.microsoft.com/office/powerpoint/2010/main" val="1981130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CF774C6C-123A-4884-A1AE-B8C286234ED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4134" t="4056" r="819" b="16227"/>
          <a:stretch/>
        </p:blipFill>
        <p:spPr>
          <a:xfrm rot="5400000">
            <a:off x="2635405" y="1552918"/>
            <a:ext cx="1533924" cy="2042095"/>
          </a:xfrm>
          <a:prstGeom prst="rect">
            <a:avLst/>
          </a:prstGeom>
        </p:spPr>
      </p:pic>
      <p:sp>
        <p:nvSpPr>
          <p:cNvPr id="2" name="Title 1">
            <a:extLst>
              <a:ext uri="{FF2B5EF4-FFF2-40B4-BE49-F238E27FC236}">
                <a16:creationId xmlns:a16="http://schemas.microsoft.com/office/drawing/2014/main" id="{574DD7E0-C1D1-4765-84FC-9AEF450845FC}"/>
              </a:ext>
            </a:extLst>
          </p:cNvPr>
          <p:cNvSpPr>
            <a:spLocks noGrp="1"/>
          </p:cNvSpPr>
          <p:nvPr>
            <p:ph type="title"/>
          </p:nvPr>
        </p:nvSpPr>
        <p:spPr>
          <a:xfrm>
            <a:off x="468398" y="430627"/>
            <a:ext cx="10972800" cy="565678"/>
          </a:xfrm>
        </p:spPr>
        <p:txBody>
          <a:bodyPr/>
          <a:lstStyle/>
          <a:p>
            <a:r>
              <a:rPr lang="en-US" dirty="0"/>
              <a:t>Confidence Interval Concept: Back to Basics </a:t>
            </a:r>
          </a:p>
        </p:txBody>
      </p:sp>
      <p:sp>
        <p:nvSpPr>
          <p:cNvPr id="3" name="Content Placeholder 2">
            <a:extLst>
              <a:ext uri="{FF2B5EF4-FFF2-40B4-BE49-F238E27FC236}">
                <a16:creationId xmlns:a16="http://schemas.microsoft.com/office/drawing/2014/main" id="{AC324F8A-3A9A-418B-B033-9846B298C33A}"/>
              </a:ext>
            </a:extLst>
          </p:cNvPr>
          <p:cNvSpPr>
            <a:spLocks noGrp="1"/>
          </p:cNvSpPr>
          <p:nvPr>
            <p:ph sz="half" idx="1"/>
          </p:nvPr>
        </p:nvSpPr>
        <p:spPr>
          <a:xfrm>
            <a:off x="1011715" y="5536497"/>
            <a:ext cx="9249885" cy="1072135"/>
          </a:xfrm>
          <a:ln>
            <a:solidFill>
              <a:schemeClr val="tx1"/>
            </a:solidFill>
          </a:ln>
        </p:spPr>
        <p:txBody>
          <a:bodyPr/>
          <a:lstStyle/>
          <a:p>
            <a:r>
              <a:rPr lang="en-US" dirty="0">
                <a:hlinkClick r:id="rId4"/>
              </a:rPr>
              <a:t>NIST</a:t>
            </a:r>
            <a:r>
              <a:rPr lang="en-US" dirty="0"/>
              <a:t> defines a “</a:t>
            </a:r>
            <a:r>
              <a:rPr lang="en-US" i="1" u="sng" dirty="0"/>
              <a:t>confidence limits”</a:t>
            </a:r>
            <a:r>
              <a:rPr lang="en-US" i="1" dirty="0"/>
              <a:t> as </a:t>
            </a:r>
            <a:r>
              <a:rPr lang="en-US" dirty="0"/>
              <a:t> “…as the UPPER AND LOWER limits within which we expect to find a given POPULATION PARAMETER value AT A PREDEFINED LEVEL OF CONFIDENCE”</a:t>
            </a:r>
          </a:p>
          <a:p>
            <a:endParaRPr lang="en-US" i="1" dirty="0"/>
          </a:p>
        </p:txBody>
      </p:sp>
      <p:cxnSp>
        <p:nvCxnSpPr>
          <p:cNvPr id="7" name="Straight Connector 6">
            <a:extLst>
              <a:ext uri="{FF2B5EF4-FFF2-40B4-BE49-F238E27FC236}">
                <a16:creationId xmlns:a16="http://schemas.microsoft.com/office/drawing/2014/main" id="{FA32649B-2355-44FD-9E12-0A956A6E0D0C}"/>
              </a:ext>
            </a:extLst>
          </p:cNvPr>
          <p:cNvCxnSpPr>
            <a:cxnSpLocks/>
          </p:cNvCxnSpPr>
          <p:nvPr/>
        </p:nvCxnSpPr>
        <p:spPr>
          <a:xfrm>
            <a:off x="1492548" y="1171698"/>
            <a:ext cx="0" cy="1057275"/>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8" name="Straight Connector 7">
            <a:extLst>
              <a:ext uri="{FF2B5EF4-FFF2-40B4-BE49-F238E27FC236}">
                <a16:creationId xmlns:a16="http://schemas.microsoft.com/office/drawing/2014/main" id="{8A412222-C321-475F-BD68-7068918D4D0F}"/>
              </a:ext>
            </a:extLst>
          </p:cNvPr>
          <p:cNvCxnSpPr>
            <a:cxnSpLocks/>
          </p:cNvCxnSpPr>
          <p:nvPr/>
        </p:nvCxnSpPr>
        <p:spPr>
          <a:xfrm>
            <a:off x="4967268" y="1171698"/>
            <a:ext cx="0" cy="1057275"/>
          </a:xfrm>
          <a:prstGeom prst="line">
            <a:avLst/>
          </a:prstGeom>
          <a:ln w="38100"/>
        </p:spPr>
        <p:style>
          <a:lnRef idx="1">
            <a:schemeClr val="accent2"/>
          </a:lnRef>
          <a:fillRef idx="0">
            <a:schemeClr val="accent2"/>
          </a:fillRef>
          <a:effectRef idx="0">
            <a:schemeClr val="accent2"/>
          </a:effectRef>
          <a:fontRef idx="minor">
            <a:schemeClr val="tx1"/>
          </a:fontRef>
        </p:style>
      </p:cxnSp>
      <p:grpSp>
        <p:nvGrpSpPr>
          <p:cNvPr id="9" name="Group 8">
            <a:extLst>
              <a:ext uri="{FF2B5EF4-FFF2-40B4-BE49-F238E27FC236}">
                <a16:creationId xmlns:a16="http://schemas.microsoft.com/office/drawing/2014/main" id="{9B31A43D-C1BB-44BD-8A47-71D1FB27C3E8}"/>
              </a:ext>
            </a:extLst>
          </p:cNvPr>
          <p:cNvGrpSpPr/>
          <p:nvPr/>
        </p:nvGrpSpPr>
        <p:grpSpPr>
          <a:xfrm>
            <a:off x="2840864" y="1329504"/>
            <a:ext cx="709265" cy="525464"/>
            <a:chOff x="8166101" y="5769860"/>
            <a:chExt cx="2780753" cy="525464"/>
          </a:xfrm>
        </p:grpSpPr>
        <p:sp>
          <p:nvSpPr>
            <p:cNvPr id="11" name="Rectangle 10">
              <a:extLst>
                <a:ext uri="{FF2B5EF4-FFF2-40B4-BE49-F238E27FC236}">
                  <a16:creationId xmlns:a16="http://schemas.microsoft.com/office/drawing/2014/main" id="{A3CF816B-B0A8-43C9-81FD-67033172E95C}"/>
                </a:ext>
              </a:extLst>
            </p:cNvPr>
            <p:cNvSpPr/>
            <p:nvPr/>
          </p:nvSpPr>
          <p:spPr>
            <a:xfrm>
              <a:off x="8209824" y="5960527"/>
              <a:ext cx="2714171" cy="152770"/>
            </a:xfrm>
            <a:prstGeom prst="rect">
              <a:avLst/>
            </a:prstGeom>
            <a:ln>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D0DE0FC-A32B-41E2-9501-59022640E5E7}"/>
                </a:ext>
              </a:extLst>
            </p:cNvPr>
            <p:cNvSpPr/>
            <p:nvPr/>
          </p:nvSpPr>
          <p:spPr>
            <a:xfrm>
              <a:off x="8166101" y="5769860"/>
              <a:ext cx="45719" cy="525464"/>
            </a:xfrm>
            <a:prstGeom prst="rect">
              <a:avLst/>
            </a:prstGeom>
            <a:ln>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39DE260A-EC54-474C-A066-185A778BF0C0}"/>
                </a:ext>
              </a:extLst>
            </p:cNvPr>
            <p:cNvSpPr/>
            <p:nvPr/>
          </p:nvSpPr>
          <p:spPr>
            <a:xfrm>
              <a:off x="10901135" y="5769860"/>
              <a:ext cx="45719" cy="525464"/>
            </a:xfrm>
            <a:prstGeom prst="rect">
              <a:avLst/>
            </a:prstGeom>
            <a:ln>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sp>
        <p:nvSpPr>
          <p:cNvPr id="13" name="TextBox 12">
            <a:extLst>
              <a:ext uri="{FF2B5EF4-FFF2-40B4-BE49-F238E27FC236}">
                <a16:creationId xmlns:a16="http://schemas.microsoft.com/office/drawing/2014/main" id="{65035ECE-6945-451F-8B6B-7EB9D7DE4134}"/>
              </a:ext>
            </a:extLst>
          </p:cNvPr>
          <p:cNvSpPr txBox="1"/>
          <p:nvPr/>
        </p:nvSpPr>
        <p:spPr>
          <a:xfrm>
            <a:off x="2035615" y="1864908"/>
            <a:ext cx="2436835" cy="307777"/>
          </a:xfrm>
          <a:prstGeom prst="rect">
            <a:avLst/>
          </a:prstGeom>
          <a:noFill/>
        </p:spPr>
        <p:txBody>
          <a:bodyPr wrap="square" rtlCol="0">
            <a:spAutoFit/>
          </a:bodyPr>
          <a:lstStyle/>
          <a:p>
            <a:r>
              <a:rPr lang="en-US" sz="1400" i="1" dirty="0"/>
              <a:t>2-sided confidence interval</a:t>
            </a:r>
            <a:endParaRPr lang="en-US" dirty="0"/>
          </a:p>
        </p:txBody>
      </p:sp>
      <p:sp>
        <p:nvSpPr>
          <p:cNvPr id="14" name="TextBox 13">
            <a:extLst>
              <a:ext uri="{FF2B5EF4-FFF2-40B4-BE49-F238E27FC236}">
                <a16:creationId xmlns:a16="http://schemas.microsoft.com/office/drawing/2014/main" id="{9EEDD59A-C013-41AC-A386-62D3DA759354}"/>
              </a:ext>
            </a:extLst>
          </p:cNvPr>
          <p:cNvSpPr txBox="1"/>
          <p:nvPr/>
        </p:nvSpPr>
        <p:spPr>
          <a:xfrm>
            <a:off x="1453983" y="2063944"/>
            <a:ext cx="609600" cy="307777"/>
          </a:xfrm>
          <a:prstGeom prst="rect">
            <a:avLst/>
          </a:prstGeom>
          <a:noFill/>
        </p:spPr>
        <p:txBody>
          <a:bodyPr wrap="square" rtlCol="0">
            <a:spAutoFit/>
          </a:bodyPr>
          <a:lstStyle/>
          <a:p>
            <a:r>
              <a:rPr lang="en-US" sz="1400" i="1" dirty="0"/>
              <a:t>LSL</a:t>
            </a:r>
          </a:p>
        </p:txBody>
      </p:sp>
      <p:sp>
        <p:nvSpPr>
          <p:cNvPr id="15" name="Rectangle 14">
            <a:extLst>
              <a:ext uri="{FF2B5EF4-FFF2-40B4-BE49-F238E27FC236}">
                <a16:creationId xmlns:a16="http://schemas.microsoft.com/office/drawing/2014/main" id="{E44CB1BF-DF8F-4E0D-B3F4-5BBD95578DDB}"/>
              </a:ext>
            </a:extLst>
          </p:cNvPr>
          <p:cNvSpPr/>
          <p:nvPr/>
        </p:nvSpPr>
        <p:spPr>
          <a:xfrm>
            <a:off x="1390576" y="3471163"/>
            <a:ext cx="4762089" cy="646331"/>
          </a:xfrm>
          <a:prstGeom prst="rect">
            <a:avLst/>
          </a:prstGeom>
        </p:spPr>
        <p:txBody>
          <a:bodyPr wrap="square">
            <a:spAutoFit/>
          </a:bodyPr>
          <a:lstStyle/>
          <a:p>
            <a:r>
              <a:rPr lang="en-US" b="1" dirty="0">
                <a:solidFill>
                  <a:schemeClr val="accent2">
                    <a:lumMod val="50000"/>
                  </a:schemeClr>
                </a:solidFill>
              </a:rPr>
              <a:t>“95% of the time, the population mean is contained within the stated limits.” </a:t>
            </a:r>
          </a:p>
        </p:txBody>
      </p:sp>
      <p:sp>
        <p:nvSpPr>
          <p:cNvPr id="16" name="Arrow: Right 15">
            <a:extLst>
              <a:ext uri="{FF2B5EF4-FFF2-40B4-BE49-F238E27FC236}">
                <a16:creationId xmlns:a16="http://schemas.microsoft.com/office/drawing/2014/main" id="{B90C8C78-3349-44E4-A794-0A97963A3FA0}"/>
              </a:ext>
            </a:extLst>
          </p:cNvPr>
          <p:cNvSpPr/>
          <p:nvPr/>
        </p:nvSpPr>
        <p:spPr>
          <a:xfrm>
            <a:off x="8592621" y="3858335"/>
            <a:ext cx="459545" cy="285750"/>
          </a:xfrm>
          <a:prstGeom prst="rightArrow">
            <a:avLst/>
          </a:prstGeom>
          <a:ln>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7" name="Rectangle 16">
            <a:extLst>
              <a:ext uri="{FF2B5EF4-FFF2-40B4-BE49-F238E27FC236}">
                <a16:creationId xmlns:a16="http://schemas.microsoft.com/office/drawing/2014/main" id="{844C8F3E-1E47-4B07-AA3E-3BE0CF28C318}"/>
              </a:ext>
            </a:extLst>
          </p:cNvPr>
          <p:cNvSpPr/>
          <p:nvPr/>
        </p:nvSpPr>
        <p:spPr>
          <a:xfrm>
            <a:off x="8546902" y="3762628"/>
            <a:ext cx="45719" cy="525464"/>
          </a:xfrm>
          <a:prstGeom prst="rect">
            <a:avLst/>
          </a:prstGeom>
          <a:ln>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8" name="TextBox 17">
            <a:extLst>
              <a:ext uri="{FF2B5EF4-FFF2-40B4-BE49-F238E27FC236}">
                <a16:creationId xmlns:a16="http://schemas.microsoft.com/office/drawing/2014/main" id="{BCC4F7F0-11BD-4E5B-9E72-ABA76B9C7B89}"/>
              </a:ext>
            </a:extLst>
          </p:cNvPr>
          <p:cNvSpPr txBox="1"/>
          <p:nvPr/>
        </p:nvSpPr>
        <p:spPr>
          <a:xfrm>
            <a:off x="8312593" y="4239805"/>
            <a:ext cx="3028950" cy="307777"/>
          </a:xfrm>
          <a:prstGeom prst="rect">
            <a:avLst/>
          </a:prstGeom>
          <a:noFill/>
        </p:spPr>
        <p:txBody>
          <a:bodyPr wrap="square" rtlCol="0">
            <a:spAutoFit/>
          </a:bodyPr>
          <a:lstStyle/>
          <a:p>
            <a:r>
              <a:rPr lang="en-US" sz="1400" i="1" dirty="0"/>
              <a:t>one-sided lower </a:t>
            </a:r>
            <a:r>
              <a:rPr lang="en-US" sz="1400" i="1" dirty="0" err="1"/>
              <a:t>conf</a:t>
            </a:r>
            <a:r>
              <a:rPr lang="en-US" sz="1400" i="1" dirty="0"/>
              <a:t> limit</a:t>
            </a:r>
          </a:p>
        </p:txBody>
      </p:sp>
      <p:sp>
        <p:nvSpPr>
          <p:cNvPr id="19" name="TextBox 18">
            <a:extLst>
              <a:ext uri="{FF2B5EF4-FFF2-40B4-BE49-F238E27FC236}">
                <a16:creationId xmlns:a16="http://schemas.microsoft.com/office/drawing/2014/main" id="{ACCB44F5-7E40-484A-BEB3-EE2AC75DD1DE}"/>
              </a:ext>
            </a:extLst>
          </p:cNvPr>
          <p:cNvSpPr txBox="1"/>
          <p:nvPr/>
        </p:nvSpPr>
        <p:spPr>
          <a:xfrm>
            <a:off x="8016364" y="4457492"/>
            <a:ext cx="609600" cy="307777"/>
          </a:xfrm>
          <a:prstGeom prst="rect">
            <a:avLst/>
          </a:prstGeom>
          <a:noFill/>
        </p:spPr>
        <p:txBody>
          <a:bodyPr wrap="square" rtlCol="0">
            <a:spAutoFit/>
          </a:bodyPr>
          <a:lstStyle/>
          <a:p>
            <a:r>
              <a:rPr lang="en-US" sz="1400" i="1" dirty="0"/>
              <a:t>LSL</a:t>
            </a:r>
          </a:p>
        </p:txBody>
      </p:sp>
      <p:cxnSp>
        <p:nvCxnSpPr>
          <p:cNvPr id="20" name="Straight Connector 19">
            <a:extLst>
              <a:ext uri="{FF2B5EF4-FFF2-40B4-BE49-F238E27FC236}">
                <a16:creationId xmlns:a16="http://schemas.microsoft.com/office/drawing/2014/main" id="{6D5A67F9-A09B-405B-A06F-5EB787DF2844}"/>
              </a:ext>
            </a:extLst>
          </p:cNvPr>
          <p:cNvCxnSpPr/>
          <p:nvPr/>
        </p:nvCxnSpPr>
        <p:spPr>
          <a:xfrm>
            <a:off x="8278255" y="1115410"/>
            <a:ext cx="0" cy="1057275"/>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1" name="TextBox 20">
            <a:extLst>
              <a:ext uri="{FF2B5EF4-FFF2-40B4-BE49-F238E27FC236}">
                <a16:creationId xmlns:a16="http://schemas.microsoft.com/office/drawing/2014/main" id="{AE570EF1-10D7-4A71-9C64-F246A472FC1A}"/>
              </a:ext>
            </a:extLst>
          </p:cNvPr>
          <p:cNvSpPr txBox="1"/>
          <p:nvPr/>
        </p:nvSpPr>
        <p:spPr>
          <a:xfrm>
            <a:off x="5954798" y="1923358"/>
            <a:ext cx="2282825" cy="307777"/>
          </a:xfrm>
          <a:prstGeom prst="rect">
            <a:avLst/>
          </a:prstGeom>
          <a:noFill/>
        </p:spPr>
        <p:txBody>
          <a:bodyPr wrap="square" rtlCol="0">
            <a:spAutoFit/>
          </a:bodyPr>
          <a:lstStyle/>
          <a:p>
            <a:r>
              <a:rPr lang="en-US" sz="1400" i="1" dirty="0"/>
              <a:t>one-sided upper </a:t>
            </a:r>
            <a:r>
              <a:rPr lang="en-US" sz="1400" i="1" dirty="0" err="1"/>
              <a:t>conf</a:t>
            </a:r>
            <a:r>
              <a:rPr lang="en-US" sz="1400" i="1" dirty="0"/>
              <a:t> limit</a:t>
            </a:r>
            <a:endParaRPr lang="en-US" dirty="0"/>
          </a:p>
        </p:txBody>
      </p:sp>
      <p:sp>
        <p:nvSpPr>
          <p:cNvPr id="22" name="Rectangle 21">
            <a:extLst>
              <a:ext uri="{FF2B5EF4-FFF2-40B4-BE49-F238E27FC236}">
                <a16:creationId xmlns:a16="http://schemas.microsoft.com/office/drawing/2014/main" id="{46946BFB-B858-44B3-81A7-BDDDB5F7A541}"/>
              </a:ext>
            </a:extLst>
          </p:cNvPr>
          <p:cNvSpPr/>
          <p:nvPr/>
        </p:nvSpPr>
        <p:spPr>
          <a:xfrm>
            <a:off x="7981715" y="1446826"/>
            <a:ext cx="45719" cy="525464"/>
          </a:xfrm>
          <a:prstGeom prst="rect">
            <a:avLst/>
          </a:prstGeom>
          <a:ln>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3" name="Arrow: Right 22">
            <a:extLst>
              <a:ext uri="{FF2B5EF4-FFF2-40B4-BE49-F238E27FC236}">
                <a16:creationId xmlns:a16="http://schemas.microsoft.com/office/drawing/2014/main" id="{2403B035-1ED5-4B01-83D2-EF15FEE9FEBC}"/>
              </a:ext>
            </a:extLst>
          </p:cNvPr>
          <p:cNvSpPr/>
          <p:nvPr/>
        </p:nvSpPr>
        <p:spPr>
          <a:xfrm rot="10800000">
            <a:off x="7537286" y="1569036"/>
            <a:ext cx="443157" cy="285750"/>
          </a:xfrm>
          <a:prstGeom prst="rightArrow">
            <a:avLst/>
          </a:prstGeom>
          <a:ln>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24" name="TextBox 23">
            <a:extLst>
              <a:ext uri="{FF2B5EF4-FFF2-40B4-BE49-F238E27FC236}">
                <a16:creationId xmlns:a16="http://schemas.microsoft.com/office/drawing/2014/main" id="{C0CE491D-3BEE-4799-8B9B-F620D9E118EE}"/>
              </a:ext>
            </a:extLst>
          </p:cNvPr>
          <p:cNvSpPr txBox="1"/>
          <p:nvPr/>
        </p:nvSpPr>
        <p:spPr>
          <a:xfrm>
            <a:off x="8046965" y="2200935"/>
            <a:ext cx="775970" cy="307777"/>
          </a:xfrm>
          <a:prstGeom prst="rect">
            <a:avLst/>
          </a:prstGeom>
          <a:noFill/>
        </p:spPr>
        <p:txBody>
          <a:bodyPr wrap="square" rtlCol="0">
            <a:spAutoFit/>
          </a:bodyPr>
          <a:lstStyle/>
          <a:p>
            <a:r>
              <a:rPr lang="en-US" sz="1400" i="1" dirty="0"/>
              <a:t>USL</a:t>
            </a:r>
          </a:p>
        </p:txBody>
      </p:sp>
      <p:sp>
        <p:nvSpPr>
          <p:cNvPr id="27" name="TextBox 26">
            <a:extLst>
              <a:ext uri="{FF2B5EF4-FFF2-40B4-BE49-F238E27FC236}">
                <a16:creationId xmlns:a16="http://schemas.microsoft.com/office/drawing/2014/main" id="{A9136F2A-A27F-4A59-90F3-97A09FFA0FA2}"/>
              </a:ext>
            </a:extLst>
          </p:cNvPr>
          <p:cNvSpPr txBox="1"/>
          <p:nvPr/>
        </p:nvSpPr>
        <p:spPr>
          <a:xfrm>
            <a:off x="4966971" y="2021070"/>
            <a:ext cx="609600" cy="307777"/>
          </a:xfrm>
          <a:prstGeom prst="rect">
            <a:avLst/>
          </a:prstGeom>
          <a:noFill/>
        </p:spPr>
        <p:txBody>
          <a:bodyPr wrap="square" rtlCol="0">
            <a:spAutoFit/>
          </a:bodyPr>
          <a:lstStyle/>
          <a:p>
            <a:r>
              <a:rPr lang="en-US" sz="1400" i="1" dirty="0"/>
              <a:t>USL</a:t>
            </a:r>
          </a:p>
        </p:txBody>
      </p:sp>
      <p:cxnSp>
        <p:nvCxnSpPr>
          <p:cNvPr id="28" name="Straight Connector 27">
            <a:extLst>
              <a:ext uri="{FF2B5EF4-FFF2-40B4-BE49-F238E27FC236}">
                <a16:creationId xmlns:a16="http://schemas.microsoft.com/office/drawing/2014/main" id="{5449C8AD-B2E4-45C6-AA02-5A5A5739F2B4}"/>
              </a:ext>
            </a:extLst>
          </p:cNvPr>
          <p:cNvCxnSpPr/>
          <p:nvPr/>
        </p:nvCxnSpPr>
        <p:spPr>
          <a:xfrm>
            <a:off x="8297141" y="3405959"/>
            <a:ext cx="0" cy="1057275"/>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026" name="Picture 2" descr="http://access-excel.tips/wp-content/uploads/2015/10/spss-excel-one-sample-t-test-08.jpg">
            <a:extLst>
              <a:ext uri="{FF2B5EF4-FFF2-40B4-BE49-F238E27FC236}">
                <a16:creationId xmlns:a16="http://schemas.microsoft.com/office/drawing/2014/main" id="{0529052E-B2CD-48DC-9694-9F1544B715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278" y="4279736"/>
            <a:ext cx="1989409" cy="107213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30" name="Straight Connector 29">
            <a:extLst>
              <a:ext uri="{FF2B5EF4-FFF2-40B4-BE49-F238E27FC236}">
                <a16:creationId xmlns:a16="http://schemas.microsoft.com/office/drawing/2014/main" id="{797CC361-BF27-4537-98EF-ABF9635A7762}"/>
              </a:ext>
            </a:extLst>
          </p:cNvPr>
          <p:cNvCxnSpPr/>
          <p:nvPr/>
        </p:nvCxnSpPr>
        <p:spPr>
          <a:xfrm>
            <a:off x="2840864" y="1904413"/>
            <a:ext cx="0" cy="1207715"/>
          </a:xfrm>
          <a:prstGeom prst="line">
            <a:avLst/>
          </a:prstGeom>
          <a:ln w="6350">
            <a:prstDash val="dash"/>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0F9B2CC3-433D-4FE6-B5AA-9EFB91D7C738}"/>
              </a:ext>
            </a:extLst>
          </p:cNvPr>
          <p:cNvCxnSpPr/>
          <p:nvPr/>
        </p:nvCxnSpPr>
        <p:spPr>
          <a:xfrm>
            <a:off x="3550129" y="1913163"/>
            <a:ext cx="0" cy="1207715"/>
          </a:xfrm>
          <a:prstGeom prst="line">
            <a:avLst/>
          </a:prstGeom>
          <a:ln w="6350">
            <a:prstDash val="dash"/>
          </a:ln>
        </p:spPr>
        <p:style>
          <a:lnRef idx="1">
            <a:schemeClr val="dk1"/>
          </a:lnRef>
          <a:fillRef idx="0">
            <a:schemeClr val="dk1"/>
          </a:fillRef>
          <a:effectRef idx="0">
            <a:schemeClr val="dk1"/>
          </a:effectRef>
          <a:fontRef idx="minor">
            <a:schemeClr val="tx1"/>
          </a:fontRef>
        </p:style>
      </p:cxnSp>
      <p:sp>
        <p:nvSpPr>
          <p:cNvPr id="37" name="TextBox 36">
            <a:extLst>
              <a:ext uri="{FF2B5EF4-FFF2-40B4-BE49-F238E27FC236}">
                <a16:creationId xmlns:a16="http://schemas.microsoft.com/office/drawing/2014/main" id="{79FF4E21-53AD-46E8-809F-EA89FEBF567D}"/>
              </a:ext>
            </a:extLst>
          </p:cNvPr>
          <p:cNvSpPr txBox="1"/>
          <p:nvPr/>
        </p:nvSpPr>
        <p:spPr>
          <a:xfrm>
            <a:off x="3427930" y="4186438"/>
            <a:ext cx="3024969" cy="1200329"/>
          </a:xfrm>
          <a:prstGeom prst="rect">
            <a:avLst/>
          </a:prstGeom>
          <a:noFill/>
          <a:ln>
            <a:solidFill>
              <a:schemeClr val="tx1"/>
            </a:solidFill>
          </a:ln>
        </p:spPr>
        <p:txBody>
          <a:bodyPr wrap="square" rtlCol="0">
            <a:spAutoFit/>
          </a:bodyPr>
          <a:lstStyle/>
          <a:p>
            <a:r>
              <a:rPr lang="en-US" dirty="0"/>
              <a:t>Driven by:</a:t>
            </a:r>
          </a:p>
          <a:p>
            <a:pPr marL="285750" indent="-285750">
              <a:buFont typeface="Arial" panose="020B0604020202020204" pitchFamily="34" charset="0"/>
              <a:buChar char="•"/>
            </a:pPr>
            <a:r>
              <a:rPr lang="en-US" b="1" dirty="0">
                <a:solidFill>
                  <a:srgbClr val="FF0000"/>
                </a:solidFill>
              </a:rPr>
              <a:t>Alpha risk : C = 1 – </a:t>
            </a:r>
            <a:r>
              <a:rPr lang="el-GR" b="1" dirty="0">
                <a:solidFill>
                  <a:srgbClr val="FF0000"/>
                </a:solidFill>
              </a:rPr>
              <a:t>α</a:t>
            </a:r>
            <a:endParaRPr lang="en-US" b="1" dirty="0">
              <a:solidFill>
                <a:srgbClr val="FF0000"/>
              </a:solidFill>
            </a:endParaRPr>
          </a:p>
          <a:p>
            <a:pPr marL="285750" indent="-285750">
              <a:buFont typeface="Arial" panose="020B0604020202020204" pitchFamily="34" charset="0"/>
              <a:buChar char="•"/>
            </a:pPr>
            <a:r>
              <a:rPr lang="en-US" dirty="0"/>
              <a:t>Sample size</a:t>
            </a:r>
          </a:p>
          <a:p>
            <a:pPr marL="285750" indent="-285750">
              <a:buFont typeface="Arial" panose="020B0604020202020204" pitchFamily="34" charset="0"/>
              <a:buChar char="•"/>
            </a:pPr>
            <a:r>
              <a:rPr lang="en-US" dirty="0"/>
              <a:t>Dispersion</a:t>
            </a:r>
          </a:p>
        </p:txBody>
      </p:sp>
      <p:sp>
        <p:nvSpPr>
          <p:cNvPr id="4" name="Arrow: Down 3">
            <a:extLst>
              <a:ext uri="{FF2B5EF4-FFF2-40B4-BE49-F238E27FC236}">
                <a16:creationId xmlns:a16="http://schemas.microsoft.com/office/drawing/2014/main" id="{ADD2037B-A96E-43D8-AA92-F100855BFB0B}"/>
              </a:ext>
            </a:extLst>
          </p:cNvPr>
          <p:cNvSpPr/>
          <p:nvPr/>
        </p:nvSpPr>
        <p:spPr>
          <a:xfrm rot="13218451">
            <a:off x="2333502" y="2947312"/>
            <a:ext cx="527523" cy="565678"/>
          </a:xfrm>
          <a:prstGeom prst="downArrow">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Down 30">
            <a:extLst>
              <a:ext uri="{FF2B5EF4-FFF2-40B4-BE49-F238E27FC236}">
                <a16:creationId xmlns:a16="http://schemas.microsoft.com/office/drawing/2014/main" id="{BAD5FC9B-96B9-453F-AA33-58A6188CE5AC}"/>
              </a:ext>
            </a:extLst>
          </p:cNvPr>
          <p:cNvSpPr/>
          <p:nvPr/>
        </p:nvSpPr>
        <p:spPr>
          <a:xfrm rot="8341038">
            <a:off x="3507860" y="2991048"/>
            <a:ext cx="527523" cy="565678"/>
          </a:xfrm>
          <a:prstGeom prst="downArrow">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8C94BE5-D9A9-4E31-B304-AE339F059D06}"/>
              </a:ext>
            </a:extLst>
          </p:cNvPr>
          <p:cNvSpPr/>
          <p:nvPr/>
        </p:nvSpPr>
        <p:spPr>
          <a:xfrm>
            <a:off x="8321164" y="4769002"/>
            <a:ext cx="3801484" cy="707886"/>
          </a:xfrm>
          <a:prstGeom prst="rect">
            <a:avLst/>
          </a:prstGeom>
        </p:spPr>
        <p:txBody>
          <a:bodyPr wrap="square">
            <a:spAutoFit/>
          </a:bodyPr>
          <a:lstStyle/>
          <a:p>
            <a:r>
              <a:rPr lang="en-US" sz="2000" dirty="0"/>
              <a:t>“ ‘’, the population mean is not less than the stated limit.” </a:t>
            </a:r>
          </a:p>
        </p:txBody>
      </p:sp>
      <p:sp>
        <p:nvSpPr>
          <p:cNvPr id="34" name="Rectangle 33">
            <a:extLst>
              <a:ext uri="{FF2B5EF4-FFF2-40B4-BE49-F238E27FC236}">
                <a16:creationId xmlns:a16="http://schemas.microsoft.com/office/drawing/2014/main" id="{A7C3EEE2-F20A-4406-9D53-9CEDE0964F76}"/>
              </a:ext>
            </a:extLst>
          </p:cNvPr>
          <p:cNvSpPr/>
          <p:nvPr/>
        </p:nvSpPr>
        <p:spPr>
          <a:xfrm>
            <a:off x="7862333" y="2633042"/>
            <a:ext cx="3801484" cy="707886"/>
          </a:xfrm>
          <a:prstGeom prst="rect">
            <a:avLst/>
          </a:prstGeom>
        </p:spPr>
        <p:txBody>
          <a:bodyPr wrap="square">
            <a:spAutoFit/>
          </a:bodyPr>
          <a:lstStyle/>
          <a:p>
            <a:r>
              <a:rPr lang="en-US" sz="2000" dirty="0"/>
              <a:t>“ ‘’, the population mean is not more than the stated limit.” </a:t>
            </a:r>
          </a:p>
        </p:txBody>
      </p:sp>
      <p:sp>
        <p:nvSpPr>
          <p:cNvPr id="5" name="Arrow: Right 4">
            <a:extLst>
              <a:ext uri="{FF2B5EF4-FFF2-40B4-BE49-F238E27FC236}">
                <a16:creationId xmlns:a16="http://schemas.microsoft.com/office/drawing/2014/main" id="{1A536CFB-B503-4E6C-8EEB-42A8CD3FC39D}"/>
              </a:ext>
            </a:extLst>
          </p:cNvPr>
          <p:cNvSpPr/>
          <p:nvPr/>
        </p:nvSpPr>
        <p:spPr>
          <a:xfrm>
            <a:off x="2585687" y="4465985"/>
            <a:ext cx="801324" cy="605827"/>
          </a:xfrm>
          <a:prstGeom prst="righ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94B86E9-7F0D-4C05-8E0E-6EAEF75764AD}"/>
              </a:ext>
            </a:extLst>
          </p:cNvPr>
          <p:cNvPicPr>
            <a:picLocks noChangeAspect="1"/>
          </p:cNvPicPr>
          <p:nvPr/>
        </p:nvPicPr>
        <p:blipFill>
          <a:blip r:embed="rId6"/>
          <a:stretch>
            <a:fillRect/>
          </a:stretch>
        </p:blipFill>
        <p:spPr>
          <a:xfrm>
            <a:off x="807773" y="5459185"/>
            <a:ext cx="9925681" cy="1324234"/>
          </a:xfrm>
          <a:prstGeom prst="rect">
            <a:avLst/>
          </a:prstGeom>
        </p:spPr>
      </p:pic>
    </p:spTree>
    <p:extLst>
      <p:ext uri="{BB962C8B-B14F-4D97-AF65-F5344CB8AC3E}">
        <p14:creationId xmlns:p14="http://schemas.microsoft.com/office/powerpoint/2010/main" val="153112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nodeType="clickEffect">
                                  <p:stCondLst>
                                    <p:cond delay="0"/>
                                  </p:stCondLst>
                                  <p:childTnLst>
                                    <p:anim calcmode="lin" valueType="num">
                                      <p:cBhvr additive="base">
                                        <p:cTn id="32" dur="500"/>
                                        <p:tgtEl>
                                          <p:spTgt spid="7"/>
                                        </p:tgtEl>
                                        <p:attrNameLst>
                                          <p:attrName>ppt_x</p:attrName>
                                        </p:attrNameLst>
                                      </p:cBhvr>
                                      <p:tavLst>
                                        <p:tav tm="0">
                                          <p:val>
                                            <p:strVal val="ppt_x"/>
                                          </p:val>
                                        </p:tav>
                                        <p:tav tm="100000">
                                          <p:val>
                                            <p:strVal val="ppt_x"/>
                                          </p:val>
                                        </p:tav>
                                      </p:tavLst>
                                    </p:anim>
                                    <p:anim calcmode="lin" valueType="num">
                                      <p:cBhvr additive="base">
                                        <p:cTn id="33" dur="500"/>
                                        <p:tgtEl>
                                          <p:spTgt spid="7"/>
                                        </p:tgtEl>
                                        <p:attrNameLst>
                                          <p:attrName>ppt_y</p:attrName>
                                        </p:attrNameLst>
                                      </p:cBhvr>
                                      <p:tavLst>
                                        <p:tav tm="0">
                                          <p:val>
                                            <p:strVal val="ppt_y"/>
                                          </p:val>
                                        </p:tav>
                                        <p:tav tm="100000">
                                          <p:val>
                                            <p:strVal val="1+ppt_h/2"/>
                                          </p:val>
                                        </p:tav>
                                      </p:tavLst>
                                    </p:anim>
                                    <p:set>
                                      <p:cBhvr>
                                        <p:cTn id="34" dur="1" fill="hold">
                                          <p:stCondLst>
                                            <p:cond delay="499"/>
                                          </p:stCondLst>
                                        </p:cTn>
                                        <p:tgtEl>
                                          <p:spTgt spid="7"/>
                                        </p:tgtEl>
                                        <p:attrNameLst>
                                          <p:attrName>style.visibility</p:attrName>
                                        </p:attrNameLst>
                                      </p:cBhvr>
                                      <p:to>
                                        <p:strVal val="hidden"/>
                                      </p:to>
                                    </p:set>
                                  </p:childTnLst>
                                </p:cTn>
                              </p:par>
                              <p:par>
                                <p:cTn id="35" presetID="2" presetClass="exit" presetSubtype="4" fill="hold" grpId="1" nodeType="withEffect">
                                  <p:stCondLst>
                                    <p:cond delay="0"/>
                                  </p:stCondLst>
                                  <p:childTnLst>
                                    <p:anim calcmode="lin" valueType="num">
                                      <p:cBhvr additive="base">
                                        <p:cTn id="36" dur="500"/>
                                        <p:tgtEl>
                                          <p:spTgt spid="14"/>
                                        </p:tgtEl>
                                        <p:attrNameLst>
                                          <p:attrName>ppt_x</p:attrName>
                                        </p:attrNameLst>
                                      </p:cBhvr>
                                      <p:tavLst>
                                        <p:tav tm="0">
                                          <p:val>
                                            <p:strVal val="ppt_x"/>
                                          </p:val>
                                        </p:tav>
                                        <p:tav tm="100000">
                                          <p:val>
                                            <p:strVal val="ppt_x"/>
                                          </p:val>
                                        </p:tav>
                                      </p:tavLst>
                                    </p:anim>
                                    <p:anim calcmode="lin" valueType="num">
                                      <p:cBhvr additive="base">
                                        <p:cTn id="37" dur="500"/>
                                        <p:tgtEl>
                                          <p:spTgt spid="14"/>
                                        </p:tgtEl>
                                        <p:attrNameLst>
                                          <p:attrName>ppt_y</p:attrName>
                                        </p:attrNameLst>
                                      </p:cBhvr>
                                      <p:tavLst>
                                        <p:tav tm="0">
                                          <p:val>
                                            <p:strVal val="ppt_y"/>
                                          </p:val>
                                        </p:tav>
                                        <p:tav tm="100000">
                                          <p:val>
                                            <p:strVal val="1+ppt_h/2"/>
                                          </p:val>
                                        </p:tav>
                                      </p:tavLst>
                                    </p:anim>
                                    <p:set>
                                      <p:cBhvr>
                                        <p:cTn id="38" dur="1" fill="hold">
                                          <p:stCondLst>
                                            <p:cond delay="499"/>
                                          </p:stCondLst>
                                        </p:cTn>
                                        <p:tgtEl>
                                          <p:spTgt spid="14"/>
                                        </p:tgtEl>
                                        <p:attrNameLst>
                                          <p:attrName>style.visibility</p:attrName>
                                        </p:attrNameLst>
                                      </p:cBhvr>
                                      <p:to>
                                        <p:strVal val="hidden"/>
                                      </p:to>
                                    </p:set>
                                  </p:childTnLst>
                                </p:cTn>
                              </p:par>
                              <p:par>
                                <p:cTn id="39" presetID="2" presetClass="exit" presetSubtype="4" fill="hold" nodeType="withEffect">
                                  <p:stCondLst>
                                    <p:cond delay="0"/>
                                  </p:stCondLst>
                                  <p:childTnLst>
                                    <p:anim calcmode="lin" valueType="num">
                                      <p:cBhvr additive="base">
                                        <p:cTn id="40" dur="500"/>
                                        <p:tgtEl>
                                          <p:spTgt spid="8"/>
                                        </p:tgtEl>
                                        <p:attrNameLst>
                                          <p:attrName>ppt_x</p:attrName>
                                        </p:attrNameLst>
                                      </p:cBhvr>
                                      <p:tavLst>
                                        <p:tav tm="0">
                                          <p:val>
                                            <p:strVal val="ppt_x"/>
                                          </p:val>
                                        </p:tav>
                                        <p:tav tm="100000">
                                          <p:val>
                                            <p:strVal val="ppt_x"/>
                                          </p:val>
                                        </p:tav>
                                      </p:tavLst>
                                    </p:anim>
                                    <p:anim calcmode="lin" valueType="num">
                                      <p:cBhvr additive="base">
                                        <p:cTn id="41" dur="500"/>
                                        <p:tgtEl>
                                          <p:spTgt spid="8"/>
                                        </p:tgtEl>
                                        <p:attrNameLst>
                                          <p:attrName>ppt_y</p:attrName>
                                        </p:attrNameLst>
                                      </p:cBhvr>
                                      <p:tavLst>
                                        <p:tav tm="0">
                                          <p:val>
                                            <p:strVal val="ppt_y"/>
                                          </p:val>
                                        </p:tav>
                                        <p:tav tm="100000">
                                          <p:val>
                                            <p:strVal val="1+ppt_h/2"/>
                                          </p:val>
                                        </p:tav>
                                      </p:tavLst>
                                    </p:anim>
                                    <p:set>
                                      <p:cBhvr>
                                        <p:cTn id="42" dur="1" fill="hold">
                                          <p:stCondLst>
                                            <p:cond delay="499"/>
                                          </p:stCondLst>
                                        </p:cTn>
                                        <p:tgtEl>
                                          <p:spTgt spid="8"/>
                                        </p:tgtEl>
                                        <p:attrNameLst>
                                          <p:attrName>style.visibility</p:attrName>
                                        </p:attrNameLst>
                                      </p:cBhvr>
                                      <p:to>
                                        <p:strVal val="hidden"/>
                                      </p:to>
                                    </p:set>
                                  </p:childTnLst>
                                </p:cTn>
                              </p:par>
                              <p:par>
                                <p:cTn id="43" presetID="2" presetClass="exit" presetSubtype="4" fill="hold" grpId="1" nodeType="withEffect">
                                  <p:stCondLst>
                                    <p:cond delay="0"/>
                                  </p:stCondLst>
                                  <p:childTnLst>
                                    <p:anim calcmode="lin" valueType="num">
                                      <p:cBhvr additive="base">
                                        <p:cTn id="44" dur="500"/>
                                        <p:tgtEl>
                                          <p:spTgt spid="27"/>
                                        </p:tgtEl>
                                        <p:attrNameLst>
                                          <p:attrName>ppt_x</p:attrName>
                                        </p:attrNameLst>
                                      </p:cBhvr>
                                      <p:tavLst>
                                        <p:tav tm="0">
                                          <p:val>
                                            <p:strVal val="ppt_x"/>
                                          </p:val>
                                        </p:tav>
                                        <p:tav tm="100000">
                                          <p:val>
                                            <p:strVal val="ppt_x"/>
                                          </p:val>
                                        </p:tav>
                                      </p:tavLst>
                                    </p:anim>
                                    <p:anim calcmode="lin" valueType="num">
                                      <p:cBhvr additive="base">
                                        <p:cTn id="45" dur="500"/>
                                        <p:tgtEl>
                                          <p:spTgt spid="27"/>
                                        </p:tgtEl>
                                        <p:attrNameLst>
                                          <p:attrName>ppt_y</p:attrName>
                                        </p:attrNameLst>
                                      </p:cBhvr>
                                      <p:tavLst>
                                        <p:tav tm="0">
                                          <p:val>
                                            <p:strVal val="ppt_y"/>
                                          </p:val>
                                        </p:tav>
                                        <p:tav tm="100000">
                                          <p:val>
                                            <p:strVal val="1+ppt_h/2"/>
                                          </p:val>
                                        </p:tav>
                                      </p:tavLst>
                                    </p:anim>
                                    <p:set>
                                      <p:cBhvr>
                                        <p:cTn id="46" dur="1" fill="hold">
                                          <p:stCondLst>
                                            <p:cond delay="499"/>
                                          </p:stCondLst>
                                        </p:cTn>
                                        <p:tgtEl>
                                          <p:spTgt spid="27"/>
                                        </p:tgtEl>
                                        <p:attrNameLst>
                                          <p:attrName>style.visibility</p:attrName>
                                        </p:attrNameLst>
                                      </p:cBhvr>
                                      <p:to>
                                        <p:strVal val="hidden"/>
                                      </p:to>
                                    </p:set>
                                  </p:childTnLst>
                                </p:cTn>
                              </p:par>
                              <p:par>
                                <p:cTn id="47" presetID="2" presetClass="exit" presetSubtype="4" fill="hold" nodeType="withEffect">
                                  <p:stCondLst>
                                    <p:cond delay="0"/>
                                  </p:stCondLst>
                                  <p:childTnLst>
                                    <p:anim calcmode="lin" valueType="num">
                                      <p:cBhvr additive="base">
                                        <p:cTn id="48" dur="500"/>
                                        <p:tgtEl>
                                          <p:spTgt spid="28"/>
                                        </p:tgtEl>
                                        <p:attrNameLst>
                                          <p:attrName>ppt_x</p:attrName>
                                        </p:attrNameLst>
                                      </p:cBhvr>
                                      <p:tavLst>
                                        <p:tav tm="0">
                                          <p:val>
                                            <p:strVal val="ppt_x"/>
                                          </p:val>
                                        </p:tav>
                                        <p:tav tm="100000">
                                          <p:val>
                                            <p:strVal val="ppt_x"/>
                                          </p:val>
                                        </p:tav>
                                      </p:tavLst>
                                    </p:anim>
                                    <p:anim calcmode="lin" valueType="num">
                                      <p:cBhvr additive="base">
                                        <p:cTn id="49" dur="500"/>
                                        <p:tgtEl>
                                          <p:spTgt spid="28"/>
                                        </p:tgtEl>
                                        <p:attrNameLst>
                                          <p:attrName>ppt_y</p:attrName>
                                        </p:attrNameLst>
                                      </p:cBhvr>
                                      <p:tavLst>
                                        <p:tav tm="0">
                                          <p:val>
                                            <p:strVal val="ppt_y"/>
                                          </p:val>
                                        </p:tav>
                                        <p:tav tm="100000">
                                          <p:val>
                                            <p:strVal val="1+ppt_h/2"/>
                                          </p:val>
                                        </p:tav>
                                      </p:tavLst>
                                    </p:anim>
                                    <p:set>
                                      <p:cBhvr>
                                        <p:cTn id="50" dur="1" fill="hold">
                                          <p:stCondLst>
                                            <p:cond delay="499"/>
                                          </p:stCondLst>
                                        </p:cTn>
                                        <p:tgtEl>
                                          <p:spTgt spid="28"/>
                                        </p:tgtEl>
                                        <p:attrNameLst>
                                          <p:attrName>style.visibility</p:attrName>
                                        </p:attrNameLst>
                                      </p:cBhvr>
                                      <p:to>
                                        <p:strVal val="hidden"/>
                                      </p:to>
                                    </p:set>
                                  </p:childTnLst>
                                </p:cTn>
                              </p:par>
                              <p:par>
                                <p:cTn id="51" presetID="2" presetClass="exit" presetSubtype="4" fill="hold" grpId="1" nodeType="withEffect">
                                  <p:stCondLst>
                                    <p:cond delay="0"/>
                                  </p:stCondLst>
                                  <p:childTnLst>
                                    <p:anim calcmode="lin" valueType="num">
                                      <p:cBhvr additive="base">
                                        <p:cTn id="52" dur="500"/>
                                        <p:tgtEl>
                                          <p:spTgt spid="19"/>
                                        </p:tgtEl>
                                        <p:attrNameLst>
                                          <p:attrName>ppt_x</p:attrName>
                                        </p:attrNameLst>
                                      </p:cBhvr>
                                      <p:tavLst>
                                        <p:tav tm="0">
                                          <p:val>
                                            <p:strVal val="ppt_x"/>
                                          </p:val>
                                        </p:tav>
                                        <p:tav tm="100000">
                                          <p:val>
                                            <p:strVal val="ppt_x"/>
                                          </p:val>
                                        </p:tav>
                                      </p:tavLst>
                                    </p:anim>
                                    <p:anim calcmode="lin" valueType="num">
                                      <p:cBhvr additive="base">
                                        <p:cTn id="53" dur="500"/>
                                        <p:tgtEl>
                                          <p:spTgt spid="19"/>
                                        </p:tgtEl>
                                        <p:attrNameLst>
                                          <p:attrName>ppt_y</p:attrName>
                                        </p:attrNameLst>
                                      </p:cBhvr>
                                      <p:tavLst>
                                        <p:tav tm="0">
                                          <p:val>
                                            <p:strVal val="ppt_y"/>
                                          </p:val>
                                        </p:tav>
                                        <p:tav tm="100000">
                                          <p:val>
                                            <p:strVal val="1+ppt_h/2"/>
                                          </p:val>
                                        </p:tav>
                                      </p:tavLst>
                                    </p:anim>
                                    <p:set>
                                      <p:cBhvr>
                                        <p:cTn id="54" dur="1" fill="hold">
                                          <p:stCondLst>
                                            <p:cond delay="499"/>
                                          </p:stCondLst>
                                        </p:cTn>
                                        <p:tgtEl>
                                          <p:spTgt spid="19"/>
                                        </p:tgtEl>
                                        <p:attrNameLst>
                                          <p:attrName>style.visibility</p:attrName>
                                        </p:attrNameLst>
                                      </p:cBhvr>
                                      <p:to>
                                        <p:strVal val="hidden"/>
                                      </p:to>
                                    </p:set>
                                  </p:childTnLst>
                                </p:cTn>
                              </p:par>
                              <p:par>
                                <p:cTn id="55" presetID="2" presetClass="exit" presetSubtype="4" fill="hold" nodeType="withEffect">
                                  <p:stCondLst>
                                    <p:cond delay="0"/>
                                  </p:stCondLst>
                                  <p:childTnLst>
                                    <p:anim calcmode="lin" valueType="num">
                                      <p:cBhvr additive="base">
                                        <p:cTn id="56" dur="500"/>
                                        <p:tgtEl>
                                          <p:spTgt spid="20"/>
                                        </p:tgtEl>
                                        <p:attrNameLst>
                                          <p:attrName>ppt_x</p:attrName>
                                        </p:attrNameLst>
                                      </p:cBhvr>
                                      <p:tavLst>
                                        <p:tav tm="0">
                                          <p:val>
                                            <p:strVal val="ppt_x"/>
                                          </p:val>
                                        </p:tav>
                                        <p:tav tm="100000">
                                          <p:val>
                                            <p:strVal val="ppt_x"/>
                                          </p:val>
                                        </p:tav>
                                      </p:tavLst>
                                    </p:anim>
                                    <p:anim calcmode="lin" valueType="num">
                                      <p:cBhvr additive="base">
                                        <p:cTn id="57" dur="500"/>
                                        <p:tgtEl>
                                          <p:spTgt spid="20"/>
                                        </p:tgtEl>
                                        <p:attrNameLst>
                                          <p:attrName>ppt_y</p:attrName>
                                        </p:attrNameLst>
                                      </p:cBhvr>
                                      <p:tavLst>
                                        <p:tav tm="0">
                                          <p:val>
                                            <p:strVal val="ppt_y"/>
                                          </p:val>
                                        </p:tav>
                                        <p:tav tm="100000">
                                          <p:val>
                                            <p:strVal val="1+ppt_h/2"/>
                                          </p:val>
                                        </p:tav>
                                      </p:tavLst>
                                    </p:anim>
                                    <p:set>
                                      <p:cBhvr>
                                        <p:cTn id="58" dur="1" fill="hold">
                                          <p:stCondLst>
                                            <p:cond delay="499"/>
                                          </p:stCondLst>
                                        </p:cTn>
                                        <p:tgtEl>
                                          <p:spTgt spid="20"/>
                                        </p:tgtEl>
                                        <p:attrNameLst>
                                          <p:attrName>style.visibility</p:attrName>
                                        </p:attrNameLst>
                                      </p:cBhvr>
                                      <p:to>
                                        <p:strVal val="hidden"/>
                                      </p:to>
                                    </p:set>
                                  </p:childTnLst>
                                </p:cTn>
                              </p:par>
                              <p:par>
                                <p:cTn id="59" presetID="2" presetClass="exit" presetSubtype="4" fill="hold" grpId="1" nodeType="withEffect">
                                  <p:stCondLst>
                                    <p:cond delay="0"/>
                                  </p:stCondLst>
                                  <p:childTnLst>
                                    <p:anim calcmode="lin" valueType="num">
                                      <p:cBhvr additive="base">
                                        <p:cTn id="60" dur="500"/>
                                        <p:tgtEl>
                                          <p:spTgt spid="24"/>
                                        </p:tgtEl>
                                        <p:attrNameLst>
                                          <p:attrName>ppt_x</p:attrName>
                                        </p:attrNameLst>
                                      </p:cBhvr>
                                      <p:tavLst>
                                        <p:tav tm="0">
                                          <p:val>
                                            <p:strVal val="ppt_x"/>
                                          </p:val>
                                        </p:tav>
                                        <p:tav tm="100000">
                                          <p:val>
                                            <p:strVal val="ppt_x"/>
                                          </p:val>
                                        </p:tav>
                                      </p:tavLst>
                                    </p:anim>
                                    <p:anim calcmode="lin" valueType="num">
                                      <p:cBhvr additive="base">
                                        <p:cTn id="61" dur="500"/>
                                        <p:tgtEl>
                                          <p:spTgt spid="24"/>
                                        </p:tgtEl>
                                        <p:attrNameLst>
                                          <p:attrName>ppt_y</p:attrName>
                                        </p:attrNameLst>
                                      </p:cBhvr>
                                      <p:tavLst>
                                        <p:tav tm="0">
                                          <p:val>
                                            <p:strVal val="ppt_y"/>
                                          </p:val>
                                        </p:tav>
                                        <p:tav tm="100000">
                                          <p:val>
                                            <p:strVal val="1+ppt_h/2"/>
                                          </p:val>
                                        </p:tav>
                                      </p:tavLst>
                                    </p:anim>
                                    <p:set>
                                      <p:cBhvr>
                                        <p:cTn id="62" dur="1" fill="hold">
                                          <p:stCondLst>
                                            <p:cond delay="499"/>
                                          </p:stCondLst>
                                        </p:cTn>
                                        <p:tgtEl>
                                          <p:spTgt spid="2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6"/>
                                        </p:tgtEl>
                                        <p:attrNameLst>
                                          <p:attrName>ppt_x</p:attrName>
                                        </p:attrNameLst>
                                      </p:cBhvr>
                                      <p:tavLst>
                                        <p:tav tm="0">
                                          <p:val>
                                            <p:strVal val="ppt_x"/>
                                          </p:val>
                                        </p:tav>
                                        <p:tav tm="100000">
                                          <p:val>
                                            <p:strVal val="ppt_x"/>
                                          </p:val>
                                        </p:tav>
                                      </p:tavLst>
                                    </p:anim>
                                    <p:anim calcmode="lin" valueType="num">
                                      <p:cBhvr additive="base">
                                        <p:cTn id="67" dur="500"/>
                                        <p:tgtEl>
                                          <p:spTgt spid="6"/>
                                        </p:tgtEl>
                                        <p:attrNameLst>
                                          <p:attrName>ppt_y</p:attrName>
                                        </p:attrNameLst>
                                      </p:cBhvr>
                                      <p:tavLst>
                                        <p:tav tm="0">
                                          <p:val>
                                            <p:strVal val="ppt_y"/>
                                          </p:val>
                                        </p:tav>
                                        <p:tav tm="100000">
                                          <p:val>
                                            <p:strVal val="1+ppt_h/2"/>
                                          </p:val>
                                        </p:tav>
                                      </p:tavLst>
                                    </p:anim>
                                    <p:set>
                                      <p:cBhvr>
                                        <p:cTn id="68"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9" grpId="0"/>
      <p:bldP spid="19" grpId="1"/>
      <p:bldP spid="24" grpId="0"/>
      <p:bldP spid="24" grpId="1"/>
      <p:bldP spid="27" grpId="0"/>
      <p:bldP spid="27" grpId="1"/>
    </p:bldLst>
  </p:timing>
</p:sld>
</file>

<file path=ppt/theme/theme1.xml><?xml version="1.0" encoding="utf-8"?>
<a:theme xmlns:a="http://schemas.openxmlformats.org/drawingml/2006/main" name="1_Office Theme">
  <a:themeElements>
    <a:clrScheme name="MitraClip OUS &amp; US">
      <a:dk1>
        <a:srgbClr val="000000"/>
      </a:dk1>
      <a:lt1>
        <a:sysClr val="window" lastClr="FFFFFF"/>
      </a:lt1>
      <a:dk2>
        <a:srgbClr val="004F71"/>
      </a:dk2>
      <a:lt2>
        <a:srgbClr val="FFFFFF"/>
      </a:lt2>
      <a:accent1>
        <a:srgbClr val="004F71"/>
      </a:accent1>
      <a:accent2>
        <a:srgbClr val="009CDE"/>
      </a:accent2>
      <a:accent3>
        <a:srgbClr val="FFD100"/>
      </a:accent3>
      <a:accent4>
        <a:srgbClr val="DA8916"/>
      </a:accent4>
      <a:accent5>
        <a:srgbClr val="BFD02A"/>
      </a:accent5>
      <a:accent6>
        <a:srgbClr val="63666A"/>
      </a:accent6>
      <a:hlink>
        <a:srgbClr val="1F497D"/>
      </a:hlink>
      <a:folHlink>
        <a:srgbClr val="D9D9D6"/>
      </a:folHlink>
    </a:clrScheme>
    <a:fontScheme name="MitraClip OUS and US">
      <a:majorFont>
        <a:latin typeface="Calibri"/>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6"/>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Division Eng Template 9-19-2016">
  <a:themeElements>
    <a:clrScheme name="Abbott Standard">
      <a:dk1>
        <a:srgbClr val="000000"/>
      </a:dk1>
      <a:lt1>
        <a:sysClr val="window" lastClr="FFFFFF"/>
      </a:lt1>
      <a:dk2>
        <a:srgbClr val="004F71"/>
      </a:dk2>
      <a:lt2>
        <a:srgbClr val="D9D9D6"/>
      </a:lt2>
      <a:accent1>
        <a:srgbClr val="E06A54"/>
      </a:accent1>
      <a:accent2>
        <a:srgbClr val="AA0061"/>
      </a:accent2>
      <a:accent3>
        <a:srgbClr val="64CCC9"/>
      </a:accent3>
      <a:accent4>
        <a:srgbClr val="FFD100"/>
      </a:accent4>
      <a:accent5>
        <a:srgbClr val="009CDE"/>
      </a:accent5>
      <a:accent6>
        <a:srgbClr val="63666A"/>
      </a:accent6>
      <a:hlink>
        <a:srgbClr val="009CDE"/>
      </a:hlink>
      <a:folHlink>
        <a:srgbClr val="63666A"/>
      </a:folHlink>
    </a:clrScheme>
    <a:fontScheme name="Abbott Standard Fonts">
      <a:majorFont>
        <a:latin typeface="Calibri"/>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err="1" smtClean="0">
            <a:latin typeface="Georgia" panose="02040502050405020303" pitchFamily="18" charset="0"/>
          </a:defRPr>
        </a:defPPr>
      </a:lstStyle>
    </a:txDef>
  </a:objectDefaults>
  <a:extraClrSchemeLst/>
</a:theme>
</file>

<file path=ppt/theme/theme3.xml><?xml version="1.0" encoding="utf-8"?>
<a:theme xmlns:a="http://schemas.openxmlformats.org/drawingml/2006/main" name="1_Division Eng Template 9-19-2016">
  <a:themeElements>
    <a:clrScheme name="Abbott Standard">
      <a:dk1>
        <a:srgbClr val="000000"/>
      </a:dk1>
      <a:lt1>
        <a:sysClr val="window" lastClr="FFFFFF"/>
      </a:lt1>
      <a:dk2>
        <a:srgbClr val="004F71"/>
      </a:dk2>
      <a:lt2>
        <a:srgbClr val="D9D9D6"/>
      </a:lt2>
      <a:accent1>
        <a:srgbClr val="E06A54"/>
      </a:accent1>
      <a:accent2>
        <a:srgbClr val="AA0061"/>
      </a:accent2>
      <a:accent3>
        <a:srgbClr val="64CCC9"/>
      </a:accent3>
      <a:accent4>
        <a:srgbClr val="FFD100"/>
      </a:accent4>
      <a:accent5>
        <a:srgbClr val="009CDE"/>
      </a:accent5>
      <a:accent6>
        <a:srgbClr val="63666A"/>
      </a:accent6>
      <a:hlink>
        <a:srgbClr val="009CDE"/>
      </a:hlink>
      <a:folHlink>
        <a:srgbClr val="63666A"/>
      </a:folHlink>
    </a:clrScheme>
    <a:fontScheme name="Abbott Standard Fonts">
      <a:majorFont>
        <a:latin typeface="Calibri"/>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err="1" smtClean="0">
            <a:latin typeface="Georgia" panose="02040502050405020303" pitchFamily="18"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101647</TotalTime>
  <Words>3769</Words>
  <Application>Microsoft Office PowerPoint</Application>
  <PresentationFormat>Widescreen</PresentationFormat>
  <Paragraphs>410</Paragraphs>
  <Slides>32</Slides>
  <Notes>29</Notes>
  <HiddenSlides>0</HiddenSlides>
  <MMClips>1</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32</vt:i4>
      </vt:variant>
    </vt:vector>
  </HeadingPairs>
  <TitlesOfParts>
    <vt:vector size="40" baseType="lpstr">
      <vt:lpstr>Arial</vt:lpstr>
      <vt:lpstr>Arial Narrow</vt:lpstr>
      <vt:lpstr>Calibri</vt:lpstr>
      <vt:lpstr>Cambria Math</vt:lpstr>
      <vt:lpstr>Georgia</vt:lpstr>
      <vt:lpstr>1_Office Theme</vt:lpstr>
      <vt:lpstr>Division Eng Template 9-19-2016</vt:lpstr>
      <vt:lpstr>1_Division Eng Template 9-19-2016</vt:lpstr>
      <vt:lpstr>Confidence/Reliability-based Sampling in the Medical Device Industry</vt:lpstr>
      <vt:lpstr>Introduction</vt:lpstr>
      <vt:lpstr>Outline</vt:lpstr>
      <vt:lpstr>Acknowledgements</vt:lpstr>
      <vt:lpstr>PowerPoint Presentation</vt:lpstr>
      <vt:lpstr>What’s it like to work in Med Devices?</vt:lpstr>
      <vt:lpstr>PowerPoint Presentation</vt:lpstr>
      <vt:lpstr>PowerPoint Presentation</vt:lpstr>
      <vt:lpstr>Confidence Interval Concept: Back to Basics </vt:lpstr>
      <vt:lpstr>Confidence Interval: Effect of Sample Size and α-level</vt:lpstr>
      <vt:lpstr>What is a “Reliability” Interval?</vt:lpstr>
      <vt:lpstr>Confidence + “Reliability” Interval = Statistical Tolerance Interval</vt:lpstr>
      <vt:lpstr>Observed k-values and k-factor tables</vt:lpstr>
      <vt:lpstr>Calculation of Tolerance Intervals Themselves</vt:lpstr>
      <vt:lpstr>Calculation of Tolerance Intervals (using Software)</vt:lpstr>
      <vt:lpstr>Grounding the Concept:  Calculation of Tolerance Intervals (Simulation Experiment)</vt:lpstr>
      <vt:lpstr>Simulation experiment of sample means: Confidence Intervals (1 of 2)</vt:lpstr>
      <vt:lpstr>Confidence Intervals (2 of 2)</vt:lpstr>
      <vt:lpstr>Simulation: Statistical Tolerance Intervals converge to Reliability Intervals as n  ∞</vt:lpstr>
      <vt:lpstr>Example: Calculating C&amp;R using k-observed (variables data)</vt:lpstr>
      <vt:lpstr>THE MATH</vt:lpstr>
      <vt:lpstr>Statistical Tolerance Intervals for Attribute Data</vt:lpstr>
      <vt:lpstr>Attribute Sampling Plans – AQL and RQL: Some Basic Terminology</vt:lpstr>
      <vt:lpstr>C&amp;R Based Sampling: Operating Characteristics Curves for Attribute Data</vt:lpstr>
      <vt:lpstr>Do AQL/RQL achieve the lot quality what they “claim?”</vt:lpstr>
      <vt:lpstr>C&amp;R Based Sampling: OC Curves for Variable Data</vt:lpstr>
      <vt:lpstr>Putting it all together: C&amp;R Based Sampling Plan for variables data</vt:lpstr>
      <vt:lpstr>Sample Size Rationale</vt:lpstr>
      <vt:lpstr>Multi-Level Sampling: Combining different sampling plans in multiple tiers</vt:lpstr>
      <vt:lpstr>Another Approach to C&amp;R Based Sampling</vt:lpstr>
      <vt:lpstr>Recommendation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TITLE CALIBRI 44PT BOLD, ABBOTT BLUE</dc:title>
  <dc:creator>Baker, Sarah M</dc:creator>
  <cp:lastModifiedBy>Giuliano, Patrick</cp:lastModifiedBy>
  <cp:revision>478</cp:revision>
  <cp:lastPrinted>2019-12-13T20:37:14Z</cp:lastPrinted>
  <dcterms:created xsi:type="dcterms:W3CDTF">2018-04-16T17:18:00Z</dcterms:created>
  <dcterms:modified xsi:type="dcterms:W3CDTF">2020-02-14T19:57:13Z</dcterms:modified>
</cp:coreProperties>
</file>