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7315200" cy="9601200"/>
  <p:embeddedFontLst>
    <p:embeddedFont>
      <p:font typeface="Courgette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20" roundtripDataSignature="AMtx7mgo+4PlGqTvidIc0GaDSyJMgYn8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66C270B-69EF-4FDA-9122-1E23F94709CB}">
  <a:tblStyle styleId="{566C270B-69EF-4FDA-9122-1E23F94709C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024" orient="horz"/>
        <p:guide pos="2304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Courgette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p1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2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p3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3" name="Google Shape;133;p33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33:notes"/>
          <p:cNvSpPr txBox="1"/>
          <p:nvPr>
            <p:ph idx="10" type="dt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1/22/2019</a:t>
            </a:r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3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9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0" name="Google Shape;100;p10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7" name="Google Shape;107;p11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2" type="sldNum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25" spcFirstLastPara="1" rIns="96625" wrap="square" tIns="483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4" name="Google Shape;114;p2:notes"/>
          <p:cNvSpPr txBox="1"/>
          <p:nvPr>
            <p:ph idx="1" type="body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25" spcFirstLastPara="1" rIns="96625" wrap="square" tIns="483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9" name="Google Shape;19;p35"/>
          <p:cNvSpPr txBox="1"/>
          <p:nvPr>
            <p:ph idx="10" type="dt"/>
          </p:nvPr>
        </p:nvSpPr>
        <p:spPr>
          <a:xfrm>
            <a:off x="36576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5"/>
          <p:cNvSpPr txBox="1"/>
          <p:nvPr>
            <p:ph idx="12" type="sldNum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3" name="Google Shape;53;p4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Verdana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Verdana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 Content">
  <p:cSld name="1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8"/>
          <p:cNvSpPr txBox="1"/>
          <p:nvPr>
            <p:ph idx="1" type="body"/>
          </p:nvPr>
        </p:nvSpPr>
        <p:spPr>
          <a:xfrm>
            <a:off x="365760" y="1645920"/>
            <a:ext cx="8326438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7" name="Google Shape;27;p38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38"/>
          <p:cNvSpPr txBox="1"/>
          <p:nvPr>
            <p:ph idx="10" type="dt"/>
          </p:nvPr>
        </p:nvSpPr>
        <p:spPr>
          <a:xfrm>
            <a:off x="3886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1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39" name="Google Shape;39;p41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4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44" name="Google Shape;44;p4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4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Verdana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/>
        </p:txBody>
      </p:sp>
      <p:sp>
        <p:nvSpPr>
          <p:cNvPr id="49" name="Google Shape;49;p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Verdana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1.png"/><Relationship Id="rId2" Type="http://schemas.openxmlformats.org/officeDocument/2006/relationships/image" Target="../media/image3.jp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ts val="2600"/>
              <a:buFont typeface="Verdana"/>
              <a:buChar char="–"/>
              <a:defRPr b="0" i="0" sz="2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Noto Sans Symbols"/>
              <a:buChar char="▪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Char char="–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34"/>
          <p:cNvSpPr txBox="1"/>
          <p:nvPr>
            <p:ph idx="10" type="dt"/>
          </p:nvPr>
        </p:nvSpPr>
        <p:spPr>
          <a:xfrm>
            <a:off x="3886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4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EEE-USA" id="14" name="Google Shape;14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33400" y="6096000"/>
            <a:ext cx="1371600" cy="3857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EEE_TAG_BLUE.png" id="15" name="Google Shape;15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5867400"/>
            <a:ext cx="1143000" cy="6413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idx="4294967295" type="ctrTitle"/>
          </p:nvPr>
        </p:nvSpPr>
        <p:spPr>
          <a:xfrm>
            <a:off x="152400" y="592200"/>
            <a:ext cx="8534400" cy="15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IEEE-USA</a:t>
            </a:r>
            <a:br>
              <a:rPr b="1" i="0" lang="en-US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4000">
                <a:solidFill>
                  <a:schemeClr val="dk1"/>
                </a:solidFill>
              </a:rPr>
              <a:t>Area Meetings</a:t>
            </a:r>
            <a:br>
              <a:rPr b="1" i="0" lang="en-US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1" i="0" lang="en-US" sz="4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PACE</a:t>
            </a:r>
            <a:br>
              <a:rPr b="1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2020</a:t>
            </a:r>
            <a:endParaRPr b="1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6102926" y="4530436"/>
            <a:ext cx="258387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Amber Orr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Region 6 PACE Chair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Noto Sans Symbols"/>
              <a:buNone/>
            </a:pPr>
            <a:r>
              <a:rPr b="1" i="0" lang="en-US" sz="16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aorr@ieee.org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PACE Process</a:t>
            </a:r>
            <a:endParaRPr/>
          </a:p>
        </p:txBody>
      </p:sp>
      <p:pic>
        <p:nvPicPr>
          <p:cNvPr id="123" name="Google Shape;12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773382"/>
            <a:ext cx="6553200" cy="4279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12054" y="-1500326"/>
            <a:ext cx="1581150" cy="31591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9" name="Google Shape;129;p32"/>
          <p:cNvGraphicFramePr/>
          <p:nvPr/>
        </p:nvGraphicFramePr>
        <p:xfrm>
          <a:off x="230821" y="30184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{566C270B-69EF-4FDA-9122-1E23F94709CB}</a:tableStyleId>
              </a:tblPr>
              <a:tblGrid>
                <a:gridCol w="560450"/>
                <a:gridCol w="560450"/>
                <a:gridCol w="560450"/>
                <a:gridCol w="560450"/>
                <a:gridCol w="560450"/>
                <a:gridCol w="560450"/>
                <a:gridCol w="514550"/>
                <a:gridCol w="270575"/>
                <a:gridCol w="560450"/>
                <a:gridCol w="560450"/>
                <a:gridCol w="560450"/>
                <a:gridCol w="560450"/>
                <a:gridCol w="560450"/>
                <a:gridCol w="560450"/>
              </a:tblGrid>
              <a:tr h="646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US" sz="600" u="none" cap="none" strike="noStrike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IEEE-USA Professional Activities</a:t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1" sz="600" u="none" cap="none" strike="noStrike">
                        <a:solidFill>
                          <a:srgbClr val="0033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1" sz="600" u="none" cap="none" strike="noStrike">
                        <a:solidFill>
                          <a:srgbClr val="0033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1" sz="600" u="none" cap="none" strike="noStrike">
                        <a:solidFill>
                          <a:srgbClr val="0033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1" sz="600" u="none" cap="none" strike="noStrike">
                        <a:solidFill>
                          <a:srgbClr val="003366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0150">
                <a:tc gridSpan="1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US" sz="600" u="none" cap="none" strike="noStrike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2020 PACE Project Funds Request Form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184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 INFO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4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4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4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4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4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4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4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400" u="none" cap="none" strike="noStrike">
                        <a:solidFill>
                          <a:srgbClr val="0033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Title: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 gridSpan="1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121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Region: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Section/Area: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Chapter: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</a:tr>
              <a:tr h="2217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Start Date: 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Date: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Location: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</a:tr>
              <a:tr h="127050">
                <a:tc gridSpan="1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21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CONTACT INFO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 Chair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PACE Chair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Manager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 hMerge="1"/>
              </a:tr>
              <a:tr h="121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Name: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</a:tr>
              <a:tr h="121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Email: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sng" cap="none" strike="noStrike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sng" cap="none" strike="noStrike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sng" cap="none" strike="noStrike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</a:tr>
              <a:tr h="1228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Cell Phone: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</a:tr>
              <a:tr h="121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5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DESCRIPTION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0000"/>
                    </a:solidFill>
                  </a:tcPr>
                </a:tc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Type: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58C"/>
                    </a:solidFill>
                  </a:tcPr>
                </a:tc>
                <a:tc hMerge="1"/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Expected Participation at the Event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 hMerge="1"/>
              </a:tr>
              <a:tr h="121275">
                <a:tc gridSpan="10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Brief Description: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IEEE Members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38600">
                <a:tc gridSpan="10" row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rowSpan="7" hMerge="1"/>
                <a:tc rowSpan="7" hMerge="1"/>
                <a:tc rowSpan="7" hMerge="1"/>
                <a:tc rowSpan="7" hMerge="1"/>
                <a:tc rowSpan="7" hMerge="1"/>
                <a:tc rowSpan="7" hMerge="1"/>
                <a:tc rowSpan="7" hMerge="1"/>
                <a:tc rowSpan="7" hMerge="1"/>
                <a:tc rowSpan="7"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 Members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</a:tr>
              <a:tr h="127050">
                <a:tc gridSpan="10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gridSpan="3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21275">
                <a:tc gridSpan="10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75">
                <a:tc gridSpan="10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75">
                <a:tc gridSpan="10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75">
                <a:tc gridSpan="10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50">
                <a:tc gridSpan="10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5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ACTIVITIES  AND FUNDING REQUIREMENTS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0000"/>
                    </a:solidFill>
                  </a:tcPr>
                </a:tc>
                <a:tc hMerge="1"/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FUNDING  SOURCES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0000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Amount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Sources of Income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Amount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Detail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C0C0"/>
                    </a:solidFill>
                  </a:tcPr>
                </a:tc>
                <a:tc hMerge="1"/>
                <a:tc hMerge="1"/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Income: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hMerge="1"/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Region: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hMerge="1"/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hMerge="1"/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PACE FUNDS: 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PACE FUND REQUEST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hMerge="1"/>
                <a:tc hMerge="1"/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Other1 (specify):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Other2 (specify):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Other3 (specify):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Other4 (specify):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99"/>
                    </a:solidFill>
                  </a:tcPr>
                </a:tc>
                <a:tc hMerge="1"/>
                <a:tc hMerge="1"/>
              </a:tr>
              <a:tr h="127050">
                <a:tc gridSpan="6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PROJECTED COST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$0.00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$0.00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127050">
                <a:tc gridSpan="10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NOTE: PACE projects are normally paid out at the end of the project. Advance payment is available on request.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808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8080"/>
                    </a:solidFill>
                  </a:tcPr>
                </a:tc>
              </a:tr>
              <a:tr h="144375">
                <a:tc gridSpan="1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 Chair must approve this funding request via email submission of this form to the Region PACE Chair.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ourgette"/>
                        <a:ea typeface="Courgette"/>
                        <a:cs typeface="Courgette"/>
                        <a:sym typeface="Courgette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127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Region PACE Coordinator Signature 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5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30" name="Google Shape;13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821" y="284419"/>
            <a:ext cx="2855382" cy="565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3"/>
          <p:cNvSpPr txBox="1"/>
          <p:nvPr>
            <p:ph idx="12" type="sldNum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Noto Sans Symbols"/>
              <a:buNone/>
            </a:pPr>
            <a:fld id="{00000000-1234-1234-1234-123412341234}" type="slidenum">
              <a:rPr lang="en-US" sz="1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healthcareersinteraction.com/images/faq_questionmark.jpg" id="138" name="Google Shape;138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2209800"/>
            <a:ext cx="219456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3"/>
          <p:cNvSpPr txBox="1"/>
          <p:nvPr>
            <p:ph idx="1" type="body"/>
          </p:nvPr>
        </p:nvSpPr>
        <p:spPr>
          <a:xfrm>
            <a:off x="685800" y="914400"/>
            <a:ext cx="7391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rPr b="1" lang="en-US" sz="3200">
                <a:solidFill>
                  <a:srgbClr val="FF0000"/>
                </a:solidFill>
              </a:rPr>
              <a:t>    Questions/Comments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</a:pPr>
            <a:r>
              <a:t/>
            </a:r>
            <a:endParaRPr b="1" sz="32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Font typeface="Noto Sans Symbols"/>
              <a:buNone/>
            </a:pPr>
            <a:br>
              <a:rPr lang="en-US"/>
            </a:br>
            <a:endParaRPr/>
          </a:p>
        </p:txBody>
      </p:sp>
      <p:sp>
        <p:nvSpPr>
          <p:cNvPr id="140" name="Google Shape;140;p33"/>
          <p:cNvSpPr/>
          <p:nvPr/>
        </p:nvSpPr>
        <p:spPr>
          <a:xfrm>
            <a:off x="3661511" y="2172929"/>
            <a:ext cx="27432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Noto Sans Symbols"/>
              <a:buNone/>
            </a:pPr>
            <a:r>
              <a:rPr b="1" i="0" lang="en-US" sz="20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Amber Orr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Region 6 PACE Chair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Noto Sans Symbols"/>
              <a:buNone/>
            </a:pPr>
            <a:r>
              <a:rPr b="1" i="0" lang="en-US" sz="2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aorr@ieee.org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/>
          <p:nvPr>
            <p:ph type="title"/>
          </p:nvPr>
        </p:nvSpPr>
        <p:spPr>
          <a:xfrm>
            <a:off x="547255" y="7620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 IS PACE?</a:t>
            </a:r>
            <a:br>
              <a:rPr lang="en-US"/>
            </a:br>
            <a:r>
              <a:rPr lang="en-US" sz="1800"/>
              <a:t>PROFESSIONAL ACTIVITIES COMMITTEES FOR ENGINEERS</a:t>
            </a:r>
            <a:br>
              <a:rPr lang="en-US"/>
            </a:br>
            <a:endParaRPr/>
          </a:p>
        </p:txBody>
      </p:sp>
      <p:sp>
        <p:nvSpPr>
          <p:cNvPr id="65" name="Google Shape;65;p4"/>
          <p:cNvSpPr txBox="1"/>
          <p:nvPr>
            <p:ph idx="1" type="body"/>
          </p:nvPr>
        </p:nvSpPr>
        <p:spPr>
          <a:xfrm>
            <a:off x="533400" y="3124200"/>
            <a:ext cx="80772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en-US" sz="2800"/>
              <a:t>A grassroots network of IEEE volunteers and committees organized at the section and chapter levels with support from </a:t>
            </a:r>
            <a:r>
              <a:rPr b="1" lang="en-US" sz="2800">
                <a:solidFill>
                  <a:schemeClr val="accent2"/>
                </a:solidFill>
              </a:rPr>
              <a:t>Regions and IEEE-USA</a:t>
            </a:r>
            <a:r>
              <a:rPr b="1" lang="en-US" sz="2800"/>
              <a:t>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5"/>
          <p:cNvSpPr txBox="1"/>
          <p:nvPr>
            <p:ph type="title"/>
          </p:nvPr>
        </p:nvSpPr>
        <p:spPr>
          <a:xfrm>
            <a:off x="365125" y="349251"/>
            <a:ext cx="8326438" cy="1160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PACE Objectives</a:t>
            </a:r>
            <a:br>
              <a:rPr lang="en-US"/>
            </a:br>
            <a:r>
              <a:rPr lang="en-US"/>
              <a:t> </a:t>
            </a:r>
            <a:r>
              <a:rPr lang="en-US" sz="2000"/>
              <a:t>(Professional Activities Committees for Engineers)</a:t>
            </a:r>
            <a:br>
              <a:rPr lang="en-US"/>
            </a:b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2" name="Google Shape;72;p5"/>
          <p:cNvSpPr txBox="1"/>
          <p:nvPr>
            <p:ph idx="1" type="body"/>
          </p:nvPr>
        </p:nvSpPr>
        <p:spPr>
          <a:xfrm>
            <a:off x="365125" y="1646238"/>
            <a:ext cx="8326438" cy="438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b="1" lang="en-US" sz="2000"/>
              <a:t>PACE promotes: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Char char="–"/>
            </a:pPr>
            <a:r>
              <a:rPr b="1" lang="en-US"/>
              <a:t>The professional interests of the U.S. members </a:t>
            </a:r>
            <a:endParaRPr/>
          </a:p>
          <a:p>
            <a:pPr indent="-1206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None/>
            </a:pPr>
            <a:r>
              <a:t/>
            </a:r>
            <a:endParaRPr b="1"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Char char="–"/>
            </a:pPr>
            <a:r>
              <a:rPr b="1" lang="en-US"/>
              <a:t>The professional activities of Sections, Chapters, and Student Branches</a:t>
            </a:r>
            <a:endParaRPr/>
          </a:p>
          <a:p>
            <a:pPr indent="-1206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None/>
            </a:pPr>
            <a:r>
              <a:t/>
            </a:r>
            <a:endParaRPr b="1"/>
          </a:p>
          <a:p>
            <a:pPr indent="-285750" lvl="1" marL="74295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600"/>
              <a:buFont typeface="Verdana"/>
              <a:buChar char="–"/>
            </a:pPr>
            <a:r>
              <a:rPr b="1" lang="en-US" u="sng"/>
              <a:t>A mechanism for communication of members' views on their professional needs</a:t>
            </a:r>
            <a:r>
              <a:rPr b="1" lang="en-US"/>
              <a:t>.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Five PACE Topics</a:t>
            </a:r>
            <a:endParaRPr/>
          </a:p>
        </p:txBody>
      </p:sp>
      <p:sp>
        <p:nvSpPr>
          <p:cNvPr id="78" name="Google Shape;78;p6"/>
          <p:cNvSpPr txBox="1"/>
          <p:nvPr>
            <p:ph idx="1" type="body"/>
          </p:nvPr>
        </p:nvSpPr>
        <p:spPr>
          <a:xfrm>
            <a:off x="365760" y="1645920"/>
            <a:ext cx="8326438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Government Activities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Career and Employment Enhancement Activities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Pre-University (K-12 STEM) Activities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Student Professional Awareness Activities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Char char="•"/>
            </a:pPr>
            <a:r>
              <a:rPr b="1" lang="en-US" sz="2800"/>
              <a:t>Technical Policy Activities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sp>
        <p:nvSpPr>
          <p:cNvPr id="79" name="Google Shape;79;p6"/>
          <p:cNvSpPr txBox="1"/>
          <p:nvPr>
            <p:ph idx="12" type="sldNum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Career and Employment Enhancement Activities</a:t>
            </a:r>
            <a:endParaRPr/>
          </a:p>
        </p:txBody>
      </p:sp>
      <p:sp>
        <p:nvSpPr>
          <p:cNvPr id="86" name="Google Shape;86;p8"/>
          <p:cNvSpPr/>
          <p:nvPr/>
        </p:nvSpPr>
        <p:spPr>
          <a:xfrm>
            <a:off x="266700" y="2770908"/>
            <a:ext cx="3924300" cy="2753729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Fairs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Resume Writing and Job Interview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Listing services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Resume Listing services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Awareness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Internship Location Listings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8"/>
          <p:cNvSpPr/>
          <p:nvPr/>
        </p:nvSpPr>
        <p:spPr>
          <a:xfrm>
            <a:off x="457200" y="1652292"/>
            <a:ext cx="3733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Employment  Assistance Programs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8"/>
          <p:cNvSpPr/>
          <p:nvPr/>
        </p:nvSpPr>
        <p:spPr>
          <a:xfrm>
            <a:off x="4558145" y="2547572"/>
            <a:ext cx="4038600" cy="32004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Employment Benefits and Career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 Transitions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Retirement and Financial Management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Consulting, Leadership, Licensure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 Workshops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project which promotes careers of IEEE members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8"/>
          <p:cNvSpPr/>
          <p:nvPr/>
        </p:nvSpPr>
        <p:spPr>
          <a:xfrm>
            <a:off x="4471555" y="1652291"/>
            <a:ext cx="37338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Career Assistance Programs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"/>
          <p:cNvSpPr txBox="1"/>
          <p:nvPr>
            <p:ph type="title"/>
          </p:nvPr>
        </p:nvSpPr>
        <p:spPr>
          <a:xfrm>
            <a:off x="685800" y="609600"/>
            <a:ext cx="79819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/>
              <a:t>Pre-University (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K-12 STEM) </a:t>
            </a:r>
            <a:r>
              <a:rPr lang="en-US" sz="2800"/>
              <a:t>Programs</a:t>
            </a:r>
            <a:endParaRPr/>
          </a:p>
        </p:txBody>
      </p:sp>
      <p:sp>
        <p:nvSpPr>
          <p:cNvPr id="96" name="Google Shape;96;p9"/>
          <p:cNvSpPr/>
          <p:nvPr/>
        </p:nvSpPr>
        <p:spPr>
          <a:xfrm>
            <a:off x="990600" y="1524000"/>
            <a:ext cx="7086600" cy="3661064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City Competition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Robotics Competitions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Science Fair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3300"/>
              </a:buClr>
              <a:buSzPts val="1400"/>
              <a:buFont typeface="Arial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Math Counts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3300"/>
              </a:buClr>
              <a:buSzPts val="1200"/>
              <a:buFont typeface="Arial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STEM project promoting science, technology, and the image of the engineer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3300"/>
              </a:buClr>
              <a:buSzPts val="1200"/>
              <a:buFont typeface="Arial"/>
              <a:buChar char="●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more….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Student Professional Awareness Activities</a:t>
            </a:r>
            <a:endParaRPr/>
          </a:p>
        </p:txBody>
      </p:sp>
      <p:sp>
        <p:nvSpPr>
          <p:cNvPr id="103" name="Google Shape;103;p10"/>
          <p:cNvSpPr/>
          <p:nvPr/>
        </p:nvSpPr>
        <p:spPr>
          <a:xfrm>
            <a:off x="1143000" y="1752599"/>
            <a:ext cx="6781800" cy="3886201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7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12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Professional Awareness Experience (SPA-x)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Rising Stars Conference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Leaders Forum (EVO)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WIE ILC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(International Leadership Conference)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Hackathons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SzPts val="1600"/>
              <a:buFont typeface="Arial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Branch Activities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/>
          <p:nvPr>
            <p:ph type="title"/>
          </p:nvPr>
        </p:nvSpPr>
        <p:spPr>
          <a:xfrm>
            <a:off x="457200" y="381000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 is Changing for PACE?</a:t>
            </a:r>
            <a:endParaRPr/>
          </a:p>
        </p:txBody>
      </p:sp>
      <p:sp>
        <p:nvSpPr>
          <p:cNvPr id="110" name="Google Shape;110;p11"/>
          <p:cNvSpPr/>
          <p:nvPr/>
        </p:nvSpPr>
        <p:spPr>
          <a:xfrm>
            <a:off x="990600" y="1295400"/>
            <a:ext cx="7010400" cy="43434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 Short: Structure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October 2019 there was a Proposal to Adopt to Establish an IEEE-USA Careers and Professional Development Committee and Charter; It was formally adopted in January 2020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Will Remain </a:t>
            </a:r>
            <a:r>
              <a:rPr b="1" lang="en-US" sz="2000">
                <a:solidFill>
                  <a:schemeClr val="dk1"/>
                </a:solidFill>
              </a:rPr>
              <a:t>likely be reduced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Committee will be 8 Regular Members (including Chair), plus liaison members,  and non-voting members as approved by Chair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Committee will try to recruit several YPs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will be One PACE Representative designated as Champion to work with Regional representatives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3300"/>
              </a:buClr>
              <a:buSzPts val="9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>
            <p:ph type="title"/>
          </p:nvPr>
        </p:nvSpPr>
        <p:spPr>
          <a:xfrm>
            <a:off x="457200" y="381000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 is Changing for PACE?</a:t>
            </a: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990600" y="1295400"/>
            <a:ext cx="7010400" cy="4343400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 Short: Structure – cont.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will be one K-12 Representative designated as Champion to work with Regional representatives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will be one STEM Representative designated as Champion to work with Regional representatives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will be one Student activities designated as Champion to work with Regional representatives Representative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3300"/>
              </a:buClr>
              <a:buSzPts val="1000"/>
              <a:buFont typeface="Arial"/>
              <a:buChar char="●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will be One PACE Representative designated as Champion to work with Regional representatives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3300"/>
              </a:buClr>
              <a:buSzPts val="9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~9771493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2008-10-21T14:29:15Z</dcterms:created>
  <dc:creator>Yolanda Paskovich</dc:creator>
</cp:coreProperties>
</file>