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856" r:id="rId2"/>
  </p:sldMasterIdLst>
  <p:notesMasterIdLst>
    <p:notesMasterId r:id="rId78"/>
  </p:notesMasterIdLst>
  <p:handoutMasterIdLst>
    <p:handoutMasterId r:id="rId79"/>
  </p:handoutMasterIdLst>
  <p:sldIdLst>
    <p:sldId id="261" r:id="rId3"/>
    <p:sldId id="601" r:id="rId4"/>
    <p:sldId id="393" r:id="rId5"/>
    <p:sldId id="562" r:id="rId6"/>
    <p:sldId id="602" r:id="rId7"/>
    <p:sldId id="603" r:id="rId8"/>
    <p:sldId id="621" r:id="rId9"/>
    <p:sldId id="607" r:id="rId10"/>
    <p:sldId id="605" r:id="rId11"/>
    <p:sldId id="606" r:id="rId12"/>
    <p:sldId id="581" r:id="rId13"/>
    <p:sldId id="582" r:id="rId14"/>
    <p:sldId id="583" r:id="rId15"/>
    <p:sldId id="584" r:id="rId16"/>
    <p:sldId id="585" r:id="rId17"/>
    <p:sldId id="586" r:id="rId18"/>
    <p:sldId id="587" r:id="rId19"/>
    <p:sldId id="588" r:id="rId20"/>
    <p:sldId id="589" r:id="rId21"/>
    <p:sldId id="590" r:id="rId22"/>
    <p:sldId id="465" r:id="rId23"/>
    <p:sldId id="619" r:id="rId24"/>
    <p:sldId id="469" r:id="rId25"/>
    <p:sldId id="467" r:id="rId26"/>
    <p:sldId id="468" r:id="rId27"/>
    <p:sldId id="470" r:id="rId28"/>
    <p:sldId id="591" r:id="rId29"/>
    <p:sldId id="397" r:id="rId30"/>
    <p:sldId id="538" r:id="rId31"/>
    <p:sldId id="516" r:id="rId32"/>
    <p:sldId id="518" r:id="rId33"/>
    <p:sldId id="520" r:id="rId34"/>
    <p:sldId id="522" r:id="rId35"/>
    <p:sldId id="523" r:id="rId36"/>
    <p:sldId id="540" r:id="rId37"/>
    <p:sldId id="577" r:id="rId38"/>
    <p:sldId id="399" r:id="rId39"/>
    <p:sldId id="524" r:id="rId40"/>
    <p:sldId id="578" r:id="rId41"/>
    <p:sldId id="614" r:id="rId42"/>
    <p:sldId id="616" r:id="rId43"/>
    <p:sldId id="613" r:id="rId44"/>
    <p:sldId id="612" r:id="rId45"/>
    <p:sldId id="615" r:id="rId46"/>
    <p:sldId id="604" r:id="rId47"/>
    <p:sldId id="579" r:id="rId48"/>
    <p:sldId id="618" r:id="rId49"/>
    <p:sldId id="611" r:id="rId50"/>
    <p:sldId id="593" r:id="rId51"/>
    <p:sldId id="594" r:id="rId52"/>
    <p:sldId id="595" r:id="rId53"/>
    <p:sldId id="596" r:id="rId54"/>
    <p:sldId id="597" r:id="rId55"/>
    <p:sldId id="598" r:id="rId56"/>
    <p:sldId id="599" r:id="rId57"/>
    <p:sldId id="498" r:id="rId58"/>
    <p:sldId id="617" r:id="rId59"/>
    <p:sldId id="454" r:id="rId60"/>
    <p:sldId id="542" r:id="rId61"/>
    <p:sldId id="541" r:id="rId62"/>
    <p:sldId id="620" r:id="rId63"/>
    <p:sldId id="529" r:id="rId64"/>
    <p:sldId id="609" r:id="rId65"/>
    <p:sldId id="256" r:id="rId66"/>
    <p:sldId id="278" r:id="rId67"/>
    <p:sldId id="279" r:id="rId68"/>
    <p:sldId id="262" r:id="rId69"/>
    <p:sldId id="281" r:id="rId70"/>
    <p:sldId id="283" r:id="rId71"/>
    <p:sldId id="286" r:id="rId72"/>
    <p:sldId id="258" r:id="rId73"/>
    <p:sldId id="277" r:id="rId74"/>
    <p:sldId id="466" r:id="rId75"/>
    <p:sldId id="407" r:id="rId76"/>
    <p:sldId id="610" r:id="rId7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nchetta Peric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CC0099"/>
    <a:srgbClr val="0033CC"/>
    <a:srgbClr val="CC9900"/>
    <a:srgbClr val="FF3399"/>
    <a:srgbClr val="FF9933"/>
    <a:srgbClr val="00CC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BF614-5A05-4FD7-B9B3-BEDFECADFA70}" v="1" dt="2019-10-01T23:02:14.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0899" autoAdjust="0"/>
  </p:normalViewPr>
  <p:slideViewPr>
    <p:cSldViewPr>
      <p:cViewPr varScale="1">
        <p:scale>
          <a:sx n="150" d="100"/>
          <a:sy n="150" d="100"/>
        </p:scale>
        <p:origin x="2084"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86" y="4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Pitel" userId="a2e5c212ca5988fa" providerId="LiveId" clId="{D430DB5A-2D30-4DDC-87D2-0C7D16E4824C}"/>
    <pc:docChg chg="custSel modSld">
      <pc:chgData name="Grant Pitel" userId="a2e5c212ca5988fa" providerId="LiveId" clId="{D430DB5A-2D30-4DDC-87D2-0C7D16E4824C}" dt="2019-10-01T23:02:18.029" v="3" actId="478"/>
      <pc:docMkLst>
        <pc:docMk/>
      </pc:docMkLst>
      <pc:sldChg chg="delSp modSp">
        <pc:chgData name="Grant Pitel" userId="a2e5c212ca5988fa" providerId="LiveId" clId="{D430DB5A-2D30-4DDC-87D2-0C7D16E4824C}" dt="2019-10-01T23:02:18.029" v="3" actId="478"/>
        <pc:sldMkLst>
          <pc:docMk/>
          <pc:sldMk cId="3583966560" sldId="542"/>
        </pc:sldMkLst>
        <pc:spChg chg="del mod">
          <ac:chgData name="Grant Pitel" userId="a2e5c212ca5988fa" providerId="LiveId" clId="{D430DB5A-2D30-4DDC-87D2-0C7D16E4824C}" dt="2019-10-01T23:02:18.029" v="3" actId="478"/>
          <ac:spMkLst>
            <pc:docMk/>
            <pc:sldMk cId="3583966560" sldId="542"/>
            <ac:spMk id="15" creationId="{49A8EB61-D063-416D-AECC-D3BD6FE9B140}"/>
          </ac:spMkLst>
        </pc:spChg>
        <pc:picChg chg="del">
          <ac:chgData name="Grant Pitel" userId="a2e5c212ca5988fa" providerId="LiveId" clId="{D430DB5A-2D30-4DDC-87D2-0C7D16E4824C}" dt="2019-10-01T23:02:14.960" v="1" actId="478"/>
          <ac:picMkLst>
            <pc:docMk/>
            <pc:sldMk cId="3583966560" sldId="542"/>
            <ac:picMk id="13" creationId="{4CB20332-1D63-4CA8-9A21-0E7FE877DF5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haedurs_Envy\Desktop\S1M\ECCE%202019\IASAM2019%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1"/>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'[IASAM2019 Slides.xlsx]Original submissions By Committ'!$D$2:$D$21</c:f>
              <c:strCache>
                <c:ptCount val="20"/>
                <c:pt idx="0">
                  <c:v>Codes and Standards Committee</c:v>
                </c:pt>
                <c:pt idx="1">
                  <c:v>Mining Industry Committee</c:v>
                </c:pt>
                <c:pt idx="2">
                  <c:v>Metal Industry Committee</c:v>
                </c:pt>
                <c:pt idx="3">
                  <c:v>Rural Electric Power Committee</c:v>
                </c:pt>
                <c:pt idx="4">
                  <c:v>Electrical Safety Committee</c:v>
                </c:pt>
                <c:pt idx="5">
                  <c:v>Transportation Systems Committee</c:v>
                </c:pt>
                <c:pt idx="6">
                  <c:v>Cement Industry Committee</c:v>
                </c:pt>
                <c:pt idx="7">
                  <c:v>Power Systems Protection Committee</c:v>
                </c:pt>
                <c:pt idx="8">
                  <c:v>Industrial Lighting and Display Committee</c:v>
                </c:pt>
                <c:pt idx="9">
                  <c:v>Pulp and Paper Industry Committee</c:v>
                </c:pt>
                <c:pt idx="10">
                  <c:v>Power Electronic Devices and Components Committee</c:v>
                </c:pt>
                <c:pt idx="11">
                  <c:v>Electrostatic Processes Committee</c:v>
                </c:pt>
                <c:pt idx="12">
                  <c:v>Energy Systems Committee</c:v>
                </c:pt>
                <c:pt idx="13">
                  <c:v>Renewable and Sustainable Energy Conversion Systems Committee</c:v>
                </c:pt>
                <c:pt idx="14">
                  <c:v>Petroleum and Chemical Industry Committee</c:v>
                </c:pt>
                <c:pt idx="15">
                  <c:v>Power Systems Engineering Committee</c:v>
                </c:pt>
                <c:pt idx="16">
                  <c:v>Industrial Drives Committee</c:v>
                </c:pt>
                <c:pt idx="17">
                  <c:v>Industrial Automation and Control Committee</c:v>
                </c:pt>
                <c:pt idx="18">
                  <c:v>Industrial Power Converter Committee</c:v>
                </c:pt>
                <c:pt idx="19">
                  <c:v>Electric Machines Committee</c:v>
                </c:pt>
              </c:strCache>
            </c:strRef>
          </c:cat>
          <c:val>
            <c:numRef>
              <c:f>'[IASAM2019 Slides.xlsx]Original submissions By Committ'!$E$2:$E$21</c:f>
              <c:numCache>
                <c:formatCode>#,##0</c:formatCode>
                <c:ptCount val="20"/>
                <c:pt idx="0">
                  <c:v>26</c:v>
                </c:pt>
                <c:pt idx="1">
                  <c:v>151</c:v>
                </c:pt>
                <c:pt idx="2">
                  <c:v>152</c:v>
                </c:pt>
                <c:pt idx="3">
                  <c:v>167</c:v>
                </c:pt>
                <c:pt idx="4">
                  <c:v>188</c:v>
                </c:pt>
                <c:pt idx="5">
                  <c:v>205</c:v>
                </c:pt>
                <c:pt idx="6">
                  <c:v>212</c:v>
                </c:pt>
                <c:pt idx="7">
                  <c:v>219</c:v>
                </c:pt>
                <c:pt idx="8">
                  <c:v>225</c:v>
                </c:pt>
                <c:pt idx="9">
                  <c:v>274</c:v>
                </c:pt>
                <c:pt idx="10">
                  <c:v>311</c:v>
                </c:pt>
                <c:pt idx="11">
                  <c:v>351</c:v>
                </c:pt>
                <c:pt idx="12">
                  <c:v>426</c:v>
                </c:pt>
                <c:pt idx="13">
                  <c:v>588</c:v>
                </c:pt>
                <c:pt idx="14">
                  <c:v>663</c:v>
                </c:pt>
                <c:pt idx="15">
                  <c:v>846</c:v>
                </c:pt>
                <c:pt idx="16">
                  <c:v>882</c:v>
                </c:pt>
                <c:pt idx="17">
                  <c:v>954</c:v>
                </c:pt>
                <c:pt idx="18">
                  <c:v>1534</c:v>
                </c:pt>
                <c:pt idx="19">
                  <c:v>1824</c:v>
                </c:pt>
              </c:numCache>
            </c:numRef>
          </c:val>
          <c:extLst>
            <c:ext xmlns:c16="http://schemas.microsoft.com/office/drawing/2014/chart" uri="{C3380CC4-5D6E-409C-BE32-E72D297353CC}">
              <c16:uniqueId val="{00000000-EC48-4D41-A6CC-22ED149C94E3}"/>
            </c:ext>
          </c:extLst>
        </c:ser>
        <c:dLbls>
          <c:dLblPos val="inEnd"/>
          <c:showLegendKey val="0"/>
          <c:showVal val="1"/>
          <c:showCatName val="0"/>
          <c:showSerName val="0"/>
          <c:showPercent val="0"/>
          <c:showBubbleSize val="0"/>
        </c:dLbls>
        <c:gapWidth val="65"/>
        <c:axId val="553392703"/>
        <c:axId val="423798751"/>
      </c:barChart>
      <c:catAx>
        <c:axId val="55339270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423798751"/>
        <c:crosses val="autoZero"/>
        <c:auto val="1"/>
        <c:lblAlgn val="ctr"/>
        <c:lblOffset val="100"/>
        <c:noMultiLvlLbl val="0"/>
      </c:catAx>
      <c:valAx>
        <c:axId val="42379875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53392703"/>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Processed papers last 12</a:t>
            </a:r>
            <a:r>
              <a:rPr lang="en-GB" baseline="0" dirty="0"/>
              <a:t> months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IPCC</c:v>
                </c:pt>
                <c:pt idx="1">
                  <c:v>EMC</c:v>
                </c:pt>
                <c:pt idx="2">
                  <c:v>IDC</c:v>
                </c:pt>
                <c:pt idx="3">
                  <c:v>PEDCC</c:v>
                </c:pt>
                <c:pt idx="4">
                  <c:v>TSC</c:v>
                </c:pt>
                <c:pt idx="5">
                  <c:v>SECSC</c:v>
                </c:pt>
              </c:strCache>
            </c:strRef>
          </c:cat>
          <c:val>
            <c:numRef>
              <c:f>Sheet1!$B$2:$G$2</c:f>
              <c:numCache>
                <c:formatCode>General</c:formatCode>
                <c:ptCount val="6"/>
                <c:pt idx="0">
                  <c:v>155</c:v>
                </c:pt>
                <c:pt idx="1">
                  <c:v>204</c:v>
                </c:pt>
                <c:pt idx="2">
                  <c:v>85</c:v>
                </c:pt>
                <c:pt idx="3">
                  <c:v>25</c:v>
                </c:pt>
                <c:pt idx="4">
                  <c:v>29</c:v>
                </c:pt>
                <c:pt idx="5">
                  <c:v>83</c:v>
                </c:pt>
              </c:numCache>
            </c:numRef>
          </c:val>
          <c:extLst>
            <c:ext xmlns:c16="http://schemas.microsoft.com/office/drawing/2014/chart" uri="{C3380CC4-5D6E-409C-BE32-E72D297353CC}">
              <c16:uniqueId val="{00000000-916D-43E6-9DBB-2A9A04FEECCF}"/>
            </c:ext>
          </c:extLst>
        </c:ser>
        <c:ser>
          <c:idx val="1"/>
          <c:order val="1"/>
          <c:tx>
            <c:strRef>
              <c:f>Sheet1!$A$3</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IPCC</c:v>
                </c:pt>
                <c:pt idx="1">
                  <c:v>EMC</c:v>
                </c:pt>
                <c:pt idx="2">
                  <c:v>IDC</c:v>
                </c:pt>
                <c:pt idx="3">
                  <c:v>PEDCC</c:v>
                </c:pt>
                <c:pt idx="4">
                  <c:v>TSC</c:v>
                </c:pt>
                <c:pt idx="5">
                  <c:v>SECSC</c:v>
                </c:pt>
              </c:strCache>
            </c:strRef>
          </c:cat>
          <c:val>
            <c:numRef>
              <c:f>Sheet1!$B$3:$G$3</c:f>
              <c:numCache>
                <c:formatCode>General</c:formatCode>
                <c:ptCount val="6"/>
                <c:pt idx="0">
                  <c:v>244</c:v>
                </c:pt>
                <c:pt idx="1">
                  <c:v>226</c:v>
                </c:pt>
                <c:pt idx="2">
                  <c:v>85</c:v>
                </c:pt>
                <c:pt idx="3">
                  <c:v>30</c:v>
                </c:pt>
                <c:pt idx="4">
                  <c:v>29</c:v>
                </c:pt>
                <c:pt idx="5">
                  <c:v>103</c:v>
                </c:pt>
              </c:numCache>
            </c:numRef>
          </c:val>
          <c:extLst>
            <c:ext xmlns:c16="http://schemas.microsoft.com/office/drawing/2014/chart" uri="{C3380CC4-5D6E-409C-BE32-E72D297353CC}">
              <c16:uniqueId val="{00000001-916D-43E6-9DBB-2A9A04FEECCF}"/>
            </c:ext>
          </c:extLst>
        </c:ser>
        <c:dLbls>
          <c:showLegendKey val="0"/>
          <c:showVal val="0"/>
          <c:showCatName val="0"/>
          <c:showSerName val="0"/>
          <c:showPercent val="0"/>
          <c:showBubbleSize val="0"/>
        </c:dLbls>
        <c:gapWidth val="219"/>
        <c:axId val="528953000"/>
        <c:axId val="528956608"/>
      </c:barChart>
      <c:catAx>
        <c:axId val="52895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56608"/>
        <c:crosses val="autoZero"/>
        <c:auto val="1"/>
        <c:lblAlgn val="ctr"/>
        <c:lblOffset val="100"/>
        <c:noMultiLvlLbl val="0"/>
      </c:catAx>
      <c:valAx>
        <c:axId val="52895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53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80E1A-682A-4886-9BCB-9ACDC6EB827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CA"/>
        </a:p>
      </dgm:t>
    </dgm:pt>
    <dgm:pt modelId="{6395D731-1186-407D-B961-0DFFD356758C}">
      <dgm:prSet phldrT="[Text]" custT="1"/>
      <dgm:spPr>
        <a:xfrm>
          <a:off x="3670200" y="0"/>
          <a:ext cx="1672596" cy="56661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CA" sz="1600" b="1" dirty="0">
              <a:solidFill>
                <a:srgbClr val="C00000"/>
              </a:solidFill>
              <a:latin typeface="Arial"/>
              <a:ea typeface="+mn-ea"/>
              <a:cs typeface="+mn-cs"/>
            </a:rPr>
            <a:t>General Chair </a:t>
          </a:r>
        </a:p>
        <a:p>
          <a:r>
            <a:rPr lang="en-CA" sz="1600" dirty="0" err="1">
              <a:solidFill>
                <a:srgbClr val="000000"/>
              </a:solidFill>
              <a:latin typeface="Arial"/>
              <a:ea typeface="+mn-ea"/>
              <a:cs typeface="+mn-cs"/>
            </a:rPr>
            <a:t>Yunwei</a:t>
          </a:r>
          <a:r>
            <a:rPr lang="en-CA" sz="1600" dirty="0">
              <a:solidFill>
                <a:srgbClr val="000000"/>
              </a:solidFill>
              <a:latin typeface="Arial"/>
              <a:ea typeface="+mn-ea"/>
              <a:cs typeface="+mn-cs"/>
            </a:rPr>
            <a:t> (Ryan) Li</a:t>
          </a:r>
        </a:p>
      </dgm:t>
    </dgm:pt>
    <dgm:pt modelId="{12A826E2-9E97-4F63-A58A-C99074A24C77}" type="parTrans" cxnId="{06D154E3-F036-4D38-BADD-AA178969FF64}">
      <dgm:prSet/>
      <dgm:spPr/>
      <dgm:t>
        <a:bodyPr/>
        <a:lstStyle/>
        <a:p>
          <a:endParaRPr lang="en-CA"/>
        </a:p>
      </dgm:t>
    </dgm:pt>
    <dgm:pt modelId="{5875CBB5-0C32-4D5C-B44E-FE018DC0CAE9}" type="sibTrans" cxnId="{06D154E3-F036-4D38-BADD-AA178969FF64}">
      <dgm:prSet/>
      <dgm:spPr/>
      <dgm:t>
        <a:bodyPr/>
        <a:lstStyle/>
        <a:p>
          <a:endParaRPr lang="en-CA"/>
        </a:p>
      </dgm:t>
    </dgm:pt>
    <dgm:pt modelId="{14AF5830-E6DA-4557-8BCD-68177FF91C63}">
      <dgm:prSet phldrT="[Text]" custT="1"/>
      <dgm:spPr>
        <a:xfrm>
          <a:off x="705182" y="805329"/>
          <a:ext cx="1678126"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nchor="ctr"/>
        <a:lstStyle/>
        <a:p>
          <a:pPr>
            <a:lnSpc>
              <a:spcPct val="100000"/>
            </a:lnSpc>
            <a:spcAft>
              <a:spcPts val="0"/>
            </a:spcAft>
          </a:pPr>
          <a:r>
            <a:rPr lang="en-US" altLang="zh-CN" sz="1400" b="1" dirty="0">
              <a:solidFill>
                <a:srgbClr val="C00000"/>
              </a:solidFill>
              <a:latin typeface="Arial"/>
              <a:ea typeface="+mn-ea"/>
              <a:cs typeface="+mn-cs"/>
            </a:rPr>
            <a:t>TPC Chairs</a:t>
          </a:r>
          <a:endParaRPr lang="zh-CN" altLang="zh-CN" sz="1400" b="1" dirty="0">
            <a:solidFill>
              <a:srgbClr val="C00000"/>
            </a:solidFill>
            <a:latin typeface="Arial"/>
            <a:ea typeface="+mn-ea"/>
            <a:cs typeface="+mn-cs"/>
          </a:endParaRPr>
        </a:p>
        <a:p>
          <a:r>
            <a:rPr lang="en-US" altLang="zh-CN" sz="1400" b="0" dirty="0">
              <a:solidFill>
                <a:srgbClr val="000000"/>
              </a:solidFill>
              <a:latin typeface="Arial"/>
              <a:ea typeface="+mn-ea"/>
              <a:cs typeface="+mn-cs"/>
            </a:rPr>
            <a:t>Emmanuel </a:t>
          </a:r>
          <a:r>
            <a:rPr lang="en-US" altLang="zh-CN" sz="1400" b="0" dirty="0" err="1">
              <a:solidFill>
                <a:srgbClr val="000000"/>
              </a:solidFill>
              <a:latin typeface="Arial"/>
              <a:ea typeface="+mn-ea"/>
              <a:cs typeface="+mn-cs"/>
            </a:rPr>
            <a:t>Agamloh</a:t>
          </a:r>
          <a:endParaRPr lang="zh-CN" altLang="zh-CN" sz="1400" b="0" dirty="0">
            <a:solidFill>
              <a:srgbClr val="000000"/>
            </a:solidFill>
            <a:latin typeface="Arial"/>
            <a:ea typeface="+mn-ea"/>
            <a:cs typeface="+mn-cs"/>
          </a:endParaRPr>
        </a:p>
        <a:p>
          <a:r>
            <a:rPr lang="en-US" altLang="zh-CN" sz="1400" b="0" dirty="0">
              <a:solidFill>
                <a:srgbClr val="000000"/>
              </a:solidFill>
              <a:latin typeface="Arial"/>
              <a:ea typeface="+mn-ea"/>
              <a:cs typeface="+mn-cs"/>
            </a:rPr>
            <a:t>Henry Chung </a:t>
          </a:r>
          <a:endParaRPr lang="zh-CN" altLang="zh-CN" sz="1400" b="0" dirty="0">
            <a:solidFill>
              <a:srgbClr val="000000"/>
            </a:solidFill>
            <a:latin typeface="Arial"/>
            <a:ea typeface="+mn-ea"/>
            <a:cs typeface="+mn-cs"/>
          </a:endParaRPr>
        </a:p>
        <a:p>
          <a:r>
            <a:rPr lang="en-US" altLang="zh-CN" sz="1400" b="0" dirty="0" err="1">
              <a:solidFill>
                <a:srgbClr val="000000"/>
              </a:solidFill>
              <a:latin typeface="Arial"/>
              <a:ea typeface="+mn-ea"/>
              <a:cs typeface="+mn-cs"/>
            </a:rPr>
            <a:t>Navid</a:t>
          </a:r>
          <a:r>
            <a:rPr lang="en-US" altLang="zh-CN" sz="1400" b="0" dirty="0">
              <a:solidFill>
                <a:srgbClr val="000000"/>
              </a:solidFill>
              <a:latin typeface="Arial"/>
              <a:ea typeface="+mn-ea"/>
              <a:cs typeface="+mn-cs"/>
            </a:rPr>
            <a:t> Zargari </a:t>
          </a:r>
          <a:endParaRPr lang="zh-CN" altLang="zh-CN" sz="1400" b="0" dirty="0">
            <a:solidFill>
              <a:srgbClr val="000000"/>
            </a:solidFill>
            <a:latin typeface="Arial"/>
            <a:ea typeface="+mn-ea"/>
            <a:cs typeface="+mn-cs"/>
          </a:endParaRPr>
        </a:p>
        <a:p>
          <a:r>
            <a:rPr lang="en-US" altLang="zh-CN" sz="1400" b="0" dirty="0">
              <a:solidFill>
                <a:srgbClr val="000000"/>
              </a:solidFill>
              <a:latin typeface="Arial"/>
              <a:ea typeface="+mn-ea"/>
              <a:cs typeface="+mn-cs"/>
            </a:rPr>
            <a:t>Martin Ordonez</a:t>
          </a:r>
        </a:p>
      </dgm:t>
    </dgm:pt>
    <dgm:pt modelId="{9B1C454A-0F1A-495F-9630-7E63A70A24A3}" type="parTrans" cxnId="{5DF878E6-2E7F-4167-82FA-7CFAEA89EF14}">
      <dgm:prSet/>
      <dgm:spPr>
        <a:xfrm>
          <a:off x="1544246" y="566613"/>
          <a:ext cx="2962252" cy="238716"/>
        </a:xfrm>
        <a:custGeom>
          <a:avLst/>
          <a:gdLst/>
          <a:ahLst/>
          <a:cxnLst/>
          <a:rect l="0" t="0" r="0" b="0"/>
          <a:pathLst>
            <a:path>
              <a:moveTo>
                <a:pt x="2962252" y="0"/>
              </a:moveTo>
              <a:lnTo>
                <a:pt x="2962252" y="119727"/>
              </a:lnTo>
              <a:lnTo>
                <a:pt x="0" y="119727"/>
              </a:lnTo>
              <a:lnTo>
                <a:pt x="0" y="238716"/>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72C0197E-3FCD-437B-AC18-3D9FC6BD3E0B}" type="sibTrans" cxnId="{5DF878E6-2E7F-4167-82FA-7CFAEA89EF14}">
      <dgm:prSet/>
      <dgm:spPr/>
      <dgm:t>
        <a:bodyPr/>
        <a:lstStyle/>
        <a:p>
          <a:endParaRPr lang="en-CA"/>
        </a:p>
      </dgm:t>
    </dgm:pt>
    <dgm:pt modelId="{30C73379-0D6F-4BB5-B528-DB17DE7673E8}">
      <dgm:prSet phldrT="[Text]" custT="1"/>
      <dgm:spPr>
        <a:xfrm>
          <a:off x="6928203" y="805329"/>
          <a:ext cx="1379612"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zh-CN" altLang="en-US" sz="1400" dirty="0">
            <a:solidFill>
              <a:srgbClr val="000000"/>
            </a:solidFill>
            <a:latin typeface="Arial"/>
            <a:ea typeface="+mn-ea"/>
            <a:cs typeface="+mn-cs"/>
          </a:endParaRPr>
        </a:p>
        <a:p>
          <a:r>
            <a:rPr lang="en-US" altLang="zh-CN" sz="1400" b="1" dirty="0">
              <a:solidFill>
                <a:srgbClr val="C00000"/>
              </a:solidFill>
              <a:latin typeface="Arial"/>
              <a:ea typeface="+mn-ea"/>
              <a:cs typeface="+mn-cs"/>
            </a:rPr>
            <a:t>Exhibit &amp; Partnership Chairs</a:t>
          </a:r>
          <a:endParaRPr lang="zh-CN" altLang="zh-CN" sz="1400" b="1" dirty="0">
            <a:solidFill>
              <a:srgbClr val="C00000"/>
            </a:solidFill>
            <a:latin typeface="Arial"/>
            <a:ea typeface="+mn-ea"/>
            <a:cs typeface="+mn-cs"/>
          </a:endParaRPr>
        </a:p>
        <a:p>
          <a:r>
            <a:rPr lang="en-US" altLang="zh-CN" sz="1400" b="0" dirty="0">
              <a:solidFill>
                <a:srgbClr val="000000"/>
              </a:solidFill>
              <a:latin typeface="Arial"/>
              <a:ea typeface="+mn-ea"/>
              <a:cs typeface="+mn-cs"/>
            </a:rPr>
            <a:t>David Morrison</a:t>
          </a:r>
          <a:endParaRPr lang="zh-CN" altLang="zh-CN" sz="1400" b="0" dirty="0">
            <a:solidFill>
              <a:srgbClr val="000000"/>
            </a:solidFill>
            <a:latin typeface="Arial"/>
            <a:ea typeface="+mn-ea"/>
            <a:cs typeface="+mn-cs"/>
          </a:endParaRPr>
        </a:p>
        <a:p>
          <a:r>
            <a:rPr lang="en-US" altLang="zh-CN" sz="1400" b="0" dirty="0">
              <a:solidFill>
                <a:srgbClr val="000000"/>
              </a:solidFill>
              <a:latin typeface="Arial"/>
              <a:ea typeface="+mn-ea"/>
              <a:cs typeface="+mn-cs"/>
            </a:rPr>
            <a:t>Grant </a:t>
          </a:r>
          <a:r>
            <a:rPr lang="en-US" altLang="zh-CN" sz="1400" b="0" dirty="0" err="1">
              <a:solidFill>
                <a:srgbClr val="000000"/>
              </a:solidFill>
              <a:latin typeface="Arial"/>
              <a:ea typeface="+mn-ea"/>
              <a:cs typeface="+mn-cs"/>
            </a:rPr>
            <a:t>Pitel</a:t>
          </a:r>
          <a:endParaRPr lang="zh-CN" altLang="zh-CN" sz="1400" b="0" dirty="0">
            <a:solidFill>
              <a:srgbClr val="000000"/>
            </a:solidFill>
            <a:latin typeface="Arial"/>
            <a:ea typeface="+mn-ea"/>
            <a:cs typeface="+mn-cs"/>
          </a:endParaRPr>
        </a:p>
        <a:p>
          <a:r>
            <a:rPr lang="en-US" altLang="zh-CN" sz="1400" b="0" dirty="0">
              <a:solidFill>
                <a:srgbClr val="000000"/>
              </a:solidFill>
              <a:latin typeface="Arial"/>
              <a:ea typeface="+mn-ea"/>
              <a:cs typeface="+mn-cs"/>
            </a:rPr>
            <a:t>Kevin Taylor</a:t>
          </a:r>
        </a:p>
        <a:p>
          <a:endParaRPr lang="en-CA" sz="1400" dirty="0">
            <a:solidFill>
              <a:srgbClr val="000000"/>
            </a:solidFill>
            <a:latin typeface="Arial"/>
            <a:ea typeface="+mn-ea"/>
            <a:cs typeface="+mn-cs"/>
          </a:endParaRPr>
        </a:p>
      </dgm:t>
    </dgm:pt>
    <dgm:pt modelId="{0D2827A1-6C92-4BEB-A4E0-3A7EED475389}" type="parTrans" cxnId="{1142A58B-BE14-47DB-9168-F55E2873780F}">
      <dgm:prSet/>
      <dgm:spPr>
        <a:xfrm>
          <a:off x="4506499" y="566613"/>
          <a:ext cx="3111510" cy="238716"/>
        </a:xfrm>
        <a:custGeom>
          <a:avLst/>
          <a:gdLst/>
          <a:ahLst/>
          <a:cxnLst/>
          <a:rect l="0" t="0" r="0" b="0"/>
          <a:pathLst>
            <a:path>
              <a:moveTo>
                <a:pt x="0" y="0"/>
              </a:moveTo>
              <a:lnTo>
                <a:pt x="0" y="119727"/>
              </a:lnTo>
              <a:lnTo>
                <a:pt x="3111510" y="119727"/>
              </a:lnTo>
              <a:lnTo>
                <a:pt x="3111510" y="238716"/>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504ADA25-80FD-4697-B76B-B845E6F10FEE}" type="sibTrans" cxnId="{1142A58B-BE14-47DB-9168-F55E2873780F}">
      <dgm:prSet/>
      <dgm:spPr/>
      <dgm:t>
        <a:bodyPr/>
        <a:lstStyle/>
        <a:p>
          <a:endParaRPr lang="en-CA"/>
        </a:p>
      </dgm:t>
    </dgm:pt>
    <dgm:pt modelId="{BD13766C-4E73-4AB1-ADFD-AB1A2B95AFB4}">
      <dgm:prSet custT="1"/>
      <dgm:spPr>
        <a:xfrm>
          <a:off x="2621286" y="805329"/>
          <a:ext cx="1133226"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nchor="ctr"/>
        <a:lstStyle/>
        <a:p>
          <a:r>
            <a:rPr lang="en-US" altLang="zh-CN" sz="1400" b="1" dirty="0">
              <a:solidFill>
                <a:srgbClr val="C00000"/>
              </a:solidFill>
              <a:latin typeface="Arial"/>
              <a:ea typeface="+mn-ea"/>
              <a:cs typeface="+mn-cs"/>
            </a:rPr>
            <a:t>Finance Chair</a:t>
          </a:r>
          <a:endParaRPr lang="zh-CN" altLang="en-US" sz="1400" b="1" dirty="0">
            <a:solidFill>
              <a:srgbClr val="C00000"/>
            </a:solidFill>
            <a:latin typeface="Arial"/>
            <a:ea typeface="+mn-ea"/>
            <a:cs typeface="+mn-cs"/>
          </a:endParaRPr>
        </a:p>
        <a:p>
          <a:r>
            <a:rPr lang="en-US" altLang="zh-CN" sz="1400" dirty="0">
              <a:solidFill>
                <a:srgbClr val="000000"/>
              </a:solidFill>
              <a:latin typeface="Arial"/>
              <a:ea typeface="+mn-ea"/>
              <a:cs typeface="+mn-cs"/>
            </a:rPr>
            <a:t>Mark Scott</a:t>
          </a:r>
          <a:endParaRPr lang="en-CA" sz="1400" dirty="0">
            <a:solidFill>
              <a:srgbClr val="000000"/>
            </a:solidFill>
            <a:latin typeface="Arial"/>
            <a:ea typeface="+mn-ea"/>
            <a:cs typeface="+mn-cs"/>
          </a:endParaRPr>
        </a:p>
      </dgm:t>
    </dgm:pt>
    <dgm:pt modelId="{3DE33C03-DFAD-4A36-AB9C-2B621C55F3FC}" type="parTrans" cxnId="{B2642AD9-7719-4B38-8B0A-5E748A7FB845}">
      <dgm:prSet/>
      <dgm:spPr>
        <a:xfrm>
          <a:off x="3187899" y="566613"/>
          <a:ext cx="1318599" cy="238716"/>
        </a:xfrm>
        <a:custGeom>
          <a:avLst/>
          <a:gdLst/>
          <a:ahLst/>
          <a:cxnLst/>
          <a:rect l="0" t="0" r="0" b="0"/>
          <a:pathLst>
            <a:path>
              <a:moveTo>
                <a:pt x="1318599" y="0"/>
              </a:moveTo>
              <a:lnTo>
                <a:pt x="1318599" y="119727"/>
              </a:lnTo>
              <a:lnTo>
                <a:pt x="0" y="119727"/>
              </a:lnTo>
              <a:lnTo>
                <a:pt x="0" y="238716"/>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CDC91430-5A09-49F5-A56B-878A6C669132}" type="sibTrans" cxnId="{B2642AD9-7719-4B38-8B0A-5E748A7FB845}">
      <dgm:prSet/>
      <dgm:spPr/>
      <dgm:t>
        <a:bodyPr/>
        <a:lstStyle/>
        <a:p>
          <a:endParaRPr lang="en-CA"/>
        </a:p>
      </dgm:t>
    </dgm:pt>
    <dgm:pt modelId="{0B1E13A9-D916-41C1-A4E5-9C6E0AFBA1C7}">
      <dgm:prSet custT="1"/>
      <dgm:spPr>
        <a:xfrm>
          <a:off x="3972171" y="805329"/>
          <a:ext cx="1133226"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400" b="1" dirty="0">
              <a:solidFill>
                <a:srgbClr val="C00000"/>
              </a:solidFill>
              <a:latin typeface="Arial"/>
              <a:ea typeface="+mn-ea"/>
              <a:cs typeface="+mn-cs"/>
            </a:rPr>
            <a:t>Industrial Partnership Chair</a:t>
          </a:r>
          <a:endParaRPr lang="zh-CN" altLang="en-US" sz="1400" b="1" dirty="0">
            <a:solidFill>
              <a:srgbClr val="C00000"/>
            </a:solidFill>
            <a:latin typeface="Arial"/>
            <a:ea typeface="+mn-ea"/>
            <a:cs typeface="+mn-cs"/>
          </a:endParaRPr>
        </a:p>
        <a:p>
          <a:r>
            <a:rPr lang="en-US" altLang="zh-CN" sz="1400" dirty="0">
              <a:solidFill>
                <a:srgbClr val="000000"/>
              </a:solidFill>
              <a:latin typeface="Arial"/>
              <a:ea typeface="+mn-ea"/>
              <a:cs typeface="+mn-cs"/>
            </a:rPr>
            <a:t>Peter </a:t>
          </a:r>
          <a:r>
            <a:rPr lang="en-US" altLang="zh-CN" sz="1400" dirty="0" err="1">
              <a:solidFill>
                <a:srgbClr val="000000"/>
              </a:solidFill>
              <a:latin typeface="Arial"/>
              <a:ea typeface="+mn-ea"/>
              <a:cs typeface="+mn-cs"/>
            </a:rPr>
            <a:t>Wung</a:t>
          </a:r>
          <a:endParaRPr lang="en-CA" sz="1400" dirty="0">
            <a:solidFill>
              <a:srgbClr val="000000"/>
            </a:solidFill>
            <a:latin typeface="Arial"/>
            <a:ea typeface="+mn-ea"/>
            <a:cs typeface="+mn-cs"/>
          </a:endParaRPr>
        </a:p>
      </dgm:t>
    </dgm:pt>
    <dgm:pt modelId="{E1E4CA0A-BAC9-45F0-AECA-B31F57A9E475}" type="parTrans" cxnId="{1F52C0BD-C272-4D25-AB54-9690E49D7121}">
      <dgm:prSet/>
      <dgm:spPr>
        <a:xfrm>
          <a:off x="4460779" y="566613"/>
          <a:ext cx="91440" cy="238716"/>
        </a:xfrm>
        <a:custGeom>
          <a:avLst/>
          <a:gdLst/>
          <a:ahLst/>
          <a:cxnLst/>
          <a:rect l="0" t="0" r="0" b="0"/>
          <a:pathLst>
            <a:path>
              <a:moveTo>
                <a:pt x="45720" y="0"/>
              </a:moveTo>
              <a:lnTo>
                <a:pt x="45720" y="119727"/>
              </a:lnTo>
              <a:lnTo>
                <a:pt x="78005" y="119727"/>
              </a:lnTo>
              <a:lnTo>
                <a:pt x="78005" y="238716"/>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8279F539-1778-435B-98A2-F1214C549BBA}" type="sibTrans" cxnId="{1F52C0BD-C272-4D25-AB54-9690E49D7121}">
      <dgm:prSet/>
      <dgm:spPr/>
      <dgm:t>
        <a:bodyPr/>
        <a:lstStyle/>
        <a:p>
          <a:endParaRPr lang="en-CA"/>
        </a:p>
      </dgm:t>
    </dgm:pt>
    <dgm:pt modelId="{285FAB2D-EAE0-4198-A7F0-7F190B70DCB5}">
      <dgm:prSet custT="1"/>
      <dgm:spPr>
        <a:xfrm>
          <a:off x="5363693" y="805329"/>
          <a:ext cx="1326531"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US" altLang="zh-CN" sz="1400" b="1" dirty="0">
            <a:solidFill>
              <a:srgbClr val="000000"/>
            </a:solidFill>
            <a:latin typeface="Arial"/>
            <a:ea typeface="+mn-ea"/>
            <a:cs typeface="+mn-cs"/>
          </a:endParaRPr>
        </a:p>
        <a:p>
          <a:r>
            <a:rPr lang="en-US" altLang="zh-CN" sz="1400" b="1" dirty="0">
              <a:solidFill>
                <a:srgbClr val="C00000"/>
              </a:solidFill>
              <a:latin typeface="Arial"/>
              <a:ea typeface="+mn-ea"/>
              <a:cs typeface="+mn-cs"/>
            </a:rPr>
            <a:t>Plenary Session Chairs</a:t>
          </a:r>
        </a:p>
        <a:p>
          <a:r>
            <a:rPr lang="en-US" altLang="zh-CN" sz="1400" b="0" dirty="0" err="1">
              <a:solidFill>
                <a:srgbClr val="000000"/>
              </a:solidFill>
              <a:latin typeface="Arial"/>
              <a:ea typeface="+mn-ea"/>
              <a:cs typeface="+mn-cs"/>
            </a:rPr>
            <a:t>Liuchen</a:t>
          </a:r>
          <a:r>
            <a:rPr lang="en-US" altLang="zh-CN" sz="1400" b="0" dirty="0">
              <a:solidFill>
                <a:srgbClr val="000000"/>
              </a:solidFill>
              <a:latin typeface="Arial"/>
              <a:ea typeface="+mn-ea"/>
              <a:cs typeface="+mn-cs"/>
            </a:rPr>
            <a:t> Chang</a:t>
          </a:r>
        </a:p>
        <a:p>
          <a:r>
            <a:rPr lang="en-US" altLang="zh-CN" sz="1400" b="0" dirty="0" err="1">
              <a:solidFill>
                <a:srgbClr val="000000"/>
              </a:solidFill>
              <a:latin typeface="Arial"/>
              <a:ea typeface="+mn-ea"/>
              <a:cs typeface="+mn-cs"/>
            </a:rPr>
            <a:t>Tomy</a:t>
          </a:r>
          <a:r>
            <a:rPr lang="en-US" altLang="zh-CN" sz="1400" b="0" dirty="0">
              <a:solidFill>
                <a:srgbClr val="000000"/>
              </a:solidFill>
              <a:latin typeface="Arial"/>
              <a:ea typeface="+mn-ea"/>
              <a:cs typeface="+mn-cs"/>
            </a:rPr>
            <a:t> Sebastian</a:t>
          </a:r>
          <a:endParaRPr lang="zh-CN" altLang="en-US" sz="1400" b="0" dirty="0">
            <a:solidFill>
              <a:srgbClr val="000000"/>
            </a:solidFill>
            <a:latin typeface="Arial"/>
            <a:ea typeface="+mn-ea"/>
            <a:cs typeface="+mn-cs"/>
          </a:endParaRPr>
        </a:p>
        <a:p>
          <a:endParaRPr lang="en-CA" sz="1400" dirty="0">
            <a:solidFill>
              <a:srgbClr val="000000"/>
            </a:solidFill>
            <a:latin typeface="Arial"/>
            <a:ea typeface="+mn-ea"/>
            <a:cs typeface="+mn-cs"/>
          </a:endParaRPr>
        </a:p>
      </dgm:t>
    </dgm:pt>
    <dgm:pt modelId="{4F6F854C-4059-4712-8DA0-C34F4C3AE14F}" type="parTrans" cxnId="{76F72E8F-890F-4868-A56A-BA4DFA47736A}">
      <dgm:prSet/>
      <dgm:spPr>
        <a:xfrm>
          <a:off x="4506499" y="566613"/>
          <a:ext cx="1520460" cy="238716"/>
        </a:xfrm>
        <a:custGeom>
          <a:avLst/>
          <a:gdLst/>
          <a:ahLst/>
          <a:cxnLst/>
          <a:rect l="0" t="0" r="0" b="0"/>
          <a:pathLst>
            <a:path>
              <a:moveTo>
                <a:pt x="0" y="0"/>
              </a:moveTo>
              <a:lnTo>
                <a:pt x="0" y="119727"/>
              </a:lnTo>
              <a:lnTo>
                <a:pt x="1520460" y="119727"/>
              </a:lnTo>
              <a:lnTo>
                <a:pt x="1520460" y="238716"/>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31990FFF-FFAD-43DF-9543-93958288500D}" type="sibTrans" cxnId="{76F72E8F-890F-4868-A56A-BA4DFA47736A}">
      <dgm:prSet/>
      <dgm:spPr/>
      <dgm:t>
        <a:bodyPr/>
        <a:lstStyle/>
        <a:p>
          <a:endParaRPr lang="en-CA"/>
        </a:p>
      </dgm:t>
    </dgm:pt>
    <dgm:pt modelId="{433140F8-1A01-4E14-A8DC-A65DDC63002F}" type="pres">
      <dgm:prSet presAssocID="{3E280E1A-682A-4886-9BCB-9ACDC6EB8271}" presName="hierChild1" presStyleCnt="0">
        <dgm:presLayoutVars>
          <dgm:orgChart val="1"/>
          <dgm:chPref val="1"/>
          <dgm:dir/>
          <dgm:animOne val="branch"/>
          <dgm:animLvl val="lvl"/>
          <dgm:resizeHandles/>
        </dgm:presLayoutVars>
      </dgm:prSet>
      <dgm:spPr/>
    </dgm:pt>
    <dgm:pt modelId="{BAB4EF5C-A751-48E5-9229-204354739392}" type="pres">
      <dgm:prSet presAssocID="{6395D731-1186-407D-B961-0DFFD356758C}" presName="hierRoot1" presStyleCnt="0">
        <dgm:presLayoutVars>
          <dgm:hierBranch val="init"/>
        </dgm:presLayoutVars>
      </dgm:prSet>
      <dgm:spPr/>
    </dgm:pt>
    <dgm:pt modelId="{6D2F6DB1-EB3D-434A-9ADD-A332EBB748F0}" type="pres">
      <dgm:prSet presAssocID="{6395D731-1186-407D-B961-0DFFD356758C}" presName="rootComposite1" presStyleCnt="0"/>
      <dgm:spPr/>
    </dgm:pt>
    <dgm:pt modelId="{7672F4D3-54F3-4FF7-99A6-416441CFDE53}" type="pres">
      <dgm:prSet presAssocID="{6395D731-1186-407D-B961-0DFFD356758C}" presName="rootText1" presStyleLbl="node0" presStyleIdx="0" presStyleCnt="1" custScaleX="147596" custLinFactNeighborX="1464" custLinFactNeighborY="-6534">
        <dgm:presLayoutVars>
          <dgm:chPref val="3"/>
        </dgm:presLayoutVars>
      </dgm:prSet>
      <dgm:spPr/>
    </dgm:pt>
    <dgm:pt modelId="{C39437EB-1DAA-4F48-B7D2-234851174D96}" type="pres">
      <dgm:prSet presAssocID="{6395D731-1186-407D-B961-0DFFD356758C}" presName="rootConnector1" presStyleLbl="node1" presStyleIdx="0" presStyleCnt="0"/>
      <dgm:spPr/>
    </dgm:pt>
    <dgm:pt modelId="{5497BF20-A905-4DD8-A353-3D16A8288FEE}" type="pres">
      <dgm:prSet presAssocID="{6395D731-1186-407D-B961-0DFFD356758C}" presName="hierChild2" presStyleCnt="0"/>
      <dgm:spPr/>
    </dgm:pt>
    <dgm:pt modelId="{1F243E87-0308-464F-A5D5-D031CBBB5D72}" type="pres">
      <dgm:prSet presAssocID="{9B1C454A-0F1A-495F-9630-7E63A70A24A3}" presName="Name37" presStyleLbl="parChTrans1D2" presStyleIdx="0" presStyleCnt="5"/>
      <dgm:spPr/>
    </dgm:pt>
    <dgm:pt modelId="{8FAB1C31-66DB-46C5-8E74-895BBDD77B56}" type="pres">
      <dgm:prSet presAssocID="{14AF5830-E6DA-4557-8BCD-68177FF91C63}" presName="hierRoot2" presStyleCnt="0">
        <dgm:presLayoutVars>
          <dgm:hierBranch val="init"/>
        </dgm:presLayoutVars>
      </dgm:prSet>
      <dgm:spPr/>
    </dgm:pt>
    <dgm:pt modelId="{B1B6391A-89CD-4E67-AB11-51A737593F63}" type="pres">
      <dgm:prSet presAssocID="{14AF5830-E6DA-4557-8BCD-68177FF91C63}" presName="rootComposite" presStyleCnt="0"/>
      <dgm:spPr/>
    </dgm:pt>
    <dgm:pt modelId="{B30454AC-5C16-4063-82E8-869D9D21401B}" type="pres">
      <dgm:prSet presAssocID="{14AF5830-E6DA-4557-8BCD-68177FF91C63}" presName="rootText" presStyleLbl="node2" presStyleIdx="0" presStyleCnt="5" custScaleX="148084" custScaleY="243258">
        <dgm:presLayoutVars>
          <dgm:chPref val="3"/>
        </dgm:presLayoutVars>
      </dgm:prSet>
      <dgm:spPr/>
    </dgm:pt>
    <dgm:pt modelId="{CDF597EA-D364-4EC2-B72E-FB094ADE6CED}" type="pres">
      <dgm:prSet presAssocID="{14AF5830-E6DA-4557-8BCD-68177FF91C63}" presName="rootConnector" presStyleLbl="node2" presStyleIdx="0" presStyleCnt="5"/>
      <dgm:spPr/>
    </dgm:pt>
    <dgm:pt modelId="{592556C2-FA66-4057-A7EE-172F972F1C92}" type="pres">
      <dgm:prSet presAssocID="{14AF5830-E6DA-4557-8BCD-68177FF91C63}" presName="hierChild4" presStyleCnt="0"/>
      <dgm:spPr/>
    </dgm:pt>
    <dgm:pt modelId="{EFC36631-35C1-483A-B03A-6692A35CC661}" type="pres">
      <dgm:prSet presAssocID="{14AF5830-E6DA-4557-8BCD-68177FF91C63}" presName="hierChild5" presStyleCnt="0"/>
      <dgm:spPr/>
    </dgm:pt>
    <dgm:pt modelId="{644F16A7-E0B7-4806-B63F-468491A04C56}" type="pres">
      <dgm:prSet presAssocID="{3DE33C03-DFAD-4A36-AB9C-2B621C55F3FC}" presName="Name37" presStyleLbl="parChTrans1D2" presStyleIdx="1" presStyleCnt="5"/>
      <dgm:spPr/>
    </dgm:pt>
    <dgm:pt modelId="{5FD6FF0C-7B82-4C66-ACC9-19EEB4F53254}" type="pres">
      <dgm:prSet presAssocID="{BD13766C-4E73-4AB1-ADFD-AB1A2B95AFB4}" presName="hierRoot2" presStyleCnt="0">
        <dgm:presLayoutVars>
          <dgm:hierBranch val="init"/>
        </dgm:presLayoutVars>
      </dgm:prSet>
      <dgm:spPr/>
    </dgm:pt>
    <dgm:pt modelId="{4D207FC5-6576-4941-A95F-A2D56CB9FD03}" type="pres">
      <dgm:prSet presAssocID="{BD13766C-4E73-4AB1-ADFD-AB1A2B95AFB4}" presName="rootComposite" presStyleCnt="0"/>
      <dgm:spPr/>
    </dgm:pt>
    <dgm:pt modelId="{C2A98A60-90E2-414D-B2A9-367355C87843}" type="pres">
      <dgm:prSet presAssocID="{BD13766C-4E73-4AB1-ADFD-AB1A2B95AFB4}" presName="rootText" presStyleLbl="node2" presStyleIdx="1" presStyleCnt="5" custScaleY="243258">
        <dgm:presLayoutVars>
          <dgm:chPref val="3"/>
        </dgm:presLayoutVars>
      </dgm:prSet>
      <dgm:spPr/>
    </dgm:pt>
    <dgm:pt modelId="{EF08A0C7-F8B2-4806-A978-2EC473F64F12}" type="pres">
      <dgm:prSet presAssocID="{BD13766C-4E73-4AB1-ADFD-AB1A2B95AFB4}" presName="rootConnector" presStyleLbl="node2" presStyleIdx="1" presStyleCnt="5"/>
      <dgm:spPr/>
    </dgm:pt>
    <dgm:pt modelId="{E3A13472-011E-4678-A794-88C0B0270688}" type="pres">
      <dgm:prSet presAssocID="{BD13766C-4E73-4AB1-ADFD-AB1A2B95AFB4}" presName="hierChild4" presStyleCnt="0"/>
      <dgm:spPr/>
    </dgm:pt>
    <dgm:pt modelId="{6AAE3224-34DC-44E2-8428-3ACD4CC23E96}" type="pres">
      <dgm:prSet presAssocID="{BD13766C-4E73-4AB1-ADFD-AB1A2B95AFB4}" presName="hierChild5" presStyleCnt="0"/>
      <dgm:spPr/>
    </dgm:pt>
    <dgm:pt modelId="{40EE347F-59D9-46F2-B303-D7105A3E8F5A}" type="pres">
      <dgm:prSet presAssocID="{E1E4CA0A-BAC9-45F0-AECA-B31F57A9E475}" presName="Name37" presStyleLbl="parChTrans1D2" presStyleIdx="2" presStyleCnt="5"/>
      <dgm:spPr/>
    </dgm:pt>
    <dgm:pt modelId="{C0590938-03D9-471D-831F-E8AF212855B6}" type="pres">
      <dgm:prSet presAssocID="{0B1E13A9-D916-41C1-A4E5-9C6E0AFBA1C7}" presName="hierRoot2" presStyleCnt="0">
        <dgm:presLayoutVars>
          <dgm:hierBranch val="init"/>
        </dgm:presLayoutVars>
      </dgm:prSet>
      <dgm:spPr/>
    </dgm:pt>
    <dgm:pt modelId="{7B8CE189-A43F-4B1E-A1DB-370327A7197E}" type="pres">
      <dgm:prSet presAssocID="{0B1E13A9-D916-41C1-A4E5-9C6E0AFBA1C7}" presName="rootComposite" presStyleCnt="0"/>
      <dgm:spPr/>
    </dgm:pt>
    <dgm:pt modelId="{8BE232B3-0DF1-47A1-9A2C-B09EE74CF0D1}" type="pres">
      <dgm:prSet presAssocID="{0B1E13A9-D916-41C1-A4E5-9C6E0AFBA1C7}" presName="rootText" presStyleLbl="node2" presStyleIdx="2" presStyleCnt="5" custScaleY="243258" custLinFactNeighborX="-1793">
        <dgm:presLayoutVars>
          <dgm:chPref val="3"/>
        </dgm:presLayoutVars>
      </dgm:prSet>
      <dgm:spPr/>
    </dgm:pt>
    <dgm:pt modelId="{F2D63969-ADC3-4DED-856B-06330061245A}" type="pres">
      <dgm:prSet presAssocID="{0B1E13A9-D916-41C1-A4E5-9C6E0AFBA1C7}" presName="rootConnector" presStyleLbl="node2" presStyleIdx="2" presStyleCnt="5"/>
      <dgm:spPr/>
    </dgm:pt>
    <dgm:pt modelId="{D2B750A1-F0E4-4F31-A110-4D56E9C11968}" type="pres">
      <dgm:prSet presAssocID="{0B1E13A9-D916-41C1-A4E5-9C6E0AFBA1C7}" presName="hierChild4" presStyleCnt="0"/>
      <dgm:spPr/>
    </dgm:pt>
    <dgm:pt modelId="{E18C3F0C-94C0-41EF-B1BB-516F51B84D06}" type="pres">
      <dgm:prSet presAssocID="{0B1E13A9-D916-41C1-A4E5-9C6E0AFBA1C7}" presName="hierChild5" presStyleCnt="0"/>
      <dgm:spPr/>
    </dgm:pt>
    <dgm:pt modelId="{8C0E0E25-D89E-4AFB-B8E0-FE048F29E3F4}" type="pres">
      <dgm:prSet presAssocID="{4F6F854C-4059-4712-8DA0-C34F4C3AE14F}" presName="Name37" presStyleLbl="parChTrans1D2" presStyleIdx="3" presStyleCnt="5"/>
      <dgm:spPr/>
    </dgm:pt>
    <dgm:pt modelId="{EF31F4AF-2A34-4861-BD99-6C27D8ADB4AB}" type="pres">
      <dgm:prSet presAssocID="{285FAB2D-EAE0-4198-A7F0-7F190B70DCB5}" presName="hierRoot2" presStyleCnt="0">
        <dgm:presLayoutVars>
          <dgm:hierBranch val="init"/>
        </dgm:presLayoutVars>
      </dgm:prSet>
      <dgm:spPr/>
    </dgm:pt>
    <dgm:pt modelId="{C4094A6C-ADA7-4E99-8909-88C1E73A2263}" type="pres">
      <dgm:prSet presAssocID="{285FAB2D-EAE0-4198-A7F0-7F190B70DCB5}" presName="rootComposite" presStyleCnt="0"/>
      <dgm:spPr/>
    </dgm:pt>
    <dgm:pt modelId="{64E5806F-EDA9-4052-8E52-24F8C1114710}" type="pres">
      <dgm:prSet presAssocID="{285FAB2D-EAE0-4198-A7F0-7F190B70DCB5}" presName="rootText" presStyleLbl="node2" presStyleIdx="3" presStyleCnt="5" custScaleX="117058" custScaleY="243258">
        <dgm:presLayoutVars>
          <dgm:chPref val="3"/>
        </dgm:presLayoutVars>
      </dgm:prSet>
      <dgm:spPr/>
    </dgm:pt>
    <dgm:pt modelId="{042BED27-F55E-4C0D-81C1-E68509C557FD}" type="pres">
      <dgm:prSet presAssocID="{285FAB2D-EAE0-4198-A7F0-7F190B70DCB5}" presName="rootConnector" presStyleLbl="node2" presStyleIdx="3" presStyleCnt="5"/>
      <dgm:spPr/>
    </dgm:pt>
    <dgm:pt modelId="{4CEE229A-A3F9-4D4A-B527-90492F7595E6}" type="pres">
      <dgm:prSet presAssocID="{285FAB2D-EAE0-4198-A7F0-7F190B70DCB5}" presName="hierChild4" presStyleCnt="0"/>
      <dgm:spPr/>
    </dgm:pt>
    <dgm:pt modelId="{D5C0C595-FF3D-422B-A89D-8E1721FCCC00}" type="pres">
      <dgm:prSet presAssocID="{285FAB2D-EAE0-4198-A7F0-7F190B70DCB5}" presName="hierChild5" presStyleCnt="0"/>
      <dgm:spPr/>
    </dgm:pt>
    <dgm:pt modelId="{5F3AD570-3AE1-4130-A3EE-8AB323B3EFC8}" type="pres">
      <dgm:prSet presAssocID="{0D2827A1-6C92-4BEB-A4E0-3A7EED475389}" presName="Name37" presStyleLbl="parChTrans1D2" presStyleIdx="4" presStyleCnt="5"/>
      <dgm:spPr/>
    </dgm:pt>
    <dgm:pt modelId="{C12421E1-5054-4E5A-BD0E-9B392BD7F4F8}" type="pres">
      <dgm:prSet presAssocID="{30C73379-0D6F-4BB5-B528-DB17DE7673E8}" presName="hierRoot2" presStyleCnt="0">
        <dgm:presLayoutVars>
          <dgm:hierBranch val="init"/>
        </dgm:presLayoutVars>
      </dgm:prSet>
      <dgm:spPr/>
    </dgm:pt>
    <dgm:pt modelId="{55758F72-52C0-4E83-AD90-0811CF32EDEE}" type="pres">
      <dgm:prSet presAssocID="{30C73379-0D6F-4BB5-B528-DB17DE7673E8}" presName="rootComposite" presStyleCnt="0"/>
      <dgm:spPr/>
    </dgm:pt>
    <dgm:pt modelId="{4ACF52C4-183A-4AFC-9299-BEB0253BF18E}" type="pres">
      <dgm:prSet presAssocID="{30C73379-0D6F-4BB5-B528-DB17DE7673E8}" presName="rootText" presStyleLbl="node2" presStyleIdx="4" presStyleCnt="5" custScaleX="121742" custScaleY="243258">
        <dgm:presLayoutVars>
          <dgm:chPref val="3"/>
        </dgm:presLayoutVars>
      </dgm:prSet>
      <dgm:spPr/>
    </dgm:pt>
    <dgm:pt modelId="{0B325298-8E4C-4235-9FB9-3F8502449CC7}" type="pres">
      <dgm:prSet presAssocID="{30C73379-0D6F-4BB5-B528-DB17DE7673E8}" presName="rootConnector" presStyleLbl="node2" presStyleIdx="4" presStyleCnt="5"/>
      <dgm:spPr/>
    </dgm:pt>
    <dgm:pt modelId="{0346BADC-1D90-4B3F-89D4-DB2D30182E11}" type="pres">
      <dgm:prSet presAssocID="{30C73379-0D6F-4BB5-B528-DB17DE7673E8}" presName="hierChild4" presStyleCnt="0"/>
      <dgm:spPr/>
    </dgm:pt>
    <dgm:pt modelId="{48BA628E-8275-430B-A7BE-4EEE214C8118}" type="pres">
      <dgm:prSet presAssocID="{30C73379-0D6F-4BB5-B528-DB17DE7673E8}" presName="hierChild5" presStyleCnt="0"/>
      <dgm:spPr/>
    </dgm:pt>
    <dgm:pt modelId="{C067E79B-050C-4D9D-8714-5DA9B80336E3}" type="pres">
      <dgm:prSet presAssocID="{6395D731-1186-407D-B961-0DFFD356758C}" presName="hierChild3" presStyleCnt="0"/>
      <dgm:spPr/>
    </dgm:pt>
  </dgm:ptLst>
  <dgm:cxnLst>
    <dgm:cxn modelId="{C9E5CC02-D464-47BE-943B-43740DFDC7A1}" type="presOf" srcId="{3E280E1A-682A-4886-9BCB-9ACDC6EB8271}" destId="{433140F8-1A01-4E14-A8DC-A65DDC63002F}" srcOrd="0" destOrd="0" presId="urn:microsoft.com/office/officeart/2005/8/layout/orgChart1"/>
    <dgm:cxn modelId="{AC77BB0D-7FD7-4F00-A279-A07064A7A742}" type="presOf" srcId="{BD13766C-4E73-4AB1-ADFD-AB1A2B95AFB4}" destId="{EF08A0C7-F8B2-4806-A978-2EC473F64F12}" srcOrd="1" destOrd="0" presId="urn:microsoft.com/office/officeart/2005/8/layout/orgChart1"/>
    <dgm:cxn modelId="{744B3120-489C-4B55-A7E5-89CF27229A1E}" type="presOf" srcId="{6395D731-1186-407D-B961-0DFFD356758C}" destId="{7672F4D3-54F3-4FF7-99A6-416441CFDE53}" srcOrd="0" destOrd="0" presId="urn:microsoft.com/office/officeart/2005/8/layout/orgChart1"/>
    <dgm:cxn modelId="{7EB8EC2A-58D7-4929-9A24-6E73B6C7690A}" type="presOf" srcId="{4F6F854C-4059-4712-8DA0-C34F4C3AE14F}" destId="{8C0E0E25-D89E-4AFB-B8E0-FE048F29E3F4}" srcOrd="0" destOrd="0" presId="urn:microsoft.com/office/officeart/2005/8/layout/orgChart1"/>
    <dgm:cxn modelId="{0E6D3F52-EC68-4021-9647-1C0AB27F885A}" type="presOf" srcId="{14AF5830-E6DA-4557-8BCD-68177FF91C63}" destId="{CDF597EA-D364-4EC2-B72E-FB094ADE6CED}" srcOrd="1" destOrd="0" presId="urn:microsoft.com/office/officeart/2005/8/layout/orgChart1"/>
    <dgm:cxn modelId="{5C267173-0FEB-4E75-AE04-9610F60FE216}" type="presOf" srcId="{0D2827A1-6C92-4BEB-A4E0-3A7EED475389}" destId="{5F3AD570-3AE1-4130-A3EE-8AB323B3EFC8}" srcOrd="0" destOrd="0" presId="urn:microsoft.com/office/officeart/2005/8/layout/orgChart1"/>
    <dgm:cxn modelId="{A7191B79-F371-41B2-BA5D-1B801E6DDE56}" type="presOf" srcId="{9B1C454A-0F1A-495F-9630-7E63A70A24A3}" destId="{1F243E87-0308-464F-A5D5-D031CBBB5D72}" srcOrd="0" destOrd="0" presId="urn:microsoft.com/office/officeart/2005/8/layout/orgChart1"/>
    <dgm:cxn modelId="{F74E3B80-6C89-4E71-B578-AA6A8329DCAD}" type="presOf" srcId="{6395D731-1186-407D-B961-0DFFD356758C}" destId="{C39437EB-1DAA-4F48-B7D2-234851174D96}" srcOrd="1" destOrd="0" presId="urn:microsoft.com/office/officeart/2005/8/layout/orgChart1"/>
    <dgm:cxn modelId="{1142A58B-BE14-47DB-9168-F55E2873780F}" srcId="{6395D731-1186-407D-B961-0DFFD356758C}" destId="{30C73379-0D6F-4BB5-B528-DB17DE7673E8}" srcOrd="4" destOrd="0" parTransId="{0D2827A1-6C92-4BEB-A4E0-3A7EED475389}" sibTransId="{504ADA25-80FD-4697-B76B-B845E6F10FEE}"/>
    <dgm:cxn modelId="{B7F27A8E-9AE0-4739-A01C-F09F17D284E4}" type="presOf" srcId="{BD13766C-4E73-4AB1-ADFD-AB1A2B95AFB4}" destId="{C2A98A60-90E2-414D-B2A9-367355C87843}" srcOrd="0" destOrd="0" presId="urn:microsoft.com/office/officeart/2005/8/layout/orgChart1"/>
    <dgm:cxn modelId="{76F72E8F-890F-4868-A56A-BA4DFA47736A}" srcId="{6395D731-1186-407D-B961-0DFFD356758C}" destId="{285FAB2D-EAE0-4198-A7F0-7F190B70DCB5}" srcOrd="3" destOrd="0" parTransId="{4F6F854C-4059-4712-8DA0-C34F4C3AE14F}" sibTransId="{31990FFF-FFAD-43DF-9543-93958288500D}"/>
    <dgm:cxn modelId="{A66CF293-D2F7-42E2-8909-63DCCA39D841}" type="presOf" srcId="{30C73379-0D6F-4BB5-B528-DB17DE7673E8}" destId="{0B325298-8E4C-4235-9FB9-3F8502449CC7}" srcOrd="1" destOrd="0" presId="urn:microsoft.com/office/officeart/2005/8/layout/orgChart1"/>
    <dgm:cxn modelId="{A3E910AF-1FC9-4988-94FA-85BF8A7B0C57}" type="presOf" srcId="{0B1E13A9-D916-41C1-A4E5-9C6E0AFBA1C7}" destId="{F2D63969-ADC3-4DED-856B-06330061245A}" srcOrd="1" destOrd="0" presId="urn:microsoft.com/office/officeart/2005/8/layout/orgChart1"/>
    <dgm:cxn modelId="{1F52C0BD-C272-4D25-AB54-9690E49D7121}" srcId="{6395D731-1186-407D-B961-0DFFD356758C}" destId="{0B1E13A9-D916-41C1-A4E5-9C6E0AFBA1C7}" srcOrd="2" destOrd="0" parTransId="{E1E4CA0A-BAC9-45F0-AECA-B31F57A9E475}" sibTransId="{8279F539-1778-435B-98A2-F1214C549BBA}"/>
    <dgm:cxn modelId="{C71A7EC6-98C7-49D8-A23E-D7DFF76793C2}" type="presOf" srcId="{E1E4CA0A-BAC9-45F0-AECA-B31F57A9E475}" destId="{40EE347F-59D9-46F2-B303-D7105A3E8F5A}" srcOrd="0" destOrd="0" presId="urn:microsoft.com/office/officeart/2005/8/layout/orgChart1"/>
    <dgm:cxn modelId="{EAB13CCA-364D-49BB-86EA-0A8279E0ECA6}" type="presOf" srcId="{285FAB2D-EAE0-4198-A7F0-7F190B70DCB5}" destId="{64E5806F-EDA9-4052-8E52-24F8C1114710}" srcOrd="0" destOrd="0" presId="urn:microsoft.com/office/officeart/2005/8/layout/orgChart1"/>
    <dgm:cxn modelId="{E94373CE-B67C-4751-A207-2EBFC6D432A6}" type="presOf" srcId="{3DE33C03-DFAD-4A36-AB9C-2B621C55F3FC}" destId="{644F16A7-E0B7-4806-B63F-468491A04C56}" srcOrd="0" destOrd="0" presId="urn:microsoft.com/office/officeart/2005/8/layout/orgChart1"/>
    <dgm:cxn modelId="{F0C5A1CE-39B3-4F44-83F2-D7214D139E04}" type="presOf" srcId="{14AF5830-E6DA-4557-8BCD-68177FF91C63}" destId="{B30454AC-5C16-4063-82E8-869D9D21401B}" srcOrd="0" destOrd="0" presId="urn:microsoft.com/office/officeart/2005/8/layout/orgChart1"/>
    <dgm:cxn modelId="{E07178D8-F2D9-4AD8-B89D-4638B287AB97}" type="presOf" srcId="{0B1E13A9-D916-41C1-A4E5-9C6E0AFBA1C7}" destId="{8BE232B3-0DF1-47A1-9A2C-B09EE74CF0D1}" srcOrd="0" destOrd="0" presId="urn:microsoft.com/office/officeart/2005/8/layout/orgChart1"/>
    <dgm:cxn modelId="{B2642AD9-7719-4B38-8B0A-5E748A7FB845}" srcId="{6395D731-1186-407D-B961-0DFFD356758C}" destId="{BD13766C-4E73-4AB1-ADFD-AB1A2B95AFB4}" srcOrd="1" destOrd="0" parTransId="{3DE33C03-DFAD-4A36-AB9C-2B621C55F3FC}" sibTransId="{CDC91430-5A09-49F5-A56B-878A6C669132}"/>
    <dgm:cxn modelId="{DB4FF7DB-9ED9-4FDD-8028-CD7029A91082}" type="presOf" srcId="{285FAB2D-EAE0-4198-A7F0-7F190B70DCB5}" destId="{042BED27-F55E-4C0D-81C1-E68509C557FD}" srcOrd="1" destOrd="0" presId="urn:microsoft.com/office/officeart/2005/8/layout/orgChart1"/>
    <dgm:cxn modelId="{06D154E3-F036-4D38-BADD-AA178969FF64}" srcId="{3E280E1A-682A-4886-9BCB-9ACDC6EB8271}" destId="{6395D731-1186-407D-B961-0DFFD356758C}" srcOrd="0" destOrd="0" parTransId="{12A826E2-9E97-4F63-A58A-C99074A24C77}" sibTransId="{5875CBB5-0C32-4D5C-B44E-FE018DC0CAE9}"/>
    <dgm:cxn modelId="{5DF878E6-2E7F-4167-82FA-7CFAEA89EF14}" srcId="{6395D731-1186-407D-B961-0DFFD356758C}" destId="{14AF5830-E6DA-4557-8BCD-68177FF91C63}" srcOrd="0" destOrd="0" parTransId="{9B1C454A-0F1A-495F-9630-7E63A70A24A3}" sibTransId="{72C0197E-3FCD-437B-AC18-3D9FC6BD3E0B}"/>
    <dgm:cxn modelId="{1C75E3EA-DFF5-492B-8837-E2F52918F498}" type="presOf" srcId="{30C73379-0D6F-4BB5-B528-DB17DE7673E8}" destId="{4ACF52C4-183A-4AFC-9299-BEB0253BF18E}" srcOrd="0" destOrd="0" presId="urn:microsoft.com/office/officeart/2005/8/layout/orgChart1"/>
    <dgm:cxn modelId="{5CEFB04E-9C50-4FA4-992B-D496D0F6EF82}" type="presParOf" srcId="{433140F8-1A01-4E14-A8DC-A65DDC63002F}" destId="{BAB4EF5C-A751-48E5-9229-204354739392}" srcOrd="0" destOrd="0" presId="urn:microsoft.com/office/officeart/2005/8/layout/orgChart1"/>
    <dgm:cxn modelId="{1BD0A1F7-A4CC-41AF-BC1C-AF599FC0BAB0}" type="presParOf" srcId="{BAB4EF5C-A751-48E5-9229-204354739392}" destId="{6D2F6DB1-EB3D-434A-9ADD-A332EBB748F0}" srcOrd="0" destOrd="0" presId="urn:microsoft.com/office/officeart/2005/8/layout/orgChart1"/>
    <dgm:cxn modelId="{43C543BA-4964-4768-BD63-F7D12E8BC336}" type="presParOf" srcId="{6D2F6DB1-EB3D-434A-9ADD-A332EBB748F0}" destId="{7672F4D3-54F3-4FF7-99A6-416441CFDE53}" srcOrd="0" destOrd="0" presId="urn:microsoft.com/office/officeart/2005/8/layout/orgChart1"/>
    <dgm:cxn modelId="{9637195B-3903-4DDA-B100-8B0C044241F9}" type="presParOf" srcId="{6D2F6DB1-EB3D-434A-9ADD-A332EBB748F0}" destId="{C39437EB-1DAA-4F48-B7D2-234851174D96}" srcOrd="1" destOrd="0" presId="urn:microsoft.com/office/officeart/2005/8/layout/orgChart1"/>
    <dgm:cxn modelId="{654F10C2-08EE-4B32-ACEC-C9F72F69AB3D}" type="presParOf" srcId="{BAB4EF5C-A751-48E5-9229-204354739392}" destId="{5497BF20-A905-4DD8-A353-3D16A8288FEE}" srcOrd="1" destOrd="0" presId="urn:microsoft.com/office/officeart/2005/8/layout/orgChart1"/>
    <dgm:cxn modelId="{23579B36-5AAD-4F3A-BF11-9CDE62CA046A}" type="presParOf" srcId="{5497BF20-A905-4DD8-A353-3D16A8288FEE}" destId="{1F243E87-0308-464F-A5D5-D031CBBB5D72}" srcOrd="0" destOrd="0" presId="urn:microsoft.com/office/officeart/2005/8/layout/orgChart1"/>
    <dgm:cxn modelId="{153B11DC-7D2D-425B-B3EF-39C9F563B813}" type="presParOf" srcId="{5497BF20-A905-4DD8-A353-3D16A8288FEE}" destId="{8FAB1C31-66DB-46C5-8E74-895BBDD77B56}" srcOrd="1" destOrd="0" presId="urn:microsoft.com/office/officeart/2005/8/layout/orgChart1"/>
    <dgm:cxn modelId="{21B1ECB8-BE0F-4303-8827-79BE6BA4BF18}" type="presParOf" srcId="{8FAB1C31-66DB-46C5-8E74-895BBDD77B56}" destId="{B1B6391A-89CD-4E67-AB11-51A737593F63}" srcOrd="0" destOrd="0" presId="urn:microsoft.com/office/officeart/2005/8/layout/orgChart1"/>
    <dgm:cxn modelId="{DDF85FA6-E11D-4244-906D-2DDED1394FA6}" type="presParOf" srcId="{B1B6391A-89CD-4E67-AB11-51A737593F63}" destId="{B30454AC-5C16-4063-82E8-869D9D21401B}" srcOrd="0" destOrd="0" presId="urn:microsoft.com/office/officeart/2005/8/layout/orgChart1"/>
    <dgm:cxn modelId="{D24F7108-0F04-41B9-9998-251255158402}" type="presParOf" srcId="{B1B6391A-89CD-4E67-AB11-51A737593F63}" destId="{CDF597EA-D364-4EC2-B72E-FB094ADE6CED}" srcOrd="1" destOrd="0" presId="urn:microsoft.com/office/officeart/2005/8/layout/orgChart1"/>
    <dgm:cxn modelId="{1E98BCA6-C33C-4821-91D6-EA6A8FF8FE15}" type="presParOf" srcId="{8FAB1C31-66DB-46C5-8E74-895BBDD77B56}" destId="{592556C2-FA66-4057-A7EE-172F972F1C92}" srcOrd="1" destOrd="0" presId="urn:microsoft.com/office/officeart/2005/8/layout/orgChart1"/>
    <dgm:cxn modelId="{4A845184-DDB5-48CD-91A1-E18842382315}" type="presParOf" srcId="{8FAB1C31-66DB-46C5-8E74-895BBDD77B56}" destId="{EFC36631-35C1-483A-B03A-6692A35CC661}" srcOrd="2" destOrd="0" presId="urn:microsoft.com/office/officeart/2005/8/layout/orgChart1"/>
    <dgm:cxn modelId="{E03C7D1E-F0D2-4B63-AA80-C1F4F7E3B7E8}" type="presParOf" srcId="{5497BF20-A905-4DD8-A353-3D16A8288FEE}" destId="{644F16A7-E0B7-4806-B63F-468491A04C56}" srcOrd="2" destOrd="0" presId="urn:microsoft.com/office/officeart/2005/8/layout/orgChart1"/>
    <dgm:cxn modelId="{6FD04715-A2FA-46EA-918D-8D051138EC62}" type="presParOf" srcId="{5497BF20-A905-4DD8-A353-3D16A8288FEE}" destId="{5FD6FF0C-7B82-4C66-ACC9-19EEB4F53254}" srcOrd="3" destOrd="0" presId="urn:microsoft.com/office/officeart/2005/8/layout/orgChart1"/>
    <dgm:cxn modelId="{5E8911CC-1CB8-4B72-A02B-CAE49750B790}" type="presParOf" srcId="{5FD6FF0C-7B82-4C66-ACC9-19EEB4F53254}" destId="{4D207FC5-6576-4941-A95F-A2D56CB9FD03}" srcOrd="0" destOrd="0" presId="urn:microsoft.com/office/officeart/2005/8/layout/orgChart1"/>
    <dgm:cxn modelId="{03507FBA-E772-4A40-BB7C-F8DF663B85C5}" type="presParOf" srcId="{4D207FC5-6576-4941-A95F-A2D56CB9FD03}" destId="{C2A98A60-90E2-414D-B2A9-367355C87843}" srcOrd="0" destOrd="0" presId="urn:microsoft.com/office/officeart/2005/8/layout/orgChart1"/>
    <dgm:cxn modelId="{3C88E9D0-6E40-469E-AB1E-65F5435E7CAE}" type="presParOf" srcId="{4D207FC5-6576-4941-A95F-A2D56CB9FD03}" destId="{EF08A0C7-F8B2-4806-A978-2EC473F64F12}" srcOrd="1" destOrd="0" presId="urn:microsoft.com/office/officeart/2005/8/layout/orgChart1"/>
    <dgm:cxn modelId="{FEC58CED-1DA7-4DB5-9192-44417FBF4E86}" type="presParOf" srcId="{5FD6FF0C-7B82-4C66-ACC9-19EEB4F53254}" destId="{E3A13472-011E-4678-A794-88C0B0270688}" srcOrd="1" destOrd="0" presId="urn:microsoft.com/office/officeart/2005/8/layout/orgChart1"/>
    <dgm:cxn modelId="{D2055518-B6DF-46F7-97CC-26DF82F52A7A}" type="presParOf" srcId="{5FD6FF0C-7B82-4C66-ACC9-19EEB4F53254}" destId="{6AAE3224-34DC-44E2-8428-3ACD4CC23E96}" srcOrd="2" destOrd="0" presId="urn:microsoft.com/office/officeart/2005/8/layout/orgChart1"/>
    <dgm:cxn modelId="{4B348053-B5F6-4530-9464-984D6AF5A2C3}" type="presParOf" srcId="{5497BF20-A905-4DD8-A353-3D16A8288FEE}" destId="{40EE347F-59D9-46F2-B303-D7105A3E8F5A}" srcOrd="4" destOrd="0" presId="urn:microsoft.com/office/officeart/2005/8/layout/orgChart1"/>
    <dgm:cxn modelId="{82EA0CA9-72A7-4A5D-B72B-2762EECEE67A}" type="presParOf" srcId="{5497BF20-A905-4DD8-A353-3D16A8288FEE}" destId="{C0590938-03D9-471D-831F-E8AF212855B6}" srcOrd="5" destOrd="0" presId="urn:microsoft.com/office/officeart/2005/8/layout/orgChart1"/>
    <dgm:cxn modelId="{1EBE1E6B-2BB1-44F7-8600-CD087C38E433}" type="presParOf" srcId="{C0590938-03D9-471D-831F-E8AF212855B6}" destId="{7B8CE189-A43F-4B1E-A1DB-370327A7197E}" srcOrd="0" destOrd="0" presId="urn:microsoft.com/office/officeart/2005/8/layout/orgChart1"/>
    <dgm:cxn modelId="{8AF98097-8605-4EFA-8900-E15443468A03}" type="presParOf" srcId="{7B8CE189-A43F-4B1E-A1DB-370327A7197E}" destId="{8BE232B3-0DF1-47A1-9A2C-B09EE74CF0D1}" srcOrd="0" destOrd="0" presId="urn:microsoft.com/office/officeart/2005/8/layout/orgChart1"/>
    <dgm:cxn modelId="{3ED96CA5-E392-4C5B-9E20-7A53F5DC25B2}" type="presParOf" srcId="{7B8CE189-A43F-4B1E-A1DB-370327A7197E}" destId="{F2D63969-ADC3-4DED-856B-06330061245A}" srcOrd="1" destOrd="0" presId="urn:microsoft.com/office/officeart/2005/8/layout/orgChart1"/>
    <dgm:cxn modelId="{BA9C2200-76AE-44EB-B3E5-491828038D8D}" type="presParOf" srcId="{C0590938-03D9-471D-831F-E8AF212855B6}" destId="{D2B750A1-F0E4-4F31-A110-4D56E9C11968}" srcOrd="1" destOrd="0" presId="urn:microsoft.com/office/officeart/2005/8/layout/orgChart1"/>
    <dgm:cxn modelId="{7CEEE376-4033-4793-B92D-02FD4D202513}" type="presParOf" srcId="{C0590938-03D9-471D-831F-E8AF212855B6}" destId="{E18C3F0C-94C0-41EF-B1BB-516F51B84D06}" srcOrd="2" destOrd="0" presId="urn:microsoft.com/office/officeart/2005/8/layout/orgChart1"/>
    <dgm:cxn modelId="{12B956E0-3181-41D7-96E8-FB3D047574F8}" type="presParOf" srcId="{5497BF20-A905-4DD8-A353-3D16A8288FEE}" destId="{8C0E0E25-D89E-4AFB-B8E0-FE048F29E3F4}" srcOrd="6" destOrd="0" presId="urn:microsoft.com/office/officeart/2005/8/layout/orgChart1"/>
    <dgm:cxn modelId="{D839B05C-6E7A-40B4-9D97-9EA593DFA26F}" type="presParOf" srcId="{5497BF20-A905-4DD8-A353-3D16A8288FEE}" destId="{EF31F4AF-2A34-4861-BD99-6C27D8ADB4AB}" srcOrd="7" destOrd="0" presId="urn:microsoft.com/office/officeart/2005/8/layout/orgChart1"/>
    <dgm:cxn modelId="{2CA9B6CB-B0E7-411C-B282-B9531199C1FF}" type="presParOf" srcId="{EF31F4AF-2A34-4861-BD99-6C27D8ADB4AB}" destId="{C4094A6C-ADA7-4E99-8909-88C1E73A2263}" srcOrd="0" destOrd="0" presId="urn:microsoft.com/office/officeart/2005/8/layout/orgChart1"/>
    <dgm:cxn modelId="{B2D473BF-D849-437E-9746-26952494323E}" type="presParOf" srcId="{C4094A6C-ADA7-4E99-8909-88C1E73A2263}" destId="{64E5806F-EDA9-4052-8E52-24F8C1114710}" srcOrd="0" destOrd="0" presId="urn:microsoft.com/office/officeart/2005/8/layout/orgChart1"/>
    <dgm:cxn modelId="{AFE2C403-8777-4E87-8891-173389E3B469}" type="presParOf" srcId="{C4094A6C-ADA7-4E99-8909-88C1E73A2263}" destId="{042BED27-F55E-4C0D-81C1-E68509C557FD}" srcOrd="1" destOrd="0" presId="urn:microsoft.com/office/officeart/2005/8/layout/orgChart1"/>
    <dgm:cxn modelId="{78128B84-1EFF-42C8-816E-C6E6C9572793}" type="presParOf" srcId="{EF31F4AF-2A34-4861-BD99-6C27D8ADB4AB}" destId="{4CEE229A-A3F9-4D4A-B527-90492F7595E6}" srcOrd="1" destOrd="0" presId="urn:microsoft.com/office/officeart/2005/8/layout/orgChart1"/>
    <dgm:cxn modelId="{DF1D431C-593B-4BDA-88E7-0D7190980DC1}" type="presParOf" srcId="{EF31F4AF-2A34-4861-BD99-6C27D8ADB4AB}" destId="{D5C0C595-FF3D-422B-A89D-8E1721FCCC00}" srcOrd="2" destOrd="0" presId="urn:microsoft.com/office/officeart/2005/8/layout/orgChart1"/>
    <dgm:cxn modelId="{AFF7E743-445B-4AFC-9B58-BF029D94CB73}" type="presParOf" srcId="{5497BF20-A905-4DD8-A353-3D16A8288FEE}" destId="{5F3AD570-3AE1-4130-A3EE-8AB323B3EFC8}" srcOrd="8" destOrd="0" presId="urn:microsoft.com/office/officeart/2005/8/layout/orgChart1"/>
    <dgm:cxn modelId="{7ABAF2C3-4704-4CF3-95D4-918179A557D2}" type="presParOf" srcId="{5497BF20-A905-4DD8-A353-3D16A8288FEE}" destId="{C12421E1-5054-4E5A-BD0E-9B392BD7F4F8}" srcOrd="9" destOrd="0" presId="urn:microsoft.com/office/officeart/2005/8/layout/orgChart1"/>
    <dgm:cxn modelId="{DEF014FA-51D7-42DB-AA07-B63553B3E373}" type="presParOf" srcId="{C12421E1-5054-4E5A-BD0E-9B392BD7F4F8}" destId="{55758F72-52C0-4E83-AD90-0811CF32EDEE}" srcOrd="0" destOrd="0" presId="urn:microsoft.com/office/officeart/2005/8/layout/orgChart1"/>
    <dgm:cxn modelId="{010B5C7B-4493-49C7-9674-C5C758706403}" type="presParOf" srcId="{55758F72-52C0-4E83-AD90-0811CF32EDEE}" destId="{4ACF52C4-183A-4AFC-9299-BEB0253BF18E}" srcOrd="0" destOrd="0" presId="urn:microsoft.com/office/officeart/2005/8/layout/orgChart1"/>
    <dgm:cxn modelId="{1170D9D7-B332-48E0-A0D8-F2B4A389B299}" type="presParOf" srcId="{55758F72-52C0-4E83-AD90-0811CF32EDEE}" destId="{0B325298-8E4C-4235-9FB9-3F8502449CC7}" srcOrd="1" destOrd="0" presId="urn:microsoft.com/office/officeart/2005/8/layout/orgChart1"/>
    <dgm:cxn modelId="{49531682-A758-4056-8FE8-AC6AA7D0181B}" type="presParOf" srcId="{C12421E1-5054-4E5A-BD0E-9B392BD7F4F8}" destId="{0346BADC-1D90-4B3F-89D4-DB2D30182E11}" srcOrd="1" destOrd="0" presId="urn:microsoft.com/office/officeart/2005/8/layout/orgChart1"/>
    <dgm:cxn modelId="{F5816305-A134-433D-B42A-E6A4FE9ABE7E}" type="presParOf" srcId="{C12421E1-5054-4E5A-BD0E-9B392BD7F4F8}" destId="{48BA628E-8275-430B-A7BE-4EEE214C8118}" srcOrd="2" destOrd="0" presId="urn:microsoft.com/office/officeart/2005/8/layout/orgChart1"/>
    <dgm:cxn modelId="{3EC55FDC-B789-4477-B00A-734882D41726}" type="presParOf" srcId="{BAB4EF5C-A751-48E5-9229-204354739392}" destId="{C067E79B-050C-4D9D-8714-5DA9B8033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80E1A-682A-4886-9BCB-9ACDC6EB827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CA"/>
        </a:p>
      </dgm:t>
    </dgm:pt>
    <dgm:pt modelId="{6395D731-1186-407D-B961-0DFFD356758C}">
      <dgm:prSet phldrT="[Text]"/>
      <dgm:spPr>
        <a:xfrm>
          <a:off x="3386514" y="0"/>
          <a:ext cx="1576601" cy="78830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CA" dirty="0">
              <a:solidFill>
                <a:srgbClr val="000000"/>
              </a:solidFill>
              <a:latin typeface="Arial"/>
              <a:ea typeface="+mn-ea"/>
              <a:cs typeface="+mn-cs"/>
            </a:rPr>
            <a:t> </a:t>
          </a:r>
        </a:p>
      </dgm:t>
    </dgm:pt>
    <dgm:pt modelId="{12A826E2-9E97-4F63-A58A-C99074A24C77}" type="parTrans" cxnId="{06D154E3-F036-4D38-BADD-AA178969FF64}">
      <dgm:prSet/>
      <dgm:spPr/>
      <dgm:t>
        <a:bodyPr/>
        <a:lstStyle/>
        <a:p>
          <a:endParaRPr lang="en-CA"/>
        </a:p>
      </dgm:t>
    </dgm:pt>
    <dgm:pt modelId="{5875CBB5-0C32-4D5C-B44E-FE018DC0CAE9}" type="sibTrans" cxnId="{06D154E3-F036-4D38-BADD-AA178969FF64}">
      <dgm:prSet/>
      <dgm:spPr/>
      <dgm:t>
        <a:bodyPr/>
        <a:lstStyle/>
        <a:p>
          <a:endParaRPr lang="en-CA"/>
        </a:p>
      </dgm:t>
    </dgm:pt>
    <dgm:pt modelId="{14AF5830-E6DA-4557-8BCD-68177FF91C63}">
      <dgm:prSet phldrT="[Text]" custT="1"/>
      <dgm:spPr>
        <a:xfrm>
          <a:off x="332006" y="1121000"/>
          <a:ext cx="1572991"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400" b="1" dirty="0">
              <a:solidFill>
                <a:srgbClr val="C00000"/>
              </a:solidFill>
              <a:latin typeface="Arial"/>
              <a:ea typeface="+mn-ea"/>
              <a:cs typeface="+mn-cs"/>
            </a:rPr>
            <a:t>Publicity / Social Media Chairs</a:t>
          </a:r>
        </a:p>
        <a:p>
          <a:r>
            <a:rPr lang="en-US" altLang="zh-CN" sz="1400" b="0" dirty="0">
              <a:solidFill>
                <a:srgbClr val="000000"/>
              </a:solidFill>
              <a:latin typeface="Arial"/>
              <a:ea typeface="+mn-ea"/>
              <a:cs typeface="+mn-cs"/>
            </a:rPr>
            <a:t>Kai Sun</a:t>
          </a:r>
        </a:p>
        <a:p>
          <a:r>
            <a:rPr lang="en-US" altLang="zh-CN" sz="1400" b="0" dirty="0" err="1">
              <a:solidFill>
                <a:srgbClr val="000000"/>
              </a:solidFill>
              <a:latin typeface="Arial"/>
              <a:ea typeface="+mn-ea"/>
              <a:cs typeface="+mn-cs"/>
            </a:rPr>
            <a:t>Yongheng</a:t>
          </a:r>
          <a:r>
            <a:rPr lang="en-US" altLang="zh-CN" sz="1400" b="0" dirty="0">
              <a:solidFill>
                <a:srgbClr val="000000"/>
              </a:solidFill>
              <a:latin typeface="Arial"/>
              <a:ea typeface="+mn-ea"/>
              <a:cs typeface="+mn-cs"/>
            </a:rPr>
            <a:t> Yang</a:t>
          </a:r>
          <a:endParaRPr lang="zh-CN" altLang="zh-CN" sz="1400" b="0" dirty="0">
            <a:solidFill>
              <a:srgbClr val="000000"/>
            </a:solidFill>
            <a:latin typeface="Arial"/>
            <a:ea typeface="+mn-ea"/>
            <a:cs typeface="+mn-cs"/>
          </a:endParaRPr>
        </a:p>
      </dgm:t>
    </dgm:pt>
    <dgm:pt modelId="{9B1C454A-0F1A-495F-9630-7E63A70A24A3}" type="parTrans" cxnId="{5DF878E6-2E7F-4167-82FA-7CFAEA89EF14}">
      <dgm:prSet/>
      <dgm:spPr>
        <a:xfrm>
          <a:off x="1118501" y="788300"/>
          <a:ext cx="3056312" cy="332699"/>
        </a:xfrm>
        <a:custGeom>
          <a:avLst/>
          <a:gdLst/>
          <a:ahLst/>
          <a:cxnLst/>
          <a:rect l="0" t="0" r="0" b="0"/>
          <a:pathLst>
            <a:path>
              <a:moveTo>
                <a:pt x="3056312" y="0"/>
              </a:moveTo>
              <a:lnTo>
                <a:pt x="3056312" y="167156"/>
              </a:lnTo>
              <a:lnTo>
                <a:pt x="0" y="167156"/>
              </a:lnTo>
              <a:lnTo>
                <a:pt x="0" y="3326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72C0197E-3FCD-437B-AC18-3D9FC6BD3E0B}" type="sibTrans" cxnId="{5DF878E6-2E7F-4167-82FA-7CFAEA89EF14}">
      <dgm:prSet/>
      <dgm:spPr/>
      <dgm:t>
        <a:bodyPr/>
        <a:lstStyle/>
        <a:p>
          <a:endParaRPr lang="en-CA"/>
        </a:p>
      </dgm:t>
    </dgm:pt>
    <dgm:pt modelId="{30C73379-0D6F-4BB5-B528-DB17DE7673E8}">
      <dgm:prSet phldrT="[Text]" custT="1"/>
      <dgm:spPr>
        <a:xfrm>
          <a:off x="5335382" y="1121000"/>
          <a:ext cx="989222"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400" b="1" dirty="0">
              <a:solidFill>
                <a:srgbClr val="C00000"/>
              </a:solidFill>
              <a:latin typeface="Arial"/>
              <a:ea typeface="+mn-ea"/>
              <a:cs typeface="+mn-cs"/>
            </a:rPr>
            <a:t>Awards Chair</a:t>
          </a:r>
          <a:endParaRPr lang="zh-CN" altLang="en-US" sz="1400" b="1" dirty="0">
            <a:solidFill>
              <a:srgbClr val="C00000"/>
            </a:solidFill>
            <a:latin typeface="Arial"/>
            <a:ea typeface="+mn-ea"/>
            <a:cs typeface="+mn-cs"/>
          </a:endParaRPr>
        </a:p>
        <a:p>
          <a:r>
            <a:rPr lang="en-US" altLang="zh-CN" sz="1400" dirty="0">
              <a:solidFill>
                <a:srgbClr val="000000"/>
              </a:solidFill>
              <a:latin typeface="Arial"/>
              <a:ea typeface="+mn-ea"/>
              <a:cs typeface="+mn-cs"/>
            </a:rPr>
            <a:t>John Shen</a:t>
          </a:r>
          <a:endParaRPr lang="en-CA" sz="1400" dirty="0">
            <a:solidFill>
              <a:srgbClr val="000000"/>
            </a:solidFill>
            <a:latin typeface="Arial"/>
            <a:ea typeface="+mn-ea"/>
            <a:cs typeface="+mn-cs"/>
          </a:endParaRPr>
        </a:p>
      </dgm:t>
    </dgm:pt>
    <dgm:pt modelId="{0D2827A1-6C92-4BEB-A4E0-3A7EED475389}" type="parTrans" cxnId="{1142A58B-BE14-47DB-9168-F55E2873780F}">
      <dgm:prSet/>
      <dgm:spPr>
        <a:xfrm>
          <a:off x="4174814" y="788300"/>
          <a:ext cx="1655179" cy="332699"/>
        </a:xfrm>
        <a:custGeom>
          <a:avLst/>
          <a:gdLst/>
          <a:ahLst/>
          <a:cxnLst/>
          <a:rect l="0" t="0" r="0" b="0"/>
          <a:pathLst>
            <a:path>
              <a:moveTo>
                <a:pt x="0" y="0"/>
              </a:moveTo>
              <a:lnTo>
                <a:pt x="0" y="167156"/>
              </a:lnTo>
              <a:lnTo>
                <a:pt x="1655179" y="167156"/>
              </a:lnTo>
              <a:lnTo>
                <a:pt x="1655179" y="3326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504ADA25-80FD-4697-B76B-B845E6F10FEE}" type="sibTrans" cxnId="{1142A58B-BE14-47DB-9168-F55E2873780F}">
      <dgm:prSet/>
      <dgm:spPr/>
      <dgm:t>
        <a:bodyPr/>
        <a:lstStyle/>
        <a:p>
          <a:endParaRPr lang="en-CA"/>
        </a:p>
      </dgm:t>
    </dgm:pt>
    <dgm:pt modelId="{BD13766C-4E73-4AB1-ADFD-AB1A2B95AFB4}">
      <dgm:prSet custT="1"/>
      <dgm:spPr>
        <a:xfrm>
          <a:off x="2209801" y="1121000"/>
          <a:ext cx="1369294"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nchor="ctr" anchorCtr="0"/>
        <a:lstStyle/>
        <a:p>
          <a:pPr marL="0" lvl="0" algn="ctr" defTabSz="622300">
            <a:lnSpc>
              <a:spcPct val="90000"/>
            </a:lnSpc>
            <a:spcBef>
              <a:spcPct val="0"/>
            </a:spcBef>
            <a:spcAft>
              <a:spcPct val="35000"/>
            </a:spcAft>
            <a:buNone/>
          </a:pPr>
          <a:r>
            <a:rPr lang="en-CA" sz="1400" b="1" kern="1200" dirty="0">
              <a:solidFill>
                <a:srgbClr val="C00000"/>
              </a:solidFill>
              <a:latin typeface="Arial"/>
              <a:ea typeface="+mn-ea"/>
              <a:cs typeface="+mn-cs"/>
            </a:rPr>
            <a:t>Special Session Chairs</a:t>
          </a:r>
        </a:p>
        <a:p>
          <a:pPr marL="0" lvl="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Bulent </a:t>
          </a:r>
          <a:r>
            <a:rPr lang="en-US" altLang="zh-CN" sz="1400" b="0" kern="1200" dirty="0" err="1">
              <a:solidFill>
                <a:srgbClr val="000000"/>
              </a:solidFill>
              <a:latin typeface="Arial"/>
              <a:ea typeface="+mn-ea"/>
              <a:cs typeface="+mn-cs"/>
            </a:rPr>
            <a:t>Sarlioglu</a:t>
          </a:r>
          <a:endParaRPr lang="zh-CN" altLang="en-US" sz="1400" b="0" kern="1200" dirty="0">
            <a:solidFill>
              <a:srgbClr val="000000"/>
            </a:solidFill>
            <a:latin typeface="Arial"/>
            <a:ea typeface="+mn-ea"/>
            <a:cs typeface="+mn-cs"/>
          </a:endParaRPr>
        </a:p>
        <a:p>
          <a:pPr marL="0" lvl="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Xiongfei</a:t>
          </a:r>
          <a:r>
            <a:rPr lang="en-US" altLang="zh-CN" sz="1400" b="0" kern="1200" dirty="0">
              <a:solidFill>
                <a:srgbClr val="000000"/>
              </a:solidFill>
              <a:latin typeface="Arial"/>
              <a:ea typeface="+mn-ea"/>
              <a:cs typeface="+mn-cs"/>
            </a:rPr>
            <a:t> Wang</a:t>
          </a:r>
          <a:endParaRPr lang="en-CA" sz="1400" b="0" kern="1200" dirty="0">
            <a:solidFill>
              <a:srgbClr val="000000"/>
            </a:solidFill>
            <a:latin typeface="Arial"/>
            <a:ea typeface="+mn-ea"/>
            <a:cs typeface="+mn-cs"/>
          </a:endParaRPr>
        </a:p>
      </dgm:t>
    </dgm:pt>
    <dgm:pt modelId="{3DE33C03-DFAD-4A36-AB9C-2B621C55F3FC}" type="parTrans" cxnId="{B2642AD9-7719-4B38-8B0A-5E748A7FB845}">
      <dgm:prSet/>
      <dgm:spPr>
        <a:xfrm>
          <a:off x="2894448" y="788300"/>
          <a:ext cx="1280365" cy="332699"/>
        </a:xfrm>
        <a:custGeom>
          <a:avLst/>
          <a:gdLst/>
          <a:ahLst/>
          <a:cxnLst/>
          <a:rect l="0" t="0" r="0" b="0"/>
          <a:pathLst>
            <a:path>
              <a:moveTo>
                <a:pt x="1280365" y="0"/>
              </a:moveTo>
              <a:lnTo>
                <a:pt x="1280365" y="167156"/>
              </a:lnTo>
              <a:lnTo>
                <a:pt x="0" y="167156"/>
              </a:lnTo>
              <a:lnTo>
                <a:pt x="0" y="3326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CDC91430-5A09-49F5-A56B-878A6C669132}" type="sibTrans" cxnId="{B2642AD9-7719-4B38-8B0A-5E748A7FB845}">
      <dgm:prSet/>
      <dgm:spPr/>
      <dgm:t>
        <a:bodyPr/>
        <a:lstStyle/>
        <a:p>
          <a:endParaRPr lang="en-CA"/>
        </a:p>
      </dgm:t>
    </dgm:pt>
    <dgm:pt modelId="{0B1E13A9-D916-41C1-A4E5-9C6E0AFBA1C7}">
      <dgm:prSet custT="1"/>
      <dgm:spPr>
        <a:xfrm>
          <a:off x="3886202" y="1121000"/>
          <a:ext cx="1166369"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nSpc>
              <a:spcPct val="100000"/>
            </a:lnSpc>
            <a:spcAft>
              <a:spcPts val="0"/>
            </a:spcAft>
          </a:pPr>
          <a:r>
            <a:rPr lang="en-US" altLang="zh-CN" sz="1400" b="1" dirty="0">
              <a:solidFill>
                <a:srgbClr val="C00000"/>
              </a:solidFill>
              <a:latin typeface="Arial"/>
              <a:ea typeface="+mn-ea"/>
              <a:cs typeface="+mn-cs"/>
            </a:rPr>
            <a:t>Publication Chairs</a:t>
          </a:r>
        </a:p>
        <a:p>
          <a:pPr>
            <a:lnSpc>
              <a:spcPct val="100000"/>
            </a:lnSpc>
            <a:spcAft>
              <a:spcPts val="0"/>
            </a:spcAft>
          </a:pPr>
          <a:r>
            <a:rPr lang="en-US" altLang="zh-CN" sz="1400" b="0" dirty="0" err="1">
              <a:solidFill>
                <a:srgbClr val="000000"/>
              </a:solidFill>
              <a:latin typeface="Arial"/>
              <a:ea typeface="+mn-ea"/>
              <a:cs typeface="+mn-cs"/>
            </a:rPr>
            <a:t>Xiaonan</a:t>
          </a:r>
          <a:r>
            <a:rPr lang="en-US" altLang="zh-CN" sz="1400" b="0" dirty="0">
              <a:solidFill>
                <a:srgbClr val="000000"/>
              </a:solidFill>
              <a:latin typeface="Arial"/>
              <a:ea typeface="+mn-ea"/>
              <a:cs typeface="+mn-cs"/>
            </a:rPr>
            <a:t> Lu</a:t>
          </a:r>
        </a:p>
        <a:p>
          <a:pPr>
            <a:lnSpc>
              <a:spcPct val="100000"/>
            </a:lnSpc>
            <a:spcAft>
              <a:spcPts val="0"/>
            </a:spcAft>
          </a:pPr>
          <a:r>
            <a:rPr lang="en-US" altLang="zh-CN" sz="1400" b="0" dirty="0">
              <a:solidFill>
                <a:srgbClr val="000000"/>
              </a:solidFill>
              <a:latin typeface="Arial"/>
              <a:ea typeface="+mn-ea"/>
              <a:cs typeface="+mn-cs"/>
            </a:rPr>
            <a:t>Carl Ho</a:t>
          </a:r>
        </a:p>
        <a:p>
          <a:pPr>
            <a:lnSpc>
              <a:spcPct val="100000"/>
            </a:lnSpc>
            <a:spcAft>
              <a:spcPts val="0"/>
            </a:spcAft>
          </a:pPr>
          <a:r>
            <a:rPr lang="en-US" altLang="zh-CN" sz="1400" b="0" dirty="0">
              <a:solidFill>
                <a:srgbClr val="000000"/>
              </a:solidFill>
              <a:latin typeface="Arial"/>
              <a:ea typeface="+mn-ea"/>
              <a:cs typeface="+mn-cs"/>
            </a:rPr>
            <a:t>Xu She</a:t>
          </a:r>
          <a:endParaRPr lang="zh-CN" altLang="zh-CN" sz="1400" b="0" dirty="0">
            <a:solidFill>
              <a:srgbClr val="000000"/>
            </a:solidFill>
            <a:latin typeface="Arial"/>
            <a:ea typeface="+mn-ea"/>
            <a:cs typeface="+mn-cs"/>
          </a:endParaRPr>
        </a:p>
      </dgm:t>
    </dgm:pt>
    <dgm:pt modelId="{E1E4CA0A-BAC9-45F0-AECA-B31F57A9E475}" type="parTrans" cxnId="{1F52C0BD-C272-4D25-AB54-9690E49D7121}">
      <dgm:prSet/>
      <dgm:spPr>
        <a:xfrm>
          <a:off x="4174814" y="788300"/>
          <a:ext cx="294572" cy="332699"/>
        </a:xfrm>
        <a:custGeom>
          <a:avLst/>
          <a:gdLst/>
          <a:ahLst/>
          <a:cxnLst/>
          <a:rect l="0" t="0" r="0" b="0"/>
          <a:pathLst>
            <a:path>
              <a:moveTo>
                <a:pt x="0" y="0"/>
              </a:moveTo>
              <a:lnTo>
                <a:pt x="0" y="167156"/>
              </a:lnTo>
              <a:lnTo>
                <a:pt x="294572" y="167156"/>
              </a:lnTo>
              <a:lnTo>
                <a:pt x="294572" y="3326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8279F539-1778-435B-98A2-F1214C549BBA}" type="sibTrans" cxnId="{1F52C0BD-C272-4D25-AB54-9690E49D7121}">
      <dgm:prSet/>
      <dgm:spPr/>
      <dgm:t>
        <a:bodyPr/>
        <a:lstStyle/>
        <a:p>
          <a:endParaRPr lang="en-CA"/>
        </a:p>
      </dgm:t>
    </dgm:pt>
    <dgm:pt modelId="{F4111FE6-222C-4B95-A211-B146C2D10D9A}">
      <dgm:prSet phldrT="[Text]" custT="1"/>
      <dgm:spPr>
        <a:xfrm>
          <a:off x="6629394" y="1121000"/>
          <a:ext cx="1308421"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400" b="1" dirty="0">
              <a:solidFill>
                <a:srgbClr val="C00000"/>
              </a:solidFill>
              <a:latin typeface="Arial"/>
              <a:ea typeface="+mn-ea"/>
              <a:cs typeface="+mn-cs"/>
            </a:rPr>
            <a:t>Tutorial Chairs</a:t>
          </a:r>
          <a:endParaRPr lang="zh-CN" altLang="zh-CN" sz="1400" b="1" dirty="0">
            <a:solidFill>
              <a:srgbClr val="C00000"/>
            </a:solidFill>
            <a:latin typeface="Arial"/>
            <a:ea typeface="+mn-ea"/>
            <a:cs typeface="+mn-cs"/>
          </a:endParaRPr>
        </a:p>
        <a:p>
          <a:r>
            <a:rPr lang="en-US" altLang="zh-CN" sz="1400" b="0" dirty="0" err="1">
              <a:solidFill>
                <a:srgbClr val="000000"/>
              </a:solidFill>
              <a:latin typeface="Arial"/>
              <a:ea typeface="+mn-ea"/>
              <a:cs typeface="+mn-cs"/>
            </a:rPr>
            <a:t>Xinbo</a:t>
          </a:r>
          <a:r>
            <a:rPr lang="en-US" altLang="zh-CN" sz="1400" b="0" dirty="0">
              <a:solidFill>
                <a:srgbClr val="000000"/>
              </a:solidFill>
              <a:latin typeface="Arial"/>
              <a:ea typeface="+mn-ea"/>
              <a:cs typeface="+mn-cs"/>
            </a:rPr>
            <a:t> </a:t>
          </a:r>
          <a:r>
            <a:rPr lang="en-US" altLang="zh-CN" sz="1400" b="0" dirty="0" err="1">
              <a:solidFill>
                <a:srgbClr val="000000"/>
              </a:solidFill>
              <a:latin typeface="Arial"/>
              <a:ea typeface="+mn-ea"/>
              <a:cs typeface="+mn-cs"/>
            </a:rPr>
            <a:t>Ruan</a:t>
          </a:r>
          <a:endParaRPr lang="zh-CN" altLang="zh-CN" sz="1400" b="0" dirty="0">
            <a:solidFill>
              <a:srgbClr val="000000"/>
            </a:solidFill>
            <a:latin typeface="Arial"/>
            <a:ea typeface="+mn-ea"/>
            <a:cs typeface="+mn-cs"/>
          </a:endParaRPr>
        </a:p>
        <a:p>
          <a:r>
            <a:rPr lang="en-US" altLang="zh-CN" sz="1400" b="0" dirty="0">
              <a:solidFill>
                <a:srgbClr val="000000"/>
              </a:solidFill>
              <a:latin typeface="Arial"/>
              <a:ea typeface="+mn-ea"/>
              <a:cs typeface="+mn-cs"/>
            </a:rPr>
            <a:t>Ali </a:t>
          </a:r>
          <a:r>
            <a:rPr lang="en-US" altLang="zh-CN" sz="1400" b="0" dirty="0" err="1">
              <a:solidFill>
                <a:srgbClr val="000000"/>
              </a:solidFill>
              <a:latin typeface="Arial"/>
              <a:ea typeface="+mn-ea"/>
              <a:cs typeface="+mn-cs"/>
            </a:rPr>
            <a:t>Khajehoddin</a:t>
          </a:r>
          <a:endParaRPr lang="en-CA" sz="1400" b="0" dirty="0">
            <a:solidFill>
              <a:srgbClr val="000000"/>
            </a:solidFill>
            <a:latin typeface="Arial"/>
            <a:ea typeface="+mn-ea"/>
            <a:cs typeface="+mn-cs"/>
          </a:endParaRPr>
        </a:p>
      </dgm:t>
    </dgm:pt>
    <dgm:pt modelId="{093C5D19-027D-4722-9834-09212C12DBBB}" type="sibTrans" cxnId="{174B3675-234C-4717-A8A3-625F97B26794}">
      <dgm:prSet/>
      <dgm:spPr/>
      <dgm:t>
        <a:bodyPr/>
        <a:lstStyle/>
        <a:p>
          <a:endParaRPr lang="en-CA"/>
        </a:p>
      </dgm:t>
    </dgm:pt>
    <dgm:pt modelId="{780E6516-0C5D-4005-90A6-DC0D2D01764F}" type="parTrans" cxnId="{174B3675-234C-4717-A8A3-625F97B26794}">
      <dgm:prSet/>
      <dgm:spPr>
        <a:xfrm>
          <a:off x="4174814" y="788300"/>
          <a:ext cx="3108790" cy="332699"/>
        </a:xfrm>
        <a:custGeom>
          <a:avLst/>
          <a:gdLst/>
          <a:ahLst/>
          <a:cxnLst/>
          <a:rect l="0" t="0" r="0" b="0"/>
          <a:pathLst>
            <a:path>
              <a:moveTo>
                <a:pt x="0" y="0"/>
              </a:moveTo>
              <a:lnTo>
                <a:pt x="0" y="167156"/>
              </a:lnTo>
              <a:lnTo>
                <a:pt x="3108790" y="167156"/>
              </a:lnTo>
              <a:lnTo>
                <a:pt x="3108790" y="332699"/>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433140F8-1A01-4E14-A8DC-A65DDC63002F}" type="pres">
      <dgm:prSet presAssocID="{3E280E1A-682A-4886-9BCB-9ACDC6EB8271}" presName="hierChild1" presStyleCnt="0">
        <dgm:presLayoutVars>
          <dgm:orgChart val="1"/>
          <dgm:chPref val="1"/>
          <dgm:dir/>
          <dgm:animOne val="branch"/>
          <dgm:animLvl val="lvl"/>
          <dgm:resizeHandles/>
        </dgm:presLayoutVars>
      </dgm:prSet>
      <dgm:spPr/>
    </dgm:pt>
    <dgm:pt modelId="{BAB4EF5C-A751-48E5-9229-204354739392}" type="pres">
      <dgm:prSet presAssocID="{6395D731-1186-407D-B961-0DFFD356758C}" presName="hierRoot1" presStyleCnt="0">
        <dgm:presLayoutVars>
          <dgm:hierBranch val="init"/>
        </dgm:presLayoutVars>
      </dgm:prSet>
      <dgm:spPr/>
    </dgm:pt>
    <dgm:pt modelId="{6D2F6DB1-EB3D-434A-9ADD-A332EBB748F0}" type="pres">
      <dgm:prSet presAssocID="{6395D731-1186-407D-B961-0DFFD356758C}" presName="rootComposite1" presStyleCnt="0"/>
      <dgm:spPr/>
    </dgm:pt>
    <dgm:pt modelId="{7672F4D3-54F3-4FF7-99A6-416441CFDE53}" type="pres">
      <dgm:prSet presAssocID="{6395D731-1186-407D-B961-0DFFD356758C}" presName="rootText1" presStyleLbl="node0" presStyleIdx="0" presStyleCnt="1" custLinFactY="-127259" custLinFactNeighborX="1390" custLinFactNeighborY="-200000">
        <dgm:presLayoutVars>
          <dgm:chPref val="3"/>
        </dgm:presLayoutVars>
      </dgm:prSet>
      <dgm:spPr/>
    </dgm:pt>
    <dgm:pt modelId="{C39437EB-1DAA-4F48-B7D2-234851174D96}" type="pres">
      <dgm:prSet presAssocID="{6395D731-1186-407D-B961-0DFFD356758C}" presName="rootConnector1" presStyleLbl="node1" presStyleIdx="0" presStyleCnt="0"/>
      <dgm:spPr/>
    </dgm:pt>
    <dgm:pt modelId="{5497BF20-A905-4DD8-A353-3D16A8288FEE}" type="pres">
      <dgm:prSet presAssocID="{6395D731-1186-407D-B961-0DFFD356758C}" presName="hierChild2" presStyleCnt="0"/>
      <dgm:spPr/>
    </dgm:pt>
    <dgm:pt modelId="{1F243E87-0308-464F-A5D5-D031CBBB5D72}" type="pres">
      <dgm:prSet presAssocID="{9B1C454A-0F1A-495F-9630-7E63A70A24A3}" presName="Name37" presStyleLbl="parChTrans1D2" presStyleIdx="0" presStyleCnt="5"/>
      <dgm:spPr/>
    </dgm:pt>
    <dgm:pt modelId="{8FAB1C31-66DB-46C5-8E74-895BBDD77B56}" type="pres">
      <dgm:prSet presAssocID="{14AF5830-E6DA-4557-8BCD-68177FF91C63}" presName="hierRoot2" presStyleCnt="0">
        <dgm:presLayoutVars>
          <dgm:hierBranch val="init"/>
        </dgm:presLayoutVars>
      </dgm:prSet>
      <dgm:spPr/>
    </dgm:pt>
    <dgm:pt modelId="{B1B6391A-89CD-4E67-AB11-51A737593F63}" type="pres">
      <dgm:prSet presAssocID="{14AF5830-E6DA-4557-8BCD-68177FF91C63}" presName="rootComposite" presStyleCnt="0"/>
      <dgm:spPr/>
    </dgm:pt>
    <dgm:pt modelId="{B30454AC-5C16-4063-82E8-869D9D21401B}" type="pres">
      <dgm:prSet presAssocID="{14AF5830-E6DA-4557-8BCD-68177FF91C63}" presName="rootText" presStyleLbl="node2" presStyleIdx="0" presStyleCnt="5" custScaleX="99771" custScaleY="134693" custLinFactNeighborX="2818">
        <dgm:presLayoutVars>
          <dgm:chPref val="3"/>
        </dgm:presLayoutVars>
      </dgm:prSet>
      <dgm:spPr/>
    </dgm:pt>
    <dgm:pt modelId="{CDF597EA-D364-4EC2-B72E-FB094ADE6CED}" type="pres">
      <dgm:prSet presAssocID="{14AF5830-E6DA-4557-8BCD-68177FF91C63}" presName="rootConnector" presStyleLbl="node2" presStyleIdx="0" presStyleCnt="5"/>
      <dgm:spPr/>
    </dgm:pt>
    <dgm:pt modelId="{592556C2-FA66-4057-A7EE-172F972F1C92}" type="pres">
      <dgm:prSet presAssocID="{14AF5830-E6DA-4557-8BCD-68177FF91C63}" presName="hierChild4" presStyleCnt="0"/>
      <dgm:spPr/>
    </dgm:pt>
    <dgm:pt modelId="{EFC36631-35C1-483A-B03A-6692A35CC661}" type="pres">
      <dgm:prSet presAssocID="{14AF5830-E6DA-4557-8BCD-68177FF91C63}" presName="hierChild5" presStyleCnt="0"/>
      <dgm:spPr/>
    </dgm:pt>
    <dgm:pt modelId="{644F16A7-E0B7-4806-B63F-468491A04C56}" type="pres">
      <dgm:prSet presAssocID="{3DE33C03-DFAD-4A36-AB9C-2B621C55F3FC}" presName="Name37" presStyleLbl="parChTrans1D2" presStyleIdx="1" presStyleCnt="5"/>
      <dgm:spPr/>
    </dgm:pt>
    <dgm:pt modelId="{5FD6FF0C-7B82-4C66-ACC9-19EEB4F53254}" type="pres">
      <dgm:prSet presAssocID="{BD13766C-4E73-4AB1-ADFD-AB1A2B95AFB4}" presName="hierRoot2" presStyleCnt="0">
        <dgm:presLayoutVars>
          <dgm:hierBranch val="init"/>
        </dgm:presLayoutVars>
      </dgm:prSet>
      <dgm:spPr/>
    </dgm:pt>
    <dgm:pt modelId="{4D207FC5-6576-4941-A95F-A2D56CB9FD03}" type="pres">
      <dgm:prSet presAssocID="{BD13766C-4E73-4AB1-ADFD-AB1A2B95AFB4}" presName="rootComposite" presStyleCnt="0"/>
      <dgm:spPr/>
    </dgm:pt>
    <dgm:pt modelId="{C2A98A60-90E2-414D-B2A9-367355C87843}" type="pres">
      <dgm:prSet presAssocID="{BD13766C-4E73-4AB1-ADFD-AB1A2B95AFB4}" presName="rootText" presStyleLbl="node2" presStyleIdx="1" presStyleCnt="5" custScaleX="86851" custScaleY="134693" custLinFactNeighborX="1151">
        <dgm:presLayoutVars>
          <dgm:chPref val="3"/>
        </dgm:presLayoutVars>
      </dgm:prSet>
      <dgm:spPr/>
    </dgm:pt>
    <dgm:pt modelId="{EF08A0C7-F8B2-4806-A978-2EC473F64F12}" type="pres">
      <dgm:prSet presAssocID="{BD13766C-4E73-4AB1-ADFD-AB1A2B95AFB4}" presName="rootConnector" presStyleLbl="node2" presStyleIdx="1" presStyleCnt="5"/>
      <dgm:spPr/>
    </dgm:pt>
    <dgm:pt modelId="{E3A13472-011E-4678-A794-88C0B0270688}" type="pres">
      <dgm:prSet presAssocID="{BD13766C-4E73-4AB1-ADFD-AB1A2B95AFB4}" presName="hierChild4" presStyleCnt="0"/>
      <dgm:spPr/>
    </dgm:pt>
    <dgm:pt modelId="{6AAE3224-34DC-44E2-8428-3ACD4CC23E96}" type="pres">
      <dgm:prSet presAssocID="{BD13766C-4E73-4AB1-ADFD-AB1A2B95AFB4}" presName="hierChild5" presStyleCnt="0"/>
      <dgm:spPr/>
    </dgm:pt>
    <dgm:pt modelId="{40EE347F-59D9-46F2-B303-D7105A3E8F5A}" type="pres">
      <dgm:prSet presAssocID="{E1E4CA0A-BAC9-45F0-AECA-B31F57A9E475}" presName="Name37" presStyleLbl="parChTrans1D2" presStyleIdx="2" presStyleCnt="5"/>
      <dgm:spPr/>
    </dgm:pt>
    <dgm:pt modelId="{C0590938-03D9-471D-831F-E8AF212855B6}" type="pres">
      <dgm:prSet presAssocID="{0B1E13A9-D916-41C1-A4E5-9C6E0AFBA1C7}" presName="hierRoot2" presStyleCnt="0">
        <dgm:presLayoutVars>
          <dgm:hierBranch val="init"/>
        </dgm:presLayoutVars>
      </dgm:prSet>
      <dgm:spPr/>
    </dgm:pt>
    <dgm:pt modelId="{7B8CE189-A43F-4B1E-A1DB-370327A7197E}" type="pres">
      <dgm:prSet presAssocID="{0B1E13A9-D916-41C1-A4E5-9C6E0AFBA1C7}" presName="rootComposite" presStyleCnt="0"/>
      <dgm:spPr/>
    </dgm:pt>
    <dgm:pt modelId="{8BE232B3-0DF1-47A1-9A2C-B09EE74CF0D1}" type="pres">
      <dgm:prSet presAssocID="{0B1E13A9-D916-41C1-A4E5-9C6E0AFBA1C7}" presName="rootText" presStyleLbl="node2" presStyleIdx="2" presStyleCnt="5" custScaleX="73980" custScaleY="134693" custLinFactNeighborX="-370">
        <dgm:presLayoutVars>
          <dgm:chPref val="3"/>
        </dgm:presLayoutVars>
      </dgm:prSet>
      <dgm:spPr/>
    </dgm:pt>
    <dgm:pt modelId="{F2D63969-ADC3-4DED-856B-06330061245A}" type="pres">
      <dgm:prSet presAssocID="{0B1E13A9-D916-41C1-A4E5-9C6E0AFBA1C7}" presName="rootConnector" presStyleLbl="node2" presStyleIdx="2" presStyleCnt="5"/>
      <dgm:spPr/>
    </dgm:pt>
    <dgm:pt modelId="{D2B750A1-F0E4-4F31-A110-4D56E9C11968}" type="pres">
      <dgm:prSet presAssocID="{0B1E13A9-D916-41C1-A4E5-9C6E0AFBA1C7}" presName="hierChild4" presStyleCnt="0"/>
      <dgm:spPr/>
    </dgm:pt>
    <dgm:pt modelId="{E18C3F0C-94C0-41EF-B1BB-516F51B84D06}" type="pres">
      <dgm:prSet presAssocID="{0B1E13A9-D916-41C1-A4E5-9C6E0AFBA1C7}" presName="hierChild5" presStyleCnt="0"/>
      <dgm:spPr/>
    </dgm:pt>
    <dgm:pt modelId="{5F3AD570-3AE1-4130-A3EE-8AB323B3EFC8}" type="pres">
      <dgm:prSet presAssocID="{0D2827A1-6C92-4BEB-A4E0-3A7EED475389}" presName="Name37" presStyleLbl="parChTrans1D2" presStyleIdx="3" presStyleCnt="5"/>
      <dgm:spPr/>
    </dgm:pt>
    <dgm:pt modelId="{C12421E1-5054-4E5A-BD0E-9B392BD7F4F8}" type="pres">
      <dgm:prSet presAssocID="{30C73379-0D6F-4BB5-B528-DB17DE7673E8}" presName="hierRoot2" presStyleCnt="0">
        <dgm:presLayoutVars>
          <dgm:hierBranch val="init"/>
        </dgm:presLayoutVars>
      </dgm:prSet>
      <dgm:spPr/>
    </dgm:pt>
    <dgm:pt modelId="{55758F72-52C0-4E83-AD90-0811CF32EDEE}" type="pres">
      <dgm:prSet presAssocID="{30C73379-0D6F-4BB5-B528-DB17DE7673E8}" presName="rootComposite" presStyleCnt="0"/>
      <dgm:spPr/>
    </dgm:pt>
    <dgm:pt modelId="{4ACF52C4-183A-4AFC-9299-BEB0253BF18E}" type="pres">
      <dgm:prSet presAssocID="{30C73379-0D6F-4BB5-B528-DB17DE7673E8}" presName="rootText" presStyleLbl="node2" presStyleIdx="3" presStyleCnt="5" custScaleX="62744" custScaleY="134693" custLinFactNeighborX="-3432">
        <dgm:presLayoutVars>
          <dgm:chPref val="3"/>
        </dgm:presLayoutVars>
      </dgm:prSet>
      <dgm:spPr/>
    </dgm:pt>
    <dgm:pt modelId="{0B325298-8E4C-4235-9FB9-3F8502449CC7}" type="pres">
      <dgm:prSet presAssocID="{30C73379-0D6F-4BB5-B528-DB17DE7673E8}" presName="rootConnector" presStyleLbl="node2" presStyleIdx="3" presStyleCnt="5"/>
      <dgm:spPr/>
    </dgm:pt>
    <dgm:pt modelId="{0346BADC-1D90-4B3F-89D4-DB2D30182E11}" type="pres">
      <dgm:prSet presAssocID="{30C73379-0D6F-4BB5-B528-DB17DE7673E8}" presName="hierChild4" presStyleCnt="0"/>
      <dgm:spPr/>
    </dgm:pt>
    <dgm:pt modelId="{48BA628E-8275-430B-A7BE-4EEE214C8118}" type="pres">
      <dgm:prSet presAssocID="{30C73379-0D6F-4BB5-B528-DB17DE7673E8}" presName="hierChild5" presStyleCnt="0"/>
      <dgm:spPr/>
    </dgm:pt>
    <dgm:pt modelId="{CCF130B2-FFE3-416C-BE8D-37DADBA795A9}" type="pres">
      <dgm:prSet presAssocID="{780E6516-0C5D-4005-90A6-DC0D2D01764F}" presName="Name37" presStyleLbl="parChTrans1D2" presStyleIdx="4" presStyleCnt="5"/>
      <dgm:spPr/>
    </dgm:pt>
    <dgm:pt modelId="{217B13B0-9CB3-47CE-97BC-D30C3F4E788D}" type="pres">
      <dgm:prSet presAssocID="{F4111FE6-222C-4B95-A211-B146C2D10D9A}" presName="hierRoot2" presStyleCnt="0">
        <dgm:presLayoutVars>
          <dgm:hierBranch val="init"/>
        </dgm:presLayoutVars>
      </dgm:prSet>
      <dgm:spPr/>
    </dgm:pt>
    <dgm:pt modelId="{FB01F175-11E0-4FE5-9599-05461FEF269D}" type="pres">
      <dgm:prSet presAssocID="{F4111FE6-222C-4B95-A211-B146C2D10D9A}" presName="rootComposite" presStyleCnt="0"/>
      <dgm:spPr/>
    </dgm:pt>
    <dgm:pt modelId="{510B8CE7-C141-447A-9612-B0A787BE9181}" type="pres">
      <dgm:prSet presAssocID="{F4111FE6-222C-4B95-A211-B146C2D10D9A}" presName="rootText" presStyleLbl="node2" presStyleIdx="4" presStyleCnt="5" custScaleX="82990" custScaleY="134693" custLinFactNeighborX="-5100">
        <dgm:presLayoutVars>
          <dgm:chPref val="3"/>
        </dgm:presLayoutVars>
      </dgm:prSet>
      <dgm:spPr/>
    </dgm:pt>
    <dgm:pt modelId="{94992BF1-8EA9-48AD-892B-FC7A7A57F4BC}" type="pres">
      <dgm:prSet presAssocID="{F4111FE6-222C-4B95-A211-B146C2D10D9A}" presName="rootConnector" presStyleLbl="node2" presStyleIdx="4" presStyleCnt="5"/>
      <dgm:spPr/>
    </dgm:pt>
    <dgm:pt modelId="{3973EF7C-F62A-4025-A899-9F5D2FED1B50}" type="pres">
      <dgm:prSet presAssocID="{F4111FE6-222C-4B95-A211-B146C2D10D9A}" presName="hierChild4" presStyleCnt="0"/>
      <dgm:spPr/>
    </dgm:pt>
    <dgm:pt modelId="{3B3D4FF7-1CFC-4CBE-BA9E-7EC4C19795C7}" type="pres">
      <dgm:prSet presAssocID="{F4111FE6-222C-4B95-A211-B146C2D10D9A}" presName="hierChild5" presStyleCnt="0"/>
      <dgm:spPr/>
    </dgm:pt>
    <dgm:pt modelId="{C067E79B-050C-4D9D-8714-5DA9B80336E3}" type="pres">
      <dgm:prSet presAssocID="{6395D731-1186-407D-B961-0DFFD356758C}" presName="hierChild3" presStyleCnt="0"/>
      <dgm:spPr/>
    </dgm:pt>
  </dgm:ptLst>
  <dgm:cxnLst>
    <dgm:cxn modelId="{AC1E810D-D2A8-4AD8-8A63-713DAB27A96B}" type="presOf" srcId="{30C73379-0D6F-4BB5-B528-DB17DE7673E8}" destId="{0B325298-8E4C-4235-9FB9-3F8502449CC7}" srcOrd="1" destOrd="0" presId="urn:microsoft.com/office/officeart/2005/8/layout/orgChart1"/>
    <dgm:cxn modelId="{E5E75628-B90A-4793-9711-1CF918CBF005}" type="presOf" srcId="{F4111FE6-222C-4B95-A211-B146C2D10D9A}" destId="{94992BF1-8EA9-48AD-892B-FC7A7A57F4BC}" srcOrd="1" destOrd="0" presId="urn:microsoft.com/office/officeart/2005/8/layout/orgChart1"/>
    <dgm:cxn modelId="{242F4C5D-53E5-46BD-8355-EDBEBBA8AC98}" type="presOf" srcId="{E1E4CA0A-BAC9-45F0-AECA-B31F57A9E475}" destId="{40EE347F-59D9-46F2-B303-D7105A3E8F5A}" srcOrd="0" destOrd="0" presId="urn:microsoft.com/office/officeart/2005/8/layout/orgChart1"/>
    <dgm:cxn modelId="{66BD6662-088D-43C3-B709-2063ACFB3D37}" type="presOf" srcId="{780E6516-0C5D-4005-90A6-DC0D2D01764F}" destId="{CCF130B2-FFE3-416C-BE8D-37DADBA795A9}" srcOrd="0" destOrd="0" presId="urn:microsoft.com/office/officeart/2005/8/layout/orgChart1"/>
    <dgm:cxn modelId="{6B401C66-CA6A-4853-A59E-F633074CE345}" type="presOf" srcId="{9B1C454A-0F1A-495F-9630-7E63A70A24A3}" destId="{1F243E87-0308-464F-A5D5-D031CBBB5D72}" srcOrd="0" destOrd="0" presId="urn:microsoft.com/office/officeart/2005/8/layout/orgChart1"/>
    <dgm:cxn modelId="{DDDFDE4D-96A3-4277-B004-06DEB2AC4AAA}" type="presOf" srcId="{BD13766C-4E73-4AB1-ADFD-AB1A2B95AFB4}" destId="{EF08A0C7-F8B2-4806-A978-2EC473F64F12}" srcOrd="1" destOrd="0" presId="urn:microsoft.com/office/officeart/2005/8/layout/orgChart1"/>
    <dgm:cxn modelId="{167B3C51-B6F4-4C4D-8161-0F0D7BD253F7}" type="presOf" srcId="{0D2827A1-6C92-4BEB-A4E0-3A7EED475389}" destId="{5F3AD570-3AE1-4130-A3EE-8AB323B3EFC8}" srcOrd="0" destOrd="0" presId="urn:microsoft.com/office/officeart/2005/8/layout/orgChart1"/>
    <dgm:cxn modelId="{174B3675-234C-4717-A8A3-625F97B26794}" srcId="{6395D731-1186-407D-B961-0DFFD356758C}" destId="{F4111FE6-222C-4B95-A211-B146C2D10D9A}" srcOrd="4" destOrd="0" parTransId="{780E6516-0C5D-4005-90A6-DC0D2D01764F}" sibTransId="{093C5D19-027D-4722-9834-09212C12DBBB}"/>
    <dgm:cxn modelId="{F9E30D58-ECAC-4A14-8E95-5D9663259882}" type="presOf" srcId="{0B1E13A9-D916-41C1-A4E5-9C6E0AFBA1C7}" destId="{F2D63969-ADC3-4DED-856B-06330061245A}" srcOrd="1" destOrd="0" presId="urn:microsoft.com/office/officeart/2005/8/layout/orgChart1"/>
    <dgm:cxn modelId="{57C27B78-A263-4BDC-95D3-2FA8915B4E41}" type="presOf" srcId="{0B1E13A9-D916-41C1-A4E5-9C6E0AFBA1C7}" destId="{8BE232B3-0DF1-47A1-9A2C-B09EE74CF0D1}" srcOrd="0" destOrd="0" presId="urn:microsoft.com/office/officeart/2005/8/layout/orgChart1"/>
    <dgm:cxn modelId="{6C034A7B-80E6-4BD1-A330-C0D457096527}" type="presOf" srcId="{3DE33C03-DFAD-4A36-AB9C-2B621C55F3FC}" destId="{644F16A7-E0B7-4806-B63F-468491A04C56}" srcOrd="0" destOrd="0" presId="urn:microsoft.com/office/officeart/2005/8/layout/orgChart1"/>
    <dgm:cxn modelId="{D2E0EE7D-3591-4E68-98E3-8CC4B4836BC9}" type="presOf" srcId="{BD13766C-4E73-4AB1-ADFD-AB1A2B95AFB4}" destId="{C2A98A60-90E2-414D-B2A9-367355C87843}" srcOrd="0" destOrd="0" presId="urn:microsoft.com/office/officeart/2005/8/layout/orgChart1"/>
    <dgm:cxn modelId="{1142A58B-BE14-47DB-9168-F55E2873780F}" srcId="{6395D731-1186-407D-B961-0DFFD356758C}" destId="{30C73379-0D6F-4BB5-B528-DB17DE7673E8}" srcOrd="3" destOrd="0" parTransId="{0D2827A1-6C92-4BEB-A4E0-3A7EED475389}" sibTransId="{504ADA25-80FD-4697-B76B-B845E6F10FEE}"/>
    <dgm:cxn modelId="{9AE4E49F-7540-4549-A51F-3E4C15BDADF5}" type="presOf" srcId="{6395D731-1186-407D-B961-0DFFD356758C}" destId="{C39437EB-1DAA-4F48-B7D2-234851174D96}" srcOrd="1" destOrd="0" presId="urn:microsoft.com/office/officeart/2005/8/layout/orgChart1"/>
    <dgm:cxn modelId="{635A85B9-2E4E-4DF0-963E-C0BA50BED4A4}" type="presOf" srcId="{6395D731-1186-407D-B961-0DFFD356758C}" destId="{7672F4D3-54F3-4FF7-99A6-416441CFDE53}" srcOrd="0" destOrd="0" presId="urn:microsoft.com/office/officeart/2005/8/layout/orgChart1"/>
    <dgm:cxn modelId="{1F52C0BD-C272-4D25-AB54-9690E49D7121}" srcId="{6395D731-1186-407D-B961-0DFFD356758C}" destId="{0B1E13A9-D916-41C1-A4E5-9C6E0AFBA1C7}" srcOrd="2" destOrd="0" parTransId="{E1E4CA0A-BAC9-45F0-AECA-B31F57A9E475}" sibTransId="{8279F539-1778-435B-98A2-F1214C549BBA}"/>
    <dgm:cxn modelId="{8638F7C3-078D-4127-AC68-8A36724AACDA}" type="presOf" srcId="{F4111FE6-222C-4B95-A211-B146C2D10D9A}" destId="{510B8CE7-C141-447A-9612-B0A787BE9181}" srcOrd="0" destOrd="0" presId="urn:microsoft.com/office/officeart/2005/8/layout/orgChart1"/>
    <dgm:cxn modelId="{21A30CC4-9E1E-457D-B96A-072D07153DAE}" type="presOf" srcId="{14AF5830-E6DA-4557-8BCD-68177FF91C63}" destId="{CDF597EA-D364-4EC2-B72E-FB094ADE6CED}" srcOrd="1" destOrd="0" presId="urn:microsoft.com/office/officeart/2005/8/layout/orgChart1"/>
    <dgm:cxn modelId="{B2642AD9-7719-4B38-8B0A-5E748A7FB845}" srcId="{6395D731-1186-407D-B961-0DFFD356758C}" destId="{BD13766C-4E73-4AB1-ADFD-AB1A2B95AFB4}" srcOrd="1" destOrd="0" parTransId="{3DE33C03-DFAD-4A36-AB9C-2B621C55F3FC}" sibTransId="{CDC91430-5A09-49F5-A56B-878A6C669132}"/>
    <dgm:cxn modelId="{E0C609DB-D362-4294-9824-A240E5A9784D}" type="presOf" srcId="{3E280E1A-682A-4886-9BCB-9ACDC6EB8271}" destId="{433140F8-1A01-4E14-A8DC-A65DDC63002F}" srcOrd="0" destOrd="0" presId="urn:microsoft.com/office/officeart/2005/8/layout/orgChart1"/>
    <dgm:cxn modelId="{06D154E3-F036-4D38-BADD-AA178969FF64}" srcId="{3E280E1A-682A-4886-9BCB-9ACDC6EB8271}" destId="{6395D731-1186-407D-B961-0DFFD356758C}" srcOrd="0" destOrd="0" parTransId="{12A826E2-9E97-4F63-A58A-C99074A24C77}" sibTransId="{5875CBB5-0C32-4D5C-B44E-FE018DC0CAE9}"/>
    <dgm:cxn modelId="{E87790E3-ED60-4EC1-8310-CE6790F87FE1}" type="presOf" srcId="{14AF5830-E6DA-4557-8BCD-68177FF91C63}" destId="{B30454AC-5C16-4063-82E8-869D9D21401B}" srcOrd="0" destOrd="0" presId="urn:microsoft.com/office/officeart/2005/8/layout/orgChart1"/>
    <dgm:cxn modelId="{5DF878E6-2E7F-4167-82FA-7CFAEA89EF14}" srcId="{6395D731-1186-407D-B961-0DFFD356758C}" destId="{14AF5830-E6DA-4557-8BCD-68177FF91C63}" srcOrd="0" destOrd="0" parTransId="{9B1C454A-0F1A-495F-9630-7E63A70A24A3}" sibTransId="{72C0197E-3FCD-437B-AC18-3D9FC6BD3E0B}"/>
    <dgm:cxn modelId="{CC2F07ED-356E-4BC9-A0B7-414DD1E40318}" type="presOf" srcId="{30C73379-0D6F-4BB5-B528-DB17DE7673E8}" destId="{4ACF52C4-183A-4AFC-9299-BEB0253BF18E}" srcOrd="0" destOrd="0" presId="urn:microsoft.com/office/officeart/2005/8/layout/orgChart1"/>
    <dgm:cxn modelId="{F2511EC2-AE88-4685-B3C9-76BEBD33F241}" type="presParOf" srcId="{433140F8-1A01-4E14-A8DC-A65DDC63002F}" destId="{BAB4EF5C-A751-48E5-9229-204354739392}" srcOrd="0" destOrd="0" presId="urn:microsoft.com/office/officeart/2005/8/layout/orgChart1"/>
    <dgm:cxn modelId="{49112C17-B33B-4E77-A6E9-3C2BDBA6E83D}" type="presParOf" srcId="{BAB4EF5C-A751-48E5-9229-204354739392}" destId="{6D2F6DB1-EB3D-434A-9ADD-A332EBB748F0}" srcOrd="0" destOrd="0" presId="urn:microsoft.com/office/officeart/2005/8/layout/orgChart1"/>
    <dgm:cxn modelId="{12A44B02-11DC-43EF-AB91-B26D6C171C43}" type="presParOf" srcId="{6D2F6DB1-EB3D-434A-9ADD-A332EBB748F0}" destId="{7672F4D3-54F3-4FF7-99A6-416441CFDE53}" srcOrd="0" destOrd="0" presId="urn:microsoft.com/office/officeart/2005/8/layout/orgChart1"/>
    <dgm:cxn modelId="{85FE8733-8810-4A45-8F41-4AE97988F4BD}" type="presParOf" srcId="{6D2F6DB1-EB3D-434A-9ADD-A332EBB748F0}" destId="{C39437EB-1DAA-4F48-B7D2-234851174D96}" srcOrd="1" destOrd="0" presId="urn:microsoft.com/office/officeart/2005/8/layout/orgChart1"/>
    <dgm:cxn modelId="{01A55892-996F-4695-88EC-C6CA0B4D753A}" type="presParOf" srcId="{BAB4EF5C-A751-48E5-9229-204354739392}" destId="{5497BF20-A905-4DD8-A353-3D16A8288FEE}" srcOrd="1" destOrd="0" presId="urn:microsoft.com/office/officeart/2005/8/layout/orgChart1"/>
    <dgm:cxn modelId="{4A61FAB6-FE09-44BB-B8D5-8A4F6188BCC8}" type="presParOf" srcId="{5497BF20-A905-4DD8-A353-3D16A8288FEE}" destId="{1F243E87-0308-464F-A5D5-D031CBBB5D72}" srcOrd="0" destOrd="0" presId="urn:microsoft.com/office/officeart/2005/8/layout/orgChart1"/>
    <dgm:cxn modelId="{AAB4ADF6-068F-4291-8FF0-0794CF9FB1C3}" type="presParOf" srcId="{5497BF20-A905-4DD8-A353-3D16A8288FEE}" destId="{8FAB1C31-66DB-46C5-8E74-895BBDD77B56}" srcOrd="1" destOrd="0" presId="urn:microsoft.com/office/officeart/2005/8/layout/orgChart1"/>
    <dgm:cxn modelId="{B910417C-8D86-40E0-94FC-8610639C623D}" type="presParOf" srcId="{8FAB1C31-66DB-46C5-8E74-895BBDD77B56}" destId="{B1B6391A-89CD-4E67-AB11-51A737593F63}" srcOrd="0" destOrd="0" presId="urn:microsoft.com/office/officeart/2005/8/layout/orgChart1"/>
    <dgm:cxn modelId="{EA497295-C79E-4266-B475-9ED6F2C44B41}" type="presParOf" srcId="{B1B6391A-89CD-4E67-AB11-51A737593F63}" destId="{B30454AC-5C16-4063-82E8-869D9D21401B}" srcOrd="0" destOrd="0" presId="urn:microsoft.com/office/officeart/2005/8/layout/orgChart1"/>
    <dgm:cxn modelId="{D5DF8CBA-D50E-402F-A701-11580FEBEF86}" type="presParOf" srcId="{B1B6391A-89CD-4E67-AB11-51A737593F63}" destId="{CDF597EA-D364-4EC2-B72E-FB094ADE6CED}" srcOrd="1" destOrd="0" presId="urn:microsoft.com/office/officeart/2005/8/layout/orgChart1"/>
    <dgm:cxn modelId="{596CC937-B46F-47F8-AB43-91EB8B6EC7BE}" type="presParOf" srcId="{8FAB1C31-66DB-46C5-8E74-895BBDD77B56}" destId="{592556C2-FA66-4057-A7EE-172F972F1C92}" srcOrd="1" destOrd="0" presId="urn:microsoft.com/office/officeart/2005/8/layout/orgChart1"/>
    <dgm:cxn modelId="{B7C68039-4AAF-4512-BB05-A5EACD0C04DD}" type="presParOf" srcId="{8FAB1C31-66DB-46C5-8E74-895BBDD77B56}" destId="{EFC36631-35C1-483A-B03A-6692A35CC661}" srcOrd="2" destOrd="0" presId="urn:microsoft.com/office/officeart/2005/8/layout/orgChart1"/>
    <dgm:cxn modelId="{52F6110E-AB1B-4A68-B94A-40576D509066}" type="presParOf" srcId="{5497BF20-A905-4DD8-A353-3D16A8288FEE}" destId="{644F16A7-E0B7-4806-B63F-468491A04C56}" srcOrd="2" destOrd="0" presId="urn:microsoft.com/office/officeart/2005/8/layout/orgChart1"/>
    <dgm:cxn modelId="{05BB8459-BC07-40AC-B081-1DBECCB1FD47}" type="presParOf" srcId="{5497BF20-A905-4DD8-A353-3D16A8288FEE}" destId="{5FD6FF0C-7B82-4C66-ACC9-19EEB4F53254}" srcOrd="3" destOrd="0" presId="urn:microsoft.com/office/officeart/2005/8/layout/orgChart1"/>
    <dgm:cxn modelId="{9C215FE0-F58C-414C-A713-0D51D91B386E}" type="presParOf" srcId="{5FD6FF0C-7B82-4C66-ACC9-19EEB4F53254}" destId="{4D207FC5-6576-4941-A95F-A2D56CB9FD03}" srcOrd="0" destOrd="0" presId="urn:microsoft.com/office/officeart/2005/8/layout/orgChart1"/>
    <dgm:cxn modelId="{C60C5791-D555-4AF2-8AD4-39D3AA989A95}" type="presParOf" srcId="{4D207FC5-6576-4941-A95F-A2D56CB9FD03}" destId="{C2A98A60-90E2-414D-B2A9-367355C87843}" srcOrd="0" destOrd="0" presId="urn:microsoft.com/office/officeart/2005/8/layout/orgChart1"/>
    <dgm:cxn modelId="{BA57BA7E-50F2-4E3B-9830-1681EEA42AB0}" type="presParOf" srcId="{4D207FC5-6576-4941-A95F-A2D56CB9FD03}" destId="{EF08A0C7-F8B2-4806-A978-2EC473F64F12}" srcOrd="1" destOrd="0" presId="urn:microsoft.com/office/officeart/2005/8/layout/orgChart1"/>
    <dgm:cxn modelId="{3DFA4347-E7F5-4A7C-9D4A-AFB4CC4D83C1}" type="presParOf" srcId="{5FD6FF0C-7B82-4C66-ACC9-19EEB4F53254}" destId="{E3A13472-011E-4678-A794-88C0B0270688}" srcOrd="1" destOrd="0" presId="urn:microsoft.com/office/officeart/2005/8/layout/orgChart1"/>
    <dgm:cxn modelId="{A7E9ABF6-A843-4A66-9E23-F63BEDF2FFD0}" type="presParOf" srcId="{5FD6FF0C-7B82-4C66-ACC9-19EEB4F53254}" destId="{6AAE3224-34DC-44E2-8428-3ACD4CC23E96}" srcOrd="2" destOrd="0" presId="urn:microsoft.com/office/officeart/2005/8/layout/orgChart1"/>
    <dgm:cxn modelId="{13AAE840-0B4E-4DA5-A200-44CD86DA27DB}" type="presParOf" srcId="{5497BF20-A905-4DD8-A353-3D16A8288FEE}" destId="{40EE347F-59D9-46F2-B303-D7105A3E8F5A}" srcOrd="4" destOrd="0" presId="urn:microsoft.com/office/officeart/2005/8/layout/orgChart1"/>
    <dgm:cxn modelId="{EB5D796D-ACDE-4998-94FE-60761D1DBAC6}" type="presParOf" srcId="{5497BF20-A905-4DD8-A353-3D16A8288FEE}" destId="{C0590938-03D9-471D-831F-E8AF212855B6}" srcOrd="5" destOrd="0" presId="urn:microsoft.com/office/officeart/2005/8/layout/orgChart1"/>
    <dgm:cxn modelId="{1E786601-0B7F-44E0-A965-9B77BD5A4BB7}" type="presParOf" srcId="{C0590938-03D9-471D-831F-E8AF212855B6}" destId="{7B8CE189-A43F-4B1E-A1DB-370327A7197E}" srcOrd="0" destOrd="0" presId="urn:microsoft.com/office/officeart/2005/8/layout/orgChart1"/>
    <dgm:cxn modelId="{DD16D877-7516-4EC7-A595-700F67BF97B3}" type="presParOf" srcId="{7B8CE189-A43F-4B1E-A1DB-370327A7197E}" destId="{8BE232B3-0DF1-47A1-9A2C-B09EE74CF0D1}" srcOrd="0" destOrd="0" presId="urn:microsoft.com/office/officeart/2005/8/layout/orgChart1"/>
    <dgm:cxn modelId="{60FEDCE2-4B2F-4B9D-969D-F5CDA7878C1A}" type="presParOf" srcId="{7B8CE189-A43F-4B1E-A1DB-370327A7197E}" destId="{F2D63969-ADC3-4DED-856B-06330061245A}" srcOrd="1" destOrd="0" presId="urn:microsoft.com/office/officeart/2005/8/layout/orgChart1"/>
    <dgm:cxn modelId="{8022DCE7-2404-4A9F-9AFE-1E78332C597B}" type="presParOf" srcId="{C0590938-03D9-471D-831F-E8AF212855B6}" destId="{D2B750A1-F0E4-4F31-A110-4D56E9C11968}" srcOrd="1" destOrd="0" presId="urn:microsoft.com/office/officeart/2005/8/layout/orgChart1"/>
    <dgm:cxn modelId="{43C1A03B-CA40-45FC-91D7-BCE03EF4FB0A}" type="presParOf" srcId="{C0590938-03D9-471D-831F-E8AF212855B6}" destId="{E18C3F0C-94C0-41EF-B1BB-516F51B84D06}" srcOrd="2" destOrd="0" presId="urn:microsoft.com/office/officeart/2005/8/layout/orgChart1"/>
    <dgm:cxn modelId="{746880DE-3CAC-4158-8AD1-0C5DAD4D0C59}" type="presParOf" srcId="{5497BF20-A905-4DD8-A353-3D16A8288FEE}" destId="{5F3AD570-3AE1-4130-A3EE-8AB323B3EFC8}" srcOrd="6" destOrd="0" presId="urn:microsoft.com/office/officeart/2005/8/layout/orgChart1"/>
    <dgm:cxn modelId="{02E97AC9-3B68-4CE8-BFFD-3B56F3617C61}" type="presParOf" srcId="{5497BF20-A905-4DD8-A353-3D16A8288FEE}" destId="{C12421E1-5054-4E5A-BD0E-9B392BD7F4F8}" srcOrd="7" destOrd="0" presId="urn:microsoft.com/office/officeart/2005/8/layout/orgChart1"/>
    <dgm:cxn modelId="{A47C0341-011D-42A8-98A1-DD5582E3691C}" type="presParOf" srcId="{C12421E1-5054-4E5A-BD0E-9B392BD7F4F8}" destId="{55758F72-52C0-4E83-AD90-0811CF32EDEE}" srcOrd="0" destOrd="0" presId="urn:microsoft.com/office/officeart/2005/8/layout/orgChart1"/>
    <dgm:cxn modelId="{BC0CC301-4E89-4A80-B6EF-3BEE3509FC8F}" type="presParOf" srcId="{55758F72-52C0-4E83-AD90-0811CF32EDEE}" destId="{4ACF52C4-183A-4AFC-9299-BEB0253BF18E}" srcOrd="0" destOrd="0" presId="urn:microsoft.com/office/officeart/2005/8/layout/orgChart1"/>
    <dgm:cxn modelId="{5EFA4418-B041-4925-AB0E-111E72BD52AE}" type="presParOf" srcId="{55758F72-52C0-4E83-AD90-0811CF32EDEE}" destId="{0B325298-8E4C-4235-9FB9-3F8502449CC7}" srcOrd="1" destOrd="0" presId="urn:microsoft.com/office/officeart/2005/8/layout/orgChart1"/>
    <dgm:cxn modelId="{04C72D29-50DE-459B-A9C9-FF0A3298789D}" type="presParOf" srcId="{C12421E1-5054-4E5A-BD0E-9B392BD7F4F8}" destId="{0346BADC-1D90-4B3F-89D4-DB2D30182E11}" srcOrd="1" destOrd="0" presId="urn:microsoft.com/office/officeart/2005/8/layout/orgChart1"/>
    <dgm:cxn modelId="{2610BEC5-DCEA-4B39-8B2B-DF921EE80632}" type="presParOf" srcId="{C12421E1-5054-4E5A-BD0E-9B392BD7F4F8}" destId="{48BA628E-8275-430B-A7BE-4EEE214C8118}" srcOrd="2" destOrd="0" presId="urn:microsoft.com/office/officeart/2005/8/layout/orgChart1"/>
    <dgm:cxn modelId="{84BA2030-3297-4DC7-8B11-5F6CDD21F2AE}" type="presParOf" srcId="{5497BF20-A905-4DD8-A353-3D16A8288FEE}" destId="{CCF130B2-FFE3-416C-BE8D-37DADBA795A9}" srcOrd="8" destOrd="0" presId="urn:microsoft.com/office/officeart/2005/8/layout/orgChart1"/>
    <dgm:cxn modelId="{FC06B244-95DB-4ED1-AE26-511982A60D0A}" type="presParOf" srcId="{5497BF20-A905-4DD8-A353-3D16A8288FEE}" destId="{217B13B0-9CB3-47CE-97BC-D30C3F4E788D}" srcOrd="9" destOrd="0" presId="urn:microsoft.com/office/officeart/2005/8/layout/orgChart1"/>
    <dgm:cxn modelId="{8F05D010-6B39-49C5-AC44-171F61CE9FB2}" type="presParOf" srcId="{217B13B0-9CB3-47CE-97BC-D30C3F4E788D}" destId="{FB01F175-11E0-4FE5-9599-05461FEF269D}" srcOrd="0" destOrd="0" presId="urn:microsoft.com/office/officeart/2005/8/layout/orgChart1"/>
    <dgm:cxn modelId="{F27E0BA6-4EB2-4CA7-8E88-074F4195A137}" type="presParOf" srcId="{FB01F175-11E0-4FE5-9599-05461FEF269D}" destId="{510B8CE7-C141-447A-9612-B0A787BE9181}" srcOrd="0" destOrd="0" presId="urn:microsoft.com/office/officeart/2005/8/layout/orgChart1"/>
    <dgm:cxn modelId="{65E47720-B048-4FFD-AC53-C5D5FD0C169D}" type="presParOf" srcId="{FB01F175-11E0-4FE5-9599-05461FEF269D}" destId="{94992BF1-8EA9-48AD-892B-FC7A7A57F4BC}" srcOrd="1" destOrd="0" presId="urn:microsoft.com/office/officeart/2005/8/layout/orgChart1"/>
    <dgm:cxn modelId="{A3F9FFB2-D38A-485F-86F0-6D8FE603C752}" type="presParOf" srcId="{217B13B0-9CB3-47CE-97BC-D30C3F4E788D}" destId="{3973EF7C-F62A-4025-A899-9F5D2FED1B50}" srcOrd="1" destOrd="0" presId="urn:microsoft.com/office/officeart/2005/8/layout/orgChart1"/>
    <dgm:cxn modelId="{93F86315-8B27-4AE4-945A-93A667C2615B}" type="presParOf" srcId="{217B13B0-9CB3-47CE-97BC-D30C3F4E788D}" destId="{3B3D4FF7-1CFC-4CBE-BA9E-7EC4C19795C7}" srcOrd="2" destOrd="0" presId="urn:microsoft.com/office/officeart/2005/8/layout/orgChart1"/>
    <dgm:cxn modelId="{76560383-CBD9-4B1D-BA5E-2D2BD49DC051}" type="presParOf" srcId="{BAB4EF5C-A751-48E5-9229-204354739392}" destId="{C067E79B-050C-4D9D-8714-5DA9B80336E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80E1A-682A-4886-9BCB-9ACDC6EB827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CA"/>
        </a:p>
      </dgm:t>
    </dgm:pt>
    <dgm:pt modelId="{6395D731-1186-407D-B961-0DFFD356758C}">
      <dgm:prSet phldrT="[Text]"/>
      <dgm:spPr>
        <a:xfrm>
          <a:off x="3252494" y="0"/>
          <a:ext cx="1382031" cy="691015"/>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CA" dirty="0">
              <a:solidFill>
                <a:srgbClr val="000000"/>
              </a:solidFill>
              <a:latin typeface="Arial"/>
              <a:ea typeface="+mn-ea"/>
              <a:cs typeface="+mn-cs"/>
            </a:rPr>
            <a:t> </a:t>
          </a:r>
        </a:p>
      </dgm:t>
    </dgm:pt>
    <dgm:pt modelId="{12A826E2-9E97-4F63-A58A-C99074A24C77}" type="parTrans" cxnId="{06D154E3-F036-4D38-BADD-AA178969FF64}">
      <dgm:prSet/>
      <dgm:spPr/>
      <dgm:t>
        <a:bodyPr/>
        <a:lstStyle/>
        <a:p>
          <a:endParaRPr lang="en-CA"/>
        </a:p>
      </dgm:t>
    </dgm:pt>
    <dgm:pt modelId="{5875CBB5-0C32-4D5C-B44E-FE018DC0CAE9}" type="sibTrans" cxnId="{06D154E3-F036-4D38-BADD-AA178969FF64}">
      <dgm:prSet/>
      <dgm:spPr/>
      <dgm:t>
        <a:bodyPr/>
        <a:lstStyle/>
        <a:p>
          <a:endParaRPr lang="en-CA"/>
        </a:p>
      </dgm:t>
    </dgm:pt>
    <dgm:pt modelId="{14AF5830-E6DA-4557-8BCD-68177FF91C63}">
      <dgm:prSet phldrT="[Text]" custT="1"/>
      <dgm:spPr>
        <a:xfrm>
          <a:off x="173575" y="982231"/>
          <a:ext cx="2308463"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400" b="1" dirty="0">
              <a:solidFill>
                <a:srgbClr val="C00000"/>
              </a:solidFill>
              <a:latin typeface="Arial"/>
              <a:ea typeface="+mn-ea"/>
              <a:cs typeface="+mn-cs"/>
            </a:rPr>
            <a:t>Local Arrangement Chairs</a:t>
          </a:r>
        </a:p>
        <a:p>
          <a:r>
            <a:rPr lang="en-US" altLang="zh-CN" sz="1400" b="0" dirty="0">
              <a:solidFill>
                <a:srgbClr val="000000"/>
              </a:solidFill>
              <a:latin typeface="Arial"/>
              <a:ea typeface="+mn-ea"/>
              <a:cs typeface="+mn-cs"/>
            </a:rPr>
            <a:t>Al-Thaddeus </a:t>
          </a:r>
          <a:r>
            <a:rPr lang="en-US" altLang="zh-CN" sz="1400" b="0" dirty="0" err="1">
              <a:solidFill>
                <a:srgbClr val="000000"/>
              </a:solidFill>
              <a:latin typeface="Arial"/>
              <a:ea typeface="+mn-ea"/>
              <a:cs typeface="+mn-cs"/>
            </a:rPr>
            <a:t>Avestruz</a:t>
          </a:r>
          <a:endParaRPr lang="en-US" altLang="zh-CN" sz="1400" b="0" dirty="0">
            <a:solidFill>
              <a:srgbClr val="000000"/>
            </a:solidFill>
            <a:latin typeface="Arial"/>
            <a:ea typeface="+mn-ea"/>
            <a:cs typeface="+mn-cs"/>
          </a:endParaRPr>
        </a:p>
        <a:p>
          <a:r>
            <a:rPr lang="en-US" altLang="zh-CN" sz="1400" b="0" dirty="0">
              <a:solidFill>
                <a:srgbClr val="000000"/>
              </a:solidFill>
              <a:latin typeface="Arial"/>
              <a:ea typeface="+mn-ea"/>
              <a:cs typeface="+mn-cs"/>
            </a:rPr>
            <a:t>Abraham </a:t>
          </a:r>
          <a:r>
            <a:rPr lang="en-US" altLang="zh-CN" sz="1400" b="0" dirty="0" err="1">
              <a:solidFill>
                <a:srgbClr val="000000"/>
              </a:solidFill>
              <a:latin typeface="Arial"/>
              <a:ea typeface="+mn-ea"/>
              <a:cs typeface="+mn-cs"/>
            </a:rPr>
            <a:t>Gebregergis</a:t>
          </a:r>
          <a:endParaRPr lang="en-US" altLang="zh-CN" sz="1400" b="1" dirty="0">
            <a:solidFill>
              <a:srgbClr val="000000"/>
            </a:solidFill>
            <a:latin typeface="Arial"/>
            <a:ea typeface="+mn-ea"/>
            <a:cs typeface="+mn-cs"/>
          </a:endParaRPr>
        </a:p>
      </dgm:t>
    </dgm:pt>
    <dgm:pt modelId="{9B1C454A-0F1A-495F-9630-7E63A70A24A3}" type="parTrans" cxnId="{5DF878E6-2E7F-4167-82FA-7CFAEA89EF14}">
      <dgm:prSet/>
      <dgm:spPr>
        <a:xfrm>
          <a:off x="1327807" y="691015"/>
          <a:ext cx="2615702" cy="291215"/>
        </a:xfrm>
        <a:custGeom>
          <a:avLst/>
          <a:gdLst/>
          <a:ahLst/>
          <a:cxnLst/>
          <a:rect l="0" t="0" r="0" b="0"/>
          <a:pathLst>
            <a:path>
              <a:moveTo>
                <a:pt x="2615702" y="0"/>
              </a:moveTo>
              <a:lnTo>
                <a:pt x="2615702" y="146102"/>
              </a:lnTo>
              <a:lnTo>
                <a:pt x="0" y="146102"/>
              </a:lnTo>
              <a:lnTo>
                <a:pt x="0" y="291215"/>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72C0197E-3FCD-437B-AC18-3D9FC6BD3E0B}" type="sibTrans" cxnId="{5DF878E6-2E7F-4167-82FA-7CFAEA89EF14}">
      <dgm:prSet/>
      <dgm:spPr/>
      <dgm:t>
        <a:bodyPr/>
        <a:lstStyle/>
        <a:p>
          <a:endParaRPr lang="en-CA"/>
        </a:p>
      </dgm:t>
    </dgm:pt>
    <dgm:pt modelId="{30C73379-0D6F-4BB5-B528-DB17DE7673E8}">
      <dgm:prSet phldrT="[Text]" custT="1"/>
      <dgm:spPr>
        <a:xfrm>
          <a:off x="6575285" y="983219"/>
          <a:ext cx="1092247"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altLang="zh-CN" sz="1400" b="1" dirty="0">
              <a:solidFill>
                <a:srgbClr val="C00000"/>
              </a:solidFill>
              <a:latin typeface="Arial"/>
              <a:ea typeface="+mn-ea"/>
              <a:cs typeface="+mn-cs"/>
            </a:rPr>
            <a:t>Student Activities Chair</a:t>
          </a:r>
        </a:p>
        <a:p>
          <a:r>
            <a:rPr lang="en-US" altLang="zh-CN" sz="1400" b="0" dirty="0" err="1">
              <a:solidFill>
                <a:srgbClr val="000000"/>
              </a:solidFill>
              <a:latin typeface="Arial"/>
              <a:ea typeface="+mn-ea"/>
              <a:cs typeface="+mn-cs"/>
            </a:rPr>
            <a:t>Zheyu</a:t>
          </a:r>
          <a:r>
            <a:rPr lang="en-US" altLang="zh-CN" sz="1400" b="0" dirty="0">
              <a:solidFill>
                <a:srgbClr val="000000"/>
              </a:solidFill>
              <a:latin typeface="Arial"/>
              <a:ea typeface="+mn-ea"/>
              <a:cs typeface="+mn-cs"/>
            </a:rPr>
            <a:t> Zhang</a:t>
          </a:r>
          <a:endParaRPr lang="zh-CN" altLang="zh-CN" sz="1400" b="0" dirty="0">
            <a:solidFill>
              <a:srgbClr val="000000"/>
            </a:solidFill>
            <a:latin typeface="Arial"/>
            <a:ea typeface="+mn-ea"/>
            <a:cs typeface="+mn-cs"/>
          </a:endParaRPr>
        </a:p>
      </dgm:t>
    </dgm:pt>
    <dgm:pt modelId="{0D2827A1-6C92-4BEB-A4E0-3A7EED475389}" type="parTrans" cxnId="{1142A58B-BE14-47DB-9168-F55E2873780F}">
      <dgm:prSet/>
      <dgm:spPr>
        <a:xfrm>
          <a:off x="3943510" y="691015"/>
          <a:ext cx="3177899" cy="292203"/>
        </a:xfrm>
        <a:custGeom>
          <a:avLst/>
          <a:gdLst/>
          <a:ahLst/>
          <a:cxnLst/>
          <a:rect l="0" t="0" r="0" b="0"/>
          <a:pathLst>
            <a:path>
              <a:moveTo>
                <a:pt x="0" y="0"/>
              </a:moveTo>
              <a:lnTo>
                <a:pt x="0" y="147090"/>
              </a:lnTo>
              <a:lnTo>
                <a:pt x="3177899" y="147090"/>
              </a:lnTo>
              <a:lnTo>
                <a:pt x="3177899" y="292203"/>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504ADA25-80FD-4697-B76B-B845E6F10FEE}" type="sibTrans" cxnId="{1142A58B-BE14-47DB-9168-F55E2873780F}">
      <dgm:prSet/>
      <dgm:spPr/>
      <dgm:t>
        <a:bodyPr/>
        <a:lstStyle/>
        <a:p>
          <a:endParaRPr lang="en-CA"/>
        </a:p>
      </dgm:t>
    </dgm:pt>
    <dgm:pt modelId="{BD13766C-4E73-4AB1-ADFD-AB1A2B95AFB4}">
      <dgm:prSet custT="1"/>
      <dgm:spPr>
        <a:xfrm>
          <a:off x="2779756" y="982231"/>
          <a:ext cx="1792246"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nSpc>
              <a:spcPct val="100000"/>
            </a:lnSpc>
            <a:spcAft>
              <a:spcPts val="0"/>
            </a:spcAft>
          </a:pPr>
          <a:r>
            <a:rPr lang="en-US" altLang="zh-CN" sz="1400" b="1" dirty="0">
              <a:solidFill>
                <a:srgbClr val="C00000"/>
              </a:solidFill>
              <a:latin typeface="+mn-lt"/>
              <a:ea typeface="+mn-ea"/>
              <a:cs typeface="+mn-cs"/>
            </a:rPr>
            <a:t>Webmaster Chairs</a:t>
          </a:r>
        </a:p>
        <a:p>
          <a:pPr>
            <a:lnSpc>
              <a:spcPct val="100000"/>
            </a:lnSpc>
            <a:spcAft>
              <a:spcPts val="0"/>
            </a:spcAft>
          </a:pPr>
          <a:r>
            <a:rPr lang="en-US" altLang="zh-CN" sz="1400" b="0" dirty="0">
              <a:solidFill>
                <a:srgbClr val="000000"/>
              </a:solidFill>
              <a:latin typeface="+mn-lt"/>
              <a:ea typeface="+mn-ea"/>
              <a:cs typeface="+mn-cs"/>
            </a:rPr>
            <a:t>Jennifer Vining</a:t>
          </a:r>
        </a:p>
        <a:p>
          <a:pPr>
            <a:lnSpc>
              <a:spcPct val="100000"/>
            </a:lnSpc>
            <a:spcAft>
              <a:spcPts val="0"/>
            </a:spcAft>
          </a:pPr>
          <a:r>
            <a:rPr lang="en-US" altLang="zh-CN" sz="1400" b="0" dirty="0">
              <a:solidFill>
                <a:srgbClr val="000000"/>
              </a:solidFill>
              <a:latin typeface="+mn-lt"/>
              <a:ea typeface="+mn-ea"/>
              <a:cs typeface="+mn-cs"/>
            </a:rPr>
            <a:t>Dong Cao</a:t>
          </a:r>
        </a:p>
        <a:p>
          <a:pPr>
            <a:lnSpc>
              <a:spcPct val="100000"/>
            </a:lnSpc>
            <a:spcAft>
              <a:spcPts val="0"/>
            </a:spcAft>
          </a:pPr>
          <a:r>
            <a:rPr lang="en-US" altLang="zh-CN" sz="1400" b="0" dirty="0">
              <a:solidFill>
                <a:srgbClr val="000000"/>
              </a:solidFill>
              <a:latin typeface="+mn-lt"/>
              <a:ea typeface="+mn-ea"/>
              <a:cs typeface="+mn-cs"/>
            </a:rPr>
            <a:t>Yuan Li</a:t>
          </a:r>
          <a:endParaRPr lang="zh-CN" altLang="en-US" sz="1400" b="0" dirty="0">
            <a:solidFill>
              <a:srgbClr val="000000"/>
            </a:solidFill>
            <a:latin typeface="+mn-lt"/>
            <a:ea typeface="+mn-ea"/>
            <a:cs typeface="+mn-cs"/>
          </a:endParaRPr>
        </a:p>
      </dgm:t>
    </dgm:pt>
    <dgm:pt modelId="{3DE33C03-DFAD-4A36-AB9C-2B621C55F3FC}" type="parTrans" cxnId="{B2642AD9-7719-4B38-8B0A-5E748A7FB845}">
      <dgm:prSet/>
      <dgm:spPr>
        <a:xfrm>
          <a:off x="3675879" y="691015"/>
          <a:ext cx="267630" cy="291215"/>
        </a:xfrm>
        <a:custGeom>
          <a:avLst/>
          <a:gdLst/>
          <a:ahLst/>
          <a:cxnLst/>
          <a:rect l="0" t="0" r="0" b="0"/>
          <a:pathLst>
            <a:path>
              <a:moveTo>
                <a:pt x="267630" y="0"/>
              </a:moveTo>
              <a:lnTo>
                <a:pt x="267630" y="146102"/>
              </a:lnTo>
              <a:lnTo>
                <a:pt x="0" y="146102"/>
              </a:lnTo>
              <a:lnTo>
                <a:pt x="0" y="291215"/>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CDC91430-5A09-49F5-A56B-878A6C669132}" type="sibTrans" cxnId="{B2642AD9-7719-4B38-8B0A-5E748A7FB845}">
      <dgm:prSet/>
      <dgm:spPr/>
      <dgm:t>
        <a:bodyPr/>
        <a:lstStyle/>
        <a:p>
          <a:endParaRPr lang="en-CA"/>
        </a:p>
      </dgm:t>
    </dgm:pt>
    <dgm:pt modelId="{0B1E13A9-D916-41C1-A4E5-9C6E0AFBA1C7}">
      <dgm:prSet custT="1"/>
      <dgm:spPr>
        <a:xfrm>
          <a:off x="4862229" y="982231"/>
          <a:ext cx="1422829"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nSpc>
              <a:spcPct val="100000"/>
            </a:lnSpc>
            <a:spcAft>
              <a:spcPts val="0"/>
            </a:spcAft>
          </a:pPr>
          <a:r>
            <a:rPr lang="en-US" altLang="zh-CN" sz="1400" b="1" dirty="0">
              <a:solidFill>
                <a:srgbClr val="C00000"/>
              </a:solidFill>
              <a:latin typeface="Arial"/>
              <a:ea typeface="+mn-ea"/>
              <a:cs typeface="+mn-cs"/>
            </a:rPr>
            <a:t>WIE Chairs</a:t>
          </a:r>
        </a:p>
        <a:p>
          <a:pPr>
            <a:lnSpc>
              <a:spcPct val="100000"/>
            </a:lnSpc>
            <a:spcAft>
              <a:spcPts val="0"/>
            </a:spcAft>
          </a:pPr>
          <a:r>
            <a:rPr lang="en-US" altLang="zh-CN" sz="1400" b="0" dirty="0">
              <a:solidFill>
                <a:srgbClr val="000000"/>
              </a:solidFill>
              <a:latin typeface="Arial"/>
              <a:ea typeface="+mn-ea"/>
              <a:cs typeface="+mn-cs"/>
            </a:rPr>
            <a:t>Norma </a:t>
          </a:r>
          <a:r>
            <a:rPr lang="en-US" altLang="zh-CN" sz="1400" b="0" dirty="0" err="1">
              <a:solidFill>
                <a:srgbClr val="000000"/>
              </a:solidFill>
              <a:latin typeface="Arial"/>
              <a:ea typeface="+mn-ea"/>
              <a:cs typeface="+mn-cs"/>
            </a:rPr>
            <a:t>Anglani</a:t>
          </a:r>
          <a:endParaRPr lang="en-US" altLang="zh-CN" sz="1400" b="0" dirty="0">
            <a:solidFill>
              <a:srgbClr val="000000"/>
            </a:solidFill>
            <a:latin typeface="Arial"/>
            <a:ea typeface="+mn-ea"/>
            <a:cs typeface="+mn-cs"/>
          </a:endParaRPr>
        </a:p>
        <a:p>
          <a:pPr>
            <a:lnSpc>
              <a:spcPct val="100000"/>
            </a:lnSpc>
            <a:spcAft>
              <a:spcPts val="0"/>
            </a:spcAft>
          </a:pPr>
          <a:r>
            <a:rPr lang="en-US" altLang="zh-CN" sz="1400" b="0" dirty="0" err="1">
              <a:solidFill>
                <a:srgbClr val="000000"/>
              </a:solidFill>
              <a:latin typeface="Arial"/>
              <a:ea typeface="+mn-ea"/>
              <a:cs typeface="+mn-cs"/>
            </a:rPr>
            <a:t>Jin</a:t>
          </a:r>
          <a:r>
            <a:rPr lang="en-US" altLang="zh-CN" sz="1400" b="0" dirty="0">
              <a:solidFill>
                <a:srgbClr val="000000"/>
              </a:solidFill>
              <a:latin typeface="Arial"/>
              <a:ea typeface="+mn-ea"/>
              <a:cs typeface="+mn-cs"/>
            </a:rPr>
            <a:t> Ye</a:t>
          </a:r>
        </a:p>
        <a:p>
          <a:pPr>
            <a:lnSpc>
              <a:spcPct val="100000"/>
            </a:lnSpc>
            <a:spcAft>
              <a:spcPts val="0"/>
            </a:spcAft>
          </a:pPr>
          <a:r>
            <a:rPr lang="en-US" altLang="zh-CN" sz="1400" b="0" dirty="0">
              <a:solidFill>
                <a:srgbClr val="000000"/>
              </a:solidFill>
              <a:latin typeface="Arial"/>
              <a:ea typeface="+mn-ea"/>
              <a:cs typeface="+mn-cs"/>
            </a:rPr>
            <a:t>Moya Dai</a:t>
          </a:r>
          <a:endParaRPr lang="zh-CN" altLang="zh-CN" sz="1400" b="0" dirty="0">
            <a:solidFill>
              <a:srgbClr val="000000"/>
            </a:solidFill>
            <a:latin typeface="Arial"/>
            <a:ea typeface="+mn-ea"/>
            <a:cs typeface="+mn-cs"/>
          </a:endParaRPr>
        </a:p>
      </dgm:t>
    </dgm:pt>
    <dgm:pt modelId="{E1E4CA0A-BAC9-45F0-AECA-B31F57A9E475}" type="parTrans" cxnId="{1F52C0BD-C272-4D25-AB54-9690E49D7121}">
      <dgm:prSet/>
      <dgm:spPr>
        <a:xfrm>
          <a:off x="3943510" y="691015"/>
          <a:ext cx="1630134" cy="291215"/>
        </a:xfrm>
        <a:custGeom>
          <a:avLst/>
          <a:gdLst/>
          <a:ahLst/>
          <a:cxnLst/>
          <a:rect l="0" t="0" r="0" b="0"/>
          <a:pathLst>
            <a:path>
              <a:moveTo>
                <a:pt x="0" y="0"/>
              </a:moveTo>
              <a:lnTo>
                <a:pt x="0" y="146102"/>
              </a:lnTo>
              <a:lnTo>
                <a:pt x="1630134" y="146102"/>
              </a:lnTo>
              <a:lnTo>
                <a:pt x="1630134" y="291215"/>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CA"/>
        </a:p>
      </dgm:t>
    </dgm:pt>
    <dgm:pt modelId="{8279F539-1778-435B-98A2-F1214C549BBA}" type="sibTrans" cxnId="{1F52C0BD-C272-4D25-AB54-9690E49D7121}">
      <dgm:prSet/>
      <dgm:spPr/>
      <dgm:t>
        <a:bodyPr/>
        <a:lstStyle/>
        <a:p>
          <a:endParaRPr lang="en-CA"/>
        </a:p>
      </dgm:t>
    </dgm:pt>
    <dgm:pt modelId="{433140F8-1A01-4E14-A8DC-A65DDC63002F}" type="pres">
      <dgm:prSet presAssocID="{3E280E1A-682A-4886-9BCB-9ACDC6EB8271}" presName="hierChild1" presStyleCnt="0">
        <dgm:presLayoutVars>
          <dgm:orgChart val="1"/>
          <dgm:chPref val="1"/>
          <dgm:dir/>
          <dgm:animOne val="branch"/>
          <dgm:animLvl val="lvl"/>
          <dgm:resizeHandles/>
        </dgm:presLayoutVars>
      </dgm:prSet>
      <dgm:spPr/>
    </dgm:pt>
    <dgm:pt modelId="{BAB4EF5C-A751-48E5-9229-204354739392}" type="pres">
      <dgm:prSet presAssocID="{6395D731-1186-407D-B961-0DFFD356758C}" presName="hierRoot1" presStyleCnt="0">
        <dgm:presLayoutVars>
          <dgm:hierBranch val="init"/>
        </dgm:presLayoutVars>
      </dgm:prSet>
      <dgm:spPr/>
    </dgm:pt>
    <dgm:pt modelId="{6D2F6DB1-EB3D-434A-9ADD-A332EBB748F0}" type="pres">
      <dgm:prSet presAssocID="{6395D731-1186-407D-B961-0DFFD356758C}" presName="rootComposite1" presStyleCnt="0"/>
      <dgm:spPr/>
    </dgm:pt>
    <dgm:pt modelId="{7672F4D3-54F3-4FF7-99A6-416441CFDE53}" type="pres">
      <dgm:prSet presAssocID="{6395D731-1186-407D-B961-0DFFD356758C}" presName="rootText1" presStyleLbl="node0" presStyleIdx="0" presStyleCnt="1" custLinFactY="-127259" custLinFactNeighborX="1390" custLinFactNeighborY="-200000">
        <dgm:presLayoutVars>
          <dgm:chPref val="3"/>
        </dgm:presLayoutVars>
      </dgm:prSet>
      <dgm:spPr/>
    </dgm:pt>
    <dgm:pt modelId="{C39437EB-1DAA-4F48-B7D2-234851174D96}" type="pres">
      <dgm:prSet presAssocID="{6395D731-1186-407D-B961-0DFFD356758C}" presName="rootConnector1" presStyleLbl="node1" presStyleIdx="0" presStyleCnt="0"/>
      <dgm:spPr/>
    </dgm:pt>
    <dgm:pt modelId="{5497BF20-A905-4DD8-A353-3D16A8288FEE}" type="pres">
      <dgm:prSet presAssocID="{6395D731-1186-407D-B961-0DFFD356758C}" presName="hierChild2" presStyleCnt="0"/>
      <dgm:spPr/>
    </dgm:pt>
    <dgm:pt modelId="{1F243E87-0308-464F-A5D5-D031CBBB5D72}" type="pres">
      <dgm:prSet presAssocID="{9B1C454A-0F1A-495F-9630-7E63A70A24A3}" presName="Name37" presStyleLbl="parChTrans1D2" presStyleIdx="0" presStyleCnt="4"/>
      <dgm:spPr/>
    </dgm:pt>
    <dgm:pt modelId="{8FAB1C31-66DB-46C5-8E74-895BBDD77B56}" type="pres">
      <dgm:prSet presAssocID="{14AF5830-E6DA-4557-8BCD-68177FF91C63}" presName="hierRoot2" presStyleCnt="0">
        <dgm:presLayoutVars>
          <dgm:hierBranch val="init"/>
        </dgm:presLayoutVars>
      </dgm:prSet>
      <dgm:spPr/>
    </dgm:pt>
    <dgm:pt modelId="{B1B6391A-89CD-4E67-AB11-51A737593F63}" type="pres">
      <dgm:prSet presAssocID="{14AF5830-E6DA-4557-8BCD-68177FF91C63}" presName="rootComposite" presStyleCnt="0"/>
      <dgm:spPr/>
    </dgm:pt>
    <dgm:pt modelId="{B30454AC-5C16-4063-82E8-869D9D21401B}" type="pres">
      <dgm:prSet presAssocID="{14AF5830-E6DA-4557-8BCD-68177FF91C63}" presName="rootText" presStyleLbl="node2" presStyleIdx="0" presStyleCnt="4" custScaleX="167034" custScaleY="161415" custLinFactNeighborX="-542">
        <dgm:presLayoutVars>
          <dgm:chPref val="3"/>
        </dgm:presLayoutVars>
      </dgm:prSet>
      <dgm:spPr/>
    </dgm:pt>
    <dgm:pt modelId="{CDF597EA-D364-4EC2-B72E-FB094ADE6CED}" type="pres">
      <dgm:prSet presAssocID="{14AF5830-E6DA-4557-8BCD-68177FF91C63}" presName="rootConnector" presStyleLbl="node2" presStyleIdx="0" presStyleCnt="4"/>
      <dgm:spPr/>
    </dgm:pt>
    <dgm:pt modelId="{592556C2-FA66-4057-A7EE-172F972F1C92}" type="pres">
      <dgm:prSet presAssocID="{14AF5830-E6DA-4557-8BCD-68177FF91C63}" presName="hierChild4" presStyleCnt="0"/>
      <dgm:spPr/>
    </dgm:pt>
    <dgm:pt modelId="{EFC36631-35C1-483A-B03A-6692A35CC661}" type="pres">
      <dgm:prSet presAssocID="{14AF5830-E6DA-4557-8BCD-68177FF91C63}" presName="hierChild5" presStyleCnt="0"/>
      <dgm:spPr/>
    </dgm:pt>
    <dgm:pt modelId="{644F16A7-E0B7-4806-B63F-468491A04C56}" type="pres">
      <dgm:prSet presAssocID="{3DE33C03-DFAD-4A36-AB9C-2B621C55F3FC}" presName="Name37" presStyleLbl="parChTrans1D2" presStyleIdx="1" presStyleCnt="4"/>
      <dgm:spPr/>
    </dgm:pt>
    <dgm:pt modelId="{5FD6FF0C-7B82-4C66-ACC9-19EEB4F53254}" type="pres">
      <dgm:prSet presAssocID="{BD13766C-4E73-4AB1-ADFD-AB1A2B95AFB4}" presName="hierRoot2" presStyleCnt="0">
        <dgm:presLayoutVars>
          <dgm:hierBranch val="init"/>
        </dgm:presLayoutVars>
      </dgm:prSet>
      <dgm:spPr/>
    </dgm:pt>
    <dgm:pt modelId="{4D207FC5-6576-4941-A95F-A2D56CB9FD03}" type="pres">
      <dgm:prSet presAssocID="{BD13766C-4E73-4AB1-ADFD-AB1A2B95AFB4}" presName="rootComposite" presStyleCnt="0"/>
      <dgm:spPr/>
    </dgm:pt>
    <dgm:pt modelId="{C2A98A60-90E2-414D-B2A9-367355C87843}" type="pres">
      <dgm:prSet presAssocID="{BD13766C-4E73-4AB1-ADFD-AB1A2B95AFB4}" presName="rootText" presStyleLbl="node2" presStyleIdx="1" presStyleCnt="4" custScaleX="129682" custScaleY="161415">
        <dgm:presLayoutVars>
          <dgm:chPref val="3"/>
        </dgm:presLayoutVars>
      </dgm:prSet>
      <dgm:spPr/>
    </dgm:pt>
    <dgm:pt modelId="{EF08A0C7-F8B2-4806-A978-2EC473F64F12}" type="pres">
      <dgm:prSet presAssocID="{BD13766C-4E73-4AB1-ADFD-AB1A2B95AFB4}" presName="rootConnector" presStyleLbl="node2" presStyleIdx="1" presStyleCnt="4"/>
      <dgm:spPr/>
    </dgm:pt>
    <dgm:pt modelId="{E3A13472-011E-4678-A794-88C0B0270688}" type="pres">
      <dgm:prSet presAssocID="{BD13766C-4E73-4AB1-ADFD-AB1A2B95AFB4}" presName="hierChild4" presStyleCnt="0"/>
      <dgm:spPr/>
    </dgm:pt>
    <dgm:pt modelId="{6AAE3224-34DC-44E2-8428-3ACD4CC23E96}" type="pres">
      <dgm:prSet presAssocID="{BD13766C-4E73-4AB1-ADFD-AB1A2B95AFB4}" presName="hierChild5" presStyleCnt="0"/>
      <dgm:spPr/>
    </dgm:pt>
    <dgm:pt modelId="{40EE347F-59D9-46F2-B303-D7105A3E8F5A}" type="pres">
      <dgm:prSet presAssocID="{E1E4CA0A-BAC9-45F0-AECA-B31F57A9E475}" presName="Name37" presStyleLbl="parChTrans1D2" presStyleIdx="2" presStyleCnt="4"/>
      <dgm:spPr/>
    </dgm:pt>
    <dgm:pt modelId="{C0590938-03D9-471D-831F-E8AF212855B6}" type="pres">
      <dgm:prSet presAssocID="{0B1E13A9-D916-41C1-A4E5-9C6E0AFBA1C7}" presName="hierRoot2" presStyleCnt="0">
        <dgm:presLayoutVars>
          <dgm:hierBranch val="init"/>
        </dgm:presLayoutVars>
      </dgm:prSet>
      <dgm:spPr/>
    </dgm:pt>
    <dgm:pt modelId="{7B8CE189-A43F-4B1E-A1DB-370327A7197E}" type="pres">
      <dgm:prSet presAssocID="{0B1E13A9-D916-41C1-A4E5-9C6E0AFBA1C7}" presName="rootComposite" presStyleCnt="0"/>
      <dgm:spPr/>
    </dgm:pt>
    <dgm:pt modelId="{8BE232B3-0DF1-47A1-9A2C-B09EE74CF0D1}" type="pres">
      <dgm:prSet presAssocID="{0B1E13A9-D916-41C1-A4E5-9C6E0AFBA1C7}" presName="rootText" presStyleLbl="node2" presStyleIdx="2" presStyleCnt="4" custScaleX="102952" custScaleY="161415">
        <dgm:presLayoutVars>
          <dgm:chPref val="3"/>
        </dgm:presLayoutVars>
      </dgm:prSet>
      <dgm:spPr/>
    </dgm:pt>
    <dgm:pt modelId="{F2D63969-ADC3-4DED-856B-06330061245A}" type="pres">
      <dgm:prSet presAssocID="{0B1E13A9-D916-41C1-A4E5-9C6E0AFBA1C7}" presName="rootConnector" presStyleLbl="node2" presStyleIdx="2" presStyleCnt="4"/>
      <dgm:spPr/>
    </dgm:pt>
    <dgm:pt modelId="{D2B750A1-F0E4-4F31-A110-4D56E9C11968}" type="pres">
      <dgm:prSet presAssocID="{0B1E13A9-D916-41C1-A4E5-9C6E0AFBA1C7}" presName="hierChild4" presStyleCnt="0"/>
      <dgm:spPr/>
    </dgm:pt>
    <dgm:pt modelId="{E18C3F0C-94C0-41EF-B1BB-516F51B84D06}" type="pres">
      <dgm:prSet presAssocID="{0B1E13A9-D916-41C1-A4E5-9C6E0AFBA1C7}" presName="hierChild5" presStyleCnt="0"/>
      <dgm:spPr/>
    </dgm:pt>
    <dgm:pt modelId="{5F3AD570-3AE1-4130-A3EE-8AB323B3EFC8}" type="pres">
      <dgm:prSet presAssocID="{0D2827A1-6C92-4BEB-A4E0-3A7EED475389}" presName="Name37" presStyleLbl="parChTrans1D2" presStyleIdx="3" presStyleCnt="4"/>
      <dgm:spPr/>
    </dgm:pt>
    <dgm:pt modelId="{C12421E1-5054-4E5A-BD0E-9B392BD7F4F8}" type="pres">
      <dgm:prSet presAssocID="{30C73379-0D6F-4BB5-B528-DB17DE7673E8}" presName="hierRoot2" presStyleCnt="0">
        <dgm:presLayoutVars>
          <dgm:hierBranch val="init"/>
        </dgm:presLayoutVars>
      </dgm:prSet>
      <dgm:spPr/>
    </dgm:pt>
    <dgm:pt modelId="{55758F72-52C0-4E83-AD90-0811CF32EDEE}" type="pres">
      <dgm:prSet presAssocID="{30C73379-0D6F-4BB5-B528-DB17DE7673E8}" presName="rootComposite" presStyleCnt="0"/>
      <dgm:spPr/>
    </dgm:pt>
    <dgm:pt modelId="{4ACF52C4-183A-4AFC-9299-BEB0253BF18E}" type="pres">
      <dgm:prSet presAssocID="{30C73379-0D6F-4BB5-B528-DB17DE7673E8}" presName="rootText" presStyleLbl="node2" presStyleIdx="3" presStyleCnt="4" custScaleX="79032" custScaleY="161415" custLinFactNeighborY="143">
        <dgm:presLayoutVars>
          <dgm:chPref val="3"/>
        </dgm:presLayoutVars>
      </dgm:prSet>
      <dgm:spPr/>
    </dgm:pt>
    <dgm:pt modelId="{0B325298-8E4C-4235-9FB9-3F8502449CC7}" type="pres">
      <dgm:prSet presAssocID="{30C73379-0D6F-4BB5-B528-DB17DE7673E8}" presName="rootConnector" presStyleLbl="node2" presStyleIdx="3" presStyleCnt="4"/>
      <dgm:spPr/>
    </dgm:pt>
    <dgm:pt modelId="{0346BADC-1D90-4B3F-89D4-DB2D30182E11}" type="pres">
      <dgm:prSet presAssocID="{30C73379-0D6F-4BB5-B528-DB17DE7673E8}" presName="hierChild4" presStyleCnt="0"/>
      <dgm:spPr/>
    </dgm:pt>
    <dgm:pt modelId="{48BA628E-8275-430B-A7BE-4EEE214C8118}" type="pres">
      <dgm:prSet presAssocID="{30C73379-0D6F-4BB5-B528-DB17DE7673E8}" presName="hierChild5" presStyleCnt="0"/>
      <dgm:spPr/>
    </dgm:pt>
    <dgm:pt modelId="{C067E79B-050C-4D9D-8714-5DA9B80336E3}" type="pres">
      <dgm:prSet presAssocID="{6395D731-1186-407D-B961-0DFFD356758C}" presName="hierChild3" presStyleCnt="0"/>
      <dgm:spPr/>
    </dgm:pt>
  </dgm:ptLst>
  <dgm:cxnLst>
    <dgm:cxn modelId="{AC1E810D-D2A8-4AD8-8A63-713DAB27A96B}" type="presOf" srcId="{30C73379-0D6F-4BB5-B528-DB17DE7673E8}" destId="{0B325298-8E4C-4235-9FB9-3F8502449CC7}" srcOrd="1" destOrd="0" presId="urn:microsoft.com/office/officeart/2005/8/layout/orgChart1"/>
    <dgm:cxn modelId="{242F4C5D-53E5-46BD-8355-EDBEBBA8AC98}" type="presOf" srcId="{E1E4CA0A-BAC9-45F0-AECA-B31F57A9E475}" destId="{40EE347F-59D9-46F2-B303-D7105A3E8F5A}" srcOrd="0" destOrd="0" presId="urn:microsoft.com/office/officeart/2005/8/layout/orgChart1"/>
    <dgm:cxn modelId="{6B401C66-CA6A-4853-A59E-F633074CE345}" type="presOf" srcId="{9B1C454A-0F1A-495F-9630-7E63A70A24A3}" destId="{1F243E87-0308-464F-A5D5-D031CBBB5D72}" srcOrd="0" destOrd="0" presId="urn:microsoft.com/office/officeart/2005/8/layout/orgChart1"/>
    <dgm:cxn modelId="{DDDFDE4D-96A3-4277-B004-06DEB2AC4AAA}" type="presOf" srcId="{BD13766C-4E73-4AB1-ADFD-AB1A2B95AFB4}" destId="{EF08A0C7-F8B2-4806-A978-2EC473F64F12}" srcOrd="1" destOrd="0" presId="urn:microsoft.com/office/officeart/2005/8/layout/orgChart1"/>
    <dgm:cxn modelId="{167B3C51-B6F4-4C4D-8161-0F0D7BD253F7}" type="presOf" srcId="{0D2827A1-6C92-4BEB-A4E0-3A7EED475389}" destId="{5F3AD570-3AE1-4130-A3EE-8AB323B3EFC8}" srcOrd="0" destOrd="0" presId="urn:microsoft.com/office/officeart/2005/8/layout/orgChart1"/>
    <dgm:cxn modelId="{F9E30D58-ECAC-4A14-8E95-5D9663259882}" type="presOf" srcId="{0B1E13A9-D916-41C1-A4E5-9C6E0AFBA1C7}" destId="{F2D63969-ADC3-4DED-856B-06330061245A}" srcOrd="1" destOrd="0" presId="urn:microsoft.com/office/officeart/2005/8/layout/orgChart1"/>
    <dgm:cxn modelId="{57C27B78-A263-4BDC-95D3-2FA8915B4E41}" type="presOf" srcId="{0B1E13A9-D916-41C1-A4E5-9C6E0AFBA1C7}" destId="{8BE232B3-0DF1-47A1-9A2C-B09EE74CF0D1}" srcOrd="0" destOrd="0" presId="urn:microsoft.com/office/officeart/2005/8/layout/orgChart1"/>
    <dgm:cxn modelId="{6C034A7B-80E6-4BD1-A330-C0D457096527}" type="presOf" srcId="{3DE33C03-DFAD-4A36-AB9C-2B621C55F3FC}" destId="{644F16A7-E0B7-4806-B63F-468491A04C56}" srcOrd="0" destOrd="0" presId="urn:microsoft.com/office/officeart/2005/8/layout/orgChart1"/>
    <dgm:cxn modelId="{D2E0EE7D-3591-4E68-98E3-8CC4B4836BC9}" type="presOf" srcId="{BD13766C-4E73-4AB1-ADFD-AB1A2B95AFB4}" destId="{C2A98A60-90E2-414D-B2A9-367355C87843}" srcOrd="0" destOrd="0" presId="urn:microsoft.com/office/officeart/2005/8/layout/orgChart1"/>
    <dgm:cxn modelId="{1142A58B-BE14-47DB-9168-F55E2873780F}" srcId="{6395D731-1186-407D-B961-0DFFD356758C}" destId="{30C73379-0D6F-4BB5-B528-DB17DE7673E8}" srcOrd="3" destOrd="0" parTransId="{0D2827A1-6C92-4BEB-A4E0-3A7EED475389}" sibTransId="{504ADA25-80FD-4697-B76B-B845E6F10FEE}"/>
    <dgm:cxn modelId="{9AE4E49F-7540-4549-A51F-3E4C15BDADF5}" type="presOf" srcId="{6395D731-1186-407D-B961-0DFFD356758C}" destId="{C39437EB-1DAA-4F48-B7D2-234851174D96}" srcOrd="1" destOrd="0" presId="urn:microsoft.com/office/officeart/2005/8/layout/orgChart1"/>
    <dgm:cxn modelId="{635A85B9-2E4E-4DF0-963E-C0BA50BED4A4}" type="presOf" srcId="{6395D731-1186-407D-B961-0DFFD356758C}" destId="{7672F4D3-54F3-4FF7-99A6-416441CFDE53}" srcOrd="0" destOrd="0" presId="urn:microsoft.com/office/officeart/2005/8/layout/orgChart1"/>
    <dgm:cxn modelId="{1F52C0BD-C272-4D25-AB54-9690E49D7121}" srcId="{6395D731-1186-407D-B961-0DFFD356758C}" destId="{0B1E13A9-D916-41C1-A4E5-9C6E0AFBA1C7}" srcOrd="2" destOrd="0" parTransId="{E1E4CA0A-BAC9-45F0-AECA-B31F57A9E475}" sibTransId="{8279F539-1778-435B-98A2-F1214C549BBA}"/>
    <dgm:cxn modelId="{21A30CC4-9E1E-457D-B96A-072D07153DAE}" type="presOf" srcId="{14AF5830-E6DA-4557-8BCD-68177FF91C63}" destId="{CDF597EA-D364-4EC2-B72E-FB094ADE6CED}" srcOrd="1" destOrd="0" presId="urn:microsoft.com/office/officeart/2005/8/layout/orgChart1"/>
    <dgm:cxn modelId="{B2642AD9-7719-4B38-8B0A-5E748A7FB845}" srcId="{6395D731-1186-407D-B961-0DFFD356758C}" destId="{BD13766C-4E73-4AB1-ADFD-AB1A2B95AFB4}" srcOrd="1" destOrd="0" parTransId="{3DE33C03-DFAD-4A36-AB9C-2B621C55F3FC}" sibTransId="{CDC91430-5A09-49F5-A56B-878A6C669132}"/>
    <dgm:cxn modelId="{E0C609DB-D362-4294-9824-A240E5A9784D}" type="presOf" srcId="{3E280E1A-682A-4886-9BCB-9ACDC6EB8271}" destId="{433140F8-1A01-4E14-A8DC-A65DDC63002F}" srcOrd="0" destOrd="0" presId="urn:microsoft.com/office/officeart/2005/8/layout/orgChart1"/>
    <dgm:cxn modelId="{06D154E3-F036-4D38-BADD-AA178969FF64}" srcId="{3E280E1A-682A-4886-9BCB-9ACDC6EB8271}" destId="{6395D731-1186-407D-B961-0DFFD356758C}" srcOrd="0" destOrd="0" parTransId="{12A826E2-9E97-4F63-A58A-C99074A24C77}" sibTransId="{5875CBB5-0C32-4D5C-B44E-FE018DC0CAE9}"/>
    <dgm:cxn modelId="{E87790E3-ED60-4EC1-8310-CE6790F87FE1}" type="presOf" srcId="{14AF5830-E6DA-4557-8BCD-68177FF91C63}" destId="{B30454AC-5C16-4063-82E8-869D9D21401B}" srcOrd="0" destOrd="0" presId="urn:microsoft.com/office/officeart/2005/8/layout/orgChart1"/>
    <dgm:cxn modelId="{5DF878E6-2E7F-4167-82FA-7CFAEA89EF14}" srcId="{6395D731-1186-407D-B961-0DFFD356758C}" destId="{14AF5830-E6DA-4557-8BCD-68177FF91C63}" srcOrd="0" destOrd="0" parTransId="{9B1C454A-0F1A-495F-9630-7E63A70A24A3}" sibTransId="{72C0197E-3FCD-437B-AC18-3D9FC6BD3E0B}"/>
    <dgm:cxn modelId="{CC2F07ED-356E-4BC9-A0B7-414DD1E40318}" type="presOf" srcId="{30C73379-0D6F-4BB5-B528-DB17DE7673E8}" destId="{4ACF52C4-183A-4AFC-9299-BEB0253BF18E}" srcOrd="0" destOrd="0" presId="urn:microsoft.com/office/officeart/2005/8/layout/orgChart1"/>
    <dgm:cxn modelId="{F2511EC2-AE88-4685-B3C9-76BEBD33F241}" type="presParOf" srcId="{433140F8-1A01-4E14-A8DC-A65DDC63002F}" destId="{BAB4EF5C-A751-48E5-9229-204354739392}" srcOrd="0" destOrd="0" presId="urn:microsoft.com/office/officeart/2005/8/layout/orgChart1"/>
    <dgm:cxn modelId="{49112C17-B33B-4E77-A6E9-3C2BDBA6E83D}" type="presParOf" srcId="{BAB4EF5C-A751-48E5-9229-204354739392}" destId="{6D2F6DB1-EB3D-434A-9ADD-A332EBB748F0}" srcOrd="0" destOrd="0" presId="urn:microsoft.com/office/officeart/2005/8/layout/orgChart1"/>
    <dgm:cxn modelId="{12A44B02-11DC-43EF-AB91-B26D6C171C43}" type="presParOf" srcId="{6D2F6DB1-EB3D-434A-9ADD-A332EBB748F0}" destId="{7672F4D3-54F3-4FF7-99A6-416441CFDE53}" srcOrd="0" destOrd="0" presId="urn:microsoft.com/office/officeart/2005/8/layout/orgChart1"/>
    <dgm:cxn modelId="{85FE8733-8810-4A45-8F41-4AE97988F4BD}" type="presParOf" srcId="{6D2F6DB1-EB3D-434A-9ADD-A332EBB748F0}" destId="{C39437EB-1DAA-4F48-B7D2-234851174D96}" srcOrd="1" destOrd="0" presId="urn:microsoft.com/office/officeart/2005/8/layout/orgChart1"/>
    <dgm:cxn modelId="{01A55892-996F-4695-88EC-C6CA0B4D753A}" type="presParOf" srcId="{BAB4EF5C-A751-48E5-9229-204354739392}" destId="{5497BF20-A905-4DD8-A353-3D16A8288FEE}" srcOrd="1" destOrd="0" presId="urn:microsoft.com/office/officeart/2005/8/layout/orgChart1"/>
    <dgm:cxn modelId="{4A61FAB6-FE09-44BB-B8D5-8A4F6188BCC8}" type="presParOf" srcId="{5497BF20-A905-4DD8-A353-3D16A8288FEE}" destId="{1F243E87-0308-464F-A5D5-D031CBBB5D72}" srcOrd="0" destOrd="0" presId="urn:microsoft.com/office/officeart/2005/8/layout/orgChart1"/>
    <dgm:cxn modelId="{AAB4ADF6-068F-4291-8FF0-0794CF9FB1C3}" type="presParOf" srcId="{5497BF20-A905-4DD8-A353-3D16A8288FEE}" destId="{8FAB1C31-66DB-46C5-8E74-895BBDD77B56}" srcOrd="1" destOrd="0" presId="urn:microsoft.com/office/officeart/2005/8/layout/orgChart1"/>
    <dgm:cxn modelId="{B910417C-8D86-40E0-94FC-8610639C623D}" type="presParOf" srcId="{8FAB1C31-66DB-46C5-8E74-895BBDD77B56}" destId="{B1B6391A-89CD-4E67-AB11-51A737593F63}" srcOrd="0" destOrd="0" presId="urn:microsoft.com/office/officeart/2005/8/layout/orgChart1"/>
    <dgm:cxn modelId="{EA497295-C79E-4266-B475-9ED6F2C44B41}" type="presParOf" srcId="{B1B6391A-89CD-4E67-AB11-51A737593F63}" destId="{B30454AC-5C16-4063-82E8-869D9D21401B}" srcOrd="0" destOrd="0" presId="urn:microsoft.com/office/officeart/2005/8/layout/orgChart1"/>
    <dgm:cxn modelId="{D5DF8CBA-D50E-402F-A701-11580FEBEF86}" type="presParOf" srcId="{B1B6391A-89CD-4E67-AB11-51A737593F63}" destId="{CDF597EA-D364-4EC2-B72E-FB094ADE6CED}" srcOrd="1" destOrd="0" presId="urn:microsoft.com/office/officeart/2005/8/layout/orgChart1"/>
    <dgm:cxn modelId="{596CC937-B46F-47F8-AB43-91EB8B6EC7BE}" type="presParOf" srcId="{8FAB1C31-66DB-46C5-8E74-895BBDD77B56}" destId="{592556C2-FA66-4057-A7EE-172F972F1C92}" srcOrd="1" destOrd="0" presId="urn:microsoft.com/office/officeart/2005/8/layout/orgChart1"/>
    <dgm:cxn modelId="{B7C68039-4AAF-4512-BB05-A5EACD0C04DD}" type="presParOf" srcId="{8FAB1C31-66DB-46C5-8E74-895BBDD77B56}" destId="{EFC36631-35C1-483A-B03A-6692A35CC661}" srcOrd="2" destOrd="0" presId="urn:microsoft.com/office/officeart/2005/8/layout/orgChart1"/>
    <dgm:cxn modelId="{52F6110E-AB1B-4A68-B94A-40576D509066}" type="presParOf" srcId="{5497BF20-A905-4DD8-A353-3D16A8288FEE}" destId="{644F16A7-E0B7-4806-B63F-468491A04C56}" srcOrd="2" destOrd="0" presId="urn:microsoft.com/office/officeart/2005/8/layout/orgChart1"/>
    <dgm:cxn modelId="{05BB8459-BC07-40AC-B081-1DBECCB1FD47}" type="presParOf" srcId="{5497BF20-A905-4DD8-A353-3D16A8288FEE}" destId="{5FD6FF0C-7B82-4C66-ACC9-19EEB4F53254}" srcOrd="3" destOrd="0" presId="urn:microsoft.com/office/officeart/2005/8/layout/orgChart1"/>
    <dgm:cxn modelId="{9C215FE0-F58C-414C-A713-0D51D91B386E}" type="presParOf" srcId="{5FD6FF0C-7B82-4C66-ACC9-19EEB4F53254}" destId="{4D207FC5-6576-4941-A95F-A2D56CB9FD03}" srcOrd="0" destOrd="0" presId="urn:microsoft.com/office/officeart/2005/8/layout/orgChart1"/>
    <dgm:cxn modelId="{C60C5791-D555-4AF2-8AD4-39D3AA989A95}" type="presParOf" srcId="{4D207FC5-6576-4941-A95F-A2D56CB9FD03}" destId="{C2A98A60-90E2-414D-B2A9-367355C87843}" srcOrd="0" destOrd="0" presId="urn:microsoft.com/office/officeart/2005/8/layout/orgChart1"/>
    <dgm:cxn modelId="{BA57BA7E-50F2-4E3B-9830-1681EEA42AB0}" type="presParOf" srcId="{4D207FC5-6576-4941-A95F-A2D56CB9FD03}" destId="{EF08A0C7-F8B2-4806-A978-2EC473F64F12}" srcOrd="1" destOrd="0" presId="urn:microsoft.com/office/officeart/2005/8/layout/orgChart1"/>
    <dgm:cxn modelId="{3DFA4347-E7F5-4A7C-9D4A-AFB4CC4D83C1}" type="presParOf" srcId="{5FD6FF0C-7B82-4C66-ACC9-19EEB4F53254}" destId="{E3A13472-011E-4678-A794-88C0B0270688}" srcOrd="1" destOrd="0" presId="urn:microsoft.com/office/officeart/2005/8/layout/orgChart1"/>
    <dgm:cxn modelId="{A7E9ABF6-A843-4A66-9E23-F63BEDF2FFD0}" type="presParOf" srcId="{5FD6FF0C-7B82-4C66-ACC9-19EEB4F53254}" destId="{6AAE3224-34DC-44E2-8428-3ACD4CC23E96}" srcOrd="2" destOrd="0" presId="urn:microsoft.com/office/officeart/2005/8/layout/orgChart1"/>
    <dgm:cxn modelId="{13AAE840-0B4E-4DA5-A200-44CD86DA27DB}" type="presParOf" srcId="{5497BF20-A905-4DD8-A353-3D16A8288FEE}" destId="{40EE347F-59D9-46F2-B303-D7105A3E8F5A}" srcOrd="4" destOrd="0" presId="urn:microsoft.com/office/officeart/2005/8/layout/orgChart1"/>
    <dgm:cxn modelId="{EB5D796D-ACDE-4998-94FE-60761D1DBAC6}" type="presParOf" srcId="{5497BF20-A905-4DD8-A353-3D16A8288FEE}" destId="{C0590938-03D9-471D-831F-E8AF212855B6}" srcOrd="5" destOrd="0" presId="urn:microsoft.com/office/officeart/2005/8/layout/orgChart1"/>
    <dgm:cxn modelId="{1E786601-0B7F-44E0-A965-9B77BD5A4BB7}" type="presParOf" srcId="{C0590938-03D9-471D-831F-E8AF212855B6}" destId="{7B8CE189-A43F-4B1E-A1DB-370327A7197E}" srcOrd="0" destOrd="0" presId="urn:microsoft.com/office/officeart/2005/8/layout/orgChart1"/>
    <dgm:cxn modelId="{DD16D877-7516-4EC7-A595-700F67BF97B3}" type="presParOf" srcId="{7B8CE189-A43F-4B1E-A1DB-370327A7197E}" destId="{8BE232B3-0DF1-47A1-9A2C-B09EE74CF0D1}" srcOrd="0" destOrd="0" presId="urn:microsoft.com/office/officeart/2005/8/layout/orgChart1"/>
    <dgm:cxn modelId="{60FEDCE2-4B2F-4B9D-969D-F5CDA7878C1A}" type="presParOf" srcId="{7B8CE189-A43F-4B1E-A1DB-370327A7197E}" destId="{F2D63969-ADC3-4DED-856B-06330061245A}" srcOrd="1" destOrd="0" presId="urn:microsoft.com/office/officeart/2005/8/layout/orgChart1"/>
    <dgm:cxn modelId="{8022DCE7-2404-4A9F-9AFE-1E78332C597B}" type="presParOf" srcId="{C0590938-03D9-471D-831F-E8AF212855B6}" destId="{D2B750A1-F0E4-4F31-A110-4D56E9C11968}" srcOrd="1" destOrd="0" presId="urn:microsoft.com/office/officeart/2005/8/layout/orgChart1"/>
    <dgm:cxn modelId="{43C1A03B-CA40-45FC-91D7-BCE03EF4FB0A}" type="presParOf" srcId="{C0590938-03D9-471D-831F-E8AF212855B6}" destId="{E18C3F0C-94C0-41EF-B1BB-516F51B84D06}" srcOrd="2" destOrd="0" presId="urn:microsoft.com/office/officeart/2005/8/layout/orgChart1"/>
    <dgm:cxn modelId="{746880DE-3CAC-4158-8AD1-0C5DAD4D0C59}" type="presParOf" srcId="{5497BF20-A905-4DD8-A353-3D16A8288FEE}" destId="{5F3AD570-3AE1-4130-A3EE-8AB323B3EFC8}" srcOrd="6" destOrd="0" presId="urn:microsoft.com/office/officeart/2005/8/layout/orgChart1"/>
    <dgm:cxn modelId="{02E97AC9-3B68-4CE8-BFFD-3B56F3617C61}" type="presParOf" srcId="{5497BF20-A905-4DD8-A353-3D16A8288FEE}" destId="{C12421E1-5054-4E5A-BD0E-9B392BD7F4F8}" srcOrd="7" destOrd="0" presId="urn:microsoft.com/office/officeart/2005/8/layout/orgChart1"/>
    <dgm:cxn modelId="{A47C0341-011D-42A8-98A1-DD5582E3691C}" type="presParOf" srcId="{C12421E1-5054-4E5A-BD0E-9B392BD7F4F8}" destId="{55758F72-52C0-4E83-AD90-0811CF32EDEE}" srcOrd="0" destOrd="0" presId="urn:microsoft.com/office/officeart/2005/8/layout/orgChart1"/>
    <dgm:cxn modelId="{BC0CC301-4E89-4A80-B6EF-3BEE3509FC8F}" type="presParOf" srcId="{55758F72-52C0-4E83-AD90-0811CF32EDEE}" destId="{4ACF52C4-183A-4AFC-9299-BEB0253BF18E}" srcOrd="0" destOrd="0" presId="urn:microsoft.com/office/officeart/2005/8/layout/orgChart1"/>
    <dgm:cxn modelId="{5EFA4418-B041-4925-AB0E-111E72BD52AE}" type="presParOf" srcId="{55758F72-52C0-4E83-AD90-0811CF32EDEE}" destId="{0B325298-8E4C-4235-9FB9-3F8502449CC7}" srcOrd="1" destOrd="0" presId="urn:microsoft.com/office/officeart/2005/8/layout/orgChart1"/>
    <dgm:cxn modelId="{04C72D29-50DE-459B-A9C9-FF0A3298789D}" type="presParOf" srcId="{C12421E1-5054-4E5A-BD0E-9B392BD7F4F8}" destId="{0346BADC-1D90-4B3F-89D4-DB2D30182E11}" srcOrd="1" destOrd="0" presId="urn:microsoft.com/office/officeart/2005/8/layout/orgChart1"/>
    <dgm:cxn modelId="{2610BEC5-DCEA-4B39-8B2B-DF921EE80632}" type="presParOf" srcId="{C12421E1-5054-4E5A-BD0E-9B392BD7F4F8}" destId="{48BA628E-8275-430B-A7BE-4EEE214C8118}" srcOrd="2" destOrd="0" presId="urn:microsoft.com/office/officeart/2005/8/layout/orgChart1"/>
    <dgm:cxn modelId="{76560383-CBD9-4B1D-BA5E-2D2BD49DC051}" type="presParOf" srcId="{BAB4EF5C-A751-48E5-9229-204354739392}" destId="{C067E79B-050C-4D9D-8714-5DA9B80336E3}"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AD570-3AE1-4130-A3EE-8AB323B3EFC8}">
      <dsp:nvSpPr>
        <dsp:cNvPr id="0" name=""/>
        <dsp:cNvSpPr/>
      </dsp:nvSpPr>
      <dsp:spPr>
        <a:xfrm>
          <a:off x="4523089" y="566613"/>
          <a:ext cx="3094919" cy="238716"/>
        </a:xfrm>
        <a:custGeom>
          <a:avLst/>
          <a:gdLst/>
          <a:ahLst/>
          <a:cxnLst/>
          <a:rect l="0" t="0" r="0" b="0"/>
          <a:pathLst>
            <a:path>
              <a:moveTo>
                <a:pt x="0" y="0"/>
              </a:moveTo>
              <a:lnTo>
                <a:pt x="0" y="119727"/>
              </a:lnTo>
              <a:lnTo>
                <a:pt x="3111510" y="119727"/>
              </a:lnTo>
              <a:lnTo>
                <a:pt x="3111510" y="238716"/>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C0E0E25-D89E-4AFB-B8E0-FE048F29E3F4}">
      <dsp:nvSpPr>
        <dsp:cNvPr id="0" name=""/>
        <dsp:cNvSpPr/>
      </dsp:nvSpPr>
      <dsp:spPr>
        <a:xfrm>
          <a:off x="4523089" y="566613"/>
          <a:ext cx="1503870" cy="238716"/>
        </a:xfrm>
        <a:custGeom>
          <a:avLst/>
          <a:gdLst/>
          <a:ahLst/>
          <a:cxnLst/>
          <a:rect l="0" t="0" r="0" b="0"/>
          <a:pathLst>
            <a:path>
              <a:moveTo>
                <a:pt x="0" y="0"/>
              </a:moveTo>
              <a:lnTo>
                <a:pt x="0" y="119727"/>
              </a:lnTo>
              <a:lnTo>
                <a:pt x="1520460" y="119727"/>
              </a:lnTo>
              <a:lnTo>
                <a:pt x="1520460" y="238716"/>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0EE347F-59D9-46F2-B303-D7105A3E8F5A}">
      <dsp:nvSpPr>
        <dsp:cNvPr id="0" name=""/>
        <dsp:cNvSpPr/>
      </dsp:nvSpPr>
      <dsp:spPr>
        <a:xfrm>
          <a:off x="4477369" y="566613"/>
          <a:ext cx="91440" cy="238716"/>
        </a:xfrm>
        <a:custGeom>
          <a:avLst/>
          <a:gdLst/>
          <a:ahLst/>
          <a:cxnLst/>
          <a:rect l="0" t="0" r="0" b="0"/>
          <a:pathLst>
            <a:path>
              <a:moveTo>
                <a:pt x="45720" y="0"/>
              </a:moveTo>
              <a:lnTo>
                <a:pt x="45720" y="119727"/>
              </a:lnTo>
              <a:lnTo>
                <a:pt x="78005" y="119727"/>
              </a:lnTo>
              <a:lnTo>
                <a:pt x="78005" y="238716"/>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4F16A7-E0B7-4806-B63F-468491A04C56}">
      <dsp:nvSpPr>
        <dsp:cNvPr id="0" name=""/>
        <dsp:cNvSpPr/>
      </dsp:nvSpPr>
      <dsp:spPr>
        <a:xfrm>
          <a:off x="3187899" y="566613"/>
          <a:ext cx="1335189" cy="238716"/>
        </a:xfrm>
        <a:custGeom>
          <a:avLst/>
          <a:gdLst/>
          <a:ahLst/>
          <a:cxnLst/>
          <a:rect l="0" t="0" r="0" b="0"/>
          <a:pathLst>
            <a:path>
              <a:moveTo>
                <a:pt x="1318599" y="0"/>
              </a:moveTo>
              <a:lnTo>
                <a:pt x="1318599" y="119727"/>
              </a:lnTo>
              <a:lnTo>
                <a:pt x="0" y="119727"/>
              </a:lnTo>
              <a:lnTo>
                <a:pt x="0" y="238716"/>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F243E87-0308-464F-A5D5-D031CBBB5D72}">
      <dsp:nvSpPr>
        <dsp:cNvPr id="0" name=""/>
        <dsp:cNvSpPr/>
      </dsp:nvSpPr>
      <dsp:spPr>
        <a:xfrm>
          <a:off x="1544246" y="566613"/>
          <a:ext cx="2978843" cy="238716"/>
        </a:xfrm>
        <a:custGeom>
          <a:avLst/>
          <a:gdLst/>
          <a:ahLst/>
          <a:cxnLst/>
          <a:rect l="0" t="0" r="0" b="0"/>
          <a:pathLst>
            <a:path>
              <a:moveTo>
                <a:pt x="2962252" y="0"/>
              </a:moveTo>
              <a:lnTo>
                <a:pt x="2962252" y="119727"/>
              </a:lnTo>
              <a:lnTo>
                <a:pt x="0" y="119727"/>
              </a:lnTo>
              <a:lnTo>
                <a:pt x="0" y="238716"/>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672F4D3-54F3-4FF7-99A6-416441CFDE53}">
      <dsp:nvSpPr>
        <dsp:cNvPr id="0" name=""/>
        <dsp:cNvSpPr/>
      </dsp:nvSpPr>
      <dsp:spPr>
        <a:xfrm>
          <a:off x="3686791" y="0"/>
          <a:ext cx="1672596" cy="56661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rgbClr val="C00000"/>
              </a:solidFill>
              <a:latin typeface="Arial"/>
              <a:ea typeface="+mn-ea"/>
              <a:cs typeface="+mn-cs"/>
            </a:rPr>
            <a:t>General Chair </a:t>
          </a:r>
        </a:p>
        <a:p>
          <a:pPr marL="0" lvl="0" indent="0" algn="ctr" defTabSz="711200">
            <a:lnSpc>
              <a:spcPct val="90000"/>
            </a:lnSpc>
            <a:spcBef>
              <a:spcPct val="0"/>
            </a:spcBef>
            <a:spcAft>
              <a:spcPct val="35000"/>
            </a:spcAft>
            <a:buNone/>
          </a:pPr>
          <a:r>
            <a:rPr lang="en-CA" sz="1600" kern="1200" dirty="0" err="1">
              <a:solidFill>
                <a:srgbClr val="000000"/>
              </a:solidFill>
              <a:latin typeface="Arial"/>
              <a:ea typeface="+mn-ea"/>
              <a:cs typeface="+mn-cs"/>
            </a:rPr>
            <a:t>Yunwei</a:t>
          </a:r>
          <a:r>
            <a:rPr lang="en-CA" sz="1600" kern="1200" dirty="0">
              <a:solidFill>
                <a:srgbClr val="000000"/>
              </a:solidFill>
              <a:latin typeface="Arial"/>
              <a:ea typeface="+mn-ea"/>
              <a:cs typeface="+mn-cs"/>
            </a:rPr>
            <a:t> (Ryan) Li</a:t>
          </a:r>
        </a:p>
      </dsp:txBody>
      <dsp:txXfrm>
        <a:off x="3686791" y="0"/>
        <a:ext cx="1672596" cy="566613"/>
      </dsp:txXfrm>
    </dsp:sp>
    <dsp:sp modelId="{B30454AC-5C16-4063-82E8-869D9D21401B}">
      <dsp:nvSpPr>
        <dsp:cNvPr id="0" name=""/>
        <dsp:cNvSpPr/>
      </dsp:nvSpPr>
      <dsp:spPr>
        <a:xfrm>
          <a:off x="705182" y="805329"/>
          <a:ext cx="1678126"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altLang="zh-CN" sz="1400" b="1" kern="1200" dirty="0">
              <a:solidFill>
                <a:srgbClr val="C00000"/>
              </a:solidFill>
              <a:latin typeface="Arial"/>
              <a:ea typeface="+mn-ea"/>
              <a:cs typeface="+mn-cs"/>
            </a:rPr>
            <a:t>TPC Chairs</a:t>
          </a:r>
          <a:endParaRPr lang="zh-CN" altLang="zh-CN" sz="1400" b="1" kern="1200" dirty="0">
            <a:solidFill>
              <a:srgbClr val="C00000"/>
            </a:solidFill>
            <a:latin typeface="Arial"/>
            <a:ea typeface="+mn-ea"/>
            <a:cs typeface="+mn-cs"/>
          </a:endParaRPr>
        </a:p>
        <a:p>
          <a:pPr marL="0" lvl="0" indent="0" algn="ctr" defTabSz="622300">
            <a:spcBef>
              <a:spcPct val="0"/>
            </a:spcBef>
            <a:buNone/>
          </a:pPr>
          <a:r>
            <a:rPr lang="en-US" altLang="zh-CN" sz="1400" b="0" kern="1200" dirty="0">
              <a:solidFill>
                <a:srgbClr val="000000"/>
              </a:solidFill>
              <a:latin typeface="Arial"/>
              <a:ea typeface="+mn-ea"/>
              <a:cs typeface="+mn-cs"/>
            </a:rPr>
            <a:t>Emmanuel </a:t>
          </a:r>
          <a:r>
            <a:rPr lang="en-US" altLang="zh-CN" sz="1400" b="0" kern="1200" dirty="0" err="1">
              <a:solidFill>
                <a:srgbClr val="000000"/>
              </a:solidFill>
              <a:latin typeface="Arial"/>
              <a:ea typeface="+mn-ea"/>
              <a:cs typeface="+mn-cs"/>
            </a:rPr>
            <a:t>Agamloh</a:t>
          </a:r>
          <a:endParaRPr lang="zh-CN" altLang="zh-CN" sz="1400" b="0" kern="1200" dirty="0">
            <a:solidFill>
              <a:srgbClr val="000000"/>
            </a:solidFill>
            <a:latin typeface="Arial"/>
            <a:ea typeface="+mn-ea"/>
            <a:cs typeface="+mn-cs"/>
          </a:endParaRPr>
        </a:p>
        <a:p>
          <a:pPr marL="0" lvl="0" indent="0" algn="ctr" defTabSz="622300">
            <a:spcBef>
              <a:spcPct val="0"/>
            </a:spcBef>
            <a:buNone/>
          </a:pPr>
          <a:r>
            <a:rPr lang="en-US" altLang="zh-CN" sz="1400" b="0" kern="1200" dirty="0">
              <a:solidFill>
                <a:srgbClr val="000000"/>
              </a:solidFill>
              <a:latin typeface="Arial"/>
              <a:ea typeface="+mn-ea"/>
              <a:cs typeface="+mn-cs"/>
            </a:rPr>
            <a:t>Henry Chung </a:t>
          </a:r>
          <a:endParaRPr lang="zh-CN" altLang="zh-CN" sz="1400" b="0" kern="1200" dirty="0">
            <a:solidFill>
              <a:srgbClr val="000000"/>
            </a:solidFill>
            <a:latin typeface="Arial"/>
            <a:ea typeface="+mn-ea"/>
            <a:cs typeface="+mn-cs"/>
          </a:endParaRPr>
        </a:p>
        <a:p>
          <a:pPr marL="0" lvl="0" indent="0" algn="ctr" defTabSz="622300">
            <a:spcBef>
              <a:spcPct val="0"/>
            </a:spcBef>
            <a:buNone/>
          </a:pPr>
          <a:r>
            <a:rPr lang="en-US" altLang="zh-CN" sz="1400" b="0" kern="1200" dirty="0" err="1">
              <a:solidFill>
                <a:srgbClr val="000000"/>
              </a:solidFill>
              <a:latin typeface="Arial"/>
              <a:ea typeface="+mn-ea"/>
              <a:cs typeface="+mn-cs"/>
            </a:rPr>
            <a:t>Navid</a:t>
          </a:r>
          <a:r>
            <a:rPr lang="en-US" altLang="zh-CN" sz="1400" b="0" kern="1200" dirty="0">
              <a:solidFill>
                <a:srgbClr val="000000"/>
              </a:solidFill>
              <a:latin typeface="Arial"/>
              <a:ea typeface="+mn-ea"/>
              <a:cs typeface="+mn-cs"/>
            </a:rPr>
            <a:t> Zargari </a:t>
          </a:r>
          <a:endParaRPr lang="zh-CN" altLang="zh-CN" sz="1400" b="0" kern="1200" dirty="0">
            <a:solidFill>
              <a:srgbClr val="000000"/>
            </a:solidFill>
            <a:latin typeface="Arial"/>
            <a:ea typeface="+mn-ea"/>
            <a:cs typeface="+mn-cs"/>
          </a:endParaRPr>
        </a:p>
        <a:p>
          <a:pPr marL="0" lvl="0" indent="0" algn="ctr" defTabSz="622300">
            <a:spcBef>
              <a:spcPct val="0"/>
            </a:spcBef>
            <a:buNone/>
          </a:pPr>
          <a:r>
            <a:rPr lang="en-US" altLang="zh-CN" sz="1400" b="0" kern="1200" dirty="0">
              <a:solidFill>
                <a:srgbClr val="000000"/>
              </a:solidFill>
              <a:latin typeface="Arial"/>
              <a:ea typeface="+mn-ea"/>
              <a:cs typeface="+mn-cs"/>
            </a:rPr>
            <a:t>Martin Ordonez</a:t>
          </a:r>
        </a:p>
      </dsp:txBody>
      <dsp:txXfrm>
        <a:off x="705182" y="805329"/>
        <a:ext cx="1678126" cy="1378331"/>
      </dsp:txXfrm>
    </dsp:sp>
    <dsp:sp modelId="{C2A98A60-90E2-414D-B2A9-367355C87843}">
      <dsp:nvSpPr>
        <dsp:cNvPr id="0" name=""/>
        <dsp:cNvSpPr/>
      </dsp:nvSpPr>
      <dsp:spPr>
        <a:xfrm>
          <a:off x="2621286" y="805329"/>
          <a:ext cx="1133226"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Finance Chair</a:t>
          </a:r>
          <a:endParaRPr lang="zh-CN" altLang="en-US" sz="1400" b="1" kern="1200" dirty="0">
            <a:solidFill>
              <a:srgbClr val="C00000"/>
            </a:solidFill>
            <a:latin typeface="Arial"/>
            <a:ea typeface="+mn-ea"/>
            <a:cs typeface="+mn-cs"/>
          </a:endParaRPr>
        </a:p>
        <a:p>
          <a:pPr marL="0" lvl="0" indent="0" algn="ctr" defTabSz="622300">
            <a:lnSpc>
              <a:spcPct val="90000"/>
            </a:lnSpc>
            <a:spcBef>
              <a:spcPct val="0"/>
            </a:spcBef>
            <a:spcAft>
              <a:spcPct val="35000"/>
            </a:spcAft>
            <a:buNone/>
          </a:pPr>
          <a:r>
            <a:rPr lang="en-US" altLang="zh-CN" sz="1400" kern="1200" dirty="0">
              <a:solidFill>
                <a:srgbClr val="000000"/>
              </a:solidFill>
              <a:latin typeface="Arial"/>
              <a:ea typeface="+mn-ea"/>
              <a:cs typeface="+mn-cs"/>
            </a:rPr>
            <a:t>Mark Scott</a:t>
          </a:r>
          <a:endParaRPr lang="en-CA" sz="1400" kern="1200" dirty="0">
            <a:solidFill>
              <a:srgbClr val="000000"/>
            </a:solidFill>
            <a:latin typeface="Arial"/>
            <a:ea typeface="+mn-ea"/>
            <a:cs typeface="+mn-cs"/>
          </a:endParaRPr>
        </a:p>
      </dsp:txBody>
      <dsp:txXfrm>
        <a:off x="2621286" y="805329"/>
        <a:ext cx="1133226" cy="1378331"/>
      </dsp:txXfrm>
    </dsp:sp>
    <dsp:sp modelId="{8BE232B3-0DF1-47A1-9A2C-B09EE74CF0D1}">
      <dsp:nvSpPr>
        <dsp:cNvPr id="0" name=""/>
        <dsp:cNvSpPr/>
      </dsp:nvSpPr>
      <dsp:spPr>
        <a:xfrm>
          <a:off x="3972171" y="805329"/>
          <a:ext cx="1133226"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Industrial Partnership Chair</a:t>
          </a:r>
          <a:endParaRPr lang="zh-CN" altLang="en-US" sz="1400" b="1" kern="1200" dirty="0">
            <a:solidFill>
              <a:srgbClr val="C00000"/>
            </a:solidFill>
            <a:latin typeface="Arial"/>
            <a:ea typeface="+mn-ea"/>
            <a:cs typeface="+mn-cs"/>
          </a:endParaRPr>
        </a:p>
        <a:p>
          <a:pPr marL="0" lvl="0" indent="0" algn="ctr" defTabSz="622300">
            <a:lnSpc>
              <a:spcPct val="90000"/>
            </a:lnSpc>
            <a:spcBef>
              <a:spcPct val="0"/>
            </a:spcBef>
            <a:spcAft>
              <a:spcPct val="35000"/>
            </a:spcAft>
            <a:buNone/>
          </a:pPr>
          <a:r>
            <a:rPr lang="en-US" altLang="zh-CN" sz="1400" kern="1200" dirty="0">
              <a:solidFill>
                <a:srgbClr val="000000"/>
              </a:solidFill>
              <a:latin typeface="Arial"/>
              <a:ea typeface="+mn-ea"/>
              <a:cs typeface="+mn-cs"/>
            </a:rPr>
            <a:t>Peter </a:t>
          </a:r>
          <a:r>
            <a:rPr lang="en-US" altLang="zh-CN" sz="1400" kern="1200" dirty="0" err="1">
              <a:solidFill>
                <a:srgbClr val="000000"/>
              </a:solidFill>
              <a:latin typeface="Arial"/>
              <a:ea typeface="+mn-ea"/>
              <a:cs typeface="+mn-cs"/>
            </a:rPr>
            <a:t>Wung</a:t>
          </a:r>
          <a:endParaRPr lang="en-CA" sz="1400" kern="1200" dirty="0">
            <a:solidFill>
              <a:srgbClr val="000000"/>
            </a:solidFill>
            <a:latin typeface="Arial"/>
            <a:ea typeface="+mn-ea"/>
            <a:cs typeface="+mn-cs"/>
          </a:endParaRPr>
        </a:p>
      </dsp:txBody>
      <dsp:txXfrm>
        <a:off x="3972171" y="805329"/>
        <a:ext cx="1133226" cy="1378331"/>
      </dsp:txXfrm>
    </dsp:sp>
    <dsp:sp modelId="{64E5806F-EDA9-4052-8E52-24F8C1114710}">
      <dsp:nvSpPr>
        <dsp:cNvPr id="0" name=""/>
        <dsp:cNvSpPr/>
      </dsp:nvSpPr>
      <dsp:spPr>
        <a:xfrm>
          <a:off x="5363693" y="805329"/>
          <a:ext cx="1326531"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altLang="zh-CN" sz="1400" b="1"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Plenary Session Chairs</a:t>
          </a:r>
        </a:p>
        <a:p>
          <a:pPr marL="0" lvl="0" indent="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Liuchen</a:t>
          </a:r>
          <a:r>
            <a:rPr lang="en-US" altLang="zh-CN" sz="1400" b="0" kern="1200" dirty="0">
              <a:solidFill>
                <a:srgbClr val="000000"/>
              </a:solidFill>
              <a:latin typeface="Arial"/>
              <a:ea typeface="+mn-ea"/>
              <a:cs typeface="+mn-cs"/>
            </a:rPr>
            <a:t> Chang</a:t>
          </a:r>
        </a:p>
        <a:p>
          <a:pPr marL="0" lvl="0" indent="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Tomy</a:t>
          </a:r>
          <a:r>
            <a:rPr lang="en-US" altLang="zh-CN" sz="1400" b="0" kern="1200" dirty="0">
              <a:solidFill>
                <a:srgbClr val="000000"/>
              </a:solidFill>
              <a:latin typeface="Arial"/>
              <a:ea typeface="+mn-ea"/>
              <a:cs typeface="+mn-cs"/>
            </a:rPr>
            <a:t> Sebastian</a:t>
          </a:r>
          <a:endParaRPr lang="zh-CN" altLang="en-US" sz="1400" b="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endParaRPr lang="en-CA" sz="1400" kern="1200" dirty="0">
            <a:solidFill>
              <a:srgbClr val="000000"/>
            </a:solidFill>
            <a:latin typeface="Arial"/>
            <a:ea typeface="+mn-ea"/>
            <a:cs typeface="+mn-cs"/>
          </a:endParaRPr>
        </a:p>
      </dsp:txBody>
      <dsp:txXfrm>
        <a:off x="5363693" y="805329"/>
        <a:ext cx="1326531" cy="1378331"/>
      </dsp:txXfrm>
    </dsp:sp>
    <dsp:sp modelId="{4ACF52C4-183A-4AFC-9299-BEB0253BF18E}">
      <dsp:nvSpPr>
        <dsp:cNvPr id="0" name=""/>
        <dsp:cNvSpPr/>
      </dsp:nvSpPr>
      <dsp:spPr>
        <a:xfrm>
          <a:off x="6928203" y="805329"/>
          <a:ext cx="1379612" cy="1378331"/>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Exhibit &amp; Partnership Chairs</a:t>
          </a:r>
          <a:endParaRPr lang="zh-CN" altLang="zh-CN" sz="1400" b="1" kern="1200" dirty="0">
            <a:solidFill>
              <a:srgbClr val="C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David Morrison</a:t>
          </a:r>
          <a:endParaRPr lang="zh-CN" altLang="zh-CN" sz="1400" b="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Grant </a:t>
          </a:r>
          <a:r>
            <a:rPr lang="en-US" altLang="zh-CN" sz="1400" b="0" kern="1200" dirty="0" err="1">
              <a:solidFill>
                <a:srgbClr val="000000"/>
              </a:solidFill>
              <a:latin typeface="Arial"/>
              <a:ea typeface="+mn-ea"/>
              <a:cs typeface="+mn-cs"/>
            </a:rPr>
            <a:t>Pitel</a:t>
          </a:r>
          <a:endParaRPr lang="zh-CN" altLang="zh-CN" sz="1400" b="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Kevin Taylor</a:t>
          </a:r>
        </a:p>
        <a:p>
          <a:pPr marL="0" lvl="0" indent="0" algn="ctr" defTabSz="622300">
            <a:lnSpc>
              <a:spcPct val="90000"/>
            </a:lnSpc>
            <a:spcBef>
              <a:spcPct val="0"/>
            </a:spcBef>
            <a:spcAft>
              <a:spcPct val="35000"/>
            </a:spcAft>
            <a:buNone/>
          </a:pPr>
          <a:endParaRPr lang="en-CA" sz="1400" kern="1200" dirty="0">
            <a:solidFill>
              <a:srgbClr val="000000"/>
            </a:solidFill>
            <a:latin typeface="Arial"/>
            <a:ea typeface="+mn-ea"/>
            <a:cs typeface="+mn-cs"/>
          </a:endParaRPr>
        </a:p>
      </dsp:txBody>
      <dsp:txXfrm>
        <a:off x="6928203" y="805329"/>
        <a:ext cx="1379612" cy="1378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130B2-FFE3-416C-BE8D-37DADBA795A9}">
      <dsp:nvSpPr>
        <dsp:cNvPr id="0" name=""/>
        <dsp:cNvSpPr/>
      </dsp:nvSpPr>
      <dsp:spPr>
        <a:xfrm>
          <a:off x="4174814" y="788300"/>
          <a:ext cx="3108790" cy="332699"/>
        </a:xfrm>
        <a:custGeom>
          <a:avLst/>
          <a:gdLst/>
          <a:ahLst/>
          <a:cxnLst/>
          <a:rect l="0" t="0" r="0" b="0"/>
          <a:pathLst>
            <a:path>
              <a:moveTo>
                <a:pt x="0" y="0"/>
              </a:moveTo>
              <a:lnTo>
                <a:pt x="0" y="167156"/>
              </a:lnTo>
              <a:lnTo>
                <a:pt x="3108790" y="167156"/>
              </a:lnTo>
              <a:lnTo>
                <a:pt x="3108790" y="3326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F3AD570-3AE1-4130-A3EE-8AB323B3EFC8}">
      <dsp:nvSpPr>
        <dsp:cNvPr id="0" name=""/>
        <dsp:cNvSpPr/>
      </dsp:nvSpPr>
      <dsp:spPr>
        <a:xfrm>
          <a:off x="4174814" y="788300"/>
          <a:ext cx="1655179" cy="332699"/>
        </a:xfrm>
        <a:custGeom>
          <a:avLst/>
          <a:gdLst/>
          <a:ahLst/>
          <a:cxnLst/>
          <a:rect l="0" t="0" r="0" b="0"/>
          <a:pathLst>
            <a:path>
              <a:moveTo>
                <a:pt x="0" y="0"/>
              </a:moveTo>
              <a:lnTo>
                <a:pt x="0" y="167156"/>
              </a:lnTo>
              <a:lnTo>
                <a:pt x="1655179" y="167156"/>
              </a:lnTo>
              <a:lnTo>
                <a:pt x="1655179" y="3326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0EE347F-59D9-46F2-B303-D7105A3E8F5A}">
      <dsp:nvSpPr>
        <dsp:cNvPr id="0" name=""/>
        <dsp:cNvSpPr/>
      </dsp:nvSpPr>
      <dsp:spPr>
        <a:xfrm>
          <a:off x="4174814" y="788300"/>
          <a:ext cx="294572" cy="332699"/>
        </a:xfrm>
        <a:custGeom>
          <a:avLst/>
          <a:gdLst/>
          <a:ahLst/>
          <a:cxnLst/>
          <a:rect l="0" t="0" r="0" b="0"/>
          <a:pathLst>
            <a:path>
              <a:moveTo>
                <a:pt x="0" y="0"/>
              </a:moveTo>
              <a:lnTo>
                <a:pt x="0" y="167156"/>
              </a:lnTo>
              <a:lnTo>
                <a:pt x="294572" y="167156"/>
              </a:lnTo>
              <a:lnTo>
                <a:pt x="294572" y="3326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4F16A7-E0B7-4806-B63F-468491A04C56}">
      <dsp:nvSpPr>
        <dsp:cNvPr id="0" name=""/>
        <dsp:cNvSpPr/>
      </dsp:nvSpPr>
      <dsp:spPr>
        <a:xfrm>
          <a:off x="2894448" y="788300"/>
          <a:ext cx="1280365" cy="332699"/>
        </a:xfrm>
        <a:custGeom>
          <a:avLst/>
          <a:gdLst/>
          <a:ahLst/>
          <a:cxnLst/>
          <a:rect l="0" t="0" r="0" b="0"/>
          <a:pathLst>
            <a:path>
              <a:moveTo>
                <a:pt x="1280365" y="0"/>
              </a:moveTo>
              <a:lnTo>
                <a:pt x="1280365" y="167156"/>
              </a:lnTo>
              <a:lnTo>
                <a:pt x="0" y="167156"/>
              </a:lnTo>
              <a:lnTo>
                <a:pt x="0" y="3326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F243E87-0308-464F-A5D5-D031CBBB5D72}">
      <dsp:nvSpPr>
        <dsp:cNvPr id="0" name=""/>
        <dsp:cNvSpPr/>
      </dsp:nvSpPr>
      <dsp:spPr>
        <a:xfrm>
          <a:off x="1118501" y="788300"/>
          <a:ext cx="3056312" cy="332699"/>
        </a:xfrm>
        <a:custGeom>
          <a:avLst/>
          <a:gdLst/>
          <a:ahLst/>
          <a:cxnLst/>
          <a:rect l="0" t="0" r="0" b="0"/>
          <a:pathLst>
            <a:path>
              <a:moveTo>
                <a:pt x="3056312" y="0"/>
              </a:moveTo>
              <a:lnTo>
                <a:pt x="3056312" y="167156"/>
              </a:lnTo>
              <a:lnTo>
                <a:pt x="0" y="167156"/>
              </a:lnTo>
              <a:lnTo>
                <a:pt x="0" y="33269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672F4D3-54F3-4FF7-99A6-416441CFDE53}">
      <dsp:nvSpPr>
        <dsp:cNvPr id="0" name=""/>
        <dsp:cNvSpPr/>
      </dsp:nvSpPr>
      <dsp:spPr>
        <a:xfrm>
          <a:off x="3386514" y="0"/>
          <a:ext cx="1576601" cy="78830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CA" sz="5400" kern="1200" dirty="0">
              <a:solidFill>
                <a:srgbClr val="000000"/>
              </a:solidFill>
              <a:latin typeface="Arial"/>
              <a:ea typeface="+mn-ea"/>
              <a:cs typeface="+mn-cs"/>
            </a:rPr>
            <a:t> </a:t>
          </a:r>
        </a:p>
      </dsp:txBody>
      <dsp:txXfrm>
        <a:off x="3386514" y="0"/>
        <a:ext cx="1576601" cy="788300"/>
      </dsp:txXfrm>
    </dsp:sp>
    <dsp:sp modelId="{B30454AC-5C16-4063-82E8-869D9D21401B}">
      <dsp:nvSpPr>
        <dsp:cNvPr id="0" name=""/>
        <dsp:cNvSpPr/>
      </dsp:nvSpPr>
      <dsp:spPr>
        <a:xfrm>
          <a:off x="332006" y="1121000"/>
          <a:ext cx="1572991"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Publicity / Social Media Chairs</a:t>
          </a: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Kai Sun</a:t>
          </a:r>
        </a:p>
        <a:p>
          <a:pPr marL="0" lvl="0" indent="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Yongheng</a:t>
          </a:r>
          <a:r>
            <a:rPr lang="en-US" altLang="zh-CN" sz="1400" b="0" kern="1200" dirty="0">
              <a:solidFill>
                <a:srgbClr val="000000"/>
              </a:solidFill>
              <a:latin typeface="Arial"/>
              <a:ea typeface="+mn-ea"/>
              <a:cs typeface="+mn-cs"/>
            </a:rPr>
            <a:t> Yang</a:t>
          </a:r>
          <a:endParaRPr lang="zh-CN" altLang="zh-CN" sz="1400" b="0" kern="1200" dirty="0">
            <a:solidFill>
              <a:srgbClr val="000000"/>
            </a:solidFill>
            <a:latin typeface="Arial"/>
            <a:ea typeface="+mn-ea"/>
            <a:cs typeface="+mn-cs"/>
          </a:endParaRPr>
        </a:p>
      </dsp:txBody>
      <dsp:txXfrm>
        <a:off x="332006" y="1121000"/>
        <a:ext cx="1572991" cy="1061785"/>
      </dsp:txXfrm>
    </dsp:sp>
    <dsp:sp modelId="{C2A98A60-90E2-414D-B2A9-367355C87843}">
      <dsp:nvSpPr>
        <dsp:cNvPr id="0" name=""/>
        <dsp:cNvSpPr/>
      </dsp:nvSpPr>
      <dsp:spPr>
        <a:xfrm>
          <a:off x="2209801" y="1121000"/>
          <a:ext cx="1369294"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rgbClr val="C00000"/>
              </a:solidFill>
              <a:latin typeface="Arial"/>
              <a:ea typeface="+mn-ea"/>
              <a:cs typeface="+mn-cs"/>
            </a:rPr>
            <a:t>Special Session Chairs</a:t>
          </a: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Bulent </a:t>
          </a:r>
          <a:r>
            <a:rPr lang="en-US" altLang="zh-CN" sz="1400" b="0" kern="1200" dirty="0" err="1">
              <a:solidFill>
                <a:srgbClr val="000000"/>
              </a:solidFill>
              <a:latin typeface="Arial"/>
              <a:ea typeface="+mn-ea"/>
              <a:cs typeface="+mn-cs"/>
            </a:rPr>
            <a:t>Sarlioglu</a:t>
          </a:r>
          <a:endParaRPr lang="zh-CN" altLang="en-US" sz="1400" b="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Xiongfei</a:t>
          </a:r>
          <a:r>
            <a:rPr lang="en-US" altLang="zh-CN" sz="1400" b="0" kern="1200" dirty="0">
              <a:solidFill>
                <a:srgbClr val="000000"/>
              </a:solidFill>
              <a:latin typeface="Arial"/>
              <a:ea typeface="+mn-ea"/>
              <a:cs typeface="+mn-cs"/>
            </a:rPr>
            <a:t> Wang</a:t>
          </a:r>
          <a:endParaRPr lang="en-CA" sz="1400" b="0" kern="1200" dirty="0">
            <a:solidFill>
              <a:srgbClr val="000000"/>
            </a:solidFill>
            <a:latin typeface="Arial"/>
            <a:ea typeface="+mn-ea"/>
            <a:cs typeface="+mn-cs"/>
          </a:endParaRPr>
        </a:p>
      </dsp:txBody>
      <dsp:txXfrm>
        <a:off x="2209801" y="1121000"/>
        <a:ext cx="1369294" cy="1061785"/>
      </dsp:txXfrm>
    </dsp:sp>
    <dsp:sp modelId="{8BE232B3-0DF1-47A1-9A2C-B09EE74CF0D1}">
      <dsp:nvSpPr>
        <dsp:cNvPr id="0" name=""/>
        <dsp:cNvSpPr/>
      </dsp:nvSpPr>
      <dsp:spPr>
        <a:xfrm>
          <a:off x="3886202" y="1121000"/>
          <a:ext cx="1166369"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altLang="zh-CN" sz="1400" b="1" kern="1200" dirty="0">
              <a:solidFill>
                <a:srgbClr val="C00000"/>
              </a:solidFill>
              <a:latin typeface="Arial"/>
              <a:ea typeface="+mn-ea"/>
              <a:cs typeface="+mn-cs"/>
            </a:rPr>
            <a:t>Publication Chairs</a:t>
          </a:r>
        </a:p>
        <a:p>
          <a:pPr marL="0" lvl="0" indent="0" algn="ctr" defTabSz="622300">
            <a:lnSpc>
              <a:spcPct val="100000"/>
            </a:lnSpc>
            <a:spcBef>
              <a:spcPct val="0"/>
            </a:spcBef>
            <a:spcAft>
              <a:spcPts val="0"/>
            </a:spcAft>
            <a:buNone/>
          </a:pPr>
          <a:r>
            <a:rPr lang="en-US" altLang="zh-CN" sz="1400" b="0" kern="1200" dirty="0" err="1">
              <a:solidFill>
                <a:srgbClr val="000000"/>
              </a:solidFill>
              <a:latin typeface="Arial"/>
              <a:ea typeface="+mn-ea"/>
              <a:cs typeface="+mn-cs"/>
            </a:rPr>
            <a:t>Xiaonan</a:t>
          </a:r>
          <a:r>
            <a:rPr lang="en-US" altLang="zh-CN" sz="1400" b="0" kern="1200" dirty="0">
              <a:solidFill>
                <a:srgbClr val="000000"/>
              </a:solidFill>
              <a:latin typeface="Arial"/>
              <a:ea typeface="+mn-ea"/>
              <a:cs typeface="+mn-cs"/>
            </a:rPr>
            <a:t> Lu</a:t>
          </a:r>
        </a:p>
        <a:p>
          <a:pPr marL="0" lvl="0" indent="0" algn="ctr" defTabSz="622300">
            <a:lnSpc>
              <a:spcPct val="100000"/>
            </a:lnSpc>
            <a:spcBef>
              <a:spcPct val="0"/>
            </a:spcBef>
            <a:spcAft>
              <a:spcPts val="0"/>
            </a:spcAft>
            <a:buNone/>
          </a:pPr>
          <a:r>
            <a:rPr lang="en-US" altLang="zh-CN" sz="1400" b="0" kern="1200" dirty="0">
              <a:solidFill>
                <a:srgbClr val="000000"/>
              </a:solidFill>
              <a:latin typeface="Arial"/>
              <a:ea typeface="+mn-ea"/>
              <a:cs typeface="+mn-cs"/>
            </a:rPr>
            <a:t>Carl Ho</a:t>
          </a:r>
        </a:p>
        <a:p>
          <a:pPr marL="0" lvl="0" indent="0" algn="ctr" defTabSz="622300">
            <a:lnSpc>
              <a:spcPct val="100000"/>
            </a:lnSpc>
            <a:spcBef>
              <a:spcPct val="0"/>
            </a:spcBef>
            <a:spcAft>
              <a:spcPts val="0"/>
            </a:spcAft>
            <a:buNone/>
          </a:pPr>
          <a:r>
            <a:rPr lang="en-US" altLang="zh-CN" sz="1400" b="0" kern="1200" dirty="0">
              <a:solidFill>
                <a:srgbClr val="000000"/>
              </a:solidFill>
              <a:latin typeface="Arial"/>
              <a:ea typeface="+mn-ea"/>
              <a:cs typeface="+mn-cs"/>
            </a:rPr>
            <a:t>Xu She</a:t>
          </a:r>
          <a:endParaRPr lang="zh-CN" altLang="zh-CN" sz="1400" b="0" kern="1200" dirty="0">
            <a:solidFill>
              <a:srgbClr val="000000"/>
            </a:solidFill>
            <a:latin typeface="Arial"/>
            <a:ea typeface="+mn-ea"/>
            <a:cs typeface="+mn-cs"/>
          </a:endParaRPr>
        </a:p>
      </dsp:txBody>
      <dsp:txXfrm>
        <a:off x="3886202" y="1121000"/>
        <a:ext cx="1166369" cy="1061785"/>
      </dsp:txXfrm>
    </dsp:sp>
    <dsp:sp modelId="{4ACF52C4-183A-4AFC-9299-BEB0253BF18E}">
      <dsp:nvSpPr>
        <dsp:cNvPr id="0" name=""/>
        <dsp:cNvSpPr/>
      </dsp:nvSpPr>
      <dsp:spPr>
        <a:xfrm>
          <a:off x="5335382" y="1121000"/>
          <a:ext cx="989222"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Awards Chair</a:t>
          </a:r>
          <a:endParaRPr lang="zh-CN" altLang="en-US" sz="1400" b="1" kern="1200" dirty="0">
            <a:solidFill>
              <a:srgbClr val="C00000"/>
            </a:solidFill>
            <a:latin typeface="Arial"/>
            <a:ea typeface="+mn-ea"/>
            <a:cs typeface="+mn-cs"/>
          </a:endParaRPr>
        </a:p>
        <a:p>
          <a:pPr marL="0" lvl="0" indent="0" algn="ctr" defTabSz="622300">
            <a:lnSpc>
              <a:spcPct val="90000"/>
            </a:lnSpc>
            <a:spcBef>
              <a:spcPct val="0"/>
            </a:spcBef>
            <a:spcAft>
              <a:spcPct val="35000"/>
            </a:spcAft>
            <a:buNone/>
          </a:pPr>
          <a:r>
            <a:rPr lang="en-US" altLang="zh-CN" sz="1400" kern="1200" dirty="0">
              <a:solidFill>
                <a:srgbClr val="000000"/>
              </a:solidFill>
              <a:latin typeface="Arial"/>
              <a:ea typeface="+mn-ea"/>
              <a:cs typeface="+mn-cs"/>
            </a:rPr>
            <a:t>John Shen</a:t>
          </a:r>
          <a:endParaRPr lang="en-CA" sz="1400" kern="1200" dirty="0">
            <a:solidFill>
              <a:srgbClr val="000000"/>
            </a:solidFill>
            <a:latin typeface="Arial"/>
            <a:ea typeface="+mn-ea"/>
            <a:cs typeface="+mn-cs"/>
          </a:endParaRPr>
        </a:p>
      </dsp:txBody>
      <dsp:txXfrm>
        <a:off x="5335382" y="1121000"/>
        <a:ext cx="989222" cy="1061785"/>
      </dsp:txXfrm>
    </dsp:sp>
    <dsp:sp modelId="{510B8CE7-C141-447A-9612-B0A787BE9181}">
      <dsp:nvSpPr>
        <dsp:cNvPr id="0" name=""/>
        <dsp:cNvSpPr/>
      </dsp:nvSpPr>
      <dsp:spPr>
        <a:xfrm>
          <a:off x="6629394" y="1121000"/>
          <a:ext cx="1308421" cy="1061785"/>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Tutorial Chairs</a:t>
          </a:r>
          <a:endParaRPr lang="zh-CN" altLang="zh-CN" sz="1400" b="1" kern="1200" dirty="0">
            <a:solidFill>
              <a:srgbClr val="C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Xinbo</a:t>
          </a:r>
          <a:r>
            <a:rPr lang="en-US" altLang="zh-CN" sz="1400" b="0" kern="1200" dirty="0">
              <a:solidFill>
                <a:srgbClr val="000000"/>
              </a:solidFill>
              <a:latin typeface="Arial"/>
              <a:ea typeface="+mn-ea"/>
              <a:cs typeface="+mn-cs"/>
            </a:rPr>
            <a:t> </a:t>
          </a:r>
          <a:r>
            <a:rPr lang="en-US" altLang="zh-CN" sz="1400" b="0" kern="1200" dirty="0" err="1">
              <a:solidFill>
                <a:srgbClr val="000000"/>
              </a:solidFill>
              <a:latin typeface="Arial"/>
              <a:ea typeface="+mn-ea"/>
              <a:cs typeface="+mn-cs"/>
            </a:rPr>
            <a:t>Ruan</a:t>
          </a:r>
          <a:endParaRPr lang="zh-CN" altLang="zh-CN" sz="1400" b="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Ali </a:t>
          </a:r>
          <a:r>
            <a:rPr lang="en-US" altLang="zh-CN" sz="1400" b="0" kern="1200" dirty="0" err="1">
              <a:solidFill>
                <a:srgbClr val="000000"/>
              </a:solidFill>
              <a:latin typeface="Arial"/>
              <a:ea typeface="+mn-ea"/>
              <a:cs typeface="+mn-cs"/>
            </a:rPr>
            <a:t>Khajehoddin</a:t>
          </a:r>
          <a:endParaRPr lang="en-CA" sz="1400" b="0" kern="1200" dirty="0">
            <a:solidFill>
              <a:srgbClr val="000000"/>
            </a:solidFill>
            <a:latin typeface="Arial"/>
            <a:ea typeface="+mn-ea"/>
            <a:cs typeface="+mn-cs"/>
          </a:endParaRPr>
        </a:p>
      </dsp:txBody>
      <dsp:txXfrm>
        <a:off x="6629394" y="1121000"/>
        <a:ext cx="1308421" cy="1061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AD570-3AE1-4130-A3EE-8AB323B3EFC8}">
      <dsp:nvSpPr>
        <dsp:cNvPr id="0" name=""/>
        <dsp:cNvSpPr/>
      </dsp:nvSpPr>
      <dsp:spPr>
        <a:xfrm>
          <a:off x="3943510" y="691015"/>
          <a:ext cx="3177899" cy="292203"/>
        </a:xfrm>
        <a:custGeom>
          <a:avLst/>
          <a:gdLst/>
          <a:ahLst/>
          <a:cxnLst/>
          <a:rect l="0" t="0" r="0" b="0"/>
          <a:pathLst>
            <a:path>
              <a:moveTo>
                <a:pt x="0" y="0"/>
              </a:moveTo>
              <a:lnTo>
                <a:pt x="0" y="147090"/>
              </a:lnTo>
              <a:lnTo>
                <a:pt x="3177899" y="147090"/>
              </a:lnTo>
              <a:lnTo>
                <a:pt x="3177899" y="292203"/>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0EE347F-59D9-46F2-B303-D7105A3E8F5A}">
      <dsp:nvSpPr>
        <dsp:cNvPr id="0" name=""/>
        <dsp:cNvSpPr/>
      </dsp:nvSpPr>
      <dsp:spPr>
        <a:xfrm>
          <a:off x="3943510" y="691015"/>
          <a:ext cx="1630134" cy="291215"/>
        </a:xfrm>
        <a:custGeom>
          <a:avLst/>
          <a:gdLst/>
          <a:ahLst/>
          <a:cxnLst/>
          <a:rect l="0" t="0" r="0" b="0"/>
          <a:pathLst>
            <a:path>
              <a:moveTo>
                <a:pt x="0" y="0"/>
              </a:moveTo>
              <a:lnTo>
                <a:pt x="0" y="146102"/>
              </a:lnTo>
              <a:lnTo>
                <a:pt x="1630134" y="146102"/>
              </a:lnTo>
              <a:lnTo>
                <a:pt x="1630134" y="291215"/>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4F16A7-E0B7-4806-B63F-468491A04C56}">
      <dsp:nvSpPr>
        <dsp:cNvPr id="0" name=""/>
        <dsp:cNvSpPr/>
      </dsp:nvSpPr>
      <dsp:spPr>
        <a:xfrm>
          <a:off x="3675879" y="691015"/>
          <a:ext cx="267630" cy="291215"/>
        </a:xfrm>
        <a:custGeom>
          <a:avLst/>
          <a:gdLst/>
          <a:ahLst/>
          <a:cxnLst/>
          <a:rect l="0" t="0" r="0" b="0"/>
          <a:pathLst>
            <a:path>
              <a:moveTo>
                <a:pt x="267630" y="0"/>
              </a:moveTo>
              <a:lnTo>
                <a:pt x="267630" y="146102"/>
              </a:lnTo>
              <a:lnTo>
                <a:pt x="0" y="146102"/>
              </a:lnTo>
              <a:lnTo>
                <a:pt x="0" y="291215"/>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F243E87-0308-464F-A5D5-D031CBBB5D72}">
      <dsp:nvSpPr>
        <dsp:cNvPr id="0" name=""/>
        <dsp:cNvSpPr/>
      </dsp:nvSpPr>
      <dsp:spPr>
        <a:xfrm>
          <a:off x="1327807" y="691015"/>
          <a:ext cx="2615702" cy="291215"/>
        </a:xfrm>
        <a:custGeom>
          <a:avLst/>
          <a:gdLst/>
          <a:ahLst/>
          <a:cxnLst/>
          <a:rect l="0" t="0" r="0" b="0"/>
          <a:pathLst>
            <a:path>
              <a:moveTo>
                <a:pt x="2615702" y="0"/>
              </a:moveTo>
              <a:lnTo>
                <a:pt x="2615702" y="146102"/>
              </a:lnTo>
              <a:lnTo>
                <a:pt x="0" y="146102"/>
              </a:lnTo>
              <a:lnTo>
                <a:pt x="0" y="291215"/>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672F4D3-54F3-4FF7-99A6-416441CFDE53}">
      <dsp:nvSpPr>
        <dsp:cNvPr id="0" name=""/>
        <dsp:cNvSpPr/>
      </dsp:nvSpPr>
      <dsp:spPr>
        <a:xfrm>
          <a:off x="3252494" y="0"/>
          <a:ext cx="1382031" cy="691015"/>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CA" sz="4700" kern="1200" dirty="0">
              <a:solidFill>
                <a:srgbClr val="000000"/>
              </a:solidFill>
              <a:latin typeface="Arial"/>
              <a:ea typeface="+mn-ea"/>
              <a:cs typeface="+mn-cs"/>
            </a:rPr>
            <a:t> </a:t>
          </a:r>
        </a:p>
      </dsp:txBody>
      <dsp:txXfrm>
        <a:off x="3252494" y="0"/>
        <a:ext cx="1382031" cy="691015"/>
      </dsp:txXfrm>
    </dsp:sp>
    <dsp:sp modelId="{B30454AC-5C16-4063-82E8-869D9D21401B}">
      <dsp:nvSpPr>
        <dsp:cNvPr id="0" name=""/>
        <dsp:cNvSpPr/>
      </dsp:nvSpPr>
      <dsp:spPr>
        <a:xfrm>
          <a:off x="173575" y="982231"/>
          <a:ext cx="2308463"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Local Arrangement Chairs</a:t>
          </a: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Al-Thaddeus </a:t>
          </a:r>
          <a:r>
            <a:rPr lang="en-US" altLang="zh-CN" sz="1400" b="0" kern="1200" dirty="0" err="1">
              <a:solidFill>
                <a:srgbClr val="000000"/>
              </a:solidFill>
              <a:latin typeface="Arial"/>
              <a:ea typeface="+mn-ea"/>
              <a:cs typeface="+mn-cs"/>
            </a:rPr>
            <a:t>Avestruz</a:t>
          </a:r>
          <a:endParaRPr lang="en-US" altLang="zh-CN" sz="1400" b="0" kern="1200" dirty="0">
            <a:solidFill>
              <a:srgbClr val="000000"/>
            </a:solidFill>
            <a:latin typeface="Arial"/>
            <a:ea typeface="+mn-ea"/>
            <a:cs typeface="+mn-cs"/>
          </a:endParaRPr>
        </a:p>
        <a:p>
          <a:pPr marL="0" lvl="0" indent="0" algn="ctr" defTabSz="622300">
            <a:lnSpc>
              <a:spcPct val="90000"/>
            </a:lnSpc>
            <a:spcBef>
              <a:spcPct val="0"/>
            </a:spcBef>
            <a:spcAft>
              <a:spcPct val="35000"/>
            </a:spcAft>
            <a:buNone/>
          </a:pPr>
          <a:r>
            <a:rPr lang="en-US" altLang="zh-CN" sz="1400" b="0" kern="1200" dirty="0">
              <a:solidFill>
                <a:srgbClr val="000000"/>
              </a:solidFill>
              <a:latin typeface="Arial"/>
              <a:ea typeface="+mn-ea"/>
              <a:cs typeface="+mn-cs"/>
            </a:rPr>
            <a:t>Abraham </a:t>
          </a:r>
          <a:r>
            <a:rPr lang="en-US" altLang="zh-CN" sz="1400" b="0" kern="1200" dirty="0" err="1">
              <a:solidFill>
                <a:srgbClr val="000000"/>
              </a:solidFill>
              <a:latin typeface="Arial"/>
              <a:ea typeface="+mn-ea"/>
              <a:cs typeface="+mn-cs"/>
            </a:rPr>
            <a:t>Gebregergis</a:t>
          </a:r>
          <a:endParaRPr lang="en-US" altLang="zh-CN" sz="1400" b="1" kern="1200" dirty="0">
            <a:solidFill>
              <a:srgbClr val="000000"/>
            </a:solidFill>
            <a:latin typeface="Arial"/>
            <a:ea typeface="+mn-ea"/>
            <a:cs typeface="+mn-cs"/>
          </a:endParaRPr>
        </a:p>
      </dsp:txBody>
      <dsp:txXfrm>
        <a:off x="173575" y="982231"/>
        <a:ext cx="2308463" cy="1115403"/>
      </dsp:txXfrm>
    </dsp:sp>
    <dsp:sp modelId="{C2A98A60-90E2-414D-B2A9-367355C87843}">
      <dsp:nvSpPr>
        <dsp:cNvPr id="0" name=""/>
        <dsp:cNvSpPr/>
      </dsp:nvSpPr>
      <dsp:spPr>
        <a:xfrm>
          <a:off x="2779756" y="982231"/>
          <a:ext cx="1792246"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altLang="zh-CN" sz="1400" b="1" kern="1200" dirty="0">
              <a:solidFill>
                <a:srgbClr val="C00000"/>
              </a:solidFill>
              <a:latin typeface="+mn-lt"/>
              <a:ea typeface="+mn-ea"/>
              <a:cs typeface="+mn-cs"/>
            </a:rPr>
            <a:t>Webmaster Chairs</a:t>
          </a:r>
        </a:p>
        <a:p>
          <a:pPr marL="0" lvl="0" indent="0" algn="ctr" defTabSz="622300">
            <a:lnSpc>
              <a:spcPct val="100000"/>
            </a:lnSpc>
            <a:spcBef>
              <a:spcPct val="0"/>
            </a:spcBef>
            <a:spcAft>
              <a:spcPts val="0"/>
            </a:spcAft>
            <a:buNone/>
          </a:pPr>
          <a:r>
            <a:rPr lang="en-US" altLang="zh-CN" sz="1400" b="0" kern="1200" dirty="0">
              <a:solidFill>
                <a:srgbClr val="000000"/>
              </a:solidFill>
              <a:latin typeface="+mn-lt"/>
              <a:ea typeface="+mn-ea"/>
              <a:cs typeface="+mn-cs"/>
            </a:rPr>
            <a:t>Jennifer Vining</a:t>
          </a:r>
        </a:p>
        <a:p>
          <a:pPr marL="0" lvl="0" indent="0" algn="ctr" defTabSz="622300">
            <a:lnSpc>
              <a:spcPct val="100000"/>
            </a:lnSpc>
            <a:spcBef>
              <a:spcPct val="0"/>
            </a:spcBef>
            <a:spcAft>
              <a:spcPts val="0"/>
            </a:spcAft>
            <a:buNone/>
          </a:pPr>
          <a:r>
            <a:rPr lang="en-US" altLang="zh-CN" sz="1400" b="0" kern="1200" dirty="0">
              <a:solidFill>
                <a:srgbClr val="000000"/>
              </a:solidFill>
              <a:latin typeface="+mn-lt"/>
              <a:ea typeface="+mn-ea"/>
              <a:cs typeface="+mn-cs"/>
            </a:rPr>
            <a:t>Dong Cao</a:t>
          </a:r>
        </a:p>
        <a:p>
          <a:pPr marL="0" lvl="0" indent="0" algn="ctr" defTabSz="622300">
            <a:lnSpc>
              <a:spcPct val="100000"/>
            </a:lnSpc>
            <a:spcBef>
              <a:spcPct val="0"/>
            </a:spcBef>
            <a:spcAft>
              <a:spcPts val="0"/>
            </a:spcAft>
            <a:buNone/>
          </a:pPr>
          <a:r>
            <a:rPr lang="en-US" altLang="zh-CN" sz="1400" b="0" kern="1200" dirty="0">
              <a:solidFill>
                <a:srgbClr val="000000"/>
              </a:solidFill>
              <a:latin typeface="+mn-lt"/>
              <a:ea typeface="+mn-ea"/>
              <a:cs typeface="+mn-cs"/>
            </a:rPr>
            <a:t>Yuan Li</a:t>
          </a:r>
          <a:endParaRPr lang="zh-CN" altLang="en-US" sz="1400" b="0" kern="1200" dirty="0">
            <a:solidFill>
              <a:srgbClr val="000000"/>
            </a:solidFill>
            <a:latin typeface="+mn-lt"/>
            <a:ea typeface="+mn-ea"/>
            <a:cs typeface="+mn-cs"/>
          </a:endParaRPr>
        </a:p>
      </dsp:txBody>
      <dsp:txXfrm>
        <a:off x="2779756" y="982231"/>
        <a:ext cx="1792246" cy="1115403"/>
      </dsp:txXfrm>
    </dsp:sp>
    <dsp:sp modelId="{8BE232B3-0DF1-47A1-9A2C-B09EE74CF0D1}">
      <dsp:nvSpPr>
        <dsp:cNvPr id="0" name=""/>
        <dsp:cNvSpPr/>
      </dsp:nvSpPr>
      <dsp:spPr>
        <a:xfrm>
          <a:off x="4862229" y="982231"/>
          <a:ext cx="1422829"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altLang="zh-CN" sz="1400" b="1" kern="1200" dirty="0">
              <a:solidFill>
                <a:srgbClr val="C00000"/>
              </a:solidFill>
              <a:latin typeface="Arial"/>
              <a:ea typeface="+mn-ea"/>
              <a:cs typeface="+mn-cs"/>
            </a:rPr>
            <a:t>WIE Chairs</a:t>
          </a:r>
        </a:p>
        <a:p>
          <a:pPr marL="0" lvl="0" indent="0" algn="ctr" defTabSz="622300">
            <a:lnSpc>
              <a:spcPct val="100000"/>
            </a:lnSpc>
            <a:spcBef>
              <a:spcPct val="0"/>
            </a:spcBef>
            <a:spcAft>
              <a:spcPts val="0"/>
            </a:spcAft>
            <a:buNone/>
          </a:pPr>
          <a:r>
            <a:rPr lang="en-US" altLang="zh-CN" sz="1400" b="0" kern="1200" dirty="0">
              <a:solidFill>
                <a:srgbClr val="000000"/>
              </a:solidFill>
              <a:latin typeface="Arial"/>
              <a:ea typeface="+mn-ea"/>
              <a:cs typeface="+mn-cs"/>
            </a:rPr>
            <a:t>Norma </a:t>
          </a:r>
          <a:r>
            <a:rPr lang="en-US" altLang="zh-CN" sz="1400" b="0" kern="1200" dirty="0" err="1">
              <a:solidFill>
                <a:srgbClr val="000000"/>
              </a:solidFill>
              <a:latin typeface="Arial"/>
              <a:ea typeface="+mn-ea"/>
              <a:cs typeface="+mn-cs"/>
            </a:rPr>
            <a:t>Anglani</a:t>
          </a:r>
          <a:endParaRPr lang="en-US" altLang="zh-CN" sz="1400" b="0" kern="1200" dirty="0">
            <a:solidFill>
              <a:srgbClr val="000000"/>
            </a:solidFill>
            <a:latin typeface="Arial"/>
            <a:ea typeface="+mn-ea"/>
            <a:cs typeface="+mn-cs"/>
          </a:endParaRPr>
        </a:p>
        <a:p>
          <a:pPr marL="0" lvl="0" indent="0" algn="ctr" defTabSz="622300">
            <a:lnSpc>
              <a:spcPct val="100000"/>
            </a:lnSpc>
            <a:spcBef>
              <a:spcPct val="0"/>
            </a:spcBef>
            <a:spcAft>
              <a:spcPts val="0"/>
            </a:spcAft>
            <a:buNone/>
          </a:pPr>
          <a:r>
            <a:rPr lang="en-US" altLang="zh-CN" sz="1400" b="0" kern="1200" dirty="0" err="1">
              <a:solidFill>
                <a:srgbClr val="000000"/>
              </a:solidFill>
              <a:latin typeface="Arial"/>
              <a:ea typeface="+mn-ea"/>
              <a:cs typeface="+mn-cs"/>
            </a:rPr>
            <a:t>Jin</a:t>
          </a:r>
          <a:r>
            <a:rPr lang="en-US" altLang="zh-CN" sz="1400" b="0" kern="1200" dirty="0">
              <a:solidFill>
                <a:srgbClr val="000000"/>
              </a:solidFill>
              <a:latin typeface="Arial"/>
              <a:ea typeface="+mn-ea"/>
              <a:cs typeface="+mn-cs"/>
            </a:rPr>
            <a:t> Ye</a:t>
          </a:r>
        </a:p>
        <a:p>
          <a:pPr marL="0" lvl="0" indent="0" algn="ctr" defTabSz="622300">
            <a:lnSpc>
              <a:spcPct val="100000"/>
            </a:lnSpc>
            <a:spcBef>
              <a:spcPct val="0"/>
            </a:spcBef>
            <a:spcAft>
              <a:spcPts val="0"/>
            </a:spcAft>
            <a:buNone/>
          </a:pPr>
          <a:r>
            <a:rPr lang="en-US" altLang="zh-CN" sz="1400" b="0" kern="1200" dirty="0">
              <a:solidFill>
                <a:srgbClr val="000000"/>
              </a:solidFill>
              <a:latin typeface="Arial"/>
              <a:ea typeface="+mn-ea"/>
              <a:cs typeface="+mn-cs"/>
            </a:rPr>
            <a:t>Moya Dai</a:t>
          </a:r>
          <a:endParaRPr lang="zh-CN" altLang="zh-CN" sz="1400" b="0" kern="1200" dirty="0">
            <a:solidFill>
              <a:srgbClr val="000000"/>
            </a:solidFill>
            <a:latin typeface="Arial"/>
            <a:ea typeface="+mn-ea"/>
            <a:cs typeface="+mn-cs"/>
          </a:endParaRPr>
        </a:p>
      </dsp:txBody>
      <dsp:txXfrm>
        <a:off x="4862229" y="982231"/>
        <a:ext cx="1422829" cy="1115403"/>
      </dsp:txXfrm>
    </dsp:sp>
    <dsp:sp modelId="{4ACF52C4-183A-4AFC-9299-BEB0253BF18E}">
      <dsp:nvSpPr>
        <dsp:cNvPr id="0" name=""/>
        <dsp:cNvSpPr/>
      </dsp:nvSpPr>
      <dsp:spPr>
        <a:xfrm>
          <a:off x="6575285" y="983219"/>
          <a:ext cx="1092247" cy="1115403"/>
        </a:xfrm>
        <a:prstGeom prst="rect">
          <a:avLst/>
        </a:prstGeom>
        <a:gradFill rotWithShape="0">
          <a:gsLst>
            <a:gs pos="0">
              <a:srgbClr val="BBE0E3">
                <a:hueOff val="0"/>
                <a:satOff val="0"/>
                <a:lumOff val="0"/>
                <a:alphaOff val="0"/>
                <a:tint val="50000"/>
                <a:satMod val="300000"/>
              </a:srgbClr>
            </a:gs>
            <a:gs pos="35000">
              <a:srgbClr val="BBE0E3">
                <a:hueOff val="0"/>
                <a:satOff val="0"/>
                <a:lumOff val="0"/>
                <a:alphaOff val="0"/>
                <a:tint val="37000"/>
                <a:satMod val="300000"/>
              </a:srgbClr>
            </a:gs>
            <a:gs pos="100000">
              <a:srgbClr val="BBE0E3">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rgbClr val="C00000"/>
              </a:solidFill>
              <a:latin typeface="Arial"/>
              <a:ea typeface="+mn-ea"/>
              <a:cs typeface="+mn-cs"/>
            </a:rPr>
            <a:t>Student Activities Chair</a:t>
          </a:r>
        </a:p>
        <a:p>
          <a:pPr marL="0" lvl="0" indent="0" algn="ctr" defTabSz="622300">
            <a:lnSpc>
              <a:spcPct val="90000"/>
            </a:lnSpc>
            <a:spcBef>
              <a:spcPct val="0"/>
            </a:spcBef>
            <a:spcAft>
              <a:spcPct val="35000"/>
            </a:spcAft>
            <a:buNone/>
          </a:pPr>
          <a:r>
            <a:rPr lang="en-US" altLang="zh-CN" sz="1400" b="0" kern="1200" dirty="0" err="1">
              <a:solidFill>
                <a:srgbClr val="000000"/>
              </a:solidFill>
              <a:latin typeface="Arial"/>
              <a:ea typeface="+mn-ea"/>
              <a:cs typeface="+mn-cs"/>
            </a:rPr>
            <a:t>Zheyu</a:t>
          </a:r>
          <a:r>
            <a:rPr lang="en-US" altLang="zh-CN" sz="1400" b="0" kern="1200" dirty="0">
              <a:solidFill>
                <a:srgbClr val="000000"/>
              </a:solidFill>
              <a:latin typeface="Arial"/>
              <a:ea typeface="+mn-ea"/>
              <a:cs typeface="+mn-cs"/>
            </a:rPr>
            <a:t> Zhang</a:t>
          </a:r>
          <a:endParaRPr lang="zh-CN" altLang="zh-CN" sz="1400" b="0" kern="1200" dirty="0">
            <a:solidFill>
              <a:srgbClr val="000000"/>
            </a:solidFill>
            <a:latin typeface="Arial"/>
            <a:ea typeface="+mn-ea"/>
            <a:cs typeface="+mn-cs"/>
          </a:endParaRPr>
        </a:p>
      </dsp:txBody>
      <dsp:txXfrm>
        <a:off x="6575285" y="983219"/>
        <a:ext cx="1092247" cy="11154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6B8E47C3-DB2D-4312-B7B5-2D56150ACD58}" type="datetimeFigureOut">
              <a:rPr lang="zh-TW" altLang="it-IT"/>
              <a:pPr>
                <a:defRPr/>
              </a:pPr>
              <a:t>2019/9/29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12E05A8-CE22-494C-83DE-FD5138B06EE6}" type="slidenum">
              <a:rPr lang="zh-TW" altLang="en-US"/>
              <a:pPr/>
              <a:t>‹#›</a:t>
            </a:fld>
            <a:endParaRPr lang="zh-TW" altLang="en-US"/>
          </a:p>
        </p:txBody>
      </p:sp>
    </p:spTree>
    <p:extLst>
      <p:ext uri="{BB962C8B-B14F-4D97-AF65-F5344CB8AC3E}">
        <p14:creationId xmlns:p14="http://schemas.microsoft.com/office/powerpoint/2010/main" val="3962331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6E57095-C7BC-4346-8B92-D7770956F5C7}" type="slidenum">
              <a:rPr lang="zh-TW" altLang="en-US"/>
              <a:pPr/>
              <a:t>‹#›</a:t>
            </a:fld>
            <a:endParaRPr lang="en-US" altLang="zh-TW"/>
          </a:p>
        </p:txBody>
      </p:sp>
    </p:spTree>
    <p:extLst>
      <p:ext uri="{BB962C8B-B14F-4D97-AF65-F5344CB8AC3E}">
        <p14:creationId xmlns:p14="http://schemas.microsoft.com/office/powerpoint/2010/main" val="155430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96925" indent="-306388">
              <a:defRPr sz="2400">
                <a:solidFill>
                  <a:schemeClr val="tx1"/>
                </a:solidFill>
                <a:latin typeface="Arial" panose="020B0604020202020204" pitchFamily="34" charset="0"/>
                <a:ea typeface="MS PGothic" panose="020B0600070205080204" pitchFamily="34" charset="-128"/>
              </a:defRPr>
            </a:lvl2pPr>
            <a:lvl3pPr marL="1225550" indent="-244475">
              <a:defRPr sz="2400">
                <a:solidFill>
                  <a:schemeClr val="tx1"/>
                </a:solidFill>
                <a:latin typeface="Arial" panose="020B0604020202020204" pitchFamily="34" charset="0"/>
                <a:ea typeface="MS PGothic" panose="020B0600070205080204" pitchFamily="34" charset="-128"/>
              </a:defRPr>
            </a:lvl3pPr>
            <a:lvl4pPr marL="1716088" indent="-244475">
              <a:defRPr sz="2400">
                <a:solidFill>
                  <a:schemeClr val="tx1"/>
                </a:solidFill>
                <a:latin typeface="Arial" panose="020B0604020202020204" pitchFamily="34" charset="0"/>
                <a:ea typeface="MS PGothic" panose="020B0600070205080204" pitchFamily="34" charset="-128"/>
              </a:defRPr>
            </a:lvl4pPr>
            <a:lvl5pPr marL="2206625" indent="-244475">
              <a:defRPr sz="2400">
                <a:solidFill>
                  <a:schemeClr val="tx1"/>
                </a:solidFill>
                <a:latin typeface="Arial" panose="020B0604020202020204" pitchFamily="34" charset="0"/>
                <a:ea typeface="MS PGothic" panose="020B0600070205080204" pitchFamily="34" charset="-128"/>
              </a:defRPr>
            </a:lvl5pPr>
            <a:lvl6pPr marL="2663825" indent="-2444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121025" indent="-2444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78225" indent="-2444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4035425" indent="-2444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C0BFDF2-07CD-44B6-8B38-5DF10D7DA3D1}" type="slidenum">
              <a:rPr lang="zh-CN" altLang="en-US" sz="1300" smtClean="0">
                <a:solidFill>
                  <a:prstClr val="black"/>
                </a:solidFill>
              </a:rPr>
              <a:pPr/>
              <a:t>62</a:t>
            </a:fld>
            <a:endParaRPr lang="en-US" altLang="zh-CN" sz="1300">
              <a:solidFill>
                <a:prstClr val="black"/>
              </a:solidFill>
            </a:endParaRPr>
          </a:p>
        </p:txBody>
      </p:sp>
    </p:spTree>
    <p:extLst>
      <p:ext uri="{BB962C8B-B14F-4D97-AF65-F5344CB8AC3E}">
        <p14:creationId xmlns:p14="http://schemas.microsoft.com/office/powerpoint/2010/main" val="289472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endParaRPr lang="zh-CN" altLang="en-US" dirty="0"/>
          </a:p>
        </p:txBody>
      </p:sp>
      <p:sp>
        <p:nvSpPr>
          <p:cNvPr id="10243" name="Slide Number Placeholder 3"/>
          <p:cNvSpPr>
            <a:spLocks noGrp="1"/>
          </p:cNvSpPr>
          <p:nvPr>
            <p:ph type="sldNum" sz="quarter" idx="5"/>
          </p:nvPr>
        </p:nvSpPr>
        <p:spPr bwMode="auto">
          <a:noFill/>
          <a:ln>
            <a:miter lim="800000"/>
            <a:headEnd/>
            <a:tailEnd/>
          </a:ln>
        </p:spPr>
        <p:txBody>
          <a:bodyPr/>
          <a:lstStyle/>
          <a:p>
            <a:fld id="{E46269AD-48FB-4DEB-96F8-82A08E08E67E}" type="slidenum">
              <a:rPr lang="zh-CN" altLang="en-US" smtClean="0"/>
              <a:pPr/>
              <a:t>64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57095-C7BC-4346-8B92-D7770956F5C7}" type="slidenum">
              <a:rPr lang="zh-TW" altLang="en-US" smtClean="0"/>
              <a:pPr/>
              <a:t>70</a:t>
            </a:fld>
            <a:endParaRPr lang="en-US" altLang="zh-TW"/>
          </a:p>
        </p:txBody>
      </p:sp>
    </p:spTree>
    <p:extLst>
      <p:ext uri="{BB962C8B-B14F-4D97-AF65-F5344CB8AC3E}">
        <p14:creationId xmlns:p14="http://schemas.microsoft.com/office/powerpoint/2010/main" val="242063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57095-C7BC-4346-8B92-D7770956F5C7}" type="slidenum">
              <a:rPr lang="zh-TW" altLang="en-US" smtClean="0"/>
              <a:pPr/>
              <a:t>75</a:t>
            </a:fld>
            <a:endParaRPr lang="en-US" altLang="zh-TW"/>
          </a:p>
        </p:txBody>
      </p:sp>
    </p:spTree>
    <p:extLst>
      <p:ext uri="{BB962C8B-B14F-4D97-AF65-F5344CB8AC3E}">
        <p14:creationId xmlns:p14="http://schemas.microsoft.com/office/powerpoint/2010/main" val="416219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a:extLst>
              <a:ext uri="{FF2B5EF4-FFF2-40B4-BE49-F238E27FC236}">
                <a16:creationId xmlns:a16="http://schemas.microsoft.com/office/drawing/2014/main" id="{49F51B60-61E7-44E2-80B7-2542A689A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3">
            <a:extLst>
              <a:ext uri="{FF2B5EF4-FFF2-40B4-BE49-F238E27FC236}">
                <a16:creationId xmlns:a16="http://schemas.microsoft.com/office/drawing/2014/main" id="{A349E4F0-59CF-4A6A-B8EB-73928F21E012}"/>
              </a:ext>
            </a:extLst>
          </p:cNvPr>
          <p:cNvSpPr>
            <a:spLocks/>
          </p:cNvSpPr>
          <p:nvPr userDrawn="1"/>
        </p:nvSpPr>
        <p:spPr bwMode="auto">
          <a:xfrm>
            <a:off x="0" y="0"/>
            <a:ext cx="8488363" cy="274638"/>
          </a:xfrm>
          <a:custGeom>
            <a:avLst/>
            <a:gdLst>
              <a:gd name="T0" fmla="*/ 0 w 8488680"/>
              <a:gd name="T1" fmla="*/ 276233 h 274320"/>
              <a:gd name="T2" fmla="*/ 7999206 w 8488680"/>
              <a:gd name="T3" fmla="*/ 276233 h 274320"/>
              <a:gd name="T4" fmla="*/ 8486778 w 8488680"/>
              <a:gd name="T5" fmla="*/ 0 h 274320"/>
              <a:gd name="T6" fmla="*/ 0 w 8488680"/>
              <a:gd name="T7" fmla="*/ 0 h 274320"/>
              <a:gd name="T8" fmla="*/ 0 w 8488680"/>
              <a:gd name="T9" fmla="*/ 276233 h 27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8680" h="274320">
                <a:moveTo>
                  <a:pt x="0" y="274320"/>
                </a:moveTo>
                <a:lnTo>
                  <a:pt x="8001000" y="274320"/>
                </a:lnTo>
                <a:lnTo>
                  <a:pt x="8488680" y="0"/>
                </a:lnTo>
                <a:lnTo>
                  <a:pt x="0" y="0"/>
                </a:lnTo>
                <a:lnTo>
                  <a:pt x="0" y="274320"/>
                </a:lnTo>
                <a:close/>
              </a:path>
            </a:pathLst>
          </a:custGeom>
          <a:solidFill>
            <a:srgbClr val="FF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6" name="Picture 13">
            <a:extLst>
              <a:ext uri="{FF2B5EF4-FFF2-40B4-BE49-F238E27FC236}">
                <a16:creationId xmlns:a16="http://schemas.microsoft.com/office/drawing/2014/main" id="{7EAF7F55-1F5D-42B2-BB64-7C4897B9C5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750" y="5503863"/>
            <a:ext cx="1498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20094" y="822325"/>
            <a:ext cx="7315200" cy="2560320"/>
          </a:xfrm>
        </p:spPr>
        <p:txBody>
          <a:bodyPr/>
          <a:lstStyle>
            <a:lvl1pPr>
              <a:lnSpc>
                <a:spcPct val="90000"/>
              </a:lnSpc>
              <a:defRPr sz="36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196281" y="3919368"/>
            <a:ext cx="7315200" cy="201168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39176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5134"/>
            <a:ext cx="8229600" cy="4572000"/>
          </a:xfrm>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314362"/>
            <a:ext cx="82296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283262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5552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44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49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399-304B-44D4-B92D-B89A913F6CE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BE4997-F605-4CB0-A7D4-0221250D76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6D2D204-66DA-4C70-A65C-814B392D196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961E02-6BA5-459E-936B-0B3D11FBED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21D2AD7-BAA9-4841-A14D-A92C7FD8ABE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898A76-4E0B-4A97-88D8-269711E3E6BA}"/>
              </a:ext>
            </a:extLst>
          </p:cNvPr>
          <p:cNvSpPr>
            <a:spLocks noGrp="1"/>
          </p:cNvSpPr>
          <p:nvPr>
            <p:ph type="dt" sz="half" idx="10"/>
          </p:nvPr>
        </p:nvSpPr>
        <p:spPr/>
        <p:txBody>
          <a:bodyPr/>
          <a:lstStyle/>
          <a:p>
            <a:fld id="{53F6301C-5280-544A-B464-2F6E89515398}" type="datetime1">
              <a:rPr lang="en-CA" smtClean="0"/>
              <a:t>2019-09-30</a:t>
            </a:fld>
            <a:endParaRPr lang="en-US"/>
          </a:p>
        </p:txBody>
      </p:sp>
      <p:sp>
        <p:nvSpPr>
          <p:cNvPr id="8" name="Footer Placeholder 7">
            <a:extLst>
              <a:ext uri="{FF2B5EF4-FFF2-40B4-BE49-F238E27FC236}">
                <a16:creationId xmlns:a16="http://schemas.microsoft.com/office/drawing/2014/main" id="{A5DCE53A-34F9-47A3-A862-7594782E383D}"/>
              </a:ext>
            </a:extLst>
          </p:cNvPr>
          <p:cNvSpPr>
            <a:spLocks noGrp="1"/>
          </p:cNvSpPr>
          <p:nvPr>
            <p:ph type="ftr" sz="quarter" idx="11"/>
          </p:nvPr>
        </p:nvSpPr>
        <p:spPr/>
        <p:txBody>
          <a:bodyPr/>
          <a:lstStyle/>
          <a:p>
            <a:r>
              <a:rPr lang="en-US"/>
              <a:t>https://ias.ieee.org/publications/open-journal-of-industry-applications.html</a:t>
            </a:r>
          </a:p>
        </p:txBody>
      </p:sp>
      <p:sp>
        <p:nvSpPr>
          <p:cNvPr id="9" name="Slide Number Placeholder 8">
            <a:extLst>
              <a:ext uri="{FF2B5EF4-FFF2-40B4-BE49-F238E27FC236}">
                <a16:creationId xmlns:a16="http://schemas.microsoft.com/office/drawing/2014/main" id="{EF4900B7-94F1-4A62-9424-26EEF6337028}"/>
              </a:ext>
            </a:extLst>
          </p:cNvPr>
          <p:cNvSpPr>
            <a:spLocks noGrp="1"/>
          </p:cNvSpPr>
          <p:nvPr>
            <p:ph type="sldNum" sz="quarter" idx="12"/>
          </p:nvPr>
        </p:nvSpPr>
        <p:spPr/>
        <p:txBody>
          <a:bodyPr/>
          <a:lstStyle/>
          <a:p>
            <a:fld id="{FE211C33-DB3B-4F02-88BD-EF2FCEDD9082}" type="slidenum">
              <a:rPr lang="en-US" smtClean="0"/>
              <a:t>‹#›</a:t>
            </a:fld>
            <a:endParaRPr lang="en-US"/>
          </a:p>
        </p:txBody>
      </p:sp>
    </p:spTree>
    <p:extLst>
      <p:ext uri="{BB962C8B-B14F-4D97-AF65-F5344CB8AC3E}">
        <p14:creationId xmlns:p14="http://schemas.microsoft.com/office/powerpoint/2010/main" val="59805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png"/><Relationship Id="rId5" Type="http://schemas.openxmlformats.org/officeDocument/2006/relationships/slideLayout" Target="../slideLayouts/slideLayout16.xml"/><Relationship Id="rId10"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8" descr="IASlogo"/>
          <p:cNvPicPr>
            <a:picLocks noChangeAspect="1" noChangeArrowheads="1"/>
          </p:cNvPicPr>
          <p:nvPr/>
        </p:nvPicPr>
        <p:blipFill>
          <a:blip r:embed="rId13" cstate="print"/>
          <a:srcRect/>
          <a:stretch>
            <a:fillRect/>
          </a:stretch>
        </p:blipFill>
        <p:spPr bwMode="auto">
          <a:xfrm>
            <a:off x="228601" y="304800"/>
            <a:ext cx="1539875" cy="933450"/>
          </a:xfrm>
          <a:prstGeom prst="rect">
            <a:avLst/>
          </a:prstGeom>
          <a:noFill/>
          <a:ln w="9525">
            <a:noFill/>
            <a:miter lim="800000"/>
            <a:headEnd/>
            <a:tailEnd/>
          </a:ln>
        </p:spPr>
      </p:pic>
      <p:pic>
        <p:nvPicPr>
          <p:cNvPr id="1028" name="Picture 2"/>
          <p:cNvPicPr>
            <a:picLocks noChangeAspect="1" noChangeArrowheads="1"/>
          </p:cNvPicPr>
          <p:nvPr userDrawn="1"/>
        </p:nvPicPr>
        <p:blipFill>
          <a:blip r:embed="rId14" cstate="print"/>
          <a:srcRect l="922" r="62070"/>
          <a:stretch>
            <a:fillRect/>
          </a:stretch>
        </p:blipFill>
        <p:spPr bwMode="auto">
          <a:xfrm>
            <a:off x="6629401" y="381002"/>
            <a:ext cx="2354263" cy="854075"/>
          </a:xfrm>
          <a:prstGeom prst="rect">
            <a:avLst/>
          </a:prstGeom>
          <a:noFill/>
          <a:ln w="9525">
            <a:noFill/>
            <a:miter lim="800000"/>
            <a:headEnd/>
            <a:tailEnd/>
          </a:ln>
        </p:spPr>
      </p:pic>
      <p:sp>
        <p:nvSpPr>
          <p:cNvPr id="1030"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3" name="Straight Connector 2"/>
          <p:cNvCxnSpPr/>
          <p:nvPr userDrawn="1"/>
        </p:nvCxnSpPr>
        <p:spPr>
          <a:xfrm>
            <a:off x="228601" y="1295400"/>
            <a:ext cx="8755063" cy="0"/>
          </a:xfrm>
          <a:prstGeom prst="line">
            <a:avLst/>
          </a:prstGeom>
          <a:ln w="19050"/>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5A50277-9B8F-4BD2-BC6B-B9A724F3E06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8750" y="5503863"/>
            <a:ext cx="1498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1C9164F-DAEC-4E30-9502-2EA84B642FE2}"/>
              </a:ext>
            </a:extLst>
          </p:cNvPr>
          <p:cNvSpPr>
            <a:spLocks noGrp="1" noChangeArrowheads="1"/>
          </p:cNvSpPr>
          <p:nvPr>
            <p:ph type="title"/>
          </p:nvPr>
        </p:nvSpPr>
        <p:spPr bwMode="auto">
          <a:xfrm>
            <a:off x="457200" y="314325"/>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1" name="Slide Number Placeholder 10">
            <a:extLst>
              <a:ext uri="{FF2B5EF4-FFF2-40B4-BE49-F238E27FC236}">
                <a16:creationId xmlns:a16="http://schemas.microsoft.com/office/drawing/2014/main" id="{F38DFDC4-A4DB-4E96-B302-7CD311FA19F0}"/>
              </a:ext>
            </a:extLst>
          </p:cNvPr>
          <p:cNvSpPr>
            <a:spLocks noGrp="1"/>
          </p:cNvSpPr>
          <p:nvPr>
            <p:ph type="sldNum" sz="quarter" idx="4"/>
          </p:nvPr>
        </p:nvSpPr>
        <p:spPr>
          <a:xfrm>
            <a:off x="7280275" y="6172200"/>
            <a:ext cx="685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000" b="1">
                <a:solidFill>
                  <a:srgbClr val="898989"/>
                </a:solidFill>
                <a:latin typeface="Arial" charset="0"/>
                <a:ea typeface="ＭＳ Ｐゴシック"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68962D-CDFA-4945-B64B-42EC398DE98E}" type="slidenum">
              <a:rPr kumimoji="0" lang="en-US" altLang="en-US" sz="1000" b="1" i="0" u="none" strike="noStrike" kern="1200" cap="none" spc="0" normalizeH="0" baseline="0" noProof="0">
                <a:ln>
                  <a:noFill/>
                </a:ln>
                <a:solidFill>
                  <a:srgbClr val="898989"/>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000" b="1" i="0" u="none" strike="noStrike" kern="1200" cap="none" spc="0" normalizeH="0" baseline="0" noProof="0">
              <a:ln>
                <a:noFill/>
              </a:ln>
              <a:solidFill>
                <a:srgbClr val="898989"/>
              </a:solidFill>
              <a:effectLst/>
              <a:uLnTx/>
              <a:uFillTx/>
              <a:latin typeface="Arial" charset="0"/>
              <a:ea typeface="ＭＳ Ｐゴシック" charset="-128"/>
              <a:cs typeface="+mn-cs"/>
            </a:endParaRPr>
          </a:p>
        </p:txBody>
      </p:sp>
      <p:pic>
        <p:nvPicPr>
          <p:cNvPr id="1030" name="Picture 7" descr="IEEE_TAG_BLUE.png">
            <a:extLst>
              <a:ext uri="{FF2B5EF4-FFF2-40B4-BE49-F238E27FC236}">
                <a16:creationId xmlns:a16="http://schemas.microsoft.com/office/drawing/2014/main" id="{84B259C9-66F6-41CE-BEED-C1B2A209E47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05688" y="5591175"/>
            <a:ext cx="1590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Freeform 7">
            <a:extLst>
              <a:ext uri="{FF2B5EF4-FFF2-40B4-BE49-F238E27FC236}">
                <a16:creationId xmlns:a16="http://schemas.microsoft.com/office/drawing/2014/main" id="{47DF25C7-6C76-431B-BB33-C2913E9B2B78}"/>
              </a:ext>
            </a:extLst>
          </p:cNvPr>
          <p:cNvSpPr>
            <a:spLocks/>
          </p:cNvSpPr>
          <p:nvPr/>
        </p:nvSpPr>
        <p:spPr bwMode="auto">
          <a:xfrm>
            <a:off x="-7938" y="6530975"/>
            <a:ext cx="9151938" cy="334963"/>
          </a:xfrm>
          <a:custGeom>
            <a:avLst/>
            <a:gdLst>
              <a:gd name="T0" fmla="*/ 0 w 9144000"/>
              <a:gd name="T1" fmla="*/ 333382 h 335280"/>
              <a:gd name="T2" fmla="*/ 145657 w 9144000"/>
              <a:gd name="T3" fmla="*/ 333382 h 335280"/>
              <a:gd name="T4" fmla="*/ 574962 w 9144000"/>
              <a:gd name="T5" fmla="*/ 75768 h 335280"/>
              <a:gd name="T6" fmla="*/ 9199391 w 9144000"/>
              <a:gd name="T7" fmla="*/ 75768 h 335280"/>
              <a:gd name="T8" fmla="*/ 9199391 w 9144000"/>
              <a:gd name="T9" fmla="*/ 0 h 335280"/>
              <a:gd name="T10" fmla="*/ 559630 w 9144000"/>
              <a:gd name="T11" fmla="*/ 0 h 335280"/>
              <a:gd name="T12" fmla="*/ 0 w 9144000"/>
              <a:gd name="T13" fmla="*/ 333382 h 335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44000" h="335280">
                <a:moveTo>
                  <a:pt x="0" y="335280"/>
                </a:moveTo>
                <a:lnTo>
                  <a:pt x="144780" y="335280"/>
                </a:lnTo>
                <a:lnTo>
                  <a:pt x="571500" y="76200"/>
                </a:lnTo>
                <a:lnTo>
                  <a:pt x="9144000" y="76200"/>
                </a:lnTo>
                <a:lnTo>
                  <a:pt x="9144000" y="0"/>
                </a:lnTo>
                <a:lnTo>
                  <a:pt x="556260" y="0"/>
                </a:lnTo>
                <a:lnTo>
                  <a:pt x="0" y="335280"/>
                </a:lnTo>
                <a:close/>
              </a:path>
            </a:pathLst>
          </a:custGeom>
          <a:solidFill>
            <a:srgbClr val="FF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33" name="Rectangle 3">
            <a:extLst>
              <a:ext uri="{FF2B5EF4-FFF2-40B4-BE49-F238E27FC236}">
                <a16:creationId xmlns:a16="http://schemas.microsoft.com/office/drawing/2014/main" id="{725D6C81-EBF2-42E6-9D90-3DD0072EC81C}"/>
              </a:ext>
            </a:extLst>
          </p:cNvPr>
          <p:cNvSpPr>
            <a:spLocks noGrp="1" noChangeArrowheads="1"/>
          </p:cNvSpPr>
          <p:nvPr>
            <p:ph type="body" idx="1"/>
          </p:nvPr>
        </p:nvSpPr>
        <p:spPr bwMode="auto">
          <a:xfrm>
            <a:off x="457200" y="1335088"/>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5129196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Lst>
  <p:hf hdr="0" ftr="0"/>
  <p:txStyles>
    <p:titleStyle>
      <a:lvl1pPr algn="l" rtl="0" eaLnBrk="0" fontAlgn="base" hangingPunct="0">
        <a:spcBef>
          <a:spcPct val="0"/>
        </a:spcBef>
        <a:spcAft>
          <a:spcPct val="0"/>
        </a:spcAft>
        <a:defRPr sz="28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11"/>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mailto:pericle.zanchetta@nottingham.ac.uk"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ites.ieee.org/ipcc/minut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ites.ieee.org/ipcc/minute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mailto:rostan.rodrigues@us.abb.com" TargetMode="External"/><Relationship Id="rId3" Type="http://schemas.openxmlformats.org/officeDocument/2006/relationships/hyperlink" Target="mailto:arijit@illinois.edu" TargetMode="External"/><Relationship Id="rId7" Type="http://schemas.openxmlformats.org/officeDocument/2006/relationships/hyperlink" Target="mailto:roberto.petrella@uniud.it" TargetMode="External"/><Relationship Id="rId2" Type="http://schemas.openxmlformats.org/officeDocument/2006/relationships/hyperlink" Target="mailto:petar.grbovic@gmail.com" TargetMode="External"/><Relationship Id="rId1" Type="http://schemas.openxmlformats.org/officeDocument/2006/relationships/slideLayout" Target="../slideLayouts/slideLayout7.xml"/><Relationship Id="rId6" Type="http://schemas.openxmlformats.org/officeDocument/2006/relationships/hyperlink" Target="mailto:xiaonan.lu@temple.edu" TargetMode="External"/><Relationship Id="rId5" Type="http://schemas.openxmlformats.org/officeDocument/2006/relationships/hyperlink" Target="mailto:jianwu.zeng@mnsu.edu" TargetMode="External"/><Relationship Id="rId4" Type="http://schemas.openxmlformats.org/officeDocument/2006/relationships/hyperlink" Target="mailto:chyao@tesla.com" TargetMode="External"/><Relationship Id="rId9" Type="http://schemas.openxmlformats.org/officeDocument/2006/relationships/hyperlink" Target="mailto:dong.cao@ndsu.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mailto:gpitel@magna-power.co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ites.ieee.org/ipcc/"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apec-conf.org/"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4.jpe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hyperlink" Target="https://www.google.com/imgres?imgurl=https%3A%2F%2Fdd-res.s3.amazonaws.com%2Fphotos%2Fshinola-hotel-front_28887.jpg&amp;imgrefurl=http%3A%2F%2Fwww.deadlinedetroit.com%2Farticles%2F18955%2F3_downtown_detroit_hotels_set_to_open_in_2018&amp;docid=_NsIQJthsTTfzM&amp;tbnid=fwdzh55KsHkjsM%3A&amp;vet=10ahUKEwjxju6-zOPkAhUVrZ4KHaySBX0QMwhfKBAwEA..i&amp;w=500&amp;h=435&amp;bih=845&amp;biw=1429&amp;q=detroit%20hotels%20downtown&amp;ved=0ahUKEwjxju6-zOPkAhUVrZ4KHaySBX0QMwhfKBAwEA&amp;iact=mrc&amp;uact=8"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b.brusso@ieee.org"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pericle.zanchetta@Nottingham.ac.uk"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idx="4294967295"/>
          </p:nvPr>
        </p:nvSpPr>
        <p:spPr>
          <a:xfrm>
            <a:off x="381000" y="1676400"/>
            <a:ext cx="8458200" cy="4267200"/>
          </a:xfrm>
          <a:prstGeom prst="rect">
            <a:avLst/>
          </a:prstGeom>
        </p:spPr>
        <p:txBody>
          <a:bodyPr/>
          <a:lstStyle/>
          <a:p>
            <a:pPr eaLnBrk="1" hangingPunct="1"/>
            <a:r>
              <a:rPr lang="en-US" altLang="zh-TW" b="1" dirty="0">
                <a:ea typeface="PMingLiU" pitchFamily="18" charset="-120"/>
              </a:rPr>
              <a:t>Industrial Power Converters </a:t>
            </a:r>
            <a:br>
              <a:rPr lang="en-US" altLang="zh-TW" b="1" dirty="0">
                <a:ea typeface="PMingLiU" pitchFamily="18" charset="-120"/>
              </a:rPr>
            </a:br>
            <a:r>
              <a:rPr lang="en-US" altLang="zh-TW" b="1" dirty="0">
                <a:ea typeface="PMingLiU" pitchFamily="18" charset="-120"/>
              </a:rPr>
              <a:t>Committee Meeting</a:t>
            </a:r>
            <a:br>
              <a:rPr lang="en-US" altLang="zh-TW" b="1" dirty="0">
                <a:ea typeface="PMingLiU" pitchFamily="18" charset="-120"/>
              </a:rPr>
            </a:br>
            <a:br>
              <a:rPr lang="en-US" altLang="zh-TW" b="1" dirty="0">
                <a:ea typeface="PMingLiU" pitchFamily="18" charset="-120"/>
              </a:rPr>
            </a:br>
            <a:r>
              <a:rPr lang="en-US" altLang="zh-TW" sz="3200" b="1" dirty="0">
                <a:ea typeface="PMingLiU" pitchFamily="18" charset="-120"/>
              </a:rPr>
              <a:t>Baltimore, Maryland - USA</a:t>
            </a:r>
            <a:br>
              <a:rPr lang="en-US" altLang="zh-TW" sz="3200" b="1" dirty="0">
                <a:ea typeface="PMingLiU" pitchFamily="18" charset="-120"/>
              </a:rPr>
            </a:br>
            <a:r>
              <a:rPr lang="en-US" altLang="zh-TW" sz="3200" b="1" dirty="0">
                <a:ea typeface="PMingLiU" pitchFamily="18" charset="-120"/>
              </a:rPr>
              <a:t>October 1</a:t>
            </a:r>
            <a:r>
              <a:rPr lang="en-US" altLang="zh-TW" sz="3200" b="1" baseline="30000" dirty="0">
                <a:ea typeface="PMingLiU" pitchFamily="18" charset="-120"/>
              </a:rPr>
              <a:t>st</a:t>
            </a:r>
            <a:r>
              <a:rPr lang="en-US" altLang="zh-TW" sz="3200" b="1" dirty="0">
                <a:ea typeface="PMingLiU" pitchFamily="18" charset="-120"/>
              </a:rPr>
              <a:t>, 2019</a:t>
            </a:r>
            <a:br>
              <a:rPr lang="en-US" altLang="zh-TW" sz="4000" b="1" dirty="0">
                <a:ea typeface="PMingLiU" pitchFamily="18" charset="-120"/>
              </a:rPr>
            </a:br>
            <a:endParaRPr lang="en-US" altLang="zh-TW" sz="3600" b="1" dirty="0">
              <a:ea typeface="PMingLiU"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476443-C6DB-4FA9-A60B-5C858DA4A039}"/>
              </a:ext>
            </a:extLst>
          </p:cNvPr>
          <p:cNvSpPr txBox="1">
            <a:spLocks/>
          </p:cNvSpPr>
          <p:nvPr/>
        </p:nvSpPr>
        <p:spPr bwMode="auto">
          <a:xfrm>
            <a:off x="1676400" y="13765"/>
            <a:ext cx="4953000" cy="1143000"/>
          </a:xfrm>
          <a:prstGeom prst="rect">
            <a:avLst/>
          </a:prstGeom>
          <a:noFill/>
          <a:ln w="9525">
            <a:noFill/>
            <a:miter lim="800000"/>
            <a:headEnd/>
            <a:tailEnd/>
          </a:ln>
        </p:spPr>
        <p:txBody>
          <a:bodyPr anchor="ctr"/>
          <a:lstStyle/>
          <a:p>
            <a:pPr algn="ctr"/>
            <a:r>
              <a:rPr lang="en-US" altLang="zh-TW" sz="4400" dirty="0">
                <a:solidFill>
                  <a:srgbClr val="0000FF"/>
                </a:solidFill>
                <a:ea typeface="PMingLiU" pitchFamily="18" charset="-120"/>
              </a:rPr>
              <a:t>ECCE 2019</a:t>
            </a:r>
            <a:endParaRPr lang="zh-TW" altLang="en-US" sz="4400" dirty="0">
              <a:solidFill>
                <a:srgbClr val="0000FF"/>
              </a:solidFill>
              <a:ea typeface="PMingLiU" pitchFamily="18" charset="-120"/>
            </a:endParaRPr>
          </a:p>
        </p:txBody>
      </p:sp>
      <p:graphicFrame>
        <p:nvGraphicFramePr>
          <p:cNvPr id="3" name="Table 6">
            <a:extLst>
              <a:ext uri="{FF2B5EF4-FFF2-40B4-BE49-F238E27FC236}">
                <a16:creationId xmlns:a16="http://schemas.microsoft.com/office/drawing/2014/main" id="{AD152347-B1BE-4331-91FA-31C48AD5B234}"/>
              </a:ext>
            </a:extLst>
          </p:cNvPr>
          <p:cNvGraphicFramePr>
            <a:graphicFrameLocks noGrp="1"/>
          </p:cNvGraphicFramePr>
          <p:nvPr>
            <p:extLst>
              <p:ext uri="{D42A27DB-BD31-4B8C-83A1-F6EECF244321}">
                <p14:modId xmlns:p14="http://schemas.microsoft.com/office/powerpoint/2010/main" val="2859718910"/>
              </p:ext>
            </p:extLst>
          </p:nvPr>
        </p:nvGraphicFramePr>
        <p:xfrm>
          <a:off x="152400" y="1397000"/>
          <a:ext cx="8991600" cy="2529840"/>
        </p:xfrm>
        <a:graphic>
          <a:graphicData uri="http://schemas.openxmlformats.org/drawingml/2006/table">
            <a:tbl>
              <a:tblPr firstRow="1" bandRow="1">
                <a:tableStyleId>{5C22544A-7EE6-4342-B048-85BDC9FD1C3A}</a:tableStyleId>
              </a:tblPr>
              <a:tblGrid>
                <a:gridCol w="4534894">
                  <a:extLst>
                    <a:ext uri="{9D8B030D-6E8A-4147-A177-3AD203B41FA5}">
                      <a16:colId xmlns:a16="http://schemas.microsoft.com/office/drawing/2014/main" val="2218189134"/>
                    </a:ext>
                  </a:extLst>
                </a:gridCol>
                <a:gridCol w="4456706">
                  <a:extLst>
                    <a:ext uri="{9D8B030D-6E8A-4147-A177-3AD203B41FA5}">
                      <a16:colId xmlns:a16="http://schemas.microsoft.com/office/drawing/2014/main" val="2543938275"/>
                    </a:ext>
                  </a:extLst>
                </a:gridCol>
              </a:tblGrid>
              <a:tr h="370840">
                <a:tc>
                  <a:txBody>
                    <a:bodyPr/>
                    <a:lstStyle/>
                    <a:p>
                      <a:r>
                        <a:rPr lang="en-US" sz="1000" b="1" dirty="0">
                          <a:solidFill>
                            <a:schemeClr val="tx1"/>
                          </a:solidFill>
                        </a:rPr>
                        <a:t>Control, Modeling and Optimization of Power Converters (TRACK F)</a:t>
                      </a:r>
                    </a:p>
                    <a:p>
                      <a:r>
                        <a:rPr lang="en-US" sz="1000" b="0" dirty="0">
                          <a:solidFill>
                            <a:schemeClr val="tx1"/>
                          </a:solidFill>
                        </a:rPr>
                        <a:t>Vice Chair: Khurram Afridi, Cornell University, United States</a:t>
                      </a:r>
                    </a:p>
                    <a:p>
                      <a:r>
                        <a:rPr lang="en-US" sz="1000" b="0" dirty="0">
                          <a:solidFill>
                            <a:schemeClr val="tx1"/>
                          </a:solidFill>
                        </a:rPr>
                        <a:t>Vice Chair: </a:t>
                      </a:r>
                      <a:r>
                        <a:rPr lang="en-US" sz="1000" b="0" dirty="0" err="1">
                          <a:solidFill>
                            <a:schemeClr val="tx1"/>
                          </a:solidFill>
                        </a:rPr>
                        <a:t>Xiaonan</a:t>
                      </a:r>
                      <a:r>
                        <a:rPr lang="en-US" sz="1000" b="0" dirty="0">
                          <a:solidFill>
                            <a:schemeClr val="tx1"/>
                          </a:solidFill>
                        </a:rPr>
                        <a:t> Lu, Temple University, United States</a:t>
                      </a:r>
                    </a:p>
                    <a:p>
                      <a:r>
                        <a:rPr lang="en-US" sz="1000" b="0" dirty="0">
                          <a:solidFill>
                            <a:schemeClr val="tx1"/>
                          </a:solidFill>
                        </a:rPr>
                        <a:t>Vice Chair: Henry Chung, City University of Hong Kong, Hong Kong</a:t>
                      </a:r>
                    </a:p>
                    <a:p>
                      <a:endParaRPr lang="en-US" sz="1000" b="0" dirty="0">
                        <a:solidFill>
                          <a:schemeClr val="tx1"/>
                        </a:solidFill>
                      </a:endParaRPr>
                    </a:p>
                    <a:p>
                      <a:r>
                        <a:rPr lang="en-US" sz="1000" b="0" dirty="0">
                          <a:solidFill>
                            <a:schemeClr val="tx1"/>
                          </a:solidFill>
                        </a:rPr>
                        <a:t>Carl Ho, University of Manitoba, Canada</a:t>
                      </a:r>
                    </a:p>
                    <a:p>
                      <a:r>
                        <a:rPr lang="en-US" sz="1000" b="0" dirty="0" err="1">
                          <a:solidFill>
                            <a:schemeClr val="tx1"/>
                          </a:solidFill>
                        </a:rPr>
                        <a:t>Santanu</a:t>
                      </a:r>
                      <a:r>
                        <a:rPr lang="en-US" sz="1000" b="0" dirty="0">
                          <a:solidFill>
                            <a:schemeClr val="tx1"/>
                          </a:solidFill>
                        </a:rPr>
                        <a:t> </a:t>
                      </a:r>
                      <a:r>
                        <a:rPr lang="en-US" sz="1000" b="0" dirty="0" err="1">
                          <a:solidFill>
                            <a:schemeClr val="tx1"/>
                          </a:solidFill>
                        </a:rPr>
                        <a:t>Kapat</a:t>
                      </a:r>
                      <a:r>
                        <a:rPr lang="en-US" sz="1000" b="0" dirty="0">
                          <a:solidFill>
                            <a:schemeClr val="tx1"/>
                          </a:solidFill>
                        </a:rPr>
                        <a:t>, IIT Kharagpur, India</a:t>
                      </a:r>
                    </a:p>
                    <a:p>
                      <a:r>
                        <a:rPr lang="en-US" sz="1000" b="0" dirty="0" err="1">
                          <a:solidFill>
                            <a:schemeClr val="tx1"/>
                          </a:solidFill>
                        </a:rPr>
                        <a:t>Kyo-Beum</a:t>
                      </a:r>
                      <a:r>
                        <a:rPr lang="en-US" sz="1000" b="0" dirty="0">
                          <a:solidFill>
                            <a:schemeClr val="tx1"/>
                          </a:solidFill>
                        </a:rPr>
                        <a:t> Lee, </a:t>
                      </a:r>
                      <a:r>
                        <a:rPr lang="en-US" sz="1000" b="0" dirty="0" err="1">
                          <a:solidFill>
                            <a:schemeClr val="tx1"/>
                          </a:solidFill>
                        </a:rPr>
                        <a:t>Ajou</a:t>
                      </a:r>
                      <a:r>
                        <a:rPr lang="en-US" sz="1000" b="0" dirty="0">
                          <a:solidFill>
                            <a:schemeClr val="tx1"/>
                          </a:solidFill>
                        </a:rPr>
                        <a:t> University, Korea</a:t>
                      </a:r>
                    </a:p>
                    <a:p>
                      <a:r>
                        <a:rPr lang="en-US" sz="1000" b="0" dirty="0">
                          <a:solidFill>
                            <a:schemeClr val="tx1"/>
                          </a:solidFill>
                        </a:rPr>
                        <a:t>Hong Li, Beijing </a:t>
                      </a:r>
                      <a:r>
                        <a:rPr lang="en-US" sz="1000" b="0" dirty="0" err="1">
                          <a:solidFill>
                            <a:schemeClr val="tx1"/>
                          </a:solidFill>
                        </a:rPr>
                        <a:t>Jiaotong</a:t>
                      </a:r>
                      <a:r>
                        <a:rPr lang="en-US" sz="1000" b="0" dirty="0">
                          <a:solidFill>
                            <a:schemeClr val="tx1"/>
                          </a:solidFill>
                        </a:rPr>
                        <a:t> University, China</a:t>
                      </a:r>
                    </a:p>
                    <a:p>
                      <a:r>
                        <a:rPr lang="en-US" sz="1000" b="0" dirty="0">
                          <a:solidFill>
                            <a:schemeClr val="tx1"/>
                          </a:solidFill>
                        </a:rPr>
                        <a:t>Alessandro </a:t>
                      </a:r>
                      <a:r>
                        <a:rPr lang="en-US" sz="1000" b="0" dirty="0" err="1">
                          <a:solidFill>
                            <a:schemeClr val="tx1"/>
                          </a:solidFill>
                        </a:rPr>
                        <a:t>Lidozzi</a:t>
                      </a:r>
                      <a:r>
                        <a:rPr lang="en-US" sz="1000" b="0" dirty="0">
                          <a:solidFill>
                            <a:schemeClr val="tx1"/>
                          </a:solidFill>
                        </a:rPr>
                        <a:t>, ROMA TRE University, Italy</a:t>
                      </a:r>
                    </a:p>
                    <a:p>
                      <a:r>
                        <a:rPr lang="en-US" sz="1000" b="0" dirty="0">
                          <a:solidFill>
                            <a:schemeClr val="tx1"/>
                          </a:solidFill>
                        </a:rPr>
                        <a:t>Tomoyuki </a:t>
                      </a:r>
                      <a:r>
                        <a:rPr lang="en-US" sz="1000" b="0" dirty="0" err="1">
                          <a:solidFill>
                            <a:schemeClr val="tx1"/>
                          </a:solidFill>
                        </a:rPr>
                        <a:t>Mannen</a:t>
                      </a:r>
                      <a:r>
                        <a:rPr lang="en-US" sz="1000" b="0" dirty="0">
                          <a:solidFill>
                            <a:schemeClr val="tx1"/>
                          </a:solidFill>
                        </a:rPr>
                        <a:t>, Tokyo University of Science, Japan</a:t>
                      </a:r>
                    </a:p>
                    <a:p>
                      <a:r>
                        <a:rPr lang="en-US" sz="1000" b="0" dirty="0">
                          <a:solidFill>
                            <a:schemeClr val="tx1"/>
                          </a:solidFill>
                        </a:rPr>
                        <a:t>Vito Giuseppe </a:t>
                      </a:r>
                      <a:r>
                        <a:rPr lang="en-US" sz="1000" b="0" dirty="0" err="1">
                          <a:solidFill>
                            <a:schemeClr val="tx1"/>
                          </a:solidFill>
                        </a:rPr>
                        <a:t>Monopoli</a:t>
                      </a:r>
                      <a:r>
                        <a:rPr lang="en-US" sz="1000" b="0" dirty="0">
                          <a:solidFill>
                            <a:schemeClr val="tx1"/>
                          </a:solidFill>
                        </a:rPr>
                        <a:t>, </a:t>
                      </a:r>
                      <a:r>
                        <a:rPr lang="en-US" sz="1000" b="0" dirty="0" err="1">
                          <a:solidFill>
                            <a:schemeClr val="tx1"/>
                          </a:solidFill>
                        </a:rPr>
                        <a:t>Politecnico</a:t>
                      </a:r>
                      <a:r>
                        <a:rPr lang="en-US" sz="1000" b="0" dirty="0">
                          <a:solidFill>
                            <a:schemeClr val="tx1"/>
                          </a:solidFill>
                        </a:rPr>
                        <a:t> di Bari, Italy</a:t>
                      </a:r>
                    </a:p>
                    <a:p>
                      <a:r>
                        <a:rPr lang="en-US" sz="1000" b="0" dirty="0" err="1">
                          <a:solidFill>
                            <a:schemeClr val="tx1"/>
                          </a:solidFill>
                          <a:highlight>
                            <a:srgbClr val="FFFF00"/>
                          </a:highlight>
                        </a:rPr>
                        <a:t>Rostan</a:t>
                      </a:r>
                      <a:r>
                        <a:rPr lang="en-US" sz="1000" b="0" dirty="0">
                          <a:solidFill>
                            <a:schemeClr val="tx1"/>
                          </a:solidFill>
                          <a:highlight>
                            <a:srgbClr val="FFFF00"/>
                          </a:highlight>
                        </a:rPr>
                        <a:t> Rodrigues, ABB Inc, United States</a:t>
                      </a:r>
                    </a:p>
                    <a:p>
                      <a:r>
                        <a:rPr lang="en-US" sz="1000" b="0" dirty="0" err="1">
                          <a:solidFill>
                            <a:schemeClr val="tx1"/>
                          </a:solidFill>
                        </a:rPr>
                        <a:t>Teuvo</a:t>
                      </a:r>
                      <a:r>
                        <a:rPr lang="en-US" sz="1000" b="0" dirty="0">
                          <a:solidFill>
                            <a:schemeClr val="tx1"/>
                          </a:solidFill>
                        </a:rPr>
                        <a:t> </a:t>
                      </a:r>
                      <a:r>
                        <a:rPr lang="en-US" sz="1000" b="0" dirty="0" err="1">
                          <a:solidFill>
                            <a:schemeClr val="tx1"/>
                          </a:solidFill>
                        </a:rPr>
                        <a:t>Suntio</a:t>
                      </a:r>
                      <a:r>
                        <a:rPr lang="en-US" sz="1000" b="0" dirty="0">
                          <a:solidFill>
                            <a:schemeClr val="tx1"/>
                          </a:solidFill>
                        </a:rPr>
                        <a:t>, Tampere University, Finland</a:t>
                      </a:r>
                    </a:p>
                    <a:p>
                      <a:r>
                        <a:rPr lang="en-US" sz="1000" b="0" dirty="0">
                          <a:solidFill>
                            <a:schemeClr val="tx1"/>
                          </a:solidFill>
                          <a:highlight>
                            <a:srgbClr val="FFFF00"/>
                          </a:highlight>
                        </a:rPr>
                        <a:t>Sheng Zheng, Oak Ridge National Laboratory, United States</a:t>
                      </a:r>
                    </a:p>
                    <a:p>
                      <a:r>
                        <a:rPr lang="en-US" sz="1000" b="0" dirty="0" err="1">
                          <a:solidFill>
                            <a:schemeClr val="tx1"/>
                          </a:solidFill>
                          <a:highlight>
                            <a:srgbClr val="FFFF00"/>
                          </a:highlight>
                        </a:rPr>
                        <a:t>Hanchao</a:t>
                      </a:r>
                      <a:r>
                        <a:rPr lang="en-US" sz="1000" b="0" dirty="0">
                          <a:solidFill>
                            <a:schemeClr val="tx1"/>
                          </a:solidFill>
                          <a:highlight>
                            <a:srgbClr val="FFFF00"/>
                          </a:highlight>
                        </a:rPr>
                        <a:t> Liu, GE Global Research, United States</a:t>
                      </a:r>
                    </a:p>
                  </a:txBody>
                  <a:tcPr>
                    <a:noFill/>
                  </a:tcPr>
                </a:tc>
                <a:tc>
                  <a:txBody>
                    <a:bodyPr/>
                    <a:lstStyle/>
                    <a:p>
                      <a:r>
                        <a:rPr lang="en-US" sz="1000" b="0" dirty="0">
                          <a:solidFill>
                            <a:schemeClr val="tx1"/>
                          </a:solidFill>
                        </a:rPr>
                        <a:t>Marcello Pucci, INM-CNR, Italy</a:t>
                      </a:r>
                    </a:p>
                    <a:p>
                      <a:r>
                        <a:rPr lang="en-US" sz="1000" b="0" dirty="0">
                          <a:solidFill>
                            <a:schemeClr val="tx1"/>
                          </a:solidFill>
                        </a:rPr>
                        <a:t>Hong Li, Beijing </a:t>
                      </a:r>
                      <a:r>
                        <a:rPr lang="en-US" sz="1000" b="0" dirty="0" err="1">
                          <a:solidFill>
                            <a:schemeClr val="tx1"/>
                          </a:solidFill>
                        </a:rPr>
                        <a:t>Jiaotong</a:t>
                      </a:r>
                      <a:r>
                        <a:rPr lang="en-US" sz="1000" b="0" dirty="0">
                          <a:solidFill>
                            <a:schemeClr val="tx1"/>
                          </a:solidFill>
                        </a:rPr>
                        <a:t> University, China</a:t>
                      </a:r>
                    </a:p>
                    <a:p>
                      <a:r>
                        <a:rPr lang="en-US" sz="1000" b="0" dirty="0" err="1">
                          <a:solidFill>
                            <a:schemeClr val="tx1"/>
                          </a:solidFill>
                        </a:rPr>
                        <a:t>Shuo</a:t>
                      </a:r>
                      <a:r>
                        <a:rPr lang="en-US" sz="1000" b="0" dirty="0">
                          <a:solidFill>
                            <a:schemeClr val="tx1"/>
                          </a:solidFill>
                        </a:rPr>
                        <a:t> Wang, University of Florida, United States</a:t>
                      </a:r>
                    </a:p>
                    <a:p>
                      <a:r>
                        <a:rPr lang="en-US" sz="1000" b="0" dirty="0">
                          <a:solidFill>
                            <a:schemeClr val="tx1"/>
                          </a:solidFill>
                        </a:rPr>
                        <a:t>Andrea </a:t>
                      </a:r>
                      <a:r>
                        <a:rPr lang="en-US" sz="1000" b="0" dirty="0" err="1">
                          <a:solidFill>
                            <a:schemeClr val="tx1"/>
                          </a:solidFill>
                        </a:rPr>
                        <a:t>Formentini</a:t>
                      </a:r>
                      <a:r>
                        <a:rPr lang="en-US" sz="1000" b="0" dirty="0">
                          <a:solidFill>
                            <a:schemeClr val="tx1"/>
                          </a:solidFill>
                        </a:rPr>
                        <a:t>, University of Nottingham, United Kingdom</a:t>
                      </a:r>
                    </a:p>
                    <a:p>
                      <a:r>
                        <a:rPr lang="en-US" sz="1000" b="0" dirty="0">
                          <a:solidFill>
                            <a:schemeClr val="tx1"/>
                          </a:solidFill>
                        </a:rPr>
                        <a:t>Dongsheng Yang, Aalborg University, Denmark</a:t>
                      </a:r>
                    </a:p>
                    <a:p>
                      <a:r>
                        <a:rPr lang="en-US" sz="1000" b="0" dirty="0">
                          <a:solidFill>
                            <a:schemeClr val="tx1"/>
                          </a:solidFill>
                        </a:rPr>
                        <a:t>Malik </a:t>
                      </a:r>
                      <a:r>
                        <a:rPr lang="en-US" sz="1000" b="0" dirty="0" err="1">
                          <a:solidFill>
                            <a:schemeClr val="tx1"/>
                          </a:solidFill>
                        </a:rPr>
                        <a:t>Elbuluk</a:t>
                      </a:r>
                      <a:r>
                        <a:rPr lang="en-US" sz="1000" b="0" dirty="0">
                          <a:solidFill>
                            <a:schemeClr val="tx1"/>
                          </a:solidFill>
                        </a:rPr>
                        <a:t>, University of Akron, United States</a:t>
                      </a:r>
                    </a:p>
                    <a:p>
                      <a:r>
                        <a:rPr lang="en-US" sz="1000" b="0" dirty="0">
                          <a:solidFill>
                            <a:schemeClr val="tx1"/>
                          </a:solidFill>
                        </a:rPr>
                        <a:t>Madhav Manjrekar, University of North Carolina - Charlotte, United States</a:t>
                      </a:r>
                    </a:p>
                    <a:p>
                      <a:r>
                        <a:rPr lang="en-US" sz="1000" b="0" dirty="0" err="1">
                          <a:solidFill>
                            <a:schemeClr val="tx1"/>
                          </a:solidFill>
                        </a:rPr>
                        <a:t>Dehong</a:t>
                      </a:r>
                      <a:r>
                        <a:rPr lang="en-US" sz="1000" b="0" dirty="0">
                          <a:solidFill>
                            <a:schemeClr val="tx1"/>
                          </a:solidFill>
                        </a:rPr>
                        <a:t> (Mark) Xu, Zhejiang University, China</a:t>
                      </a:r>
                    </a:p>
                    <a:p>
                      <a:r>
                        <a:rPr lang="en-US" sz="1000" b="0" dirty="0">
                          <a:solidFill>
                            <a:schemeClr val="tx1"/>
                          </a:solidFill>
                        </a:rPr>
                        <a:t>Alberto </a:t>
                      </a:r>
                      <a:r>
                        <a:rPr lang="en-US" sz="1000" b="0" dirty="0" err="1">
                          <a:solidFill>
                            <a:schemeClr val="tx1"/>
                          </a:solidFill>
                        </a:rPr>
                        <a:t>Castellazzi</a:t>
                      </a:r>
                      <a:r>
                        <a:rPr lang="en-US" sz="1000" b="0" dirty="0">
                          <a:solidFill>
                            <a:schemeClr val="tx1"/>
                          </a:solidFill>
                        </a:rPr>
                        <a:t>, University of Nottingham, United Kingdom</a:t>
                      </a:r>
                    </a:p>
                    <a:p>
                      <a:r>
                        <a:rPr lang="en-US" sz="1000" b="0" dirty="0">
                          <a:solidFill>
                            <a:schemeClr val="tx1"/>
                          </a:solidFill>
                        </a:rPr>
                        <a:t>Bilal Akin, University of Texas at Dallas, United States</a:t>
                      </a:r>
                    </a:p>
                    <a:p>
                      <a:r>
                        <a:rPr lang="en-US" sz="1000" b="0" dirty="0">
                          <a:solidFill>
                            <a:schemeClr val="tx1"/>
                          </a:solidFill>
                        </a:rPr>
                        <a:t>Faisal Khan, University of Missouri Kansas City, United States</a:t>
                      </a:r>
                    </a:p>
                    <a:p>
                      <a:r>
                        <a:rPr lang="en-US" sz="1000" b="0" dirty="0">
                          <a:solidFill>
                            <a:schemeClr val="tx1"/>
                          </a:solidFill>
                        </a:rPr>
                        <a:t>Dragan </a:t>
                      </a:r>
                      <a:r>
                        <a:rPr lang="en-US" sz="1000" b="0" dirty="0" err="1">
                          <a:solidFill>
                            <a:schemeClr val="tx1"/>
                          </a:solidFill>
                        </a:rPr>
                        <a:t>Maksimovic</a:t>
                      </a:r>
                      <a:r>
                        <a:rPr lang="en-US" sz="1000" b="0" dirty="0">
                          <a:solidFill>
                            <a:schemeClr val="tx1"/>
                          </a:solidFill>
                        </a:rPr>
                        <a:t>, University of Colorado Boulder, United States</a:t>
                      </a:r>
                    </a:p>
                    <a:p>
                      <a:r>
                        <a:rPr lang="en-US" sz="1000" b="0" dirty="0">
                          <a:solidFill>
                            <a:schemeClr val="tx1"/>
                          </a:solidFill>
                        </a:rPr>
                        <a:t>David Perreault, MIT, United States</a:t>
                      </a:r>
                    </a:p>
                    <a:p>
                      <a:r>
                        <a:rPr lang="en-US" sz="1000" b="0" dirty="0">
                          <a:solidFill>
                            <a:schemeClr val="tx1"/>
                          </a:solidFill>
                        </a:rPr>
                        <a:t>Juan Rivas Davila, Stanford University, United States</a:t>
                      </a:r>
                    </a:p>
                    <a:p>
                      <a:r>
                        <a:rPr lang="en-US" sz="1000" b="0" dirty="0">
                          <a:solidFill>
                            <a:schemeClr val="tx1"/>
                          </a:solidFill>
                        </a:rPr>
                        <a:t>Elisabetta Tedeschi, Norwegian Univ. of Sci. Tech. (NTNU), Norway</a:t>
                      </a:r>
                    </a:p>
                    <a:p>
                      <a:r>
                        <a:rPr lang="en-US" sz="1000" b="0" dirty="0">
                          <a:solidFill>
                            <a:schemeClr val="tx1"/>
                          </a:solidFill>
                        </a:rPr>
                        <a:t>Ali </a:t>
                      </a:r>
                      <a:r>
                        <a:rPr lang="en-US" sz="1000" b="0" dirty="0" err="1">
                          <a:solidFill>
                            <a:schemeClr val="tx1"/>
                          </a:solidFill>
                        </a:rPr>
                        <a:t>Khajehoddin</a:t>
                      </a:r>
                      <a:r>
                        <a:rPr lang="en-US" sz="1000" b="0" dirty="0">
                          <a:solidFill>
                            <a:schemeClr val="tx1"/>
                          </a:solidFill>
                        </a:rPr>
                        <a:t>, University of Alberta, United States</a:t>
                      </a:r>
                    </a:p>
                  </a:txBody>
                  <a:tcPr>
                    <a:noFill/>
                  </a:tcPr>
                </a:tc>
                <a:extLst>
                  <a:ext uri="{0D108BD9-81ED-4DB2-BD59-A6C34878D82A}">
                    <a16:rowId xmlns:a16="http://schemas.microsoft.com/office/drawing/2014/main" val="3580034343"/>
                  </a:ext>
                </a:extLst>
              </a:tr>
            </a:tbl>
          </a:graphicData>
        </a:graphic>
      </p:graphicFrame>
      <p:graphicFrame>
        <p:nvGraphicFramePr>
          <p:cNvPr id="4" name="Table 8">
            <a:extLst>
              <a:ext uri="{FF2B5EF4-FFF2-40B4-BE49-F238E27FC236}">
                <a16:creationId xmlns:a16="http://schemas.microsoft.com/office/drawing/2014/main" id="{F6FBA0D2-196B-4BBA-8968-3D9612C8CE39}"/>
              </a:ext>
            </a:extLst>
          </p:cNvPr>
          <p:cNvGraphicFramePr>
            <a:graphicFrameLocks noGrp="1"/>
          </p:cNvGraphicFramePr>
          <p:nvPr>
            <p:extLst>
              <p:ext uri="{D42A27DB-BD31-4B8C-83A1-F6EECF244321}">
                <p14:modId xmlns:p14="http://schemas.microsoft.com/office/powerpoint/2010/main" val="2302388010"/>
              </p:ext>
            </p:extLst>
          </p:nvPr>
        </p:nvGraphicFramePr>
        <p:xfrm>
          <a:off x="609600" y="5334000"/>
          <a:ext cx="7620000" cy="1036320"/>
        </p:xfrm>
        <a:graphic>
          <a:graphicData uri="http://schemas.openxmlformats.org/drawingml/2006/table">
            <a:tbl>
              <a:tblPr firstRow="1" bandRow="1">
                <a:tableStyleId>{073A0DAA-6AF3-43AB-8588-CEC1D06C72B9}</a:tableStyleId>
              </a:tblPr>
              <a:tblGrid>
                <a:gridCol w="2540000">
                  <a:extLst>
                    <a:ext uri="{9D8B030D-6E8A-4147-A177-3AD203B41FA5}">
                      <a16:colId xmlns:a16="http://schemas.microsoft.com/office/drawing/2014/main" val="3478494337"/>
                    </a:ext>
                  </a:extLst>
                </a:gridCol>
                <a:gridCol w="2540000">
                  <a:extLst>
                    <a:ext uri="{9D8B030D-6E8A-4147-A177-3AD203B41FA5}">
                      <a16:colId xmlns:a16="http://schemas.microsoft.com/office/drawing/2014/main" val="1477855656"/>
                    </a:ext>
                  </a:extLst>
                </a:gridCol>
                <a:gridCol w="2540000">
                  <a:extLst>
                    <a:ext uri="{9D8B030D-6E8A-4147-A177-3AD203B41FA5}">
                      <a16:colId xmlns:a16="http://schemas.microsoft.com/office/drawing/2014/main" val="2372720730"/>
                    </a:ext>
                  </a:extLst>
                </a:gridCol>
              </a:tblGrid>
              <a:tr h="228600">
                <a:tc>
                  <a:txBody>
                    <a:bodyPr/>
                    <a:lstStyle/>
                    <a:p>
                      <a:r>
                        <a:rPr lang="en-US" sz="2800" dirty="0">
                          <a:solidFill>
                            <a:schemeClr val="tx1"/>
                          </a:solidFill>
                        </a:rPr>
                        <a:t>Submitted</a:t>
                      </a:r>
                    </a:p>
                  </a:txBody>
                  <a:tcPr>
                    <a:noFill/>
                  </a:tcPr>
                </a:tc>
                <a:tc>
                  <a:txBody>
                    <a:bodyPr/>
                    <a:lstStyle/>
                    <a:p>
                      <a:r>
                        <a:rPr lang="en-US" sz="2800" dirty="0">
                          <a:solidFill>
                            <a:schemeClr val="tx1"/>
                          </a:solidFill>
                        </a:rPr>
                        <a:t>Accepted</a:t>
                      </a:r>
                    </a:p>
                  </a:txBody>
                  <a:tcPr>
                    <a:noFill/>
                  </a:tcPr>
                </a:tc>
                <a:tc>
                  <a:txBody>
                    <a:bodyPr/>
                    <a:lstStyle/>
                    <a:p>
                      <a:r>
                        <a:rPr lang="en-US" sz="2800" dirty="0">
                          <a:solidFill>
                            <a:schemeClr val="tx1"/>
                          </a:solidFill>
                        </a:rPr>
                        <a:t>Percentage</a:t>
                      </a:r>
                    </a:p>
                  </a:txBody>
                  <a:tcPr>
                    <a:noFill/>
                  </a:tcPr>
                </a:tc>
                <a:extLst>
                  <a:ext uri="{0D108BD9-81ED-4DB2-BD59-A6C34878D82A}">
                    <a16:rowId xmlns:a16="http://schemas.microsoft.com/office/drawing/2014/main" val="1221910314"/>
                  </a:ext>
                </a:extLst>
              </a:tr>
              <a:tr h="228600">
                <a:tc>
                  <a:txBody>
                    <a:bodyPr/>
                    <a:lstStyle/>
                    <a:p>
                      <a:r>
                        <a:rPr lang="en-US" sz="2800" dirty="0">
                          <a:solidFill>
                            <a:schemeClr val="tx1"/>
                          </a:solidFill>
                        </a:rPr>
                        <a:t>294</a:t>
                      </a:r>
                    </a:p>
                  </a:txBody>
                  <a:tcPr>
                    <a:noFill/>
                  </a:tcPr>
                </a:tc>
                <a:tc>
                  <a:txBody>
                    <a:bodyPr/>
                    <a:lstStyle/>
                    <a:p>
                      <a:r>
                        <a:rPr lang="en-US" sz="2800" dirty="0">
                          <a:solidFill>
                            <a:schemeClr val="tx1"/>
                          </a:solidFill>
                        </a:rPr>
                        <a:t>182</a:t>
                      </a:r>
                    </a:p>
                  </a:txBody>
                  <a:tcPr>
                    <a:noFill/>
                  </a:tcPr>
                </a:tc>
                <a:tc>
                  <a:txBody>
                    <a:bodyPr/>
                    <a:lstStyle/>
                    <a:p>
                      <a:r>
                        <a:rPr lang="en-US" sz="2800" dirty="0">
                          <a:solidFill>
                            <a:schemeClr val="tx1"/>
                          </a:solidFill>
                        </a:rPr>
                        <a:t>61.9%</a:t>
                      </a:r>
                    </a:p>
                  </a:txBody>
                  <a:tcPr>
                    <a:noFill/>
                  </a:tcPr>
                </a:tc>
                <a:extLst>
                  <a:ext uri="{0D108BD9-81ED-4DB2-BD59-A6C34878D82A}">
                    <a16:rowId xmlns:a16="http://schemas.microsoft.com/office/drawing/2014/main" val="1093964853"/>
                  </a:ext>
                </a:extLst>
              </a:tr>
            </a:tbl>
          </a:graphicData>
        </a:graphic>
      </p:graphicFrame>
    </p:spTree>
    <p:extLst>
      <p:ext uri="{BB962C8B-B14F-4D97-AF65-F5344CB8AC3E}">
        <p14:creationId xmlns:p14="http://schemas.microsoft.com/office/powerpoint/2010/main" val="98804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ubtitle 1">
            <a:extLst>
              <a:ext uri="{FF2B5EF4-FFF2-40B4-BE49-F238E27FC236}">
                <a16:creationId xmlns:a16="http://schemas.microsoft.com/office/drawing/2014/main" id="{D8F356F7-D64C-4044-8B21-D3E0F000C2C4}"/>
              </a:ext>
            </a:extLst>
          </p:cNvPr>
          <p:cNvSpPr>
            <a:spLocks noGrp="1"/>
          </p:cNvSpPr>
          <p:nvPr>
            <p:ph type="subTitle" idx="1"/>
          </p:nvPr>
        </p:nvSpPr>
        <p:spPr>
          <a:xfrm>
            <a:off x="1730375" y="3813175"/>
            <a:ext cx="5645150" cy="2011363"/>
          </a:xfrm>
        </p:spPr>
        <p:txBody>
          <a:bodyPr/>
          <a:lstStyle/>
          <a:p>
            <a:pPr eaLnBrk="1" hangingPunct="1">
              <a:buFont typeface="Wingdings" panose="05000000000000000000" pitchFamily="2" charset="2"/>
              <a:buNone/>
            </a:pPr>
            <a:r>
              <a:rPr lang="en-US" altLang="en-US" dirty="0">
                <a:ea typeface="ＭＳ Ｐゴシック" panose="020B0600070205080204" pitchFamily="34" charset="-128"/>
              </a:rPr>
              <a:t>Pericle Zanchetta</a:t>
            </a:r>
          </a:p>
          <a:p>
            <a:pPr eaLnBrk="1" hangingPunct="1">
              <a:buFont typeface="Wingdings" panose="05000000000000000000" pitchFamily="2" charset="2"/>
              <a:buNone/>
            </a:pPr>
            <a:r>
              <a:rPr lang="en-US" altLang="en-US" dirty="0">
                <a:ea typeface="ＭＳ Ｐゴシック" panose="020B0600070205080204" pitchFamily="34" charset="-128"/>
              </a:rPr>
              <a:t>IEEE IAS IPCC Paper Review Chair</a:t>
            </a:r>
          </a:p>
          <a:p>
            <a:pPr eaLnBrk="1" hangingPunct="1">
              <a:buFont typeface="Wingdings" panose="05000000000000000000" pitchFamily="2" charset="2"/>
              <a:buNone/>
            </a:pPr>
            <a:endParaRPr lang="en-US" altLang="en-US" dirty="0">
              <a:ea typeface="ＭＳ Ｐゴシック" panose="020B0600070205080204" pitchFamily="34" charset="-128"/>
            </a:endParaRPr>
          </a:p>
          <a:p>
            <a:pPr eaLnBrk="1" hangingPunct="1">
              <a:buFont typeface="Wingdings" panose="05000000000000000000" pitchFamily="2" charset="2"/>
              <a:buNone/>
            </a:pPr>
            <a:r>
              <a:rPr lang="en-US" altLang="en-US" dirty="0">
                <a:ea typeface="ＭＳ Ｐゴシック" panose="020B0600070205080204" pitchFamily="34" charset="-128"/>
              </a:rPr>
              <a:t>October 1, 2019</a:t>
            </a:r>
          </a:p>
          <a:p>
            <a:pPr eaLnBrk="1" hangingPunct="1">
              <a:buFont typeface="Wingdings" panose="05000000000000000000" pitchFamily="2" charset="2"/>
              <a:buNone/>
            </a:pPr>
            <a:r>
              <a:rPr lang="en-US" altLang="en-US" dirty="0">
                <a:ea typeface="ＭＳ Ｐゴシック" panose="020B0600070205080204" pitchFamily="34" charset="-128"/>
              </a:rPr>
              <a:t>Baltimore, Maryland, USA</a:t>
            </a:r>
          </a:p>
          <a:p>
            <a:pPr eaLnBrk="1" hangingPunct="1">
              <a:buFont typeface="Wingdings" panose="05000000000000000000" pitchFamily="2" charset="2"/>
              <a:buNone/>
            </a:pPr>
            <a:endParaRPr lang="en-US" altLang="en-US" dirty="0">
              <a:ea typeface="ＭＳ Ｐゴシック" panose="020B0600070205080204" pitchFamily="34" charset="-128"/>
            </a:endParaRPr>
          </a:p>
        </p:txBody>
      </p:sp>
      <p:sp>
        <p:nvSpPr>
          <p:cNvPr id="9218" name="Title 2">
            <a:extLst>
              <a:ext uri="{FF2B5EF4-FFF2-40B4-BE49-F238E27FC236}">
                <a16:creationId xmlns:a16="http://schemas.microsoft.com/office/drawing/2014/main" id="{41519FD1-77BF-437B-AD28-20848D8BF7BA}"/>
              </a:ext>
            </a:extLst>
          </p:cNvPr>
          <p:cNvSpPr>
            <a:spLocks noGrp="1"/>
          </p:cNvSpPr>
          <p:nvPr>
            <p:ph type="ctrTitle"/>
          </p:nvPr>
        </p:nvSpPr>
        <p:spPr>
          <a:xfrm>
            <a:off x="1220788" y="822325"/>
            <a:ext cx="7315200" cy="2560638"/>
          </a:xfrm>
        </p:spPr>
        <p:txBody>
          <a:bodyPr/>
          <a:lstStyle/>
          <a:p>
            <a:pPr eaLnBrk="1" hangingPunct="1"/>
            <a:r>
              <a:rPr lang="en-US" altLang="en-US" dirty="0">
                <a:ea typeface="ＭＳ Ｐゴシック" panose="020B0600070205080204" pitchFamily="34" charset="-128"/>
              </a:rPr>
              <a:t>IEEE Transactions on Industry Applications</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Industrial Power Converter Committee</a:t>
            </a:r>
          </a:p>
        </p:txBody>
      </p:sp>
    </p:spTree>
    <p:extLst>
      <p:ext uri="{BB962C8B-B14F-4D97-AF65-F5344CB8AC3E}">
        <p14:creationId xmlns:p14="http://schemas.microsoft.com/office/powerpoint/2010/main" val="11242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4FC8B0BD-0E78-4013-B34E-7D88CAFE2782}"/>
              </a:ext>
            </a:extLst>
          </p:cNvPr>
          <p:cNvSpPr>
            <a:spLocks noGrp="1"/>
          </p:cNvSpPr>
          <p:nvPr>
            <p:ph type="title"/>
          </p:nvPr>
        </p:nvSpPr>
        <p:spPr>
          <a:xfrm>
            <a:off x="457200" y="207963"/>
            <a:ext cx="8229600" cy="914400"/>
          </a:xfrm>
        </p:spPr>
        <p:txBody>
          <a:bodyPr/>
          <a:lstStyle/>
          <a:p>
            <a:pPr eaLnBrk="1" hangingPunct="1"/>
            <a:r>
              <a:rPr lang="en-US" altLang="en-US">
                <a:ea typeface="ＭＳ Ｐゴシック" panose="020B0600070205080204" pitchFamily="34" charset="-128"/>
              </a:rPr>
              <a:t>IPCC Associate Editors</a:t>
            </a:r>
          </a:p>
        </p:txBody>
      </p:sp>
      <p:sp>
        <p:nvSpPr>
          <p:cNvPr id="10243" name="Content Placeholder 2">
            <a:extLst>
              <a:ext uri="{FF2B5EF4-FFF2-40B4-BE49-F238E27FC236}">
                <a16:creationId xmlns:a16="http://schemas.microsoft.com/office/drawing/2014/main" id="{6099F983-B836-4F94-9345-B08BA7E8EDF6}"/>
              </a:ext>
            </a:extLst>
          </p:cNvPr>
          <p:cNvSpPr>
            <a:spLocks noGrp="1"/>
          </p:cNvSpPr>
          <p:nvPr>
            <p:ph sz="quarter" idx="1"/>
          </p:nvPr>
        </p:nvSpPr>
        <p:spPr>
          <a:xfrm>
            <a:off x="914400" y="712788"/>
            <a:ext cx="3362325" cy="4773612"/>
          </a:xfrm>
        </p:spPr>
        <p:txBody>
          <a:bodyPr/>
          <a:lstStyle/>
          <a:p>
            <a:pPr eaLnBrk="1" hangingPunct="1">
              <a:spcBef>
                <a:spcPct val="0"/>
              </a:spcBef>
              <a:spcAft>
                <a:spcPts val="600"/>
              </a:spcAft>
            </a:pPr>
            <a:r>
              <a:rPr lang="en-US" altLang="en-US" sz="1800" dirty="0" err="1">
                <a:ea typeface="ＭＳ Ｐゴシック" panose="020B0600070205080204" pitchFamily="34" charset="-128"/>
              </a:rPr>
              <a:t>Mahshid</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Amirabadi</a:t>
            </a:r>
            <a:r>
              <a:rPr lang="en-US" altLang="en-US" sz="1800" dirty="0">
                <a:ea typeface="ＭＳ Ｐゴシック" panose="020B0600070205080204" pitchFamily="34" charset="-128"/>
              </a:rPr>
              <a:t>, USA</a:t>
            </a:r>
          </a:p>
          <a:p>
            <a:pPr eaLnBrk="1" hangingPunct="1">
              <a:spcBef>
                <a:spcPct val="0"/>
              </a:spcBef>
              <a:spcAft>
                <a:spcPts val="600"/>
              </a:spcAft>
            </a:pPr>
            <a:r>
              <a:rPr lang="en-US" altLang="en-US" sz="1800" dirty="0">
                <a:ea typeface="ＭＳ Ｐゴシック" panose="020B0600070205080204" pitchFamily="34" charset="-128"/>
              </a:rPr>
              <a:t>Vivek Agarwal, India</a:t>
            </a:r>
          </a:p>
          <a:p>
            <a:pPr>
              <a:spcAft>
                <a:spcPts val="600"/>
              </a:spcAft>
            </a:pPr>
            <a:r>
              <a:rPr lang="en-US" altLang="en-US" sz="1800" dirty="0">
                <a:ea typeface="ＭＳ Ｐゴシック" panose="020B0600070205080204" pitchFamily="34" charset="-128"/>
              </a:rPr>
              <a:t>Stefano Bifaretti, Italy </a:t>
            </a:r>
          </a:p>
          <a:p>
            <a:pPr>
              <a:spcAft>
                <a:spcPts val="600"/>
              </a:spcAft>
            </a:pPr>
            <a:r>
              <a:rPr lang="en-US" altLang="en-US" sz="1800" dirty="0">
                <a:ea typeface="ＭＳ Ｐゴシック" panose="020B0600070205080204" pitchFamily="34" charset="-128"/>
              </a:rPr>
              <a:t>Huang-Jen Chiu, Taiwan</a:t>
            </a:r>
          </a:p>
          <a:p>
            <a:pPr eaLnBrk="1" hangingPunct="1">
              <a:spcBef>
                <a:spcPct val="0"/>
              </a:spcBef>
              <a:spcAft>
                <a:spcPts val="600"/>
              </a:spcAft>
            </a:pPr>
            <a:r>
              <a:rPr lang="en-US" altLang="en-US" sz="1800" dirty="0">
                <a:ea typeface="ＭＳ Ｐゴシック" panose="020B0600070205080204" pitchFamily="34" charset="-128"/>
              </a:rPr>
              <a:t>Dong Jiang,  China</a:t>
            </a:r>
          </a:p>
          <a:p>
            <a:pPr eaLnBrk="1" hangingPunct="1">
              <a:spcBef>
                <a:spcPct val="0"/>
              </a:spcBef>
              <a:spcAft>
                <a:spcPts val="600"/>
              </a:spcAft>
            </a:pPr>
            <a:r>
              <a:rPr lang="en-US" altLang="en-US" sz="1800" dirty="0" err="1">
                <a:ea typeface="ＭＳ Ｐゴシック" panose="020B0600070205080204" pitchFamily="34" charset="-128"/>
              </a:rPr>
              <a:t>Surin</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Khomfoi</a:t>
            </a:r>
            <a:r>
              <a:rPr lang="en-US" altLang="en-US" sz="1800" dirty="0">
                <a:ea typeface="ＭＳ Ｐゴシック" panose="020B0600070205080204" pitchFamily="34" charset="-128"/>
              </a:rPr>
              <a:t>, Thailand</a:t>
            </a:r>
          </a:p>
          <a:p>
            <a:pPr eaLnBrk="1" hangingPunct="1">
              <a:spcBef>
                <a:spcPct val="0"/>
              </a:spcBef>
              <a:spcAft>
                <a:spcPts val="600"/>
              </a:spcAft>
            </a:pPr>
            <a:r>
              <a:rPr lang="en-US" altLang="en-US" sz="1800" dirty="0" err="1">
                <a:ea typeface="ＭＳ Ｐゴシック" panose="020B0600070205080204" pitchFamily="34" charset="-128"/>
              </a:rPr>
              <a:t>Xiaonan</a:t>
            </a:r>
            <a:r>
              <a:rPr lang="en-US" altLang="en-US" sz="1800" dirty="0">
                <a:ea typeface="ＭＳ Ｐゴシック" panose="020B0600070205080204" pitchFamily="34" charset="-128"/>
              </a:rPr>
              <a:t> Lu,  USA</a:t>
            </a:r>
          </a:p>
          <a:p>
            <a:pPr eaLnBrk="1" hangingPunct="1">
              <a:spcBef>
                <a:spcPct val="0"/>
              </a:spcBef>
              <a:spcAft>
                <a:spcPts val="600"/>
              </a:spcAft>
            </a:pPr>
            <a:r>
              <a:rPr lang="en-US" altLang="en-US" sz="1800" dirty="0" err="1">
                <a:ea typeface="ＭＳ Ｐゴシック" panose="020B0600070205080204" pitchFamily="34" charset="-128"/>
              </a:rPr>
              <a:t>Ke</a:t>
            </a:r>
            <a:r>
              <a:rPr lang="en-US" altLang="en-US" sz="1800" dirty="0">
                <a:ea typeface="ＭＳ Ｐゴシック" panose="020B0600070205080204" pitchFamily="34" charset="-128"/>
              </a:rPr>
              <a:t> Ma, Denmark</a:t>
            </a:r>
          </a:p>
          <a:p>
            <a:pPr eaLnBrk="1" hangingPunct="1">
              <a:spcBef>
                <a:spcPct val="0"/>
              </a:spcBef>
              <a:spcAft>
                <a:spcPts val="600"/>
              </a:spcAft>
            </a:pPr>
            <a:r>
              <a:rPr lang="en-US" altLang="en-US" sz="1800" dirty="0" err="1">
                <a:ea typeface="ＭＳ Ｐゴシック" panose="020B0600070205080204" pitchFamily="34" charset="-128"/>
              </a:rPr>
              <a:t>Santanu</a:t>
            </a:r>
            <a:r>
              <a:rPr lang="en-US" altLang="en-US" sz="1800" dirty="0">
                <a:ea typeface="ＭＳ Ｐゴシック" panose="020B0600070205080204" pitchFamily="34" charset="-128"/>
              </a:rPr>
              <a:t> Mishra, India</a:t>
            </a:r>
          </a:p>
          <a:p>
            <a:pPr eaLnBrk="1" hangingPunct="1">
              <a:spcBef>
                <a:spcPct val="0"/>
              </a:spcBef>
              <a:spcAft>
                <a:spcPts val="600"/>
              </a:spcAft>
            </a:pPr>
            <a:r>
              <a:rPr lang="en-US" altLang="en-US" sz="1800" dirty="0">
                <a:ea typeface="ＭＳ Ｐゴシック" panose="020B0600070205080204" pitchFamily="34" charset="-128"/>
              </a:rPr>
              <a:t>Marcello </a:t>
            </a:r>
            <a:r>
              <a:rPr lang="en-US" altLang="en-US" sz="1800" dirty="0" err="1">
                <a:ea typeface="ＭＳ Ｐゴシック" panose="020B0600070205080204" pitchFamily="34" charset="-128"/>
              </a:rPr>
              <a:t>Pucci</a:t>
            </a:r>
            <a:r>
              <a:rPr lang="en-US" altLang="en-US" sz="1800" dirty="0">
                <a:ea typeface="ＭＳ Ｐゴシック" panose="020B0600070205080204" pitchFamily="34" charset="-128"/>
              </a:rPr>
              <a:t>, Italy</a:t>
            </a:r>
          </a:p>
          <a:p>
            <a:pPr eaLnBrk="1" hangingPunct="1">
              <a:spcBef>
                <a:spcPct val="0"/>
              </a:spcBef>
              <a:spcAft>
                <a:spcPts val="600"/>
              </a:spcAft>
            </a:pPr>
            <a:r>
              <a:rPr lang="en-US" altLang="en-US" sz="1800" dirty="0">
                <a:ea typeface="ＭＳ Ｐゴシック" panose="020B0600070205080204" pitchFamily="34" charset="-128"/>
              </a:rPr>
              <a:t>Luca </a:t>
            </a:r>
            <a:r>
              <a:rPr lang="en-US" altLang="en-US" sz="1800" dirty="0" err="1">
                <a:ea typeface="ＭＳ Ｐゴシック" panose="020B0600070205080204" pitchFamily="34" charset="-128"/>
              </a:rPr>
              <a:t>Solero</a:t>
            </a:r>
            <a:r>
              <a:rPr lang="en-US" altLang="en-US" sz="1800" dirty="0">
                <a:ea typeface="ＭＳ Ｐゴシック" panose="020B0600070205080204" pitchFamily="34" charset="-128"/>
              </a:rPr>
              <a:t>, Italy</a:t>
            </a:r>
          </a:p>
          <a:p>
            <a:pPr eaLnBrk="1" hangingPunct="1">
              <a:spcBef>
                <a:spcPct val="0"/>
              </a:spcBef>
              <a:spcAft>
                <a:spcPts val="600"/>
              </a:spcAft>
            </a:pPr>
            <a:r>
              <a:rPr lang="en-US" altLang="en-US" sz="1800" dirty="0" err="1">
                <a:ea typeface="ＭＳ Ｐゴシック" panose="020B0600070205080204" pitchFamily="34" charset="-128"/>
              </a:rPr>
              <a:t>Xue</a:t>
            </a:r>
            <a:r>
              <a:rPr lang="en-US" altLang="en-US" sz="1800" dirty="0">
                <a:ea typeface="ＭＳ Ｐゴシック" panose="020B0600070205080204" pitchFamily="34" charset="-128"/>
              </a:rPr>
              <a:t> She, USA</a:t>
            </a:r>
          </a:p>
          <a:p>
            <a:pPr eaLnBrk="1" hangingPunct="1">
              <a:spcBef>
                <a:spcPct val="0"/>
              </a:spcBef>
              <a:spcAft>
                <a:spcPts val="600"/>
              </a:spcAft>
            </a:pPr>
            <a:r>
              <a:rPr lang="en-US" altLang="en-US" sz="1800" dirty="0" err="1">
                <a:ea typeface="ＭＳ Ｐゴシック" panose="020B0600070205080204" pitchFamily="34" charset="-128"/>
              </a:rPr>
              <a:t>Yongsug</a:t>
            </a:r>
            <a:r>
              <a:rPr lang="en-US" altLang="en-US" sz="1800" dirty="0">
                <a:ea typeface="ＭＳ Ｐゴシック" panose="020B0600070205080204" pitchFamily="34" charset="-128"/>
              </a:rPr>
              <a:t> Suh, Korea</a:t>
            </a:r>
          </a:p>
          <a:p>
            <a:pPr eaLnBrk="1" hangingPunct="1">
              <a:spcBef>
                <a:spcPct val="0"/>
              </a:spcBef>
              <a:spcAft>
                <a:spcPts val="600"/>
              </a:spcAft>
            </a:pPr>
            <a:endParaRPr lang="en-US" altLang="en-US" sz="1400" dirty="0">
              <a:ea typeface="ＭＳ Ｐゴシック" panose="020B0600070205080204" pitchFamily="34" charset="-128"/>
            </a:endParaRPr>
          </a:p>
        </p:txBody>
      </p:sp>
      <p:sp>
        <p:nvSpPr>
          <p:cNvPr id="6" name="Content Placeholder 2">
            <a:extLst>
              <a:ext uri="{FF2B5EF4-FFF2-40B4-BE49-F238E27FC236}">
                <a16:creationId xmlns:a16="http://schemas.microsoft.com/office/drawing/2014/main" id="{6099F983-B836-4F94-9345-B08BA7E8EDF6}"/>
              </a:ext>
            </a:extLst>
          </p:cNvPr>
          <p:cNvSpPr>
            <a:spLocks noGrp="1"/>
          </p:cNvSpPr>
          <p:nvPr>
            <p:ph sz="quarter" idx="1"/>
          </p:nvPr>
        </p:nvSpPr>
        <p:spPr>
          <a:xfrm>
            <a:off x="4648200" y="934670"/>
            <a:ext cx="4038600" cy="4323130"/>
          </a:xfrm>
        </p:spPr>
        <p:txBody>
          <a:bodyPr/>
          <a:lstStyle/>
          <a:p>
            <a:pPr eaLnBrk="1" hangingPunct="1">
              <a:spcBef>
                <a:spcPct val="0"/>
              </a:spcBef>
              <a:spcAft>
                <a:spcPts val="600"/>
              </a:spcAft>
            </a:pPr>
            <a:r>
              <a:rPr lang="en-US" altLang="en-US" sz="1800" dirty="0" err="1">
                <a:ea typeface="ＭＳ Ｐゴシック" panose="020B0600070205080204" pitchFamily="34" charset="-128"/>
              </a:rPr>
              <a:t>Xiongfei</a:t>
            </a:r>
            <a:r>
              <a:rPr lang="en-US" altLang="en-US" sz="1800" dirty="0">
                <a:ea typeface="ＭＳ Ｐゴシック" panose="020B0600070205080204" pitchFamily="34" charset="-128"/>
              </a:rPr>
              <a:t> Wang, Denmark</a:t>
            </a:r>
          </a:p>
          <a:p>
            <a:pPr eaLnBrk="1" hangingPunct="1">
              <a:spcBef>
                <a:spcPct val="0"/>
              </a:spcBef>
              <a:spcAft>
                <a:spcPts val="600"/>
              </a:spcAft>
            </a:pPr>
            <a:r>
              <a:rPr lang="en-US" altLang="en-US" sz="1800" dirty="0">
                <a:ea typeface="ＭＳ Ｐゴシック" panose="020B0600070205080204" pitchFamily="34" charset="-128"/>
              </a:rPr>
              <a:t>Zhiqiang Wang, USA</a:t>
            </a:r>
          </a:p>
          <a:p>
            <a:pPr eaLnBrk="1" hangingPunct="1">
              <a:spcBef>
                <a:spcPct val="0"/>
              </a:spcBef>
              <a:spcAft>
                <a:spcPts val="600"/>
              </a:spcAft>
            </a:pPr>
            <a:r>
              <a:rPr lang="en-US" altLang="en-US" sz="1800" dirty="0" err="1">
                <a:ea typeface="ＭＳ Ｐゴシック" panose="020B0600070205080204" pitchFamily="34" charset="-128"/>
              </a:rPr>
              <a:t>Junming</a:t>
            </a:r>
            <a:r>
              <a:rPr lang="en-US" altLang="en-US" sz="1800" dirty="0">
                <a:ea typeface="ＭＳ Ｐゴシック" panose="020B0600070205080204" pitchFamily="34" charset="-128"/>
              </a:rPr>
              <a:t> Zhang, China</a:t>
            </a:r>
          </a:p>
          <a:p>
            <a:pPr eaLnBrk="1" hangingPunct="1">
              <a:spcBef>
                <a:spcPct val="0"/>
              </a:spcBef>
              <a:spcAft>
                <a:spcPts val="600"/>
              </a:spcAft>
            </a:pPr>
            <a:r>
              <a:rPr lang="en-US" altLang="en-US" sz="1800" dirty="0">
                <a:ea typeface="ＭＳ Ｐゴシック" panose="020B0600070205080204" pitchFamily="34" charset="-128"/>
              </a:rPr>
              <a:t>Maurizio </a:t>
            </a:r>
            <a:r>
              <a:rPr lang="en-US" altLang="en-US" sz="1800" dirty="0" err="1">
                <a:ea typeface="ＭＳ Ｐゴシック" panose="020B0600070205080204" pitchFamily="34" charset="-128"/>
              </a:rPr>
              <a:t>Cirrincione</a:t>
            </a:r>
            <a:r>
              <a:rPr lang="en-US" altLang="en-US" sz="1800" dirty="0">
                <a:ea typeface="ＭＳ Ｐゴシック" panose="020B0600070205080204" pitchFamily="34" charset="-128"/>
              </a:rPr>
              <a:t>, Fiji</a:t>
            </a:r>
          </a:p>
          <a:p>
            <a:pPr eaLnBrk="1" hangingPunct="1">
              <a:spcBef>
                <a:spcPct val="0"/>
              </a:spcBef>
              <a:spcAft>
                <a:spcPts val="600"/>
              </a:spcAft>
            </a:pPr>
            <a:r>
              <a:rPr lang="en-US" altLang="en-US" sz="1800" dirty="0">
                <a:ea typeface="ＭＳ Ｐゴシック" panose="020B0600070205080204" pitchFamily="34" charset="-128"/>
              </a:rPr>
              <a:t>Andrea Formentini, UK</a:t>
            </a:r>
          </a:p>
          <a:p>
            <a:pPr eaLnBrk="1" hangingPunct="1">
              <a:spcBef>
                <a:spcPct val="0"/>
              </a:spcBef>
              <a:spcAft>
                <a:spcPts val="600"/>
              </a:spcAft>
            </a:pPr>
            <a:r>
              <a:rPr lang="en-US" altLang="en-US" sz="1800" dirty="0">
                <a:ea typeface="ＭＳ Ｐゴシック" panose="020B0600070205080204" pitchFamily="34" charset="-128"/>
              </a:rPr>
              <a:t>Vito Giuseppe Monopoli, Italy</a:t>
            </a:r>
          </a:p>
          <a:p>
            <a:pPr eaLnBrk="1" hangingPunct="1">
              <a:spcBef>
                <a:spcPct val="0"/>
              </a:spcBef>
              <a:spcAft>
                <a:spcPts val="600"/>
              </a:spcAft>
            </a:pPr>
            <a:r>
              <a:rPr lang="en-US" sz="1800" dirty="0"/>
              <a:t>Babak </a:t>
            </a:r>
            <a:r>
              <a:rPr lang="en-US" sz="1800" dirty="0" err="1"/>
              <a:t>Parkhideh</a:t>
            </a:r>
            <a:r>
              <a:rPr lang="en-US" sz="1800" dirty="0"/>
              <a:t>, USA</a:t>
            </a:r>
          </a:p>
          <a:p>
            <a:pPr eaLnBrk="1" hangingPunct="1">
              <a:spcBef>
                <a:spcPct val="0"/>
              </a:spcBef>
              <a:spcAft>
                <a:spcPts val="600"/>
              </a:spcAft>
            </a:pPr>
            <a:r>
              <a:rPr lang="en-US" sz="1800" dirty="0"/>
              <a:t>Jiangbiao He, USA</a:t>
            </a:r>
          </a:p>
          <a:p>
            <a:pPr eaLnBrk="1" hangingPunct="1">
              <a:spcBef>
                <a:spcPct val="0"/>
              </a:spcBef>
              <a:spcAft>
                <a:spcPts val="600"/>
              </a:spcAft>
            </a:pPr>
            <a:r>
              <a:rPr lang="en-US" sz="1800" dirty="0"/>
              <a:t>Liang Du, USA</a:t>
            </a:r>
          </a:p>
          <a:p>
            <a:pPr eaLnBrk="1" hangingPunct="1">
              <a:spcBef>
                <a:spcPct val="0"/>
              </a:spcBef>
              <a:spcAft>
                <a:spcPts val="600"/>
              </a:spcAft>
            </a:pPr>
            <a:r>
              <a:rPr lang="en-US" sz="1800" dirty="0" err="1"/>
              <a:t>Xibo</a:t>
            </a:r>
            <a:r>
              <a:rPr lang="en-US" sz="1800" dirty="0"/>
              <a:t> Yuan, UK</a:t>
            </a:r>
          </a:p>
          <a:p>
            <a:pPr eaLnBrk="1" hangingPunct="1">
              <a:spcBef>
                <a:spcPct val="0"/>
              </a:spcBef>
              <a:spcAft>
                <a:spcPts val="600"/>
              </a:spcAft>
            </a:pPr>
            <a:r>
              <a:rPr lang="en-US" sz="1800" dirty="0"/>
              <a:t>Dong </a:t>
            </a:r>
            <a:r>
              <a:rPr lang="en-US" sz="1800" dirty="0" err="1"/>
              <a:t>Dong</a:t>
            </a:r>
            <a:r>
              <a:rPr lang="en-US" sz="1800" dirty="0"/>
              <a:t>, USA</a:t>
            </a:r>
          </a:p>
          <a:p>
            <a:pPr eaLnBrk="1" hangingPunct="1">
              <a:spcBef>
                <a:spcPct val="0"/>
              </a:spcBef>
              <a:spcAft>
                <a:spcPts val="600"/>
              </a:spcAft>
            </a:pPr>
            <a:r>
              <a:rPr lang="en-US" sz="1800" dirty="0" err="1"/>
              <a:t>Zheyu</a:t>
            </a:r>
            <a:r>
              <a:rPr lang="en-US" sz="1800" dirty="0"/>
              <a:t> Zhang, USA</a:t>
            </a:r>
          </a:p>
          <a:p>
            <a:pPr eaLnBrk="1" hangingPunct="1">
              <a:spcBef>
                <a:spcPct val="0"/>
              </a:spcBef>
              <a:spcAft>
                <a:spcPts val="600"/>
              </a:spcAft>
            </a:pPr>
            <a:endParaRPr lang="en-US" sz="1200" dirty="0"/>
          </a:p>
          <a:p>
            <a:pPr eaLnBrk="1" hangingPunct="1">
              <a:spcBef>
                <a:spcPct val="0"/>
              </a:spcBef>
              <a:spcAft>
                <a:spcPts val="600"/>
              </a:spcAft>
            </a:pPr>
            <a:endParaRPr lang="en-US" altLang="en-US" sz="1400" dirty="0">
              <a:ea typeface="ＭＳ Ｐゴシック" panose="020B0600070205080204" pitchFamily="34" charset="-128"/>
            </a:endParaRPr>
          </a:p>
          <a:p>
            <a:pPr eaLnBrk="1" hangingPunct="1">
              <a:spcBef>
                <a:spcPct val="0"/>
              </a:spcBef>
              <a:spcAft>
                <a:spcPts val="600"/>
              </a:spcAft>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55919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45FFF03D-F425-4E4D-A486-61AF4DEEEBA6}"/>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Submitting a manuscript to IPCC</a:t>
            </a:r>
          </a:p>
        </p:txBody>
      </p:sp>
      <p:sp>
        <p:nvSpPr>
          <p:cNvPr id="11267" name="Content Placeholder 2">
            <a:extLst>
              <a:ext uri="{FF2B5EF4-FFF2-40B4-BE49-F238E27FC236}">
                <a16:creationId xmlns:a16="http://schemas.microsoft.com/office/drawing/2014/main" id="{543A8471-2D4C-4519-89F5-755E0E412A6F}"/>
              </a:ext>
            </a:extLst>
          </p:cNvPr>
          <p:cNvSpPr>
            <a:spLocks noGrp="1"/>
          </p:cNvSpPr>
          <p:nvPr>
            <p:ph sz="quarter" idx="1"/>
          </p:nvPr>
        </p:nvSpPr>
        <p:spPr>
          <a:xfrm>
            <a:off x="273843" y="990601"/>
            <a:ext cx="8596313" cy="4419600"/>
          </a:xfrm>
          <a:solidFill>
            <a:schemeClr val="bg1"/>
          </a:solidFill>
        </p:spPr>
        <p:txBody>
          <a:bodyPr/>
          <a:lstStyle/>
          <a:p>
            <a:pPr eaLnBrk="1" hangingPunct="1">
              <a:spcAft>
                <a:spcPts val="600"/>
              </a:spcAft>
            </a:pPr>
            <a:r>
              <a:rPr lang="en-US" altLang="en-US" sz="2200" dirty="0">
                <a:ea typeface="ＭＳ Ｐゴシック" panose="020B0600070205080204" pitchFamily="34" charset="-128"/>
              </a:rPr>
              <a:t>Paper first must be presented at an IAS-sponsored conference (within the last 12 months)</a:t>
            </a:r>
          </a:p>
          <a:p>
            <a:pPr eaLnBrk="1" hangingPunct="1">
              <a:spcAft>
                <a:spcPts val="600"/>
              </a:spcAft>
            </a:pPr>
            <a:r>
              <a:rPr lang="en-US" altLang="en-US" sz="2200" dirty="0">
                <a:ea typeface="ＭＳ Ｐゴシック" panose="020B0600070205080204" pitchFamily="34" charset="-128"/>
              </a:rPr>
              <a:t>Send an email to </a:t>
            </a:r>
            <a:r>
              <a:rPr lang="en-US" altLang="en-US" sz="2200" dirty="0">
                <a:ea typeface="ＭＳ Ｐゴシック" panose="020B0600070205080204" pitchFamily="34" charset="-128"/>
                <a:hlinkClick r:id="rId2"/>
              </a:rPr>
              <a:t>pericle.zanchetta@nottingham.ac.uk</a:t>
            </a:r>
            <a:r>
              <a:rPr lang="en-US" altLang="en-US" sz="2200" dirty="0">
                <a:ea typeface="ＭＳ Ｐゴシック" panose="020B0600070205080204" pitchFamily="34" charset="-128"/>
              </a:rPr>
              <a:t> with the request to submit a paper:</a:t>
            </a:r>
          </a:p>
          <a:p>
            <a:pPr lvl="1" eaLnBrk="1" hangingPunct="1">
              <a:spcAft>
                <a:spcPts val="600"/>
              </a:spcAft>
            </a:pPr>
            <a:r>
              <a:rPr lang="en-US" altLang="en-US" sz="2000" dirty="0">
                <a:ea typeface="ＭＳ Ｐゴシック" panose="020B0600070205080204" pitchFamily="34" charset="-128"/>
              </a:rPr>
              <a:t>Paper title</a:t>
            </a:r>
          </a:p>
          <a:p>
            <a:pPr lvl="1" eaLnBrk="1" hangingPunct="1">
              <a:spcAft>
                <a:spcPts val="600"/>
              </a:spcAft>
            </a:pPr>
            <a:r>
              <a:rPr lang="en-US" altLang="en-US" sz="2000" dirty="0">
                <a:ea typeface="ＭＳ Ｐゴシック" panose="020B0600070205080204" pitchFamily="34" charset="-128"/>
              </a:rPr>
              <a:t>List of authors and corresponding author’s email &amp; institution</a:t>
            </a:r>
          </a:p>
          <a:p>
            <a:pPr lvl="1" eaLnBrk="1" hangingPunct="1">
              <a:spcAft>
                <a:spcPts val="600"/>
              </a:spcAft>
            </a:pPr>
            <a:r>
              <a:rPr lang="en-US" altLang="en-US" sz="2000" dirty="0">
                <a:ea typeface="ＭＳ Ｐゴシック" panose="020B0600070205080204" pitchFamily="34" charset="-128"/>
              </a:rPr>
              <a:t>Conference and date when paper presented</a:t>
            </a:r>
          </a:p>
          <a:p>
            <a:pPr eaLnBrk="1" hangingPunct="1">
              <a:spcAft>
                <a:spcPts val="600"/>
              </a:spcAft>
            </a:pPr>
            <a:r>
              <a:rPr lang="en-US" altLang="en-US" sz="2200" dirty="0">
                <a:ea typeface="ＭＳ Ｐゴシック" panose="020B0600070205080204" pitchFamily="34" charset="-128"/>
              </a:rPr>
              <a:t>An email will be sent to you from S1M with instructions on uploading your paper for review (usually within 1 - 2 weeks)</a:t>
            </a:r>
          </a:p>
        </p:txBody>
      </p:sp>
    </p:spTree>
    <p:extLst>
      <p:ext uri="{BB962C8B-B14F-4D97-AF65-F5344CB8AC3E}">
        <p14:creationId xmlns:p14="http://schemas.microsoft.com/office/powerpoint/2010/main" val="373240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221660"/>
            <a:ext cx="7848600" cy="3200876"/>
          </a:xfrm>
          <a:prstGeom prst="rect">
            <a:avLst/>
          </a:prstGeom>
        </p:spPr>
        <p:txBody>
          <a:bodyPr wrap="square">
            <a:spAutoFit/>
          </a:bodyPr>
          <a:lstStyle/>
          <a:p>
            <a:pPr marL="342900" indent="-342900" eaLnBrk="1" hangingPunct="1">
              <a:spcAft>
                <a:spcPts val="600"/>
              </a:spcAft>
              <a:buFont typeface="Arial" panose="020B0604020202020204" pitchFamily="34" charset="0"/>
              <a:buChar char="•"/>
            </a:pPr>
            <a:r>
              <a:rPr lang="en-US" altLang="en-US" sz="2400" b="1" i="1" dirty="0">
                <a:ea typeface="ＭＳ Ｐゴシック" panose="020B0600070205080204" pitchFamily="34" charset="-128"/>
              </a:rPr>
              <a:t>You must reference (cite) the conference paper version in your Trans. submission reference list.</a:t>
            </a:r>
          </a:p>
          <a:p>
            <a:pPr eaLnBrk="1" hangingPunct="1">
              <a:spcAft>
                <a:spcPts val="600"/>
              </a:spcAft>
            </a:pPr>
            <a:endParaRPr lang="en-US" altLang="en-US" sz="2400" b="1" i="1" dirty="0">
              <a:ea typeface="ＭＳ Ｐゴシック" panose="020B0600070205080204" pitchFamily="34" charset="-128"/>
            </a:endParaRPr>
          </a:p>
          <a:p>
            <a:pPr marL="342900" indent="-342900" eaLnBrk="1" hangingPunct="1">
              <a:spcAft>
                <a:spcPts val="600"/>
              </a:spcAft>
              <a:buFont typeface="Arial" panose="020B0604020202020204" pitchFamily="34" charset="0"/>
              <a:buChar char="•"/>
            </a:pPr>
            <a:r>
              <a:rPr lang="en-US" altLang="en-US" sz="2400" b="1" i="1" dirty="0">
                <a:ea typeface="ＭＳ Ｐゴシック" panose="020B0600070205080204" pitchFamily="34" charset="-128"/>
              </a:rPr>
              <a:t>Change title and Update/add new material to conference version. Papers needs to be different from the conference ones. There is no fixed amount of difference, it is at the discretion of the transaction chair. Be reasonable.</a:t>
            </a:r>
          </a:p>
        </p:txBody>
      </p:sp>
      <p:sp>
        <p:nvSpPr>
          <p:cNvPr id="6" name="Title 1">
            <a:extLst>
              <a:ext uri="{FF2B5EF4-FFF2-40B4-BE49-F238E27FC236}">
                <a16:creationId xmlns:a16="http://schemas.microsoft.com/office/drawing/2014/main" id="{45FFF03D-F425-4E4D-A486-61AF4DEEEBA6}"/>
              </a:ext>
            </a:extLst>
          </p:cNvPr>
          <p:cNvSpPr txBox="1">
            <a:spLocks/>
          </p:cNvSpPr>
          <p:nvPr/>
        </p:nvSpPr>
        <p:spPr bwMode="auto">
          <a:xfrm>
            <a:off x="1905000" y="4818675"/>
            <a:ext cx="5029200" cy="533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pPr eaLnBrk="1" hangingPunct="1"/>
            <a:r>
              <a:rPr lang="en-US" altLang="en-US" kern="0" dirty="0">
                <a:ea typeface="ＭＳ Ｐゴシック" panose="020B0600070205080204" pitchFamily="34" charset="-128"/>
              </a:rPr>
              <a:t>Please cite TIA papers!</a:t>
            </a:r>
          </a:p>
        </p:txBody>
      </p:sp>
      <p:sp>
        <p:nvSpPr>
          <p:cNvPr id="7" name="Title 1">
            <a:extLst>
              <a:ext uri="{FF2B5EF4-FFF2-40B4-BE49-F238E27FC236}">
                <a16:creationId xmlns:a16="http://schemas.microsoft.com/office/drawing/2014/main" id="{45FFF03D-F425-4E4D-A486-61AF4DEEEBA6}"/>
              </a:ext>
            </a:extLst>
          </p:cNvPr>
          <p:cNvSpPr>
            <a:spLocks noGrp="1"/>
          </p:cNvSpPr>
          <p:nvPr>
            <p:ph type="title"/>
          </p:nvPr>
        </p:nvSpPr>
        <p:spPr>
          <a:xfrm>
            <a:off x="457200" y="314325"/>
            <a:ext cx="8229600" cy="914400"/>
          </a:xfrm>
        </p:spPr>
        <p:txBody>
          <a:bodyPr/>
          <a:lstStyle/>
          <a:p>
            <a:pPr eaLnBrk="1" hangingPunct="1"/>
            <a:r>
              <a:rPr lang="en-US" altLang="en-US" dirty="0">
                <a:ea typeface="ＭＳ Ｐゴシック" panose="020B0600070205080204" pitchFamily="34" charset="-128"/>
              </a:rPr>
              <a:t>Submitting a manuscript to IPCC</a:t>
            </a:r>
          </a:p>
        </p:txBody>
      </p:sp>
    </p:spTree>
    <p:extLst>
      <p:ext uri="{BB962C8B-B14F-4D97-AF65-F5344CB8AC3E}">
        <p14:creationId xmlns:p14="http://schemas.microsoft.com/office/powerpoint/2010/main" val="331622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447675"/>
          </a:xfrm>
        </p:spPr>
        <p:txBody>
          <a:bodyPr/>
          <a:lstStyle/>
          <a:p>
            <a:pPr algn="ctr"/>
            <a:r>
              <a:rPr lang="en-GB" dirty="0"/>
              <a:t>All time submission by committee</a:t>
            </a:r>
          </a:p>
        </p:txBody>
      </p:sp>
      <p:graphicFrame>
        <p:nvGraphicFramePr>
          <p:cNvPr id="5" name="Chart 4"/>
          <p:cNvGraphicFramePr>
            <a:graphicFrameLocks/>
          </p:cNvGraphicFramePr>
          <p:nvPr/>
        </p:nvGraphicFramePr>
        <p:xfrm>
          <a:off x="457200" y="914400"/>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488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523875"/>
          </a:xfrm>
        </p:spPr>
        <p:txBody>
          <a:bodyPr/>
          <a:lstStyle/>
          <a:p>
            <a:r>
              <a:rPr lang="en-GB" sz="2400" dirty="0"/>
              <a:t>Regular papers submission</a:t>
            </a:r>
          </a:p>
        </p:txBody>
      </p:sp>
      <p:sp>
        <p:nvSpPr>
          <p:cNvPr id="8" name="TextBox 9">
            <a:extLst>
              <a:ext uri="{FF2B5EF4-FFF2-40B4-BE49-F238E27FC236}">
                <a16:creationId xmlns:a16="http://schemas.microsoft.com/office/drawing/2014/main" id="{D1A8C129-29CC-4046-9208-4ED72AA2A790}"/>
              </a:ext>
            </a:extLst>
          </p:cNvPr>
          <p:cNvSpPr txBox="1">
            <a:spLocks noChangeArrowheads="1"/>
          </p:cNvSpPr>
          <p:nvPr/>
        </p:nvSpPr>
        <p:spPr bwMode="auto">
          <a:xfrm>
            <a:off x="3200400" y="5791200"/>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80000"/>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ts val="600"/>
              </a:spcAft>
              <a:buClrTx/>
              <a:buSz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 Blue IPCSD committees</a:t>
            </a:r>
          </a:p>
        </p:txBody>
      </p:sp>
      <p:pic>
        <p:nvPicPr>
          <p:cNvPr id="4" name="Picture 3"/>
          <p:cNvPicPr>
            <a:picLocks noChangeAspect="1"/>
          </p:cNvPicPr>
          <p:nvPr/>
        </p:nvPicPr>
        <p:blipFill rotWithShape="1">
          <a:blip r:embed="rId3"/>
          <a:srcRect t="5414"/>
          <a:stretch/>
        </p:blipFill>
        <p:spPr>
          <a:xfrm>
            <a:off x="432101" y="771525"/>
            <a:ext cx="8254699" cy="4849590"/>
          </a:xfrm>
          <a:prstGeom prst="rect">
            <a:avLst/>
          </a:prstGeom>
        </p:spPr>
      </p:pic>
    </p:spTree>
    <p:extLst>
      <p:ext uri="{BB962C8B-B14F-4D97-AF65-F5344CB8AC3E}">
        <p14:creationId xmlns:p14="http://schemas.microsoft.com/office/powerpoint/2010/main" val="386569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Regular papers submission</a:t>
            </a:r>
          </a:p>
        </p:txBody>
      </p:sp>
      <p:sp>
        <p:nvSpPr>
          <p:cNvPr id="8" name="TextBox 9">
            <a:extLst>
              <a:ext uri="{FF2B5EF4-FFF2-40B4-BE49-F238E27FC236}">
                <a16:creationId xmlns:a16="http://schemas.microsoft.com/office/drawing/2014/main" id="{D1A8C129-29CC-4046-9208-4ED72AA2A790}"/>
              </a:ext>
            </a:extLst>
          </p:cNvPr>
          <p:cNvSpPr txBox="1">
            <a:spLocks noChangeArrowheads="1"/>
          </p:cNvSpPr>
          <p:nvPr/>
        </p:nvSpPr>
        <p:spPr bwMode="auto">
          <a:xfrm>
            <a:off x="1828800" y="5562600"/>
            <a:ext cx="548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80000"/>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ts val="600"/>
              </a:spcAft>
              <a:buClrTx/>
              <a:buSz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All submissions for this year are ‘post-presentation</a:t>
            </a:r>
            <a:r>
              <a:rPr lang="en-US" altLang="en-US" sz="1400" b="1" dirty="0">
                <a:solidFill>
                  <a:srgbClr val="000000"/>
                </a:solidFill>
                <a:latin typeface="Arial" panose="020B0604020202020204" pitchFamily="34" charset="0"/>
              </a:rPr>
              <a:t>. Special issues paper are excluded. 2018 data included special issues. For IPCC in 2018 111 special issue papers</a:t>
            </a:r>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5" name="Chart 4"/>
          <p:cNvGraphicFramePr>
            <a:graphicFrameLocks/>
          </p:cNvGraphicFramePr>
          <p:nvPr/>
        </p:nvGraphicFramePr>
        <p:xfrm>
          <a:off x="228601" y="1066800"/>
          <a:ext cx="63246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rotWithShape="1">
          <a:blip r:embed="rId4"/>
          <a:srcRect l="28573" r="27145"/>
          <a:stretch/>
        </p:blipFill>
        <p:spPr>
          <a:xfrm>
            <a:off x="6629400" y="1524000"/>
            <a:ext cx="2362200" cy="3346994"/>
          </a:xfrm>
          <a:prstGeom prst="rect">
            <a:avLst/>
          </a:prstGeom>
        </p:spPr>
      </p:pic>
    </p:spTree>
    <p:extLst>
      <p:ext uri="{BB962C8B-B14F-4D97-AF65-F5344CB8AC3E}">
        <p14:creationId xmlns:p14="http://schemas.microsoft.com/office/powerpoint/2010/main" val="68114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4325"/>
            <a:ext cx="8534400" cy="447675"/>
          </a:xfrm>
        </p:spPr>
        <p:txBody>
          <a:bodyPr/>
          <a:lstStyle/>
          <a:p>
            <a:r>
              <a:rPr lang="en-GB" dirty="0"/>
              <a:t>Average 1</a:t>
            </a:r>
            <a:r>
              <a:rPr lang="en-GB" baseline="30000" dirty="0"/>
              <a:t>st</a:t>
            </a:r>
            <a:r>
              <a:rPr lang="en-GB" dirty="0"/>
              <a:t> Decision time last 12 months</a:t>
            </a:r>
          </a:p>
        </p:txBody>
      </p:sp>
      <p:sp>
        <p:nvSpPr>
          <p:cNvPr id="8" name="TextBox 9">
            <a:extLst>
              <a:ext uri="{FF2B5EF4-FFF2-40B4-BE49-F238E27FC236}">
                <a16:creationId xmlns:a16="http://schemas.microsoft.com/office/drawing/2014/main" id="{D1A8C129-29CC-4046-9208-4ED72AA2A790}"/>
              </a:ext>
            </a:extLst>
          </p:cNvPr>
          <p:cNvSpPr txBox="1">
            <a:spLocks noChangeArrowheads="1"/>
          </p:cNvSpPr>
          <p:nvPr/>
        </p:nvSpPr>
        <p:spPr bwMode="auto">
          <a:xfrm>
            <a:off x="2286000" y="563880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80000"/>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ts val="60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Decision for 1</a:t>
            </a:r>
            <a:r>
              <a:rPr kumimoji="0" lang="en-US" altLang="en-US" sz="2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submission is 79 days for IPCC (was 65 in 2018)</a:t>
            </a:r>
          </a:p>
        </p:txBody>
      </p:sp>
      <p:pic>
        <p:nvPicPr>
          <p:cNvPr id="3" name="Picture 2"/>
          <p:cNvPicPr>
            <a:picLocks noChangeAspect="1"/>
          </p:cNvPicPr>
          <p:nvPr/>
        </p:nvPicPr>
        <p:blipFill rotWithShape="1">
          <a:blip r:embed="rId3"/>
          <a:srcRect t="12611"/>
          <a:stretch/>
        </p:blipFill>
        <p:spPr>
          <a:xfrm>
            <a:off x="-397" y="838200"/>
            <a:ext cx="9144793" cy="4752303"/>
          </a:xfrm>
          <a:prstGeom prst="rect">
            <a:avLst/>
          </a:prstGeom>
        </p:spPr>
      </p:pic>
    </p:spTree>
    <p:extLst>
      <p:ext uri="{BB962C8B-B14F-4D97-AF65-F5344CB8AC3E}">
        <p14:creationId xmlns:p14="http://schemas.microsoft.com/office/powerpoint/2010/main" val="374534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8125"/>
            <a:ext cx="8229600" cy="447675"/>
          </a:xfrm>
        </p:spPr>
        <p:txBody>
          <a:bodyPr/>
          <a:lstStyle/>
          <a:p>
            <a:r>
              <a:rPr lang="en-GB" sz="2400" dirty="0"/>
              <a:t>Acceptance rates (past 12 months)</a:t>
            </a:r>
          </a:p>
        </p:txBody>
      </p:sp>
      <p:pic>
        <p:nvPicPr>
          <p:cNvPr id="4" name="Picture 3"/>
          <p:cNvPicPr>
            <a:picLocks noChangeAspect="1"/>
          </p:cNvPicPr>
          <p:nvPr/>
        </p:nvPicPr>
        <p:blipFill rotWithShape="1">
          <a:blip r:embed="rId2"/>
          <a:srcRect t="9373"/>
          <a:stretch/>
        </p:blipFill>
        <p:spPr>
          <a:xfrm>
            <a:off x="345727" y="609601"/>
            <a:ext cx="7960073" cy="5030570"/>
          </a:xfrm>
          <a:prstGeom prst="rect">
            <a:avLst/>
          </a:prstGeom>
        </p:spPr>
      </p:pic>
      <p:sp>
        <p:nvSpPr>
          <p:cNvPr id="9" name="TextBox 9">
            <a:extLst>
              <a:ext uri="{FF2B5EF4-FFF2-40B4-BE49-F238E27FC236}">
                <a16:creationId xmlns:a16="http://schemas.microsoft.com/office/drawing/2014/main" id="{D1A8C129-29CC-4046-9208-4ED72AA2A790}"/>
              </a:ext>
            </a:extLst>
          </p:cNvPr>
          <p:cNvSpPr txBox="1">
            <a:spLocks noChangeArrowheads="1"/>
          </p:cNvSpPr>
          <p:nvPr/>
        </p:nvSpPr>
        <p:spPr bwMode="auto">
          <a:xfrm>
            <a:off x="1752600" y="5715000"/>
            <a:ext cx="548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80000"/>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rgbClr val="595959"/>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595959"/>
              </a:buClr>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595959"/>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ts val="600"/>
              </a:spcAft>
              <a:buClrTx/>
              <a:buSzTx/>
              <a:buFontTx/>
              <a:buChar char="•"/>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rPr>
              <a:t>Acceptance rate </a:t>
            </a:r>
            <a:r>
              <a:rPr lang="en-US" altLang="en-US" sz="2000" b="1" dirty="0">
                <a:solidFill>
                  <a:srgbClr val="000000"/>
                </a:solidFill>
                <a:latin typeface="Arial" panose="020B0604020202020204" pitchFamily="34" charset="0"/>
              </a:rPr>
              <a:t>58.3</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rPr>
              <a:t>% in </a:t>
            </a:r>
            <a:r>
              <a:rPr lang="en-US" altLang="en-US" sz="2000" b="1" dirty="0">
                <a:solidFill>
                  <a:srgbClr val="000000"/>
                </a:solidFill>
                <a:latin typeface="Arial" panose="020B0604020202020204" pitchFamily="34" charset="0"/>
              </a:rPr>
              <a:t>the past</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rPr>
              <a:t> year </a:t>
            </a:r>
            <a:r>
              <a:rPr lang="en-US" altLang="en-US" sz="2000" b="1" dirty="0">
                <a:solidFill>
                  <a:srgbClr val="000000"/>
                </a:solidFill>
                <a:latin typeface="Arial" panose="020B0604020202020204" pitchFamily="34" charset="0"/>
              </a:rPr>
              <a:t>just below average (was 53% in 2018)</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84112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47EED7-E391-4E4B-BD32-16906CC6B79E}"/>
              </a:ext>
            </a:extLst>
          </p:cNvPr>
          <p:cNvSpPr>
            <a:spLocks noChangeArrowheads="1"/>
          </p:cNvSpPr>
          <p:nvPr/>
        </p:nvSpPr>
        <p:spPr bwMode="auto">
          <a:xfrm>
            <a:off x="2209800" y="56535"/>
            <a:ext cx="4038600" cy="1143000"/>
          </a:xfrm>
          <a:prstGeom prst="rect">
            <a:avLst/>
          </a:prstGeom>
          <a:solidFill>
            <a:srgbClr val="FFFFFF"/>
          </a:solidFill>
          <a:ln w="9525">
            <a:solidFill>
              <a:srgbClr val="0000FF"/>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Arial" pitchFamily="34" charset="0"/>
                <a:ea typeface="+mn-ea"/>
                <a:cs typeface="+mn-cs"/>
              </a:rPr>
              <a:t>IPCC Chairman Report</a:t>
            </a:r>
            <a:br>
              <a:rPr kumimoji="0" lang="it-IT" altLang="zh-TW" sz="2000" b="0" i="0" u="none" strike="noStrike" kern="1200" cap="none" spc="0" normalizeH="0" baseline="0" noProof="0" dirty="0">
                <a:ln>
                  <a:noFill/>
                </a:ln>
                <a:solidFill>
                  <a:srgbClr val="0000FF"/>
                </a:solidFill>
                <a:effectLst/>
                <a:uLnTx/>
                <a:uFillTx/>
                <a:latin typeface="Arial" pitchFamily="34" charset="0"/>
                <a:ea typeface="PMingLiU" pitchFamily="18" charset="-120"/>
                <a:cs typeface="+mn-cs"/>
              </a:rPr>
            </a:br>
            <a:r>
              <a:rPr kumimoji="0" lang="en-US" altLang="zh-TW" sz="3600" b="0" i="0" u="none" strike="noStrike" kern="1200" cap="none" spc="0" normalizeH="0" baseline="0" noProof="0" dirty="0">
                <a:ln>
                  <a:noFill/>
                </a:ln>
                <a:solidFill>
                  <a:srgbClr val="0000FF"/>
                </a:solidFill>
                <a:effectLst/>
                <a:uLnTx/>
                <a:uFillTx/>
                <a:latin typeface="Arial" pitchFamily="34" charset="0"/>
                <a:ea typeface="PMingLiU" pitchFamily="18" charset="-120"/>
                <a:cs typeface="+mn-cs"/>
              </a:rPr>
              <a:t>Grant </a:t>
            </a:r>
            <a:r>
              <a:rPr kumimoji="0" lang="en-US" altLang="zh-TW" sz="3600" b="0" i="0" u="none" strike="noStrike" kern="1200" cap="none" spc="0" normalizeH="0" baseline="0" noProof="0" dirty="0" err="1">
                <a:ln>
                  <a:noFill/>
                </a:ln>
                <a:solidFill>
                  <a:srgbClr val="0000FF"/>
                </a:solidFill>
                <a:effectLst/>
                <a:uLnTx/>
                <a:uFillTx/>
                <a:latin typeface="Arial" pitchFamily="34" charset="0"/>
                <a:ea typeface="PMingLiU" pitchFamily="18" charset="-120"/>
                <a:cs typeface="+mn-cs"/>
              </a:rPr>
              <a:t>Pitel</a:t>
            </a:r>
            <a:endParaRPr kumimoji="0" lang="it-IT" altLang="zh-TW" sz="3600" b="0" i="0" u="none" strike="noStrike" kern="1200" cap="none" spc="0" normalizeH="0" baseline="0" noProof="0" dirty="0">
              <a:ln>
                <a:noFill/>
              </a:ln>
              <a:solidFill>
                <a:srgbClr val="0000FF"/>
              </a:solidFill>
              <a:effectLst/>
              <a:uLnTx/>
              <a:uFillTx/>
              <a:latin typeface="Arial" pitchFamily="34" charset="0"/>
              <a:ea typeface="PMingLiU" pitchFamily="18" charset="-120"/>
              <a:cs typeface="+mn-cs"/>
            </a:endParaRPr>
          </a:p>
        </p:txBody>
      </p:sp>
      <p:sp>
        <p:nvSpPr>
          <p:cNvPr id="4" name="Rectangle 3">
            <a:extLst>
              <a:ext uri="{FF2B5EF4-FFF2-40B4-BE49-F238E27FC236}">
                <a16:creationId xmlns:a16="http://schemas.microsoft.com/office/drawing/2014/main" id="{E0FA5015-FFC7-4886-8022-1408C3F3DB28}"/>
              </a:ext>
            </a:extLst>
          </p:cNvPr>
          <p:cNvSpPr/>
          <p:nvPr/>
        </p:nvSpPr>
        <p:spPr>
          <a:xfrm>
            <a:off x="3346275" y="1437968"/>
            <a:ext cx="1636987" cy="400110"/>
          </a:xfrm>
          <a:prstGeom prst="rect">
            <a:avLst/>
          </a:prstGeom>
        </p:spPr>
        <p:txBody>
          <a:bodyPr wrap="none">
            <a:spAutoFit/>
          </a:bodyPr>
          <a:lstStyle/>
          <a:p>
            <a:pPr algn="ctr"/>
            <a:r>
              <a:rPr lang="en-US" altLang="zh-TW" dirty="0">
                <a:solidFill>
                  <a:srgbClr val="0000FF"/>
                </a:solidFill>
                <a:ea typeface="PMingLiU" pitchFamily="18" charset="-120"/>
              </a:rPr>
              <a:t>Call to Order</a:t>
            </a:r>
            <a:endParaRPr lang="it-IT" altLang="zh-TW" dirty="0">
              <a:solidFill>
                <a:srgbClr val="0000FF"/>
              </a:solidFill>
              <a:ea typeface="PMingLiU" pitchFamily="18" charset="-120"/>
            </a:endParaRPr>
          </a:p>
        </p:txBody>
      </p:sp>
      <p:sp>
        <p:nvSpPr>
          <p:cNvPr id="5" name="Content Placeholder 2">
            <a:extLst>
              <a:ext uri="{FF2B5EF4-FFF2-40B4-BE49-F238E27FC236}">
                <a16:creationId xmlns:a16="http://schemas.microsoft.com/office/drawing/2014/main" id="{44049BAF-D883-46AA-81D0-432960EE8BE3}"/>
              </a:ext>
            </a:extLst>
          </p:cNvPr>
          <p:cNvSpPr txBox="1">
            <a:spLocks/>
          </p:cNvSpPr>
          <p:nvPr/>
        </p:nvSpPr>
        <p:spPr>
          <a:xfrm>
            <a:off x="324666" y="1838078"/>
            <a:ext cx="8458200" cy="4715122"/>
          </a:xfrm>
          <a:prstGeom prst="rect">
            <a:avLst/>
          </a:prstGeom>
          <a:ln>
            <a:solidFill>
              <a:schemeClr val="accent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4400" kern="0" dirty="0"/>
              <a:t>Attendee introduction</a:t>
            </a:r>
          </a:p>
          <a:p>
            <a:r>
              <a:rPr lang="en-US" sz="4400" kern="0" dirty="0"/>
              <a:t>Attendance Circulation</a:t>
            </a:r>
          </a:p>
          <a:p>
            <a:r>
              <a:rPr lang="en-US" sz="4400" kern="0" dirty="0"/>
              <a:t>Approval of 2018 Minutes</a:t>
            </a:r>
            <a:br>
              <a:rPr lang="en-US" sz="4400" kern="0" dirty="0"/>
            </a:br>
            <a:r>
              <a:rPr lang="en-US" sz="4400" dirty="0">
                <a:solidFill>
                  <a:prstClr val="black"/>
                </a:solidFill>
              </a:rPr>
              <a:t> </a:t>
            </a:r>
            <a:r>
              <a:rPr lang="en-US" sz="3600" dirty="0">
                <a:solidFill>
                  <a:prstClr val="black"/>
                </a:solidFill>
              </a:rPr>
              <a:t>(</a:t>
            </a:r>
            <a:r>
              <a:rPr lang="en-US" sz="3600" dirty="0">
                <a:solidFill>
                  <a:prstClr val="black"/>
                </a:solidFill>
                <a:hlinkClick r:id="rId2"/>
              </a:rPr>
              <a:t>http://sites.ieee.org/ipcc/minutes</a:t>
            </a:r>
            <a:r>
              <a:rPr lang="en-US" sz="3600" dirty="0">
                <a:solidFill>
                  <a:prstClr val="black"/>
                </a:solidFill>
              </a:rPr>
              <a:t>)</a:t>
            </a:r>
          </a:p>
          <a:p>
            <a:r>
              <a:rPr lang="en-US" sz="4400" kern="0" dirty="0">
                <a:solidFill>
                  <a:prstClr val="black"/>
                </a:solidFill>
              </a:rPr>
              <a:t>Agenda approval </a:t>
            </a:r>
            <a:endParaRPr lang="en-US" sz="4400" kern="0" dirty="0"/>
          </a:p>
          <a:p>
            <a:pPr marL="0" indent="0">
              <a:buNone/>
            </a:pPr>
            <a:endParaRPr lang="en-US" sz="2400" b="1" kern="0" dirty="0"/>
          </a:p>
          <a:p>
            <a:pPr marL="0" indent="0">
              <a:buNone/>
            </a:pPr>
            <a:endParaRPr lang="en-US" sz="2400" kern="0" dirty="0"/>
          </a:p>
          <a:p>
            <a:endParaRPr lang="en-US" sz="1800" kern="0" dirty="0"/>
          </a:p>
          <a:p>
            <a:pPr lvl="1"/>
            <a:endParaRPr lang="en-US" sz="1800" kern="0" dirty="0"/>
          </a:p>
          <a:p>
            <a:pPr lvl="1"/>
            <a:endParaRPr lang="en-US" sz="1800" kern="0" dirty="0"/>
          </a:p>
          <a:p>
            <a:endParaRPr lang="en-US" sz="2400" dirty="0"/>
          </a:p>
          <a:p>
            <a:endParaRPr lang="en-US" sz="2400" kern="0" dirty="0"/>
          </a:p>
        </p:txBody>
      </p:sp>
    </p:spTree>
    <p:extLst>
      <p:ext uri="{BB962C8B-B14F-4D97-AF65-F5344CB8AC3E}">
        <p14:creationId xmlns:p14="http://schemas.microsoft.com/office/powerpoint/2010/main" val="233795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0" cy="457200"/>
          </a:xfrm>
        </p:spPr>
        <p:txBody>
          <a:bodyPr/>
          <a:lstStyle/>
          <a:p>
            <a:r>
              <a:rPr lang="en-GB" dirty="0"/>
              <a:t>Percentage of submissions by country</a:t>
            </a:r>
          </a:p>
        </p:txBody>
      </p:sp>
      <p:sp>
        <p:nvSpPr>
          <p:cNvPr id="7" name="TextBox 6"/>
          <p:cNvSpPr txBox="1"/>
          <p:nvPr/>
        </p:nvSpPr>
        <p:spPr>
          <a:xfrm>
            <a:off x="6400800" y="1600200"/>
            <a:ext cx="2438400" cy="2862322"/>
          </a:xfrm>
          <a:prstGeom prst="rect">
            <a:avLst/>
          </a:prstGeom>
          <a:noFill/>
        </p:spPr>
        <p:txBody>
          <a:bodyPr wrap="square" rtlCol="0">
            <a:spAutoFit/>
          </a:bodyPr>
          <a:lstStyle/>
          <a:p>
            <a:r>
              <a:rPr lang="en-GB" dirty="0"/>
              <a:t>Others (below 1%):</a:t>
            </a:r>
          </a:p>
          <a:p>
            <a:r>
              <a:rPr lang="en-GB" sz="1600" dirty="0"/>
              <a:t>Algeria</a:t>
            </a:r>
          </a:p>
          <a:p>
            <a:r>
              <a:rPr lang="en-GB" sz="1600" dirty="0"/>
              <a:t>Belgium</a:t>
            </a:r>
          </a:p>
          <a:p>
            <a:r>
              <a:rPr lang="en-GB" sz="1600" dirty="0"/>
              <a:t>Chile</a:t>
            </a:r>
          </a:p>
          <a:p>
            <a:r>
              <a:rPr lang="en-GB" sz="1600" dirty="0"/>
              <a:t>Croatia</a:t>
            </a:r>
          </a:p>
          <a:p>
            <a:r>
              <a:rPr lang="en-GB" sz="1600" dirty="0"/>
              <a:t>Germany</a:t>
            </a:r>
          </a:p>
          <a:p>
            <a:r>
              <a:rPr lang="en-GB" sz="1600" dirty="0"/>
              <a:t>Finland</a:t>
            </a:r>
          </a:p>
          <a:p>
            <a:r>
              <a:rPr lang="en-GB" sz="1600" dirty="0"/>
              <a:t>Kazakhstan</a:t>
            </a:r>
          </a:p>
          <a:p>
            <a:r>
              <a:rPr lang="en-GB" sz="1600" dirty="0"/>
              <a:t>Mexico</a:t>
            </a:r>
          </a:p>
          <a:p>
            <a:r>
              <a:rPr lang="en-GB" sz="1600" dirty="0"/>
              <a:t>Russian Federation</a:t>
            </a:r>
          </a:p>
          <a:p>
            <a:r>
              <a:rPr lang="en-GB" sz="1600" dirty="0"/>
              <a:t>Singapore</a:t>
            </a:r>
          </a:p>
        </p:txBody>
      </p:sp>
      <p:pic>
        <p:nvPicPr>
          <p:cNvPr id="3" name="Picture 2"/>
          <p:cNvPicPr>
            <a:picLocks noChangeAspect="1"/>
          </p:cNvPicPr>
          <p:nvPr/>
        </p:nvPicPr>
        <p:blipFill>
          <a:blip r:embed="rId2"/>
          <a:stretch>
            <a:fillRect/>
          </a:stretch>
        </p:blipFill>
        <p:spPr>
          <a:xfrm>
            <a:off x="304801" y="762000"/>
            <a:ext cx="5809608" cy="4724399"/>
          </a:xfrm>
          <a:prstGeom prst="rect">
            <a:avLst/>
          </a:prstGeom>
        </p:spPr>
      </p:pic>
    </p:spTree>
    <p:extLst>
      <p:ext uri="{BB962C8B-B14F-4D97-AF65-F5344CB8AC3E}">
        <p14:creationId xmlns:p14="http://schemas.microsoft.com/office/powerpoint/2010/main" val="170414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86F-39D7-4F4A-9BA9-329143E60C72}"/>
              </a:ext>
            </a:extLst>
          </p:cNvPr>
          <p:cNvSpPr>
            <a:spLocks noGrp="1"/>
          </p:cNvSpPr>
          <p:nvPr>
            <p:ph type="title"/>
          </p:nvPr>
        </p:nvSpPr>
        <p:spPr/>
        <p:txBody>
          <a:bodyPr/>
          <a:lstStyle/>
          <a:p>
            <a:r>
              <a:rPr lang="en-US" dirty="0"/>
              <a:t>New Open Access Journal</a:t>
            </a:r>
          </a:p>
        </p:txBody>
      </p:sp>
      <p:sp>
        <p:nvSpPr>
          <p:cNvPr id="4" name="Content Placeholder 3">
            <a:extLst>
              <a:ext uri="{FF2B5EF4-FFF2-40B4-BE49-F238E27FC236}">
                <a16:creationId xmlns:a16="http://schemas.microsoft.com/office/drawing/2014/main" id="{95E32E7D-166B-5944-A972-CB525CDC2306}"/>
              </a:ext>
            </a:extLst>
          </p:cNvPr>
          <p:cNvSpPr>
            <a:spLocks noGrp="1"/>
          </p:cNvSpPr>
          <p:nvPr>
            <p:ph sz="half" idx="1"/>
          </p:nvPr>
        </p:nvSpPr>
        <p:spPr/>
        <p:txBody>
          <a:bodyPr/>
          <a:lstStyle/>
          <a:p>
            <a:r>
              <a:rPr lang="en-US" dirty="0"/>
              <a:t>Web Only Journal</a:t>
            </a:r>
          </a:p>
          <a:p>
            <a:endParaRPr lang="en-US" dirty="0"/>
          </a:p>
          <a:p>
            <a:r>
              <a:rPr lang="en-US" dirty="0"/>
              <a:t>No Conference Requirement</a:t>
            </a:r>
          </a:p>
          <a:p>
            <a:endParaRPr lang="en-US" dirty="0"/>
          </a:p>
          <a:p>
            <a:r>
              <a:rPr lang="en-US" dirty="0" err="1"/>
              <a:t>EiC</a:t>
            </a:r>
            <a:r>
              <a:rPr lang="en-US" dirty="0"/>
              <a:t>: </a:t>
            </a:r>
            <a:r>
              <a:rPr lang="en-US" dirty="0" err="1"/>
              <a:t>Pericle</a:t>
            </a:r>
            <a:r>
              <a:rPr lang="en-US" dirty="0"/>
              <a:t> </a:t>
            </a:r>
            <a:r>
              <a:rPr lang="en-US" dirty="0" err="1"/>
              <a:t>Zanchetta</a:t>
            </a:r>
            <a:endParaRPr lang="en-US" dirty="0"/>
          </a:p>
          <a:p>
            <a:endParaRPr lang="en-US" dirty="0"/>
          </a:p>
          <a:p>
            <a:endParaRPr lang="en-US" dirty="0"/>
          </a:p>
          <a:p>
            <a:endParaRPr lang="en-US" dirty="0"/>
          </a:p>
        </p:txBody>
      </p:sp>
      <p:pic>
        <p:nvPicPr>
          <p:cNvPr id="7" name="Content Placeholder 6">
            <a:extLst>
              <a:ext uri="{FF2B5EF4-FFF2-40B4-BE49-F238E27FC236}">
                <a16:creationId xmlns:a16="http://schemas.microsoft.com/office/drawing/2014/main" id="{54E88EB4-B513-2440-9726-7F189B24B44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11351" y="1131094"/>
            <a:ext cx="3368224" cy="4358879"/>
          </a:xfrm>
        </p:spPr>
      </p:pic>
      <p:sp>
        <p:nvSpPr>
          <p:cNvPr id="3" name="Footer Placeholder 2">
            <a:extLst>
              <a:ext uri="{FF2B5EF4-FFF2-40B4-BE49-F238E27FC236}">
                <a16:creationId xmlns:a16="http://schemas.microsoft.com/office/drawing/2014/main" id="{34349B05-5B35-964E-803A-C91781A6874D}"/>
              </a:ext>
            </a:extLst>
          </p:cNvPr>
          <p:cNvSpPr>
            <a:spLocks noGrp="1"/>
          </p:cNvSpPr>
          <p:nvPr>
            <p:ph type="ftr" sz="quarter" idx="11"/>
          </p:nvPr>
        </p:nvSpPr>
        <p:spPr>
          <a:xfrm>
            <a:off x="3581400" y="6356350"/>
            <a:ext cx="5029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https://ias.ieee.org/publications/open-journal-of-industry-applications.html</a:t>
            </a:r>
            <a:endParaRPr lang="en-US" dirty="0"/>
          </a:p>
        </p:txBody>
      </p:sp>
      <p:sp>
        <p:nvSpPr>
          <p:cNvPr id="5" name="Slide Number Placeholder 4">
            <a:extLst>
              <a:ext uri="{FF2B5EF4-FFF2-40B4-BE49-F238E27FC236}">
                <a16:creationId xmlns:a16="http://schemas.microsoft.com/office/drawing/2014/main" id="{69F61E66-45C0-AF47-B372-EE649C1FE73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11C33-DB3B-4F02-88BD-EF2FCEDD9082}" type="slidenum">
              <a:rPr lang="en-US" smtClean="0"/>
              <a:pPr/>
              <a:t>21</a:t>
            </a:fld>
            <a:endParaRPr lang="en-US"/>
          </a:p>
        </p:txBody>
      </p:sp>
    </p:spTree>
    <p:extLst>
      <p:ext uri="{BB962C8B-B14F-4D97-AF65-F5344CB8AC3E}">
        <p14:creationId xmlns:p14="http://schemas.microsoft.com/office/powerpoint/2010/main" val="420986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161C-F28E-BB45-9266-35931FF9FA1D}"/>
              </a:ext>
            </a:extLst>
          </p:cNvPr>
          <p:cNvSpPr>
            <a:spLocks noGrp="1"/>
          </p:cNvSpPr>
          <p:nvPr>
            <p:ph type="title"/>
          </p:nvPr>
        </p:nvSpPr>
        <p:spPr/>
        <p:txBody>
          <a:bodyPr/>
          <a:lstStyle/>
          <a:p>
            <a:r>
              <a:rPr lang="en-US" dirty="0"/>
              <a:t>How does it work?</a:t>
            </a:r>
          </a:p>
        </p:txBody>
      </p:sp>
      <p:sp>
        <p:nvSpPr>
          <p:cNvPr id="5" name="Content Placeholder 4">
            <a:extLst>
              <a:ext uri="{FF2B5EF4-FFF2-40B4-BE49-F238E27FC236}">
                <a16:creationId xmlns:a16="http://schemas.microsoft.com/office/drawing/2014/main" id="{083FF4FC-AD78-E34A-81A3-2107293E8529}"/>
              </a:ext>
            </a:extLst>
          </p:cNvPr>
          <p:cNvSpPr>
            <a:spLocks noGrp="1"/>
          </p:cNvSpPr>
          <p:nvPr>
            <p:ph idx="1"/>
          </p:nvPr>
        </p:nvSpPr>
        <p:spPr/>
        <p:txBody>
          <a:bodyPr>
            <a:normAutofit fontScale="77500" lnSpcReduction="20000"/>
          </a:bodyPr>
          <a:lstStyle/>
          <a:p>
            <a:r>
              <a:rPr lang="en-US" dirty="0"/>
              <a:t>Scope covers the entire scope of IAS</a:t>
            </a:r>
          </a:p>
          <a:p>
            <a:endParaRPr lang="en-US" dirty="0"/>
          </a:p>
          <a:p>
            <a:r>
              <a:rPr lang="en-US" dirty="0"/>
              <a:t>Papers are open access – everyone can read them without firewall</a:t>
            </a:r>
          </a:p>
          <a:p>
            <a:endParaRPr lang="en-US" dirty="0"/>
          </a:p>
          <a:p>
            <a:r>
              <a:rPr lang="en-US" dirty="0"/>
              <a:t>Anyone can submit, without conference requirements</a:t>
            </a:r>
          </a:p>
          <a:p>
            <a:pPr lvl="1"/>
            <a:r>
              <a:rPr lang="en-US" dirty="0"/>
              <a:t>Like most other journals</a:t>
            </a:r>
          </a:p>
          <a:p>
            <a:pPr lvl="1"/>
            <a:endParaRPr lang="en-US" dirty="0"/>
          </a:p>
          <a:p>
            <a:r>
              <a:rPr lang="en-US" dirty="0"/>
              <a:t>Very fast response time</a:t>
            </a:r>
          </a:p>
          <a:p>
            <a:pPr lvl="1"/>
            <a:r>
              <a:rPr lang="en-US" dirty="0"/>
              <a:t>Papers will be accepted, accepted with minor changes, or rejected</a:t>
            </a:r>
          </a:p>
          <a:p>
            <a:pPr lvl="1"/>
            <a:r>
              <a:rPr lang="en-US" dirty="0"/>
              <a:t>Goal is to have papers on Xplore 7-8 weeks from submission date</a:t>
            </a:r>
          </a:p>
        </p:txBody>
      </p:sp>
      <p:sp>
        <p:nvSpPr>
          <p:cNvPr id="6" name="Footer Placeholder 5">
            <a:extLst>
              <a:ext uri="{FF2B5EF4-FFF2-40B4-BE49-F238E27FC236}">
                <a16:creationId xmlns:a16="http://schemas.microsoft.com/office/drawing/2014/main" id="{EF3E26E9-3E2B-E64A-AD2C-E6F8AF306C3C}"/>
              </a:ext>
            </a:extLst>
          </p:cNvPr>
          <p:cNvSpPr>
            <a:spLocks noGrp="1"/>
          </p:cNvSpPr>
          <p:nvPr>
            <p:ph type="ftr" sz="quarter" idx="11"/>
          </p:nvPr>
        </p:nvSpPr>
        <p:spPr>
          <a:xfrm>
            <a:off x="3581400" y="6362364"/>
            <a:ext cx="5029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https://ias.ieee.org/publications/open-journal-of-industry-applications.html</a:t>
            </a:r>
          </a:p>
        </p:txBody>
      </p:sp>
      <p:sp>
        <p:nvSpPr>
          <p:cNvPr id="7" name="Slide Number Placeholder 6">
            <a:extLst>
              <a:ext uri="{FF2B5EF4-FFF2-40B4-BE49-F238E27FC236}">
                <a16:creationId xmlns:a16="http://schemas.microsoft.com/office/drawing/2014/main" id="{AEB3CB60-B5D6-5944-A357-8B7E3E22747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11C33-DB3B-4F02-88BD-EF2FCEDD9082}" type="slidenum">
              <a:rPr lang="en-US" smtClean="0"/>
              <a:pPr/>
              <a:t>22</a:t>
            </a:fld>
            <a:endParaRPr lang="en-US"/>
          </a:p>
        </p:txBody>
      </p:sp>
    </p:spTree>
    <p:extLst>
      <p:ext uri="{BB962C8B-B14F-4D97-AF65-F5344CB8AC3E}">
        <p14:creationId xmlns:p14="http://schemas.microsoft.com/office/powerpoint/2010/main" val="90489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6243-1AC2-5B4A-82E8-646BE3E47C8B}"/>
              </a:ext>
            </a:extLst>
          </p:cNvPr>
          <p:cNvSpPr>
            <a:spLocks noGrp="1"/>
          </p:cNvSpPr>
          <p:nvPr>
            <p:ph type="title"/>
          </p:nvPr>
        </p:nvSpPr>
        <p:spPr/>
        <p:txBody>
          <a:bodyPr/>
          <a:lstStyle/>
          <a:p>
            <a:r>
              <a:rPr lang="en-US" dirty="0"/>
              <a:t>Why are we launching this?</a:t>
            </a:r>
          </a:p>
        </p:txBody>
      </p:sp>
      <p:sp>
        <p:nvSpPr>
          <p:cNvPr id="5" name="Content Placeholder 4">
            <a:extLst>
              <a:ext uri="{FF2B5EF4-FFF2-40B4-BE49-F238E27FC236}">
                <a16:creationId xmlns:a16="http://schemas.microsoft.com/office/drawing/2014/main" id="{A587B5F0-7DE9-3047-B6EE-C0076DFBBE5E}"/>
              </a:ext>
            </a:extLst>
          </p:cNvPr>
          <p:cNvSpPr>
            <a:spLocks noGrp="1"/>
          </p:cNvSpPr>
          <p:nvPr>
            <p:ph idx="1"/>
          </p:nvPr>
        </p:nvSpPr>
        <p:spPr/>
        <p:txBody>
          <a:bodyPr/>
          <a:lstStyle/>
          <a:p>
            <a:r>
              <a:rPr lang="en-US" dirty="0"/>
              <a:t>Response to EU “Plan S” and other funding agency open access mandates</a:t>
            </a:r>
          </a:p>
          <a:p>
            <a:endParaRPr lang="en-US" dirty="0"/>
          </a:p>
          <a:p>
            <a:r>
              <a:rPr lang="en-US" dirty="0"/>
              <a:t>Potential to bring IAS to a wider global audience of readers and authors</a:t>
            </a:r>
          </a:p>
        </p:txBody>
      </p:sp>
      <p:sp>
        <p:nvSpPr>
          <p:cNvPr id="6" name="Footer Placeholder 5">
            <a:extLst>
              <a:ext uri="{FF2B5EF4-FFF2-40B4-BE49-F238E27FC236}">
                <a16:creationId xmlns:a16="http://schemas.microsoft.com/office/drawing/2014/main" id="{59C06DAA-BD80-AC47-84C2-601613BC5F75}"/>
              </a:ext>
            </a:extLst>
          </p:cNvPr>
          <p:cNvSpPr>
            <a:spLocks noGrp="1"/>
          </p:cNvSpPr>
          <p:nvPr>
            <p:ph type="ftr" sz="quarter" idx="11"/>
          </p:nvPr>
        </p:nvSpPr>
        <p:spPr>
          <a:xfrm>
            <a:off x="3581400" y="6362364"/>
            <a:ext cx="5029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https://ias.ieee.org/publications/open-journal-of-industry-applications.html</a:t>
            </a:r>
          </a:p>
        </p:txBody>
      </p:sp>
      <p:sp>
        <p:nvSpPr>
          <p:cNvPr id="7" name="Slide Number Placeholder 6">
            <a:extLst>
              <a:ext uri="{FF2B5EF4-FFF2-40B4-BE49-F238E27FC236}">
                <a16:creationId xmlns:a16="http://schemas.microsoft.com/office/drawing/2014/main" id="{AF598D7F-1A88-F44E-A395-0A650DD8E21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11C33-DB3B-4F02-88BD-EF2FCEDD9082}" type="slidenum">
              <a:rPr lang="en-US" smtClean="0"/>
              <a:pPr/>
              <a:t>23</a:t>
            </a:fld>
            <a:endParaRPr lang="en-US"/>
          </a:p>
        </p:txBody>
      </p:sp>
    </p:spTree>
    <p:extLst>
      <p:ext uri="{BB962C8B-B14F-4D97-AF65-F5344CB8AC3E}">
        <p14:creationId xmlns:p14="http://schemas.microsoft.com/office/powerpoint/2010/main" val="387159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BD55-ADDE-E44F-975C-2B64C955B7CB}"/>
              </a:ext>
            </a:extLst>
          </p:cNvPr>
          <p:cNvSpPr>
            <a:spLocks noGrp="1"/>
          </p:cNvSpPr>
          <p:nvPr>
            <p:ph type="title"/>
          </p:nvPr>
        </p:nvSpPr>
        <p:spPr/>
        <p:txBody>
          <a:bodyPr/>
          <a:lstStyle/>
          <a:p>
            <a:r>
              <a:rPr lang="en-US" dirty="0"/>
              <a:t>Open Access Fees</a:t>
            </a:r>
          </a:p>
        </p:txBody>
      </p:sp>
      <p:sp>
        <p:nvSpPr>
          <p:cNvPr id="3" name="Content Placeholder 2">
            <a:extLst>
              <a:ext uri="{FF2B5EF4-FFF2-40B4-BE49-F238E27FC236}">
                <a16:creationId xmlns:a16="http://schemas.microsoft.com/office/drawing/2014/main" id="{7E2F4F23-402E-1746-937E-6725B9E9146D}"/>
              </a:ext>
            </a:extLst>
          </p:cNvPr>
          <p:cNvSpPr>
            <a:spLocks noGrp="1"/>
          </p:cNvSpPr>
          <p:nvPr>
            <p:ph idx="1"/>
          </p:nvPr>
        </p:nvSpPr>
        <p:spPr/>
        <p:txBody>
          <a:bodyPr>
            <a:normAutofit lnSpcReduction="10000"/>
          </a:bodyPr>
          <a:lstStyle/>
          <a:p>
            <a:r>
              <a:rPr lang="en-US" dirty="0"/>
              <a:t>If paper is accepted, authors must pay an Article Processing Charge (APC)</a:t>
            </a:r>
          </a:p>
          <a:p>
            <a:endParaRPr lang="en-US" dirty="0"/>
          </a:p>
          <a:p>
            <a:r>
              <a:rPr lang="en-US" dirty="0"/>
              <a:t>Standard IEEE APC is $1750 USD</a:t>
            </a:r>
          </a:p>
          <a:p>
            <a:r>
              <a:rPr lang="en-US" dirty="0"/>
              <a:t>IEEE Members get a 5% discount</a:t>
            </a:r>
          </a:p>
          <a:p>
            <a:r>
              <a:rPr lang="en-US" dirty="0"/>
              <a:t>IAS Members get a 15% discount: $1487.50 per paper fee </a:t>
            </a:r>
          </a:p>
          <a:p>
            <a:endParaRPr lang="en-US" dirty="0"/>
          </a:p>
          <a:p>
            <a:r>
              <a:rPr lang="en-US" dirty="0"/>
              <a:t>There are no page charges for overlength papers</a:t>
            </a:r>
          </a:p>
        </p:txBody>
      </p:sp>
      <p:sp>
        <p:nvSpPr>
          <p:cNvPr id="4" name="Footer Placeholder 3">
            <a:extLst>
              <a:ext uri="{FF2B5EF4-FFF2-40B4-BE49-F238E27FC236}">
                <a16:creationId xmlns:a16="http://schemas.microsoft.com/office/drawing/2014/main" id="{48B83901-9BF1-3E49-8A17-64307BEAE3D4}"/>
              </a:ext>
            </a:extLst>
          </p:cNvPr>
          <p:cNvSpPr>
            <a:spLocks noGrp="1"/>
          </p:cNvSpPr>
          <p:nvPr>
            <p:ph type="ftr" sz="quarter" idx="11"/>
          </p:nvPr>
        </p:nvSpPr>
        <p:spPr>
          <a:xfrm>
            <a:off x="3581400" y="6362364"/>
            <a:ext cx="5029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https://ias.ieee.org/publications/open-journal-of-industry-applications.html</a:t>
            </a:r>
          </a:p>
        </p:txBody>
      </p:sp>
      <p:sp>
        <p:nvSpPr>
          <p:cNvPr id="5" name="Slide Number Placeholder 4">
            <a:extLst>
              <a:ext uri="{FF2B5EF4-FFF2-40B4-BE49-F238E27FC236}">
                <a16:creationId xmlns:a16="http://schemas.microsoft.com/office/drawing/2014/main" id="{EC6E41DB-2CCC-1C4A-85A5-B0161A2F6BF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11C33-DB3B-4F02-88BD-EF2FCEDD9082}" type="slidenum">
              <a:rPr lang="en-US" smtClean="0"/>
              <a:pPr/>
              <a:t>24</a:t>
            </a:fld>
            <a:endParaRPr lang="en-US"/>
          </a:p>
        </p:txBody>
      </p:sp>
    </p:spTree>
    <p:extLst>
      <p:ext uri="{BB962C8B-B14F-4D97-AF65-F5344CB8AC3E}">
        <p14:creationId xmlns:p14="http://schemas.microsoft.com/office/powerpoint/2010/main" val="396941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2974-559F-5F42-A365-2558A9183E6A}"/>
              </a:ext>
            </a:extLst>
          </p:cNvPr>
          <p:cNvSpPr>
            <a:spLocks noGrp="1"/>
          </p:cNvSpPr>
          <p:nvPr>
            <p:ph type="title"/>
          </p:nvPr>
        </p:nvSpPr>
        <p:spPr/>
        <p:txBody>
          <a:bodyPr/>
          <a:lstStyle/>
          <a:p>
            <a:r>
              <a:rPr lang="en-US" dirty="0"/>
              <a:t>Governance</a:t>
            </a:r>
          </a:p>
        </p:txBody>
      </p:sp>
      <p:sp>
        <p:nvSpPr>
          <p:cNvPr id="4" name="Text Placeholder 3">
            <a:extLst>
              <a:ext uri="{FF2B5EF4-FFF2-40B4-BE49-F238E27FC236}">
                <a16:creationId xmlns:a16="http://schemas.microsoft.com/office/drawing/2014/main" id="{02D5E8E5-4D60-194C-8A96-53023DC0EA9E}"/>
              </a:ext>
            </a:extLst>
          </p:cNvPr>
          <p:cNvSpPr>
            <a:spLocks noGrp="1"/>
          </p:cNvSpPr>
          <p:nvPr>
            <p:ph type="body" idx="1"/>
          </p:nvPr>
        </p:nvSpPr>
        <p:spPr/>
        <p:txBody>
          <a:bodyPr/>
          <a:lstStyle/>
          <a:p>
            <a:r>
              <a:rPr lang="en-US" dirty="0"/>
              <a:t>Editorial Board so Far</a:t>
            </a:r>
          </a:p>
        </p:txBody>
      </p:sp>
      <p:sp>
        <p:nvSpPr>
          <p:cNvPr id="5" name="Content Placeholder 4">
            <a:extLst>
              <a:ext uri="{FF2B5EF4-FFF2-40B4-BE49-F238E27FC236}">
                <a16:creationId xmlns:a16="http://schemas.microsoft.com/office/drawing/2014/main" id="{87291F9C-3B9F-534F-9EF5-ABCDDC0D3A42}"/>
              </a:ext>
            </a:extLst>
          </p:cNvPr>
          <p:cNvSpPr>
            <a:spLocks noGrp="1"/>
          </p:cNvSpPr>
          <p:nvPr>
            <p:ph sz="half" idx="2"/>
          </p:nvPr>
        </p:nvSpPr>
        <p:spPr/>
        <p:txBody>
          <a:bodyPr>
            <a:normAutofit fontScale="55000" lnSpcReduction="20000"/>
          </a:bodyPr>
          <a:lstStyle/>
          <a:p>
            <a:r>
              <a:rPr lang="en-CA" dirty="0"/>
              <a:t>Prof. </a:t>
            </a:r>
            <a:r>
              <a:rPr lang="en-CA" dirty="0" err="1"/>
              <a:t>Pericle</a:t>
            </a:r>
            <a:r>
              <a:rPr lang="en-CA" dirty="0"/>
              <a:t> </a:t>
            </a:r>
            <a:r>
              <a:rPr lang="en-CA" dirty="0" err="1"/>
              <a:t>Zanchetta</a:t>
            </a:r>
            <a:r>
              <a:rPr lang="en-CA" dirty="0"/>
              <a:t>, University of Nottingham, UK (Editor in Chief)</a:t>
            </a:r>
          </a:p>
          <a:p>
            <a:r>
              <a:rPr lang="en-CA" dirty="0"/>
              <a:t>Prof. Luca </a:t>
            </a:r>
            <a:r>
              <a:rPr lang="en-CA" dirty="0" err="1"/>
              <a:t>Solero</a:t>
            </a:r>
            <a:r>
              <a:rPr lang="en-CA" dirty="0"/>
              <a:t>, </a:t>
            </a:r>
            <a:r>
              <a:rPr lang="en-CA" dirty="0" err="1"/>
              <a:t>Università</a:t>
            </a:r>
            <a:r>
              <a:rPr lang="en-CA" dirty="0"/>
              <a:t> Roma Tre, Italy (Deputy Editor in Chief)</a:t>
            </a:r>
          </a:p>
          <a:p>
            <a:r>
              <a:rPr lang="en-CA" dirty="0"/>
              <a:t>Dr. Emmanuel </a:t>
            </a:r>
            <a:r>
              <a:rPr lang="en-CA" dirty="0" err="1"/>
              <a:t>Agamloh</a:t>
            </a:r>
            <a:r>
              <a:rPr lang="en-CA" dirty="0"/>
              <a:t>, Baylor University, USA</a:t>
            </a:r>
          </a:p>
          <a:p>
            <a:r>
              <a:rPr lang="en-CA" dirty="0"/>
              <a:t>Prof. Fernando </a:t>
            </a:r>
            <a:r>
              <a:rPr lang="en-CA" dirty="0" err="1"/>
              <a:t>Briz</a:t>
            </a:r>
            <a:r>
              <a:rPr lang="en-CA" dirty="0"/>
              <a:t>, Universidad de Oviedo, Spain</a:t>
            </a:r>
          </a:p>
          <a:p>
            <a:r>
              <a:rPr lang="en-CA" dirty="0"/>
              <a:t>Prof. Chiara </a:t>
            </a:r>
            <a:r>
              <a:rPr lang="en-CA" dirty="0" err="1"/>
              <a:t>Boccaletti</a:t>
            </a:r>
            <a:r>
              <a:rPr lang="en-CA" dirty="0"/>
              <a:t>, Sapienza </a:t>
            </a:r>
            <a:r>
              <a:rPr lang="en-CA" dirty="0" err="1"/>
              <a:t>Università</a:t>
            </a:r>
            <a:r>
              <a:rPr lang="en-CA" dirty="0"/>
              <a:t> di Roma, Italy</a:t>
            </a:r>
          </a:p>
          <a:p>
            <a:r>
              <a:rPr lang="en-CA" dirty="0"/>
              <a:t>Dr. Shafiq </a:t>
            </a:r>
            <a:r>
              <a:rPr lang="en-CA" dirty="0" err="1"/>
              <a:t>Odahno</a:t>
            </a:r>
            <a:r>
              <a:rPr lang="en-CA" dirty="0"/>
              <a:t>, University of Nottingham, UK</a:t>
            </a:r>
          </a:p>
          <a:p>
            <a:r>
              <a:rPr lang="en-CA" dirty="0"/>
              <a:t>Dr. Giovanna </a:t>
            </a:r>
            <a:r>
              <a:rPr lang="en-CA" dirty="0" err="1"/>
              <a:t>Oriti</a:t>
            </a:r>
            <a:r>
              <a:rPr lang="en-CA" dirty="0"/>
              <a:t>, Naval Postgraduate School, USA</a:t>
            </a:r>
          </a:p>
          <a:p>
            <a:r>
              <a:rPr lang="en-CA" dirty="0"/>
              <a:t>Prof. Jean Luc </a:t>
            </a:r>
            <a:r>
              <a:rPr lang="en-CA" dirty="0" err="1"/>
              <a:t>Schanen</a:t>
            </a:r>
            <a:r>
              <a:rPr lang="en-CA" dirty="0"/>
              <a:t>, Grenoble Institute of Technology, France</a:t>
            </a:r>
          </a:p>
          <a:p>
            <a:endParaRPr lang="en-US" dirty="0"/>
          </a:p>
        </p:txBody>
      </p:sp>
      <p:sp>
        <p:nvSpPr>
          <p:cNvPr id="6" name="Text Placeholder 5">
            <a:extLst>
              <a:ext uri="{FF2B5EF4-FFF2-40B4-BE49-F238E27FC236}">
                <a16:creationId xmlns:a16="http://schemas.microsoft.com/office/drawing/2014/main" id="{87FA28E4-1A4D-B24D-A560-3C9948637534}"/>
              </a:ext>
            </a:extLst>
          </p:cNvPr>
          <p:cNvSpPr>
            <a:spLocks noGrp="1"/>
          </p:cNvSpPr>
          <p:nvPr>
            <p:ph type="body" sz="quarter" idx="3"/>
          </p:nvPr>
        </p:nvSpPr>
        <p:spPr/>
        <p:txBody>
          <a:bodyPr/>
          <a:lstStyle/>
          <a:p>
            <a:r>
              <a:rPr lang="en-US" dirty="0"/>
              <a:t>Steering Committee</a:t>
            </a:r>
          </a:p>
        </p:txBody>
      </p:sp>
      <p:sp>
        <p:nvSpPr>
          <p:cNvPr id="7" name="Content Placeholder 6">
            <a:extLst>
              <a:ext uri="{FF2B5EF4-FFF2-40B4-BE49-F238E27FC236}">
                <a16:creationId xmlns:a16="http://schemas.microsoft.com/office/drawing/2014/main" id="{90AB3787-67B8-9D49-A421-466B08BE8536}"/>
              </a:ext>
            </a:extLst>
          </p:cNvPr>
          <p:cNvSpPr>
            <a:spLocks noGrp="1"/>
          </p:cNvSpPr>
          <p:nvPr>
            <p:ph sz="quarter" idx="4"/>
          </p:nvPr>
        </p:nvSpPr>
        <p:spPr/>
        <p:txBody>
          <a:bodyPr>
            <a:normAutofit fontScale="55000" lnSpcReduction="20000"/>
          </a:bodyPr>
          <a:lstStyle/>
          <a:p>
            <a:r>
              <a:rPr lang="en-CA" sz="2850" dirty="0"/>
              <a:t>Prof. Andy Knight, </a:t>
            </a:r>
          </a:p>
          <a:p>
            <a:pPr lvl="1"/>
            <a:r>
              <a:rPr lang="en-CA" sz="2550" dirty="0"/>
              <a:t>(Publications Dept Chair, IEEE IAS)</a:t>
            </a:r>
          </a:p>
          <a:p>
            <a:r>
              <a:rPr lang="en-CA" sz="2850" dirty="0"/>
              <a:t>Prof. </a:t>
            </a:r>
            <a:r>
              <a:rPr lang="en-CA" sz="2850" dirty="0" err="1"/>
              <a:t>Pericle</a:t>
            </a:r>
            <a:r>
              <a:rPr lang="en-CA" sz="2850" dirty="0"/>
              <a:t> </a:t>
            </a:r>
            <a:r>
              <a:rPr lang="en-CA" sz="2850" dirty="0" err="1"/>
              <a:t>Zanchetta</a:t>
            </a:r>
            <a:r>
              <a:rPr lang="en-CA" sz="2850" dirty="0"/>
              <a:t> </a:t>
            </a:r>
          </a:p>
          <a:p>
            <a:pPr lvl="1"/>
            <a:r>
              <a:rPr lang="en-CA" sz="2550" dirty="0"/>
              <a:t>(Editor in Chief)</a:t>
            </a:r>
          </a:p>
          <a:p>
            <a:r>
              <a:rPr lang="en-CA" sz="2850" dirty="0"/>
              <a:t>Prof. Luca </a:t>
            </a:r>
            <a:r>
              <a:rPr lang="en-CA" sz="2850" dirty="0" err="1"/>
              <a:t>Solero</a:t>
            </a:r>
            <a:r>
              <a:rPr lang="en-CA" sz="2850" dirty="0"/>
              <a:t> </a:t>
            </a:r>
          </a:p>
          <a:p>
            <a:pPr lvl="1"/>
            <a:r>
              <a:rPr lang="en-CA" sz="2550" dirty="0"/>
              <a:t>(Deputy Editor in Chief)</a:t>
            </a:r>
          </a:p>
          <a:p>
            <a:r>
              <a:rPr lang="en-CA" sz="2850" dirty="0"/>
              <a:t>Prof. Fernando </a:t>
            </a:r>
            <a:r>
              <a:rPr lang="en-CA" sz="2850" dirty="0" err="1"/>
              <a:t>Briz</a:t>
            </a:r>
            <a:endParaRPr lang="en-CA" sz="2850" dirty="0"/>
          </a:p>
          <a:p>
            <a:r>
              <a:rPr lang="en-CA" sz="2850" dirty="0"/>
              <a:t>Prof Jean Luc </a:t>
            </a:r>
            <a:r>
              <a:rPr lang="en-CA" sz="2850" dirty="0" err="1"/>
              <a:t>Schanen</a:t>
            </a:r>
            <a:endParaRPr lang="en-CA" sz="2850" dirty="0"/>
          </a:p>
          <a:p>
            <a:endParaRPr lang="en-US" dirty="0"/>
          </a:p>
        </p:txBody>
      </p:sp>
      <p:sp>
        <p:nvSpPr>
          <p:cNvPr id="8" name="Footer Placeholder 7">
            <a:extLst>
              <a:ext uri="{FF2B5EF4-FFF2-40B4-BE49-F238E27FC236}">
                <a16:creationId xmlns:a16="http://schemas.microsoft.com/office/drawing/2014/main" id="{8C104A68-926C-1244-8B97-5282E07722AD}"/>
              </a:ext>
            </a:extLst>
          </p:cNvPr>
          <p:cNvSpPr>
            <a:spLocks noGrp="1"/>
          </p:cNvSpPr>
          <p:nvPr>
            <p:ph type="ftr" sz="quarter" idx="11"/>
          </p:nvPr>
        </p:nvSpPr>
        <p:spPr/>
        <p:txBody>
          <a:bodyPr/>
          <a:lstStyle/>
          <a:p>
            <a:r>
              <a:rPr lang="en-US"/>
              <a:t>https://ias.ieee.org/publications/open-journal-of-industry-applications.html</a:t>
            </a:r>
          </a:p>
        </p:txBody>
      </p:sp>
      <p:sp>
        <p:nvSpPr>
          <p:cNvPr id="9" name="Slide Number Placeholder 8">
            <a:extLst>
              <a:ext uri="{FF2B5EF4-FFF2-40B4-BE49-F238E27FC236}">
                <a16:creationId xmlns:a16="http://schemas.microsoft.com/office/drawing/2014/main" id="{17C6C901-038E-544B-B89E-3A57AFC23F47}"/>
              </a:ext>
            </a:extLst>
          </p:cNvPr>
          <p:cNvSpPr>
            <a:spLocks noGrp="1"/>
          </p:cNvSpPr>
          <p:nvPr>
            <p:ph type="sldNum" sz="quarter" idx="12"/>
          </p:nvPr>
        </p:nvSpPr>
        <p:spPr/>
        <p:txBody>
          <a:bodyPr/>
          <a:lstStyle/>
          <a:p>
            <a:fld id="{FE211C33-DB3B-4F02-88BD-EF2FCEDD9082}" type="slidenum">
              <a:rPr lang="en-US" smtClean="0"/>
              <a:t>25</a:t>
            </a:fld>
            <a:endParaRPr lang="en-US"/>
          </a:p>
        </p:txBody>
      </p:sp>
    </p:spTree>
    <p:extLst>
      <p:ext uri="{BB962C8B-B14F-4D97-AF65-F5344CB8AC3E}">
        <p14:creationId xmlns:p14="http://schemas.microsoft.com/office/powerpoint/2010/main" val="128852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3346BA-7E90-BE43-B033-2DA0B125137A}"/>
              </a:ext>
            </a:extLst>
          </p:cNvPr>
          <p:cNvSpPr>
            <a:spLocks noGrp="1"/>
          </p:cNvSpPr>
          <p:nvPr>
            <p:ph type="title"/>
          </p:nvPr>
        </p:nvSpPr>
        <p:spPr/>
        <p:txBody>
          <a:bodyPr/>
          <a:lstStyle/>
          <a:p>
            <a:r>
              <a:rPr lang="en-US" dirty="0"/>
              <a:t>Next Steps</a:t>
            </a:r>
          </a:p>
        </p:txBody>
      </p:sp>
      <p:sp>
        <p:nvSpPr>
          <p:cNvPr id="8" name="Content Placeholder 7">
            <a:extLst>
              <a:ext uri="{FF2B5EF4-FFF2-40B4-BE49-F238E27FC236}">
                <a16:creationId xmlns:a16="http://schemas.microsoft.com/office/drawing/2014/main" id="{B69E2D13-7C73-0944-84DE-C0542D30497F}"/>
              </a:ext>
            </a:extLst>
          </p:cNvPr>
          <p:cNvSpPr>
            <a:spLocks noGrp="1"/>
          </p:cNvSpPr>
          <p:nvPr>
            <p:ph idx="1"/>
          </p:nvPr>
        </p:nvSpPr>
        <p:spPr/>
        <p:txBody>
          <a:bodyPr/>
          <a:lstStyle/>
          <a:p>
            <a:r>
              <a:rPr lang="en-US" dirty="0"/>
              <a:t>Need an Editor from IACC, MSDAD, I&amp;CPSD</a:t>
            </a:r>
          </a:p>
          <a:p>
            <a:pPr lvl="1"/>
            <a:r>
              <a:rPr lang="en-US" dirty="0"/>
              <a:t>Based on Transactions submission types</a:t>
            </a:r>
          </a:p>
          <a:p>
            <a:pPr lvl="1"/>
            <a:r>
              <a:rPr lang="en-US" dirty="0"/>
              <a:t>Not sure of PID interest in open access</a:t>
            </a:r>
          </a:p>
          <a:p>
            <a:endParaRPr lang="en-US" dirty="0"/>
          </a:p>
          <a:p>
            <a:r>
              <a:rPr lang="en-US" dirty="0"/>
              <a:t>Manuscript Central is Open</a:t>
            </a:r>
          </a:p>
          <a:p>
            <a:pPr lvl="1"/>
            <a:r>
              <a:rPr lang="en-US" dirty="0" err="1"/>
              <a:t>mc.manuscriptcentral.com</a:t>
            </a:r>
            <a:r>
              <a:rPr lang="en-US" dirty="0"/>
              <a:t>/</a:t>
            </a:r>
            <a:r>
              <a:rPr lang="en-US" dirty="0" err="1"/>
              <a:t>oj-ia</a:t>
            </a:r>
            <a:endParaRPr lang="en-US" dirty="0"/>
          </a:p>
          <a:p>
            <a:endParaRPr lang="en-US" dirty="0"/>
          </a:p>
          <a:p>
            <a:endParaRPr lang="en-US" dirty="0"/>
          </a:p>
          <a:p>
            <a:endParaRPr lang="en-US" dirty="0"/>
          </a:p>
        </p:txBody>
      </p:sp>
      <p:sp>
        <p:nvSpPr>
          <p:cNvPr id="9" name="Footer Placeholder 8">
            <a:extLst>
              <a:ext uri="{FF2B5EF4-FFF2-40B4-BE49-F238E27FC236}">
                <a16:creationId xmlns:a16="http://schemas.microsoft.com/office/drawing/2014/main" id="{77695EA0-70A5-524E-9E46-13B9C35E9066}"/>
              </a:ext>
            </a:extLst>
          </p:cNvPr>
          <p:cNvSpPr>
            <a:spLocks noGrp="1"/>
          </p:cNvSpPr>
          <p:nvPr>
            <p:ph type="ftr" sz="quarter" idx="11"/>
          </p:nvPr>
        </p:nvSpPr>
        <p:spPr>
          <a:xfrm>
            <a:off x="3581400" y="6362364"/>
            <a:ext cx="5029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https://ias.ieee.org/publications/open-journal-of-industry-applications.html</a:t>
            </a:r>
          </a:p>
        </p:txBody>
      </p:sp>
      <p:sp>
        <p:nvSpPr>
          <p:cNvPr id="10" name="Slide Number Placeholder 9">
            <a:extLst>
              <a:ext uri="{FF2B5EF4-FFF2-40B4-BE49-F238E27FC236}">
                <a16:creationId xmlns:a16="http://schemas.microsoft.com/office/drawing/2014/main" id="{8CF48B26-3040-7B43-A190-C1D87B7289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11C33-DB3B-4F02-88BD-EF2FCEDD9082}" type="slidenum">
              <a:rPr lang="en-US" smtClean="0"/>
              <a:pPr/>
              <a:t>26</a:t>
            </a:fld>
            <a:endParaRPr lang="en-US"/>
          </a:p>
        </p:txBody>
      </p:sp>
    </p:spTree>
    <p:extLst>
      <p:ext uri="{BB962C8B-B14F-4D97-AF65-F5344CB8AC3E}">
        <p14:creationId xmlns:p14="http://schemas.microsoft.com/office/powerpoint/2010/main" val="185436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256BC033-6618-4C34-87A3-63FDB15D6A39}"/>
              </a:ext>
            </a:extLst>
          </p:cNvPr>
          <p:cNvSpPr>
            <a:spLocks noGrp="1"/>
          </p:cNvSpPr>
          <p:nvPr>
            <p:ph type="title"/>
          </p:nvPr>
        </p:nvSpPr>
        <p:spPr>
          <a:xfrm>
            <a:off x="457200" y="228600"/>
            <a:ext cx="8382000" cy="914400"/>
          </a:xfrm>
        </p:spPr>
        <p:txBody>
          <a:bodyPr/>
          <a:lstStyle/>
          <a:p>
            <a:pPr eaLnBrk="1" hangingPunct="1"/>
            <a:r>
              <a:rPr lang="en-US" altLang="en-US" dirty="0">
                <a:ea typeface="ＭＳ Ｐゴシック" panose="020B0600070205080204" pitchFamily="34" charset="-128"/>
              </a:rPr>
              <a:t>Summary data for 2018 – IEEE IAS IPCC</a:t>
            </a:r>
          </a:p>
        </p:txBody>
      </p:sp>
      <p:sp>
        <p:nvSpPr>
          <p:cNvPr id="14339" name="Content Placeholder 2">
            <a:extLst>
              <a:ext uri="{FF2B5EF4-FFF2-40B4-BE49-F238E27FC236}">
                <a16:creationId xmlns:a16="http://schemas.microsoft.com/office/drawing/2014/main" id="{5A002B42-450A-48BD-B5B6-36641CA923B3}"/>
              </a:ext>
            </a:extLst>
          </p:cNvPr>
          <p:cNvSpPr>
            <a:spLocks noGrp="1"/>
          </p:cNvSpPr>
          <p:nvPr>
            <p:ph sz="quarter" idx="1"/>
          </p:nvPr>
        </p:nvSpPr>
        <p:spPr>
          <a:xfrm>
            <a:off x="168275" y="762000"/>
            <a:ext cx="8807450" cy="2614613"/>
          </a:xfrm>
        </p:spPr>
        <p:txBody>
          <a:bodyPr/>
          <a:lstStyle/>
          <a:p>
            <a:pPr eaLnBrk="1" hangingPunct="1"/>
            <a:r>
              <a:rPr lang="en-US" altLang="en-US" sz="2200" dirty="0">
                <a:ea typeface="ＭＳ Ｐゴシック" panose="020B0600070205080204" pitchFamily="34" charset="-128"/>
              </a:rPr>
              <a:t>155 Regular papers Submissions in Last 12 months completed - Increase of 16.5% from 2018 (133 considering 111 special issue papers).</a:t>
            </a:r>
          </a:p>
          <a:p>
            <a:pPr eaLnBrk="1" hangingPunct="1"/>
            <a:r>
              <a:rPr lang="en-US" altLang="en-US" sz="2200" dirty="0">
                <a:ea typeface="ＭＳ Ｐゴシック" panose="020B0600070205080204" pitchFamily="34" charset="-128"/>
              </a:rPr>
              <a:t>Average review time for initial submission ~79 days (65 in 2017).</a:t>
            </a:r>
          </a:p>
          <a:p>
            <a:pPr eaLnBrk="1" hangingPunct="1"/>
            <a:r>
              <a:rPr lang="en-US" altLang="en-US" sz="2200" dirty="0">
                <a:ea typeface="ＭＳ Ｐゴシック" panose="020B0600070205080204" pitchFamily="34" charset="-128"/>
              </a:rPr>
              <a:t>Accepted 57.42% (53% in 2018 and 49% in 2017)</a:t>
            </a:r>
          </a:p>
          <a:p>
            <a:pPr eaLnBrk="1" hangingPunct="1"/>
            <a:r>
              <a:rPr lang="en-US" altLang="en-US" sz="2200" dirty="0">
                <a:ea typeface="ＭＳ Ｐゴシック" panose="020B0600070205080204" pitchFamily="34" charset="-128"/>
              </a:rPr>
              <a:t>Manuscripts currently under review: 49</a:t>
            </a:r>
          </a:p>
          <a:p>
            <a:pPr eaLnBrk="1" hangingPunct="1"/>
            <a:r>
              <a:rPr lang="en-US" altLang="en-US" sz="2200" dirty="0">
                <a:ea typeface="ＭＳ Ｐゴシック" panose="020B0600070205080204" pitchFamily="34" charset="-128"/>
              </a:rPr>
              <a:t>Special issue on </a:t>
            </a:r>
            <a:r>
              <a:rPr lang="da-DK" sz="2200" i="1" dirty="0"/>
              <a:t>Grid-Connected Power Electronics Systems: Stability, Power Quality, and Protection</a:t>
            </a:r>
            <a:r>
              <a:rPr lang="da-DK" sz="2200" dirty="0"/>
              <a:t>.</a:t>
            </a:r>
            <a:r>
              <a:rPr lang="en-US" altLang="en-US" sz="2200" dirty="0">
                <a:ea typeface="ＭＳ Ｐゴシック" panose="020B0600070205080204" pitchFamily="34" charset="-128"/>
              </a:rPr>
              <a:t> Submitted 104, accepted 50 (Sep/Oct 2018)</a:t>
            </a:r>
          </a:p>
          <a:p>
            <a:pPr eaLnBrk="1" hangingPunct="1"/>
            <a:r>
              <a:rPr lang="en-US" altLang="en-US" sz="2200" dirty="0">
                <a:ea typeface="ＭＳ Ｐゴシック" panose="020B0600070205080204" pitchFamily="34" charset="-128"/>
              </a:rPr>
              <a:t>Special issue on </a:t>
            </a:r>
            <a:r>
              <a:rPr lang="en-GB" sz="2200" i="1" dirty="0"/>
              <a:t>High performance power electronic converters: Topologies, Control, and Devices.</a:t>
            </a:r>
            <a:r>
              <a:rPr lang="en-US" altLang="en-US" sz="2200" dirty="0">
                <a:ea typeface="ＭＳ Ｐゴシック" panose="020B0600070205080204" pitchFamily="34" charset="-128"/>
              </a:rPr>
              <a:t> Submitted 78, accepted 44 (Nov/Dec 2019)</a:t>
            </a:r>
          </a:p>
        </p:txBody>
      </p:sp>
    </p:spTree>
    <p:extLst>
      <p:ext uri="{BB962C8B-B14F-4D97-AF65-F5344CB8AC3E}">
        <p14:creationId xmlns:p14="http://schemas.microsoft.com/office/powerpoint/2010/main" val="2486612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dirty="0"/>
              <a:t>Reports from subcommittees</a:t>
            </a:r>
          </a:p>
          <a:p>
            <a:pPr eaLnBrk="1" hangingPunct="1"/>
            <a:r>
              <a:rPr lang="en-US" altLang="en-US" dirty="0"/>
              <a:t>Fellow and awards nomination </a:t>
            </a:r>
            <a:endParaRPr lang="en-GB" altLang="en-US" dirty="0"/>
          </a:p>
        </p:txBody>
      </p:sp>
      <p:sp>
        <p:nvSpPr>
          <p:cNvPr id="22531" name="Rectangle 2"/>
          <p:cNvSpPr>
            <a:spLocks noChangeArrowheads="1"/>
          </p:cNvSpPr>
          <p:nvPr/>
        </p:nvSpPr>
        <p:spPr bwMode="auto">
          <a:xfrm>
            <a:off x="1676400" y="1447800"/>
            <a:ext cx="5676900" cy="1143000"/>
          </a:xfrm>
          <a:prstGeom prst="rect">
            <a:avLst/>
          </a:prstGeom>
          <a:solidFill>
            <a:srgbClr val="FFFFFF"/>
          </a:solidFill>
          <a:ln w="9525">
            <a:solidFill>
              <a:srgbClr val="0000FF"/>
            </a:solidFill>
            <a:miter lim="800000"/>
            <a:headEnd/>
            <a:tailEnd/>
          </a:ln>
        </p:spPr>
        <p:txBody>
          <a:bodyPr anchor="ctr"/>
          <a:lstStyle/>
          <a:p>
            <a:pPr algn="ctr"/>
            <a:r>
              <a:rPr lang="en-US" altLang="en-US" dirty="0">
                <a:solidFill>
                  <a:srgbClr val="0000FF"/>
                </a:solidFill>
              </a:rPr>
              <a:t>IPCC Fellow and Awards Committee Chair</a:t>
            </a:r>
            <a:br>
              <a:rPr lang="it-IT" altLang="zh-TW" dirty="0">
                <a:solidFill>
                  <a:srgbClr val="0000FF"/>
                </a:solidFill>
                <a:ea typeface="PMingLiU" pitchFamily="18" charset="-120"/>
              </a:rPr>
            </a:br>
            <a:r>
              <a:rPr lang="en-US" altLang="zh-TW" sz="3600" dirty="0">
                <a:solidFill>
                  <a:srgbClr val="0000FF"/>
                </a:solidFill>
                <a:ea typeface="PMingLiU" pitchFamily="18" charset="-120"/>
              </a:rPr>
              <a:t>Po-tai Cheng</a:t>
            </a:r>
            <a:endParaRPr lang="it-IT" altLang="zh-TW" sz="3600" dirty="0">
              <a:solidFill>
                <a:srgbClr val="0000FF"/>
              </a:solidFill>
              <a:ea typeface="PMingLiU" pitchFamily="18" charset="-120"/>
            </a:endParaRPr>
          </a:p>
        </p:txBody>
      </p:sp>
      <p:sp>
        <p:nvSpPr>
          <p:cNvPr id="22532" name="內容版面配置區 2"/>
          <p:cNvSpPr txBox="1">
            <a:spLocks/>
          </p:cNvSpPr>
          <p:nvPr/>
        </p:nvSpPr>
        <p:spPr bwMode="auto">
          <a:xfrm>
            <a:off x="381000" y="3048000"/>
            <a:ext cx="8534400" cy="3352800"/>
          </a:xfrm>
          <a:prstGeom prst="rect">
            <a:avLst/>
          </a:prstGeom>
          <a:noFill/>
          <a:ln w="9525">
            <a:noFill/>
            <a:miter lim="800000"/>
            <a:headEnd/>
            <a:tailEnd/>
          </a:ln>
        </p:spPr>
        <p:txBody>
          <a:bodyPr/>
          <a:lstStyle/>
          <a:p>
            <a:pPr marL="457200" indent="-342900">
              <a:lnSpc>
                <a:spcPct val="115000"/>
              </a:lnSpc>
              <a:spcBef>
                <a:spcPts val="0"/>
              </a:spcBef>
              <a:spcAft>
                <a:spcPts val="0"/>
              </a:spcAft>
              <a:buClr>
                <a:srgbClr val="000000"/>
              </a:buClr>
              <a:buSzPts val="1800"/>
              <a:buFont typeface="Arial"/>
              <a:buChar char="●"/>
            </a:pPr>
            <a:r>
              <a:rPr lang="en-US" dirty="0">
                <a:solidFill>
                  <a:srgbClr val="000000"/>
                </a:solidFill>
                <a:latin typeface="Arial"/>
                <a:ea typeface="Arial"/>
                <a:cs typeface="Arial"/>
                <a:sym typeface="Arial"/>
              </a:rPr>
              <a:t>Andrew W. Smith Outstanding Young Member Achievement Award (Deadline: March 15)</a:t>
            </a:r>
          </a:p>
          <a:p>
            <a:pPr marL="457200" indent="-342900">
              <a:lnSpc>
                <a:spcPct val="115000"/>
              </a:lnSpc>
              <a:spcBef>
                <a:spcPts val="0"/>
              </a:spcBef>
              <a:spcAft>
                <a:spcPts val="0"/>
              </a:spcAft>
              <a:buClr>
                <a:srgbClr val="000000"/>
              </a:buClr>
              <a:buSzPts val="1800"/>
              <a:buFont typeface="Arial"/>
              <a:buChar char="●"/>
            </a:pPr>
            <a:r>
              <a:rPr lang="en-US" dirty="0">
                <a:solidFill>
                  <a:srgbClr val="000000"/>
                </a:solidFill>
                <a:latin typeface="Arial"/>
                <a:ea typeface="Arial"/>
                <a:cs typeface="Arial"/>
                <a:sym typeface="Arial"/>
              </a:rPr>
              <a:t>Outstanding Young Member Service Award (Deadline:  March 15)</a:t>
            </a:r>
          </a:p>
          <a:p>
            <a:pPr marL="457200" indent="-342900">
              <a:lnSpc>
                <a:spcPct val="115000"/>
              </a:lnSpc>
              <a:spcBef>
                <a:spcPts val="0"/>
              </a:spcBef>
              <a:spcAft>
                <a:spcPts val="0"/>
              </a:spcAft>
              <a:buClr>
                <a:srgbClr val="000000"/>
              </a:buClr>
              <a:buSzPts val="1800"/>
              <a:buFont typeface="Arial"/>
              <a:buChar char="●"/>
            </a:pPr>
            <a:r>
              <a:rPr lang="en-US" dirty="0">
                <a:solidFill>
                  <a:srgbClr val="000000"/>
                </a:solidFill>
                <a:latin typeface="Arial"/>
                <a:ea typeface="Arial"/>
                <a:cs typeface="Arial"/>
                <a:sym typeface="Arial"/>
              </a:rPr>
              <a:t>Distinguished Service Award (Deadline: March 15)</a:t>
            </a:r>
          </a:p>
          <a:p>
            <a:pPr marL="457200" indent="-342900">
              <a:lnSpc>
                <a:spcPct val="115000"/>
              </a:lnSpc>
              <a:spcBef>
                <a:spcPts val="0"/>
              </a:spcBef>
              <a:spcAft>
                <a:spcPts val="0"/>
              </a:spcAft>
              <a:buClr>
                <a:srgbClr val="000000"/>
              </a:buClr>
              <a:buSzPts val="1800"/>
              <a:buFont typeface="Arial"/>
              <a:buChar char="●"/>
            </a:pPr>
            <a:r>
              <a:rPr lang="en-US" dirty="0">
                <a:solidFill>
                  <a:srgbClr val="000000"/>
                </a:solidFill>
                <a:latin typeface="Arial"/>
                <a:ea typeface="Arial"/>
                <a:cs typeface="Arial"/>
                <a:sym typeface="Arial"/>
              </a:rPr>
              <a:t>Outstanding Achievement Award ( Deadline: March 15)</a:t>
            </a:r>
          </a:p>
          <a:p>
            <a:pPr marL="457200" indent="-342900">
              <a:lnSpc>
                <a:spcPct val="115000"/>
              </a:lnSpc>
              <a:spcBef>
                <a:spcPts val="0"/>
              </a:spcBef>
              <a:spcAft>
                <a:spcPts val="0"/>
              </a:spcAft>
              <a:buClr>
                <a:srgbClr val="000000"/>
              </a:buClr>
              <a:buSzPts val="1800"/>
              <a:buFont typeface="Arial"/>
              <a:buChar char="●"/>
            </a:pPr>
            <a:r>
              <a:rPr lang="en-US" dirty="0" err="1">
                <a:solidFill>
                  <a:srgbClr val="000000"/>
                </a:solidFill>
                <a:latin typeface="Arial"/>
                <a:ea typeface="Arial"/>
                <a:cs typeface="Arial"/>
                <a:sym typeface="Arial"/>
              </a:rPr>
              <a:t>Kliman</a:t>
            </a:r>
            <a:r>
              <a:rPr lang="en-US" dirty="0">
                <a:solidFill>
                  <a:srgbClr val="000000"/>
                </a:solidFill>
                <a:latin typeface="Arial"/>
                <a:ea typeface="Arial"/>
                <a:cs typeface="Arial"/>
                <a:sym typeface="Arial"/>
              </a:rPr>
              <a:t> Award (Deadline:  June 1)</a:t>
            </a:r>
          </a:p>
          <a:p>
            <a:pPr marL="457200" indent="-342900">
              <a:lnSpc>
                <a:spcPct val="115000"/>
              </a:lnSpc>
              <a:spcBef>
                <a:spcPts val="1600"/>
              </a:spcBef>
              <a:spcAft>
                <a:spcPts val="0"/>
              </a:spcAft>
              <a:buClr>
                <a:srgbClr val="000000"/>
              </a:buClr>
              <a:buSzPts val="1800"/>
              <a:buFont typeface="Arial"/>
              <a:buChar char="●"/>
            </a:pPr>
            <a:r>
              <a:rPr lang="en-US" dirty="0">
                <a:solidFill>
                  <a:srgbClr val="000000"/>
                </a:solidFill>
                <a:latin typeface="Arial"/>
                <a:ea typeface="Arial"/>
                <a:cs typeface="Arial"/>
                <a:sym typeface="Arial"/>
              </a:rPr>
              <a:t>IAS Distinguished Lecturers (Deadline: March 31)</a:t>
            </a:r>
          </a:p>
          <a:p>
            <a:pPr marL="457200" indent="-342900">
              <a:lnSpc>
                <a:spcPct val="115000"/>
              </a:lnSpc>
              <a:spcBef>
                <a:spcPts val="0"/>
              </a:spcBef>
              <a:spcAft>
                <a:spcPts val="0"/>
              </a:spcAft>
              <a:buClr>
                <a:schemeClr val="dk2"/>
              </a:buClr>
              <a:buSzPts val="1800"/>
              <a:buFont typeface="Arial"/>
              <a:buChar char="●"/>
            </a:pPr>
            <a:r>
              <a:rPr lang="en-US" dirty="0">
                <a:solidFill>
                  <a:srgbClr val="000000"/>
                </a:solidFill>
                <a:latin typeface="Arial"/>
                <a:ea typeface="Arial"/>
                <a:cs typeface="Arial"/>
                <a:sym typeface="Arial"/>
              </a:rPr>
              <a:t>IEEE Fellow (Deadline: March 1)</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a:t>Reports from subcommittees</a:t>
            </a:r>
          </a:p>
          <a:p>
            <a:pPr eaLnBrk="1" hangingPunct="1"/>
            <a:r>
              <a:rPr lang="en-US" altLang="en-US"/>
              <a:t>Fellow and awards nomination </a:t>
            </a:r>
            <a:endParaRPr lang="en-GB" altLang="en-US"/>
          </a:p>
        </p:txBody>
      </p:sp>
      <p:sp>
        <p:nvSpPr>
          <p:cNvPr id="4" name="內容版面配置區 2">
            <a:extLst>
              <a:ext uri="{FF2B5EF4-FFF2-40B4-BE49-F238E27FC236}">
                <a16:creationId xmlns:a16="http://schemas.microsoft.com/office/drawing/2014/main" id="{896AAA7F-B9E6-4976-949D-574B9828575A}"/>
              </a:ext>
            </a:extLst>
          </p:cNvPr>
          <p:cNvSpPr txBox="1">
            <a:spLocks/>
          </p:cNvSpPr>
          <p:nvPr/>
        </p:nvSpPr>
        <p:spPr bwMode="auto">
          <a:xfrm>
            <a:off x="2286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r>
              <a:rPr lang="en-US" altLang="en-US" sz="1800" dirty="0"/>
              <a:t>Established in 1996, renamed in 2009 and 2015.</a:t>
            </a:r>
          </a:p>
          <a:p>
            <a:pPr>
              <a:spcBef>
                <a:spcPct val="20000"/>
              </a:spcBef>
              <a:buFontTx/>
              <a:buChar char="•"/>
            </a:pPr>
            <a:r>
              <a:rPr lang="en-US" altLang="en-US" sz="1800" dirty="0"/>
              <a:t>Recognizes outstanding achievement and contribution to the profession through involvement in IEEE IAS activities by an IAS member less than 35 years of age.</a:t>
            </a:r>
          </a:p>
          <a:p>
            <a:pPr>
              <a:spcBef>
                <a:spcPct val="20000"/>
              </a:spcBef>
              <a:buFontTx/>
              <a:buChar char="•"/>
            </a:pPr>
            <a:r>
              <a:rPr lang="en-US" altLang="en-US" sz="1800" dirty="0"/>
              <a:t>Prize: $2,500, Plaque and travel expenses to attend an IAS sponsored conference for presentation and recognition.</a:t>
            </a:r>
          </a:p>
          <a:p>
            <a:pPr>
              <a:spcBef>
                <a:spcPct val="20000"/>
              </a:spcBef>
              <a:buFontTx/>
              <a:buChar char="•"/>
            </a:pPr>
            <a:r>
              <a:rPr lang="en-US" altLang="en-US" sz="1800" dirty="0"/>
              <a:t>Eligibility:</a:t>
            </a:r>
            <a:r>
              <a:rPr lang="en-US" altLang="en-US" sz="1800" dirty="0">
                <a:solidFill>
                  <a:srgbClr val="FF0000"/>
                </a:solidFill>
              </a:rPr>
              <a:t> Nominees must be age 35 or less at the specified award nomination due date</a:t>
            </a:r>
            <a:r>
              <a:rPr lang="en-US" altLang="en-US" sz="1800" dirty="0"/>
              <a:t>. To be considered as a nominee, a one page form must be completed describing IAS activities and associated contributions made by the nominee. The form must be submitted and received by the IAS President before the specified due date of March 15. Self nomination is not permitted for this award.</a:t>
            </a:r>
          </a:p>
          <a:p>
            <a:pPr>
              <a:spcBef>
                <a:spcPct val="20000"/>
              </a:spcBef>
              <a:buFontTx/>
              <a:buChar char="•"/>
            </a:pPr>
            <a:r>
              <a:rPr lang="en-US" altLang="en-US" sz="1800" dirty="0"/>
              <a:t>Basis for Judging: Outstanding contribution to the profession in the form of IEEE/IAS activities such as (but not limited to) authorship of technical papers, IAS chapter leadership, IAS committee work, conference leadership, and standards working groups.</a:t>
            </a:r>
          </a:p>
        </p:txBody>
      </p:sp>
      <p:sp>
        <p:nvSpPr>
          <p:cNvPr id="5" name="Google Shape;66;p15"/>
          <p:cNvSpPr txBox="1">
            <a:spLocks/>
          </p:cNvSpPr>
          <p:nvPr/>
        </p:nvSpPr>
        <p:spPr>
          <a:xfrm>
            <a:off x="152400" y="1295400"/>
            <a:ext cx="8839200" cy="572700"/>
          </a:xfrm>
          <a:prstGeom prst="rect">
            <a:avLst/>
          </a:prstGeom>
          <a:noFill/>
          <a:ln>
            <a:noFill/>
          </a:ln>
        </p:spPr>
        <p:txBody>
          <a:bodyPr spcFirstLastPara="1" wrap="square" lIns="91425" tIns="91425" rIns="91425" bIns="91425" anchor="t" anchorCtr="0">
            <a:noAutofit/>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pPr algn="l">
              <a:lnSpc>
                <a:spcPct val="115000"/>
              </a:lnSpc>
              <a:spcBef>
                <a:spcPts val="0"/>
              </a:spcBef>
              <a:spcAft>
                <a:spcPts val="1600"/>
              </a:spcAft>
              <a:buClr>
                <a:schemeClr val="dk1"/>
              </a:buClr>
              <a:buSzPts val="1100"/>
            </a:pPr>
            <a:r>
              <a:rPr lang="en-US" sz="2400" kern="0" dirty="0">
                <a:latin typeface="Arial"/>
                <a:ea typeface="Arial"/>
                <a:cs typeface="Arial"/>
                <a:sym typeface="Arial"/>
              </a:rPr>
              <a:t>IEEE IAS Andrew W. Smith Outstanding Young Member Award (Deadline: March 15)</a:t>
            </a:r>
          </a:p>
        </p:txBody>
      </p:sp>
    </p:spTree>
    <p:extLst>
      <p:ext uri="{BB962C8B-B14F-4D97-AF65-F5344CB8AC3E}">
        <p14:creationId xmlns:p14="http://schemas.microsoft.com/office/powerpoint/2010/main" val="270580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09600" y="1524000"/>
            <a:ext cx="7924800" cy="5252207"/>
          </a:xfrm>
          <a:prstGeom prst="rect">
            <a:avLst/>
          </a:prstGeom>
          <a:noFill/>
          <a:ln w="9525">
            <a:noFill/>
            <a:miter lim="800000"/>
            <a:headEnd/>
            <a:tailEnd/>
          </a:ln>
        </p:spPr>
        <p:txBody>
          <a:bodyPr wrap="square">
            <a:spAutoFit/>
          </a:bodyPr>
          <a:lstStyle/>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Call to order</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Introduction of members in attendance</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Approval of 2018 minutes (</a:t>
            </a:r>
            <a:r>
              <a:rPr lang="en-US" sz="1600" dirty="0">
                <a:solidFill>
                  <a:prstClr val="black"/>
                </a:solidFill>
                <a:latin typeface="+mn-lt"/>
                <a:hlinkClick r:id="rId2"/>
              </a:rPr>
              <a:t>http://sites.ieee.org/ipcc/minutes</a:t>
            </a:r>
            <a:r>
              <a:rPr lang="en-US" sz="1600" dirty="0">
                <a:solidFill>
                  <a:prstClr val="black"/>
                </a:solidFill>
                <a:latin typeface="+mn-lt"/>
              </a:rPr>
              <a:t>) and Agenda</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Officers Report</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Subcommittee Reports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Transactions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Fellows and Award Nominations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Standards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Special Activities</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Old Business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Involvement with APEC</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More selective process for ECCE 2019 acceptance</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New Business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Secretary Nomination</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Call for industry participation in subcommittees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Open the floor for additional motions </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Announcements</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Prize Paper Award Distribution</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Promotions for IAS sponsored conferences </a:t>
            </a:r>
          </a:p>
          <a:p>
            <a:pPr marL="685800" lvl="1" indent="-228600" eaLnBrk="1" fontAlgn="auto" hangingPunct="1">
              <a:lnSpc>
                <a:spcPct val="70000"/>
              </a:lnSpc>
              <a:spcBef>
                <a:spcPts val="500"/>
              </a:spcBef>
              <a:spcAft>
                <a:spcPts val="0"/>
              </a:spcAft>
              <a:buFont typeface="Arial" panose="020B0604020202020204" pitchFamily="34" charset="0"/>
              <a:buChar char="•"/>
            </a:pPr>
            <a:r>
              <a:rPr lang="en-US" sz="1400" dirty="0">
                <a:solidFill>
                  <a:prstClr val="black"/>
                </a:solidFill>
                <a:latin typeface="+mn-lt"/>
              </a:rPr>
              <a:t>Request for volunteers for ECCE2020</a:t>
            </a:r>
          </a:p>
          <a:p>
            <a:pPr marL="228600" indent="-228600" eaLnBrk="1" fontAlgn="auto" hangingPunct="1">
              <a:lnSpc>
                <a:spcPct val="70000"/>
              </a:lnSpc>
              <a:spcBef>
                <a:spcPts val="1000"/>
              </a:spcBef>
              <a:spcAft>
                <a:spcPts val="0"/>
              </a:spcAft>
              <a:buFont typeface="Arial" panose="020B0604020202020204" pitchFamily="34" charset="0"/>
              <a:buChar char="•"/>
            </a:pPr>
            <a:r>
              <a:rPr lang="en-US" sz="1600" dirty="0">
                <a:solidFill>
                  <a:prstClr val="black"/>
                </a:solidFill>
                <a:latin typeface="+mn-lt"/>
              </a:rPr>
              <a:t>Adjournment</a:t>
            </a:r>
          </a:p>
        </p:txBody>
      </p:sp>
      <p:sp>
        <p:nvSpPr>
          <p:cNvPr id="19459" name="標題 1"/>
          <p:cNvSpPr txBox="1">
            <a:spLocks/>
          </p:cNvSpPr>
          <p:nvPr/>
        </p:nvSpPr>
        <p:spPr bwMode="auto">
          <a:xfrm>
            <a:off x="1676400" y="76200"/>
            <a:ext cx="4953000" cy="1143000"/>
          </a:xfrm>
          <a:prstGeom prst="rect">
            <a:avLst/>
          </a:prstGeom>
          <a:noFill/>
          <a:ln w="9525">
            <a:noFill/>
            <a:miter lim="800000"/>
            <a:headEnd/>
            <a:tailEnd/>
          </a:ln>
        </p:spPr>
        <p:txBody>
          <a:bodyPr anchor="ctr"/>
          <a:lstStyle/>
          <a:p>
            <a:pPr algn="ctr"/>
            <a:r>
              <a:rPr lang="en-US" altLang="zh-TW" sz="4400" dirty="0">
                <a:solidFill>
                  <a:srgbClr val="0000FF"/>
                </a:solidFill>
                <a:ea typeface="PMingLiU" pitchFamily="18" charset="-120"/>
              </a:rPr>
              <a:t>Agenda</a:t>
            </a:r>
            <a:endParaRPr lang="zh-TW" altLang="en-US" sz="4400" dirty="0">
              <a:solidFill>
                <a:srgbClr val="0000FF"/>
              </a:solidFill>
              <a:ea typeface="PMingLiU" pitchFamily="18"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a:t>Reports from subcommittees</a:t>
            </a:r>
          </a:p>
          <a:p>
            <a:pPr eaLnBrk="1" hangingPunct="1"/>
            <a:r>
              <a:rPr lang="en-US" altLang="en-US"/>
              <a:t>Fellow and awards nomination </a:t>
            </a:r>
            <a:endParaRPr lang="en-GB" altLang="en-US"/>
          </a:p>
        </p:txBody>
      </p:sp>
      <p:sp>
        <p:nvSpPr>
          <p:cNvPr id="5" name="Google Shape;78;p17"/>
          <p:cNvSpPr txBox="1">
            <a:spLocks/>
          </p:cNvSpPr>
          <p:nvPr/>
        </p:nvSpPr>
        <p:spPr>
          <a:xfrm>
            <a:off x="311700" y="13323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lnSpc>
                <a:spcPct val="115000"/>
              </a:lnSpc>
              <a:buClr>
                <a:srgbClr val="000000"/>
              </a:buClr>
              <a:buSzPts val="1100"/>
              <a:defRPr/>
            </a:pPr>
            <a:r>
              <a:rPr lang="en-US" sz="2400" kern="0" dirty="0">
                <a:solidFill>
                  <a:srgbClr val="0000FF"/>
                </a:solidFill>
              </a:rPr>
              <a:t>IAS Outstanding Young Member Service Award </a:t>
            </a:r>
          </a:p>
          <a:p>
            <a:pPr eaLnBrk="1" fontAlgn="auto" hangingPunct="1">
              <a:lnSpc>
                <a:spcPct val="115000"/>
              </a:lnSpc>
              <a:buClr>
                <a:srgbClr val="000000"/>
              </a:buClr>
              <a:buSzPts val="1100"/>
              <a:defRPr/>
            </a:pPr>
            <a:r>
              <a:rPr lang="en-US" sz="2400" kern="0" dirty="0">
                <a:solidFill>
                  <a:srgbClr val="0000FF"/>
                </a:solidFill>
              </a:rPr>
              <a:t>(Deadline: March 15)</a:t>
            </a:r>
          </a:p>
        </p:txBody>
      </p:sp>
      <p:sp>
        <p:nvSpPr>
          <p:cNvPr id="6" name="Google Shape;79;p17"/>
          <p:cNvSpPr txBox="1">
            <a:spLocks/>
          </p:cNvSpPr>
          <p:nvPr/>
        </p:nvSpPr>
        <p:spPr>
          <a:xfrm>
            <a:off x="311700" y="2383850"/>
            <a:ext cx="8520600" cy="3940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eaLnBrk="1" fontAlgn="auto" hangingPunct="1">
              <a:buClr>
                <a:srgbClr val="000000"/>
              </a:buClr>
              <a:buSzPts val="1400"/>
              <a:defRPr/>
            </a:pPr>
            <a:r>
              <a:rPr lang="en-US" sz="1600" kern="0" dirty="0">
                <a:solidFill>
                  <a:srgbClr val="000000"/>
                </a:solidFill>
              </a:rPr>
              <a:t>Recognizes outstanding service and contribution to the profession through involvement in IEEE IAS activities by an IAS member less than 35 years of age.</a:t>
            </a:r>
          </a:p>
          <a:p>
            <a:pPr indent="-317500" eaLnBrk="1" fontAlgn="auto" hangingPunct="1">
              <a:buClr>
                <a:srgbClr val="000000"/>
              </a:buClr>
              <a:buSzPts val="1400"/>
              <a:defRPr/>
            </a:pPr>
            <a:r>
              <a:rPr lang="en-US" sz="1600" kern="0" dirty="0">
                <a:solidFill>
                  <a:srgbClr val="000000"/>
                </a:solidFill>
              </a:rPr>
              <a:t>Prize: $2,500, Plaque and travel expenses to attend an IAS sponsored conference for presentation and recognition. Funded by the IEEE Industry Applications Society.</a:t>
            </a:r>
          </a:p>
          <a:p>
            <a:pPr indent="-317500" eaLnBrk="1" fontAlgn="auto" hangingPunct="1">
              <a:buClr>
                <a:srgbClr val="595959"/>
              </a:buClr>
              <a:buSzPts val="1400"/>
              <a:defRPr/>
            </a:pPr>
            <a:r>
              <a:rPr lang="en-US" sz="1600" kern="0" dirty="0">
                <a:solidFill>
                  <a:srgbClr val="000000"/>
                </a:solidFill>
              </a:rPr>
              <a:t>Eligibility: </a:t>
            </a:r>
            <a:r>
              <a:rPr lang="en-US" sz="1600" u="sng" kern="0" dirty="0">
                <a:solidFill>
                  <a:srgbClr val="FF0000"/>
                </a:solidFill>
              </a:rPr>
              <a:t>Nominees must be less than age 35 at the specified award nomination due date</a:t>
            </a:r>
            <a:r>
              <a:rPr lang="en-US" sz="1600" kern="0" dirty="0">
                <a:solidFill>
                  <a:srgbClr val="000000"/>
                </a:solidFill>
              </a:rPr>
              <a:t>. To be considered as a nominee, a one page form must be completed describing IAS activities and associated contributions made by the nominee. The form must be submitted and received by the IAS President before the specified due date of March 15. Self nomination is not permitted for this award.</a:t>
            </a:r>
            <a:br>
              <a:rPr lang="en-US" sz="1600" kern="0" dirty="0">
                <a:solidFill>
                  <a:srgbClr val="000000"/>
                </a:solidFill>
              </a:rPr>
            </a:br>
            <a:endParaRPr lang="en-US" sz="1600" kern="0" dirty="0">
              <a:solidFill>
                <a:srgbClr val="000000"/>
              </a:solidFill>
            </a:endParaRPr>
          </a:p>
          <a:p>
            <a:pPr indent="-317500" eaLnBrk="1" fontAlgn="auto" hangingPunct="1">
              <a:buClr>
                <a:srgbClr val="595959"/>
              </a:buClr>
              <a:buSzPts val="1400"/>
              <a:defRPr/>
            </a:pPr>
            <a:r>
              <a:rPr lang="en-US" sz="1600" kern="0" dirty="0">
                <a:solidFill>
                  <a:srgbClr val="000000"/>
                </a:solidFill>
              </a:rPr>
              <a:t>Basis for Judging: Outstanding contribution to the profession in the form of IEEE/IAS activities such as (but not limited to) authorship of technical papers, IAS chapter leadership, IAS committee work, conference leadership, and standards working groups.</a:t>
            </a:r>
            <a:br>
              <a:rPr lang="en-US" sz="1600" kern="0" dirty="0">
                <a:solidFill>
                  <a:srgbClr val="595959"/>
                </a:solidFill>
              </a:rPr>
            </a:br>
            <a:endParaRPr lang="en-US" sz="1600" kern="0" dirty="0">
              <a:solidFill>
                <a:srgbClr val="595959"/>
              </a:solidFill>
            </a:endParaRPr>
          </a:p>
        </p:txBody>
      </p:sp>
    </p:spTree>
    <p:extLst>
      <p:ext uri="{BB962C8B-B14F-4D97-AF65-F5344CB8AC3E}">
        <p14:creationId xmlns:p14="http://schemas.microsoft.com/office/powerpoint/2010/main" val="123559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a:t>Reports from subcommittees</a:t>
            </a:r>
          </a:p>
          <a:p>
            <a:pPr eaLnBrk="1" hangingPunct="1"/>
            <a:r>
              <a:rPr lang="en-US" altLang="en-US"/>
              <a:t>Fellow and awards nomination </a:t>
            </a:r>
            <a:endParaRPr lang="en-GB" altLang="en-US"/>
          </a:p>
        </p:txBody>
      </p:sp>
      <p:sp>
        <p:nvSpPr>
          <p:cNvPr id="5" name="Google Shape;90;p19"/>
          <p:cNvSpPr txBox="1">
            <a:spLocks/>
          </p:cNvSpPr>
          <p:nvPr/>
        </p:nvSpPr>
        <p:spPr>
          <a:xfrm>
            <a:off x="311700" y="17526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lnSpc>
                <a:spcPct val="115000"/>
              </a:lnSpc>
              <a:spcAft>
                <a:spcPts val="1600"/>
              </a:spcAft>
              <a:buClr>
                <a:srgbClr val="000000"/>
              </a:buClr>
              <a:buSzPts val="1100"/>
              <a:defRPr/>
            </a:pPr>
            <a:r>
              <a:rPr lang="en-US" sz="2400" kern="0" dirty="0">
                <a:solidFill>
                  <a:srgbClr val="0000FF"/>
                </a:solidFill>
              </a:rPr>
              <a:t>IAS Outstanding Achievement Award (Deadline: March 15)</a:t>
            </a:r>
          </a:p>
        </p:txBody>
      </p:sp>
      <p:sp>
        <p:nvSpPr>
          <p:cNvPr id="6" name="Google Shape;91;p19"/>
          <p:cNvSpPr txBox="1">
            <a:spLocks/>
          </p:cNvSpPr>
          <p:nvPr/>
        </p:nvSpPr>
        <p:spPr>
          <a:xfrm>
            <a:off x="311700" y="2460050"/>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eaLnBrk="1" fontAlgn="auto" hangingPunct="1">
              <a:buClr>
                <a:srgbClr val="000000"/>
              </a:buClr>
              <a:buSzPts val="1400"/>
              <a:defRPr/>
            </a:pPr>
            <a:r>
              <a:rPr lang="en-US" kern="0" dirty="0">
                <a:solidFill>
                  <a:srgbClr val="000000"/>
                </a:solidFill>
              </a:rPr>
              <a:t>Honors an individual who has made an outstanding contribution in the application of electricity to industry in accordance with the scope of the IEEE Industry Applications Society.</a:t>
            </a:r>
          </a:p>
          <a:p>
            <a:pPr indent="-317500" eaLnBrk="1" fontAlgn="auto" hangingPunct="1">
              <a:buClr>
                <a:srgbClr val="000000"/>
              </a:buClr>
              <a:buSzPts val="1400"/>
              <a:defRPr/>
            </a:pPr>
            <a:r>
              <a:rPr lang="en-US" kern="0" dirty="0">
                <a:solidFill>
                  <a:srgbClr val="000000"/>
                </a:solidFill>
              </a:rPr>
              <a:t>Prize: $5,000 and engraved statuette,  Funded by the IEEE Industry Applications Society.</a:t>
            </a:r>
          </a:p>
          <a:p>
            <a:pPr indent="-317500" eaLnBrk="1" fontAlgn="auto" hangingPunct="1">
              <a:buClr>
                <a:srgbClr val="595959"/>
              </a:buClr>
              <a:buSzPts val="1400"/>
              <a:defRPr/>
            </a:pPr>
            <a:r>
              <a:rPr lang="en-US" kern="0" dirty="0">
                <a:solidFill>
                  <a:srgbClr val="000000"/>
                </a:solidFill>
              </a:rPr>
              <a:t>Basis for Judging. Any of the following criteria apply: invention in the field as exemplified by issued patents; contribution to the general engineering or scientific basis of the technologies found within the scope of the IAS; executive or managerial contribution in the organization or operation of enterprises as associated with the scope of the IAS. Self nomination is not permitted for this award.</a:t>
            </a:r>
            <a:endParaRPr lang="en-US" kern="0" dirty="0">
              <a:solidFill>
                <a:srgbClr val="595959"/>
              </a:solidFill>
            </a:endParaRPr>
          </a:p>
        </p:txBody>
      </p:sp>
    </p:spTree>
    <p:extLst>
      <p:ext uri="{BB962C8B-B14F-4D97-AF65-F5344CB8AC3E}">
        <p14:creationId xmlns:p14="http://schemas.microsoft.com/office/powerpoint/2010/main" val="3199138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a:t>Reports from subcommittees</a:t>
            </a:r>
          </a:p>
          <a:p>
            <a:pPr eaLnBrk="1" hangingPunct="1"/>
            <a:r>
              <a:rPr lang="en-US" altLang="en-US"/>
              <a:t>Fellow and awards nomination </a:t>
            </a:r>
            <a:endParaRPr lang="en-GB" altLang="en-US"/>
          </a:p>
        </p:txBody>
      </p:sp>
      <p:sp>
        <p:nvSpPr>
          <p:cNvPr id="5" name="Google Shape;102;p21"/>
          <p:cNvSpPr txBox="1">
            <a:spLocks/>
          </p:cNvSpPr>
          <p:nvPr/>
        </p:nvSpPr>
        <p:spPr>
          <a:xfrm>
            <a:off x="1870350" y="1752600"/>
            <a:ext cx="5403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eaLnBrk="1" fontAlgn="auto" hangingPunct="1">
              <a:buClr>
                <a:srgbClr val="000000"/>
              </a:buClr>
              <a:defRPr/>
            </a:pPr>
            <a:r>
              <a:rPr lang="en-US" sz="2400" kern="0" dirty="0">
                <a:solidFill>
                  <a:srgbClr val="0000FF"/>
                </a:solidFill>
                <a:highlight>
                  <a:srgbClr val="FAFAFA"/>
                </a:highlight>
              </a:rPr>
              <a:t>IAS Distinguished Service Award </a:t>
            </a:r>
          </a:p>
          <a:p>
            <a:pPr algn="ctr" eaLnBrk="1" fontAlgn="auto" hangingPunct="1">
              <a:buClr>
                <a:srgbClr val="000000"/>
              </a:buClr>
              <a:defRPr/>
            </a:pPr>
            <a:r>
              <a:rPr lang="en-US" sz="2400" kern="0" dirty="0">
                <a:solidFill>
                  <a:srgbClr val="0000FF"/>
                </a:solidFill>
                <a:highlight>
                  <a:srgbClr val="FAFAFA"/>
                </a:highlight>
              </a:rPr>
              <a:t>(Submission Deadline is March 15)</a:t>
            </a:r>
            <a:endParaRPr lang="en-US" sz="2400" kern="0" dirty="0">
              <a:solidFill>
                <a:srgbClr val="0000FF"/>
              </a:solidFill>
            </a:endParaRPr>
          </a:p>
        </p:txBody>
      </p:sp>
      <p:sp>
        <p:nvSpPr>
          <p:cNvPr id="6" name="Google Shape;103;p21"/>
          <p:cNvSpPr txBox="1">
            <a:spLocks/>
          </p:cNvSpPr>
          <p:nvPr/>
        </p:nvSpPr>
        <p:spPr>
          <a:xfrm>
            <a:off x="311700" y="2984400"/>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eaLnBrk="1" fontAlgn="auto" hangingPunct="1">
              <a:buClr>
                <a:srgbClr val="000000"/>
              </a:buClr>
              <a:buSzPts val="1400"/>
              <a:defRPr/>
            </a:pPr>
            <a:r>
              <a:rPr lang="en-US" kern="0" dirty="0">
                <a:solidFill>
                  <a:srgbClr val="000000"/>
                </a:solidFill>
                <a:highlight>
                  <a:srgbClr val="FAFAFA"/>
                </a:highlight>
              </a:rPr>
              <a:t>Recognizes an individual for dedication and service to the IEEE Industry Applications Society.</a:t>
            </a:r>
          </a:p>
          <a:p>
            <a:pPr indent="-317500" eaLnBrk="1" fontAlgn="auto" hangingPunct="1">
              <a:buClr>
                <a:srgbClr val="000000"/>
              </a:buClr>
              <a:buSzPts val="1400"/>
              <a:defRPr/>
            </a:pPr>
            <a:r>
              <a:rPr lang="en-US" kern="0" dirty="0">
                <a:solidFill>
                  <a:srgbClr val="000000"/>
                </a:solidFill>
                <a:highlight>
                  <a:srgbClr val="FAFAFA"/>
                </a:highlight>
              </a:rPr>
              <a:t>Prize: $5,000 and Plaque, Funded by the IEEE Industry Applications Society.</a:t>
            </a:r>
          </a:p>
          <a:p>
            <a:pPr indent="-317500" eaLnBrk="1" fontAlgn="auto" hangingPunct="1">
              <a:buClr>
                <a:srgbClr val="000000"/>
              </a:buClr>
              <a:buSzPts val="1400"/>
              <a:defRPr/>
            </a:pPr>
            <a:r>
              <a:rPr lang="en-US" kern="0" dirty="0">
                <a:solidFill>
                  <a:srgbClr val="000000"/>
                </a:solidFill>
                <a:highlight>
                  <a:srgbClr val="FAFAFA"/>
                </a:highlight>
              </a:rPr>
              <a:t>Basis for Judging. Exceptional administrative, managerial and leadership achievement; proposal and/or implementation of innovative new Society programs; dedication to the growth and advancement of the Society and/or its geographic and technical entities.  Self nomination is not permitted for this award.</a:t>
            </a:r>
          </a:p>
        </p:txBody>
      </p:sp>
    </p:spTree>
    <p:extLst>
      <p:ext uri="{BB962C8B-B14F-4D97-AF65-F5344CB8AC3E}">
        <p14:creationId xmlns:p14="http://schemas.microsoft.com/office/powerpoint/2010/main" val="85897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a:t>Reports from subcommittees</a:t>
            </a:r>
          </a:p>
          <a:p>
            <a:pPr eaLnBrk="1" hangingPunct="1"/>
            <a:r>
              <a:rPr lang="en-US" altLang="en-US"/>
              <a:t>Fellow and awards nomination </a:t>
            </a:r>
            <a:endParaRPr lang="en-GB" altLang="en-US"/>
          </a:p>
        </p:txBody>
      </p:sp>
      <p:sp>
        <p:nvSpPr>
          <p:cNvPr id="5" name="Google Shape;114;p23"/>
          <p:cNvSpPr txBox="1">
            <a:spLocks/>
          </p:cNvSpPr>
          <p:nvPr/>
        </p:nvSpPr>
        <p:spPr>
          <a:xfrm>
            <a:off x="311700" y="166735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000000"/>
              </a:buClr>
              <a:defRPr/>
            </a:pPr>
            <a:r>
              <a:rPr lang="en-US" kern="0" dirty="0">
                <a:solidFill>
                  <a:srgbClr val="0000FF"/>
                </a:solidFill>
              </a:rPr>
              <a:t>IAS Distinguished Lecturer (Deadline: March 31)</a:t>
            </a:r>
          </a:p>
        </p:txBody>
      </p:sp>
      <p:sp>
        <p:nvSpPr>
          <p:cNvPr id="6" name="Google Shape;115;p23"/>
          <p:cNvSpPr txBox="1">
            <a:spLocks/>
          </p:cNvSpPr>
          <p:nvPr/>
        </p:nvSpPr>
        <p:spPr>
          <a:xfrm>
            <a:off x="311700" y="2374800"/>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eaLnBrk="1" fontAlgn="auto" hangingPunct="1">
              <a:buClr>
                <a:srgbClr val="595959"/>
              </a:buClr>
              <a:defRPr/>
            </a:pPr>
            <a:r>
              <a:rPr lang="en-US" kern="0" dirty="0">
                <a:solidFill>
                  <a:schemeClr val="tx1"/>
                </a:solidFill>
              </a:rPr>
              <a:t>Nominator and Candidate contact </a:t>
            </a:r>
            <a:r>
              <a:rPr lang="en-US" kern="0" dirty="0" err="1">
                <a:solidFill>
                  <a:schemeClr val="tx1"/>
                </a:solidFill>
              </a:rPr>
              <a:t>informations</a:t>
            </a:r>
            <a:endParaRPr lang="en-US" kern="0" dirty="0">
              <a:solidFill>
                <a:schemeClr val="tx1"/>
              </a:solidFill>
            </a:endParaRPr>
          </a:p>
          <a:p>
            <a:pPr eaLnBrk="1" fontAlgn="auto" hangingPunct="1">
              <a:buClr>
                <a:srgbClr val="595959"/>
              </a:buClr>
              <a:defRPr/>
            </a:pPr>
            <a:r>
              <a:rPr lang="en-US" kern="0" dirty="0">
                <a:solidFill>
                  <a:schemeClr val="tx1"/>
                </a:solidFill>
              </a:rPr>
              <a:t>One page BIO of the Candidate with a </a:t>
            </a:r>
            <a:r>
              <a:rPr lang="en-US" kern="0" dirty="0" err="1">
                <a:solidFill>
                  <a:schemeClr val="tx1"/>
                </a:solidFill>
              </a:rPr>
              <a:t>colour</a:t>
            </a:r>
            <a:r>
              <a:rPr lang="en-US" kern="0" dirty="0">
                <a:solidFill>
                  <a:schemeClr val="tx1"/>
                </a:solidFill>
              </a:rPr>
              <a:t> photo in the upper left corner and contact email address </a:t>
            </a:r>
          </a:p>
          <a:p>
            <a:pPr eaLnBrk="1" fontAlgn="auto" hangingPunct="1">
              <a:buClr>
                <a:srgbClr val="595959"/>
              </a:buClr>
              <a:defRPr/>
            </a:pPr>
            <a:r>
              <a:rPr lang="en-US" kern="0" dirty="0">
                <a:solidFill>
                  <a:schemeClr val="tx1"/>
                </a:solidFill>
              </a:rPr>
              <a:t>List of the lecture topics with the titles and short abstracts ( max. 600 characters each)</a:t>
            </a:r>
            <a:br>
              <a:rPr lang="en-US" kern="0" dirty="0">
                <a:solidFill>
                  <a:schemeClr val="tx1"/>
                </a:solidFill>
              </a:rPr>
            </a:br>
            <a:endParaRPr lang="en-US" kern="0" dirty="0">
              <a:solidFill>
                <a:schemeClr val="tx1"/>
              </a:solidFill>
            </a:endParaRPr>
          </a:p>
        </p:txBody>
      </p:sp>
    </p:spTree>
    <p:extLst>
      <p:ext uri="{BB962C8B-B14F-4D97-AF65-F5344CB8AC3E}">
        <p14:creationId xmlns:p14="http://schemas.microsoft.com/office/powerpoint/2010/main" val="3652170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744913" cy="708025"/>
          </a:xfrm>
          <a:prstGeom prst="rect">
            <a:avLst/>
          </a:prstGeom>
          <a:noFill/>
          <a:ln w="9525">
            <a:noFill/>
            <a:miter lim="800000"/>
            <a:headEnd/>
            <a:tailEnd/>
          </a:ln>
        </p:spPr>
        <p:txBody>
          <a:bodyPr wrap="none">
            <a:spAutoFit/>
          </a:bodyPr>
          <a:lstStyle/>
          <a:p>
            <a:pPr eaLnBrk="1" hangingPunct="1"/>
            <a:r>
              <a:rPr lang="en-US" altLang="en-US" b="1"/>
              <a:t>Reports from subcommittees</a:t>
            </a:r>
          </a:p>
          <a:p>
            <a:pPr eaLnBrk="1" hangingPunct="1"/>
            <a:r>
              <a:rPr lang="en-US" altLang="en-US"/>
              <a:t>Fellow and awards nomination </a:t>
            </a:r>
            <a:endParaRPr lang="en-GB" altLang="en-US"/>
          </a:p>
        </p:txBody>
      </p:sp>
      <p:sp>
        <p:nvSpPr>
          <p:cNvPr id="7" name="Google Shape;120;p24"/>
          <p:cNvSpPr txBox="1">
            <a:spLocks/>
          </p:cNvSpPr>
          <p:nvPr/>
        </p:nvSpPr>
        <p:spPr>
          <a:xfrm>
            <a:off x="311700" y="149545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000000"/>
              </a:buClr>
              <a:defRPr/>
            </a:pPr>
            <a:r>
              <a:rPr lang="en-US" sz="2400" kern="0" dirty="0">
                <a:solidFill>
                  <a:srgbClr val="0000FF"/>
                </a:solidFill>
              </a:rPr>
              <a:t>IEEE Fellow (Deadline: March 1)</a:t>
            </a:r>
          </a:p>
        </p:txBody>
      </p:sp>
      <p:sp>
        <p:nvSpPr>
          <p:cNvPr id="8" name="Google Shape;121;p24"/>
          <p:cNvSpPr txBox="1">
            <a:spLocks/>
          </p:cNvSpPr>
          <p:nvPr/>
        </p:nvSpPr>
        <p:spPr>
          <a:xfrm>
            <a:off x="311700" y="1981200"/>
            <a:ext cx="8520600" cy="457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eaLnBrk="1" fontAlgn="auto" hangingPunct="1">
              <a:buClr>
                <a:srgbClr val="595959"/>
              </a:buClr>
              <a:defRPr/>
            </a:pPr>
            <a:r>
              <a:rPr lang="en-US" sz="1600" kern="0" dirty="0">
                <a:solidFill>
                  <a:schemeClr val="tx1"/>
                </a:solidFill>
              </a:rPr>
              <a:t>Any person, including non-IEEE members, is eligible to serve as a nominator. The following are exceptions: Members of the IEEE Board of Directors, members of the IEEE Fellow Committee, IEEE Society/Technical Council Fellow Evaluating Committee Chairs, members of IEEE Society/Technical Council Fellow Evaluating Committee reviewing the nomination, or IEEE Staff.</a:t>
            </a:r>
          </a:p>
          <a:p>
            <a:pPr eaLnBrk="1" fontAlgn="auto" hangingPunct="1">
              <a:buClr>
                <a:srgbClr val="595959"/>
              </a:buClr>
              <a:defRPr/>
            </a:pPr>
            <a:r>
              <a:rPr lang="en-US" sz="1600" kern="0" dirty="0">
                <a:solidFill>
                  <a:schemeClr val="tx1"/>
                </a:solidFill>
              </a:rPr>
              <a:t>The nominator is responsible for preparing the IEEE Fellow Grade Nomination Form.</a:t>
            </a:r>
          </a:p>
          <a:p>
            <a:pPr eaLnBrk="1" fontAlgn="auto" hangingPunct="1">
              <a:buClr>
                <a:srgbClr val="595959"/>
              </a:buClr>
              <a:defRPr/>
            </a:pPr>
            <a:r>
              <a:rPr lang="en-US" sz="1600" kern="0" dirty="0">
                <a:solidFill>
                  <a:schemeClr val="tx1"/>
                </a:solidFill>
              </a:rPr>
              <a:t>The nominator is responsible for </a:t>
            </a:r>
            <a:r>
              <a:rPr lang="en-US" sz="1600" kern="0" dirty="0">
                <a:solidFill>
                  <a:srgbClr val="FF0000"/>
                </a:solidFill>
              </a:rPr>
              <a:t>soliciting at least three, but no more than five</a:t>
            </a:r>
            <a:r>
              <a:rPr lang="en-US" sz="1600" kern="0" dirty="0">
                <a:solidFill>
                  <a:schemeClr val="tx1"/>
                </a:solidFill>
              </a:rPr>
              <a:t>, references capable of assessing the nominee’s contributions. References must be IEEE Fellows.</a:t>
            </a:r>
          </a:p>
          <a:p>
            <a:pPr eaLnBrk="1" fontAlgn="auto" hangingPunct="1">
              <a:buClr>
                <a:srgbClr val="595959"/>
              </a:buClr>
              <a:defRPr/>
            </a:pPr>
            <a:r>
              <a:rPr lang="en-US" sz="1600" kern="0" dirty="0">
                <a:solidFill>
                  <a:schemeClr val="tx1"/>
                </a:solidFill>
              </a:rPr>
              <a:t>There is the option of soliciting no more than three endorsements capable of supporting the nomination. Any person, including non-IEEE members, may submit an endorsement. The following individuals are ineligible to serve as endorsements: members of the IEEE Board of Directors, members of the Fellow Committee, members of the IEEE Society/Technical Council Fellow Evaluating Committee reviewing the nomination or IEEE Staff.  In addition, a nominator may not serve as an endorser for a nomination he/she is submitting.</a:t>
            </a:r>
          </a:p>
        </p:txBody>
      </p:sp>
    </p:spTree>
    <p:extLst>
      <p:ext uri="{BB962C8B-B14F-4D97-AF65-F5344CB8AC3E}">
        <p14:creationId xmlns:p14="http://schemas.microsoft.com/office/powerpoint/2010/main" val="2137239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849131" cy="707886"/>
          </a:xfrm>
          <a:prstGeom prst="rect">
            <a:avLst/>
          </a:prstGeom>
          <a:noFill/>
          <a:ln w="9525">
            <a:noFill/>
            <a:miter lim="800000"/>
            <a:headEnd/>
            <a:tailEnd/>
          </a:ln>
        </p:spPr>
        <p:txBody>
          <a:bodyPr wrap="none">
            <a:spAutoFit/>
          </a:bodyPr>
          <a:lstStyle/>
          <a:p>
            <a:pPr eaLnBrk="1" hangingPunct="1"/>
            <a:r>
              <a:rPr lang="en-US" altLang="en-US" b="1" dirty="0"/>
              <a:t>Reports from subcommittees</a:t>
            </a:r>
          </a:p>
          <a:p>
            <a:pPr eaLnBrk="1" hangingPunct="1"/>
            <a:r>
              <a:rPr lang="en-US" altLang="en-US" dirty="0"/>
              <a:t>Fellow and awards nomination</a:t>
            </a:r>
            <a:endParaRPr lang="en-GB" altLang="en-US" dirty="0"/>
          </a:p>
        </p:txBody>
      </p:sp>
      <p:sp>
        <p:nvSpPr>
          <p:cNvPr id="8" name="Google Shape;121;p24"/>
          <p:cNvSpPr txBox="1">
            <a:spLocks/>
          </p:cNvSpPr>
          <p:nvPr/>
        </p:nvSpPr>
        <p:spPr>
          <a:xfrm>
            <a:off x="457200" y="1676400"/>
            <a:ext cx="8603700" cy="449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spcAft>
                <a:spcPts val="1200"/>
              </a:spcAft>
            </a:pPr>
            <a:r>
              <a:rPr lang="en-US" sz="2400" dirty="0"/>
              <a:t>Congratulations to </a:t>
            </a:r>
            <a:r>
              <a:rPr lang="en-US" sz="2400" b="1" dirty="0"/>
              <a:t>Kouki </a:t>
            </a:r>
            <a:r>
              <a:rPr lang="en-US" sz="2400" b="1" dirty="0" err="1"/>
              <a:t>Matsuse</a:t>
            </a:r>
            <a:r>
              <a:rPr lang="en-US" sz="2400" dirty="0"/>
              <a:t>, an IPCC Member, for being awarded the </a:t>
            </a:r>
            <a:r>
              <a:rPr lang="en-US" sz="2400" b="1" dirty="0"/>
              <a:t>IEEE Richard Harold Kaufmann Award</a:t>
            </a:r>
            <a:r>
              <a:rPr lang="en-US" sz="2400" dirty="0"/>
              <a:t> - recognizes outstanding contributions in industrial systems engineering. Citation: “For pioneering contributions to the advancement of </a:t>
            </a:r>
            <a:r>
              <a:rPr lang="en-US" sz="2400" dirty="0" err="1"/>
              <a:t>sensorless</a:t>
            </a:r>
            <a:r>
              <a:rPr lang="en-US" sz="2400" dirty="0"/>
              <a:t> vector control of AC drives and multilevel inverters for industrial applications.”</a:t>
            </a:r>
          </a:p>
          <a:p>
            <a:pPr>
              <a:spcAft>
                <a:spcPts val="1200"/>
              </a:spcAft>
            </a:pPr>
            <a:r>
              <a:rPr lang="en-US" altLang="en-US" sz="2400" dirty="0"/>
              <a:t>Congratulations to </a:t>
            </a:r>
            <a:r>
              <a:rPr lang="en-US" altLang="en-US" sz="2400" b="1" dirty="0" err="1"/>
              <a:t>Jiangbiao</a:t>
            </a:r>
            <a:r>
              <a:rPr lang="en-US" altLang="en-US" sz="2400" b="1" dirty="0"/>
              <a:t> He</a:t>
            </a:r>
            <a:r>
              <a:rPr lang="en-US" altLang="en-US" sz="2400" dirty="0"/>
              <a:t>, an IPCC Member, for being awarded the </a:t>
            </a:r>
            <a:r>
              <a:rPr lang="en-US" altLang="en-US" sz="2400" b="1" dirty="0"/>
              <a:t>IAS AWS Outstanding Young Member </a:t>
            </a:r>
            <a:r>
              <a:rPr lang="en-US" altLang="en-US" sz="2400" b="1" dirty="0" err="1"/>
              <a:t>Achiev</a:t>
            </a:r>
            <a:r>
              <a:rPr lang="en-US" altLang="en-US" sz="2400" b="1" dirty="0"/>
              <a:t>. Award</a:t>
            </a:r>
            <a:r>
              <a:rPr lang="en-US" altLang="en-US" sz="2400" dirty="0"/>
              <a:t>.</a:t>
            </a:r>
          </a:p>
        </p:txBody>
      </p:sp>
    </p:spTree>
    <p:extLst>
      <p:ext uri="{BB962C8B-B14F-4D97-AF65-F5344CB8AC3E}">
        <p14:creationId xmlns:p14="http://schemas.microsoft.com/office/powerpoint/2010/main" val="2898543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09802" y="485777"/>
            <a:ext cx="3849131" cy="707886"/>
          </a:xfrm>
          <a:prstGeom prst="rect">
            <a:avLst/>
          </a:prstGeom>
          <a:noFill/>
          <a:ln w="9525">
            <a:noFill/>
            <a:miter lim="800000"/>
            <a:headEnd/>
            <a:tailEnd/>
          </a:ln>
        </p:spPr>
        <p:txBody>
          <a:bodyPr wrap="none">
            <a:spAutoFit/>
          </a:bodyPr>
          <a:lstStyle/>
          <a:p>
            <a:pPr eaLnBrk="1" hangingPunct="1"/>
            <a:r>
              <a:rPr lang="en-US" altLang="en-US" b="1" dirty="0"/>
              <a:t>Reports from subcommittees</a:t>
            </a:r>
          </a:p>
          <a:p>
            <a:pPr eaLnBrk="1" hangingPunct="1"/>
            <a:r>
              <a:rPr lang="en-US" altLang="en-US" dirty="0"/>
              <a:t>Fellow and awards nomination</a:t>
            </a:r>
            <a:endParaRPr lang="en-GB" altLang="en-US" dirty="0"/>
          </a:p>
        </p:txBody>
      </p:sp>
      <p:sp>
        <p:nvSpPr>
          <p:cNvPr id="8" name="Google Shape;121;p24"/>
          <p:cNvSpPr txBox="1">
            <a:spLocks/>
          </p:cNvSpPr>
          <p:nvPr/>
        </p:nvSpPr>
        <p:spPr>
          <a:xfrm>
            <a:off x="270150" y="1447800"/>
            <a:ext cx="8603700" cy="510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spcAft>
                <a:spcPts val="1200"/>
              </a:spcAft>
            </a:pPr>
            <a:r>
              <a:rPr lang="en-US" altLang="en-US" sz="2000" dirty="0"/>
              <a:t>Congratulations to </a:t>
            </a:r>
            <a:r>
              <a:rPr lang="en-US" altLang="en-US" sz="2000" b="1" dirty="0" err="1"/>
              <a:t>Iustin</a:t>
            </a:r>
            <a:r>
              <a:rPr lang="en-US" altLang="en-US" sz="2000" b="1" dirty="0"/>
              <a:t> Radu </a:t>
            </a:r>
            <a:r>
              <a:rPr lang="en-US" altLang="en-US" sz="2000" b="1" dirty="0" err="1"/>
              <a:t>Bojoi</a:t>
            </a:r>
            <a:r>
              <a:rPr lang="en-US" altLang="en-US" sz="2000" dirty="0"/>
              <a:t>, an IPCC Member, who was elevated to the </a:t>
            </a:r>
            <a:r>
              <a:rPr lang="en-US" altLang="en-US" sz="2000" b="1" dirty="0"/>
              <a:t>IEEE Fellow</a:t>
            </a:r>
            <a:r>
              <a:rPr lang="en-US" altLang="en-US" sz="2000" dirty="0"/>
              <a:t> grade, Class of 2019. Congratulations to his Nominator, too.</a:t>
            </a:r>
          </a:p>
          <a:p>
            <a:pPr>
              <a:spcAft>
                <a:spcPts val="1200"/>
              </a:spcAft>
            </a:pPr>
            <a:r>
              <a:rPr lang="en-US" altLang="en-US" sz="2000" dirty="0"/>
              <a:t>Congratulations to </a:t>
            </a:r>
            <a:r>
              <a:rPr lang="en-US" altLang="en-US" sz="2000" b="1" dirty="0" err="1"/>
              <a:t>Jinjun</a:t>
            </a:r>
            <a:r>
              <a:rPr lang="en-US" altLang="en-US" sz="2000" b="1" dirty="0"/>
              <a:t> Liu</a:t>
            </a:r>
            <a:r>
              <a:rPr lang="en-US" altLang="en-US" sz="2000" dirty="0"/>
              <a:t>, an IPCC Member, who was elevated to the </a:t>
            </a:r>
            <a:r>
              <a:rPr lang="en-US" altLang="en-US" sz="2000" b="1" dirty="0"/>
              <a:t>IEEE Fellow</a:t>
            </a:r>
            <a:r>
              <a:rPr lang="en-US" altLang="en-US" sz="2000" dirty="0"/>
              <a:t> grade, Class of 2019. Congratulations to his Nominator, too.</a:t>
            </a:r>
          </a:p>
          <a:p>
            <a:pPr>
              <a:spcAft>
                <a:spcPts val="1200"/>
              </a:spcAft>
            </a:pPr>
            <a:r>
              <a:rPr lang="en-US" altLang="en-US" sz="2000" dirty="0"/>
              <a:t>Congratulations to </a:t>
            </a:r>
            <a:r>
              <a:rPr lang="en-US" altLang="en-US" sz="2000" b="1" dirty="0" err="1"/>
              <a:t>Pericle</a:t>
            </a:r>
            <a:r>
              <a:rPr lang="en-US" altLang="en-US" sz="2000" b="1" dirty="0"/>
              <a:t> </a:t>
            </a:r>
            <a:r>
              <a:rPr lang="en-US" altLang="en-US" sz="2000" b="1" dirty="0" err="1"/>
              <a:t>Zanchetta</a:t>
            </a:r>
            <a:r>
              <a:rPr lang="en-US" altLang="en-US" sz="2000" dirty="0"/>
              <a:t>, an IPCC Member, who was elevated to the </a:t>
            </a:r>
            <a:r>
              <a:rPr lang="en-US" altLang="en-US" sz="2000" b="1" dirty="0"/>
              <a:t>IEEE Fellow</a:t>
            </a:r>
            <a:r>
              <a:rPr lang="en-US" altLang="en-US" sz="2000" dirty="0"/>
              <a:t> grade, Class of 2019. Congratulations to his Nominator, too.</a:t>
            </a:r>
          </a:p>
          <a:p>
            <a:pPr>
              <a:spcAft>
                <a:spcPts val="1200"/>
              </a:spcAft>
            </a:pPr>
            <a:r>
              <a:rPr lang="en-US" altLang="en-US" sz="2000" dirty="0"/>
              <a:t>Congratulations to </a:t>
            </a:r>
            <a:r>
              <a:rPr lang="en-US" altLang="en-US" sz="2000" b="1" dirty="0"/>
              <a:t>Richard Zhang</a:t>
            </a:r>
            <a:r>
              <a:rPr lang="en-US" altLang="en-US" sz="2000" dirty="0"/>
              <a:t>, an IPCC Member, who was elevated to the </a:t>
            </a:r>
            <a:r>
              <a:rPr lang="en-US" altLang="en-US" sz="2000" b="1" dirty="0"/>
              <a:t>IEEE Fellow</a:t>
            </a:r>
            <a:r>
              <a:rPr lang="en-US" altLang="en-US" sz="2000" dirty="0"/>
              <a:t> grade, Class of 2019. Congratulations to his Nominator, too.</a:t>
            </a:r>
          </a:p>
          <a:p>
            <a:endParaRPr lang="en-US" sz="2400" dirty="0"/>
          </a:p>
        </p:txBody>
      </p:sp>
    </p:spTree>
    <p:extLst>
      <p:ext uri="{BB962C8B-B14F-4D97-AF65-F5344CB8AC3E}">
        <p14:creationId xmlns:p14="http://schemas.microsoft.com/office/powerpoint/2010/main" val="143127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C6353B-9E11-47AC-8E99-2FD9C1DC880B}"/>
              </a:ext>
            </a:extLst>
          </p:cNvPr>
          <p:cNvSpPr>
            <a:spLocks noChangeArrowheads="1"/>
          </p:cNvSpPr>
          <p:nvPr/>
        </p:nvSpPr>
        <p:spPr bwMode="auto">
          <a:xfrm>
            <a:off x="2209800" y="485775"/>
            <a:ext cx="3764428" cy="707886"/>
          </a:xfrm>
          <a:prstGeom prst="rect">
            <a:avLst/>
          </a:prstGeom>
          <a:noFill/>
          <a:ln w="9525">
            <a:noFill/>
            <a:miter lim="800000"/>
            <a:headEnd/>
            <a:tailEnd/>
          </a:ln>
        </p:spPr>
        <p:txBody>
          <a:bodyPr wrap="none">
            <a:spAutoFit/>
          </a:bodyPr>
          <a:lstStyle/>
          <a:p>
            <a:pPr eaLnBrk="1" hangingPunct="1"/>
            <a:r>
              <a:rPr lang="en-US" altLang="en-US" b="1" dirty="0"/>
              <a:t>Reports from subcommittees</a:t>
            </a:r>
          </a:p>
          <a:p>
            <a:pPr eaLnBrk="1" hangingPunct="1"/>
            <a:r>
              <a:rPr lang="en-US" altLang="en-US" dirty="0"/>
              <a:t>Standards Chair</a:t>
            </a:r>
            <a:endParaRPr lang="en-GB" altLang="en-US" dirty="0"/>
          </a:p>
        </p:txBody>
      </p:sp>
      <p:sp>
        <p:nvSpPr>
          <p:cNvPr id="5" name="Rectangle 2">
            <a:extLst>
              <a:ext uri="{FF2B5EF4-FFF2-40B4-BE49-F238E27FC236}">
                <a16:creationId xmlns:a16="http://schemas.microsoft.com/office/drawing/2014/main" id="{59E3F2EE-CBE3-4AA5-830E-F46B4F61CAB7}"/>
              </a:ext>
            </a:extLst>
          </p:cNvPr>
          <p:cNvSpPr>
            <a:spLocks noChangeArrowheads="1"/>
          </p:cNvSpPr>
          <p:nvPr/>
        </p:nvSpPr>
        <p:spPr bwMode="auto">
          <a:xfrm>
            <a:off x="2209800" y="50661"/>
            <a:ext cx="4038600" cy="1143000"/>
          </a:xfrm>
          <a:prstGeom prst="rect">
            <a:avLst/>
          </a:prstGeom>
          <a:solidFill>
            <a:srgbClr val="FFFFFF"/>
          </a:solidFill>
          <a:ln w="9525">
            <a:solidFill>
              <a:srgbClr val="0000FF"/>
            </a:solidFill>
            <a:miter lim="800000"/>
            <a:headEnd/>
            <a:tailEnd/>
          </a:ln>
        </p:spPr>
        <p:txBody>
          <a:bodyPr anchor="ctr"/>
          <a:lstStyle/>
          <a:p>
            <a:pPr algn="ctr"/>
            <a:r>
              <a:rPr lang="en-US" altLang="en-US" dirty="0">
                <a:solidFill>
                  <a:srgbClr val="0000FF"/>
                </a:solidFill>
              </a:rPr>
              <a:t>Standards Chair</a:t>
            </a:r>
            <a:br>
              <a:rPr lang="it-IT" altLang="zh-TW" dirty="0">
                <a:solidFill>
                  <a:srgbClr val="0000FF"/>
                </a:solidFill>
                <a:ea typeface="PMingLiU" pitchFamily="18" charset="-120"/>
              </a:rPr>
            </a:br>
            <a:r>
              <a:rPr lang="en-US" altLang="zh-TW" sz="3600" dirty="0">
                <a:solidFill>
                  <a:srgbClr val="0000FF"/>
                </a:solidFill>
                <a:ea typeface="PMingLiU" pitchFamily="18" charset="-120"/>
              </a:rPr>
              <a:t>Yuri </a:t>
            </a:r>
            <a:r>
              <a:rPr lang="en-US" altLang="zh-TW" sz="3600" dirty="0" err="1">
                <a:solidFill>
                  <a:srgbClr val="0000FF"/>
                </a:solidFill>
                <a:ea typeface="PMingLiU" pitchFamily="18" charset="-120"/>
              </a:rPr>
              <a:t>Khersonsky</a:t>
            </a:r>
            <a:endParaRPr lang="it-IT" altLang="zh-TW" sz="3600" dirty="0">
              <a:solidFill>
                <a:srgbClr val="0000FF"/>
              </a:solidFill>
              <a:ea typeface="PMingLiU" pitchFamily="18" charset="-120"/>
            </a:endParaRPr>
          </a:p>
        </p:txBody>
      </p:sp>
      <p:sp>
        <p:nvSpPr>
          <p:cNvPr id="7" name="TextBox 6">
            <a:extLst>
              <a:ext uri="{FF2B5EF4-FFF2-40B4-BE49-F238E27FC236}">
                <a16:creationId xmlns:a16="http://schemas.microsoft.com/office/drawing/2014/main" id="{52052F65-3144-4F1A-9A06-8CA96540621F}"/>
              </a:ext>
            </a:extLst>
          </p:cNvPr>
          <p:cNvSpPr txBox="1"/>
          <p:nvPr/>
        </p:nvSpPr>
        <p:spPr>
          <a:xfrm>
            <a:off x="420543" y="1350288"/>
            <a:ext cx="8540220" cy="5355312"/>
          </a:xfrm>
          <a:prstGeom prst="rect">
            <a:avLst/>
          </a:prstGeom>
          <a:noFill/>
        </p:spPr>
        <p:txBody>
          <a:bodyPr wrap="square" rtlCol="0">
            <a:spAutoFit/>
          </a:bodyPr>
          <a:lstStyle/>
          <a:p>
            <a:pPr>
              <a:tabLst>
                <a:tab pos="2286000" algn="l"/>
                <a:tab pos="3200400" algn="l"/>
              </a:tabLst>
            </a:pPr>
            <a:r>
              <a:rPr lang="en-US" sz="1800" dirty="0">
                <a:latin typeface="Arial" panose="020B0604020202020204" pitchFamily="34" charset="0"/>
                <a:cs typeface="Arial" panose="020B0604020202020204" pitchFamily="34" charset="0"/>
              </a:rPr>
              <a:t>Work Group N</a:t>
            </a:r>
            <a:r>
              <a:rPr lang="en-US" sz="1800" baseline="30000" dirty="0">
                <a:latin typeface="Arial" panose="020B0604020202020204" pitchFamily="34" charset="0"/>
                <a:cs typeface="Arial" panose="020B0604020202020204" pitchFamily="34" charset="0"/>
              </a:rPr>
              <a:t>o.</a:t>
            </a:r>
            <a:r>
              <a:rPr lang="en-US" sz="1800" dirty="0">
                <a:latin typeface="Arial" panose="020B0604020202020204" pitchFamily="34" charset="0"/>
                <a:cs typeface="Arial" panose="020B0604020202020204" pitchFamily="34" charset="0"/>
              </a:rPr>
              <a:t>		P1662</a:t>
            </a:r>
          </a:p>
          <a:p>
            <a:pPr>
              <a:tabLst>
                <a:tab pos="2286000" algn="l"/>
                <a:tab pos="3200400" algn="l"/>
              </a:tabLst>
            </a:pPr>
            <a:r>
              <a:rPr lang="en-US" sz="1800" dirty="0">
                <a:latin typeface="Arial" panose="020B0604020202020204" pitchFamily="34" charset="0"/>
                <a:cs typeface="Arial" panose="020B0604020202020204" pitchFamily="34" charset="0"/>
              </a:rPr>
              <a:t>Work Group Name		Power Electronics Working Group</a:t>
            </a:r>
          </a:p>
          <a:p>
            <a:pPr>
              <a:tabLst>
                <a:tab pos="2286000" algn="l"/>
                <a:tab pos="3200400" algn="l"/>
              </a:tabLst>
            </a:pPr>
            <a:r>
              <a:rPr lang="en-US" sz="1800" dirty="0">
                <a:latin typeface="Arial" panose="020B0604020202020204" pitchFamily="34" charset="0"/>
                <a:cs typeface="Arial" panose="020B0604020202020204" pitchFamily="34" charset="0"/>
              </a:rPr>
              <a:t>Work Group N</a:t>
            </a:r>
            <a:r>
              <a:rPr lang="en-US" sz="1800" baseline="30000" dirty="0">
                <a:latin typeface="Arial" panose="020B0604020202020204" pitchFamily="34" charset="0"/>
                <a:cs typeface="Arial" panose="020B0604020202020204" pitchFamily="34" charset="0"/>
              </a:rPr>
              <a:t>o.</a:t>
            </a:r>
            <a:r>
              <a:rPr lang="en-US" sz="1800" dirty="0">
                <a:latin typeface="Arial" panose="020B0604020202020204" pitchFamily="34" charset="0"/>
                <a:cs typeface="Arial" panose="020B0604020202020204" pitchFamily="34" charset="0"/>
              </a:rPr>
              <a:t>		P1709</a:t>
            </a:r>
          </a:p>
          <a:p>
            <a:pPr>
              <a:tabLst>
                <a:tab pos="2286000" algn="l"/>
                <a:tab pos="3200400" algn="l"/>
              </a:tabLst>
            </a:pPr>
            <a:r>
              <a:rPr lang="en-US" sz="1800" dirty="0">
                <a:latin typeface="Arial" panose="020B0604020202020204" pitchFamily="34" charset="0"/>
                <a:cs typeface="Arial" panose="020B0604020202020204" pitchFamily="34" charset="0"/>
              </a:rPr>
              <a:t>Work Group Name		DC Power Systems on Ships</a:t>
            </a:r>
          </a:p>
          <a:p>
            <a:pPr>
              <a:tabLst>
                <a:tab pos="2286000" algn="l"/>
                <a:tab pos="3200400" algn="l"/>
              </a:tabLst>
            </a:pPr>
            <a:endParaRPr lang="en-US" sz="1800" dirty="0">
              <a:latin typeface="Arial" panose="020B0604020202020204" pitchFamily="34" charset="0"/>
              <a:cs typeface="Arial" panose="020B0604020202020204" pitchFamily="34" charset="0"/>
            </a:endParaRPr>
          </a:p>
          <a:p>
            <a:pPr>
              <a:tabLst>
                <a:tab pos="2286000" algn="l"/>
                <a:tab pos="3200400" algn="l"/>
              </a:tabLst>
            </a:pPr>
            <a:r>
              <a:rPr lang="en-US" sz="1800" dirty="0">
                <a:latin typeface="Arial" panose="020B0604020202020204" pitchFamily="34" charset="0"/>
                <a:cs typeface="Arial" panose="020B0604020202020204" pitchFamily="34" charset="0"/>
              </a:rPr>
              <a:t>Chair		Yuri Khersonsky</a:t>
            </a:r>
          </a:p>
          <a:p>
            <a:pPr>
              <a:tabLst>
                <a:tab pos="2286000" algn="l"/>
                <a:tab pos="3200400" algn="l"/>
              </a:tabLst>
            </a:pPr>
            <a:r>
              <a:rPr lang="en-US" sz="1800" dirty="0">
                <a:latin typeface="Arial" panose="020B0604020202020204" pitchFamily="34" charset="0"/>
                <a:cs typeface="Arial" panose="020B0604020202020204" pitchFamily="34" charset="0"/>
              </a:rPr>
              <a:t>Vice Chair		Norbert </a:t>
            </a:r>
            <a:r>
              <a:rPr lang="en-US" sz="1800" dirty="0" err="1">
                <a:latin typeface="Arial" panose="020B0604020202020204" pitchFamily="34" charset="0"/>
                <a:cs typeface="Arial" panose="020B0604020202020204" pitchFamily="34" charset="0"/>
              </a:rPr>
              <a:t>Doerry</a:t>
            </a:r>
            <a:r>
              <a:rPr lang="en-US" sz="1800" dirty="0">
                <a:latin typeface="Arial" panose="020B0604020202020204" pitchFamily="34" charset="0"/>
                <a:cs typeface="Arial" panose="020B0604020202020204" pitchFamily="34" charset="0"/>
              </a:rPr>
              <a:t>, Terry </a:t>
            </a:r>
            <a:r>
              <a:rPr lang="en-US" sz="1800" dirty="0" err="1">
                <a:latin typeface="Arial" panose="020B0604020202020204" pitchFamily="34" charset="0"/>
                <a:cs typeface="Arial" panose="020B0604020202020204" pitchFamily="34" charset="0"/>
              </a:rPr>
              <a:t>Ericsen</a:t>
            </a:r>
            <a:endParaRPr lang="en-US" sz="1800" dirty="0">
              <a:latin typeface="Arial" panose="020B0604020202020204" pitchFamily="34" charset="0"/>
              <a:cs typeface="Arial" panose="020B0604020202020204" pitchFamily="34" charset="0"/>
            </a:endParaRPr>
          </a:p>
          <a:p>
            <a:pPr>
              <a:tabLst>
                <a:tab pos="2286000" algn="l"/>
                <a:tab pos="3200400" algn="l"/>
              </a:tabLst>
            </a:pPr>
            <a:r>
              <a:rPr lang="en-US" sz="1800" dirty="0">
                <a:latin typeface="Arial" panose="020B0604020202020204" pitchFamily="34" charset="0"/>
                <a:cs typeface="Arial" panose="020B0604020202020204" pitchFamily="34" charset="0"/>
              </a:rPr>
              <a:t>Secretary		Joseph </a:t>
            </a:r>
            <a:r>
              <a:rPr lang="en-US" sz="1800" dirty="0" err="1">
                <a:latin typeface="Arial" panose="020B0604020202020204" pitchFamily="34" charset="0"/>
                <a:cs typeface="Arial" panose="020B0604020202020204" pitchFamily="34" charset="0"/>
              </a:rPr>
              <a:t>Piff</a:t>
            </a:r>
            <a:endParaRPr lang="en-US" sz="1800" dirty="0">
              <a:latin typeface="Arial" panose="020B0604020202020204" pitchFamily="34" charset="0"/>
              <a:cs typeface="Arial" panose="020B0604020202020204" pitchFamily="34" charset="0"/>
            </a:endParaRPr>
          </a:p>
          <a:p>
            <a:pPr>
              <a:tabLst>
                <a:tab pos="3200400" algn="l"/>
              </a:tabLst>
            </a:pPr>
            <a:endParaRPr lang="en-US" sz="1800" dirty="0">
              <a:latin typeface="Arial" panose="020B0604020202020204" pitchFamily="34" charset="0"/>
              <a:cs typeface="Arial" panose="020B0604020202020204" pitchFamily="34" charset="0"/>
            </a:endParaRPr>
          </a:p>
          <a:p>
            <a:pPr>
              <a:tabLst>
                <a:tab pos="3200400" algn="l"/>
              </a:tabLst>
            </a:pPr>
            <a:r>
              <a:rPr lang="en-US" sz="1800" dirty="0">
                <a:latin typeface="Arial" panose="020B0604020202020204" pitchFamily="34" charset="0"/>
                <a:cs typeface="Arial" panose="020B0604020202020204" pitchFamily="34" charset="0"/>
              </a:rPr>
              <a:t>Progress toward deliverables	IEEE 1709-2018 Recommended Practice for 1 kV 	to 35 kV Medium-Voltage DC Power Systems on 	Ships approved 27 September 2018 &amp; published	</a:t>
            </a:r>
          </a:p>
          <a:p>
            <a:pPr>
              <a:tabLst>
                <a:tab pos="3200400" algn="l"/>
              </a:tabLst>
            </a:pPr>
            <a:r>
              <a:rPr lang="en-US" sz="1800" dirty="0">
                <a:latin typeface="Arial" panose="020B0604020202020204" pitchFamily="34" charset="0"/>
                <a:cs typeface="Arial" panose="020B0604020202020204" pitchFamily="34" charset="0"/>
              </a:rPr>
              <a:t>	</a:t>
            </a:r>
          </a:p>
          <a:p>
            <a:pPr>
              <a:tabLst>
                <a:tab pos="3200400" algn="l"/>
              </a:tabLst>
            </a:pPr>
            <a:r>
              <a:rPr lang="en-US" sz="1800" dirty="0">
                <a:latin typeface="Arial" panose="020B0604020202020204" pitchFamily="34" charset="0"/>
                <a:cs typeface="Arial" panose="020B0604020202020204" pitchFamily="34" charset="0"/>
              </a:rPr>
              <a:t>	PAR for revision of IEEE 1826-2012 Standard for 	Power Electronics Open System Interfaces in 	Zonal Electrical Distribution Systems Rated Above 	100 kW has been approved June 19 2019</a:t>
            </a:r>
          </a:p>
          <a:p>
            <a:pPr>
              <a:tabLst>
                <a:tab pos="3200400" algn="l"/>
              </a:tabLst>
            </a:pPr>
            <a:endParaRPr lang="en-US" sz="1800" dirty="0">
              <a:latin typeface="Arial" panose="020B0604020202020204" pitchFamily="34" charset="0"/>
              <a:cs typeface="Arial" panose="020B0604020202020204" pitchFamily="34" charset="0"/>
            </a:endParaRPr>
          </a:p>
          <a:p>
            <a:pPr>
              <a:tabLst>
                <a:tab pos="3200400" algn="l"/>
              </a:tabLst>
            </a:pPr>
            <a:r>
              <a:rPr lang="en-US" sz="1800" dirty="0">
                <a:latin typeface="Arial" panose="020B0604020202020204" pitchFamily="34" charset="0"/>
                <a:cs typeface="Arial" panose="020B0604020202020204" pitchFamily="34" charset="0"/>
              </a:rPr>
              <a:t>Of Note	 PAR expiration	31 December 2023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C6353B-9E11-47AC-8E99-2FD9C1DC880B}"/>
              </a:ext>
            </a:extLst>
          </p:cNvPr>
          <p:cNvSpPr>
            <a:spLocks noChangeArrowheads="1"/>
          </p:cNvSpPr>
          <p:nvPr/>
        </p:nvSpPr>
        <p:spPr bwMode="auto">
          <a:xfrm>
            <a:off x="2209800" y="485775"/>
            <a:ext cx="3764428" cy="707886"/>
          </a:xfrm>
          <a:prstGeom prst="rect">
            <a:avLst/>
          </a:prstGeom>
          <a:noFill/>
          <a:ln w="9525">
            <a:noFill/>
            <a:miter lim="800000"/>
            <a:headEnd/>
            <a:tailEnd/>
          </a:ln>
        </p:spPr>
        <p:txBody>
          <a:bodyPr wrap="none">
            <a:spAutoFit/>
          </a:bodyPr>
          <a:lstStyle/>
          <a:p>
            <a:pPr eaLnBrk="1" hangingPunct="1"/>
            <a:r>
              <a:rPr lang="en-US" altLang="en-US" b="1" dirty="0"/>
              <a:t>Reports from subcommittees</a:t>
            </a:r>
          </a:p>
          <a:p>
            <a:pPr eaLnBrk="1" hangingPunct="1"/>
            <a:r>
              <a:rPr lang="en-US" altLang="en-US" dirty="0"/>
              <a:t>Special Activities</a:t>
            </a:r>
            <a:endParaRPr lang="en-GB" altLang="en-US" dirty="0"/>
          </a:p>
        </p:txBody>
      </p:sp>
      <p:sp>
        <p:nvSpPr>
          <p:cNvPr id="5" name="Rectangle 2">
            <a:extLst>
              <a:ext uri="{FF2B5EF4-FFF2-40B4-BE49-F238E27FC236}">
                <a16:creationId xmlns:a16="http://schemas.microsoft.com/office/drawing/2014/main" id="{59E3F2EE-CBE3-4AA5-830E-F46B4F61CAB7}"/>
              </a:ext>
            </a:extLst>
          </p:cNvPr>
          <p:cNvSpPr>
            <a:spLocks noChangeArrowheads="1"/>
          </p:cNvSpPr>
          <p:nvPr/>
        </p:nvSpPr>
        <p:spPr bwMode="auto">
          <a:xfrm>
            <a:off x="2476500" y="1371600"/>
            <a:ext cx="4038600" cy="1143000"/>
          </a:xfrm>
          <a:prstGeom prst="rect">
            <a:avLst/>
          </a:prstGeom>
          <a:solidFill>
            <a:srgbClr val="FFFFFF"/>
          </a:solidFill>
          <a:ln w="9525">
            <a:solidFill>
              <a:srgbClr val="0000FF"/>
            </a:solidFill>
            <a:miter lim="800000"/>
            <a:headEnd/>
            <a:tailEnd/>
          </a:ln>
        </p:spPr>
        <p:txBody>
          <a:bodyPr anchor="ctr"/>
          <a:lstStyle/>
          <a:p>
            <a:pPr algn="ctr"/>
            <a:r>
              <a:rPr lang="en-US" altLang="en-US" dirty="0">
                <a:solidFill>
                  <a:srgbClr val="0000FF"/>
                </a:solidFill>
              </a:rPr>
              <a:t>Special Activities Chair</a:t>
            </a:r>
            <a:br>
              <a:rPr lang="it-IT" altLang="zh-TW" dirty="0">
                <a:solidFill>
                  <a:srgbClr val="0000FF"/>
                </a:solidFill>
                <a:ea typeface="PMingLiU" pitchFamily="18" charset="-120"/>
              </a:rPr>
            </a:br>
            <a:r>
              <a:rPr lang="en-US" altLang="zh-TW" sz="3600" dirty="0" err="1">
                <a:solidFill>
                  <a:srgbClr val="0000FF"/>
                </a:solidFill>
                <a:ea typeface="PMingLiU" pitchFamily="18" charset="-120"/>
              </a:rPr>
              <a:t>Yongsug</a:t>
            </a:r>
            <a:r>
              <a:rPr lang="en-US" altLang="zh-TW" sz="3600" dirty="0">
                <a:solidFill>
                  <a:srgbClr val="0000FF"/>
                </a:solidFill>
                <a:ea typeface="PMingLiU" pitchFamily="18" charset="-120"/>
              </a:rPr>
              <a:t> Suh</a:t>
            </a:r>
            <a:endParaRPr lang="it-IT" altLang="zh-TW" sz="3600" dirty="0">
              <a:solidFill>
                <a:srgbClr val="0000FF"/>
              </a:solidFill>
              <a:ea typeface="PMingLiU" pitchFamily="18" charset="-120"/>
            </a:endParaRPr>
          </a:p>
        </p:txBody>
      </p:sp>
      <p:sp>
        <p:nvSpPr>
          <p:cNvPr id="6" name="Rectangle 5">
            <a:extLst>
              <a:ext uri="{FF2B5EF4-FFF2-40B4-BE49-F238E27FC236}">
                <a16:creationId xmlns:a16="http://schemas.microsoft.com/office/drawing/2014/main" id="{742A94B7-AA7D-4CCD-B62C-EF7638D6701B}"/>
              </a:ext>
            </a:extLst>
          </p:cNvPr>
          <p:cNvSpPr/>
          <p:nvPr/>
        </p:nvSpPr>
        <p:spPr>
          <a:xfrm>
            <a:off x="152400" y="2659082"/>
            <a:ext cx="8763000" cy="3970318"/>
          </a:xfrm>
          <a:prstGeom prst="rect">
            <a:avLst/>
          </a:prstGeom>
        </p:spPr>
        <p:txBody>
          <a:bodyPr wrap="square">
            <a:spAutoFit/>
          </a:bodyPr>
          <a:lstStyle/>
          <a:p>
            <a:pPr marL="457200" indent="-457200" eaLnBrk="1" fontAlgn="auto" latinLnBrk="1" hangingPunct="1">
              <a:spcBef>
                <a:spcPts val="0"/>
              </a:spcBef>
              <a:spcAft>
                <a:spcPts val="0"/>
              </a:spcAft>
              <a:buFont typeface="Wingdings" panose="05000000000000000000" pitchFamily="2" charset="2"/>
              <a:buChar char="§"/>
            </a:pPr>
            <a:r>
              <a:rPr lang="en-US" altLang="ko-KR" sz="1800" b="1" dirty="0">
                <a:solidFill>
                  <a:prstClr val="black"/>
                </a:solidFill>
                <a:ea typeface="맑은 고딕" panose="020B0503020000020004" pitchFamily="34" charset="-127"/>
                <a:cs typeface="Arial" panose="020B0604020202020204" pitchFamily="34" charset="0"/>
              </a:rPr>
              <a:t>Main purpose</a:t>
            </a:r>
          </a:p>
          <a:p>
            <a:pPr marL="914400" lvl="1" indent="-457200" eaLnBrk="1" fontAlgn="auto" latinLnBrk="1" hangingPunct="1">
              <a:spcBef>
                <a:spcPts val="0"/>
              </a:spcBef>
              <a:spcAft>
                <a:spcPts val="0"/>
              </a:spcAft>
              <a:buFont typeface="Wingdings" panose="05000000000000000000" pitchFamily="2" charset="2"/>
              <a:buChar char="§"/>
            </a:pPr>
            <a:r>
              <a:rPr lang="en-US" altLang="ko-KR" sz="1800" dirty="0">
                <a:solidFill>
                  <a:prstClr val="black"/>
                </a:solidFill>
                <a:ea typeface="맑은 고딕" panose="020B0503020000020004" pitchFamily="34" charset="-127"/>
                <a:cs typeface="Arial" panose="020B0604020202020204" pitchFamily="34" charset="0"/>
              </a:rPr>
              <a:t>To enhance the collaboration between IPCC and regional power electronics societies in the world</a:t>
            </a:r>
          </a:p>
          <a:p>
            <a:pPr marL="457200" indent="-457200" eaLnBrk="1" fontAlgn="auto" latinLnBrk="1" hangingPunct="1">
              <a:spcBef>
                <a:spcPts val="0"/>
              </a:spcBef>
              <a:spcAft>
                <a:spcPts val="0"/>
              </a:spcAft>
              <a:buFont typeface="Wingdings" panose="05000000000000000000" pitchFamily="2" charset="2"/>
              <a:buChar char="§"/>
            </a:pPr>
            <a:endParaRPr lang="en-US" altLang="ko-KR" sz="1800" dirty="0">
              <a:solidFill>
                <a:prstClr val="black"/>
              </a:solidFill>
              <a:ea typeface="맑은 고딕" panose="020B0503020000020004" pitchFamily="34" charset="-127"/>
              <a:cs typeface="Arial" panose="020B0604020202020204" pitchFamily="34" charset="0"/>
            </a:endParaRPr>
          </a:p>
          <a:p>
            <a:pPr marL="457200" indent="-457200" eaLnBrk="1" fontAlgn="auto" latinLnBrk="1" hangingPunct="1">
              <a:spcBef>
                <a:spcPts val="0"/>
              </a:spcBef>
              <a:spcAft>
                <a:spcPts val="0"/>
              </a:spcAft>
              <a:buFont typeface="Wingdings" panose="05000000000000000000" pitchFamily="2" charset="2"/>
              <a:buChar char="§"/>
            </a:pPr>
            <a:r>
              <a:rPr lang="en-US" altLang="ko-KR" sz="1800" b="1" dirty="0">
                <a:solidFill>
                  <a:prstClr val="black"/>
                </a:solidFill>
                <a:ea typeface="맑은 고딕" panose="020B0503020000020004" pitchFamily="34" charset="-127"/>
                <a:cs typeface="Arial" panose="020B0604020202020204" pitchFamily="34" charset="0"/>
              </a:rPr>
              <a:t>Strategies</a:t>
            </a:r>
          </a:p>
          <a:p>
            <a:pPr marL="914400" lvl="1" indent="-457200" eaLnBrk="1" fontAlgn="auto" latinLnBrk="1" hangingPunct="1">
              <a:spcBef>
                <a:spcPts val="0"/>
              </a:spcBef>
              <a:spcAft>
                <a:spcPts val="0"/>
              </a:spcAft>
              <a:buFont typeface="Wingdings" panose="05000000000000000000" pitchFamily="2" charset="2"/>
              <a:buChar char="§"/>
            </a:pPr>
            <a:r>
              <a:rPr lang="en-US" altLang="ko-KR" sz="1800" dirty="0">
                <a:solidFill>
                  <a:prstClr val="black"/>
                </a:solidFill>
                <a:ea typeface="맑은 고딕" panose="020B0503020000020004" pitchFamily="34" charset="-127"/>
                <a:cs typeface="Arial" panose="020B0604020202020204" pitchFamily="34" charset="0"/>
              </a:rPr>
              <a:t>To boost the participation of IPCC members in ECCE Asia and ECCE Europe conferences</a:t>
            </a:r>
          </a:p>
          <a:p>
            <a:pPr marL="457200" indent="-457200" eaLnBrk="1" fontAlgn="auto" latinLnBrk="1" hangingPunct="1">
              <a:spcBef>
                <a:spcPts val="0"/>
              </a:spcBef>
              <a:spcAft>
                <a:spcPts val="0"/>
              </a:spcAft>
              <a:buFont typeface="Wingdings" panose="05000000000000000000" pitchFamily="2" charset="2"/>
              <a:buChar char="§"/>
            </a:pPr>
            <a:endParaRPr lang="en-US" altLang="ko-KR" sz="1800" dirty="0">
              <a:solidFill>
                <a:prstClr val="black"/>
              </a:solidFill>
              <a:ea typeface="맑은 고딕" panose="020B0503020000020004" pitchFamily="34" charset="-127"/>
              <a:cs typeface="Arial" panose="020B0604020202020204" pitchFamily="34" charset="0"/>
            </a:endParaRPr>
          </a:p>
          <a:p>
            <a:pPr marL="457200" indent="-457200" eaLnBrk="1" fontAlgn="auto" latinLnBrk="1" hangingPunct="1">
              <a:spcBef>
                <a:spcPts val="0"/>
              </a:spcBef>
              <a:spcAft>
                <a:spcPts val="0"/>
              </a:spcAft>
              <a:buFont typeface="Wingdings" panose="05000000000000000000" pitchFamily="2" charset="2"/>
              <a:buChar char="§"/>
            </a:pPr>
            <a:r>
              <a:rPr lang="en-US" altLang="ko-KR" sz="1800" b="1" dirty="0">
                <a:solidFill>
                  <a:prstClr val="black"/>
                </a:solidFill>
                <a:ea typeface="맑은 고딕" panose="020B0503020000020004" pitchFamily="34" charset="-127"/>
                <a:cs typeface="Arial" panose="020B0604020202020204" pitchFamily="34" charset="0"/>
              </a:rPr>
              <a:t>Actions</a:t>
            </a:r>
          </a:p>
          <a:p>
            <a:pPr marL="914400" lvl="1" indent="-457200" eaLnBrk="1" fontAlgn="auto" latinLnBrk="1" hangingPunct="1">
              <a:spcBef>
                <a:spcPts val="0"/>
              </a:spcBef>
              <a:spcAft>
                <a:spcPts val="0"/>
              </a:spcAft>
              <a:buFont typeface="Wingdings" panose="05000000000000000000" pitchFamily="2" charset="2"/>
              <a:buChar char="§"/>
            </a:pPr>
            <a:r>
              <a:rPr lang="en-US" altLang="ko-KR" sz="1800" dirty="0">
                <a:solidFill>
                  <a:prstClr val="black"/>
                </a:solidFill>
                <a:ea typeface="맑은 고딕" panose="020B0503020000020004" pitchFamily="34" charset="-127"/>
                <a:cs typeface="Arial" panose="020B0604020202020204" pitchFamily="34" charset="0"/>
              </a:rPr>
              <a:t>Supported to implement technical co-sponsorship of IAS to ECCE Europe</a:t>
            </a:r>
          </a:p>
          <a:p>
            <a:pPr marL="914400" lvl="1" indent="-457200" eaLnBrk="1" fontAlgn="auto" latinLnBrk="1" hangingPunct="1">
              <a:spcBef>
                <a:spcPts val="0"/>
              </a:spcBef>
              <a:spcAft>
                <a:spcPts val="0"/>
              </a:spcAft>
              <a:buFont typeface="Wingdings" panose="05000000000000000000" pitchFamily="2" charset="2"/>
              <a:buChar char="§"/>
            </a:pPr>
            <a:r>
              <a:rPr lang="en-US" altLang="ko-KR" sz="1800" dirty="0">
                <a:solidFill>
                  <a:prstClr val="black"/>
                </a:solidFill>
                <a:ea typeface="맑은 고딕" panose="020B0503020000020004" pitchFamily="34" charset="-127"/>
                <a:cs typeface="Arial" panose="020B0604020202020204" pitchFamily="34" charset="0"/>
              </a:rPr>
              <a:t>Had IAS IPCSD &amp; KIPE (Korea) collaboration meeting during ICPE 2019 – ECCE Asia (Busan, Korea / May 27-30, 2019)</a:t>
            </a:r>
          </a:p>
          <a:p>
            <a:pPr marL="914400" lvl="1" indent="-457200" eaLnBrk="1" fontAlgn="auto" latinLnBrk="1" hangingPunct="1">
              <a:spcBef>
                <a:spcPts val="0"/>
              </a:spcBef>
              <a:spcAft>
                <a:spcPts val="0"/>
              </a:spcAft>
              <a:buFont typeface="Wingdings" panose="05000000000000000000" pitchFamily="2" charset="2"/>
              <a:buChar char="§"/>
            </a:pPr>
            <a:r>
              <a:rPr lang="en-US" altLang="ko-KR" sz="1800" dirty="0">
                <a:solidFill>
                  <a:prstClr val="black"/>
                </a:solidFill>
                <a:ea typeface="맑은 고딕" panose="020B0503020000020004" pitchFamily="34" charset="-127"/>
                <a:cs typeface="Arial" panose="020B0604020202020204" pitchFamily="34" charset="0"/>
              </a:rPr>
              <a:t>Nominated IPCC members for technical programs of ICPE 2019 – ECCE Asia (Korea) -&gt; Organized session chairs, Tutorials, Topic chairs</a:t>
            </a:r>
          </a:p>
        </p:txBody>
      </p:sp>
    </p:spTree>
    <p:extLst>
      <p:ext uri="{BB962C8B-B14F-4D97-AF65-F5344CB8AC3E}">
        <p14:creationId xmlns:p14="http://schemas.microsoft.com/office/powerpoint/2010/main" val="312700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C6353B-9E11-47AC-8E99-2FD9C1DC880B}"/>
              </a:ext>
            </a:extLst>
          </p:cNvPr>
          <p:cNvSpPr>
            <a:spLocks noChangeArrowheads="1"/>
          </p:cNvSpPr>
          <p:nvPr/>
        </p:nvSpPr>
        <p:spPr bwMode="auto">
          <a:xfrm>
            <a:off x="2209800" y="485775"/>
            <a:ext cx="3764428" cy="707886"/>
          </a:xfrm>
          <a:prstGeom prst="rect">
            <a:avLst/>
          </a:prstGeom>
          <a:noFill/>
          <a:ln w="9525">
            <a:noFill/>
            <a:miter lim="800000"/>
            <a:headEnd/>
            <a:tailEnd/>
          </a:ln>
        </p:spPr>
        <p:txBody>
          <a:bodyPr wrap="none">
            <a:spAutoFit/>
          </a:bodyPr>
          <a:lstStyle/>
          <a:p>
            <a:pPr eaLnBrk="1" hangingPunct="1"/>
            <a:r>
              <a:rPr lang="en-US" altLang="en-US" b="1" dirty="0"/>
              <a:t>Reports from subcommittees</a:t>
            </a:r>
          </a:p>
          <a:p>
            <a:pPr eaLnBrk="1" hangingPunct="1"/>
            <a:r>
              <a:rPr lang="en-US" altLang="en-US" dirty="0"/>
              <a:t>Special Activities</a:t>
            </a:r>
            <a:endParaRPr lang="en-GB" altLang="en-US" dirty="0"/>
          </a:p>
        </p:txBody>
      </p:sp>
      <p:sp>
        <p:nvSpPr>
          <p:cNvPr id="7" name="Rectangle 6">
            <a:extLst>
              <a:ext uri="{FF2B5EF4-FFF2-40B4-BE49-F238E27FC236}">
                <a16:creationId xmlns:a16="http://schemas.microsoft.com/office/drawing/2014/main" id="{2E9B3A3D-8672-4398-8051-A045ADF02ED8}"/>
              </a:ext>
            </a:extLst>
          </p:cNvPr>
          <p:cNvSpPr/>
          <p:nvPr/>
        </p:nvSpPr>
        <p:spPr>
          <a:xfrm>
            <a:off x="28303" y="2286000"/>
            <a:ext cx="8763000" cy="2585323"/>
          </a:xfrm>
          <a:prstGeom prst="rect">
            <a:avLst/>
          </a:prstGeom>
        </p:spPr>
        <p:txBody>
          <a:bodyPr wrap="square">
            <a:spAutoFit/>
          </a:bodyPr>
          <a:lstStyle/>
          <a:p>
            <a:pPr marL="457200" indent="-457200" eaLnBrk="1" fontAlgn="auto" latinLnBrk="1" hangingPunct="1">
              <a:spcBef>
                <a:spcPts val="0"/>
              </a:spcBef>
              <a:spcAft>
                <a:spcPts val="0"/>
              </a:spcAft>
              <a:buFont typeface="Wingdings" panose="05000000000000000000" pitchFamily="2" charset="2"/>
              <a:buChar char="§"/>
            </a:pPr>
            <a:r>
              <a:rPr lang="en-US" altLang="ko-KR" sz="1800" b="1" dirty="0">
                <a:solidFill>
                  <a:prstClr val="black"/>
                </a:solidFill>
                <a:ea typeface="맑은 고딕" panose="020B0503020000020004" pitchFamily="34" charset="-127"/>
                <a:cs typeface="Arial" panose="020B0604020202020204" pitchFamily="34" charset="0"/>
              </a:rPr>
              <a:t>Actions (…continued)</a:t>
            </a:r>
          </a:p>
          <a:p>
            <a:pPr marL="914400" lvl="1" indent="-457200" eaLnBrk="1" fontAlgn="auto" latinLnBrk="1" hangingPunct="1">
              <a:spcBef>
                <a:spcPts val="0"/>
              </a:spcBef>
              <a:spcAft>
                <a:spcPts val="0"/>
              </a:spcAft>
              <a:buFont typeface="Wingdings" panose="05000000000000000000" pitchFamily="2" charset="2"/>
              <a:buChar char="§"/>
            </a:pPr>
            <a:r>
              <a:rPr lang="en-US" altLang="ko-KR" sz="1800" dirty="0">
                <a:solidFill>
                  <a:prstClr val="black"/>
                </a:solidFill>
                <a:ea typeface="맑은 고딕" panose="020B0503020000020004" pitchFamily="34" charset="-127"/>
                <a:cs typeface="Arial" panose="020B0604020202020204" pitchFamily="34" charset="0"/>
              </a:rPr>
              <a:t>Continue to promote the participation of IPCC members in ECCE Asia and ECCE Europe conferences</a:t>
            </a:r>
          </a:p>
          <a:p>
            <a:pPr marL="1371600" lvl="2" indent="-457200" eaLnBrk="1" fontAlgn="auto" latinLnBrk="1" hangingPunct="1">
              <a:spcBef>
                <a:spcPts val="0"/>
              </a:spcBef>
              <a:spcAft>
                <a:spcPts val="0"/>
              </a:spcAft>
              <a:buFont typeface="Wingdings" panose="05000000000000000000" pitchFamily="2" charset="2"/>
              <a:buChar char="v"/>
            </a:pPr>
            <a:r>
              <a:rPr lang="en-US" altLang="ko-KR" sz="1800" dirty="0">
                <a:solidFill>
                  <a:prstClr val="black"/>
                </a:solidFill>
                <a:ea typeface="맑은 고딕" panose="020B0503020000020004" pitchFamily="34" charset="-127"/>
                <a:cs typeface="Arial" panose="020B0604020202020204" pitchFamily="34" charset="0"/>
              </a:rPr>
              <a:t>IPEMC 2020 – ECCE Asia in Nanjing city, China</a:t>
            </a:r>
          </a:p>
          <a:p>
            <a:pPr marL="1371600" lvl="2" indent="-457200" eaLnBrk="1" fontAlgn="auto" latinLnBrk="1" hangingPunct="1">
              <a:spcBef>
                <a:spcPts val="0"/>
              </a:spcBef>
              <a:spcAft>
                <a:spcPts val="0"/>
              </a:spcAft>
              <a:buFont typeface="Wingdings" panose="05000000000000000000" pitchFamily="2" charset="2"/>
              <a:buChar char="v"/>
            </a:pPr>
            <a:r>
              <a:rPr lang="en-US" altLang="ko-KR" sz="1800" dirty="0">
                <a:solidFill>
                  <a:prstClr val="black"/>
                </a:solidFill>
                <a:ea typeface="맑은 고딕" panose="020B0503020000020004" pitchFamily="34" charset="-127"/>
                <a:cs typeface="Arial" panose="020B0604020202020204" pitchFamily="34" charset="0"/>
              </a:rPr>
              <a:t>ECCE Asia 2021 in Singapore</a:t>
            </a:r>
          </a:p>
          <a:p>
            <a:pPr marL="1371600" lvl="2" indent="-457200" eaLnBrk="1" fontAlgn="auto" latinLnBrk="1" hangingPunct="1">
              <a:spcBef>
                <a:spcPts val="0"/>
              </a:spcBef>
              <a:spcAft>
                <a:spcPts val="0"/>
              </a:spcAft>
              <a:buFont typeface="Wingdings" panose="05000000000000000000" pitchFamily="2" charset="2"/>
              <a:buChar char="v"/>
            </a:pPr>
            <a:r>
              <a:rPr lang="en-US" altLang="ko-KR" sz="1800" dirty="0">
                <a:solidFill>
                  <a:prstClr val="black"/>
                </a:solidFill>
                <a:ea typeface="맑은 고딕" panose="020B0503020000020004" pitchFamily="34" charset="-127"/>
                <a:cs typeface="Arial" panose="020B0604020202020204" pitchFamily="34" charset="0"/>
              </a:rPr>
              <a:t>IPEC 2022 – ECCE Asia in Japan</a:t>
            </a:r>
          </a:p>
          <a:p>
            <a:pPr marL="1371600" lvl="2" indent="-457200" eaLnBrk="1" fontAlgn="auto" latinLnBrk="1" hangingPunct="1">
              <a:spcBef>
                <a:spcPts val="0"/>
              </a:spcBef>
              <a:spcAft>
                <a:spcPts val="0"/>
              </a:spcAft>
              <a:buFont typeface="Wingdings" panose="05000000000000000000" pitchFamily="2" charset="2"/>
              <a:buChar char="v"/>
            </a:pPr>
            <a:r>
              <a:rPr lang="en-US" altLang="ko-KR" sz="1800" dirty="0">
                <a:solidFill>
                  <a:prstClr val="black"/>
                </a:solidFill>
                <a:ea typeface="맑은 고딕" panose="020B0503020000020004" pitchFamily="34" charset="-127"/>
                <a:cs typeface="Arial" panose="020B0604020202020204" pitchFamily="34" charset="0"/>
              </a:rPr>
              <a:t>EPE ECCE Europe 2020 in Lyon</a:t>
            </a:r>
          </a:p>
          <a:p>
            <a:pPr marL="1371600" lvl="2" indent="-457200" eaLnBrk="1" fontAlgn="auto" latinLnBrk="1" hangingPunct="1">
              <a:spcBef>
                <a:spcPts val="0"/>
              </a:spcBef>
              <a:spcAft>
                <a:spcPts val="0"/>
              </a:spcAft>
              <a:buFont typeface="Wingdings" panose="05000000000000000000" pitchFamily="2" charset="2"/>
              <a:buChar char="v"/>
            </a:pPr>
            <a:r>
              <a:rPr lang="en-US" altLang="ko-KR" sz="1800" dirty="0">
                <a:solidFill>
                  <a:prstClr val="black"/>
                </a:solidFill>
                <a:ea typeface="맑은 고딕" panose="020B0503020000020004" pitchFamily="34" charset="-127"/>
                <a:cs typeface="Arial" panose="020B0604020202020204" pitchFamily="34" charset="0"/>
              </a:rPr>
              <a:t>EPE ECCE Europe 2021 in Ghent</a:t>
            </a:r>
          </a:p>
          <a:p>
            <a:pPr marL="1371600" lvl="2" indent="-457200" eaLnBrk="1" fontAlgn="auto" latinLnBrk="1" hangingPunct="1">
              <a:spcBef>
                <a:spcPts val="0"/>
              </a:spcBef>
              <a:spcAft>
                <a:spcPts val="0"/>
              </a:spcAft>
              <a:buFont typeface="Wingdings" panose="05000000000000000000" pitchFamily="2" charset="2"/>
              <a:buChar char="v"/>
            </a:pPr>
            <a:r>
              <a:rPr lang="en-US" altLang="ko-KR" sz="1800" dirty="0">
                <a:solidFill>
                  <a:prstClr val="black"/>
                </a:solidFill>
                <a:ea typeface="맑은 고딕" panose="020B0503020000020004" pitchFamily="34" charset="-127"/>
                <a:cs typeface="Arial" panose="020B0604020202020204" pitchFamily="34" charset="0"/>
              </a:rPr>
              <a:t>EPE ECCE Europe 2022 in Hannover</a:t>
            </a:r>
          </a:p>
        </p:txBody>
      </p:sp>
    </p:spTree>
    <p:extLst>
      <p:ext uri="{BB962C8B-B14F-4D97-AF65-F5344CB8AC3E}">
        <p14:creationId xmlns:p14="http://schemas.microsoft.com/office/powerpoint/2010/main" val="276786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FA5015-FFC7-4886-8022-1408C3F3DB28}"/>
              </a:ext>
            </a:extLst>
          </p:cNvPr>
          <p:cNvSpPr/>
          <p:nvPr/>
        </p:nvSpPr>
        <p:spPr>
          <a:xfrm>
            <a:off x="2209800" y="652062"/>
            <a:ext cx="4062331" cy="400110"/>
          </a:xfrm>
          <a:prstGeom prst="rect">
            <a:avLst/>
          </a:prstGeom>
        </p:spPr>
        <p:txBody>
          <a:bodyPr wrap="none">
            <a:spAutoFit/>
          </a:bodyPr>
          <a:lstStyle/>
          <a:p>
            <a:pPr algn="ctr"/>
            <a:r>
              <a:rPr lang="en-US" altLang="zh-TW" dirty="0">
                <a:solidFill>
                  <a:srgbClr val="0000FF"/>
                </a:solidFill>
                <a:ea typeface="PMingLiU" pitchFamily="18" charset="-120"/>
              </a:rPr>
              <a:t>The Role of IPCC within IEEE/IAS</a:t>
            </a:r>
            <a:endParaRPr lang="it-IT" altLang="zh-TW" dirty="0">
              <a:solidFill>
                <a:srgbClr val="0000FF"/>
              </a:solidFill>
              <a:ea typeface="PMingLiU" pitchFamily="18" charset="-120"/>
            </a:endParaRPr>
          </a:p>
        </p:txBody>
      </p:sp>
      <p:sp>
        <p:nvSpPr>
          <p:cNvPr id="5" name="Content Placeholder 2">
            <a:extLst>
              <a:ext uri="{FF2B5EF4-FFF2-40B4-BE49-F238E27FC236}">
                <a16:creationId xmlns:a16="http://schemas.microsoft.com/office/drawing/2014/main" id="{44049BAF-D883-46AA-81D0-432960EE8BE3}"/>
              </a:ext>
            </a:extLst>
          </p:cNvPr>
          <p:cNvSpPr txBox="1">
            <a:spLocks/>
          </p:cNvSpPr>
          <p:nvPr/>
        </p:nvSpPr>
        <p:spPr>
          <a:xfrm>
            <a:off x="324666" y="1838078"/>
            <a:ext cx="8458200" cy="4715122"/>
          </a:xfrm>
          <a:prstGeom prst="rect">
            <a:avLst/>
          </a:prstGeom>
          <a:ln>
            <a:solidFill>
              <a:schemeClr val="accent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kern="0" dirty="0"/>
              <a:t>We are a committee within IPCSD specializing in power conversion.</a:t>
            </a:r>
          </a:p>
          <a:p>
            <a:r>
              <a:rPr lang="en-US" sz="2000" kern="0" dirty="0"/>
              <a:t>Maintain a network of active volunteers.</a:t>
            </a:r>
          </a:p>
          <a:p>
            <a:r>
              <a:rPr lang="en-US" sz="2000" kern="0" dirty="0"/>
              <a:t>Act as a power-converter specific technical resource for \conferences,</a:t>
            </a:r>
            <a:br>
              <a:rPr lang="en-US" sz="2000" kern="0" dirty="0"/>
            </a:br>
            <a:r>
              <a:rPr lang="en-US" sz="2000" kern="0" dirty="0"/>
              <a:t>journals, and standards.</a:t>
            </a:r>
          </a:p>
          <a:p>
            <a:r>
              <a:rPr lang="en-US" sz="2000" kern="0" dirty="0"/>
              <a:t>Continuity of organized leadership 6 year officer tenue rotation.</a:t>
            </a:r>
          </a:p>
          <a:p>
            <a:r>
              <a:rPr lang="en-US" sz="2000" kern="0" dirty="0"/>
              <a:t>Collect input from members through </a:t>
            </a:r>
            <a:br>
              <a:rPr lang="en-US" sz="2000" kern="0" dirty="0"/>
            </a:br>
            <a:r>
              <a:rPr lang="en-US" sz="2000" kern="0" dirty="0"/>
              <a:t>meetings and make recommendations.</a:t>
            </a:r>
          </a:p>
          <a:p>
            <a:r>
              <a:rPr lang="en-US" sz="2000" kern="0" dirty="0"/>
              <a:t>Spearhead new initiatives through </a:t>
            </a:r>
            <a:br>
              <a:rPr lang="en-US" sz="2000" kern="0" dirty="0"/>
            </a:br>
            <a:r>
              <a:rPr lang="en-US" sz="2000" kern="0" dirty="0"/>
              <a:t>special committees.</a:t>
            </a:r>
            <a:endParaRPr lang="en-US" sz="1800" kern="0" dirty="0"/>
          </a:p>
          <a:p>
            <a:pPr lvl="1"/>
            <a:endParaRPr lang="en-US" sz="1800" kern="0" dirty="0"/>
          </a:p>
          <a:p>
            <a:endParaRPr lang="en-US" sz="2400" dirty="0"/>
          </a:p>
          <a:p>
            <a:endParaRPr lang="en-US" sz="2400" kern="0" dirty="0"/>
          </a:p>
        </p:txBody>
      </p:sp>
      <p:pic>
        <p:nvPicPr>
          <p:cNvPr id="6" name="Picture 2" descr="http://sites.ieee.org/ias-ipcsd/files/2015/02/IPCSD-slide.png">
            <a:extLst>
              <a:ext uri="{FF2B5EF4-FFF2-40B4-BE49-F238E27FC236}">
                <a16:creationId xmlns:a16="http://schemas.microsoft.com/office/drawing/2014/main" id="{B1B340D0-7E53-4E0B-83F0-CF001471F5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0"/>
            <a:ext cx="3810000" cy="28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76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4D1FA6-568A-4969-B9D5-BE41A3395480}"/>
              </a:ext>
            </a:extLst>
          </p:cNvPr>
          <p:cNvSpPr txBox="1">
            <a:spLocks noChangeArrowheads="1"/>
          </p:cNvSpPr>
          <p:nvPr/>
        </p:nvSpPr>
        <p:spPr bwMode="auto">
          <a:xfrm>
            <a:off x="685800" y="2286000"/>
            <a:ext cx="7772400" cy="2819400"/>
          </a:xfrm>
          <a:prstGeom prst="rect">
            <a:avLst/>
          </a:prstGeom>
          <a:no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r>
              <a:rPr lang="it-IT" altLang="zh-TW" sz="4000" b="1" kern="0" dirty="0">
                <a:ea typeface="PMingLiU" pitchFamily="18" charset="-120"/>
              </a:rPr>
              <a:t>Old Business</a:t>
            </a:r>
            <a:endParaRPr lang="it-IT" altLang="zh-TW" sz="3600" kern="0" dirty="0">
              <a:ea typeface="PMingLiU" pitchFamily="18" charset="-120"/>
            </a:endParaRPr>
          </a:p>
        </p:txBody>
      </p:sp>
    </p:spTree>
    <p:extLst>
      <p:ext uri="{BB962C8B-B14F-4D97-AF65-F5344CB8AC3E}">
        <p14:creationId xmlns:p14="http://schemas.microsoft.com/office/powerpoint/2010/main" val="374613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9C8C23-F035-482E-8C72-C9AA0E5F908C}"/>
              </a:ext>
            </a:extLst>
          </p:cNvPr>
          <p:cNvSpPr txBox="1">
            <a:spLocks/>
          </p:cNvSpPr>
          <p:nvPr/>
        </p:nvSpPr>
        <p:spPr bwMode="auto">
          <a:xfrm>
            <a:off x="1828800" y="24493"/>
            <a:ext cx="4800600" cy="1118507"/>
          </a:xfrm>
          <a:prstGeom prst="rect">
            <a:avLst/>
          </a:prstGeom>
          <a:noFill/>
          <a:ln w="9525">
            <a:noFill/>
            <a:miter lim="800000"/>
            <a:headEnd/>
            <a:tailEnd/>
          </a:ln>
        </p:spPr>
        <p:txBody>
          <a:bodyPr anchor="ctr"/>
          <a:lstStyle/>
          <a:p>
            <a:pPr algn="ctr"/>
            <a:r>
              <a:rPr lang="en-US" altLang="zh-TW" sz="3600" dirty="0">
                <a:solidFill>
                  <a:srgbClr val="0000FF"/>
                </a:solidFill>
                <a:ea typeface="PMingLiU" pitchFamily="18" charset="-120"/>
              </a:rPr>
              <a:t>APEC Involvement</a:t>
            </a:r>
            <a:endParaRPr lang="zh-TW" altLang="en-US" sz="3600" dirty="0">
              <a:solidFill>
                <a:srgbClr val="0000FF"/>
              </a:solidFill>
              <a:ea typeface="PMingLiU" pitchFamily="18" charset="-120"/>
            </a:endParaRPr>
          </a:p>
        </p:txBody>
      </p:sp>
      <p:sp>
        <p:nvSpPr>
          <p:cNvPr id="4" name="Rectangle 3">
            <a:extLst>
              <a:ext uri="{FF2B5EF4-FFF2-40B4-BE49-F238E27FC236}">
                <a16:creationId xmlns:a16="http://schemas.microsoft.com/office/drawing/2014/main" id="{B049FBFB-8BF5-4434-89F0-BB2F46FF084A}"/>
              </a:ext>
            </a:extLst>
          </p:cNvPr>
          <p:cNvSpPr/>
          <p:nvPr/>
        </p:nvSpPr>
        <p:spPr>
          <a:xfrm>
            <a:off x="114300" y="1828800"/>
            <a:ext cx="8915400" cy="4616648"/>
          </a:xfrm>
          <a:prstGeom prst="rect">
            <a:avLst/>
          </a:prstGeom>
        </p:spPr>
        <p:txBody>
          <a:bodyPr wrap="square">
            <a:spAutoFit/>
          </a:bodyPr>
          <a:lstStyle/>
          <a:p>
            <a:r>
              <a:rPr lang="en-US" sz="1400" dirty="0"/>
              <a:t>1. AC-DC Converters: a. Single-Phase and Three-Phase Input b. Power Factor Correction,</a:t>
            </a:r>
            <a:br>
              <a:rPr lang="en-US" sz="1400" dirty="0"/>
            </a:br>
            <a:r>
              <a:rPr lang="en-US" sz="1400" dirty="0"/>
              <a:t>CCM, DCM, CRM/BCM Control, Bridgeless c. Embedded AC-DC Power Supplies d. External  AC-DC Adapters  </a:t>
            </a:r>
            <a:br>
              <a:rPr lang="en-US" sz="1400" dirty="0"/>
            </a:br>
            <a:r>
              <a:rPr lang="en-US" sz="1400" dirty="0"/>
              <a:t>(1) </a:t>
            </a:r>
            <a:r>
              <a:rPr lang="en-US" sz="1400" dirty="0" err="1"/>
              <a:t>Petar</a:t>
            </a:r>
            <a:r>
              <a:rPr lang="en-US" sz="1400" dirty="0"/>
              <a:t> </a:t>
            </a:r>
            <a:r>
              <a:rPr lang="en-US" sz="1400" dirty="0" err="1"/>
              <a:t>Grbovic</a:t>
            </a:r>
            <a:r>
              <a:rPr lang="en-US" sz="1400" dirty="0"/>
              <a:t>, Center of Power Electronics and Drives, </a:t>
            </a:r>
            <a:r>
              <a:rPr lang="en-US" sz="1400" dirty="0">
                <a:hlinkClick r:id="rId2"/>
              </a:rPr>
              <a:t>petar.grbovic@gmail.com</a:t>
            </a:r>
            <a:br>
              <a:rPr lang="en-US" sz="1400" dirty="0"/>
            </a:br>
            <a:r>
              <a:rPr lang="en-US" sz="1400" dirty="0"/>
              <a:t>(2) Arijit Banerjee, University of Illinois at Urbana-Champaign, </a:t>
            </a:r>
            <a:r>
              <a:rPr lang="en-US" sz="1400" dirty="0">
                <a:hlinkClick r:id="rId3"/>
              </a:rPr>
              <a:t>arijit@illinois.edu</a:t>
            </a:r>
            <a:br>
              <a:rPr lang="en-US" sz="1400" dirty="0"/>
            </a:br>
            <a:r>
              <a:rPr lang="en-US" sz="1400" dirty="0"/>
              <a:t> </a:t>
            </a:r>
          </a:p>
          <a:p>
            <a:r>
              <a:rPr lang="en-US" sz="1400" dirty="0"/>
              <a:t>2. DC-DC Converters: a. Hard- and Soft-Switched b. Resonant Converters c. Point-of-Load</a:t>
            </a:r>
            <a:br>
              <a:rPr lang="en-US" sz="1400" dirty="0"/>
            </a:br>
            <a:r>
              <a:rPr lang="en-US" sz="1400" dirty="0"/>
              <a:t>(</a:t>
            </a:r>
            <a:r>
              <a:rPr lang="en-US" sz="1400" dirty="0" err="1"/>
              <a:t>PoL</a:t>
            </a:r>
            <a:r>
              <a:rPr lang="en-US" sz="1400" dirty="0"/>
              <a:t>) and Multi-Phase Converters d. Voltage Regulator Modules (VRM)</a:t>
            </a:r>
            <a:br>
              <a:rPr lang="en-US" sz="1400" dirty="0"/>
            </a:br>
            <a:r>
              <a:rPr lang="en-US" sz="1400" dirty="0"/>
              <a:t>(1) </a:t>
            </a:r>
            <a:r>
              <a:rPr lang="en-US" sz="1400" dirty="0" err="1"/>
              <a:t>Chengcheng</a:t>
            </a:r>
            <a:r>
              <a:rPr lang="en-US" sz="1400" dirty="0"/>
              <a:t> Yao, Tesla, </a:t>
            </a:r>
            <a:r>
              <a:rPr lang="en-US" sz="1400" dirty="0">
                <a:hlinkClick r:id="rId4"/>
              </a:rPr>
              <a:t>chyao@tesla.com</a:t>
            </a:r>
            <a:endParaRPr lang="en-US" sz="1400" dirty="0"/>
          </a:p>
          <a:p>
            <a:r>
              <a:rPr lang="en-US" sz="1400" dirty="0"/>
              <a:t>(2) </a:t>
            </a:r>
            <a:r>
              <a:rPr lang="en-US" sz="1400" dirty="0" err="1"/>
              <a:t>Jianwu</a:t>
            </a:r>
            <a:r>
              <a:rPr lang="en-US" sz="1400" dirty="0"/>
              <a:t> Zeng, Minnesota State University, </a:t>
            </a:r>
            <a:r>
              <a:rPr lang="en-US" sz="1400" dirty="0">
                <a:hlinkClick r:id="rId5"/>
              </a:rPr>
              <a:t>jianwu.zeng@mnsu.edu</a:t>
            </a:r>
            <a:endParaRPr lang="en-US" sz="1400" dirty="0"/>
          </a:p>
          <a:p>
            <a:endParaRPr lang="en-US" sz="1400" dirty="0"/>
          </a:p>
          <a:p>
            <a:r>
              <a:rPr lang="en-US" sz="1400" dirty="0"/>
              <a:t>8. Control: a. Control of Power Electronic Converters b. Current-Mode and Voltage-Mode Control c. Digital Control d. Sensor and Sensor-less Control e. Gate Drive Circuits f. Control ICs g. </a:t>
            </a:r>
            <a:r>
              <a:rPr lang="en-US" sz="1400" dirty="0" err="1"/>
              <a:t>MCUs,DSPs</a:t>
            </a:r>
            <a:r>
              <a:rPr lang="en-US" sz="1400" dirty="0"/>
              <a:t>, FPGAs, ASICs </a:t>
            </a:r>
            <a:br>
              <a:rPr lang="en-US" sz="1400" dirty="0"/>
            </a:br>
            <a:r>
              <a:rPr lang="en-US" sz="1400" dirty="0"/>
              <a:t>(1) </a:t>
            </a:r>
            <a:r>
              <a:rPr lang="en-US" sz="1400" dirty="0" err="1"/>
              <a:t>Xiaonan</a:t>
            </a:r>
            <a:r>
              <a:rPr lang="en-US" sz="1400" dirty="0"/>
              <a:t> Lu, Temple University, </a:t>
            </a:r>
            <a:r>
              <a:rPr lang="en-US" sz="1400" dirty="0">
                <a:hlinkClick r:id="rId6"/>
              </a:rPr>
              <a:t>xiaonan.lu@temple.edu</a:t>
            </a:r>
            <a:endParaRPr lang="en-US" sz="1400" dirty="0"/>
          </a:p>
          <a:p>
            <a:r>
              <a:rPr lang="en-US" sz="1400" dirty="0"/>
              <a:t>(2*) Roberto Petrella, University of Udine, </a:t>
            </a:r>
            <a:r>
              <a:rPr lang="en-US" sz="1400" dirty="0">
                <a:hlinkClick r:id="rId7"/>
              </a:rPr>
              <a:t>roberto.petrella@uniud.it</a:t>
            </a:r>
            <a:br>
              <a:rPr lang="en-US" sz="1400" dirty="0"/>
            </a:br>
            <a:endParaRPr lang="en-US" sz="1400" dirty="0"/>
          </a:p>
          <a:p>
            <a:r>
              <a:rPr lang="en-US" sz="1400" dirty="0"/>
              <a:t>12. Power Electronics Applications: a. Lamp Ballasts and LED Lighting b. Network and</a:t>
            </a:r>
            <a:br>
              <a:rPr lang="en-US" sz="1400" dirty="0"/>
            </a:br>
            <a:r>
              <a:rPr lang="en-US" sz="1400" dirty="0"/>
              <a:t>Telecommunication Power Electronics c. Defense and Military Power Electronics d. AC-DC-AC Applications and Matrix Converters e. Portable Power f. Energy Harvesting</a:t>
            </a:r>
          </a:p>
          <a:p>
            <a:r>
              <a:rPr lang="en-US" sz="1400" dirty="0"/>
              <a:t>(1) </a:t>
            </a:r>
            <a:r>
              <a:rPr lang="en-US" sz="1400" dirty="0" err="1"/>
              <a:t>Rostan</a:t>
            </a:r>
            <a:r>
              <a:rPr lang="en-US" sz="1400" dirty="0"/>
              <a:t> Rodriguez, ABB, </a:t>
            </a:r>
            <a:r>
              <a:rPr lang="en-US" sz="1400" dirty="0">
                <a:hlinkClick r:id="rId8"/>
              </a:rPr>
              <a:t>rostan.rodrigues@us.abb.com</a:t>
            </a:r>
            <a:br>
              <a:rPr lang="en-US" sz="1400" dirty="0"/>
            </a:br>
            <a:r>
              <a:rPr lang="en-US" sz="1400" dirty="0"/>
              <a:t>(2) Dong Cao, North Dakota State University, </a:t>
            </a:r>
            <a:r>
              <a:rPr lang="en-US" sz="1400" dirty="0">
                <a:hlinkClick r:id="rId9"/>
              </a:rPr>
              <a:t>dong.cao@ndsu.edu</a:t>
            </a:r>
            <a:endParaRPr lang="en-US" sz="1400" dirty="0"/>
          </a:p>
        </p:txBody>
      </p:sp>
    </p:spTree>
    <p:extLst>
      <p:ext uri="{BB962C8B-B14F-4D97-AF65-F5344CB8AC3E}">
        <p14:creationId xmlns:p14="http://schemas.microsoft.com/office/powerpoint/2010/main" val="2924732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89C275-2B02-4293-8740-D7FF70C5E72C}"/>
              </a:ext>
            </a:extLst>
          </p:cNvPr>
          <p:cNvSpPr/>
          <p:nvPr/>
        </p:nvSpPr>
        <p:spPr>
          <a:xfrm>
            <a:off x="304800" y="1752600"/>
            <a:ext cx="8077200" cy="4862100"/>
          </a:xfrm>
          <a:prstGeom prst="rect">
            <a:avLst/>
          </a:prstGeom>
        </p:spPr>
        <p:txBody>
          <a:bodyPr wrap="square">
            <a:spAutoFit/>
          </a:bodyPr>
          <a:lstStyle/>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2018 motion approved to reduce acceptance to 50%</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IAS and PELS have been equally splitting tracks E and F as part of our partnership.</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IPPC has </a:t>
            </a:r>
            <a:r>
              <a:rPr lang="en-US" sz="2400" i="1" dirty="0">
                <a:solidFill>
                  <a:prstClr val="black"/>
                </a:solidFill>
              </a:rPr>
              <a:t>influence</a:t>
            </a:r>
            <a:r>
              <a:rPr lang="en-US" sz="2400" dirty="0">
                <a:solidFill>
                  <a:prstClr val="black"/>
                </a:solidFill>
              </a:rPr>
              <a:t> over track chair nominations and final decision on marginal papers. </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IPCC informed their tracks chairs of the 50% target acceptance rate.</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Technical Program Chair has never imposed a hard limit for all tracks (to my knowledge).</a:t>
            </a:r>
          </a:p>
          <a:p>
            <a:pPr marL="685800" lvl="1" indent="-228600" eaLnBrk="1" fontAlgn="auto" hangingPunct="1">
              <a:lnSpc>
                <a:spcPct val="70000"/>
              </a:lnSpc>
              <a:spcBef>
                <a:spcPts val="0"/>
              </a:spcBef>
              <a:spcAft>
                <a:spcPts val="1200"/>
              </a:spcAft>
              <a:buFont typeface="Arial" panose="020B0604020202020204" pitchFamily="34" charset="0"/>
              <a:buChar char="•"/>
            </a:pPr>
            <a:endParaRPr lang="en-US" sz="2400" dirty="0">
              <a:solidFill>
                <a:prstClr val="black"/>
              </a:solidFill>
            </a:endParaRPr>
          </a:p>
          <a:p>
            <a:pPr marL="685800" lvl="1" indent="-228600" eaLnBrk="1" fontAlgn="auto" hangingPunct="1">
              <a:lnSpc>
                <a:spcPct val="70000"/>
              </a:lnSpc>
              <a:spcBef>
                <a:spcPts val="0"/>
              </a:spcBef>
              <a:spcAft>
                <a:spcPts val="1200"/>
              </a:spcAft>
              <a:buFont typeface="Arial" panose="020B0604020202020204" pitchFamily="34" charset="0"/>
              <a:buChar char="•"/>
            </a:pPr>
            <a:endParaRPr lang="en-US" sz="2400" dirty="0">
              <a:solidFill>
                <a:prstClr val="black"/>
              </a:solidFill>
            </a:endParaRPr>
          </a:p>
        </p:txBody>
      </p:sp>
      <p:sp>
        <p:nvSpPr>
          <p:cNvPr id="3" name="標題 1">
            <a:extLst>
              <a:ext uri="{FF2B5EF4-FFF2-40B4-BE49-F238E27FC236}">
                <a16:creationId xmlns:a16="http://schemas.microsoft.com/office/drawing/2014/main" id="{C0B0FD0A-5262-47D5-9DCF-2297C201565C}"/>
              </a:ext>
            </a:extLst>
          </p:cNvPr>
          <p:cNvSpPr txBox="1">
            <a:spLocks/>
          </p:cNvSpPr>
          <p:nvPr/>
        </p:nvSpPr>
        <p:spPr bwMode="auto">
          <a:xfrm>
            <a:off x="1828800" y="24493"/>
            <a:ext cx="4800600" cy="1118507"/>
          </a:xfrm>
          <a:prstGeom prst="rect">
            <a:avLst/>
          </a:prstGeom>
          <a:noFill/>
          <a:ln w="9525">
            <a:noFill/>
            <a:miter lim="800000"/>
            <a:headEnd/>
            <a:tailEnd/>
          </a:ln>
        </p:spPr>
        <p:txBody>
          <a:bodyPr anchor="ctr"/>
          <a:lstStyle/>
          <a:p>
            <a:pPr algn="ctr"/>
            <a:r>
              <a:rPr lang="en-US" altLang="zh-TW" sz="3600" dirty="0">
                <a:solidFill>
                  <a:srgbClr val="0000FF"/>
                </a:solidFill>
                <a:ea typeface="PMingLiU" pitchFamily="18" charset="-120"/>
              </a:rPr>
              <a:t>Hard Limit on Paper Acceptance</a:t>
            </a:r>
            <a:endParaRPr lang="zh-TW" altLang="en-US" sz="3600" dirty="0">
              <a:solidFill>
                <a:srgbClr val="0000FF"/>
              </a:solidFill>
              <a:ea typeface="PMingLiU" pitchFamily="18" charset="-120"/>
            </a:endParaRPr>
          </a:p>
        </p:txBody>
      </p:sp>
    </p:spTree>
    <p:extLst>
      <p:ext uri="{BB962C8B-B14F-4D97-AF65-F5344CB8AC3E}">
        <p14:creationId xmlns:p14="http://schemas.microsoft.com/office/powerpoint/2010/main" val="2885978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ABFBBA99-C983-4FF2-AAEA-216DAA276D99}"/>
              </a:ext>
            </a:extLst>
          </p:cNvPr>
          <p:cNvGraphicFramePr>
            <a:graphicFrameLocks noGrp="1"/>
          </p:cNvGraphicFramePr>
          <p:nvPr>
            <p:extLst>
              <p:ext uri="{D42A27DB-BD31-4B8C-83A1-F6EECF244321}">
                <p14:modId xmlns:p14="http://schemas.microsoft.com/office/powerpoint/2010/main" val="1202780739"/>
              </p:ext>
            </p:extLst>
          </p:nvPr>
        </p:nvGraphicFramePr>
        <p:xfrm>
          <a:off x="266700" y="4572000"/>
          <a:ext cx="8610600" cy="2072640"/>
        </p:xfrm>
        <a:graphic>
          <a:graphicData uri="http://schemas.openxmlformats.org/drawingml/2006/table">
            <a:tbl>
              <a:tblPr firstRow="1" bandRow="1">
                <a:tableStyleId>{073A0DAA-6AF3-43AB-8588-CEC1D06C72B9}</a:tableStyleId>
              </a:tblPr>
              <a:tblGrid>
                <a:gridCol w="2177143">
                  <a:extLst>
                    <a:ext uri="{9D8B030D-6E8A-4147-A177-3AD203B41FA5}">
                      <a16:colId xmlns:a16="http://schemas.microsoft.com/office/drawing/2014/main" val="3478494337"/>
                    </a:ext>
                  </a:extLst>
                </a:gridCol>
                <a:gridCol w="2286000">
                  <a:extLst>
                    <a:ext uri="{9D8B030D-6E8A-4147-A177-3AD203B41FA5}">
                      <a16:colId xmlns:a16="http://schemas.microsoft.com/office/drawing/2014/main" val="1477855656"/>
                    </a:ext>
                  </a:extLst>
                </a:gridCol>
                <a:gridCol w="1676400">
                  <a:extLst>
                    <a:ext uri="{9D8B030D-6E8A-4147-A177-3AD203B41FA5}">
                      <a16:colId xmlns:a16="http://schemas.microsoft.com/office/drawing/2014/main" val="2372720730"/>
                    </a:ext>
                  </a:extLst>
                </a:gridCol>
                <a:gridCol w="2471057">
                  <a:extLst>
                    <a:ext uri="{9D8B030D-6E8A-4147-A177-3AD203B41FA5}">
                      <a16:colId xmlns:a16="http://schemas.microsoft.com/office/drawing/2014/main" val="2992281534"/>
                    </a:ext>
                  </a:extLst>
                </a:gridCol>
              </a:tblGrid>
              <a:tr h="228600">
                <a:tc gridSpan="4">
                  <a:txBody>
                    <a:bodyPr/>
                    <a:lstStyle/>
                    <a:p>
                      <a:r>
                        <a:rPr lang="en-US" sz="2800" dirty="0">
                          <a:solidFill>
                            <a:schemeClr val="tx1"/>
                          </a:solidFill>
                        </a:rPr>
                        <a:t>ECCE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0185775"/>
                  </a:ext>
                </a:extLst>
              </a:tr>
              <a:tr h="259080">
                <a:tc>
                  <a:txBody>
                    <a:bodyPr/>
                    <a:lstStyle/>
                    <a:p>
                      <a:r>
                        <a:rPr lang="en-US" sz="2800" dirty="0">
                          <a:solidFill>
                            <a:schemeClr val="tx1"/>
                          </a:solidFill>
                        </a:rPr>
                        <a:t>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Submitted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Accepted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551061"/>
                  </a:ext>
                </a:extLst>
              </a:tr>
              <a:tr h="137160">
                <a:tc>
                  <a:txBody>
                    <a:bodyPr/>
                    <a:lstStyle/>
                    <a:p>
                      <a:r>
                        <a:rPr lang="en-US" sz="28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127666"/>
                  </a:ext>
                </a:extLst>
              </a:tr>
              <a:tr h="137160">
                <a:tc>
                  <a:txBody>
                    <a:bodyPr/>
                    <a:lstStyle/>
                    <a:p>
                      <a:r>
                        <a:rPr lang="en-US" sz="280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085016"/>
                  </a:ext>
                </a:extLst>
              </a:tr>
            </a:tbl>
          </a:graphicData>
        </a:graphic>
      </p:graphicFrame>
      <p:graphicFrame>
        <p:nvGraphicFramePr>
          <p:cNvPr id="6" name="Table 5">
            <a:extLst>
              <a:ext uri="{FF2B5EF4-FFF2-40B4-BE49-F238E27FC236}">
                <a16:creationId xmlns:a16="http://schemas.microsoft.com/office/drawing/2014/main" id="{75AFBDE3-DA5B-449B-B548-104FF889A8E4}"/>
              </a:ext>
            </a:extLst>
          </p:cNvPr>
          <p:cNvGraphicFramePr>
            <a:graphicFrameLocks noGrp="1"/>
          </p:cNvGraphicFramePr>
          <p:nvPr>
            <p:extLst>
              <p:ext uri="{D42A27DB-BD31-4B8C-83A1-F6EECF244321}">
                <p14:modId xmlns:p14="http://schemas.microsoft.com/office/powerpoint/2010/main" val="2067315044"/>
              </p:ext>
            </p:extLst>
          </p:nvPr>
        </p:nvGraphicFramePr>
        <p:xfrm>
          <a:off x="266700" y="2180265"/>
          <a:ext cx="8610600" cy="2072640"/>
        </p:xfrm>
        <a:graphic>
          <a:graphicData uri="http://schemas.openxmlformats.org/drawingml/2006/table">
            <a:tbl>
              <a:tblPr firstRow="1" bandRow="1">
                <a:tableStyleId>{073A0DAA-6AF3-43AB-8588-CEC1D06C72B9}</a:tableStyleId>
              </a:tblPr>
              <a:tblGrid>
                <a:gridCol w="2177143">
                  <a:extLst>
                    <a:ext uri="{9D8B030D-6E8A-4147-A177-3AD203B41FA5}">
                      <a16:colId xmlns:a16="http://schemas.microsoft.com/office/drawing/2014/main" val="321167106"/>
                    </a:ext>
                  </a:extLst>
                </a:gridCol>
                <a:gridCol w="2286000">
                  <a:extLst>
                    <a:ext uri="{9D8B030D-6E8A-4147-A177-3AD203B41FA5}">
                      <a16:colId xmlns:a16="http://schemas.microsoft.com/office/drawing/2014/main" val="55362030"/>
                    </a:ext>
                  </a:extLst>
                </a:gridCol>
                <a:gridCol w="1676400">
                  <a:extLst>
                    <a:ext uri="{9D8B030D-6E8A-4147-A177-3AD203B41FA5}">
                      <a16:colId xmlns:a16="http://schemas.microsoft.com/office/drawing/2014/main" val="2318417226"/>
                    </a:ext>
                  </a:extLst>
                </a:gridCol>
                <a:gridCol w="2471057">
                  <a:extLst>
                    <a:ext uri="{9D8B030D-6E8A-4147-A177-3AD203B41FA5}">
                      <a16:colId xmlns:a16="http://schemas.microsoft.com/office/drawing/2014/main" val="401092716"/>
                    </a:ext>
                  </a:extLst>
                </a:gridCol>
              </a:tblGrid>
              <a:tr h="213360">
                <a:tc gridSpan="4">
                  <a:txBody>
                    <a:bodyPr/>
                    <a:lstStyle/>
                    <a:p>
                      <a:r>
                        <a:rPr lang="en-US" sz="2800" dirty="0">
                          <a:solidFill>
                            <a:schemeClr val="tx1"/>
                          </a:solidFill>
                        </a:rPr>
                        <a:t>ECCE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499916"/>
                  </a:ext>
                </a:extLst>
              </a:tr>
              <a:tr h="228600">
                <a:tc>
                  <a:txBody>
                    <a:bodyPr/>
                    <a:lstStyle/>
                    <a:p>
                      <a:r>
                        <a:rPr lang="en-US" sz="2800" dirty="0">
                          <a:solidFill>
                            <a:schemeClr val="tx1"/>
                          </a:solidFill>
                        </a:rPr>
                        <a:t>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Submitted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Accepted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8582124"/>
                  </a:ext>
                </a:extLst>
              </a:tr>
              <a:tr h="137160">
                <a:tc>
                  <a:txBody>
                    <a:bodyPr/>
                    <a:lstStyle/>
                    <a:p>
                      <a:r>
                        <a:rPr lang="en-US" sz="28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58.2%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612914"/>
                  </a:ext>
                </a:extLst>
              </a:tr>
              <a:tr h="137160">
                <a:tc>
                  <a:txBody>
                    <a:bodyPr/>
                    <a:lstStyle/>
                    <a:p>
                      <a:r>
                        <a:rPr lang="en-US" sz="280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311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65.3%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361947"/>
                  </a:ext>
                </a:extLst>
              </a:tr>
            </a:tbl>
          </a:graphicData>
        </a:graphic>
      </p:graphicFrame>
      <p:sp>
        <p:nvSpPr>
          <p:cNvPr id="7" name="標題 1">
            <a:extLst>
              <a:ext uri="{FF2B5EF4-FFF2-40B4-BE49-F238E27FC236}">
                <a16:creationId xmlns:a16="http://schemas.microsoft.com/office/drawing/2014/main" id="{2BC0EC42-14B9-4B51-BF16-91CDC6886721}"/>
              </a:ext>
            </a:extLst>
          </p:cNvPr>
          <p:cNvSpPr txBox="1">
            <a:spLocks/>
          </p:cNvSpPr>
          <p:nvPr/>
        </p:nvSpPr>
        <p:spPr bwMode="auto">
          <a:xfrm>
            <a:off x="1828800" y="24493"/>
            <a:ext cx="4953000" cy="1143000"/>
          </a:xfrm>
          <a:prstGeom prst="rect">
            <a:avLst/>
          </a:prstGeom>
          <a:noFill/>
          <a:ln w="9525">
            <a:noFill/>
            <a:miter lim="800000"/>
            <a:headEnd/>
            <a:tailEnd/>
          </a:ln>
        </p:spPr>
        <p:txBody>
          <a:bodyPr anchor="ctr"/>
          <a:lstStyle/>
          <a:p>
            <a:pPr algn="ctr"/>
            <a:r>
              <a:rPr lang="en-US" altLang="zh-TW" sz="3600" dirty="0">
                <a:solidFill>
                  <a:srgbClr val="0000FF"/>
                </a:solidFill>
                <a:ea typeface="PMingLiU" pitchFamily="18" charset="-120"/>
              </a:rPr>
              <a:t>Hard Limit on Paper Acceptance</a:t>
            </a:r>
            <a:endParaRPr lang="zh-TW" altLang="en-US" sz="3600" dirty="0">
              <a:solidFill>
                <a:srgbClr val="0000FF"/>
              </a:solidFill>
              <a:ea typeface="PMingLiU" pitchFamily="18" charset="-120"/>
            </a:endParaRPr>
          </a:p>
        </p:txBody>
      </p:sp>
      <p:sp>
        <p:nvSpPr>
          <p:cNvPr id="9" name="Rectangle 8">
            <a:extLst>
              <a:ext uri="{FF2B5EF4-FFF2-40B4-BE49-F238E27FC236}">
                <a16:creationId xmlns:a16="http://schemas.microsoft.com/office/drawing/2014/main" id="{411E923B-0A9C-4700-B8EA-8F69C2ABA2AB}"/>
              </a:ext>
            </a:extLst>
          </p:cNvPr>
          <p:cNvSpPr/>
          <p:nvPr/>
        </p:nvSpPr>
        <p:spPr>
          <a:xfrm>
            <a:off x="-228600" y="1349268"/>
            <a:ext cx="9220200" cy="830997"/>
          </a:xfrm>
          <a:prstGeom prst="rect">
            <a:avLst/>
          </a:prstGeom>
        </p:spPr>
        <p:txBody>
          <a:bodyPr wrap="square">
            <a:spAutoFit/>
          </a:bodyPr>
          <a:lstStyle/>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Propose motion be amended to be 55 </a:t>
            </a:r>
            <a:r>
              <a:rPr lang="en-US" sz="2400" dirty="0">
                <a:solidFill>
                  <a:prstClr val="black"/>
                </a:solidFill>
                <a:latin typeface="Calibri" panose="020F0502020204030204" pitchFamily="34" charset="0"/>
                <a:cs typeface="Calibri" panose="020F0502020204030204" pitchFamily="34" charset="0"/>
              </a:rPr>
              <a:t>± 5% </a:t>
            </a:r>
            <a:r>
              <a:rPr lang="en-US" sz="2400" dirty="0">
                <a:solidFill>
                  <a:prstClr val="black"/>
                </a:solidFill>
              </a:rPr>
              <a:t> and apply for only Tracks E and F, where this committee has direct influence.</a:t>
            </a:r>
          </a:p>
        </p:txBody>
      </p:sp>
    </p:spTree>
    <p:extLst>
      <p:ext uri="{BB962C8B-B14F-4D97-AF65-F5344CB8AC3E}">
        <p14:creationId xmlns:p14="http://schemas.microsoft.com/office/powerpoint/2010/main" val="306682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4D1FA6-568A-4969-B9D5-BE41A3395480}"/>
              </a:ext>
            </a:extLst>
          </p:cNvPr>
          <p:cNvSpPr txBox="1">
            <a:spLocks noChangeArrowheads="1"/>
          </p:cNvSpPr>
          <p:nvPr/>
        </p:nvSpPr>
        <p:spPr bwMode="auto">
          <a:xfrm>
            <a:off x="685800" y="2286000"/>
            <a:ext cx="7772400" cy="2819400"/>
          </a:xfrm>
          <a:prstGeom prst="rect">
            <a:avLst/>
          </a:prstGeom>
          <a:no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r>
              <a:rPr lang="it-IT" altLang="zh-TW" sz="4000" b="1" kern="0" dirty="0">
                <a:ea typeface="PMingLiU" pitchFamily="18" charset="-120"/>
              </a:rPr>
              <a:t>New Business</a:t>
            </a:r>
            <a:endParaRPr lang="it-IT" altLang="zh-TW" sz="3600" kern="0" dirty="0">
              <a:ea typeface="PMingLiU" pitchFamily="18" charset="-120"/>
            </a:endParaRPr>
          </a:p>
        </p:txBody>
      </p:sp>
    </p:spTree>
    <p:extLst>
      <p:ext uri="{BB962C8B-B14F-4D97-AF65-F5344CB8AC3E}">
        <p14:creationId xmlns:p14="http://schemas.microsoft.com/office/powerpoint/2010/main" val="1377453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388234C-427C-4D01-AC49-E33C96910767}"/>
              </a:ext>
            </a:extLst>
          </p:cNvPr>
          <p:cNvSpPr txBox="1">
            <a:spLocks/>
          </p:cNvSpPr>
          <p:nvPr/>
        </p:nvSpPr>
        <p:spPr>
          <a:xfrm>
            <a:off x="228600" y="1371600"/>
            <a:ext cx="8458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kern="0" dirty="0">
                <a:highlight>
                  <a:srgbClr val="FFFF00"/>
                </a:highlight>
              </a:rPr>
              <a:t>Industry</a:t>
            </a:r>
            <a:r>
              <a:rPr lang="en-US" sz="2000" kern="0" dirty="0"/>
              <a:t> Power Converter Committee NEEDS </a:t>
            </a:r>
            <a:r>
              <a:rPr lang="en-US" sz="2000" kern="0" dirty="0">
                <a:highlight>
                  <a:srgbClr val="FFFF00"/>
                </a:highlight>
              </a:rPr>
              <a:t>industry</a:t>
            </a:r>
            <a:r>
              <a:rPr lang="en-US" sz="2000" kern="0" dirty="0"/>
              <a:t> representation!!!!</a:t>
            </a:r>
          </a:p>
          <a:p>
            <a:pPr lvl="1"/>
            <a:r>
              <a:rPr lang="en-US" sz="2000" kern="0" dirty="0"/>
              <a:t>Desire to contribute back to community</a:t>
            </a:r>
          </a:p>
          <a:p>
            <a:pPr lvl="1"/>
            <a:r>
              <a:rPr lang="en-US" sz="2000" kern="0" dirty="0"/>
              <a:t>Attend ECCE regularly</a:t>
            </a:r>
          </a:p>
          <a:p>
            <a:r>
              <a:rPr lang="en-US" sz="2000" kern="0" dirty="0"/>
              <a:t>Accepting </a:t>
            </a:r>
            <a:r>
              <a:rPr lang="en-US" sz="2000" dirty="0"/>
              <a:t>nominations and recommendations for 2020. </a:t>
            </a:r>
            <a:r>
              <a:rPr lang="en-GB" sz="2000" dirty="0"/>
              <a:t>Submit by December 1</a:t>
            </a:r>
            <a:r>
              <a:rPr lang="en-GB" sz="2000" baseline="30000" dirty="0"/>
              <a:t>st</a:t>
            </a:r>
            <a:r>
              <a:rPr lang="en-GB" sz="2000" dirty="0"/>
              <a:t>  to  </a:t>
            </a:r>
            <a:r>
              <a:rPr lang="en-GB" sz="2000" dirty="0">
                <a:hlinkClick r:id="rId2"/>
              </a:rPr>
              <a:t>gpitel@magna-power.com</a:t>
            </a:r>
            <a:r>
              <a:rPr lang="en-GB" sz="2000" dirty="0"/>
              <a:t>, decisions made before my term ends.</a:t>
            </a:r>
            <a:endParaRPr lang="en-US" sz="2000" dirty="0"/>
          </a:p>
          <a:p>
            <a:pPr lvl="1"/>
            <a:r>
              <a:rPr lang="en-US" sz="2000" dirty="0"/>
              <a:t>2nd Asian and European Liaison Officers</a:t>
            </a:r>
          </a:p>
          <a:p>
            <a:pPr lvl="1"/>
            <a:r>
              <a:rPr lang="en-US" sz="2000" dirty="0"/>
              <a:t>Standards</a:t>
            </a:r>
          </a:p>
          <a:p>
            <a:pPr marL="457200" lvl="1" indent="0">
              <a:buNone/>
            </a:pPr>
            <a:endParaRPr lang="en-US" sz="2000" dirty="0"/>
          </a:p>
          <a:p>
            <a:r>
              <a:rPr lang="en-US" sz="1300" b="1" dirty="0"/>
              <a:t>Special Activities</a:t>
            </a:r>
            <a:r>
              <a:rPr lang="en-US" sz="1300" dirty="0"/>
              <a:t> responsible for promoting special events aimed at promoting and disseminating knowledge in the field of interest of IPCC and favor Industry-Academia links (panel groups, tutorials, special session at IAS sponsored conferences, etc.). The special activities subcommittee chair will be supported by two European Liaison officers and two Asian Liaison officers. </a:t>
            </a:r>
          </a:p>
          <a:p>
            <a:endParaRPr lang="en-US" sz="1300" dirty="0"/>
          </a:p>
          <a:p>
            <a:r>
              <a:rPr lang="en-US" sz="1300" b="1" dirty="0"/>
              <a:t>Standards Subcommittee </a:t>
            </a:r>
            <a:r>
              <a:rPr lang="en-US" sz="1300" dirty="0"/>
              <a:t>The scope of the Standards Subcommittee shall be to do liaison work with standard making and code-making bodies in the electrical field as related to the industrial power converter industry, and to participate in the work of the Industrial Power Converters Committee pertaining to Codes and Standards.</a:t>
            </a:r>
            <a:endParaRPr lang="en-US" sz="1300" kern="0" dirty="0"/>
          </a:p>
          <a:p>
            <a:pPr lvl="1"/>
            <a:endParaRPr lang="en-US" sz="1200" kern="0" dirty="0"/>
          </a:p>
          <a:p>
            <a:pPr marL="0" indent="0">
              <a:buNone/>
            </a:pPr>
            <a:endParaRPr lang="en-US" sz="2400" kern="0" dirty="0"/>
          </a:p>
        </p:txBody>
      </p:sp>
      <p:sp>
        <p:nvSpPr>
          <p:cNvPr id="5" name="Rectangle 2">
            <a:extLst>
              <a:ext uri="{FF2B5EF4-FFF2-40B4-BE49-F238E27FC236}">
                <a16:creationId xmlns:a16="http://schemas.microsoft.com/office/drawing/2014/main" id="{EB656971-649C-439A-B2DC-0627A81BAE22}"/>
              </a:ext>
            </a:extLst>
          </p:cNvPr>
          <p:cNvSpPr>
            <a:spLocks noChangeArrowheads="1"/>
          </p:cNvSpPr>
          <p:nvPr/>
        </p:nvSpPr>
        <p:spPr bwMode="auto">
          <a:xfrm>
            <a:off x="1828800" y="299313"/>
            <a:ext cx="4615640" cy="843687"/>
          </a:xfrm>
          <a:prstGeom prst="rect">
            <a:avLst/>
          </a:prstGeom>
          <a:solidFill>
            <a:srgbClr val="FFFFFF"/>
          </a:solidFill>
          <a:ln w="9525">
            <a:noFill/>
            <a:miter lim="800000"/>
            <a:headEnd/>
            <a:tailEnd/>
          </a:ln>
        </p:spPr>
        <p:txBody>
          <a:bodyPr anchor="ctr"/>
          <a:lstStyle/>
          <a:p>
            <a:pPr algn="ctr"/>
            <a:r>
              <a:rPr lang="en-US" altLang="zh-TW" sz="3200" dirty="0">
                <a:solidFill>
                  <a:srgbClr val="0000FF"/>
                </a:solidFill>
                <a:ea typeface="PMingLiU" pitchFamily="18" charset="-120"/>
              </a:rPr>
              <a:t>Call for Volunteers</a:t>
            </a:r>
            <a:br>
              <a:rPr lang="en-US" altLang="zh-TW" sz="3200" dirty="0">
                <a:solidFill>
                  <a:srgbClr val="0000FF"/>
                </a:solidFill>
                <a:ea typeface="PMingLiU" pitchFamily="18" charset="-120"/>
              </a:rPr>
            </a:br>
            <a:r>
              <a:rPr lang="en-US" altLang="zh-TW" sz="3200" dirty="0">
                <a:solidFill>
                  <a:srgbClr val="0000FF"/>
                </a:solidFill>
                <a:ea typeface="PMingLiU" pitchFamily="18" charset="-120"/>
              </a:rPr>
              <a:t>Call of Nominations</a:t>
            </a:r>
            <a:endParaRPr lang="it-IT" altLang="zh-TW" sz="3200" dirty="0">
              <a:solidFill>
                <a:srgbClr val="0000FF"/>
              </a:solidFill>
              <a:ea typeface="PMingLiU" pitchFamily="18" charset="-120"/>
            </a:endParaRPr>
          </a:p>
        </p:txBody>
      </p:sp>
    </p:spTree>
    <p:extLst>
      <p:ext uri="{BB962C8B-B14F-4D97-AF65-F5344CB8AC3E}">
        <p14:creationId xmlns:p14="http://schemas.microsoft.com/office/powerpoint/2010/main" val="2359215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C6353B-9E11-47AC-8E99-2FD9C1DC880B}"/>
              </a:ext>
            </a:extLst>
          </p:cNvPr>
          <p:cNvSpPr>
            <a:spLocks noChangeArrowheads="1"/>
          </p:cNvSpPr>
          <p:nvPr/>
        </p:nvSpPr>
        <p:spPr bwMode="auto">
          <a:xfrm>
            <a:off x="2482566" y="485775"/>
            <a:ext cx="3852914" cy="523220"/>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New Secretary Voting</a:t>
            </a:r>
            <a:endParaRPr lang="en-GB" altLang="en-US" sz="2800" dirty="0">
              <a:solidFill>
                <a:srgbClr val="0000FF"/>
              </a:solidFill>
            </a:endParaRPr>
          </a:p>
        </p:txBody>
      </p:sp>
      <p:pic>
        <p:nvPicPr>
          <p:cNvPr id="5" name="Picture 4" descr="A person wearing glasses and smiling at the camera&#10;&#10;Description automatically generated">
            <a:extLst>
              <a:ext uri="{FF2B5EF4-FFF2-40B4-BE49-F238E27FC236}">
                <a16:creationId xmlns:a16="http://schemas.microsoft.com/office/drawing/2014/main" id="{A64A2E5A-962A-458F-A6CF-F271DDD0B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47800"/>
            <a:ext cx="1656376" cy="2209800"/>
          </a:xfrm>
          <a:prstGeom prst="rect">
            <a:avLst/>
          </a:prstGeom>
        </p:spPr>
      </p:pic>
      <p:sp>
        <p:nvSpPr>
          <p:cNvPr id="8" name="Rectangle 7">
            <a:extLst>
              <a:ext uri="{FF2B5EF4-FFF2-40B4-BE49-F238E27FC236}">
                <a16:creationId xmlns:a16="http://schemas.microsoft.com/office/drawing/2014/main" id="{64FD4928-D1D6-49AD-AD9E-9CEC66EBC002}"/>
              </a:ext>
            </a:extLst>
          </p:cNvPr>
          <p:cNvSpPr/>
          <p:nvPr/>
        </p:nvSpPr>
        <p:spPr>
          <a:xfrm>
            <a:off x="1854200" y="1676400"/>
            <a:ext cx="7086600" cy="4603568"/>
          </a:xfrm>
          <a:prstGeom prst="rect">
            <a:avLst/>
          </a:prstGeom>
        </p:spPr>
        <p:txBody>
          <a:bodyPr wrap="square">
            <a:spAutoFit/>
          </a:bodyPr>
          <a:lstStyle/>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Professor at </a:t>
            </a:r>
            <a:r>
              <a:rPr lang="en-US" sz="2400" dirty="0" err="1">
                <a:solidFill>
                  <a:prstClr val="black"/>
                </a:solidFill>
              </a:rPr>
              <a:t>Chonbuk</a:t>
            </a:r>
            <a:r>
              <a:rPr lang="en-US" sz="2400" dirty="0">
                <a:solidFill>
                  <a:prstClr val="black"/>
                </a:solidFill>
              </a:rPr>
              <a:t> National University, Korea (2008-Present)</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Senior Engineer at ABB  (2004-2008)</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Ph.D. Univ of Madison Wisc. (2004)</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IPCC Special Activities Chair (2017-2019)</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Associate Editor IEEE Transactions on Industrial Applications (2014-Present)</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Activate member in many IAS activities and committees.</a:t>
            </a:r>
          </a:p>
          <a:p>
            <a:pPr marL="685800" lvl="1" indent="-228600" eaLnBrk="1" fontAlgn="auto" hangingPunct="1">
              <a:lnSpc>
                <a:spcPct val="70000"/>
              </a:lnSpc>
              <a:spcBef>
                <a:spcPts val="0"/>
              </a:spcBef>
              <a:spcAft>
                <a:spcPts val="1200"/>
              </a:spcAft>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2071249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1631D126-ED30-4563-BAB2-89E78A0F136C}"/>
              </a:ext>
            </a:extLst>
          </p:cNvPr>
          <p:cNvSpPr txBox="1">
            <a:spLocks/>
          </p:cNvSpPr>
          <p:nvPr/>
        </p:nvSpPr>
        <p:spPr bwMode="auto">
          <a:xfrm>
            <a:off x="1828800" y="24493"/>
            <a:ext cx="4953000" cy="1143000"/>
          </a:xfrm>
          <a:prstGeom prst="rect">
            <a:avLst/>
          </a:prstGeom>
          <a:noFill/>
          <a:ln w="9525">
            <a:noFill/>
            <a:miter lim="800000"/>
            <a:headEnd/>
            <a:tailEnd/>
          </a:ln>
        </p:spPr>
        <p:txBody>
          <a:bodyPr anchor="ctr"/>
          <a:lstStyle/>
          <a:p>
            <a:pPr algn="ctr"/>
            <a:r>
              <a:rPr lang="en-US" altLang="zh-TW" sz="3600" dirty="0">
                <a:solidFill>
                  <a:srgbClr val="0000FF"/>
                </a:solidFill>
                <a:ea typeface="PMingLiU" pitchFamily="18" charset="-120"/>
              </a:rPr>
              <a:t>Open the Floor for Discussion?</a:t>
            </a:r>
            <a:endParaRPr lang="zh-TW" altLang="en-US" sz="3600" dirty="0">
              <a:solidFill>
                <a:srgbClr val="0000FF"/>
              </a:solidFill>
              <a:ea typeface="PMingLiU" pitchFamily="18" charset="-120"/>
            </a:endParaRPr>
          </a:p>
        </p:txBody>
      </p:sp>
    </p:spTree>
    <p:extLst>
      <p:ext uri="{BB962C8B-B14F-4D97-AF65-F5344CB8AC3E}">
        <p14:creationId xmlns:p14="http://schemas.microsoft.com/office/powerpoint/2010/main" val="946736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983016B-3B01-4FAA-B37D-59669878DA73}"/>
              </a:ext>
            </a:extLst>
          </p:cNvPr>
          <p:cNvSpPr txBox="1">
            <a:spLocks noChangeArrowheads="1"/>
          </p:cNvSpPr>
          <p:nvPr/>
        </p:nvSpPr>
        <p:spPr bwMode="auto">
          <a:xfrm>
            <a:off x="762000" y="2133600"/>
            <a:ext cx="7772400" cy="2819400"/>
          </a:xfrm>
          <a:prstGeom prst="rect">
            <a:avLst/>
          </a:prstGeom>
          <a:no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r>
              <a:rPr lang="it-IT" altLang="zh-TW" sz="4000" b="1" kern="0" dirty="0">
                <a:ea typeface="PMingLiU" pitchFamily="18" charset="-120"/>
              </a:rPr>
              <a:t>Annoucements</a:t>
            </a:r>
            <a:endParaRPr lang="it-IT" altLang="zh-TW" sz="3600" kern="0" dirty="0">
              <a:ea typeface="PMingLiU" pitchFamily="18" charset="-120"/>
            </a:endParaRPr>
          </a:p>
        </p:txBody>
      </p:sp>
    </p:spTree>
    <p:extLst>
      <p:ext uri="{BB962C8B-B14F-4D97-AF65-F5344CB8AC3E}">
        <p14:creationId xmlns:p14="http://schemas.microsoft.com/office/powerpoint/2010/main" val="40854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ubtitle 1">
            <a:extLst>
              <a:ext uri="{FF2B5EF4-FFF2-40B4-BE49-F238E27FC236}">
                <a16:creationId xmlns:a16="http://schemas.microsoft.com/office/drawing/2014/main" id="{D8F356F7-D64C-4044-8B21-D3E0F000C2C4}"/>
              </a:ext>
            </a:extLst>
          </p:cNvPr>
          <p:cNvSpPr>
            <a:spLocks noGrp="1"/>
          </p:cNvSpPr>
          <p:nvPr>
            <p:ph type="subTitle" idx="1"/>
          </p:nvPr>
        </p:nvSpPr>
        <p:spPr>
          <a:xfrm>
            <a:off x="1730374" y="3813175"/>
            <a:ext cx="6346825" cy="2011363"/>
          </a:xfrm>
        </p:spPr>
        <p:txBody>
          <a:bodyPr/>
          <a:lstStyle/>
          <a:p>
            <a:pPr eaLnBrk="1" hangingPunct="1">
              <a:buFont typeface="Wingdings" panose="05000000000000000000" pitchFamily="2" charset="2"/>
              <a:buNone/>
            </a:pPr>
            <a:r>
              <a:rPr lang="en-US" altLang="en-US" dirty="0">
                <a:ea typeface="ＭＳ Ｐゴシック" panose="020B0600070205080204" pitchFamily="34" charset="-128"/>
              </a:rPr>
              <a:t>Stefano Bifaretti</a:t>
            </a:r>
          </a:p>
          <a:p>
            <a:pPr eaLnBrk="1" hangingPunct="1"/>
            <a:r>
              <a:rPr lang="en-US" altLang="en-US" dirty="0">
                <a:ea typeface="ＭＳ Ｐゴシック" panose="020B0600070205080204" pitchFamily="34" charset="-128"/>
              </a:rPr>
              <a:t>IEEE IAS IPCC Paper Review Co-Chair</a:t>
            </a:r>
          </a:p>
          <a:p>
            <a:pPr eaLnBrk="1" hangingPunct="1">
              <a:buFont typeface="Wingdings" panose="05000000000000000000" pitchFamily="2" charset="2"/>
              <a:buNone/>
            </a:pP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October 1, 2019</a:t>
            </a:r>
          </a:p>
          <a:p>
            <a:pPr eaLnBrk="1" hangingPunct="1"/>
            <a:r>
              <a:rPr lang="en-US" altLang="en-US" dirty="0">
                <a:ea typeface="ＭＳ Ｐゴシック" panose="020B0600070205080204" pitchFamily="34" charset="-128"/>
              </a:rPr>
              <a:t>Baltimore, Maryland, USA</a:t>
            </a:r>
          </a:p>
          <a:p>
            <a:pPr eaLnBrk="1" hangingPunct="1">
              <a:buFont typeface="Wingdings" panose="05000000000000000000" pitchFamily="2" charset="2"/>
              <a:buNone/>
            </a:pPr>
            <a:endParaRPr lang="en-US" altLang="en-US" dirty="0">
              <a:ea typeface="ＭＳ Ｐゴシック" panose="020B0600070205080204" pitchFamily="34" charset="-128"/>
            </a:endParaRPr>
          </a:p>
        </p:txBody>
      </p:sp>
      <p:sp>
        <p:nvSpPr>
          <p:cNvPr id="9218" name="Title 2">
            <a:extLst>
              <a:ext uri="{FF2B5EF4-FFF2-40B4-BE49-F238E27FC236}">
                <a16:creationId xmlns:a16="http://schemas.microsoft.com/office/drawing/2014/main" id="{41519FD1-77BF-437B-AD28-20848D8BF7BA}"/>
              </a:ext>
            </a:extLst>
          </p:cNvPr>
          <p:cNvSpPr>
            <a:spLocks noGrp="1"/>
          </p:cNvSpPr>
          <p:nvPr>
            <p:ph type="ctrTitle"/>
          </p:nvPr>
        </p:nvSpPr>
        <p:spPr>
          <a:xfrm>
            <a:off x="1220788" y="822325"/>
            <a:ext cx="7315200" cy="2560638"/>
          </a:xfrm>
        </p:spPr>
        <p:txBody>
          <a:bodyPr/>
          <a:lstStyle/>
          <a:p>
            <a:pPr eaLnBrk="1" hangingPunct="1"/>
            <a:r>
              <a:rPr lang="it-IT" altLang="zh-TW" dirty="0">
                <a:ea typeface="PMingLiU" pitchFamily="18" charset="-120"/>
              </a:rPr>
              <a:t>Prize Paper Awards for ECCE 2018</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Industrial Power Converter Committee</a:t>
            </a:r>
          </a:p>
        </p:txBody>
      </p:sp>
    </p:spTree>
    <p:extLst>
      <p:ext uri="{BB962C8B-B14F-4D97-AF65-F5344CB8AC3E}">
        <p14:creationId xmlns:p14="http://schemas.microsoft.com/office/powerpoint/2010/main" val="194658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69A2640-835D-42A6-9ACD-019265F9220D}"/>
              </a:ext>
            </a:extLst>
          </p:cNvPr>
          <p:cNvSpPr>
            <a:spLocks noChangeArrowheads="1"/>
          </p:cNvSpPr>
          <p:nvPr/>
        </p:nvSpPr>
        <p:spPr bwMode="auto">
          <a:xfrm>
            <a:off x="2133600" y="685800"/>
            <a:ext cx="4038600" cy="377825"/>
          </a:xfrm>
          <a:prstGeom prst="rect">
            <a:avLst/>
          </a:prstGeom>
          <a:solidFill>
            <a:srgbClr val="FFFFFF"/>
          </a:solidFill>
          <a:ln w="9525">
            <a:noFill/>
            <a:miter lim="800000"/>
            <a:headEnd/>
            <a:tailEnd/>
          </a:ln>
        </p:spPr>
        <p:txBody>
          <a:bodyPr anchor="ctr"/>
          <a:lstStyle/>
          <a:p>
            <a:pPr algn="ctr"/>
            <a:r>
              <a:rPr lang="en-US" altLang="zh-TW" sz="3600" dirty="0">
                <a:solidFill>
                  <a:srgbClr val="0000FF"/>
                </a:solidFill>
                <a:ea typeface="PMingLiU" pitchFamily="18" charset="-120"/>
              </a:rPr>
              <a:t>Membership</a:t>
            </a:r>
            <a:endParaRPr lang="it-IT" altLang="zh-TW" sz="3600" dirty="0">
              <a:solidFill>
                <a:srgbClr val="0000FF"/>
              </a:solidFill>
              <a:ea typeface="PMingLiU" pitchFamily="18" charset="-120"/>
            </a:endParaRPr>
          </a:p>
        </p:txBody>
      </p:sp>
      <p:sp>
        <p:nvSpPr>
          <p:cNvPr id="6" name="Content Placeholder 2">
            <a:extLst>
              <a:ext uri="{FF2B5EF4-FFF2-40B4-BE49-F238E27FC236}">
                <a16:creationId xmlns:a16="http://schemas.microsoft.com/office/drawing/2014/main" id="{0393F393-B3F6-4445-9706-D79D6CCC4350}"/>
              </a:ext>
            </a:extLst>
          </p:cNvPr>
          <p:cNvSpPr txBox="1">
            <a:spLocks/>
          </p:cNvSpPr>
          <p:nvPr/>
        </p:nvSpPr>
        <p:spPr>
          <a:xfrm>
            <a:off x="228600" y="1430321"/>
            <a:ext cx="8458200" cy="22129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t>Membership roster is at 409 (+35 people since last meeting)</a:t>
            </a:r>
          </a:p>
          <a:p>
            <a:pPr lvl="1"/>
            <a:r>
              <a:rPr lang="en-US" sz="2400" kern="0" dirty="0"/>
              <a:t>Online registration: </a:t>
            </a:r>
            <a:r>
              <a:rPr lang="en-US" sz="2400" dirty="0">
                <a:hlinkClick r:id="rId2"/>
              </a:rPr>
              <a:t>http://sites.ieee.org/ipcc/</a:t>
            </a:r>
            <a:endParaRPr lang="en-US" sz="2400" kern="0" dirty="0"/>
          </a:p>
          <a:p>
            <a:pPr lvl="1"/>
            <a:r>
              <a:rPr lang="en-US" sz="2400" kern="0" dirty="0"/>
              <a:t>Attending the IPCC meeting held every year at ECCE.</a:t>
            </a:r>
          </a:p>
          <a:p>
            <a:r>
              <a:rPr lang="en-US" sz="2400" kern="0" dirty="0"/>
              <a:t>Spread the word to friends, colleagues, and students. </a:t>
            </a:r>
          </a:p>
          <a:p>
            <a:pPr marL="0" indent="0">
              <a:buNone/>
            </a:pPr>
            <a:endParaRPr lang="en-US" sz="2400" kern="0" dirty="0"/>
          </a:p>
        </p:txBody>
      </p:sp>
      <p:sp>
        <p:nvSpPr>
          <p:cNvPr id="7" name="Rectangle 2">
            <a:extLst>
              <a:ext uri="{FF2B5EF4-FFF2-40B4-BE49-F238E27FC236}">
                <a16:creationId xmlns:a16="http://schemas.microsoft.com/office/drawing/2014/main" id="{BB4CD411-3F81-4DAD-868C-58868281929D}"/>
              </a:ext>
            </a:extLst>
          </p:cNvPr>
          <p:cNvSpPr>
            <a:spLocks noChangeArrowheads="1"/>
          </p:cNvSpPr>
          <p:nvPr/>
        </p:nvSpPr>
        <p:spPr bwMode="auto">
          <a:xfrm>
            <a:off x="1447800" y="3877118"/>
            <a:ext cx="6248400" cy="377825"/>
          </a:xfrm>
          <a:prstGeom prst="rect">
            <a:avLst/>
          </a:prstGeom>
          <a:solidFill>
            <a:srgbClr val="FFFFFF"/>
          </a:solidFill>
          <a:ln w="9525">
            <a:noFill/>
            <a:miter lim="800000"/>
            <a:headEnd/>
            <a:tailEnd/>
          </a:ln>
        </p:spPr>
        <p:txBody>
          <a:bodyPr anchor="ctr"/>
          <a:lstStyle/>
          <a:p>
            <a:pPr algn="ctr"/>
            <a:r>
              <a:rPr lang="en-US" altLang="zh-TW" sz="3600" dirty="0">
                <a:solidFill>
                  <a:srgbClr val="0000FF"/>
                </a:solidFill>
                <a:ea typeface="PMingLiU" pitchFamily="18" charset="-120"/>
              </a:rPr>
              <a:t>Becoming an Active Member</a:t>
            </a:r>
            <a:endParaRPr lang="it-IT" altLang="zh-TW" sz="3600" dirty="0">
              <a:solidFill>
                <a:srgbClr val="0000FF"/>
              </a:solidFill>
              <a:ea typeface="PMingLiU" pitchFamily="18" charset="-120"/>
            </a:endParaRPr>
          </a:p>
        </p:txBody>
      </p:sp>
      <p:sp>
        <p:nvSpPr>
          <p:cNvPr id="9" name="Content Placeholder 2">
            <a:extLst>
              <a:ext uri="{FF2B5EF4-FFF2-40B4-BE49-F238E27FC236}">
                <a16:creationId xmlns:a16="http://schemas.microsoft.com/office/drawing/2014/main" id="{B1F14B52-1518-49E1-B38D-68E047120A78}"/>
              </a:ext>
            </a:extLst>
          </p:cNvPr>
          <p:cNvSpPr txBox="1">
            <a:spLocks/>
          </p:cNvSpPr>
          <p:nvPr/>
        </p:nvSpPr>
        <p:spPr>
          <a:xfrm>
            <a:off x="228600" y="4814855"/>
            <a:ext cx="8458200" cy="22129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sz="2400" b="1" kern="0" dirty="0"/>
          </a:p>
        </p:txBody>
      </p:sp>
      <p:sp>
        <p:nvSpPr>
          <p:cNvPr id="10" name="Content Placeholder 2">
            <a:extLst>
              <a:ext uri="{FF2B5EF4-FFF2-40B4-BE49-F238E27FC236}">
                <a16:creationId xmlns:a16="http://schemas.microsoft.com/office/drawing/2014/main" id="{38823263-7AB4-4409-8573-F705602B5C77}"/>
              </a:ext>
            </a:extLst>
          </p:cNvPr>
          <p:cNvSpPr txBox="1">
            <a:spLocks/>
          </p:cNvSpPr>
          <p:nvPr/>
        </p:nvSpPr>
        <p:spPr>
          <a:xfrm>
            <a:off x="342900" y="4337051"/>
            <a:ext cx="8458200" cy="18351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a:t>Reviewer, track chair, officer. </a:t>
            </a:r>
          </a:p>
          <a:p>
            <a:r>
              <a:rPr lang="en-US" sz="2400" kern="0" dirty="0"/>
              <a:t>Active within IEEE</a:t>
            </a:r>
          </a:p>
          <a:p>
            <a:r>
              <a:rPr lang="en-US" sz="2400" kern="0" dirty="0"/>
              <a:t>Publishing at IAS sponsored conferences</a:t>
            </a:r>
          </a:p>
          <a:p>
            <a:r>
              <a:rPr lang="en-US" sz="2400" kern="0" dirty="0"/>
              <a:t>Meeting attendance record</a:t>
            </a:r>
          </a:p>
          <a:p>
            <a:pPr marL="0" indent="0">
              <a:buNone/>
            </a:pPr>
            <a:endParaRPr lang="en-US" sz="2400" kern="0" dirty="0"/>
          </a:p>
          <a:p>
            <a:pPr marL="0" indent="0">
              <a:buNone/>
            </a:pPr>
            <a:endParaRPr lang="en-US" sz="2400" kern="0" dirty="0"/>
          </a:p>
        </p:txBody>
      </p:sp>
    </p:spTree>
    <p:extLst>
      <p:ext uri="{BB962C8B-B14F-4D97-AF65-F5344CB8AC3E}">
        <p14:creationId xmlns:p14="http://schemas.microsoft.com/office/powerpoint/2010/main" val="2099384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8DEFD4B3-5521-4C8C-924E-C96D9684FD7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IPCC ECCE Paper Award Committee</a:t>
            </a:r>
          </a:p>
        </p:txBody>
      </p:sp>
      <p:sp>
        <p:nvSpPr>
          <p:cNvPr id="9219" name="Content Placeholder 2">
            <a:extLst>
              <a:ext uri="{FF2B5EF4-FFF2-40B4-BE49-F238E27FC236}">
                <a16:creationId xmlns:a16="http://schemas.microsoft.com/office/drawing/2014/main" id="{4DFDB2AB-40E4-462E-9B6C-1A6A2D83F888}"/>
              </a:ext>
            </a:extLst>
          </p:cNvPr>
          <p:cNvSpPr>
            <a:spLocks noGrp="1"/>
          </p:cNvSpPr>
          <p:nvPr>
            <p:ph sz="quarter" idx="1"/>
          </p:nvPr>
        </p:nvSpPr>
        <p:spPr>
          <a:xfrm>
            <a:off x="549345" y="983280"/>
            <a:ext cx="8045310" cy="4870767"/>
          </a:xfrm>
        </p:spPr>
        <p:txBody>
          <a:bodyPr/>
          <a:lstStyle/>
          <a:p>
            <a:pPr eaLnBrk="1" hangingPunct="1">
              <a:spcBef>
                <a:spcPct val="0"/>
              </a:spcBef>
              <a:spcAft>
                <a:spcPts val="800"/>
              </a:spcAft>
            </a:pPr>
            <a:r>
              <a:rPr lang="en-US" altLang="en-US" sz="1800" b="1" dirty="0">
                <a:ea typeface="ＭＳ Ｐゴシック" panose="020B0600070205080204" pitchFamily="34" charset="-128"/>
              </a:rPr>
              <a:t>Stefano Bifaretti, </a:t>
            </a:r>
            <a:r>
              <a:rPr lang="en-US" altLang="en-US" sz="1800" b="1" i="1" dirty="0">
                <a:ea typeface="ＭＳ Ｐゴシック" panose="020B0600070205080204" pitchFamily="34" charset="-128"/>
              </a:rPr>
              <a:t>Transaction co-Chair</a:t>
            </a:r>
            <a:r>
              <a:rPr lang="en-US" altLang="en-US" sz="1800" b="1" dirty="0">
                <a:ea typeface="ＭＳ Ｐゴシック" panose="020B0600070205080204" pitchFamily="34" charset="-128"/>
              </a:rPr>
              <a:t>, </a:t>
            </a:r>
            <a:r>
              <a:rPr lang="en-US" altLang="en-US" sz="1800" dirty="0">
                <a:ea typeface="ＭＳ Ｐゴシック" panose="020B0600070205080204" pitchFamily="34" charset="-128"/>
              </a:rPr>
              <a:t>University of Rome Tor </a:t>
            </a:r>
            <a:r>
              <a:rPr lang="en-US" altLang="en-US" sz="1800" dirty="0" err="1">
                <a:ea typeface="ＭＳ Ｐゴシック" panose="020B0600070205080204" pitchFamily="34" charset="-128"/>
              </a:rPr>
              <a:t>Vergata</a:t>
            </a:r>
            <a:r>
              <a:rPr lang="en-US" altLang="en-US" sz="1800" dirty="0">
                <a:ea typeface="ＭＳ Ｐゴシック" panose="020B0600070205080204" pitchFamily="34" charset="-128"/>
              </a:rPr>
              <a:t>, Italy </a:t>
            </a:r>
          </a:p>
          <a:p>
            <a:pPr eaLnBrk="1" hangingPunct="1">
              <a:spcBef>
                <a:spcPct val="0"/>
              </a:spcBef>
              <a:spcAft>
                <a:spcPts val="800"/>
              </a:spcAft>
            </a:pPr>
            <a:r>
              <a:rPr lang="en-US" altLang="en-US" sz="1800" b="1" dirty="0" err="1">
                <a:ea typeface="ＭＳ Ｐゴシック" panose="020B0600070205080204" pitchFamily="34" charset="-128"/>
              </a:rPr>
              <a:t>Babak</a:t>
            </a:r>
            <a:r>
              <a:rPr lang="en-US" altLang="en-US" sz="1800" b="1" dirty="0">
                <a:ea typeface="ＭＳ Ｐゴシック" panose="020B0600070205080204" pitchFamily="34" charset="-128"/>
              </a:rPr>
              <a:t> </a:t>
            </a:r>
            <a:r>
              <a:rPr lang="en-US" altLang="en-US" sz="1800" b="1" dirty="0" err="1">
                <a:ea typeface="ＭＳ Ｐゴシック" panose="020B0600070205080204" pitchFamily="34" charset="-128"/>
              </a:rPr>
              <a:t>Parkhideh</a:t>
            </a:r>
            <a:r>
              <a:rPr lang="en-US" altLang="en-US" sz="1800" b="1" dirty="0">
                <a:ea typeface="ＭＳ Ｐゴシック" panose="020B0600070205080204" pitchFamily="34" charset="-128"/>
              </a:rPr>
              <a:t>, </a:t>
            </a:r>
            <a:r>
              <a:rPr lang="it-IT" sz="1800" dirty="0" err="1"/>
              <a:t>University</a:t>
            </a:r>
            <a:r>
              <a:rPr lang="it-IT" sz="1800" dirty="0"/>
              <a:t> of North Carolina </a:t>
            </a:r>
            <a:r>
              <a:rPr lang="en-US" altLang="en-US" sz="1800" dirty="0">
                <a:ea typeface="ＭＳ Ｐゴシック" panose="020B0600070205080204" pitchFamily="34" charset="-128"/>
              </a:rPr>
              <a:t>, USA</a:t>
            </a:r>
          </a:p>
          <a:p>
            <a:pPr eaLnBrk="1" hangingPunct="1">
              <a:spcBef>
                <a:spcPct val="0"/>
              </a:spcBef>
              <a:spcAft>
                <a:spcPts val="800"/>
              </a:spcAft>
            </a:pPr>
            <a:r>
              <a:rPr lang="en-US" altLang="en-US" sz="1800" b="1" dirty="0">
                <a:ea typeface="ＭＳ Ｐゴシック" panose="020B0600070205080204" pitchFamily="34" charset="-128"/>
              </a:rPr>
              <a:t>Dong Jiang, </a:t>
            </a:r>
            <a:r>
              <a:rPr lang="en-US" sz="1800" dirty="0" err="1"/>
              <a:t>Huazhong</a:t>
            </a:r>
            <a:r>
              <a:rPr lang="en-US" sz="1800" dirty="0"/>
              <a:t> University of Science and Technology</a:t>
            </a:r>
            <a:r>
              <a:rPr lang="en-US" altLang="en-US" sz="1800" dirty="0">
                <a:ea typeface="ＭＳ Ｐゴシック" panose="020B0600070205080204" pitchFamily="34" charset="-128"/>
              </a:rPr>
              <a:t>, China</a:t>
            </a:r>
          </a:p>
          <a:p>
            <a:pPr eaLnBrk="1" hangingPunct="1">
              <a:spcBef>
                <a:spcPct val="0"/>
              </a:spcBef>
              <a:spcAft>
                <a:spcPts val="800"/>
              </a:spcAft>
            </a:pPr>
            <a:r>
              <a:rPr lang="en-US" altLang="en-US" sz="1800" b="1" dirty="0" err="1">
                <a:ea typeface="ＭＳ Ｐゴシック" panose="020B0600070205080204" pitchFamily="34" charset="-128"/>
              </a:rPr>
              <a:t>Jiangbiao</a:t>
            </a:r>
            <a:r>
              <a:rPr lang="en-US" altLang="en-US" sz="1800" b="1" dirty="0">
                <a:ea typeface="ＭＳ Ｐゴシック" panose="020B0600070205080204" pitchFamily="34" charset="-128"/>
              </a:rPr>
              <a:t> He, </a:t>
            </a:r>
            <a:r>
              <a:rPr lang="it-IT" sz="1800" dirty="0"/>
              <a:t>GE Global </a:t>
            </a:r>
            <a:r>
              <a:rPr lang="it-IT" sz="1800" dirty="0" err="1"/>
              <a:t>Research</a:t>
            </a:r>
            <a:r>
              <a:rPr lang="en-US" altLang="en-US" sz="1800" dirty="0">
                <a:ea typeface="ＭＳ Ｐゴシック" panose="020B0600070205080204" pitchFamily="34" charset="-128"/>
              </a:rPr>
              <a:t>, USA</a:t>
            </a:r>
          </a:p>
          <a:p>
            <a:pPr eaLnBrk="1" hangingPunct="1">
              <a:spcBef>
                <a:spcPct val="0"/>
              </a:spcBef>
              <a:spcAft>
                <a:spcPts val="800"/>
              </a:spcAft>
            </a:pPr>
            <a:r>
              <a:rPr lang="en-US" altLang="en-US" sz="1800" b="1" dirty="0">
                <a:ea typeface="ＭＳ Ｐゴシック" panose="020B0600070205080204" pitchFamily="34" charset="-128"/>
              </a:rPr>
              <a:t>Marcello </a:t>
            </a:r>
            <a:r>
              <a:rPr lang="en-US" altLang="en-US" sz="1800" b="1" dirty="0" err="1">
                <a:ea typeface="ＭＳ Ｐゴシック" panose="020B0600070205080204" pitchFamily="34" charset="-128"/>
              </a:rPr>
              <a:t>Pucci</a:t>
            </a:r>
            <a:r>
              <a:rPr lang="en-US" altLang="en-US" sz="1800" dirty="0">
                <a:ea typeface="ＭＳ Ｐゴシック" panose="020B0600070205080204" pitchFamily="34" charset="-128"/>
              </a:rPr>
              <a:t>, </a:t>
            </a:r>
            <a:r>
              <a:rPr lang="it-IT" sz="1800" dirty="0" err="1"/>
              <a:t>Institute</a:t>
            </a:r>
            <a:r>
              <a:rPr lang="it-IT" sz="1800" dirty="0"/>
              <a:t> of Marine </a:t>
            </a:r>
            <a:r>
              <a:rPr lang="it-IT" sz="1800" dirty="0" err="1"/>
              <a:t>Engineering</a:t>
            </a:r>
            <a:r>
              <a:rPr lang="en-US" altLang="en-US" sz="1800" dirty="0">
                <a:ea typeface="ＭＳ Ｐゴシック" panose="020B0600070205080204" pitchFamily="34" charset="-128"/>
              </a:rPr>
              <a:t>, Italy</a:t>
            </a:r>
          </a:p>
          <a:p>
            <a:pPr eaLnBrk="1" hangingPunct="1">
              <a:spcBef>
                <a:spcPct val="0"/>
              </a:spcBef>
              <a:spcAft>
                <a:spcPts val="800"/>
              </a:spcAft>
            </a:pPr>
            <a:r>
              <a:rPr lang="en-US" altLang="en-US" sz="1800" b="1" dirty="0">
                <a:ea typeface="ＭＳ Ｐゴシック" panose="020B0600070205080204" pitchFamily="34" charset="-128"/>
              </a:rPr>
              <a:t>Maurizio </a:t>
            </a:r>
            <a:r>
              <a:rPr lang="en-US" altLang="en-US" sz="1800" b="1" dirty="0" err="1">
                <a:ea typeface="ＭＳ Ｐゴシック" panose="020B0600070205080204" pitchFamily="34" charset="-128"/>
              </a:rPr>
              <a:t>Cirrincione</a:t>
            </a:r>
            <a:r>
              <a:rPr lang="en-US" altLang="en-US" sz="1800" dirty="0">
                <a:ea typeface="ＭＳ Ｐゴシック" panose="020B0600070205080204" pitchFamily="34" charset="-128"/>
              </a:rPr>
              <a:t>, University of the South Pacific, Fiji</a:t>
            </a:r>
          </a:p>
          <a:p>
            <a:pPr eaLnBrk="1" hangingPunct="1">
              <a:spcBef>
                <a:spcPct val="0"/>
              </a:spcBef>
              <a:spcAft>
                <a:spcPts val="800"/>
              </a:spcAft>
            </a:pPr>
            <a:r>
              <a:rPr lang="en-US" altLang="en-US" sz="1800" b="1" dirty="0">
                <a:ea typeface="ＭＳ Ｐゴシック" panose="020B0600070205080204" pitchFamily="34" charset="-128"/>
              </a:rPr>
              <a:t>Liang Du, </a:t>
            </a:r>
            <a:r>
              <a:rPr lang="en-US" altLang="en-US" sz="1800" dirty="0">
                <a:ea typeface="ＭＳ Ｐゴシック" panose="020B0600070205080204" pitchFamily="34" charset="-128"/>
              </a:rPr>
              <a:t>Temple University, USA</a:t>
            </a:r>
          </a:p>
          <a:p>
            <a:pPr eaLnBrk="1" hangingPunct="1">
              <a:spcBef>
                <a:spcPct val="0"/>
              </a:spcBef>
              <a:spcAft>
                <a:spcPts val="800"/>
              </a:spcAft>
            </a:pPr>
            <a:r>
              <a:rPr lang="en-US" altLang="en-US" sz="1800" b="1" dirty="0" err="1">
                <a:ea typeface="ＭＳ Ｐゴシック" panose="020B0600070205080204" pitchFamily="34" charset="-128"/>
              </a:rPr>
              <a:t>Xiaonan</a:t>
            </a:r>
            <a:r>
              <a:rPr lang="en-US" altLang="en-US" sz="1800" b="1" dirty="0">
                <a:ea typeface="ＭＳ Ｐゴシック" panose="020B0600070205080204" pitchFamily="34" charset="-128"/>
              </a:rPr>
              <a:t> Lu, </a:t>
            </a:r>
            <a:r>
              <a:rPr lang="en-US" altLang="en-US" sz="1800" dirty="0">
                <a:ea typeface="ＭＳ Ｐゴシック" panose="020B0600070205080204" pitchFamily="34" charset="-128"/>
              </a:rPr>
              <a:t>Argonne National Laboratory, USA</a:t>
            </a:r>
          </a:p>
          <a:p>
            <a:pPr eaLnBrk="1" hangingPunct="1">
              <a:spcBef>
                <a:spcPct val="0"/>
              </a:spcBef>
              <a:spcAft>
                <a:spcPts val="800"/>
              </a:spcAft>
            </a:pPr>
            <a:r>
              <a:rPr lang="en-US" altLang="en-US" sz="1800" b="1" dirty="0">
                <a:ea typeface="ＭＳ Ｐゴシック" panose="020B0600070205080204" pitchFamily="34" charset="-128"/>
              </a:rPr>
              <a:t>Xu She</a:t>
            </a:r>
            <a:r>
              <a:rPr lang="en-US" altLang="en-US" sz="1800" dirty="0">
                <a:ea typeface="ＭＳ Ｐゴシック" panose="020B0600070205080204" pitchFamily="34" charset="-128"/>
              </a:rPr>
              <a:t>, </a:t>
            </a:r>
            <a:r>
              <a:rPr lang="it-IT" sz="1800" dirty="0" err="1"/>
              <a:t>United</a:t>
            </a:r>
            <a:r>
              <a:rPr lang="it-IT" sz="1800" dirty="0"/>
              <a:t> Technologies Corporation, USA</a:t>
            </a:r>
            <a:endParaRPr lang="en-US" altLang="en-US" sz="1800" dirty="0">
              <a:ea typeface="ＭＳ Ｐゴシック" panose="020B0600070205080204" pitchFamily="34" charset="-128"/>
            </a:endParaRPr>
          </a:p>
          <a:p>
            <a:pPr eaLnBrk="1" hangingPunct="1">
              <a:spcBef>
                <a:spcPct val="0"/>
              </a:spcBef>
              <a:spcAft>
                <a:spcPts val="800"/>
              </a:spcAft>
            </a:pPr>
            <a:r>
              <a:rPr lang="en-US" altLang="en-US" sz="1800" b="1" dirty="0" err="1">
                <a:ea typeface="ＭＳ Ｐゴシック" panose="020B0600070205080204" pitchFamily="34" charset="-128"/>
              </a:rPr>
              <a:t>Yongsug</a:t>
            </a:r>
            <a:r>
              <a:rPr lang="en-US" altLang="en-US" sz="1800" b="1" dirty="0">
                <a:ea typeface="ＭＳ Ｐゴシック" panose="020B0600070205080204" pitchFamily="34" charset="-128"/>
              </a:rPr>
              <a:t> Suh, </a:t>
            </a:r>
            <a:r>
              <a:rPr lang="en-US" altLang="en-US" sz="1800" dirty="0" err="1">
                <a:ea typeface="ＭＳ Ｐゴシック" panose="020B0600070205080204" pitchFamily="34" charset="-128"/>
              </a:rPr>
              <a:t>Chonbuk</a:t>
            </a:r>
            <a:r>
              <a:rPr lang="en-US" altLang="en-US" sz="1800" dirty="0">
                <a:ea typeface="ＭＳ Ｐゴシック" panose="020B0600070205080204" pitchFamily="34" charset="-128"/>
              </a:rPr>
              <a:t> National University, Korea</a:t>
            </a:r>
            <a:endParaRPr lang="en-US" altLang="en-US" sz="1800" b="1" dirty="0">
              <a:ea typeface="ＭＳ Ｐゴシック" panose="020B0600070205080204" pitchFamily="34" charset="-128"/>
            </a:endParaRPr>
          </a:p>
          <a:p>
            <a:pPr eaLnBrk="1" hangingPunct="1">
              <a:spcBef>
                <a:spcPct val="0"/>
              </a:spcBef>
              <a:spcAft>
                <a:spcPts val="600"/>
              </a:spcAft>
            </a:pP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3307661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1143000"/>
            <a:ext cx="8382000" cy="4267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lnSpc>
                <a:spcPct val="90000"/>
              </a:lnSpc>
              <a:defRPr/>
            </a:pPr>
            <a:r>
              <a:rPr lang="en-US" altLang="en-US" sz="2600" kern="0" dirty="0"/>
              <a:t>The </a:t>
            </a:r>
            <a:r>
              <a:rPr lang="en-US" altLang="en-US" sz="2600" kern="0" dirty="0">
                <a:solidFill>
                  <a:srgbClr val="A50021"/>
                </a:solidFill>
              </a:rPr>
              <a:t>papers</a:t>
            </a:r>
            <a:r>
              <a:rPr lang="en-US" altLang="en-US" sz="2600" kern="0" dirty="0"/>
              <a:t> presented at </a:t>
            </a:r>
            <a:r>
              <a:rPr lang="en-US" altLang="en-US" sz="2600" kern="0" dirty="0">
                <a:solidFill>
                  <a:srgbClr val="A50021"/>
                </a:solidFill>
              </a:rPr>
              <a:t>ECCE 2018 </a:t>
            </a:r>
            <a:r>
              <a:rPr lang="en-US" altLang="en-US" sz="2600" kern="0" dirty="0"/>
              <a:t>in Portland, submitted to </a:t>
            </a:r>
            <a:r>
              <a:rPr lang="en-US" altLang="en-US" sz="2600" kern="0" dirty="0">
                <a:solidFill>
                  <a:srgbClr val="A50021"/>
                </a:solidFill>
              </a:rPr>
              <a:t>IAS Transactions </a:t>
            </a:r>
            <a:r>
              <a:rPr lang="en-US" altLang="en-US" sz="2600" kern="0" dirty="0"/>
              <a:t>before </a:t>
            </a:r>
            <a:r>
              <a:rPr lang="en-US" altLang="en-US" sz="2600" kern="0" dirty="0">
                <a:solidFill>
                  <a:srgbClr val="A50021"/>
                </a:solidFill>
              </a:rPr>
              <a:t>December 31</a:t>
            </a:r>
            <a:r>
              <a:rPr lang="en-US" altLang="en-US" sz="2600" kern="0" baseline="30000" dirty="0">
                <a:solidFill>
                  <a:srgbClr val="A50021"/>
                </a:solidFill>
              </a:rPr>
              <a:t>st</a:t>
            </a:r>
            <a:r>
              <a:rPr lang="en-US" altLang="en-US" sz="2600" kern="0" dirty="0">
                <a:solidFill>
                  <a:srgbClr val="A50021"/>
                </a:solidFill>
              </a:rPr>
              <a:t>, 2018</a:t>
            </a:r>
            <a:r>
              <a:rPr lang="en-US" altLang="en-US" sz="2600" kern="0" dirty="0"/>
              <a:t> and successively accepted were taken into consideration for the IPCC prize paper ballot</a:t>
            </a:r>
            <a:r>
              <a:rPr lang="it-IT" altLang="en-US" sz="2600" kern="0" dirty="0"/>
              <a:t>. </a:t>
            </a:r>
          </a:p>
          <a:p>
            <a:pPr algn="just">
              <a:lnSpc>
                <a:spcPct val="90000"/>
              </a:lnSpc>
              <a:defRPr/>
            </a:pPr>
            <a:r>
              <a:rPr lang="en-US" altLang="en-US" sz="2600" kern="0" dirty="0"/>
              <a:t>Only </a:t>
            </a:r>
            <a:r>
              <a:rPr lang="en-US" altLang="en-US" sz="2600" kern="0" dirty="0">
                <a:solidFill>
                  <a:srgbClr val="A50021"/>
                </a:solidFill>
              </a:rPr>
              <a:t>9 papers </a:t>
            </a:r>
            <a:r>
              <a:rPr lang="en-US" altLang="en-US" sz="2600" kern="0" dirty="0"/>
              <a:t>have satisfied this rule and have been included in the ballot</a:t>
            </a:r>
          </a:p>
          <a:p>
            <a:pPr algn="just">
              <a:lnSpc>
                <a:spcPct val="90000"/>
              </a:lnSpc>
              <a:defRPr/>
            </a:pPr>
            <a:r>
              <a:rPr lang="en-US" altLang="en-US" sz="2600" kern="0" dirty="0">
                <a:solidFill>
                  <a:schemeClr val="accent2"/>
                </a:solidFill>
              </a:rPr>
              <a:t>Papers have been evaluated by the award committee and the final ranking, (only for the first 3 positions) obtained by averaging their scores is:</a:t>
            </a:r>
          </a:p>
        </p:txBody>
      </p:sp>
      <p:sp>
        <p:nvSpPr>
          <p:cNvPr id="6" name="Title 1">
            <a:extLst>
              <a:ext uri="{FF2B5EF4-FFF2-40B4-BE49-F238E27FC236}">
                <a16:creationId xmlns:a16="http://schemas.microsoft.com/office/drawing/2014/main" id="{8DEFD4B3-5521-4C8C-924E-C96D9684FD71}"/>
              </a:ext>
            </a:extLst>
          </p:cNvPr>
          <p:cNvSpPr txBox="1">
            <a:spLocks/>
          </p:cNvSpPr>
          <p:nvPr/>
        </p:nvSpPr>
        <p:spPr>
          <a:xfrm>
            <a:off x="1371600" y="460342"/>
            <a:ext cx="6477000" cy="530258"/>
          </a:xfrm>
          <a:prstGeom prst="rect">
            <a:avLst/>
          </a:prstGeom>
        </p:spPr>
        <p:txBody>
          <a:bodyPr/>
          <a:lstStyle>
            <a:lvl1pPr algn="l" rtl="0" eaLnBrk="0" fontAlgn="base" hangingPunct="0">
              <a:spcBef>
                <a:spcPct val="0"/>
              </a:spcBef>
              <a:spcAft>
                <a:spcPct val="0"/>
              </a:spcAft>
              <a:defRPr sz="28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8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pPr eaLnBrk="1" hangingPunct="1"/>
            <a:r>
              <a:rPr lang="en-US" altLang="en-US" kern="0" dirty="0">
                <a:ea typeface="ＭＳ Ｐゴシック" panose="020B0600070205080204" pitchFamily="34" charset="-128"/>
              </a:rPr>
              <a:t>IPCC ECCE 2018 Paper Award</a:t>
            </a:r>
          </a:p>
        </p:txBody>
      </p:sp>
    </p:spTree>
    <p:extLst>
      <p:ext uri="{BB962C8B-B14F-4D97-AF65-F5344CB8AC3E}">
        <p14:creationId xmlns:p14="http://schemas.microsoft.com/office/powerpoint/2010/main" val="2853580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52400" y="3058428"/>
            <a:ext cx="8991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rgbClr val="0000FF"/>
                </a:solidFill>
                <a:latin typeface="Arial" charset="0"/>
              </a:defRPr>
            </a:lvl1pPr>
            <a:lvl2pPr algn="ctr">
              <a:defRPr sz="4400">
                <a:solidFill>
                  <a:srgbClr val="0000FF"/>
                </a:solidFill>
                <a:latin typeface="Arial" charset="0"/>
              </a:defRPr>
            </a:lvl2pPr>
            <a:lvl3pPr algn="ctr">
              <a:defRPr sz="4400">
                <a:solidFill>
                  <a:srgbClr val="0000FF"/>
                </a:solidFill>
                <a:latin typeface="Arial" charset="0"/>
              </a:defRPr>
            </a:lvl3pPr>
            <a:lvl4pPr algn="ctr">
              <a:defRPr sz="4400">
                <a:solidFill>
                  <a:srgbClr val="0000FF"/>
                </a:solidFill>
                <a:latin typeface="Arial" charset="0"/>
              </a:defRPr>
            </a:lvl4pPr>
            <a:lvl5pPr algn="ctr">
              <a:defRPr sz="4400">
                <a:solidFill>
                  <a:srgbClr val="0000FF"/>
                </a:solidFill>
                <a:latin typeface="Arial" charset="0"/>
              </a:defRPr>
            </a:lvl5pPr>
            <a:lvl6pPr marL="457200" algn="ctr" fontAlgn="base">
              <a:spcBef>
                <a:spcPct val="0"/>
              </a:spcBef>
              <a:spcAft>
                <a:spcPct val="0"/>
              </a:spcAft>
              <a:defRPr sz="4400">
                <a:solidFill>
                  <a:srgbClr val="0000FF"/>
                </a:solidFill>
                <a:latin typeface="Arial" charset="0"/>
              </a:defRPr>
            </a:lvl6pPr>
            <a:lvl7pPr marL="914400" algn="ctr" fontAlgn="base">
              <a:spcBef>
                <a:spcPct val="0"/>
              </a:spcBef>
              <a:spcAft>
                <a:spcPct val="0"/>
              </a:spcAft>
              <a:defRPr sz="4400">
                <a:solidFill>
                  <a:srgbClr val="0000FF"/>
                </a:solidFill>
                <a:latin typeface="Arial" charset="0"/>
              </a:defRPr>
            </a:lvl7pPr>
            <a:lvl8pPr marL="1371600" algn="ctr" fontAlgn="base">
              <a:spcBef>
                <a:spcPct val="0"/>
              </a:spcBef>
              <a:spcAft>
                <a:spcPct val="0"/>
              </a:spcAft>
              <a:defRPr sz="4400">
                <a:solidFill>
                  <a:srgbClr val="0000FF"/>
                </a:solidFill>
                <a:latin typeface="Arial" charset="0"/>
              </a:defRPr>
            </a:lvl8pPr>
            <a:lvl9pPr marL="1828800" algn="ctr" fontAlgn="base">
              <a:spcBef>
                <a:spcPct val="0"/>
              </a:spcBef>
              <a:spcAft>
                <a:spcPct val="0"/>
              </a:spcAft>
              <a:defRPr sz="4400">
                <a:solidFill>
                  <a:srgbClr val="0000FF"/>
                </a:solidFill>
                <a:latin typeface="Arial" charset="0"/>
              </a:defRPr>
            </a:lvl9pPr>
          </a:lstStyle>
          <a:p>
            <a:pPr lvl="0" defTabSz="914400" eaLnBrk="0" fontAlgn="base" hangingPunct="0">
              <a:spcBef>
                <a:spcPct val="0"/>
              </a:spcBef>
              <a:spcAft>
                <a:spcPct val="0"/>
              </a:spcAft>
              <a:defRPr/>
            </a:pPr>
            <a:r>
              <a:rPr lang="it-IT" altLang="en-US" sz="2800" b="1" dirty="0" err="1">
                <a:solidFill>
                  <a:srgbClr val="A50021"/>
                </a:solidFill>
                <a:latin typeface="Calibri" panose="020F0502020204030204" pitchFamily="34" charset="0"/>
                <a:cs typeface="Calibri" panose="020F0502020204030204" pitchFamily="34" charset="0"/>
              </a:rPr>
              <a:t>Yu</a:t>
            </a:r>
            <a:r>
              <a:rPr lang="it-IT" altLang="en-US" sz="2800" b="1" dirty="0">
                <a:solidFill>
                  <a:srgbClr val="A50021"/>
                </a:solidFill>
                <a:latin typeface="Calibri" panose="020F0502020204030204" pitchFamily="34" charset="0"/>
                <a:cs typeface="Calibri" panose="020F0502020204030204" pitchFamily="34" charset="0"/>
              </a:rPr>
              <a:t> Shan </a:t>
            </a:r>
            <a:r>
              <a:rPr lang="it-IT" altLang="en-US" sz="2800" b="1" dirty="0" err="1">
                <a:solidFill>
                  <a:srgbClr val="A50021"/>
                </a:solidFill>
                <a:latin typeface="Calibri" panose="020F0502020204030204" pitchFamily="34" charset="0"/>
                <a:cs typeface="Calibri" panose="020F0502020204030204" pitchFamily="34" charset="0"/>
              </a:rPr>
              <a:t>Cheng</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Tomoyuki</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Mannen</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Keiji</a:t>
            </a:r>
            <a:r>
              <a:rPr lang="it-IT" altLang="en-US" sz="2800" b="1" dirty="0">
                <a:solidFill>
                  <a:srgbClr val="A50021"/>
                </a:solidFill>
                <a:latin typeface="Calibri" panose="020F0502020204030204" pitchFamily="34" charset="0"/>
                <a:cs typeface="Calibri" panose="020F0502020204030204" pitchFamily="34" charset="0"/>
              </a:rPr>
              <a:t> Wada, </a:t>
            </a:r>
            <a:r>
              <a:rPr lang="it-IT" altLang="en-US" sz="2800" b="1" dirty="0" err="1">
                <a:solidFill>
                  <a:srgbClr val="A50021"/>
                </a:solidFill>
                <a:latin typeface="Calibri" panose="020F0502020204030204" pitchFamily="34" charset="0"/>
                <a:cs typeface="Calibri" panose="020F0502020204030204" pitchFamily="34" charset="0"/>
              </a:rPr>
              <a:t>Koutaro</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Miyazaki</a:t>
            </a:r>
            <a:r>
              <a:rPr lang="it-IT" altLang="en-US" sz="2800" b="1" dirty="0">
                <a:solidFill>
                  <a:srgbClr val="A50021"/>
                </a:solidFill>
                <a:latin typeface="Calibri" panose="020F0502020204030204" pitchFamily="34" charset="0"/>
                <a:cs typeface="Calibri" panose="020F0502020204030204" pitchFamily="34" charset="0"/>
              </a:rPr>
              <a:t>, Makoto </a:t>
            </a:r>
            <a:r>
              <a:rPr lang="it-IT" altLang="en-US" sz="2800" b="1" dirty="0" err="1">
                <a:solidFill>
                  <a:srgbClr val="A50021"/>
                </a:solidFill>
                <a:latin typeface="Calibri" panose="020F0502020204030204" pitchFamily="34" charset="0"/>
                <a:cs typeface="Calibri" panose="020F0502020204030204" pitchFamily="34" charset="0"/>
              </a:rPr>
              <a:t>Takamiya</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Takayasu</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Sakurai</a:t>
            </a:r>
            <a:endParaRPr lang="it-IT" altLang="en-US" sz="2800" b="1" dirty="0">
              <a:solidFill>
                <a:srgbClr val="A50021"/>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defRPr/>
            </a:pPr>
            <a:endParaRPr lang="it-IT" altLang="en-US" sz="2800" b="1" dirty="0">
              <a:solidFill>
                <a:srgbClr val="A50021"/>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defRPr/>
            </a:pPr>
            <a:r>
              <a:rPr kumimoji="0" lang="it-IT" altLang="en-US" sz="2800" b="1" i="0"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rPr>
              <a:t> </a:t>
            </a:r>
            <a:r>
              <a:rPr lang="en-US" altLang="en-US" sz="2800" i="1" dirty="0">
                <a:solidFill>
                  <a:schemeClr val="accent6"/>
                </a:solidFill>
                <a:latin typeface="Calibri" panose="020F0502020204030204" pitchFamily="34" charset="0"/>
                <a:cs typeface="Calibri" panose="020F0502020204030204" pitchFamily="34" charset="0"/>
              </a:rPr>
              <a:t>Optimization Platform to Find a Switching Pattern of Digital Active Gate Drive for Full-Bridge Inverter Circuit</a:t>
            </a:r>
            <a:endParaRPr kumimoji="0" lang="it-IT" altLang="en-US" sz="280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5" name="Rectangle 2"/>
          <p:cNvSpPr txBox="1">
            <a:spLocks noChangeArrowheads="1"/>
          </p:cNvSpPr>
          <p:nvPr/>
        </p:nvSpPr>
        <p:spPr>
          <a:xfrm>
            <a:off x="762000" y="1828800"/>
            <a:ext cx="7772400" cy="1143000"/>
          </a:xfrm>
          <a:prstGeom prst="rect">
            <a:avLst/>
          </a:prstGeom>
        </p:spPr>
        <p:txBody>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en-US" sz="4000" b="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a:ea typeface="+mj-ea"/>
                <a:cs typeface="+mj-cs"/>
              </a:rPr>
              <a:t>Third IPCC Prize Paper Award</a:t>
            </a:r>
          </a:p>
        </p:txBody>
      </p:sp>
      <p:sp>
        <p:nvSpPr>
          <p:cNvPr id="7" name="Rectangle 2"/>
          <p:cNvSpPr>
            <a:spLocks noChangeArrowheads="1"/>
          </p:cNvSpPr>
          <p:nvPr/>
        </p:nvSpPr>
        <p:spPr bwMode="auto">
          <a:xfrm>
            <a:off x="2026920" y="568129"/>
            <a:ext cx="2903424" cy="646331"/>
          </a:xfrm>
          <a:prstGeom prst="rect">
            <a:avLst/>
          </a:prstGeom>
          <a:noFill/>
          <a:ln w="9525">
            <a:noFill/>
            <a:miter lim="800000"/>
            <a:headEnd/>
            <a:tailEnd/>
          </a:ln>
        </p:spPr>
        <p:txBody>
          <a:bodyPr wrap="none">
            <a:spAutoFit/>
          </a:bodyPr>
          <a:lstStyle/>
          <a:p>
            <a:pPr eaLnBrk="1" hangingPunct="1"/>
            <a:r>
              <a:rPr lang="en-US" altLang="en-US" b="1" dirty="0"/>
              <a:t>IPCC </a:t>
            </a:r>
          </a:p>
          <a:p>
            <a:pPr eaLnBrk="1" hangingPunct="1"/>
            <a:r>
              <a:rPr lang="en-US" altLang="en-US" dirty="0"/>
              <a:t>ECCE Prize Paper Award</a:t>
            </a:r>
            <a:endParaRPr lang="en-GB" altLang="en-US" dirty="0"/>
          </a:p>
        </p:txBody>
      </p:sp>
    </p:spTree>
    <p:extLst>
      <p:ext uri="{BB962C8B-B14F-4D97-AF65-F5344CB8AC3E}">
        <p14:creationId xmlns:p14="http://schemas.microsoft.com/office/powerpoint/2010/main" val="192075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52400" y="3058428"/>
            <a:ext cx="8991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rgbClr val="0000FF"/>
                </a:solidFill>
                <a:latin typeface="Arial" charset="0"/>
              </a:defRPr>
            </a:lvl1pPr>
            <a:lvl2pPr algn="ctr">
              <a:defRPr sz="4400">
                <a:solidFill>
                  <a:srgbClr val="0000FF"/>
                </a:solidFill>
                <a:latin typeface="Arial" charset="0"/>
              </a:defRPr>
            </a:lvl2pPr>
            <a:lvl3pPr algn="ctr">
              <a:defRPr sz="4400">
                <a:solidFill>
                  <a:srgbClr val="0000FF"/>
                </a:solidFill>
                <a:latin typeface="Arial" charset="0"/>
              </a:defRPr>
            </a:lvl3pPr>
            <a:lvl4pPr algn="ctr">
              <a:defRPr sz="4400">
                <a:solidFill>
                  <a:srgbClr val="0000FF"/>
                </a:solidFill>
                <a:latin typeface="Arial" charset="0"/>
              </a:defRPr>
            </a:lvl4pPr>
            <a:lvl5pPr algn="ctr">
              <a:defRPr sz="4400">
                <a:solidFill>
                  <a:srgbClr val="0000FF"/>
                </a:solidFill>
                <a:latin typeface="Arial" charset="0"/>
              </a:defRPr>
            </a:lvl5pPr>
            <a:lvl6pPr marL="457200" algn="ctr" fontAlgn="base">
              <a:spcBef>
                <a:spcPct val="0"/>
              </a:spcBef>
              <a:spcAft>
                <a:spcPct val="0"/>
              </a:spcAft>
              <a:defRPr sz="4400">
                <a:solidFill>
                  <a:srgbClr val="0000FF"/>
                </a:solidFill>
                <a:latin typeface="Arial" charset="0"/>
              </a:defRPr>
            </a:lvl6pPr>
            <a:lvl7pPr marL="914400" algn="ctr" fontAlgn="base">
              <a:spcBef>
                <a:spcPct val="0"/>
              </a:spcBef>
              <a:spcAft>
                <a:spcPct val="0"/>
              </a:spcAft>
              <a:defRPr sz="4400">
                <a:solidFill>
                  <a:srgbClr val="0000FF"/>
                </a:solidFill>
                <a:latin typeface="Arial" charset="0"/>
              </a:defRPr>
            </a:lvl7pPr>
            <a:lvl8pPr marL="1371600" algn="ctr" fontAlgn="base">
              <a:spcBef>
                <a:spcPct val="0"/>
              </a:spcBef>
              <a:spcAft>
                <a:spcPct val="0"/>
              </a:spcAft>
              <a:defRPr sz="4400">
                <a:solidFill>
                  <a:srgbClr val="0000FF"/>
                </a:solidFill>
                <a:latin typeface="Arial" charset="0"/>
              </a:defRPr>
            </a:lvl8pPr>
            <a:lvl9pPr marL="1828800" algn="ctr" fontAlgn="base">
              <a:spcBef>
                <a:spcPct val="0"/>
              </a:spcBef>
              <a:spcAft>
                <a:spcPct val="0"/>
              </a:spcAft>
              <a:defRPr sz="4400">
                <a:solidFill>
                  <a:srgbClr val="0000FF"/>
                </a:solidFill>
                <a:latin typeface="Arial" charset="0"/>
              </a:defRPr>
            </a:lvl9pPr>
          </a:lstStyle>
          <a:p>
            <a:pPr lvl="0" defTabSz="914400" eaLnBrk="0" fontAlgn="base" hangingPunct="0">
              <a:spcBef>
                <a:spcPct val="0"/>
              </a:spcBef>
              <a:spcAft>
                <a:spcPct val="0"/>
              </a:spcAft>
              <a:defRPr/>
            </a:pPr>
            <a:r>
              <a:rPr lang="it-IT" altLang="en-US" sz="2800" b="1" dirty="0">
                <a:solidFill>
                  <a:srgbClr val="A50021"/>
                </a:solidFill>
                <a:latin typeface="Calibri" panose="020F0502020204030204" pitchFamily="34" charset="0"/>
                <a:cs typeface="Calibri" panose="020F0502020204030204" pitchFamily="34" charset="0"/>
              </a:rPr>
              <a:t>Riccardo </a:t>
            </a:r>
            <a:r>
              <a:rPr lang="it-IT" altLang="en-US" sz="2800" b="1" dirty="0" err="1">
                <a:solidFill>
                  <a:srgbClr val="A50021"/>
                </a:solidFill>
                <a:latin typeface="Calibri" panose="020F0502020204030204" pitchFamily="34" charset="0"/>
                <a:cs typeface="Calibri" panose="020F0502020204030204" pitchFamily="34" charset="0"/>
              </a:rPr>
              <a:t>Leuzzi</a:t>
            </a:r>
            <a:r>
              <a:rPr lang="it-IT" altLang="en-US" sz="2800" b="1" dirty="0">
                <a:solidFill>
                  <a:srgbClr val="A50021"/>
                </a:solidFill>
                <a:latin typeface="Calibri" panose="020F0502020204030204" pitchFamily="34" charset="0"/>
                <a:cs typeface="Calibri" panose="020F0502020204030204" pitchFamily="34" charset="0"/>
              </a:rPr>
              <a:t>, Vito Giuseppe Monopoli, Luca Rovere, Francesco Cupertino, Pericle Zanchetta</a:t>
            </a:r>
          </a:p>
          <a:p>
            <a:pPr lvl="0" defTabSz="914400" eaLnBrk="0" fontAlgn="base" hangingPunct="0">
              <a:spcBef>
                <a:spcPct val="0"/>
              </a:spcBef>
              <a:spcAft>
                <a:spcPct val="0"/>
              </a:spcAft>
              <a:defRPr/>
            </a:pPr>
            <a:endParaRPr lang="it-IT" altLang="en-US" sz="2800" b="1" dirty="0">
              <a:solidFill>
                <a:srgbClr val="A50021"/>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defRPr/>
            </a:pPr>
            <a:r>
              <a:rPr kumimoji="0" lang="it-IT" altLang="en-US" sz="2800" b="1" i="0"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rPr>
              <a:t> </a:t>
            </a:r>
            <a:r>
              <a:rPr lang="en-US" altLang="en-US" sz="2800" i="1" dirty="0">
                <a:solidFill>
                  <a:schemeClr val="accent6"/>
                </a:solidFill>
                <a:latin typeface="Calibri" panose="020F0502020204030204" pitchFamily="34" charset="0"/>
                <a:cs typeface="Calibri" panose="020F0502020204030204" pitchFamily="34" charset="0"/>
              </a:rPr>
              <a:t>Effects of Electrical Ageing on Winding Insulation in </a:t>
            </a:r>
          </a:p>
          <a:p>
            <a:pPr lvl="0" defTabSz="914400" eaLnBrk="0" fontAlgn="base" hangingPunct="0">
              <a:spcBef>
                <a:spcPct val="0"/>
              </a:spcBef>
              <a:spcAft>
                <a:spcPct val="0"/>
              </a:spcAft>
              <a:defRPr/>
            </a:pPr>
            <a:r>
              <a:rPr lang="en-US" altLang="en-US" sz="2800" i="1" dirty="0">
                <a:solidFill>
                  <a:schemeClr val="accent6"/>
                </a:solidFill>
                <a:latin typeface="Calibri" panose="020F0502020204030204" pitchFamily="34" charset="0"/>
                <a:cs typeface="Calibri" panose="020F0502020204030204" pitchFamily="34" charset="0"/>
              </a:rPr>
              <a:t>High-Speed Motors: Analysis and Modelling</a:t>
            </a:r>
            <a:endParaRPr kumimoji="0" lang="it-IT" altLang="en-US" sz="280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a:xfrm>
            <a:off x="762000" y="1828800"/>
            <a:ext cx="7772400" cy="1143000"/>
          </a:xfrm>
          <a:prstGeom prst="rect">
            <a:avLst/>
          </a:prstGeom>
        </p:spPr>
        <p:txBody>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en-US" sz="4000" b="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a:ea typeface="+mj-ea"/>
                <a:cs typeface="+mj-cs"/>
              </a:rPr>
              <a:t>Second IPCC Prize Paper Award</a:t>
            </a:r>
          </a:p>
        </p:txBody>
      </p:sp>
      <p:sp>
        <p:nvSpPr>
          <p:cNvPr id="5" name="Rectangle 2"/>
          <p:cNvSpPr>
            <a:spLocks noChangeArrowheads="1"/>
          </p:cNvSpPr>
          <p:nvPr/>
        </p:nvSpPr>
        <p:spPr bwMode="auto">
          <a:xfrm>
            <a:off x="2026920" y="568129"/>
            <a:ext cx="2903424" cy="646331"/>
          </a:xfrm>
          <a:prstGeom prst="rect">
            <a:avLst/>
          </a:prstGeom>
          <a:noFill/>
          <a:ln w="9525">
            <a:noFill/>
            <a:miter lim="800000"/>
            <a:headEnd/>
            <a:tailEnd/>
          </a:ln>
        </p:spPr>
        <p:txBody>
          <a:bodyPr wrap="none">
            <a:spAutoFit/>
          </a:bodyPr>
          <a:lstStyle/>
          <a:p>
            <a:pPr eaLnBrk="1" hangingPunct="1"/>
            <a:r>
              <a:rPr lang="en-US" altLang="en-US" b="1" dirty="0"/>
              <a:t>IPCC </a:t>
            </a:r>
          </a:p>
          <a:p>
            <a:pPr eaLnBrk="1" hangingPunct="1"/>
            <a:r>
              <a:rPr lang="en-US" altLang="en-US" dirty="0"/>
              <a:t>ECCE Prize Paper Award</a:t>
            </a:r>
            <a:endParaRPr lang="en-GB" altLang="en-US" dirty="0"/>
          </a:p>
        </p:txBody>
      </p:sp>
    </p:spTree>
    <p:extLst>
      <p:ext uri="{BB962C8B-B14F-4D97-AF65-F5344CB8AC3E}">
        <p14:creationId xmlns:p14="http://schemas.microsoft.com/office/powerpoint/2010/main" val="2306373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1828800"/>
            <a:ext cx="7772400" cy="1143000"/>
          </a:xfrm>
          <a:prstGeom prst="rect">
            <a:avLst/>
          </a:prstGeom>
        </p:spPr>
        <p:txBody>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en-US" sz="4000" b="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a:ea typeface="+mj-ea"/>
                <a:cs typeface="+mj-cs"/>
              </a:rPr>
              <a:t>First IPCC Prize Paper Award</a:t>
            </a:r>
          </a:p>
        </p:txBody>
      </p:sp>
      <p:sp>
        <p:nvSpPr>
          <p:cNvPr id="6" name="Rectangle 4"/>
          <p:cNvSpPr>
            <a:spLocks noChangeArrowheads="1"/>
          </p:cNvSpPr>
          <p:nvPr/>
        </p:nvSpPr>
        <p:spPr bwMode="auto">
          <a:xfrm>
            <a:off x="152400" y="3058428"/>
            <a:ext cx="8991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rgbClr val="0000FF"/>
                </a:solidFill>
                <a:latin typeface="Arial" charset="0"/>
              </a:defRPr>
            </a:lvl1pPr>
            <a:lvl2pPr algn="ctr">
              <a:defRPr sz="4400">
                <a:solidFill>
                  <a:srgbClr val="0000FF"/>
                </a:solidFill>
                <a:latin typeface="Arial" charset="0"/>
              </a:defRPr>
            </a:lvl2pPr>
            <a:lvl3pPr algn="ctr">
              <a:defRPr sz="4400">
                <a:solidFill>
                  <a:srgbClr val="0000FF"/>
                </a:solidFill>
                <a:latin typeface="Arial" charset="0"/>
              </a:defRPr>
            </a:lvl3pPr>
            <a:lvl4pPr algn="ctr">
              <a:defRPr sz="4400">
                <a:solidFill>
                  <a:srgbClr val="0000FF"/>
                </a:solidFill>
                <a:latin typeface="Arial" charset="0"/>
              </a:defRPr>
            </a:lvl4pPr>
            <a:lvl5pPr algn="ctr">
              <a:defRPr sz="4400">
                <a:solidFill>
                  <a:srgbClr val="0000FF"/>
                </a:solidFill>
                <a:latin typeface="Arial" charset="0"/>
              </a:defRPr>
            </a:lvl5pPr>
            <a:lvl6pPr marL="457200" algn="ctr" fontAlgn="base">
              <a:spcBef>
                <a:spcPct val="0"/>
              </a:spcBef>
              <a:spcAft>
                <a:spcPct val="0"/>
              </a:spcAft>
              <a:defRPr sz="4400">
                <a:solidFill>
                  <a:srgbClr val="0000FF"/>
                </a:solidFill>
                <a:latin typeface="Arial" charset="0"/>
              </a:defRPr>
            </a:lvl6pPr>
            <a:lvl7pPr marL="914400" algn="ctr" fontAlgn="base">
              <a:spcBef>
                <a:spcPct val="0"/>
              </a:spcBef>
              <a:spcAft>
                <a:spcPct val="0"/>
              </a:spcAft>
              <a:defRPr sz="4400">
                <a:solidFill>
                  <a:srgbClr val="0000FF"/>
                </a:solidFill>
                <a:latin typeface="Arial" charset="0"/>
              </a:defRPr>
            </a:lvl7pPr>
            <a:lvl8pPr marL="1371600" algn="ctr" fontAlgn="base">
              <a:spcBef>
                <a:spcPct val="0"/>
              </a:spcBef>
              <a:spcAft>
                <a:spcPct val="0"/>
              </a:spcAft>
              <a:defRPr sz="4400">
                <a:solidFill>
                  <a:srgbClr val="0000FF"/>
                </a:solidFill>
                <a:latin typeface="Arial" charset="0"/>
              </a:defRPr>
            </a:lvl8pPr>
            <a:lvl9pPr marL="1828800" algn="ctr" fontAlgn="base">
              <a:spcBef>
                <a:spcPct val="0"/>
              </a:spcBef>
              <a:spcAft>
                <a:spcPct val="0"/>
              </a:spcAft>
              <a:defRPr sz="4400">
                <a:solidFill>
                  <a:srgbClr val="0000FF"/>
                </a:solidFill>
                <a:latin typeface="Arial" charset="0"/>
              </a:defRPr>
            </a:lvl9pPr>
          </a:lstStyle>
          <a:p>
            <a:pPr lvl="0" defTabSz="914400" eaLnBrk="0" fontAlgn="base" hangingPunct="0">
              <a:spcBef>
                <a:spcPct val="0"/>
              </a:spcBef>
              <a:spcAft>
                <a:spcPct val="0"/>
              </a:spcAft>
              <a:defRPr/>
            </a:pPr>
            <a:r>
              <a:rPr lang="it-IT" altLang="en-US" sz="2800" b="1" dirty="0">
                <a:solidFill>
                  <a:srgbClr val="A50021"/>
                </a:solidFill>
                <a:latin typeface="Calibri" panose="020F0502020204030204" pitchFamily="34" charset="0"/>
                <a:cs typeface="Calibri" panose="020F0502020204030204" pitchFamily="34" charset="0"/>
              </a:rPr>
              <a:t>Diego </a:t>
            </a:r>
            <a:r>
              <a:rPr lang="it-IT" altLang="en-US" sz="2800" b="1" dirty="0" err="1">
                <a:solidFill>
                  <a:srgbClr val="A50021"/>
                </a:solidFill>
                <a:latin typeface="Calibri" panose="020F0502020204030204" pitchFamily="34" charset="0"/>
                <a:cs typeface="Calibri" panose="020F0502020204030204" pitchFamily="34" charset="0"/>
              </a:rPr>
              <a:t>Perez-Estevez</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Jesus</a:t>
            </a:r>
            <a:r>
              <a:rPr lang="it-IT" altLang="en-US" sz="2800" b="1" dirty="0">
                <a:solidFill>
                  <a:srgbClr val="A50021"/>
                </a:solidFill>
                <a:latin typeface="Calibri" panose="020F0502020204030204" pitchFamily="34" charset="0"/>
                <a:cs typeface="Calibri" panose="020F0502020204030204" pitchFamily="34" charset="0"/>
              </a:rPr>
              <a:t> </a:t>
            </a:r>
            <a:r>
              <a:rPr lang="it-IT" altLang="en-US" sz="2800" b="1" dirty="0" err="1">
                <a:solidFill>
                  <a:srgbClr val="A50021"/>
                </a:solidFill>
                <a:latin typeface="Calibri" panose="020F0502020204030204" pitchFamily="34" charset="0"/>
                <a:cs typeface="Calibri" panose="020F0502020204030204" pitchFamily="34" charset="0"/>
              </a:rPr>
              <a:t>Doval-Gandoy</a:t>
            </a:r>
            <a:endParaRPr lang="it-IT" altLang="en-US" sz="2800" b="1" dirty="0">
              <a:solidFill>
                <a:srgbClr val="A50021"/>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defRPr/>
            </a:pPr>
            <a:endParaRPr kumimoji="0" lang="it-IT" altLang="en-US" sz="2800" b="1" i="0"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defRPr/>
            </a:pPr>
            <a:r>
              <a:rPr kumimoji="0" lang="it-IT" altLang="en-US" sz="2800" b="1" i="0" u="none" strike="noStrike" kern="1200" cap="none" spc="0" normalizeH="0" baseline="0" noProof="0" dirty="0">
                <a:ln>
                  <a:noFill/>
                </a:ln>
                <a:solidFill>
                  <a:srgbClr val="A50021"/>
                </a:solidFill>
                <a:effectLst/>
                <a:uLnTx/>
                <a:uFillTx/>
                <a:latin typeface="Calibri" panose="020F0502020204030204" pitchFamily="34" charset="0"/>
                <a:cs typeface="Calibri" panose="020F0502020204030204" pitchFamily="34" charset="0"/>
              </a:rPr>
              <a:t> </a:t>
            </a:r>
            <a:r>
              <a:rPr lang="en-US" altLang="en-US" sz="2800" i="1" dirty="0">
                <a:solidFill>
                  <a:schemeClr val="accent6"/>
                </a:solidFill>
                <a:latin typeface="Calibri" panose="020F0502020204030204" pitchFamily="34" charset="0"/>
                <a:cs typeface="Calibri" panose="020F0502020204030204" pitchFamily="34" charset="0"/>
              </a:rPr>
              <a:t>AC Voltage </a:t>
            </a:r>
            <a:r>
              <a:rPr lang="en-US" altLang="en-US" sz="2800" i="1" dirty="0" err="1">
                <a:solidFill>
                  <a:schemeClr val="accent6"/>
                </a:solidFill>
                <a:latin typeface="Calibri" panose="020F0502020204030204" pitchFamily="34" charset="0"/>
                <a:cs typeface="Calibri" panose="020F0502020204030204" pitchFamily="34" charset="0"/>
              </a:rPr>
              <a:t>Sensorless</a:t>
            </a:r>
            <a:r>
              <a:rPr lang="en-US" altLang="en-US" sz="2800" i="1" dirty="0">
                <a:solidFill>
                  <a:schemeClr val="accent6"/>
                </a:solidFill>
                <a:latin typeface="Calibri" panose="020F0502020204030204" pitchFamily="34" charset="0"/>
                <a:cs typeface="Calibri" panose="020F0502020204030204" pitchFamily="34" charset="0"/>
              </a:rPr>
              <a:t> Method With </a:t>
            </a:r>
            <a:r>
              <a:rPr lang="en-US" altLang="en-US" sz="2800" i="1" dirty="0" err="1">
                <a:solidFill>
                  <a:schemeClr val="accent6"/>
                </a:solidFill>
                <a:latin typeface="Calibri" panose="020F0502020204030204" pitchFamily="34" charset="0"/>
                <a:cs typeface="Calibri" panose="020F0502020204030204" pitchFamily="34" charset="0"/>
              </a:rPr>
              <a:t>Bumpless</a:t>
            </a:r>
            <a:r>
              <a:rPr lang="en-US" altLang="en-US" sz="2800" i="1" dirty="0">
                <a:solidFill>
                  <a:schemeClr val="accent6"/>
                </a:solidFill>
                <a:latin typeface="Calibri" panose="020F0502020204030204" pitchFamily="34" charset="0"/>
                <a:cs typeface="Calibri" panose="020F0502020204030204" pitchFamily="34" charset="0"/>
              </a:rPr>
              <a:t> Start for Current-Controlled Converters Connected to Microgrids</a:t>
            </a:r>
            <a:endParaRPr kumimoji="0" lang="it-IT" altLang="en-US" sz="280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7" name="Rectangle 2"/>
          <p:cNvSpPr>
            <a:spLocks noChangeArrowheads="1"/>
          </p:cNvSpPr>
          <p:nvPr/>
        </p:nvSpPr>
        <p:spPr bwMode="auto">
          <a:xfrm>
            <a:off x="2026920" y="568129"/>
            <a:ext cx="2903424" cy="646331"/>
          </a:xfrm>
          <a:prstGeom prst="rect">
            <a:avLst/>
          </a:prstGeom>
          <a:noFill/>
          <a:ln w="9525">
            <a:noFill/>
            <a:miter lim="800000"/>
            <a:headEnd/>
            <a:tailEnd/>
          </a:ln>
        </p:spPr>
        <p:txBody>
          <a:bodyPr wrap="none">
            <a:spAutoFit/>
          </a:bodyPr>
          <a:lstStyle/>
          <a:p>
            <a:pPr eaLnBrk="1" hangingPunct="1"/>
            <a:r>
              <a:rPr lang="en-US" altLang="en-US" b="1" dirty="0"/>
              <a:t>IPCC </a:t>
            </a:r>
          </a:p>
          <a:p>
            <a:pPr eaLnBrk="1" hangingPunct="1"/>
            <a:r>
              <a:rPr lang="en-US" altLang="en-US" dirty="0"/>
              <a:t>ECCE Prize Paper Award</a:t>
            </a:r>
            <a:endParaRPr lang="en-GB" altLang="en-US" dirty="0"/>
          </a:p>
        </p:txBody>
      </p:sp>
    </p:spTree>
    <p:extLst>
      <p:ext uri="{BB962C8B-B14F-4D97-AF65-F5344CB8AC3E}">
        <p14:creationId xmlns:p14="http://schemas.microsoft.com/office/powerpoint/2010/main" val="1889688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314325"/>
            <a:ext cx="7508875" cy="914400"/>
          </a:xfrm>
        </p:spPr>
        <p:txBody>
          <a:bodyPr/>
          <a:lstStyle/>
          <a:p>
            <a:pPr eaLnBrk="1" hangingPunct="1"/>
            <a:r>
              <a:rPr lang="en-US" altLang="en-US" dirty="0"/>
              <a:t>IPCC ECCE prize paper awards 2019</a:t>
            </a:r>
            <a:br>
              <a:rPr lang="en-US" altLang="en-US" dirty="0"/>
            </a:br>
            <a:r>
              <a:rPr lang="en-US" altLang="en-US" sz="1800" dirty="0">
                <a:solidFill>
                  <a:srgbClr val="0000FF"/>
                </a:solidFill>
              </a:rPr>
              <a:t>Selection Procedure</a:t>
            </a:r>
            <a:br>
              <a:rPr lang="en-GB" altLang="en-US" dirty="0">
                <a:solidFill>
                  <a:srgbClr val="0000FF"/>
                </a:solidFill>
              </a:rPr>
            </a:br>
            <a:endParaRPr lang="en-US" altLang="en-US" dirty="0"/>
          </a:p>
        </p:txBody>
      </p:sp>
      <p:sp>
        <p:nvSpPr>
          <p:cNvPr id="7" name="TextBox 1"/>
          <p:cNvSpPr txBox="1">
            <a:spLocks noChangeArrowheads="1"/>
          </p:cNvSpPr>
          <p:nvPr/>
        </p:nvSpPr>
        <p:spPr bwMode="auto">
          <a:xfrm>
            <a:off x="533400" y="1295400"/>
            <a:ext cx="8229600" cy="3962400"/>
          </a:xfrm>
          <a:prstGeom prst="rect">
            <a:avLst/>
          </a:prstGeom>
          <a:noFill/>
          <a:ln w="9525">
            <a:noFill/>
            <a:miter lim="800000"/>
            <a:headEnd/>
            <a:tailEnd/>
          </a:ln>
        </p:spPr>
        <p:txBody>
          <a:bodyPr/>
          <a:lstStyle/>
          <a:p>
            <a:pPr eaLnBrk="1" hangingPunct="1">
              <a:lnSpc>
                <a:spcPct val="90000"/>
              </a:lnSpc>
              <a:spcBef>
                <a:spcPct val="20000"/>
              </a:spcBef>
            </a:pPr>
            <a:r>
              <a:rPr lang="it-IT" altLang="en-US" sz="2600" b="1" u="sng" dirty="0">
                <a:solidFill>
                  <a:srgbClr val="FF0000"/>
                </a:solidFill>
              </a:rPr>
              <a:t>Remember to submit  </a:t>
            </a:r>
            <a:r>
              <a:rPr lang="it-IT" altLang="en-US" sz="2600" b="1" dirty="0">
                <a:solidFill>
                  <a:srgbClr val="FF0000"/>
                </a:solidFill>
              </a:rPr>
              <a:t>your ECCE 2019 Baltimore paper before December 31st 2019 to be included in the award evaluation </a:t>
            </a:r>
            <a:r>
              <a:rPr lang="en-US" altLang="en-US" sz="2600" b="1" dirty="0">
                <a:solidFill>
                  <a:srgbClr val="FF0000"/>
                </a:solidFill>
                <a:ea typeface="ＭＳ Ｐゴシック" panose="020B0600070205080204" pitchFamily="34" charset="-128"/>
              </a:rPr>
              <a:t>(announced at ECCE 2020 in Detroit)</a:t>
            </a:r>
          </a:p>
          <a:p>
            <a:pPr eaLnBrk="1" hangingPunct="1">
              <a:lnSpc>
                <a:spcPct val="90000"/>
              </a:lnSpc>
              <a:spcBef>
                <a:spcPct val="20000"/>
              </a:spcBef>
              <a:buFontTx/>
              <a:buChar char="•"/>
            </a:pPr>
            <a:r>
              <a:rPr lang="it-IT" altLang="en-US" sz="2600" b="1" dirty="0"/>
              <a:t> Among these, up to 10 (accepted) papers with the highest score from the first IAS Transaction review will go in final ballot</a:t>
            </a:r>
          </a:p>
          <a:p>
            <a:pPr eaLnBrk="1" hangingPunct="1">
              <a:lnSpc>
                <a:spcPct val="90000"/>
              </a:lnSpc>
              <a:spcBef>
                <a:spcPct val="20000"/>
              </a:spcBef>
              <a:buFontTx/>
              <a:buChar char="•"/>
            </a:pPr>
            <a:r>
              <a:rPr lang="en-US" altLang="en-US" sz="2600" b="1" dirty="0"/>
              <a:t>The Transactions Co-Chair will select an award committee and each member will score each paper</a:t>
            </a:r>
          </a:p>
          <a:p>
            <a:pPr eaLnBrk="1" hangingPunct="1">
              <a:lnSpc>
                <a:spcPct val="90000"/>
              </a:lnSpc>
              <a:spcBef>
                <a:spcPct val="20000"/>
              </a:spcBef>
              <a:buFontTx/>
              <a:buChar char="•"/>
            </a:pPr>
            <a:r>
              <a:rPr lang="it-IT" altLang="en-US" sz="2600" b="1" dirty="0">
                <a:solidFill>
                  <a:schemeClr val="accent2"/>
                </a:solidFill>
              </a:rPr>
              <a:t>The score from the committee members will be averaged to obtain the final list</a:t>
            </a:r>
            <a:endParaRPr lang="en-US" altLang="en-US" sz="2600" b="1" dirty="0">
              <a:solidFill>
                <a:schemeClr val="accent2"/>
              </a:solidFill>
            </a:endParaRPr>
          </a:p>
        </p:txBody>
      </p:sp>
    </p:spTree>
    <p:extLst>
      <p:ext uri="{BB962C8B-B14F-4D97-AF65-F5344CB8AC3E}">
        <p14:creationId xmlns:p14="http://schemas.microsoft.com/office/powerpoint/2010/main" val="2473784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7A5AB2C-0815-4278-B991-CBBCA62FACC4}"/>
              </a:ext>
            </a:extLst>
          </p:cNvPr>
          <p:cNvSpPr txBox="1">
            <a:spLocks noChangeArrowheads="1"/>
          </p:cNvSpPr>
          <p:nvPr/>
        </p:nvSpPr>
        <p:spPr bwMode="auto">
          <a:xfrm>
            <a:off x="685800" y="2286000"/>
            <a:ext cx="7772400" cy="2819400"/>
          </a:xfrm>
          <a:prstGeom prst="rect">
            <a:avLst/>
          </a:prstGeom>
          <a:noFill/>
          <a:ln w="9525">
            <a:solidFill>
              <a:srgbClr val="0000FF"/>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defRPr>
            </a:lvl2pPr>
            <a:lvl3pPr algn="ctr" rtl="0" eaLnBrk="0" fontAlgn="base" hangingPunct="0">
              <a:spcBef>
                <a:spcPct val="0"/>
              </a:spcBef>
              <a:spcAft>
                <a:spcPct val="0"/>
              </a:spcAft>
              <a:defRPr sz="4400">
                <a:solidFill>
                  <a:srgbClr val="0000FF"/>
                </a:solidFill>
                <a:latin typeface="Arial" charset="0"/>
              </a:defRPr>
            </a:lvl3pPr>
            <a:lvl4pPr algn="ctr" rtl="0" eaLnBrk="0" fontAlgn="base" hangingPunct="0">
              <a:spcBef>
                <a:spcPct val="0"/>
              </a:spcBef>
              <a:spcAft>
                <a:spcPct val="0"/>
              </a:spcAft>
              <a:defRPr sz="4400">
                <a:solidFill>
                  <a:srgbClr val="0000FF"/>
                </a:solidFill>
                <a:latin typeface="Arial" charset="0"/>
              </a:defRPr>
            </a:lvl4pPr>
            <a:lvl5pPr algn="ctr" rtl="0" eaLnBrk="0" fontAlgn="base" hangingPunct="0">
              <a:spcBef>
                <a:spcPct val="0"/>
              </a:spcBef>
              <a:spcAft>
                <a:spcPct val="0"/>
              </a:spcAft>
              <a:defRPr sz="4400">
                <a:solidFill>
                  <a:srgbClr val="0000FF"/>
                </a:solidFill>
                <a:latin typeface="Arial" charset="0"/>
              </a:defRPr>
            </a:lvl5pPr>
            <a:lvl6pPr marL="457200" algn="ctr" rtl="0" eaLnBrk="0" fontAlgn="base" hangingPunct="0">
              <a:spcBef>
                <a:spcPct val="0"/>
              </a:spcBef>
              <a:spcAft>
                <a:spcPct val="0"/>
              </a:spcAft>
              <a:defRPr sz="4400">
                <a:solidFill>
                  <a:srgbClr val="0000FF"/>
                </a:solidFill>
                <a:latin typeface="Arial" charset="0"/>
              </a:defRPr>
            </a:lvl6pPr>
            <a:lvl7pPr marL="914400" algn="ctr" rtl="0" eaLnBrk="0" fontAlgn="base" hangingPunct="0">
              <a:spcBef>
                <a:spcPct val="0"/>
              </a:spcBef>
              <a:spcAft>
                <a:spcPct val="0"/>
              </a:spcAft>
              <a:defRPr sz="4400">
                <a:solidFill>
                  <a:srgbClr val="0000FF"/>
                </a:solidFill>
                <a:latin typeface="Arial" charset="0"/>
              </a:defRPr>
            </a:lvl7pPr>
            <a:lvl8pPr marL="1371600" algn="ctr" rtl="0" eaLnBrk="0" fontAlgn="base" hangingPunct="0">
              <a:spcBef>
                <a:spcPct val="0"/>
              </a:spcBef>
              <a:spcAft>
                <a:spcPct val="0"/>
              </a:spcAft>
              <a:defRPr sz="4400">
                <a:solidFill>
                  <a:srgbClr val="0000FF"/>
                </a:solidFill>
                <a:latin typeface="Arial" charset="0"/>
              </a:defRPr>
            </a:lvl8pPr>
            <a:lvl9pPr marL="1828800" algn="ctr" rtl="0" eaLnBrk="0" fontAlgn="base" hangingPunct="0">
              <a:spcBef>
                <a:spcPct val="0"/>
              </a:spcBef>
              <a:spcAft>
                <a:spcPct val="0"/>
              </a:spcAft>
              <a:defRPr sz="4400">
                <a:solidFill>
                  <a:srgbClr val="0000FF"/>
                </a:solidFill>
                <a:latin typeface="Arial" charset="0"/>
              </a:defRPr>
            </a:lvl9pPr>
          </a:lstStyle>
          <a:p>
            <a:r>
              <a:rPr lang="it-IT" altLang="zh-TW" sz="4000" b="1" kern="0" dirty="0">
                <a:ea typeface="PMingLiU" pitchFamily="18" charset="-120"/>
              </a:rPr>
              <a:t>IAS Sponsored 2020 Conferences</a:t>
            </a:r>
            <a:endParaRPr lang="it-IT" altLang="zh-TW" sz="3600" kern="0" dirty="0">
              <a:ea typeface="PMingLiU" pitchFamily="18" charset="-120"/>
            </a:endParaRPr>
          </a:p>
        </p:txBody>
      </p:sp>
    </p:spTree>
    <p:extLst>
      <p:ext uri="{BB962C8B-B14F-4D97-AF65-F5344CB8AC3E}">
        <p14:creationId xmlns:p14="http://schemas.microsoft.com/office/powerpoint/2010/main" val="162390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BEA554-10E1-4AE1-A76F-B7493EC3B118}"/>
              </a:ext>
            </a:extLst>
          </p:cNvPr>
          <p:cNvSpPr/>
          <p:nvPr/>
        </p:nvSpPr>
        <p:spPr>
          <a:xfrm>
            <a:off x="304800" y="1752600"/>
            <a:ext cx="8077200" cy="3711016"/>
          </a:xfrm>
          <a:prstGeom prst="rect">
            <a:avLst/>
          </a:prstGeom>
        </p:spPr>
        <p:txBody>
          <a:bodyPr wrap="square">
            <a:spAutoFit/>
          </a:bodyPr>
          <a:lstStyle/>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10% increase in IAS sponsored conferences</a:t>
            </a:r>
          </a:p>
          <a:p>
            <a:pPr marL="1143000" lvl="2" indent="-228600" eaLnBrk="1" fontAlgn="auto" hangingPunct="1">
              <a:spcBef>
                <a:spcPts val="0"/>
              </a:spcBef>
              <a:spcAft>
                <a:spcPts val="1200"/>
              </a:spcAft>
              <a:buFont typeface="Arial" panose="020B0604020202020204" pitchFamily="34" charset="0"/>
              <a:buChar char="•"/>
            </a:pPr>
            <a:r>
              <a:rPr lang="en-US" sz="2400" dirty="0">
                <a:solidFill>
                  <a:prstClr val="black"/>
                </a:solidFill>
              </a:rPr>
              <a:t>2018 -&gt; 56</a:t>
            </a:r>
          </a:p>
          <a:p>
            <a:pPr marL="1143000" lvl="2" indent="-228600" eaLnBrk="1" fontAlgn="auto" hangingPunct="1">
              <a:spcBef>
                <a:spcPts val="0"/>
              </a:spcBef>
              <a:spcAft>
                <a:spcPts val="1200"/>
              </a:spcAft>
              <a:buFont typeface="Arial" panose="020B0604020202020204" pitchFamily="34" charset="0"/>
              <a:buChar char="•"/>
            </a:pPr>
            <a:r>
              <a:rPr lang="en-US" sz="2400" dirty="0">
                <a:solidFill>
                  <a:prstClr val="black"/>
                </a:solidFill>
              </a:rPr>
              <a:t>2019 -&gt; 66</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Reminder – publishing at these conferences makes your work eligible for Journal submission.</a:t>
            </a:r>
          </a:p>
          <a:p>
            <a:pPr marL="685800" lvl="1" indent="-228600" eaLnBrk="1" fontAlgn="auto" hangingPunct="1">
              <a:spcBef>
                <a:spcPts val="0"/>
              </a:spcBef>
              <a:spcAft>
                <a:spcPts val="1200"/>
              </a:spcAft>
              <a:buFont typeface="Arial" panose="020B0604020202020204" pitchFamily="34" charset="0"/>
              <a:buChar char="•"/>
            </a:pPr>
            <a:r>
              <a:rPr lang="en-US" sz="2400" dirty="0">
                <a:solidFill>
                  <a:prstClr val="black"/>
                </a:solidFill>
              </a:rPr>
              <a:t>Lots of conferences, promoting ones of interest to IPCC</a:t>
            </a:r>
          </a:p>
          <a:p>
            <a:pPr marL="685800" lvl="1" indent="-228600" eaLnBrk="1" fontAlgn="auto" hangingPunct="1">
              <a:lnSpc>
                <a:spcPct val="70000"/>
              </a:lnSpc>
              <a:spcBef>
                <a:spcPts val="0"/>
              </a:spcBef>
              <a:spcAft>
                <a:spcPts val="1200"/>
              </a:spcAft>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500570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AC35E-E0DE-45AB-9B2F-A565F879E35F}"/>
              </a:ext>
            </a:extLst>
          </p:cNvPr>
          <p:cNvSpPr/>
          <p:nvPr/>
        </p:nvSpPr>
        <p:spPr>
          <a:xfrm>
            <a:off x="228600" y="1672167"/>
            <a:ext cx="4363695" cy="1200329"/>
          </a:xfrm>
          <a:prstGeom prst="rect">
            <a:avLst/>
          </a:prstGeom>
        </p:spPr>
        <p:txBody>
          <a:bodyPr wrap="square">
            <a:spAutoFit/>
          </a:bodyPr>
          <a:lstStyle/>
          <a:p>
            <a:r>
              <a:rPr lang="en-US" sz="1800" dirty="0"/>
              <a:t>2020 IEEE Power and Energy Conference at Illinois (PECI)</a:t>
            </a:r>
          </a:p>
          <a:p>
            <a:r>
              <a:rPr lang="en-US" sz="1800" dirty="0">
                <a:solidFill>
                  <a:srgbClr val="333333"/>
                </a:solidFill>
                <a:latin typeface="Helvetica Neue"/>
              </a:rPr>
              <a:t>Champaign, IL USA</a:t>
            </a:r>
          </a:p>
          <a:p>
            <a:r>
              <a:rPr lang="en-US" sz="1800" dirty="0">
                <a:solidFill>
                  <a:srgbClr val="333333"/>
                </a:solidFill>
                <a:latin typeface="Helvetica Neue"/>
              </a:rPr>
              <a:t>Abstract Submission Date: Oct 20, 2019</a:t>
            </a:r>
            <a:endParaRPr lang="en-US" sz="1800" b="0" i="0" dirty="0">
              <a:solidFill>
                <a:srgbClr val="333333"/>
              </a:solidFill>
              <a:effectLst/>
              <a:latin typeface="Helvetica Neue"/>
            </a:endParaRPr>
          </a:p>
        </p:txBody>
      </p:sp>
      <p:sp>
        <p:nvSpPr>
          <p:cNvPr id="4" name="Rectangle 3">
            <a:extLst>
              <a:ext uri="{FF2B5EF4-FFF2-40B4-BE49-F238E27FC236}">
                <a16:creationId xmlns:a16="http://schemas.microsoft.com/office/drawing/2014/main" id="{679B2FC0-BEEF-410B-B53A-B1DF665F5063}"/>
              </a:ext>
            </a:extLst>
          </p:cNvPr>
          <p:cNvSpPr/>
          <p:nvPr/>
        </p:nvSpPr>
        <p:spPr>
          <a:xfrm>
            <a:off x="4648200" y="1680633"/>
            <a:ext cx="4572000" cy="1200329"/>
          </a:xfrm>
          <a:prstGeom prst="rect">
            <a:avLst/>
          </a:prstGeom>
        </p:spPr>
        <p:txBody>
          <a:bodyPr>
            <a:spAutoFit/>
          </a:bodyPr>
          <a:lstStyle/>
          <a:p>
            <a:r>
              <a:rPr lang="en-US" sz="1800" dirty="0"/>
              <a:t>2020 IEEE Kansas Power and Energy Conference (KPEC)</a:t>
            </a:r>
          </a:p>
          <a:p>
            <a:r>
              <a:rPr lang="en-US" sz="1800" dirty="0">
                <a:solidFill>
                  <a:srgbClr val="333333"/>
                </a:solidFill>
                <a:latin typeface="Helvetica Neue"/>
              </a:rPr>
              <a:t>Manhattan, KS USA</a:t>
            </a:r>
          </a:p>
          <a:p>
            <a:r>
              <a:rPr lang="en-US" sz="1800" dirty="0">
                <a:solidFill>
                  <a:srgbClr val="333333"/>
                </a:solidFill>
                <a:latin typeface="Helvetica Neue"/>
              </a:rPr>
              <a:t>Abstract Submission Date: Feb 5, 2020</a:t>
            </a:r>
            <a:endParaRPr lang="en-US" sz="1800" b="0" i="0" dirty="0">
              <a:solidFill>
                <a:srgbClr val="333333"/>
              </a:solidFill>
              <a:effectLst/>
              <a:latin typeface="Helvetica Neue"/>
            </a:endParaRPr>
          </a:p>
        </p:txBody>
      </p:sp>
      <p:sp>
        <p:nvSpPr>
          <p:cNvPr id="10" name="Rectangle 9">
            <a:extLst>
              <a:ext uri="{FF2B5EF4-FFF2-40B4-BE49-F238E27FC236}">
                <a16:creationId xmlns:a16="http://schemas.microsoft.com/office/drawing/2014/main" id="{A30E7146-6D97-496B-82D9-D79F564CF49F}"/>
              </a:ext>
            </a:extLst>
          </p:cNvPr>
          <p:cNvSpPr/>
          <p:nvPr/>
        </p:nvSpPr>
        <p:spPr>
          <a:xfrm>
            <a:off x="110067" y="4364350"/>
            <a:ext cx="4572000" cy="1754326"/>
          </a:xfrm>
          <a:prstGeom prst="rect">
            <a:avLst/>
          </a:prstGeom>
        </p:spPr>
        <p:txBody>
          <a:bodyPr>
            <a:spAutoFit/>
          </a:bodyPr>
          <a:lstStyle/>
          <a:p>
            <a:r>
              <a:rPr lang="en-US" sz="1800" dirty="0"/>
              <a:t>2020 IEEE Texas Power and Energy Conference (TPEC)</a:t>
            </a:r>
          </a:p>
          <a:p>
            <a:r>
              <a:rPr lang="en-US" sz="1800" dirty="0"/>
              <a:t>College Station, TX USA</a:t>
            </a:r>
          </a:p>
          <a:p>
            <a:r>
              <a:rPr lang="en-US" sz="1800" dirty="0"/>
              <a:t>Abstract Submission Date: </a:t>
            </a:r>
            <a:r>
              <a:rPr lang="en-US" sz="1800" dirty="0">
                <a:solidFill>
                  <a:srgbClr val="333333"/>
                </a:solidFill>
                <a:latin typeface="Helvetica Neue"/>
              </a:rPr>
              <a:t>Nov 7th, 2019</a:t>
            </a:r>
          </a:p>
          <a:p>
            <a:br>
              <a:rPr lang="en-US" sz="1800" dirty="0">
                <a:solidFill>
                  <a:srgbClr val="333333"/>
                </a:solidFill>
                <a:latin typeface="Helvetica Neue"/>
              </a:rPr>
            </a:br>
            <a:endParaRPr lang="en-US" sz="1800" dirty="0">
              <a:solidFill>
                <a:srgbClr val="333333"/>
              </a:solidFill>
              <a:latin typeface="Helvetica Neue"/>
            </a:endParaRPr>
          </a:p>
        </p:txBody>
      </p:sp>
      <p:pic>
        <p:nvPicPr>
          <p:cNvPr id="11" name="Picture 10">
            <a:extLst>
              <a:ext uri="{FF2B5EF4-FFF2-40B4-BE49-F238E27FC236}">
                <a16:creationId xmlns:a16="http://schemas.microsoft.com/office/drawing/2014/main" id="{5C12844F-2BD5-47D4-8A14-20EAEB7A797F}"/>
              </a:ext>
            </a:extLst>
          </p:cNvPr>
          <p:cNvPicPr>
            <a:picLocks noChangeAspect="1"/>
          </p:cNvPicPr>
          <p:nvPr/>
        </p:nvPicPr>
        <p:blipFill>
          <a:blip r:embed="rId2"/>
          <a:stretch>
            <a:fillRect/>
          </a:stretch>
        </p:blipFill>
        <p:spPr>
          <a:xfrm>
            <a:off x="228600" y="5637821"/>
            <a:ext cx="1896534" cy="1093740"/>
          </a:xfrm>
          <a:prstGeom prst="rect">
            <a:avLst/>
          </a:prstGeom>
        </p:spPr>
      </p:pic>
      <p:pic>
        <p:nvPicPr>
          <p:cNvPr id="4098" name="Picture 2" descr="Image result for IEEE PECI">
            <a:extLst>
              <a:ext uri="{FF2B5EF4-FFF2-40B4-BE49-F238E27FC236}">
                <a16:creationId xmlns:a16="http://schemas.microsoft.com/office/drawing/2014/main" id="{198126A6-7A0B-477A-8D20-3771C07B4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2495"/>
            <a:ext cx="1860509" cy="12003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FBE334EC-A9AB-4687-9D3D-E8C6D7E0E4AA}"/>
              </a:ext>
            </a:extLst>
          </p:cNvPr>
          <p:cNvSpPr>
            <a:spLocks noChangeArrowheads="1"/>
          </p:cNvSpPr>
          <p:nvPr/>
        </p:nvSpPr>
        <p:spPr bwMode="auto">
          <a:xfrm>
            <a:off x="2057400" y="263063"/>
            <a:ext cx="4363695"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Sponsored </a:t>
            </a:r>
          </a:p>
          <a:p>
            <a:pPr eaLnBrk="1" hangingPunct="1"/>
            <a:r>
              <a:rPr lang="en-US" altLang="en-US" sz="2800" b="1" dirty="0">
                <a:solidFill>
                  <a:srgbClr val="0000FF"/>
                </a:solidFill>
              </a:rPr>
              <a:t>Conferences 2020 (USA)</a:t>
            </a:r>
            <a:endParaRPr lang="en-GB" altLang="en-US" sz="2800" dirty="0">
              <a:solidFill>
                <a:srgbClr val="0000FF"/>
              </a:solidFill>
            </a:endParaRPr>
          </a:p>
        </p:txBody>
      </p:sp>
      <p:pic>
        <p:nvPicPr>
          <p:cNvPr id="13" name="Picture 12">
            <a:extLst>
              <a:ext uri="{FF2B5EF4-FFF2-40B4-BE49-F238E27FC236}">
                <a16:creationId xmlns:a16="http://schemas.microsoft.com/office/drawing/2014/main" id="{8DBC0F04-114B-4663-A9B7-C8D399DB485A}"/>
              </a:ext>
            </a:extLst>
          </p:cNvPr>
          <p:cNvPicPr>
            <a:picLocks noChangeAspect="1"/>
          </p:cNvPicPr>
          <p:nvPr/>
        </p:nvPicPr>
        <p:blipFill>
          <a:blip r:embed="rId4"/>
          <a:stretch>
            <a:fillRect/>
          </a:stretch>
        </p:blipFill>
        <p:spPr>
          <a:xfrm>
            <a:off x="4804624" y="2992642"/>
            <a:ext cx="3890961" cy="480017"/>
          </a:xfrm>
          <a:prstGeom prst="rect">
            <a:avLst/>
          </a:prstGeom>
        </p:spPr>
      </p:pic>
    </p:spTree>
    <p:extLst>
      <p:ext uri="{BB962C8B-B14F-4D97-AF65-F5344CB8AC3E}">
        <p14:creationId xmlns:p14="http://schemas.microsoft.com/office/powerpoint/2010/main" val="18295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E24FAB5-5435-407F-B534-9B3E46D13912}"/>
              </a:ext>
            </a:extLst>
          </p:cNvPr>
          <p:cNvSpPr>
            <a:spLocks noChangeArrowheads="1"/>
          </p:cNvSpPr>
          <p:nvPr/>
        </p:nvSpPr>
        <p:spPr bwMode="auto">
          <a:xfrm>
            <a:off x="2057400" y="263063"/>
            <a:ext cx="4365298"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Sponsored </a:t>
            </a:r>
          </a:p>
          <a:p>
            <a:pPr eaLnBrk="1" hangingPunct="1"/>
            <a:r>
              <a:rPr lang="en-US" altLang="en-US" sz="2800" b="1" dirty="0">
                <a:solidFill>
                  <a:srgbClr val="0000FF"/>
                </a:solidFill>
              </a:rPr>
              <a:t>Conferences 2020 (Asia)</a:t>
            </a:r>
            <a:endParaRPr lang="en-GB" altLang="en-US" sz="2800" dirty="0">
              <a:solidFill>
                <a:srgbClr val="0000FF"/>
              </a:solidFill>
            </a:endParaRPr>
          </a:p>
        </p:txBody>
      </p:sp>
      <p:sp>
        <p:nvSpPr>
          <p:cNvPr id="10" name="Rectangle 9">
            <a:extLst>
              <a:ext uri="{FF2B5EF4-FFF2-40B4-BE49-F238E27FC236}">
                <a16:creationId xmlns:a16="http://schemas.microsoft.com/office/drawing/2014/main" id="{42E4A9CD-468B-4AF9-A0D1-B53E65AD4D5D}"/>
              </a:ext>
            </a:extLst>
          </p:cNvPr>
          <p:cNvSpPr/>
          <p:nvPr/>
        </p:nvSpPr>
        <p:spPr>
          <a:xfrm>
            <a:off x="228600" y="1672167"/>
            <a:ext cx="5105400" cy="1200329"/>
          </a:xfrm>
          <a:prstGeom prst="rect">
            <a:avLst/>
          </a:prstGeom>
        </p:spPr>
        <p:txBody>
          <a:bodyPr wrap="square">
            <a:spAutoFit/>
          </a:bodyPr>
          <a:lstStyle/>
          <a:p>
            <a:r>
              <a:rPr lang="en-US" sz="1800" dirty="0">
                <a:solidFill>
                  <a:srgbClr val="333333"/>
                </a:solidFill>
                <a:latin typeface="Helvetica Neue"/>
              </a:rPr>
              <a:t>2020 International Conference on Electrical Machines and Systems</a:t>
            </a:r>
            <a:br>
              <a:rPr lang="en-US" sz="1800" dirty="0">
                <a:solidFill>
                  <a:srgbClr val="333333"/>
                </a:solidFill>
                <a:latin typeface="Helvetica Neue"/>
              </a:rPr>
            </a:br>
            <a:r>
              <a:rPr lang="en-US" sz="1800" dirty="0">
                <a:solidFill>
                  <a:srgbClr val="333333"/>
                </a:solidFill>
                <a:latin typeface="Helvetica Neue"/>
              </a:rPr>
              <a:t>Abstract Submission March 1</a:t>
            </a:r>
            <a:r>
              <a:rPr lang="en-US" sz="1800" baseline="30000" dirty="0">
                <a:solidFill>
                  <a:srgbClr val="333333"/>
                </a:solidFill>
                <a:latin typeface="Helvetica Neue"/>
              </a:rPr>
              <a:t>st</a:t>
            </a:r>
            <a:r>
              <a:rPr lang="en-US" sz="1800" dirty="0">
                <a:solidFill>
                  <a:srgbClr val="333333"/>
                </a:solidFill>
                <a:latin typeface="Helvetica Neue"/>
              </a:rPr>
              <a:t>  2020</a:t>
            </a:r>
          </a:p>
          <a:p>
            <a:endParaRPr lang="en-US" sz="1800" dirty="0">
              <a:solidFill>
                <a:srgbClr val="333333"/>
              </a:solidFill>
              <a:latin typeface="Helvetica Neue"/>
            </a:endParaRPr>
          </a:p>
        </p:txBody>
      </p:sp>
      <p:pic>
        <p:nvPicPr>
          <p:cNvPr id="5" name="Picture 4">
            <a:extLst>
              <a:ext uri="{FF2B5EF4-FFF2-40B4-BE49-F238E27FC236}">
                <a16:creationId xmlns:a16="http://schemas.microsoft.com/office/drawing/2014/main" id="{8DE776C9-665F-4FC2-8C87-22851323C8C2}"/>
              </a:ext>
            </a:extLst>
          </p:cNvPr>
          <p:cNvPicPr>
            <a:picLocks noChangeAspect="1"/>
          </p:cNvPicPr>
          <p:nvPr/>
        </p:nvPicPr>
        <p:blipFill>
          <a:blip r:embed="rId2"/>
          <a:stretch>
            <a:fillRect/>
          </a:stretch>
        </p:blipFill>
        <p:spPr>
          <a:xfrm>
            <a:off x="838200" y="2819400"/>
            <a:ext cx="2133600" cy="963083"/>
          </a:xfrm>
          <a:prstGeom prst="rect">
            <a:avLst/>
          </a:prstGeom>
        </p:spPr>
      </p:pic>
    </p:spTree>
    <p:extLst>
      <p:ext uri="{BB962C8B-B14F-4D97-AF65-F5344CB8AC3E}">
        <p14:creationId xmlns:p14="http://schemas.microsoft.com/office/powerpoint/2010/main" val="358396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1719E42-E855-4171-9F07-79CA4F1A4E0F}"/>
              </a:ext>
            </a:extLst>
          </p:cNvPr>
          <p:cNvSpPr>
            <a:spLocks noChangeArrowheads="1"/>
          </p:cNvSpPr>
          <p:nvPr/>
        </p:nvSpPr>
        <p:spPr bwMode="auto">
          <a:xfrm>
            <a:off x="1828800" y="299313"/>
            <a:ext cx="4615640" cy="377825"/>
          </a:xfrm>
          <a:prstGeom prst="rect">
            <a:avLst/>
          </a:prstGeom>
          <a:solidFill>
            <a:srgbClr val="FFFFFF"/>
          </a:solidFill>
          <a:ln w="9525">
            <a:noFill/>
            <a:miter lim="800000"/>
            <a:headEnd/>
            <a:tailEnd/>
          </a:ln>
        </p:spPr>
        <p:txBody>
          <a:bodyPr anchor="ctr"/>
          <a:lstStyle/>
          <a:p>
            <a:pPr algn="ctr"/>
            <a:r>
              <a:rPr lang="en-US" altLang="zh-TW" sz="3600" dirty="0">
                <a:solidFill>
                  <a:srgbClr val="0000FF"/>
                </a:solidFill>
                <a:ea typeface="PMingLiU" pitchFamily="18" charset="-120"/>
              </a:rPr>
              <a:t>Committee for 2019</a:t>
            </a:r>
            <a:endParaRPr lang="it-IT" altLang="zh-TW" sz="3600" dirty="0">
              <a:solidFill>
                <a:srgbClr val="0000FF"/>
              </a:solidFill>
              <a:ea typeface="PMingLiU" pitchFamily="18" charset="-120"/>
            </a:endParaRPr>
          </a:p>
        </p:txBody>
      </p:sp>
      <p:pic>
        <p:nvPicPr>
          <p:cNvPr id="14" name="Picture 13">
            <a:extLst>
              <a:ext uri="{FF2B5EF4-FFF2-40B4-BE49-F238E27FC236}">
                <a16:creationId xmlns:a16="http://schemas.microsoft.com/office/drawing/2014/main" id="{0A24BFC0-F63F-49E8-9149-3382EF64903F}"/>
              </a:ext>
            </a:extLst>
          </p:cNvPr>
          <p:cNvPicPr>
            <a:picLocks noChangeAspect="1"/>
          </p:cNvPicPr>
          <p:nvPr/>
        </p:nvPicPr>
        <p:blipFill>
          <a:blip r:embed="rId2"/>
          <a:stretch>
            <a:fillRect/>
          </a:stretch>
        </p:blipFill>
        <p:spPr>
          <a:xfrm>
            <a:off x="1905000" y="1391860"/>
            <a:ext cx="5943600" cy="5444137"/>
          </a:xfrm>
          <a:prstGeom prst="rect">
            <a:avLst/>
          </a:prstGeom>
        </p:spPr>
      </p:pic>
      <p:sp>
        <p:nvSpPr>
          <p:cNvPr id="21" name="Star: 5 Points 20">
            <a:extLst>
              <a:ext uri="{FF2B5EF4-FFF2-40B4-BE49-F238E27FC236}">
                <a16:creationId xmlns:a16="http://schemas.microsoft.com/office/drawing/2014/main" id="{0E1B5601-4922-4552-9562-6254A0E7F6E2}"/>
              </a:ext>
            </a:extLst>
          </p:cNvPr>
          <p:cNvSpPr/>
          <p:nvPr/>
        </p:nvSpPr>
        <p:spPr>
          <a:xfrm>
            <a:off x="2590800" y="25146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3071A98D-A8E8-47FE-B8C7-4EE3BC7BC597}"/>
              </a:ext>
            </a:extLst>
          </p:cNvPr>
          <p:cNvSpPr/>
          <p:nvPr/>
        </p:nvSpPr>
        <p:spPr>
          <a:xfrm>
            <a:off x="3200400" y="596184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BBC46271-E294-431A-B1B2-55664E52C5DE}"/>
              </a:ext>
            </a:extLst>
          </p:cNvPr>
          <p:cNvSpPr/>
          <p:nvPr/>
        </p:nvSpPr>
        <p:spPr>
          <a:xfrm>
            <a:off x="3432175" y="6537601"/>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C766ABED-5821-4151-A341-74C93555E64D}"/>
              </a:ext>
            </a:extLst>
          </p:cNvPr>
          <p:cNvSpPr/>
          <p:nvPr/>
        </p:nvSpPr>
        <p:spPr>
          <a:xfrm>
            <a:off x="3314700" y="535184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F532FA4-87C2-440D-9E3F-B38DE8CA6263}"/>
              </a:ext>
            </a:extLst>
          </p:cNvPr>
          <p:cNvSpPr/>
          <p:nvPr/>
        </p:nvSpPr>
        <p:spPr>
          <a:xfrm>
            <a:off x="2971800" y="5052758"/>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66074279-0CF6-4604-8D3E-E5CF281B2BA7}"/>
              </a:ext>
            </a:extLst>
          </p:cNvPr>
          <p:cNvSpPr>
            <a:spLocks noChangeArrowheads="1"/>
          </p:cNvSpPr>
          <p:nvPr/>
        </p:nvSpPr>
        <p:spPr bwMode="auto">
          <a:xfrm>
            <a:off x="1828800" y="835386"/>
            <a:ext cx="4615640" cy="377825"/>
          </a:xfrm>
          <a:prstGeom prst="rect">
            <a:avLst/>
          </a:prstGeom>
          <a:solidFill>
            <a:srgbClr val="FFFFFF"/>
          </a:solidFill>
          <a:ln w="9525">
            <a:noFill/>
            <a:miter lim="800000"/>
            <a:headEnd/>
            <a:tailEnd/>
          </a:ln>
        </p:spPr>
        <p:txBody>
          <a:bodyPr anchor="ctr"/>
          <a:lstStyle/>
          <a:p>
            <a:pPr algn="ctr"/>
            <a:r>
              <a:rPr lang="en-US" altLang="zh-TW" sz="1400" dirty="0">
                <a:solidFill>
                  <a:srgbClr val="FF0000"/>
                </a:solidFill>
                <a:ea typeface="PMingLiU" pitchFamily="18" charset="-120"/>
              </a:rPr>
              <a:t>(Changes for 2020)</a:t>
            </a:r>
            <a:endParaRPr lang="it-IT" altLang="zh-TW" sz="1400" dirty="0">
              <a:solidFill>
                <a:srgbClr val="FF0000"/>
              </a:solidFill>
              <a:ea typeface="PMingLiU" pitchFamily="18" charset="-120"/>
            </a:endParaRPr>
          </a:p>
        </p:txBody>
      </p:sp>
    </p:spTree>
    <p:extLst>
      <p:ext uri="{BB962C8B-B14F-4D97-AF65-F5344CB8AC3E}">
        <p14:creationId xmlns:p14="http://schemas.microsoft.com/office/powerpoint/2010/main" val="1641351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78218E2-05AE-4107-A6CD-2E3471205E6F}"/>
              </a:ext>
            </a:extLst>
          </p:cNvPr>
          <p:cNvSpPr>
            <a:spLocks noChangeArrowheads="1"/>
          </p:cNvSpPr>
          <p:nvPr/>
        </p:nvSpPr>
        <p:spPr bwMode="auto">
          <a:xfrm>
            <a:off x="1828800" y="263063"/>
            <a:ext cx="4842992"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Sponsored </a:t>
            </a:r>
          </a:p>
          <a:p>
            <a:pPr eaLnBrk="1" hangingPunct="1"/>
            <a:r>
              <a:rPr lang="en-US" altLang="en-US" sz="2800" b="1" dirty="0">
                <a:solidFill>
                  <a:srgbClr val="0000FF"/>
                </a:solidFill>
              </a:rPr>
              <a:t>Conferences 2020 (Europe)</a:t>
            </a:r>
            <a:endParaRPr lang="en-GB" altLang="en-US" sz="2800" dirty="0">
              <a:solidFill>
                <a:srgbClr val="0000FF"/>
              </a:solidFill>
            </a:endParaRPr>
          </a:p>
        </p:txBody>
      </p:sp>
      <p:sp>
        <p:nvSpPr>
          <p:cNvPr id="4" name="Rectangle 3">
            <a:extLst>
              <a:ext uri="{FF2B5EF4-FFF2-40B4-BE49-F238E27FC236}">
                <a16:creationId xmlns:a16="http://schemas.microsoft.com/office/drawing/2014/main" id="{952623A4-1B7B-495C-8B32-6D392BBC3FAD}"/>
              </a:ext>
            </a:extLst>
          </p:cNvPr>
          <p:cNvSpPr/>
          <p:nvPr/>
        </p:nvSpPr>
        <p:spPr>
          <a:xfrm>
            <a:off x="122048" y="1587801"/>
            <a:ext cx="4634332" cy="830997"/>
          </a:xfrm>
          <a:prstGeom prst="rect">
            <a:avLst/>
          </a:prstGeom>
        </p:spPr>
        <p:txBody>
          <a:bodyPr wrap="square">
            <a:spAutoFit/>
          </a:bodyPr>
          <a:lstStyle/>
          <a:p>
            <a:r>
              <a:rPr lang="en-US" sz="1600" dirty="0"/>
              <a:t>2020 International Symposium INFOETH</a:t>
            </a:r>
          </a:p>
          <a:p>
            <a:r>
              <a:rPr lang="en-US" sz="1600" dirty="0" err="1">
                <a:solidFill>
                  <a:srgbClr val="333333"/>
                </a:solidFill>
                <a:latin typeface="Helvetica Neue"/>
              </a:rPr>
              <a:t>Jahorina</a:t>
            </a:r>
            <a:r>
              <a:rPr lang="en-US" sz="1600" dirty="0">
                <a:solidFill>
                  <a:srgbClr val="333333"/>
                </a:solidFill>
                <a:latin typeface="Helvetica Neue"/>
              </a:rPr>
              <a:t>, Russia</a:t>
            </a:r>
          </a:p>
          <a:p>
            <a:r>
              <a:rPr lang="en-US" sz="1600" dirty="0">
                <a:solidFill>
                  <a:srgbClr val="333333"/>
                </a:solidFill>
                <a:latin typeface="Helvetica Neue"/>
              </a:rPr>
              <a:t>Abstract Submission Date: December 15</a:t>
            </a:r>
            <a:r>
              <a:rPr lang="en-US" sz="1600" baseline="30000" dirty="0">
                <a:solidFill>
                  <a:srgbClr val="333333"/>
                </a:solidFill>
                <a:latin typeface="Helvetica Neue"/>
              </a:rPr>
              <a:t>th</a:t>
            </a:r>
            <a:r>
              <a:rPr lang="en-US" sz="1600" dirty="0">
                <a:solidFill>
                  <a:srgbClr val="333333"/>
                </a:solidFill>
                <a:latin typeface="Helvetica Neue"/>
              </a:rPr>
              <a:t>, 2019</a:t>
            </a:r>
            <a:endParaRPr lang="en-US" sz="1600" b="0" i="0" dirty="0">
              <a:solidFill>
                <a:srgbClr val="333333"/>
              </a:solidFill>
              <a:effectLst/>
              <a:latin typeface="Helvetica Neue"/>
            </a:endParaRPr>
          </a:p>
        </p:txBody>
      </p:sp>
      <p:sp>
        <p:nvSpPr>
          <p:cNvPr id="11" name="Rectangle 10">
            <a:extLst>
              <a:ext uri="{FF2B5EF4-FFF2-40B4-BE49-F238E27FC236}">
                <a16:creationId xmlns:a16="http://schemas.microsoft.com/office/drawing/2014/main" id="{971327D6-F189-4B9E-96E5-EBF96E2465AF}"/>
              </a:ext>
            </a:extLst>
          </p:cNvPr>
          <p:cNvSpPr/>
          <p:nvPr/>
        </p:nvSpPr>
        <p:spPr>
          <a:xfrm>
            <a:off x="209550" y="4876800"/>
            <a:ext cx="5105400" cy="1077218"/>
          </a:xfrm>
          <a:prstGeom prst="rect">
            <a:avLst/>
          </a:prstGeom>
        </p:spPr>
        <p:txBody>
          <a:bodyPr wrap="square">
            <a:spAutoFit/>
          </a:bodyPr>
          <a:lstStyle/>
          <a:p>
            <a:r>
              <a:rPr lang="en-US" sz="1600" dirty="0"/>
              <a:t>2020 International Conference on Power Electronics, Machines, and Drives (PEMD)</a:t>
            </a:r>
          </a:p>
          <a:p>
            <a:r>
              <a:rPr lang="en-US" sz="1600" dirty="0">
                <a:solidFill>
                  <a:srgbClr val="333333"/>
                </a:solidFill>
                <a:latin typeface="Helvetica Neue"/>
              </a:rPr>
              <a:t>Nottingham, UK</a:t>
            </a:r>
          </a:p>
          <a:p>
            <a:endParaRPr lang="en-US" sz="1600" dirty="0">
              <a:solidFill>
                <a:srgbClr val="333333"/>
              </a:solidFill>
              <a:latin typeface="Helvetica Neue"/>
            </a:endParaRPr>
          </a:p>
        </p:txBody>
      </p:sp>
      <p:pic>
        <p:nvPicPr>
          <p:cNvPr id="12" name="Picture 11">
            <a:extLst>
              <a:ext uri="{FF2B5EF4-FFF2-40B4-BE49-F238E27FC236}">
                <a16:creationId xmlns:a16="http://schemas.microsoft.com/office/drawing/2014/main" id="{B467C407-0686-4641-9D09-7205D6BDB4E7}"/>
              </a:ext>
            </a:extLst>
          </p:cNvPr>
          <p:cNvPicPr>
            <a:picLocks noChangeAspect="1"/>
          </p:cNvPicPr>
          <p:nvPr/>
        </p:nvPicPr>
        <p:blipFill>
          <a:blip r:embed="rId2"/>
          <a:stretch>
            <a:fillRect/>
          </a:stretch>
        </p:blipFill>
        <p:spPr>
          <a:xfrm>
            <a:off x="285750" y="5738335"/>
            <a:ext cx="4470630" cy="793791"/>
          </a:xfrm>
          <a:prstGeom prst="rect">
            <a:avLst/>
          </a:prstGeom>
        </p:spPr>
      </p:pic>
      <p:pic>
        <p:nvPicPr>
          <p:cNvPr id="3074" name="Picture 2">
            <a:extLst>
              <a:ext uri="{FF2B5EF4-FFF2-40B4-BE49-F238E27FC236}">
                <a16:creationId xmlns:a16="http://schemas.microsoft.com/office/drawing/2014/main" id="{D16BB9C1-D5A1-46BF-9AAC-447E26AEB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46135"/>
            <a:ext cx="2443353" cy="11525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DB70D1C-6240-480B-9E76-A1E752BB8550}"/>
              </a:ext>
            </a:extLst>
          </p:cNvPr>
          <p:cNvSpPr/>
          <p:nvPr/>
        </p:nvSpPr>
        <p:spPr>
          <a:xfrm>
            <a:off x="4419600" y="2876531"/>
            <a:ext cx="4634332" cy="1077218"/>
          </a:xfrm>
          <a:prstGeom prst="rect">
            <a:avLst/>
          </a:prstGeom>
        </p:spPr>
        <p:txBody>
          <a:bodyPr wrap="square">
            <a:spAutoFit/>
          </a:bodyPr>
          <a:lstStyle/>
          <a:p>
            <a:r>
              <a:rPr lang="en-US" sz="1600" dirty="0"/>
              <a:t>2020 International Workshop on Electric </a:t>
            </a:r>
          </a:p>
          <a:p>
            <a:r>
              <a:rPr lang="en-US" sz="1600" dirty="0"/>
              <a:t>Drives (IWED)</a:t>
            </a:r>
          </a:p>
          <a:p>
            <a:r>
              <a:rPr lang="en-US" sz="1600" dirty="0">
                <a:solidFill>
                  <a:srgbClr val="333333"/>
                </a:solidFill>
                <a:latin typeface="Helvetica Neue"/>
              </a:rPr>
              <a:t>Moscow Ru, Russia</a:t>
            </a:r>
          </a:p>
          <a:p>
            <a:r>
              <a:rPr lang="en-US" sz="1600" dirty="0">
                <a:solidFill>
                  <a:srgbClr val="333333"/>
                </a:solidFill>
                <a:latin typeface="Helvetica Neue"/>
              </a:rPr>
              <a:t>Abstract Submission Date: December 15</a:t>
            </a:r>
            <a:r>
              <a:rPr lang="en-US" sz="1600" baseline="30000" dirty="0">
                <a:solidFill>
                  <a:srgbClr val="333333"/>
                </a:solidFill>
                <a:latin typeface="Helvetica Neue"/>
              </a:rPr>
              <a:t>th</a:t>
            </a:r>
            <a:r>
              <a:rPr lang="en-US" sz="1600" dirty="0">
                <a:solidFill>
                  <a:srgbClr val="333333"/>
                </a:solidFill>
                <a:latin typeface="Helvetica Neue"/>
              </a:rPr>
              <a:t>, 2019</a:t>
            </a:r>
            <a:endParaRPr lang="en-US" sz="1600" b="0" i="0" dirty="0">
              <a:solidFill>
                <a:srgbClr val="333333"/>
              </a:solidFill>
              <a:effectLst/>
              <a:latin typeface="Helvetica Neue"/>
            </a:endParaRPr>
          </a:p>
        </p:txBody>
      </p:sp>
      <p:pic>
        <p:nvPicPr>
          <p:cNvPr id="3076" name="Picture 4">
            <a:extLst>
              <a:ext uri="{FF2B5EF4-FFF2-40B4-BE49-F238E27FC236}">
                <a16:creationId xmlns:a16="http://schemas.microsoft.com/office/drawing/2014/main" id="{CBEDA12B-542E-4F01-8264-D1066648E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266" y="4104210"/>
            <a:ext cx="1397000" cy="132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88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78218E2-05AE-4107-A6CD-2E3471205E6F}"/>
              </a:ext>
            </a:extLst>
          </p:cNvPr>
          <p:cNvSpPr>
            <a:spLocks noChangeArrowheads="1"/>
          </p:cNvSpPr>
          <p:nvPr/>
        </p:nvSpPr>
        <p:spPr bwMode="auto">
          <a:xfrm>
            <a:off x="1828800" y="263063"/>
            <a:ext cx="4842992"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Sponsored </a:t>
            </a:r>
          </a:p>
          <a:p>
            <a:pPr eaLnBrk="1" hangingPunct="1"/>
            <a:r>
              <a:rPr lang="en-US" altLang="en-US" sz="2800" b="1" dirty="0">
                <a:solidFill>
                  <a:srgbClr val="0000FF"/>
                </a:solidFill>
              </a:rPr>
              <a:t>Conferences 2020 (Europe)</a:t>
            </a:r>
            <a:endParaRPr lang="en-GB" altLang="en-US" sz="2800" dirty="0">
              <a:solidFill>
                <a:srgbClr val="0000FF"/>
              </a:solidFill>
            </a:endParaRPr>
          </a:p>
        </p:txBody>
      </p:sp>
      <p:sp>
        <p:nvSpPr>
          <p:cNvPr id="4" name="Rectangle 3">
            <a:extLst>
              <a:ext uri="{FF2B5EF4-FFF2-40B4-BE49-F238E27FC236}">
                <a16:creationId xmlns:a16="http://schemas.microsoft.com/office/drawing/2014/main" id="{952623A4-1B7B-495C-8B32-6D392BBC3FAD}"/>
              </a:ext>
            </a:extLst>
          </p:cNvPr>
          <p:cNvSpPr/>
          <p:nvPr/>
        </p:nvSpPr>
        <p:spPr>
          <a:xfrm>
            <a:off x="228600" y="1508241"/>
            <a:ext cx="5192902" cy="1077218"/>
          </a:xfrm>
          <a:prstGeom prst="rect">
            <a:avLst/>
          </a:prstGeom>
        </p:spPr>
        <p:txBody>
          <a:bodyPr wrap="square">
            <a:spAutoFit/>
          </a:bodyPr>
          <a:lstStyle/>
          <a:p>
            <a:r>
              <a:rPr lang="en-US" sz="1600" dirty="0"/>
              <a:t>2020 Industrial Engineering, Applications, and Manufacturing (ICIEAM)</a:t>
            </a:r>
          </a:p>
          <a:p>
            <a:r>
              <a:rPr lang="en-US" sz="1600" dirty="0">
                <a:solidFill>
                  <a:srgbClr val="333333"/>
                </a:solidFill>
                <a:latin typeface="Helvetica Neue"/>
              </a:rPr>
              <a:t>Sochi, Russia</a:t>
            </a:r>
          </a:p>
          <a:p>
            <a:r>
              <a:rPr lang="en-US" sz="1600" dirty="0">
                <a:solidFill>
                  <a:srgbClr val="333333"/>
                </a:solidFill>
                <a:latin typeface="Helvetica Neue"/>
              </a:rPr>
              <a:t>Abstract Submission Date: December 31</a:t>
            </a:r>
            <a:r>
              <a:rPr lang="en-US" sz="1600" baseline="30000" dirty="0">
                <a:solidFill>
                  <a:srgbClr val="333333"/>
                </a:solidFill>
                <a:latin typeface="Helvetica Neue"/>
              </a:rPr>
              <a:t>th</a:t>
            </a:r>
            <a:r>
              <a:rPr lang="en-US" sz="1600" dirty="0">
                <a:solidFill>
                  <a:srgbClr val="333333"/>
                </a:solidFill>
                <a:latin typeface="Helvetica Neue"/>
              </a:rPr>
              <a:t>, 2019</a:t>
            </a:r>
            <a:endParaRPr lang="en-US" sz="1600" b="0" i="0" dirty="0">
              <a:solidFill>
                <a:srgbClr val="333333"/>
              </a:solidFill>
              <a:effectLst/>
              <a:latin typeface="Helvetica Neue"/>
            </a:endParaRPr>
          </a:p>
        </p:txBody>
      </p:sp>
      <p:pic>
        <p:nvPicPr>
          <p:cNvPr id="5" name="Picture 4">
            <a:extLst>
              <a:ext uri="{FF2B5EF4-FFF2-40B4-BE49-F238E27FC236}">
                <a16:creationId xmlns:a16="http://schemas.microsoft.com/office/drawing/2014/main" id="{3D02FDEC-B08A-473D-ACCC-F2B5DF70D06C}"/>
              </a:ext>
            </a:extLst>
          </p:cNvPr>
          <p:cNvPicPr>
            <a:picLocks noChangeAspect="1"/>
          </p:cNvPicPr>
          <p:nvPr/>
        </p:nvPicPr>
        <p:blipFill>
          <a:blip r:embed="rId2"/>
          <a:stretch>
            <a:fillRect/>
          </a:stretch>
        </p:blipFill>
        <p:spPr>
          <a:xfrm>
            <a:off x="1143000" y="2667000"/>
            <a:ext cx="1765391" cy="1162110"/>
          </a:xfrm>
          <a:prstGeom prst="rect">
            <a:avLst/>
          </a:prstGeom>
        </p:spPr>
      </p:pic>
      <p:sp>
        <p:nvSpPr>
          <p:cNvPr id="14" name="Rectangle 13">
            <a:extLst>
              <a:ext uri="{FF2B5EF4-FFF2-40B4-BE49-F238E27FC236}">
                <a16:creationId xmlns:a16="http://schemas.microsoft.com/office/drawing/2014/main" id="{01FA1899-EA12-45B9-9C00-44E0CF311617}"/>
              </a:ext>
            </a:extLst>
          </p:cNvPr>
          <p:cNvSpPr/>
          <p:nvPr/>
        </p:nvSpPr>
        <p:spPr>
          <a:xfrm>
            <a:off x="4267200" y="3810000"/>
            <a:ext cx="5192902" cy="1077218"/>
          </a:xfrm>
          <a:prstGeom prst="rect">
            <a:avLst/>
          </a:prstGeom>
        </p:spPr>
        <p:txBody>
          <a:bodyPr wrap="square">
            <a:spAutoFit/>
          </a:bodyPr>
          <a:lstStyle/>
          <a:p>
            <a:r>
              <a:rPr lang="en-US" sz="1600" dirty="0"/>
              <a:t>2020 International Conference on Smart Energy and Technologies (SEST)</a:t>
            </a:r>
          </a:p>
          <a:p>
            <a:r>
              <a:rPr lang="en-US" sz="1600" dirty="0">
                <a:solidFill>
                  <a:srgbClr val="333333"/>
                </a:solidFill>
                <a:latin typeface="Helvetica Neue"/>
              </a:rPr>
              <a:t>Istanbul, Turkey</a:t>
            </a:r>
          </a:p>
          <a:p>
            <a:r>
              <a:rPr lang="en-US" sz="1600" dirty="0">
                <a:solidFill>
                  <a:srgbClr val="333333"/>
                </a:solidFill>
                <a:latin typeface="Helvetica Neue"/>
              </a:rPr>
              <a:t>Abstract Submission Date: December 15</a:t>
            </a:r>
            <a:r>
              <a:rPr lang="en-US" sz="1600" baseline="30000" dirty="0">
                <a:solidFill>
                  <a:srgbClr val="333333"/>
                </a:solidFill>
                <a:latin typeface="Helvetica Neue"/>
              </a:rPr>
              <a:t>th</a:t>
            </a:r>
            <a:r>
              <a:rPr lang="en-US" sz="1600" dirty="0">
                <a:solidFill>
                  <a:srgbClr val="333333"/>
                </a:solidFill>
                <a:latin typeface="Helvetica Neue"/>
              </a:rPr>
              <a:t>, 2019</a:t>
            </a:r>
            <a:endParaRPr lang="en-US" sz="1600" b="0" i="0" dirty="0">
              <a:solidFill>
                <a:srgbClr val="333333"/>
              </a:solidFill>
              <a:effectLst/>
              <a:latin typeface="Helvetica Neue"/>
            </a:endParaRPr>
          </a:p>
        </p:txBody>
      </p:sp>
      <p:pic>
        <p:nvPicPr>
          <p:cNvPr id="8" name="Picture 7">
            <a:extLst>
              <a:ext uri="{FF2B5EF4-FFF2-40B4-BE49-F238E27FC236}">
                <a16:creationId xmlns:a16="http://schemas.microsoft.com/office/drawing/2014/main" id="{F3EAE1AA-9924-4174-A2CD-A628C4889762}"/>
              </a:ext>
            </a:extLst>
          </p:cNvPr>
          <p:cNvPicPr>
            <a:picLocks noChangeAspect="1"/>
          </p:cNvPicPr>
          <p:nvPr/>
        </p:nvPicPr>
        <p:blipFill>
          <a:blip r:embed="rId3"/>
          <a:stretch>
            <a:fillRect/>
          </a:stretch>
        </p:blipFill>
        <p:spPr>
          <a:xfrm>
            <a:off x="5415152" y="4887218"/>
            <a:ext cx="1910717" cy="1779589"/>
          </a:xfrm>
          <a:prstGeom prst="rect">
            <a:avLst/>
          </a:prstGeom>
        </p:spPr>
      </p:pic>
    </p:spTree>
    <p:extLst>
      <p:ext uri="{BB962C8B-B14F-4D97-AF65-F5344CB8AC3E}">
        <p14:creationId xmlns:p14="http://schemas.microsoft.com/office/powerpoint/2010/main" val="2110066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6" descr="Logo-IPEMC2020"/>
          <p:cNvPicPr>
            <a:picLocks noChangeAspect="1" noChangeArrowheads="1"/>
          </p:cNvPicPr>
          <p:nvPr/>
        </p:nvPicPr>
        <p:blipFill>
          <a:blip r:embed="rId3" cstate="print">
            <a:extLst>
              <a:ext uri="{28A0092B-C50C-407E-A947-70E740481C1C}">
                <a14:useLocalDpi xmlns:a14="http://schemas.microsoft.com/office/drawing/2010/main" val="0"/>
              </a:ext>
            </a:extLst>
          </a:blip>
          <a:srcRect l="2985" t="23381" r="1492" b="23381"/>
          <a:stretch>
            <a:fillRect/>
          </a:stretch>
        </p:blipFill>
        <p:spPr bwMode="auto">
          <a:xfrm>
            <a:off x="650081" y="5648115"/>
            <a:ext cx="776732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矩形 1"/>
          <p:cNvSpPr>
            <a:spLocks noChangeArrowheads="1"/>
          </p:cNvSpPr>
          <p:nvPr/>
        </p:nvSpPr>
        <p:spPr bwMode="auto">
          <a:xfrm>
            <a:off x="457200" y="1600200"/>
            <a:ext cx="78247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zh-CN" sz="2000" dirty="0"/>
              <a:t>2020 IEEE 9th International Power Electronics </a:t>
            </a:r>
            <a:br>
              <a:rPr lang="en-US" altLang="zh-CN" sz="2000" dirty="0"/>
            </a:br>
            <a:r>
              <a:rPr lang="en-US" altLang="zh-CN" sz="2000" dirty="0"/>
              <a:t>and Motion Control Conference </a:t>
            </a:r>
            <a:br>
              <a:rPr lang="en-US" altLang="zh-CN" sz="2000" dirty="0"/>
            </a:br>
            <a:r>
              <a:rPr lang="en-US" altLang="zh-CN" sz="2000" dirty="0"/>
              <a:t>(IPEMC2020 - ECCE Asia)</a:t>
            </a:r>
            <a:br>
              <a:rPr lang="en-US" altLang="zh-CN" sz="2000" dirty="0"/>
            </a:br>
            <a:br>
              <a:rPr lang="en-US" altLang="zh-CN" sz="2000" dirty="0"/>
            </a:br>
            <a:r>
              <a:rPr lang="en-US" altLang="zh-CN" sz="2000" dirty="0"/>
              <a:t>May 31 - Jun. 3, 2020</a:t>
            </a:r>
            <a:br>
              <a:rPr lang="en-US" altLang="zh-CN" sz="2000" dirty="0"/>
            </a:br>
            <a:r>
              <a:rPr lang="en-US" altLang="zh-CN" sz="2000" dirty="0"/>
              <a:t>Nanjing, China</a:t>
            </a:r>
            <a:endParaRPr lang="zh-CN" altLang="en-US" sz="2000" dirty="0"/>
          </a:p>
        </p:txBody>
      </p:sp>
      <p:sp>
        <p:nvSpPr>
          <p:cNvPr id="6" name="Content Placeholder 2"/>
          <p:cNvSpPr txBox="1">
            <a:spLocks noChangeArrowheads="1"/>
          </p:cNvSpPr>
          <p:nvPr/>
        </p:nvSpPr>
        <p:spPr bwMode="auto">
          <a:xfrm>
            <a:off x="838200" y="3721323"/>
            <a:ext cx="7212012" cy="179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ct val="20000"/>
              </a:spcBef>
              <a:spcAft>
                <a:spcPct val="0"/>
              </a:spcAft>
              <a:buClr>
                <a:schemeClr val="bg2"/>
              </a:buClr>
              <a:buSzPct val="80000"/>
              <a:buFont typeface="Wingdings" pitchFamily="28" charset="2"/>
              <a:buNone/>
              <a:defRPr sz="2200" b="1">
                <a:solidFill>
                  <a:schemeClr val="tx2"/>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marL="457200" lvl="1" indent="0" algn="ctr">
              <a:buNone/>
            </a:pPr>
            <a:r>
              <a:rPr lang="en-US" altLang="en-US" sz="1800" kern="0" dirty="0">
                <a:solidFill>
                  <a:srgbClr val="3333FF"/>
                </a:solidFill>
                <a:latin typeface="Times New Roman" panose="02020603050405020304" pitchFamily="18" charset="0"/>
              </a:rPr>
              <a:t>Deadline for digest submission: Oct.</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31, 2019            </a:t>
            </a:r>
          </a:p>
          <a:p>
            <a:pPr marL="457200" lvl="1" indent="0" algn="ctr">
              <a:buNone/>
            </a:pPr>
            <a:r>
              <a:rPr lang="en-US" altLang="en-US" sz="1800" kern="0" dirty="0">
                <a:solidFill>
                  <a:srgbClr val="3333FF"/>
                </a:solidFill>
                <a:latin typeface="Times New Roman" panose="02020603050405020304" pitchFamily="18" charset="0"/>
              </a:rPr>
              <a:t>Deadline for tutorial proposals: </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Jan.</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31, 2020</a:t>
            </a:r>
          </a:p>
          <a:p>
            <a:pPr marL="457200" lvl="1" indent="0" algn="ctr">
              <a:buNone/>
            </a:pPr>
            <a:r>
              <a:rPr lang="en-US" altLang="en-US" sz="1800" kern="0" dirty="0">
                <a:solidFill>
                  <a:srgbClr val="3333FF"/>
                </a:solidFill>
                <a:latin typeface="Times New Roman" panose="02020603050405020304" pitchFamily="18" charset="0"/>
              </a:rPr>
              <a:t>Deadline for </a:t>
            </a:r>
            <a:r>
              <a:rPr lang="en-US" altLang="zh-CN" sz="1800" kern="0" dirty="0">
                <a:solidFill>
                  <a:srgbClr val="3333FF"/>
                </a:solidFill>
                <a:latin typeface="Times New Roman" panose="02020603050405020304" pitchFamily="18" charset="0"/>
              </a:rPr>
              <a:t>industr</a:t>
            </a:r>
            <a:r>
              <a:rPr lang="en-US" altLang="zh-CN" sz="1800" kern="0" dirty="0">
                <a:solidFill>
                  <a:srgbClr val="3333FF"/>
                </a:solidFill>
                <a:latin typeface="Times New Roman" panose="02020603050405020304" pitchFamily="18" charset="0"/>
                <a:ea typeface="SimSun" panose="02010600030101010101" pitchFamily="2" charset="-122"/>
              </a:rPr>
              <a:t>y</a:t>
            </a:r>
            <a:r>
              <a:rPr lang="en-US" altLang="en-US" sz="1800" kern="0" dirty="0">
                <a:solidFill>
                  <a:srgbClr val="3333FF"/>
                </a:solidFill>
                <a:latin typeface="Times New Roman" panose="02020603050405020304" pitchFamily="18" charset="0"/>
              </a:rPr>
              <a:t> session: </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J</a:t>
            </a:r>
            <a:r>
              <a:rPr lang="en-US" altLang="zh-CN" sz="1800" kern="0" dirty="0">
                <a:solidFill>
                  <a:srgbClr val="3333FF"/>
                </a:solidFill>
                <a:latin typeface="Times New Roman" panose="02020603050405020304" pitchFamily="18" charset="0"/>
              </a:rPr>
              <a:t>an</a:t>
            </a:r>
            <a:r>
              <a:rPr lang="en-US" altLang="en-US" sz="1800" kern="0" dirty="0">
                <a:solidFill>
                  <a:srgbClr val="3333FF"/>
                </a:solidFill>
                <a:latin typeface="Times New Roman" panose="02020603050405020304" pitchFamily="18" charset="0"/>
              </a:rPr>
              <a:t>.</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15, 2020  </a:t>
            </a:r>
          </a:p>
          <a:p>
            <a:pPr marL="457200" lvl="1" indent="0" algn="ctr">
              <a:buNone/>
            </a:pPr>
            <a:r>
              <a:rPr lang="en-US" altLang="en-US" sz="1800" kern="0" dirty="0">
                <a:solidFill>
                  <a:srgbClr val="3333FF"/>
                </a:solidFill>
                <a:latin typeface="Times New Roman" panose="02020603050405020304" pitchFamily="18" charset="0"/>
              </a:rPr>
              <a:t>Notification of acceptance: </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Jan.</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12, 2020                    </a:t>
            </a:r>
          </a:p>
          <a:p>
            <a:pPr marL="457200" lvl="1" indent="0" algn="ctr">
              <a:buNone/>
            </a:pPr>
            <a:r>
              <a:rPr lang="en-US" altLang="en-US" sz="1800" kern="0" dirty="0">
                <a:solidFill>
                  <a:srgbClr val="3333FF"/>
                </a:solidFill>
                <a:latin typeface="Times New Roman" panose="02020603050405020304" pitchFamily="18" charset="0"/>
              </a:rPr>
              <a:t>Final paper submission: </a:t>
            </a:r>
            <a:r>
              <a:rPr lang="en-US" altLang="zh-CN" sz="1800" kern="0" dirty="0">
                <a:solidFill>
                  <a:srgbClr val="3333FF"/>
                </a:solidFill>
                <a:latin typeface="Times New Roman" panose="02020603050405020304" pitchFamily="18" charset="0"/>
              </a:rPr>
              <a:t>             </a:t>
            </a:r>
            <a:r>
              <a:rPr lang="en-US" altLang="en-US" sz="1800" kern="0" dirty="0">
                <a:solidFill>
                  <a:srgbClr val="3333FF"/>
                </a:solidFill>
                <a:latin typeface="Times New Roman" panose="02020603050405020304" pitchFamily="18" charset="0"/>
              </a:rPr>
              <a:t>Mar. 15, 2020</a:t>
            </a:r>
          </a:p>
        </p:txBody>
      </p:sp>
      <p:sp>
        <p:nvSpPr>
          <p:cNvPr id="5" name="Rectangle 1">
            <a:extLst>
              <a:ext uri="{FF2B5EF4-FFF2-40B4-BE49-F238E27FC236}">
                <a16:creationId xmlns:a16="http://schemas.microsoft.com/office/drawing/2014/main" id="{657CBC23-FA37-4F68-A8C6-39542D9D8639}"/>
              </a:ext>
            </a:extLst>
          </p:cNvPr>
          <p:cNvSpPr>
            <a:spLocks noChangeArrowheads="1"/>
          </p:cNvSpPr>
          <p:nvPr/>
        </p:nvSpPr>
        <p:spPr bwMode="auto">
          <a:xfrm>
            <a:off x="2209800" y="228600"/>
            <a:ext cx="3741730"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Flagship Conference</a:t>
            </a:r>
          </a:p>
          <a:p>
            <a:pPr eaLnBrk="1" hangingPunct="1"/>
            <a:r>
              <a:rPr lang="en-US" altLang="en-US" sz="2800" b="1" dirty="0">
                <a:solidFill>
                  <a:srgbClr val="0000FF"/>
                </a:solidFill>
              </a:rPr>
              <a:t>APEC 2020 (Asia)</a:t>
            </a:r>
            <a:endParaRPr lang="en-GB" altLang="en-US" sz="2800" dirty="0">
              <a:solidFill>
                <a:srgbClr val="0000FF"/>
              </a:solidFill>
            </a:endParaRPr>
          </a:p>
        </p:txBody>
      </p:sp>
    </p:spTree>
    <p:extLst>
      <p:ext uri="{BB962C8B-B14F-4D97-AF65-F5344CB8AC3E}">
        <p14:creationId xmlns:p14="http://schemas.microsoft.com/office/powerpoint/2010/main" val="1570885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2209800" y="228600"/>
            <a:ext cx="3741730"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Flagship Conference</a:t>
            </a:r>
          </a:p>
          <a:p>
            <a:pPr eaLnBrk="1" hangingPunct="1"/>
            <a:r>
              <a:rPr lang="en-US" altLang="en-US" sz="2800" b="1" dirty="0">
                <a:solidFill>
                  <a:srgbClr val="0000FF"/>
                </a:solidFill>
              </a:rPr>
              <a:t>APEC 2020 (USA)</a:t>
            </a:r>
            <a:endParaRPr lang="en-GB" altLang="en-US" sz="2800" dirty="0">
              <a:solidFill>
                <a:srgbClr val="0000FF"/>
              </a:solidFill>
            </a:endParaRPr>
          </a:p>
        </p:txBody>
      </p:sp>
      <p:sp>
        <p:nvSpPr>
          <p:cNvPr id="2" name="Rectangle 1">
            <a:extLst>
              <a:ext uri="{FF2B5EF4-FFF2-40B4-BE49-F238E27FC236}">
                <a16:creationId xmlns:a16="http://schemas.microsoft.com/office/drawing/2014/main" id="{AB843033-D5CE-4733-8C85-0EEA5330AD6E}"/>
              </a:ext>
            </a:extLst>
          </p:cNvPr>
          <p:cNvSpPr/>
          <p:nvPr/>
        </p:nvSpPr>
        <p:spPr>
          <a:xfrm>
            <a:off x="378542" y="1447800"/>
            <a:ext cx="8991600" cy="3170099"/>
          </a:xfrm>
          <a:prstGeom prst="rect">
            <a:avLst/>
          </a:prstGeom>
        </p:spPr>
        <p:txBody>
          <a:bodyPr wrap="square">
            <a:spAutoFit/>
          </a:bodyPr>
          <a:lstStyle/>
          <a:p>
            <a:r>
              <a:rPr lang="en-US" b="1" dirty="0">
                <a:solidFill>
                  <a:srgbClr val="424242"/>
                </a:solidFill>
                <a:latin typeface="Roboto Condensed"/>
              </a:rPr>
              <a:t>IEEE’s 35th annual APEC will highlight the latest in power electronics technology</a:t>
            </a:r>
          </a:p>
          <a:p>
            <a:endParaRPr lang="en-US" dirty="0">
              <a:solidFill>
                <a:srgbClr val="504E4E"/>
              </a:solidFill>
              <a:latin typeface="Roboto"/>
            </a:endParaRPr>
          </a:p>
          <a:p>
            <a:r>
              <a:rPr lang="en-US" dirty="0">
                <a:solidFill>
                  <a:srgbClr val="504E4E"/>
                </a:solidFill>
                <a:latin typeface="Roboto"/>
              </a:rPr>
              <a:t>APEC 2020, to be held in New Orleans, LA, from March 15-19, 2020, continues the long-standing tradition of addressing issues of immediate and long-term interest to the practicing power electronics engineer. </a:t>
            </a:r>
            <a:endParaRPr lang="en-US" dirty="0">
              <a:hlinkClick r:id="rId2"/>
            </a:endParaRPr>
          </a:p>
          <a:p>
            <a:r>
              <a:rPr lang="en-US" dirty="0">
                <a:hlinkClick r:id="rId2"/>
              </a:rPr>
              <a:t>https://www.apec-conf.org/</a:t>
            </a:r>
            <a:endParaRPr lang="en-US" dirty="0">
              <a:solidFill>
                <a:srgbClr val="504E4E"/>
              </a:solidFill>
              <a:latin typeface="Roboto"/>
            </a:endParaRPr>
          </a:p>
          <a:p>
            <a:endParaRPr lang="en-US" dirty="0">
              <a:solidFill>
                <a:srgbClr val="504E4E"/>
              </a:solidFill>
              <a:latin typeface="Roboto"/>
            </a:endParaRPr>
          </a:p>
          <a:p>
            <a:endParaRPr lang="en-US" dirty="0">
              <a:solidFill>
                <a:srgbClr val="504E4E"/>
              </a:solidFill>
              <a:latin typeface="Roboto"/>
            </a:endParaRPr>
          </a:p>
          <a:p>
            <a:endParaRPr lang="en-US" b="0" i="0" dirty="0">
              <a:solidFill>
                <a:srgbClr val="504E4E"/>
              </a:solidFill>
              <a:effectLst/>
              <a:latin typeface="Roboto"/>
            </a:endParaRPr>
          </a:p>
        </p:txBody>
      </p:sp>
      <p:pic>
        <p:nvPicPr>
          <p:cNvPr id="2052" name="Picture 4" descr="Register Today">
            <a:extLst>
              <a:ext uri="{FF2B5EF4-FFF2-40B4-BE49-F238E27FC236}">
                <a16:creationId xmlns:a16="http://schemas.microsoft.com/office/drawing/2014/main" id="{DBCB3848-350B-477C-AC45-3A59CCFF3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22" y="4106516"/>
            <a:ext cx="7358953" cy="262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92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txBox="1">
            <a:spLocks/>
          </p:cNvSpPr>
          <p:nvPr/>
        </p:nvSpPr>
        <p:spPr bwMode="auto">
          <a:xfrm>
            <a:off x="331839" y="4343400"/>
            <a:ext cx="8480322" cy="1806676"/>
          </a:xfrm>
          <a:prstGeom prst="rect">
            <a:avLst/>
          </a:prstGeom>
          <a:noFill/>
          <a:ln w="9525">
            <a:noFill/>
            <a:miter lim="800000"/>
            <a:headEnd/>
            <a:tailEnd/>
          </a:ln>
        </p:spPr>
        <p:txBody>
          <a:bodyPr/>
          <a:lstStyle/>
          <a:p>
            <a:pPr algn="ctr">
              <a:lnSpc>
                <a:spcPct val="90000"/>
              </a:lnSpc>
              <a:spcBef>
                <a:spcPct val="20000"/>
              </a:spcBef>
              <a:buClr>
                <a:schemeClr val="bg2"/>
              </a:buClr>
              <a:buSzPct val="80000"/>
              <a:buFont typeface="Wingdings" pitchFamily="2" charset="2"/>
              <a:buNone/>
            </a:pPr>
            <a:r>
              <a:rPr lang="en-US" altLang="zh-CN" sz="3200" b="1" dirty="0">
                <a:solidFill>
                  <a:schemeClr val="tx2"/>
                </a:solidFill>
                <a:latin typeface="Verdana" pitchFamily="34" charset="0"/>
              </a:rPr>
              <a:t> </a:t>
            </a:r>
          </a:p>
          <a:p>
            <a:pPr algn="ctr">
              <a:lnSpc>
                <a:spcPct val="90000"/>
              </a:lnSpc>
              <a:spcBef>
                <a:spcPct val="20000"/>
              </a:spcBef>
              <a:buClr>
                <a:schemeClr val="bg2"/>
              </a:buClr>
              <a:buSzPct val="80000"/>
              <a:buFont typeface="Wingdings" pitchFamily="2" charset="2"/>
              <a:buNone/>
            </a:pPr>
            <a:r>
              <a:rPr lang="en-US" altLang="zh-CN" sz="2200" b="1" dirty="0">
                <a:solidFill>
                  <a:schemeClr val="tx2"/>
                </a:solidFill>
                <a:latin typeface="Verdana" pitchFamily="34" charset="0"/>
              </a:rPr>
              <a:t>General Chair</a:t>
            </a:r>
          </a:p>
          <a:p>
            <a:pPr algn="ctr">
              <a:lnSpc>
                <a:spcPct val="90000"/>
              </a:lnSpc>
              <a:spcBef>
                <a:spcPct val="20000"/>
              </a:spcBef>
              <a:buClr>
                <a:schemeClr val="bg2"/>
              </a:buClr>
              <a:buSzPct val="80000"/>
              <a:buFont typeface="Wingdings" pitchFamily="2" charset="2"/>
              <a:buNone/>
            </a:pPr>
            <a:r>
              <a:rPr lang="en-US" altLang="zh-CN" sz="2200" b="1" dirty="0">
                <a:solidFill>
                  <a:schemeClr val="tx2"/>
                </a:solidFill>
                <a:latin typeface="Verdana" pitchFamily="34" charset="0"/>
              </a:rPr>
              <a:t> </a:t>
            </a:r>
          </a:p>
          <a:p>
            <a:pPr algn="ctr">
              <a:lnSpc>
                <a:spcPct val="90000"/>
              </a:lnSpc>
              <a:spcBef>
                <a:spcPct val="20000"/>
              </a:spcBef>
              <a:buClr>
                <a:schemeClr val="bg2"/>
              </a:buClr>
              <a:buSzPct val="80000"/>
              <a:buFont typeface="Wingdings" pitchFamily="2" charset="2"/>
              <a:buNone/>
            </a:pPr>
            <a:r>
              <a:rPr lang="en-US" altLang="zh-CN" sz="2200" b="1" dirty="0" err="1">
                <a:solidFill>
                  <a:schemeClr val="tx2"/>
                </a:solidFill>
                <a:latin typeface="Verdana" pitchFamily="34" charset="0"/>
              </a:rPr>
              <a:t>Yunwei</a:t>
            </a:r>
            <a:r>
              <a:rPr lang="en-US" altLang="zh-CN" sz="2200" b="1" dirty="0">
                <a:solidFill>
                  <a:schemeClr val="tx2"/>
                </a:solidFill>
                <a:latin typeface="Verdana" pitchFamily="34" charset="0"/>
              </a:rPr>
              <a:t> (Ryan) Li</a:t>
            </a:r>
          </a:p>
          <a:p>
            <a:pPr algn="ctr">
              <a:lnSpc>
                <a:spcPct val="90000"/>
              </a:lnSpc>
              <a:spcBef>
                <a:spcPct val="20000"/>
              </a:spcBef>
              <a:buClr>
                <a:schemeClr val="bg2"/>
              </a:buClr>
              <a:buSzPct val="80000"/>
              <a:buFont typeface="Wingdings" pitchFamily="2" charset="2"/>
              <a:buNone/>
            </a:pPr>
            <a:endParaRPr lang="en-US" altLang="zh-CN" sz="2200" b="1" dirty="0">
              <a:solidFill>
                <a:schemeClr val="tx2"/>
              </a:solidFill>
              <a:latin typeface="Verdana" pitchFamily="34" charset="0"/>
            </a:endParaRPr>
          </a:p>
        </p:txBody>
      </p:sp>
      <p:sp>
        <p:nvSpPr>
          <p:cNvPr id="9" name="Title 1"/>
          <p:cNvSpPr>
            <a:spLocks noGrp="1"/>
          </p:cNvSpPr>
          <p:nvPr>
            <p:ph type="ctrTitle"/>
          </p:nvPr>
        </p:nvSpPr>
        <p:spPr>
          <a:xfrm>
            <a:off x="152400" y="1370510"/>
            <a:ext cx="8626475" cy="1144090"/>
          </a:xfrm>
        </p:spPr>
        <p:txBody>
          <a:bodyPr/>
          <a:lstStyle/>
          <a:p>
            <a:pPr algn="ctr" eaLnBrk="1" hangingPunct="1"/>
            <a:r>
              <a:rPr lang="en-CA" altLang="zh-CN" sz="2400" dirty="0"/>
              <a:t>IEEE Energy Conversion </a:t>
            </a:r>
            <a:br>
              <a:rPr lang="en-CA" altLang="zh-CN" sz="2400" dirty="0"/>
            </a:br>
            <a:r>
              <a:rPr lang="en-CA" altLang="zh-CN" sz="2400" dirty="0"/>
              <a:t>Congress and Exposition - </a:t>
            </a:r>
            <a:r>
              <a:rPr lang="en-US" altLang="zh-CN" sz="2400" dirty="0"/>
              <a:t>ECCE 2020</a:t>
            </a:r>
            <a:br>
              <a:rPr lang="en-US" altLang="zh-CN" dirty="0"/>
            </a:br>
            <a:br>
              <a:rPr lang="en-US" altLang="zh-CN" dirty="0"/>
            </a:br>
            <a:r>
              <a:rPr lang="en-US" altLang="zh-CN" sz="2400" dirty="0"/>
              <a:t>Oct 11 (Sunday)-Oct 15 (Thursday), 2020</a:t>
            </a:r>
            <a:br>
              <a:rPr lang="en-US" altLang="zh-CN" sz="2400" dirty="0"/>
            </a:br>
            <a:br>
              <a:rPr lang="en-US" altLang="zh-CN" sz="2400" dirty="0"/>
            </a:br>
            <a:r>
              <a:rPr lang="en-US" altLang="zh-CN" sz="2400" b="0" i="1" dirty="0"/>
              <a:t>TCF (</a:t>
            </a:r>
            <a:r>
              <a:rPr lang="en-US" altLang="zh-CN" sz="2400" b="0" i="1" dirty="0" err="1"/>
              <a:t>Cobo</a:t>
            </a:r>
            <a:r>
              <a:rPr lang="en-US" altLang="zh-CN" sz="2400" b="0" i="1" dirty="0"/>
              <a:t>) Convention Center</a:t>
            </a:r>
            <a:br>
              <a:rPr lang="en-US" altLang="zh-CN" sz="2400" b="0" i="1" dirty="0"/>
            </a:br>
            <a:br>
              <a:rPr lang="en-US" altLang="zh-CN" sz="2400" dirty="0"/>
            </a:br>
            <a:r>
              <a:rPr lang="en-US" altLang="zh-CN" sz="2400" dirty="0"/>
              <a:t>Detroit, USA</a:t>
            </a:r>
            <a:br>
              <a:rPr lang="en-US" altLang="zh-CN" dirty="0"/>
            </a:br>
            <a:endParaRPr lang="en-US" altLang="zh-CN" dirty="0"/>
          </a:p>
        </p:txBody>
      </p:sp>
      <p:sp>
        <p:nvSpPr>
          <p:cNvPr id="4" name="Rectangle 1">
            <a:extLst>
              <a:ext uri="{FF2B5EF4-FFF2-40B4-BE49-F238E27FC236}">
                <a16:creationId xmlns:a16="http://schemas.microsoft.com/office/drawing/2014/main" id="{298C486C-BD7A-401A-90E0-523D2D2E55DA}"/>
              </a:ext>
            </a:extLst>
          </p:cNvPr>
          <p:cNvSpPr>
            <a:spLocks noChangeArrowheads="1"/>
          </p:cNvSpPr>
          <p:nvPr/>
        </p:nvSpPr>
        <p:spPr bwMode="auto">
          <a:xfrm>
            <a:off x="2209800" y="228600"/>
            <a:ext cx="3741730" cy="954107"/>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Flagship Conference</a:t>
            </a:r>
          </a:p>
          <a:p>
            <a:pPr eaLnBrk="1" hangingPunct="1"/>
            <a:r>
              <a:rPr lang="en-US" altLang="en-US" sz="2800" b="1" dirty="0">
                <a:solidFill>
                  <a:srgbClr val="0000FF"/>
                </a:solidFill>
              </a:rPr>
              <a:t>ECCE 2020 (USA)</a:t>
            </a:r>
            <a:endParaRPr lang="en-GB" altLang="en-US" sz="2800" dirty="0">
              <a:solidFill>
                <a:srgbClr val="0000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38800" y="3733800"/>
            <a:ext cx="3363247" cy="2891764"/>
          </a:xfrm>
          <a:prstGeom prst="rect">
            <a:avLst/>
          </a:prstGeom>
        </p:spPr>
      </p:pic>
      <p:sp>
        <p:nvSpPr>
          <p:cNvPr id="2" name="Title 1"/>
          <p:cNvSpPr>
            <a:spLocks noGrp="1"/>
          </p:cNvSpPr>
          <p:nvPr>
            <p:ph type="title"/>
          </p:nvPr>
        </p:nvSpPr>
        <p:spPr>
          <a:xfrm>
            <a:off x="154745" y="314325"/>
            <a:ext cx="8778240" cy="515669"/>
          </a:xfrm>
        </p:spPr>
        <p:txBody>
          <a:bodyPr/>
          <a:lstStyle/>
          <a:p>
            <a:pPr algn="ctr"/>
            <a:r>
              <a:rPr lang="en-US" sz="2400" dirty="0"/>
              <a:t>Detroit with a Revitalized</a:t>
            </a:r>
            <a:br>
              <a:rPr lang="en-US" sz="2400" dirty="0"/>
            </a:br>
            <a:r>
              <a:rPr lang="en-US" sz="2400" dirty="0"/>
              <a:t> Downtown Core</a:t>
            </a:r>
          </a:p>
        </p:txBody>
      </p:sp>
      <p:sp>
        <p:nvSpPr>
          <p:cNvPr id="3" name="Content Placeholder 2"/>
          <p:cNvSpPr>
            <a:spLocks noGrp="1"/>
          </p:cNvSpPr>
          <p:nvPr>
            <p:ph idx="1"/>
          </p:nvPr>
        </p:nvSpPr>
        <p:spPr>
          <a:xfrm>
            <a:off x="76200" y="2057400"/>
            <a:ext cx="4237315" cy="4056254"/>
          </a:xfrm>
        </p:spPr>
        <p:txBody>
          <a:bodyPr/>
          <a:lstStyle/>
          <a:p>
            <a:r>
              <a:rPr lang="en-CA" sz="2000" b="1" dirty="0"/>
              <a:t>This is a different Detroit </a:t>
            </a:r>
            <a:r>
              <a:rPr lang="en-CA" sz="2000" dirty="0"/>
              <a:t>with culture, history, entertainment, beautiful buildings, grit and determination</a:t>
            </a:r>
            <a:r>
              <a:rPr lang="en-US" sz="2000" dirty="0"/>
              <a:t>.</a:t>
            </a:r>
          </a:p>
          <a:p>
            <a:r>
              <a:rPr lang="en-CA" sz="2000" dirty="0"/>
              <a:t>Top-ranked airport and convention center</a:t>
            </a:r>
          </a:p>
          <a:p>
            <a:r>
              <a:rPr lang="en-CA" sz="2000" dirty="0"/>
              <a:t>Some 5,000 hotel rooms downtown</a:t>
            </a:r>
            <a:endParaRPr lang="en-US" sz="2000" dirty="0"/>
          </a:p>
          <a:p>
            <a:r>
              <a:rPr lang="en-US" sz="2000" dirty="0"/>
              <a:t>An very industrial city</a:t>
            </a:r>
          </a:p>
          <a:p>
            <a:r>
              <a:rPr lang="en-US" sz="2000" dirty="0"/>
              <a:t>Best in travel in 2018 top cities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865" y="1413294"/>
            <a:ext cx="3464519" cy="2320506"/>
          </a:xfrm>
          <a:prstGeom prst="rect">
            <a:avLst/>
          </a:prstGeom>
        </p:spPr>
      </p:pic>
    </p:spTree>
    <p:extLst>
      <p:ext uri="{BB962C8B-B14F-4D97-AF65-F5344CB8AC3E}">
        <p14:creationId xmlns:p14="http://schemas.microsoft.com/office/powerpoint/2010/main" val="1032355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314325"/>
            <a:ext cx="8778240" cy="515669"/>
          </a:xfrm>
        </p:spPr>
        <p:txBody>
          <a:bodyPr/>
          <a:lstStyle/>
          <a:p>
            <a:pPr algn="ctr"/>
            <a:r>
              <a:rPr lang="en-US" sz="2400" dirty="0"/>
              <a:t>Detroit with a Revitalized </a:t>
            </a:r>
            <a:br>
              <a:rPr lang="en-US" sz="2400" dirty="0"/>
            </a:br>
            <a:r>
              <a:rPr lang="en-US" sz="2400" dirty="0"/>
              <a:t>Downtown Core</a:t>
            </a:r>
          </a:p>
        </p:txBody>
      </p:sp>
      <p:sp>
        <p:nvSpPr>
          <p:cNvPr id="3" name="Content Placeholder 2"/>
          <p:cNvSpPr>
            <a:spLocks noGrp="1"/>
          </p:cNvSpPr>
          <p:nvPr>
            <p:ph idx="1"/>
          </p:nvPr>
        </p:nvSpPr>
        <p:spPr>
          <a:xfrm>
            <a:off x="0" y="1849519"/>
            <a:ext cx="4160892" cy="4636110"/>
          </a:xfrm>
        </p:spPr>
        <p:txBody>
          <a:bodyPr/>
          <a:lstStyle/>
          <a:p>
            <a:r>
              <a:rPr lang="en-US" sz="2000" dirty="0"/>
              <a:t>Detroit Metro Airport (DTW) Non-stop Flights from 111 U.S. Cities and 16 Countries: </a:t>
            </a:r>
            <a:br>
              <a:rPr lang="en-US" sz="2000" dirty="0"/>
            </a:br>
            <a:r>
              <a:rPr lang="en-US" sz="1800" i="1" dirty="0"/>
              <a:t>Brazil, Canada, China, France, Germany, Italy, Japan, South Korea, Mexico, Netherlands, UK, and more</a:t>
            </a:r>
            <a:r>
              <a:rPr lang="en-US" sz="2000" dirty="0"/>
              <a:t>.</a:t>
            </a:r>
          </a:p>
          <a:p>
            <a:endParaRPr lang="en-US" sz="2000" dirty="0"/>
          </a:p>
          <a:p>
            <a:r>
              <a:rPr lang="en-US" sz="2000" dirty="0"/>
              <a:t>Excellent public transit system:</a:t>
            </a:r>
            <a:br>
              <a:rPr lang="en-US" sz="2000" dirty="0"/>
            </a:br>
            <a:r>
              <a:rPr lang="en-CA" sz="1800" dirty="0"/>
              <a:t>The People Mover has 13 stops in downtown, with a station on the 4th floor of conference Convention Center</a:t>
            </a:r>
            <a:r>
              <a:rPr lang="en-US" sz="1800"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0937" y="4343400"/>
            <a:ext cx="3681528" cy="2416003"/>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25469"/>
          <a:stretch/>
        </p:blipFill>
        <p:spPr>
          <a:xfrm>
            <a:off x="4658854" y="1668194"/>
            <a:ext cx="3292970" cy="24298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586" y="3234905"/>
            <a:ext cx="2800807" cy="1865337"/>
          </a:xfrm>
          <a:prstGeom prst="rect">
            <a:avLst/>
          </a:prstGeom>
        </p:spPr>
      </p:pic>
    </p:spTree>
    <p:extLst>
      <p:ext uri="{BB962C8B-B14F-4D97-AF65-F5344CB8AC3E}">
        <p14:creationId xmlns:p14="http://schemas.microsoft.com/office/powerpoint/2010/main" val="1483518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352800"/>
            <a:ext cx="3827118" cy="231478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530666"/>
            <a:ext cx="3759424" cy="2273845"/>
          </a:xfrm>
          <a:prstGeom prst="rect">
            <a:avLst/>
          </a:prstGeom>
        </p:spPr>
      </p:pic>
      <p:sp>
        <p:nvSpPr>
          <p:cNvPr id="2" name="Title 1"/>
          <p:cNvSpPr>
            <a:spLocks noGrp="1"/>
          </p:cNvSpPr>
          <p:nvPr>
            <p:ph type="title"/>
          </p:nvPr>
        </p:nvSpPr>
        <p:spPr>
          <a:xfrm>
            <a:off x="304800" y="196038"/>
            <a:ext cx="8229600" cy="586007"/>
          </a:xfrm>
        </p:spPr>
        <p:txBody>
          <a:bodyPr/>
          <a:lstStyle/>
          <a:p>
            <a:pPr algn="ctr"/>
            <a:r>
              <a:rPr lang="en-US" sz="3200" dirty="0"/>
              <a:t>Detroit Convention </a:t>
            </a:r>
            <a:br>
              <a:rPr lang="en-US" sz="3200" dirty="0"/>
            </a:br>
            <a:r>
              <a:rPr lang="en-US" sz="3200" dirty="0"/>
              <a:t>Center</a:t>
            </a:r>
          </a:p>
        </p:txBody>
      </p:sp>
      <p:sp>
        <p:nvSpPr>
          <p:cNvPr id="3" name="Content Placeholder 2"/>
          <p:cNvSpPr>
            <a:spLocks noGrp="1"/>
          </p:cNvSpPr>
          <p:nvPr>
            <p:ph idx="1"/>
          </p:nvPr>
        </p:nvSpPr>
        <p:spPr>
          <a:xfrm>
            <a:off x="210713" y="1659748"/>
            <a:ext cx="8489852" cy="1673356"/>
          </a:xfrm>
        </p:spPr>
        <p:txBody>
          <a:bodyPr/>
          <a:lstStyle/>
          <a:p>
            <a:r>
              <a:rPr lang="en-CA" sz="1600" dirty="0"/>
              <a:t>Previously known as </a:t>
            </a:r>
            <a:r>
              <a:rPr lang="en-CA" sz="1600" dirty="0" err="1"/>
              <a:t>Cobo</a:t>
            </a:r>
            <a:r>
              <a:rPr lang="en-CA" sz="1600" dirty="0"/>
              <a:t> center. Recently has a new name </a:t>
            </a:r>
            <a:r>
              <a:rPr lang="en-CA" sz="1600" b="1" dirty="0"/>
              <a:t>TCF Center</a:t>
            </a:r>
            <a:r>
              <a:rPr lang="en-CA" sz="1600" dirty="0"/>
              <a:t>. </a:t>
            </a:r>
            <a:endParaRPr lang="en-US" sz="1600" dirty="0"/>
          </a:p>
          <a:p>
            <a:r>
              <a:rPr lang="en-CA" sz="1600" dirty="0"/>
              <a:t>Located right in the heart of downtown Detroit - The TCF Center waterfront is a phenomenal experience.</a:t>
            </a:r>
          </a:p>
          <a:p>
            <a:r>
              <a:rPr lang="en-CA" sz="1600" dirty="0"/>
              <a:t>The 17th largest convention center in the United States. Completely renovated in 2010-2015 with $279 million budget.</a:t>
            </a:r>
          </a:p>
          <a:p>
            <a:r>
              <a:rPr lang="en-CA" sz="1600" dirty="0"/>
              <a:t>ECCE 2020 meeting rooms are at the water front side.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6139"/>
            <a:ext cx="3873185" cy="2342652"/>
          </a:xfrm>
          <a:prstGeom prst="rect">
            <a:avLst/>
          </a:prstGeom>
        </p:spPr>
      </p:pic>
    </p:spTree>
    <p:extLst>
      <p:ext uri="{BB962C8B-B14F-4D97-AF65-F5344CB8AC3E}">
        <p14:creationId xmlns:p14="http://schemas.microsoft.com/office/powerpoint/2010/main" val="4050544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541081"/>
          </a:xfrm>
        </p:spPr>
        <p:txBody>
          <a:bodyPr/>
          <a:lstStyle/>
          <a:p>
            <a:pPr algn="ctr"/>
            <a:r>
              <a:rPr lang="en-US" sz="3200" dirty="0"/>
              <a:t>Detroit TCF (</a:t>
            </a:r>
            <a:r>
              <a:rPr lang="en-US" sz="3200" dirty="0" err="1"/>
              <a:t>Cobo</a:t>
            </a:r>
            <a:r>
              <a:rPr lang="en-US" sz="3200" dirty="0"/>
              <a:t>) </a:t>
            </a:r>
            <a:br>
              <a:rPr lang="en-US" sz="3200" dirty="0"/>
            </a:br>
            <a:r>
              <a:rPr lang="en-US" sz="3200" dirty="0"/>
              <a:t>Convention Center</a:t>
            </a:r>
          </a:p>
        </p:txBody>
      </p:sp>
      <p:pic>
        <p:nvPicPr>
          <p:cNvPr id="3" name="Picture 2"/>
          <p:cNvPicPr>
            <a:picLocks noChangeAspect="1"/>
          </p:cNvPicPr>
          <p:nvPr/>
        </p:nvPicPr>
        <p:blipFill rotWithShape="1">
          <a:blip r:embed="rId2"/>
          <a:srcRect l="1275"/>
          <a:stretch/>
        </p:blipFill>
        <p:spPr>
          <a:xfrm>
            <a:off x="5776175" y="2343188"/>
            <a:ext cx="3375199" cy="4442005"/>
          </a:xfrm>
          <a:prstGeom prst="rect">
            <a:avLst/>
          </a:prstGeom>
        </p:spPr>
      </p:pic>
      <p:sp>
        <p:nvSpPr>
          <p:cNvPr id="9" name="Content Placeholder 2"/>
          <p:cNvSpPr>
            <a:spLocks noGrp="1"/>
          </p:cNvSpPr>
          <p:nvPr>
            <p:ph idx="1"/>
          </p:nvPr>
        </p:nvSpPr>
        <p:spPr>
          <a:xfrm>
            <a:off x="77700" y="1609460"/>
            <a:ext cx="6580252" cy="1345500"/>
          </a:xfrm>
        </p:spPr>
        <p:txBody>
          <a:bodyPr/>
          <a:lstStyle/>
          <a:p>
            <a:r>
              <a:rPr lang="en-CA" sz="1800" dirty="0"/>
              <a:t>22 miles from the airport</a:t>
            </a:r>
          </a:p>
          <a:p>
            <a:r>
              <a:rPr lang="en-CA" sz="1800" dirty="0"/>
              <a:t>3.5 mile </a:t>
            </a:r>
            <a:r>
              <a:rPr lang="en-CA" sz="1800" dirty="0" err="1"/>
              <a:t>Riverwalk</a:t>
            </a:r>
            <a:r>
              <a:rPr lang="en-CA" sz="1800" dirty="0"/>
              <a:t> with Canadian neighbors to the south</a:t>
            </a:r>
          </a:p>
          <a:p>
            <a:r>
              <a:rPr lang="en-CA" sz="1800" dirty="0"/>
              <a:t>2.4 million square feet of usable space</a:t>
            </a:r>
            <a:endParaRPr lang="en-US" sz="1800" dirty="0"/>
          </a:p>
        </p:txBody>
      </p:sp>
      <p:pic>
        <p:nvPicPr>
          <p:cNvPr id="6" name="Picture 5"/>
          <p:cNvPicPr>
            <a:picLocks noChangeAspect="1"/>
          </p:cNvPicPr>
          <p:nvPr/>
        </p:nvPicPr>
        <p:blipFill rotWithShape="1">
          <a:blip r:embed="rId3"/>
          <a:srcRect l="18284" t="31085" r="41819" b="30549"/>
          <a:stretch/>
        </p:blipFill>
        <p:spPr>
          <a:xfrm>
            <a:off x="33921" y="3413760"/>
            <a:ext cx="5258961" cy="3371433"/>
          </a:xfrm>
          <a:prstGeom prst="rect">
            <a:avLst/>
          </a:prstGeom>
        </p:spPr>
      </p:pic>
      <p:sp>
        <p:nvSpPr>
          <p:cNvPr id="7" name="Oval 6"/>
          <p:cNvSpPr/>
          <p:nvPr/>
        </p:nvSpPr>
        <p:spPr bwMode="auto">
          <a:xfrm>
            <a:off x="1629209" y="4331361"/>
            <a:ext cx="1206823" cy="1021157"/>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3468638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31" y="2454901"/>
            <a:ext cx="2557835" cy="185698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507" y="4039437"/>
            <a:ext cx="2466975" cy="1847850"/>
          </a:xfrm>
          <a:prstGeom prst="rect">
            <a:avLst/>
          </a:prstGeom>
        </p:spPr>
      </p:pic>
      <p:pic>
        <p:nvPicPr>
          <p:cNvPr id="13" name="Picture 12" descr="C:\Users\Ryan\AppData\Local\Microsoft\Windows\INetCache\Content.MSO\A25E0EFF.tmp">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584273" y="2210088"/>
            <a:ext cx="2294255" cy="1991995"/>
          </a:xfrm>
          <a:prstGeom prst="rect">
            <a:avLst/>
          </a:prstGeom>
          <a:noFill/>
          <a:ln>
            <a:noFill/>
          </a:ln>
        </p:spPr>
      </p:pic>
      <p:sp>
        <p:nvSpPr>
          <p:cNvPr id="2" name="Title 1"/>
          <p:cNvSpPr>
            <a:spLocks noGrp="1"/>
          </p:cNvSpPr>
          <p:nvPr>
            <p:ph type="title"/>
          </p:nvPr>
        </p:nvSpPr>
        <p:spPr>
          <a:xfrm>
            <a:off x="457200" y="314325"/>
            <a:ext cx="8229600" cy="600075"/>
          </a:xfrm>
        </p:spPr>
        <p:txBody>
          <a:bodyPr/>
          <a:lstStyle/>
          <a:p>
            <a:pPr algn="ctr"/>
            <a:r>
              <a:rPr lang="en-US" dirty="0"/>
              <a:t>Hotels</a:t>
            </a:r>
          </a:p>
        </p:txBody>
      </p:sp>
      <p:sp>
        <p:nvSpPr>
          <p:cNvPr id="3" name="Content Placeholder 2"/>
          <p:cNvSpPr>
            <a:spLocks noGrp="1"/>
          </p:cNvSpPr>
          <p:nvPr>
            <p:ph idx="1"/>
          </p:nvPr>
        </p:nvSpPr>
        <p:spPr>
          <a:xfrm>
            <a:off x="248757" y="1332524"/>
            <a:ext cx="8642555" cy="2330245"/>
          </a:xfrm>
        </p:spPr>
        <p:txBody>
          <a:bodyPr/>
          <a:lstStyle/>
          <a:p>
            <a:r>
              <a:rPr lang="en-US" sz="2200" dirty="0"/>
              <a:t>Numerous hotels within walking distance: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991" y="4080893"/>
            <a:ext cx="1905000" cy="19050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1090" y="1832116"/>
            <a:ext cx="1979558" cy="2626279"/>
          </a:xfrm>
          <a:prstGeom prst="rect">
            <a:avLst/>
          </a:prstGeom>
        </p:spPr>
      </p:pic>
    </p:spTree>
    <p:extLst>
      <p:ext uri="{BB962C8B-B14F-4D97-AF65-F5344CB8AC3E}">
        <p14:creationId xmlns:p14="http://schemas.microsoft.com/office/powerpoint/2010/main" val="46856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6B94D8-29CD-4879-A794-FBB4B7F775DE}"/>
              </a:ext>
            </a:extLst>
          </p:cNvPr>
          <p:cNvSpPr txBox="1">
            <a:spLocks/>
          </p:cNvSpPr>
          <p:nvPr/>
        </p:nvSpPr>
        <p:spPr bwMode="auto">
          <a:xfrm>
            <a:off x="1828800" y="24493"/>
            <a:ext cx="4953000" cy="1143000"/>
          </a:xfrm>
          <a:prstGeom prst="rect">
            <a:avLst/>
          </a:prstGeom>
          <a:noFill/>
          <a:ln w="9525">
            <a:noFill/>
            <a:miter lim="800000"/>
            <a:headEnd/>
            <a:tailEnd/>
          </a:ln>
        </p:spPr>
        <p:txBody>
          <a:bodyPr anchor="ctr"/>
          <a:lstStyle/>
          <a:p>
            <a:pPr algn="ctr"/>
            <a:r>
              <a:rPr lang="en-US" altLang="zh-TW" sz="3600" dirty="0">
                <a:solidFill>
                  <a:srgbClr val="0000FF"/>
                </a:solidFill>
                <a:ea typeface="PMingLiU" pitchFamily="18" charset="-120"/>
              </a:rPr>
              <a:t>IAS Magazine</a:t>
            </a:r>
            <a:endParaRPr lang="zh-TW" altLang="en-US" sz="3600" dirty="0">
              <a:solidFill>
                <a:srgbClr val="0000FF"/>
              </a:solidFill>
              <a:ea typeface="PMingLiU" pitchFamily="18" charset="-120"/>
            </a:endParaRPr>
          </a:p>
        </p:txBody>
      </p:sp>
      <p:sp>
        <p:nvSpPr>
          <p:cNvPr id="6" name="Content Placeholder 2">
            <a:extLst>
              <a:ext uri="{FF2B5EF4-FFF2-40B4-BE49-F238E27FC236}">
                <a16:creationId xmlns:a16="http://schemas.microsoft.com/office/drawing/2014/main" id="{31A4487B-071C-4EF1-A9FA-B751922CEB09}"/>
              </a:ext>
            </a:extLst>
          </p:cNvPr>
          <p:cNvSpPr txBox="1">
            <a:spLocks/>
          </p:cNvSpPr>
          <p:nvPr/>
        </p:nvSpPr>
        <p:spPr>
          <a:xfrm>
            <a:off x="228600" y="1430321"/>
            <a:ext cx="8458200" cy="519907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sz="2400" dirty="0">
              <a:hlinkClick r:id="rId2"/>
            </a:endParaRPr>
          </a:p>
          <a:p>
            <a:r>
              <a:rPr lang="en-US" b="1" dirty="0"/>
              <a:t>IEEE-IAS Magazine History Column Guest Authors</a:t>
            </a:r>
            <a:endParaRPr lang="en-US" dirty="0">
              <a:hlinkClick r:id="rId2">
                <a:extLst>
                  <a:ext uri="{A12FA001-AC4F-418D-AE19-62706E023703}">
                    <ahyp:hlinkClr xmlns:ahyp="http://schemas.microsoft.com/office/drawing/2018/hyperlinkcolor" val="tx"/>
                  </a:ext>
                </a:extLst>
              </a:hlinkClick>
            </a:endParaRPr>
          </a:p>
          <a:p>
            <a:r>
              <a:rPr lang="en-US" sz="2400" dirty="0"/>
              <a:t>Barry </a:t>
            </a:r>
            <a:r>
              <a:rPr lang="en-US" sz="2400" dirty="0" err="1"/>
              <a:t>Brusso</a:t>
            </a:r>
            <a:r>
              <a:rPr lang="en-US" sz="2400" dirty="0"/>
              <a:t> (b.brusso@ieee.org)</a:t>
            </a:r>
          </a:p>
          <a:p>
            <a:r>
              <a:rPr lang="en-US" sz="1600" dirty="0"/>
              <a:t>A History of Computer Power Needs and the Rise of PFC</a:t>
            </a:r>
          </a:p>
          <a:p>
            <a:r>
              <a:rPr lang="en-US" sz="1600" dirty="0"/>
              <a:t>A History of Electric Vehicle Battery Power and Energy Density </a:t>
            </a:r>
          </a:p>
          <a:p>
            <a:r>
              <a:rPr lang="en-US" sz="1600" dirty="0"/>
              <a:t>A History of Grid Applications: From Individual Converters To Interconnected Converter Systems</a:t>
            </a:r>
          </a:p>
          <a:p>
            <a:endParaRPr lang="en-US" sz="2400" dirty="0"/>
          </a:p>
          <a:p>
            <a:pPr marL="0" indent="0">
              <a:buNone/>
            </a:pPr>
            <a:r>
              <a:rPr lang="en-US" sz="2400" dirty="0"/>
              <a:t> </a:t>
            </a:r>
          </a:p>
          <a:p>
            <a:endParaRPr lang="en-US" sz="2400" dirty="0"/>
          </a:p>
          <a:p>
            <a:endParaRPr lang="en-US" sz="2400" dirty="0"/>
          </a:p>
          <a:p>
            <a:endParaRPr lang="en-US" sz="2400" dirty="0"/>
          </a:p>
          <a:p>
            <a:endParaRPr lang="en-US" sz="2400" kern="0" dirty="0"/>
          </a:p>
        </p:txBody>
      </p:sp>
    </p:spTree>
    <p:extLst>
      <p:ext uri="{BB962C8B-B14F-4D97-AF65-F5344CB8AC3E}">
        <p14:creationId xmlns:p14="http://schemas.microsoft.com/office/powerpoint/2010/main" val="23010964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95" y="1372906"/>
            <a:ext cx="8598408" cy="2374392"/>
          </a:xfrm>
          <a:prstGeom prst="rect">
            <a:avLst/>
          </a:prstGeom>
        </p:spPr>
      </p:pic>
      <p:sp>
        <p:nvSpPr>
          <p:cNvPr id="6" name="Title 1"/>
          <p:cNvSpPr txBox="1">
            <a:spLocks/>
          </p:cNvSpPr>
          <p:nvPr/>
        </p:nvSpPr>
        <p:spPr bwMode="auto">
          <a:xfrm>
            <a:off x="533400" y="1304360"/>
            <a:ext cx="8229600" cy="60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2pPr>
            <a:lvl3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3pPr>
            <a:lvl4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4pPr>
            <a:lvl5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pPr algn="ctr"/>
            <a:r>
              <a:rPr lang="en-US" kern="0" dirty="0"/>
              <a:t>ECCE 2020 Logo Design Competition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54" y="3496102"/>
            <a:ext cx="5175631" cy="3381207"/>
          </a:xfrm>
          <a:prstGeom prst="rect">
            <a:avLst/>
          </a:prstGeom>
        </p:spPr>
      </p:pic>
      <p:sp>
        <p:nvSpPr>
          <p:cNvPr id="8" name="Content Placeholder 2"/>
          <p:cNvSpPr>
            <a:spLocks noGrp="1"/>
          </p:cNvSpPr>
          <p:nvPr>
            <p:ph idx="1"/>
          </p:nvPr>
        </p:nvSpPr>
        <p:spPr>
          <a:xfrm>
            <a:off x="4651021" y="4416368"/>
            <a:ext cx="4457600" cy="2374392"/>
          </a:xfrm>
        </p:spPr>
        <p:txBody>
          <a:bodyPr/>
          <a:lstStyle/>
          <a:p>
            <a:pPr>
              <a:lnSpc>
                <a:spcPct val="120000"/>
              </a:lnSpc>
            </a:pPr>
            <a:endParaRPr lang="en-US" sz="1600" dirty="0"/>
          </a:p>
          <a:p>
            <a:pPr>
              <a:lnSpc>
                <a:spcPct val="120000"/>
              </a:lnSpc>
              <a:buFont typeface="Wingdings" panose="05000000000000000000" pitchFamily="2" charset="2"/>
              <a:buChar char="Ø"/>
            </a:pPr>
            <a:r>
              <a:rPr lang="en-CA" sz="1200" b="1" i="1" u="sng" dirty="0"/>
              <a:t>Vehicle</a:t>
            </a:r>
            <a:r>
              <a:rPr lang="en-CA" sz="1200" i="1" dirty="0"/>
              <a:t> representing the leading automatic industry in the conference venue Detroit</a:t>
            </a:r>
          </a:p>
          <a:p>
            <a:pPr>
              <a:lnSpc>
                <a:spcPct val="120000"/>
              </a:lnSpc>
              <a:buFont typeface="Wingdings" panose="05000000000000000000" pitchFamily="2" charset="2"/>
              <a:buChar char="Ø"/>
            </a:pPr>
            <a:r>
              <a:rPr lang="en-CA" sz="1200" b="1" i="1" u="sng" dirty="0"/>
              <a:t>Robotic Arm </a:t>
            </a:r>
            <a:r>
              <a:rPr lang="en-CA" sz="1200" i="1" dirty="0"/>
              <a:t>showing the world-leading manufacturing facilities in Detroit</a:t>
            </a:r>
          </a:p>
          <a:p>
            <a:pPr>
              <a:lnSpc>
                <a:spcPct val="120000"/>
              </a:lnSpc>
              <a:buFont typeface="Wingdings" panose="05000000000000000000" pitchFamily="2" charset="2"/>
              <a:buChar char="Ø"/>
            </a:pPr>
            <a:r>
              <a:rPr lang="en-CA" sz="1200" b="1" i="1" u="sng" dirty="0"/>
              <a:t>Notes of Music </a:t>
            </a:r>
            <a:r>
              <a:rPr lang="en-CA" sz="1200" i="1" dirty="0"/>
              <a:t>highlighting the famous music practice in Detroit and also illuminate the advancement of power electronics industry </a:t>
            </a:r>
            <a:br>
              <a:rPr lang="en-CA" sz="1200" i="1" dirty="0"/>
            </a:br>
            <a:r>
              <a:rPr lang="en-CA" sz="1200" i="1" dirty="0"/>
              <a:t>– fusion of tech and art</a:t>
            </a:r>
          </a:p>
        </p:txBody>
      </p:sp>
      <p:grpSp>
        <p:nvGrpSpPr>
          <p:cNvPr id="10" name="Group 9">
            <a:extLst>
              <a:ext uri="{FF2B5EF4-FFF2-40B4-BE49-F238E27FC236}">
                <a16:creationId xmlns:a16="http://schemas.microsoft.com/office/drawing/2014/main" id="{857476FE-74E4-497A-B1E8-669370C9CADE}"/>
              </a:ext>
            </a:extLst>
          </p:cNvPr>
          <p:cNvGrpSpPr/>
          <p:nvPr/>
        </p:nvGrpSpPr>
        <p:grpSpPr>
          <a:xfrm>
            <a:off x="221895" y="102960"/>
            <a:ext cx="8942400" cy="6517875"/>
            <a:chOff x="221895" y="102960"/>
            <a:chExt cx="8942400" cy="6517875"/>
          </a:xfrm>
        </p:grpSpPr>
        <p:sp>
          <p:nvSpPr>
            <p:cNvPr id="5" name="Rectangle 4">
              <a:extLst>
                <a:ext uri="{FF2B5EF4-FFF2-40B4-BE49-F238E27FC236}">
                  <a16:creationId xmlns:a16="http://schemas.microsoft.com/office/drawing/2014/main" id="{616ADDD9-6246-45A7-8AD4-6474B77458A9}"/>
                </a:ext>
              </a:extLst>
            </p:cNvPr>
            <p:cNvSpPr/>
            <p:nvPr/>
          </p:nvSpPr>
          <p:spPr>
            <a:xfrm>
              <a:off x="221895" y="102960"/>
              <a:ext cx="8942400" cy="6517875"/>
            </a:xfrm>
            <a:prstGeom prst="rect">
              <a:avLst/>
            </a:prstGeom>
            <a:solidFill>
              <a:schemeClr val="bg1"/>
            </a:solidFill>
          </p:spPr>
          <p:txBody>
            <a:bodyPr wrap="square">
              <a:spAutoFit/>
            </a:bodyPr>
            <a:lstStyle/>
            <a:p>
              <a:pPr>
                <a:lnSpc>
                  <a:spcPct val="120000"/>
                </a:lnSpc>
              </a:pPr>
              <a:r>
                <a:rPr lang="en-US" sz="4400" b="1" dirty="0">
                  <a:solidFill>
                    <a:srgbClr val="FF0000"/>
                  </a:solidFill>
                </a:rPr>
                <a:t>Winners</a:t>
              </a:r>
              <a:r>
                <a:rPr lang="en-US" sz="4400" dirty="0">
                  <a:solidFill>
                    <a:srgbClr val="FF0000"/>
                  </a:solidFill>
                </a:rPr>
                <a:t> </a:t>
              </a:r>
              <a:r>
                <a:rPr lang="en-US" sz="4400" dirty="0"/>
                <a:t>selected from 20 designs: </a:t>
              </a:r>
              <a:br>
                <a:rPr lang="en-US" sz="4400" dirty="0">
                  <a:solidFill>
                    <a:srgbClr val="FF0000"/>
                  </a:solidFill>
                </a:rPr>
              </a:br>
              <a:r>
                <a:rPr lang="en-US" sz="4400" b="1" dirty="0" err="1">
                  <a:solidFill>
                    <a:srgbClr val="FF0000"/>
                  </a:solidFill>
                </a:rPr>
                <a:t>Xiaonan</a:t>
              </a:r>
              <a:r>
                <a:rPr lang="en-US" sz="4400" b="1" dirty="0">
                  <a:solidFill>
                    <a:srgbClr val="FF0000"/>
                  </a:solidFill>
                </a:rPr>
                <a:t> Lu &amp; </a:t>
              </a:r>
              <a:r>
                <a:rPr lang="en-US" sz="4400" b="1" dirty="0" err="1">
                  <a:solidFill>
                    <a:srgbClr val="FF0000"/>
                  </a:solidFill>
                </a:rPr>
                <a:t>Yangdi</a:t>
              </a:r>
              <a:r>
                <a:rPr lang="en-US" sz="4400" b="1" dirty="0">
                  <a:solidFill>
                    <a:srgbClr val="FF0000"/>
                  </a:solidFill>
                </a:rPr>
                <a:t> Wang </a:t>
              </a:r>
              <a:br>
                <a:rPr lang="en-US" sz="4400" dirty="0">
                  <a:solidFill>
                    <a:srgbClr val="FF0000"/>
                  </a:solidFill>
                </a:rPr>
              </a:br>
              <a:r>
                <a:rPr lang="en-US" sz="4400" dirty="0"/>
                <a:t>Thanks you and congratulations!</a:t>
              </a:r>
            </a:p>
            <a:p>
              <a:pPr>
                <a:lnSpc>
                  <a:spcPct val="120000"/>
                </a:lnSpc>
              </a:pPr>
              <a:endParaRPr lang="en-US" sz="4400" dirty="0"/>
            </a:p>
            <a:p>
              <a:pPr>
                <a:lnSpc>
                  <a:spcPct val="120000"/>
                </a:lnSpc>
              </a:pPr>
              <a:endParaRPr lang="en-US" sz="4400" dirty="0"/>
            </a:p>
            <a:p>
              <a:pPr>
                <a:lnSpc>
                  <a:spcPct val="120000"/>
                </a:lnSpc>
              </a:pPr>
              <a:endParaRPr lang="en-US" sz="4400" dirty="0"/>
            </a:p>
            <a:p>
              <a:pPr>
                <a:lnSpc>
                  <a:spcPct val="120000"/>
                </a:lnSpc>
              </a:pPr>
              <a:endParaRPr lang="en-US" sz="4400" dirty="0"/>
            </a:p>
            <a:p>
              <a:pPr>
                <a:lnSpc>
                  <a:spcPct val="120000"/>
                </a:lnSpc>
              </a:pPr>
              <a:endParaRPr lang="en-US" sz="4400" dirty="0"/>
            </a:p>
          </p:txBody>
        </p:sp>
        <p:pic>
          <p:nvPicPr>
            <p:cNvPr id="9" name="Picture 8">
              <a:extLst>
                <a:ext uri="{FF2B5EF4-FFF2-40B4-BE49-F238E27FC236}">
                  <a16:creationId xmlns:a16="http://schemas.microsoft.com/office/drawing/2014/main" id="{74C6209B-A445-40A1-A4DB-2BE4EECF6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32" y="3272447"/>
              <a:ext cx="8598408" cy="2374392"/>
            </a:xfrm>
            <a:prstGeom prst="rect">
              <a:avLst/>
            </a:prstGeom>
          </p:spPr>
        </p:pic>
      </p:grpSp>
    </p:spTree>
    <p:extLst>
      <p:ext uri="{BB962C8B-B14F-4D97-AF65-F5344CB8AC3E}">
        <p14:creationId xmlns:p14="http://schemas.microsoft.com/office/powerpoint/2010/main" val="566650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03123" y="76200"/>
            <a:ext cx="8229600" cy="1219433"/>
          </a:xfrm>
        </p:spPr>
        <p:txBody>
          <a:bodyPr/>
          <a:lstStyle/>
          <a:p>
            <a:pPr algn="ctr" eaLnBrk="1" hangingPunct="1"/>
            <a:r>
              <a:rPr lang="en-US" altLang="zh-CN" sz="3200" dirty="0"/>
              <a:t>ECCE 2020 </a:t>
            </a:r>
            <a:br>
              <a:rPr lang="en-US" altLang="zh-CN" sz="3200" dirty="0"/>
            </a:br>
            <a:r>
              <a:rPr lang="en-US" altLang="zh-CN" sz="3200" dirty="0"/>
              <a:t>Organization</a:t>
            </a:r>
          </a:p>
        </p:txBody>
      </p:sp>
      <p:graphicFrame>
        <p:nvGraphicFramePr>
          <p:cNvPr id="11" name="Diagram 10"/>
          <p:cNvGraphicFramePr/>
          <p:nvPr>
            <p:extLst>
              <p:ext uri="{D42A27DB-BD31-4B8C-83A1-F6EECF244321}">
                <p14:modId xmlns:p14="http://schemas.microsoft.com/office/powerpoint/2010/main" val="227836729"/>
              </p:ext>
            </p:extLst>
          </p:nvPr>
        </p:nvGraphicFramePr>
        <p:xfrm>
          <a:off x="-26055" y="1447800"/>
          <a:ext cx="9012998" cy="218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875246404"/>
              </p:ext>
            </p:extLst>
          </p:nvPr>
        </p:nvGraphicFramePr>
        <p:xfrm>
          <a:off x="354945" y="2911424"/>
          <a:ext cx="8305800" cy="218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33">
            <a:extLst>
              <a:ext uri="{FF2B5EF4-FFF2-40B4-BE49-F238E27FC236}">
                <a16:creationId xmlns:a16="http://schemas.microsoft.com/office/drawing/2014/main" id="{78EB8E0D-E4B4-4538-B424-FE11C2540407}"/>
              </a:ext>
            </a:extLst>
          </p:cNvPr>
          <p:cNvGraphicFramePr/>
          <p:nvPr>
            <p:extLst>
              <p:ext uri="{D42A27DB-BD31-4B8C-83A1-F6EECF244321}">
                <p14:modId xmlns:p14="http://schemas.microsoft.com/office/powerpoint/2010/main" val="3121215566"/>
              </p:ext>
            </p:extLst>
          </p:nvPr>
        </p:nvGraphicFramePr>
        <p:xfrm>
          <a:off x="583545" y="4470400"/>
          <a:ext cx="7848600" cy="20986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1742946"/>
          </a:xfrm>
        </p:spPr>
        <p:txBody>
          <a:bodyPr/>
          <a:lstStyle/>
          <a:p>
            <a:pPr>
              <a:lnSpc>
                <a:spcPct val="120000"/>
              </a:lnSpc>
            </a:pPr>
            <a:r>
              <a:rPr lang="en-US" sz="2000" dirty="0"/>
              <a:t>Important Dates:</a:t>
            </a:r>
          </a:p>
          <a:p>
            <a:pPr lvl="1">
              <a:lnSpc>
                <a:spcPct val="120000"/>
              </a:lnSpc>
            </a:pPr>
            <a:r>
              <a:rPr lang="en-US" sz="1800" dirty="0">
                <a:solidFill>
                  <a:srgbClr val="FF0000"/>
                </a:solidFill>
              </a:rPr>
              <a:t>January 15, 2020</a:t>
            </a:r>
            <a:r>
              <a:rPr lang="en-US" sz="1800" dirty="0"/>
              <a:t>, submissions of digests</a:t>
            </a:r>
          </a:p>
          <a:p>
            <a:pPr lvl="1">
              <a:lnSpc>
                <a:spcPct val="120000"/>
              </a:lnSpc>
            </a:pPr>
            <a:r>
              <a:rPr lang="en-US" sz="1800" dirty="0">
                <a:solidFill>
                  <a:srgbClr val="FF0000"/>
                </a:solidFill>
              </a:rPr>
              <a:t>February 17, 2020</a:t>
            </a:r>
            <a:r>
              <a:rPr lang="en-US" sz="1800" dirty="0"/>
              <a:t>, tutorials proposals</a:t>
            </a:r>
          </a:p>
          <a:p>
            <a:pPr lvl="1">
              <a:lnSpc>
                <a:spcPct val="120000"/>
              </a:lnSpc>
            </a:pPr>
            <a:r>
              <a:rPr lang="en-US" sz="1800" dirty="0">
                <a:solidFill>
                  <a:srgbClr val="FF0000"/>
                </a:solidFill>
              </a:rPr>
              <a:t>March 31, 2020</a:t>
            </a:r>
            <a:r>
              <a:rPr lang="en-US" sz="1800" dirty="0"/>
              <a:t>, special session proposals</a:t>
            </a:r>
          </a:p>
        </p:txBody>
      </p:sp>
      <p:sp>
        <p:nvSpPr>
          <p:cNvPr id="6" name="Title 1"/>
          <p:cNvSpPr txBox="1">
            <a:spLocks/>
          </p:cNvSpPr>
          <p:nvPr/>
        </p:nvSpPr>
        <p:spPr bwMode="auto">
          <a:xfrm>
            <a:off x="457200" y="314325"/>
            <a:ext cx="8229600" cy="60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2pPr>
            <a:lvl3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3pPr>
            <a:lvl4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4pPr>
            <a:lvl5pPr algn="l" rtl="0" eaLnBrk="0" fontAlgn="base" hangingPunct="0">
              <a:spcBef>
                <a:spcPct val="0"/>
              </a:spcBef>
              <a:spcAft>
                <a:spcPct val="0"/>
              </a:spcAft>
              <a:defRPr sz="2800" b="1">
                <a:solidFill>
                  <a:schemeClr val="tx2"/>
                </a:solidFill>
                <a:latin typeface="Verdana" pitchFamily="-112" charset="0"/>
                <a:ea typeface="MS PGothic"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a:lstStyle>
          <a:p>
            <a:pPr algn="ctr"/>
            <a:r>
              <a:rPr lang="en-US" kern="0" dirty="0"/>
              <a:t>ECCE 2020 </a:t>
            </a:r>
            <a:br>
              <a:rPr lang="en-US" kern="0" dirty="0"/>
            </a:br>
            <a:r>
              <a:rPr lang="en-US" kern="0" dirty="0"/>
              <a:t>Important Dates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33" y="3732095"/>
            <a:ext cx="8535030" cy="2845010"/>
          </a:xfrm>
          <a:prstGeom prst="rect">
            <a:avLst/>
          </a:prstGeom>
        </p:spPr>
      </p:pic>
    </p:spTree>
    <p:extLst>
      <p:ext uri="{BB962C8B-B14F-4D97-AF65-F5344CB8AC3E}">
        <p14:creationId xmlns:p14="http://schemas.microsoft.com/office/powerpoint/2010/main" val="4256084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2163743" y="533400"/>
            <a:ext cx="4237057" cy="523220"/>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Planning of ECCE </a:t>
            </a:r>
            <a:r>
              <a:rPr lang="en-GB" altLang="en-US" sz="2800" b="1" dirty="0">
                <a:solidFill>
                  <a:srgbClr val="0000FF"/>
                </a:solidFill>
              </a:rPr>
              <a:t>2020</a:t>
            </a:r>
            <a:r>
              <a:rPr lang="en-GB" altLang="en-US" sz="2800" dirty="0">
                <a:solidFill>
                  <a:srgbClr val="0000FF"/>
                </a:solidFill>
              </a:rPr>
              <a:t> </a:t>
            </a:r>
          </a:p>
        </p:txBody>
      </p:sp>
      <p:sp>
        <p:nvSpPr>
          <p:cNvPr id="70659" name="Rectangle 1"/>
          <p:cNvSpPr>
            <a:spLocks noChangeArrowheads="1"/>
          </p:cNvSpPr>
          <p:nvPr/>
        </p:nvSpPr>
        <p:spPr bwMode="auto">
          <a:xfrm>
            <a:off x="298450" y="1908991"/>
            <a:ext cx="8534400" cy="3108543"/>
          </a:xfrm>
          <a:prstGeom prst="rect">
            <a:avLst/>
          </a:prstGeom>
          <a:noFill/>
          <a:ln w="9525">
            <a:noFill/>
            <a:miter lim="800000"/>
            <a:headEnd/>
            <a:tailEnd/>
          </a:ln>
        </p:spPr>
        <p:txBody>
          <a:bodyPr>
            <a:spAutoFit/>
          </a:bodyPr>
          <a:lstStyle/>
          <a:p>
            <a:pPr eaLnBrk="1" hangingPunct="1"/>
            <a:r>
              <a:rPr lang="en-US" altLang="zh-TW" sz="2400" dirty="0">
                <a:ea typeface="PMingLiU" pitchFamily="18" charset="-120"/>
              </a:rPr>
              <a:t>Tutorial and special session suggestions/proposals for ECCE 2020</a:t>
            </a:r>
          </a:p>
          <a:p>
            <a:pPr eaLnBrk="1" hangingPunct="1"/>
            <a:r>
              <a:rPr lang="en-US" altLang="zh-TW" sz="2400" dirty="0">
                <a:ea typeface="PMingLiU" pitchFamily="18" charset="-120"/>
              </a:rPr>
              <a:t>Volunteers and subjects:</a:t>
            </a:r>
          </a:p>
          <a:p>
            <a:pPr eaLnBrk="1" hangingPunct="1"/>
            <a:endParaRPr lang="en-US" altLang="zh-TW" sz="2400" dirty="0">
              <a:ea typeface="PMingLiU" pitchFamily="18" charset="-120"/>
            </a:endParaRPr>
          </a:p>
          <a:p>
            <a:pPr eaLnBrk="1" hangingPunct="1"/>
            <a:endParaRPr lang="en-GB" sz="2400" b="1" dirty="0">
              <a:solidFill>
                <a:srgbClr val="FF0000"/>
              </a:solidFill>
              <a:latin typeface="Arial" charset="0"/>
            </a:endParaRPr>
          </a:p>
          <a:p>
            <a:pPr eaLnBrk="1" hangingPunct="1"/>
            <a:r>
              <a:rPr lang="en-GB" sz="2400" b="1" dirty="0">
                <a:solidFill>
                  <a:srgbClr val="FF0000"/>
                </a:solidFill>
                <a:latin typeface="Arial" charset="0"/>
              </a:rPr>
              <a:t>Submit proposals to the committee chair by November 15</a:t>
            </a:r>
            <a:r>
              <a:rPr lang="en-GB" sz="2400" b="1" baseline="30000" dirty="0">
                <a:solidFill>
                  <a:srgbClr val="FF0000"/>
                </a:solidFill>
                <a:latin typeface="Arial" charset="0"/>
              </a:rPr>
              <a:t>th</a:t>
            </a:r>
            <a:r>
              <a:rPr lang="en-GB" sz="2400" b="1" dirty="0">
                <a:solidFill>
                  <a:srgbClr val="FF0000"/>
                </a:solidFill>
                <a:latin typeface="Arial" charset="0"/>
              </a:rPr>
              <a:t> </a:t>
            </a:r>
            <a:r>
              <a:rPr lang="en-GB" sz="2400" b="1" dirty="0">
                <a:solidFill>
                  <a:srgbClr val="FF0000"/>
                </a:solidFill>
                <a:latin typeface="Arial" charset="0"/>
                <a:hlinkClick r:id="rId2"/>
              </a:rPr>
              <a:t>gpitel@magna-power.com</a:t>
            </a:r>
            <a:r>
              <a:rPr lang="en-GB" sz="2400" b="1" dirty="0">
                <a:solidFill>
                  <a:srgbClr val="FF0000"/>
                </a:solidFill>
                <a:latin typeface="Arial" charset="0"/>
              </a:rPr>
              <a:t> </a:t>
            </a:r>
          </a:p>
          <a:p>
            <a:pPr eaLnBrk="1" hangingPunct="1"/>
            <a:endParaRPr lang="en-US" altLang="zh-TW" sz="2800" dirty="0">
              <a:ea typeface="PMingLiU" pitchFamily="18" charset="-120"/>
            </a:endParaRPr>
          </a:p>
        </p:txBody>
      </p:sp>
    </p:spTree>
    <p:extLst>
      <p:ext uri="{BB962C8B-B14F-4D97-AF65-F5344CB8AC3E}">
        <p14:creationId xmlns:p14="http://schemas.microsoft.com/office/powerpoint/2010/main" val="301478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209800" y="513735"/>
            <a:ext cx="4237057" cy="523220"/>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Planning of ECCE </a:t>
            </a:r>
            <a:r>
              <a:rPr lang="en-GB" altLang="en-US" sz="2800" b="1" dirty="0">
                <a:solidFill>
                  <a:srgbClr val="0000FF"/>
                </a:solidFill>
              </a:rPr>
              <a:t>2020</a:t>
            </a:r>
            <a:r>
              <a:rPr lang="en-GB" altLang="en-US" sz="2800" dirty="0">
                <a:solidFill>
                  <a:srgbClr val="0000FF"/>
                </a:solidFill>
              </a:rPr>
              <a:t> </a:t>
            </a:r>
          </a:p>
        </p:txBody>
      </p:sp>
      <p:sp>
        <p:nvSpPr>
          <p:cNvPr id="71683" name="Rectangle 1"/>
          <p:cNvSpPr>
            <a:spLocks noChangeArrowheads="1"/>
          </p:cNvSpPr>
          <p:nvPr/>
        </p:nvSpPr>
        <p:spPr bwMode="auto">
          <a:xfrm>
            <a:off x="298450" y="2274888"/>
            <a:ext cx="8534400" cy="2677656"/>
          </a:xfrm>
          <a:prstGeom prst="rect">
            <a:avLst/>
          </a:prstGeom>
          <a:noFill/>
          <a:ln w="9525">
            <a:noFill/>
            <a:miter lim="800000"/>
            <a:headEnd/>
            <a:tailEnd/>
          </a:ln>
        </p:spPr>
        <p:txBody>
          <a:bodyPr>
            <a:spAutoFit/>
          </a:bodyPr>
          <a:lstStyle/>
          <a:p>
            <a:pPr eaLnBrk="1" hangingPunct="1"/>
            <a:r>
              <a:rPr lang="en-US" altLang="zh-TW" sz="2800" dirty="0">
                <a:ea typeface="PMingLiU" pitchFamily="18" charset="-120"/>
              </a:rPr>
              <a:t>Topic chairs and session chairs needed for ECCE 2020</a:t>
            </a:r>
          </a:p>
          <a:p>
            <a:pPr eaLnBrk="1" hangingPunct="1"/>
            <a:endParaRPr lang="en-US" altLang="zh-TW" sz="2800" dirty="0">
              <a:ea typeface="PMingLiU" pitchFamily="18" charset="-120"/>
            </a:endParaRPr>
          </a:p>
          <a:p>
            <a:pPr eaLnBrk="1" hangingPunct="1"/>
            <a:r>
              <a:rPr lang="en-US" altLang="zh-TW" sz="2800" dirty="0">
                <a:ea typeface="PMingLiU" pitchFamily="18" charset="-120"/>
              </a:rPr>
              <a:t>Business cards collected for candidate topic chairs and session chairs.  Names and email addresses will be collated.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2209800" y="513735"/>
            <a:ext cx="2420856" cy="523220"/>
          </a:xfrm>
          <a:prstGeom prst="rect">
            <a:avLst/>
          </a:prstGeom>
          <a:noFill/>
          <a:ln w="9525">
            <a:noFill/>
            <a:miter lim="800000"/>
            <a:headEnd/>
            <a:tailEnd/>
          </a:ln>
        </p:spPr>
        <p:txBody>
          <a:bodyPr wrap="none">
            <a:spAutoFit/>
          </a:bodyPr>
          <a:lstStyle/>
          <a:p>
            <a:pPr eaLnBrk="1" hangingPunct="1"/>
            <a:r>
              <a:rPr lang="en-US" altLang="en-US" sz="2800" b="1" dirty="0">
                <a:solidFill>
                  <a:srgbClr val="0000FF"/>
                </a:solidFill>
              </a:rPr>
              <a:t>Adjournment</a:t>
            </a:r>
            <a:endParaRPr lang="en-GB" altLang="en-US" sz="2800" dirty="0">
              <a:solidFill>
                <a:srgbClr val="0000FF"/>
              </a:solidFill>
            </a:endParaRPr>
          </a:p>
        </p:txBody>
      </p:sp>
      <p:sp>
        <p:nvSpPr>
          <p:cNvPr id="4" name="Rectangle 1">
            <a:extLst>
              <a:ext uri="{FF2B5EF4-FFF2-40B4-BE49-F238E27FC236}">
                <a16:creationId xmlns:a16="http://schemas.microsoft.com/office/drawing/2014/main" id="{B2377FE0-0AEA-444C-AA1D-7A3621C81746}"/>
              </a:ext>
            </a:extLst>
          </p:cNvPr>
          <p:cNvSpPr>
            <a:spLocks noChangeArrowheads="1"/>
          </p:cNvSpPr>
          <p:nvPr/>
        </p:nvSpPr>
        <p:spPr bwMode="auto">
          <a:xfrm>
            <a:off x="457200" y="1676400"/>
            <a:ext cx="8534400" cy="3539430"/>
          </a:xfrm>
          <a:prstGeom prst="rect">
            <a:avLst/>
          </a:prstGeom>
          <a:noFill/>
          <a:ln w="9525">
            <a:noFill/>
            <a:miter lim="800000"/>
            <a:headEnd/>
            <a:tailEnd/>
          </a:ln>
        </p:spPr>
        <p:txBody>
          <a:bodyPr>
            <a:spAutoFit/>
          </a:bodyPr>
          <a:lstStyle/>
          <a:p>
            <a:pPr eaLnBrk="1" hangingPunct="1"/>
            <a:r>
              <a:rPr lang="en-US" altLang="zh-TW" sz="2800" dirty="0">
                <a:ea typeface="PMingLiU" pitchFamily="18" charset="-120"/>
              </a:rPr>
              <a:t>Motion to Adjourn.</a:t>
            </a:r>
          </a:p>
          <a:p>
            <a:pPr eaLnBrk="1" hangingPunct="1"/>
            <a:endParaRPr lang="en-US" altLang="zh-TW" sz="2800" dirty="0">
              <a:ea typeface="PMingLiU" pitchFamily="18" charset="-120"/>
            </a:endParaRPr>
          </a:p>
          <a:p>
            <a:pPr eaLnBrk="1" hangingPunct="1"/>
            <a:r>
              <a:rPr lang="en-US" altLang="zh-TW" sz="2800" dirty="0">
                <a:ea typeface="PMingLiU" pitchFamily="18" charset="-120"/>
              </a:rPr>
              <a:t>THANK YOU MEMBERS!</a:t>
            </a:r>
          </a:p>
          <a:p>
            <a:pPr eaLnBrk="1" hangingPunct="1"/>
            <a:r>
              <a:rPr lang="en-US" altLang="zh-TW" sz="2800" dirty="0">
                <a:ea typeface="PMingLiU" pitchFamily="18" charset="-120"/>
              </a:rPr>
              <a:t>THANK YOU VOLUNTEERS!</a:t>
            </a:r>
          </a:p>
          <a:p>
            <a:pPr eaLnBrk="1" hangingPunct="1"/>
            <a:r>
              <a:rPr lang="en-US" altLang="zh-TW" sz="2800" dirty="0">
                <a:ea typeface="PMingLiU" pitchFamily="18" charset="-120"/>
              </a:rPr>
              <a:t>FAREWELL!</a:t>
            </a:r>
          </a:p>
          <a:p>
            <a:pPr eaLnBrk="1" hangingPunct="1"/>
            <a:endParaRPr lang="en-US" altLang="zh-TW" sz="2800" dirty="0">
              <a:ea typeface="PMingLiU" pitchFamily="18" charset="-120"/>
            </a:endParaRPr>
          </a:p>
          <a:p>
            <a:pPr eaLnBrk="1" hangingPunct="1"/>
            <a:endParaRPr lang="en-US" altLang="zh-TW" sz="2800" dirty="0">
              <a:ea typeface="PMingLiU" pitchFamily="18" charset="-120"/>
            </a:endParaRPr>
          </a:p>
          <a:p>
            <a:pPr eaLnBrk="1" hangingPunct="1"/>
            <a:r>
              <a:rPr lang="en-US" altLang="zh-TW" sz="2800" dirty="0">
                <a:ea typeface="PMingLiU" pitchFamily="18" charset="-120"/>
              </a:rPr>
              <a:t>                                           SEE YOU IN DETROIT!!!!</a:t>
            </a:r>
          </a:p>
        </p:txBody>
      </p:sp>
      <p:pic>
        <p:nvPicPr>
          <p:cNvPr id="8" name="Picture 7">
            <a:extLst>
              <a:ext uri="{FF2B5EF4-FFF2-40B4-BE49-F238E27FC236}">
                <a16:creationId xmlns:a16="http://schemas.microsoft.com/office/drawing/2014/main" id="{99EC06C3-C9EF-46D8-8DC0-D1DBBAD2D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28" y="5562600"/>
            <a:ext cx="4691044" cy="1295400"/>
          </a:xfrm>
          <a:prstGeom prst="rect">
            <a:avLst/>
          </a:prstGeom>
        </p:spPr>
      </p:pic>
      <p:pic>
        <p:nvPicPr>
          <p:cNvPr id="6152" name="Picture 8" descr="Image result for detroit">
            <a:extLst>
              <a:ext uri="{FF2B5EF4-FFF2-40B4-BE49-F238E27FC236}">
                <a16:creationId xmlns:a16="http://schemas.microsoft.com/office/drawing/2014/main" id="{4BBEFFE1-3798-4B23-B2B9-176AD870A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0"/>
            <a:ext cx="3429000" cy="21370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etroit">
            <a:extLst>
              <a:ext uri="{FF2B5EF4-FFF2-40B4-BE49-F238E27FC236}">
                <a16:creationId xmlns:a16="http://schemas.microsoft.com/office/drawing/2014/main" id="{E555FD4F-170B-49CE-8190-CF3161594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91446"/>
            <a:ext cx="3599852" cy="239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84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48C0A05-08FE-4FD2-A340-C47409770E9F}"/>
              </a:ext>
            </a:extLst>
          </p:cNvPr>
          <p:cNvSpPr txBox="1">
            <a:spLocks/>
          </p:cNvSpPr>
          <p:nvPr/>
        </p:nvSpPr>
        <p:spPr bwMode="auto">
          <a:xfrm>
            <a:off x="1676400" y="13765"/>
            <a:ext cx="4953000" cy="1143000"/>
          </a:xfrm>
          <a:prstGeom prst="rect">
            <a:avLst/>
          </a:prstGeom>
          <a:noFill/>
          <a:ln w="9525">
            <a:noFill/>
            <a:miter lim="800000"/>
            <a:headEnd/>
            <a:tailEnd/>
          </a:ln>
        </p:spPr>
        <p:txBody>
          <a:bodyPr anchor="ctr"/>
          <a:lstStyle/>
          <a:p>
            <a:pPr algn="ctr"/>
            <a:r>
              <a:rPr lang="en-US" altLang="zh-TW" sz="4400" dirty="0">
                <a:solidFill>
                  <a:srgbClr val="0000FF"/>
                </a:solidFill>
                <a:ea typeface="PMingLiU" pitchFamily="18" charset="-120"/>
              </a:rPr>
              <a:t>ECCE 2019</a:t>
            </a:r>
            <a:endParaRPr lang="zh-TW" altLang="en-US" sz="4400" dirty="0">
              <a:solidFill>
                <a:srgbClr val="0000FF"/>
              </a:solidFill>
              <a:ea typeface="PMingLiU" pitchFamily="18" charset="-120"/>
            </a:endParaRPr>
          </a:p>
        </p:txBody>
      </p:sp>
      <p:sp>
        <p:nvSpPr>
          <p:cNvPr id="5" name="Rectangle 1">
            <a:extLst>
              <a:ext uri="{FF2B5EF4-FFF2-40B4-BE49-F238E27FC236}">
                <a16:creationId xmlns:a16="http://schemas.microsoft.com/office/drawing/2014/main" id="{4963BBE3-4A07-4184-ACE1-7695C572877A}"/>
              </a:ext>
            </a:extLst>
          </p:cNvPr>
          <p:cNvSpPr>
            <a:spLocks noChangeArrowheads="1"/>
          </p:cNvSpPr>
          <p:nvPr/>
        </p:nvSpPr>
        <p:spPr bwMode="auto">
          <a:xfrm>
            <a:off x="457200" y="289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ent Placeholder 2">
            <a:extLst>
              <a:ext uri="{FF2B5EF4-FFF2-40B4-BE49-F238E27FC236}">
                <a16:creationId xmlns:a16="http://schemas.microsoft.com/office/drawing/2014/main" id="{A66CA803-D881-4F56-A4C3-634618794061}"/>
              </a:ext>
            </a:extLst>
          </p:cNvPr>
          <p:cNvSpPr txBox="1">
            <a:spLocks/>
          </p:cNvSpPr>
          <p:nvPr/>
        </p:nvSpPr>
        <p:spPr>
          <a:xfrm>
            <a:off x="228600" y="1430321"/>
            <a:ext cx="8458200" cy="22129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dirty="0"/>
              <a:t>1779 Submissions</a:t>
            </a:r>
          </a:p>
          <a:p>
            <a:r>
              <a:rPr lang="en-US" sz="2400" dirty="0"/>
              <a:t>The program includes </a:t>
            </a:r>
            <a:br>
              <a:rPr lang="en-US" sz="2400" dirty="0"/>
            </a:br>
            <a:r>
              <a:rPr lang="en-US" sz="2400" dirty="0"/>
              <a:t>1069 technical papers </a:t>
            </a:r>
            <a:br>
              <a:rPr lang="en-US" sz="2400" dirty="0"/>
            </a:br>
            <a:r>
              <a:rPr lang="en-US" sz="2400" dirty="0"/>
              <a:t>presented in 15 parallel</a:t>
            </a:r>
            <a:br>
              <a:rPr lang="en-US" sz="2400" dirty="0"/>
            </a:br>
            <a:r>
              <a:rPr lang="en-US" sz="2400" dirty="0"/>
              <a:t>oral sessions and 28 </a:t>
            </a:r>
            <a:br>
              <a:rPr lang="en-US" sz="2400" dirty="0"/>
            </a:br>
            <a:r>
              <a:rPr lang="en-US" sz="2400" dirty="0"/>
              <a:t>poster sessions. </a:t>
            </a:r>
            <a:br>
              <a:rPr lang="en-US" sz="2400" dirty="0"/>
            </a:br>
            <a:r>
              <a:rPr lang="en-US" sz="2400" dirty="0"/>
              <a:t>Additionally, the </a:t>
            </a:r>
            <a:br>
              <a:rPr lang="en-US" sz="2400" dirty="0"/>
            </a:br>
            <a:r>
              <a:rPr lang="en-US" sz="2400" dirty="0"/>
              <a:t>program also includes </a:t>
            </a:r>
            <a:br>
              <a:rPr lang="en-US" sz="2400" dirty="0"/>
            </a:br>
            <a:r>
              <a:rPr lang="en-US" sz="2400" dirty="0"/>
              <a:t>18 presentation-only </a:t>
            </a:r>
            <a:br>
              <a:rPr lang="en-US" sz="2400" dirty="0"/>
            </a:br>
            <a:r>
              <a:rPr lang="en-US" sz="2400" dirty="0"/>
              <a:t>special sessions that </a:t>
            </a:r>
            <a:br>
              <a:rPr lang="en-US" sz="2400" dirty="0"/>
            </a:br>
            <a:r>
              <a:rPr lang="en-US" sz="2400" dirty="0"/>
              <a:t>are scheduled </a:t>
            </a:r>
            <a:br>
              <a:rPr lang="en-US" sz="2400" dirty="0"/>
            </a:br>
            <a:r>
              <a:rPr lang="en-US" sz="2400" dirty="0"/>
              <a:t>throughout the week. </a:t>
            </a:r>
          </a:p>
          <a:p>
            <a:endParaRPr lang="en-US" sz="2400" dirty="0"/>
          </a:p>
          <a:p>
            <a:endParaRPr lang="en-US" sz="2400" dirty="0"/>
          </a:p>
          <a:p>
            <a:endParaRPr lang="en-US" sz="2400" dirty="0"/>
          </a:p>
          <a:p>
            <a:endParaRPr lang="en-US" sz="2400" kern="0" dirty="0"/>
          </a:p>
        </p:txBody>
      </p:sp>
      <p:pic>
        <p:nvPicPr>
          <p:cNvPr id="2" name="Picture 1">
            <a:extLst>
              <a:ext uri="{FF2B5EF4-FFF2-40B4-BE49-F238E27FC236}">
                <a16:creationId xmlns:a16="http://schemas.microsoft.com/office/drawing/2014/main" id="{B1781F30-D7E8-40A9-8ADE-351BF38EF6CE}"/>
              </a:ext>
            </a:extLst>
          </p:cNvPr>
          <p:cNvPicPr>
            <a:picLocks noChangeAspect="1"/>
          </p:cNvPicPr>
          <p:nvPr/>
        </p:nvPicPr>
        <p:blipFill>
          <a:blip r:embed="rId2"/>
          <a:stretch>
            <a:fillRect/>
          </a:stretch>
        </p:blipFill>
        <p:spPr>
          <a:xfrm>
            <a:off x="3925866" y="1332436"/>
            <a:ext cx="4987537" cy="2629963"/>
          </a:xfrm>
          <a:prstGeom prst="rect">
            <a:avLst/>
          </a:prstGeom>
        </p:spPr>
      </p:pic>
      <p:pic>
        <p:nvPicPr>
          <p:cNvPr id="4" name="Picture 3">
            <a:extLst>
              <a:ext uri="{FF2B5EF4-FFF2-40B4-BE49-F238E27FC236}">
                <a16:creationId xmlns:a16="http://schemas.microsoft.com/office/drawing/2014/main" id="{A363D7D9-9EE3-463E-8022-4147DA30AAB1}"/>
              </a:ext>
            </a:extLst>
          </p:cNvPr>
          <p:cNvPicPr>
            <a:picLocks noChangeAspect="1"/>
          </p:cNvPicPr>
          <p:nvPr/>
        </p:nvPicPr>
        <p:blipFill>
          <a:blip r:embed="rId3"/>
          <a:stretch>
            <a:fillRect/>
          </a:stretch>
        </p:blipFill>
        <p:spPr>
          <a:xfrm>
            <a:off x="3886200" y="3986212"/>
            <a:ext cx="4875679" cy="2805635"/>
          </a:xfrm>
          <a:prstGeom prst="rect">
            <a:avLst/>
          </a:prstGeom>
        </p:spPr>
      </p:pic>
    </p:spTree>
    <p:extLst>
      <p:ext uri="{BB962C8B-B14F-4D97-AF65-F5344CB8AC3E}">
        <p14:creationId xmlns:p14="http://schemas.microsoft.com/office/powerpoint/2010/main" val="56200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48C0A05-08FE-4FD2-A340-C47409770E9F}"/>
              </a:ext>
            </a:extLst>
          </p:cNvPr>
          <p:cNvSpPr txBox="1">
            <a:spLocks/>
          </p:cNvSpPr>
          <p:nvPr/>
        </p:nvSpPr>
        <p:spPr bwMode="auto">
          <a:xfrm>
            <a:off x="1676400" y="13765"/>
            <a:ext cx="4953000" cy="1143000"/>
          </a:xfrm>
          <a:prstGeom prst="rect">
            <a:avLst/>
          </a:prstGeom>
          <a:noFill/>
          <a:ln w="9525">
            <a:noFill/>
            <a:miter lim="800000"/>
            <a:headEnd/>
            <a:tailEnd/>
          </a:ln>
        </p:spPr>
        <p:txBody>
          <a:bodyPr anchor="ctr"/>
          <a:lstStyle/>
          <a:p>
            <a:pPr algn="ctr"/>
            <a:r>
              <a:rPr lang="en-US" altLang="zh-TW" sz="4400" dirty="0">
                <a:solidFill>
                  <a:srgbClr val="0000FF"/>
                </a:solidFill>
                <a:ea typeface="PMingLiU" pitchFamily="18" charset="-120"/>
              </a:rPr>
              <a:t>ECCE 2019</a:t>
            </a:r>
            <a:endParaRPr lang="zh-TW" altLang="en-US" sz="4400" dirty="0">
              <a:solidFill>
                <a:srgbClr val="0000FF"/>
              </a:solidFill>
              <a:ea typeface="PMingLiU" pitchFamily="18" charset="-120"/>
            </a:endParaRPr>
          </a:p>
        </p:txBody>
      </p:sp>
      <p:graphicFrame>
        <p:nvGraphicFramePr>
          <p:cNvPr id="6" name="Table 6">
            <a:extLst>
              <a:ext uri="{FF2B5EF4-FFF2-40B4-BE49-F238E27FC236}">
                <a16:creationId xmlns:a16="http://schemas.microsoft.com/office/drawing/2014/main" id="{CC39F104-AF21-41E4-BB60-9E0FD26D9122}"/>
              </a:ext>
            </a:extLst>
          </p:cNvPr>
          <p:cNvGraphicFramePr>
            <a:graphicFrameLocks noGrp="1"/>
          </p:cNvGraphicFramePr>
          <p:nvPr>
            <p:extLst>
              <p:ext uri="{D42A27DB-BD31-4B8C-83A1-F6EECF244321}">
                <p14:modId xmlns:p14="http://schemas.microsoft.com/office/powerpoint/2010/main" val="2654698432"/>
              </p:ext>
            </p:extLst>
          </p:nvPr>
        </p:nvGraphicFramePr>
        <p:xfrm>
          <a:off x="152400" y="1397000"/>
          <a:ext cx="8991600" cy="2987040"/>
        </p:xfrm>
        <a:graphic>
          <a:graphicData uri="http://schemas.openxmlformats.org/drawingml/2006/table">
            <a:tbl>
              <a:tblPr firstRow="1" bandRow="1">
                <a:tableStyleId>{5C22544A-7EE6-4342-B048-85BDC9FD1C3A}</a:tableStyleId>
              </a:tblPr>
              <a:tblGrid>
                <a:gridCol w="4534894">
                  <a:extLst>
                    <a:ext uri="{9D8B030D-6E8A-4147-A177-3AD203B41FA5}">
                      <a16:colId xmlns:a16="http://schemas.microsoft.com/office/drawing/2014/main" val="2218189134"/>
                    </a:ext>
                  </a:extLst>
                </a:gridCol>
                <a:gridCol w="4456706">
                  <a:extLst>
                    <a:ext uri="{9D8B030D-6E8A-4147-A177-3AD203B41FA5}">
                      <a16:colId xmlns:a16="http://schemas.microsoft.com/office/drawing/2014/main" val="2543938275"/>
                    </a:ext>
                  </a:extLst>
                </a:gridCol>
              </a:tblGrid>
              <a:tr h="370840">
                <a:tc>
                  <a:txBody>
                    <a:bodyPr/>
                    <a:lstStyle/>
                    <a:p>
                      <a:r>
                        <a:rPr lang="en-US" sz="1000" b="1" dirty="0">
                          <a:solidFill>
                            <a:schemeClr val="tx1"/>
                          </a:solidFill>
                        </a:rPr>
                        <a:t>Power Converter Topologies (TRACK E)</a:t>
                      </a:r>
                    </a:p>
                    <a:p>
                      <a:r>
                        <a:rPr lang="en-US" sz="1000" b="0" dirty="0">
                          <a:solidFill>
                            <a:schemeClr val="tx1"/>
                          </a:solidFill>
                        </a:rPr>
                        <a:t>Vice Chair: Grant Pitel, Magna Power, United States</a:t>
                      </a:r>
                    </a:p>
                    <a:p>
                      <a:r>
                        <a:rPr lang="en-US" sz="1000" b="0" dirty="0">
                          <a:solidFill>
                            <a:schemeClr val="tx1"/>
                          </a:solidFill>
                        </a:rPr>
                        <a:t>Vice Chair: Luca </a:t>
                      </a:r>
                      <a:r>
                        <a:rPr lang="en-US" sz="1000" b="0" dirty="0" err="1">
                          <a:solidFill>
                            <a:schemeClr val="tx1"/>
                          </a:solidFill>
                        </a:rPr>
                        <a:t>Solero</a:t>
                      </a:r>
                      <a:r>
                        <a:rPr lang="en-US" sz="1000" b="0" dirty="0">
                          <a:solidFill>
                            <a:schemeClr val="tx1"/>
                          </a:solidFill>
                        </a:rPr>
                        <a:t>, University ROMA TRE, Italy</a:t>
                      </a:r>
                    </a:p>
                    <a:p>
                      <a:r>
                        <a:rPr lang="en-US" sz="1000" b="0" dirty="0">
                          <a:solidFill>
                            <a:schemeClr val="tx1"/>
                          </a:solidFill>
                        </a:rPr>
                        <a:t>Vice Chair: Gerry </a:t>
                      </a:r>
                      <a:r>
                        <a:rPr lang="en-US" sz="1000" b="0" dirty="0" err="1">
                          <a:solidFill>
                            <a:schemeClr val="tx1"/>
                          </a:solidFill>
                        </a:rPr>
                        <a:t>Moschopoulos</a:t>
                      </a:r>
                      <a:r>
                        <a:rPr lang="en-US" sz="1000" b="0" dirty="0">
                          <a:solidFill>
                            <a:schemeClr val="tx1"/>
                          </a:solidFill>
                        </a:rPr>
                        <a:t>, Western University, Canada</a:t>
                      </a:r>
                    </a:p>
                    <a:p>
                      <a:endParaRPr lang="en-US" sz="1000" b="0" dirty="0">
                        <a:solidFill>
                          <a:schemeClr val="tx1"/>
                        </a:solidFill>
                      </a:endParaRPr>
                    </a:p>
                    <a:p>
                      <a:r>
                        <a:rPr lang="en-US" sz="1000" b="0" dirty="0">
                          <a:solidFill>
                            <a:schemeClr val="tx1"/>
                          </a:solidFill>
                        </a:rPr>
                        <a:t>Dong Cao, North Dakota State University, United States</a:t>
                      </a:r>
                    </a:p>
                    <a:p>
                      <a:r>
                        <a:rPr lang="en-US" sz="1000" b="0" dirty="0">
                          <a:solidFill>
                            <a:schemeClr val="tx1"/>
                          </a:solidFill>
                        </a:rPr>
                        <a:t>Jorge Garcia, University of Oviedo, Spain</a:t>
                      </a:r>
                    </a:p>
                    <a:p>
                      <a:r>
                        <a:rPr lang="en-US" sz="1000" b="0" dirty="0">
                          <a:solidFill>
                            <a:schemeClr val="tx1"/>
                          </a:solidFill>
                        </a:rPr>
                        <a:t>Li Zhang, Huazhong University of Science &amp; Technology, China</a:t>
                      </a:r>
                    </a:p>
                    <a:p>
                      <a:r>
                        <a:rPr lang="en-US" sz="1000" b="0" dirty="0" err="1">
                          <a:solidFill>
                            <a:schemeClr val="tx1"/>
                          </a:solidFill>
                          <a:highlight>
                            <a:srgbClr val="FFFF00"/>
                          </a:highlight>
                        </a:rPr>
                        <a:t>Sombuddha</a:t>
                      </a:r>
                      <a:r>
                        <a:rPr lang="en-US" sz="1000" b="0" dirty="0">
                          <a:solidFill>
                            <a:schemeClr val="tx1"/>
                          </a:solidFill>
                          <a:highlight>
                            <a:srgbClr val="FFFF00"/>
                          </a:highlight>
                        </a:rPr>
                        <a:t> Chakraborty, Texas Instruments, United States</a:t>
                      </a:r>
                    </a:p>
                    <a:p>
                      <a:r>
                        <a:rPr lang="en-US" sz="1000" b="0" dirty="0">
                          <a:solidFill>
                            <a:schemeClr val="tx1"/>
                          </a:solidFill>
                        </a:rPr>
                        <a:t>Jen-Hung (Peter) Huang, National Taiwan Univ. of Sci. and Tech., Taiwan</a:t>
                      </a:r>
                    </a:p>
                    <a:p>
                      <a:r>
                        <a:rPr lang="en-US" sz="1000" b="0" dirty="0">
                          <a:solidFill>
                            <a:schemeClr val="tx1"/>
                          </a:solidFill>
                        </a:rPr>
                        <a:t>Diego G. Lamar, University of Oviedo, Spain</a:t>
                      </a:r>
                    </a:p>
                    <a:p>
                      <a:r>
                        <a:rPr lang="en-US" sz="1000" b="0" dirty="0" err="1">
                          <a:solidFill>
                            <a:schemeClr val="tx1"/>
                          </a:solidFill>
                        </a:rPr>
                        <a:t>Hidemine</a:t>
                      </a:r>
                      <a:r>
                        <a:rPr lang="en-US" sz="1000" b="0" dirty="0">
                          <a:solidFill>
                            <a:schemeClr val="tx1"/>
                          </a:solidFill>
                        </a:rPr>
                        <a:t> </a:t>
                      </a:r>
                      <a:r>
                        <a:rPr lang="en-US" sz="1000" b="0" dirty="0" err="1">
                          <a:solidFill>
                            <a:schemeClr val="tx1"/>
                          </a:solidFill>
                        </a:rPr>
                        <a:t>Obara</a:t>
                      </a:r>
                      <a:r>
                        <a:rPr lang="en-US" sz="1000" b="0" dirty="0">
                          <a:solidFill>
                            <a:schemeClr val="tx1"/>
                          </a:solidFill>
                        </a:rPr>
                        <a:t>, Yokohama National University, Japan</a:t>
                      </a:r>
                    </a:p>
                    <a:p>
                      <a:r>
                        <a:rPr lang="en-US" sz="1000" b="0" dirty="0" err="1">
                          <a:solidFill>
                            <a:schemeClr val="tx1"/>
                          </a:solidFill>
                        </a:rPr>
                        <a:t>Dongyuan</a:t>
                      </a:r>
                      <a:r>
                        <a:rPr lang="en-US" sz="1000" b="0" dirty="0">
                          <a:solidFill>
                            <a:schemeClr val="tx1"/>
                          </a:solidFill>
                        </a:rPr>
                        <a:t> </a:t>
                      </a:r>
                      <a:r>
                        <a:rPr lang="en-US" sz="1000" b="0" dirty="0" err="1">
                          <a:solidFill>
                            <a:schemeClr val="tx1"/>
                          </a:solidFill>
                        </a:rPr>
                        <a:t>Qiu</a:t>
                      </a:r>
                      <a:r>
                        <a:rPr lang="en-US" sz="1000" b="0" dirty="0">
                          <a:solidFill>
                            <a:schemeClr val="tx1"/>
                          </a:solidFill>
                        </a:rPr>
                        <a:t>, South China University of Technology, China</a:t>
                      </a:r>
                    </a:p>
                    <a:p>
                      <a:r>
                        <a:rPr lang="en-US" sz="1000" b="0" dirty="0">
                          <a:solidFill>
                            <a:schemeClr val="tx1"/>
                          </a:solidFill>
                        </a:rPr>
                        <a:t>Yan Xing, NUAA, China</a:t>
                      </a:r>
                    </a:p>
                    <a:p>
                      <a:r>
                        <a:rPr lang="en-US" sz="1000" b="0" dirty="0" err="1">
                          <a:solidFill>
                            <a:schemeClr val="tx1"/>
                          </a:solidFill>
                        </a:rPr>
                        <a:t>Jianwu</a:t>
                      </a:r>
                      <a:r>
                        <a:rPr lang="en-US" sz="1000" b="0" dirty="0">
                          <a:solidFill>
                            <a:schemeClr val="tx1"/>
                          </a:solidFill>
                        </a:rPr>
                        <a:t> Zeng, Minnesota State University, United States</a:t>
                      </a:r>
                    </a:p>
                    <a:p>
                      <a:r>
                        <a:rPr lang="en-US" sz="1000" b="0" dirty="0" err="1">
                          <a:solidFill>
                            <a:schemeClr val="tx1"/>
                          </a:solidFill>
                          <a:highlight>
                            <a:srgbClr val="FFFF00"/>
                          </a:highlight>
                        </a:rPr>
                        <a:t>Wenkang</a:t>
                      </a:r>
                      <a:r>
                        <a:rPr lang="en-US" sz="1000" b="0" dirty="0">
                          <a:solidFill>
                            <a:schemeClr val="tx1"/>
                          </a:solidFill>
                          <a:highlight>
                            <a:srgbClr val="FFFF00"/>
                          </a:highlight>
                        </a:rPr>
                        <a:t> Huang, Infineon Technologies, United States</a:t>
                      </a:r>
                    </a:p>
                    <a:p>
                      <a:r>
                        <a:rPr lang="en-US" sz="1000" b="0" dirty="0">
                          <a:solidFill>
                            <a:schemeClr val="tx1"/>
                          </a:solidFill>
                          <a:highlight>
                            <a:srgbClr val="FFFF00"/>
                          </a:highlight>
                        </a:rPr>
                        <a:t>Brian Cheng, Texas Instruments, United States</a:t>
                      </a:r>
                    </a:p>
                    <a:p>
                      <a:endParaRPr lang="en-US" sz="1000" b="0" dirty="0">
                        <a:solidFill>
                          <a:schemeClr val="tx1"/>
                        </a:solidFill>
                      </a:endParaRPr>
                    </a:p>
                  </a:txBody>
                  <a:tcPr>
                    <a:noFill/>
                  </a:tcPr>
                </a:tc>
                <a:tc>
                  <a:txBody>
                    <a:bodyPr/>
                    <a:lstStyle/>
                    <a:p>
                      <a:r>
                        <a:rPr lang="en-US" sz="1000" b="0" dirty="0">
                          <a:solidFill>
                            <a:schemeClr val="tx1"/>
                          </a:solidFill>
                        </a:rPr>
                        <a:t>Pritam Das, Binghamton University, United States</a:t>
                      </a:r>
                    </a:p>
                    <a:p>
                      <a:r>
                        <a:rPr lang="en-US" sz="1000" b="0" dirty="0">
                          <a:solidFill>
                            <a:schemeClr val="tx1"/>
                          </a:solidFill>
                        </a:rPr>
                        <a:t>Mohamed Youssef, University of Ontario Institute of Technology, Canada</a:t>
                      </a:r>
                    </a:p>
                    <a:p>
                      <a:r>
                        <a:rPr lang="en-US" sz="1000" b="0" dirty="0" err="1">
                          <a:solidFill>
                            <a:schemeClr val="tx1"/>
                          </a:solidFill>
                        </a:rPr>
                        <a:t>Zhiliang</a:t>
                      </a:r>
                      <a:r>
                        <a:rPr lang="en-US" sz="1000" b="0" dirty="0">
                          <a:solidFill>
                            <a:schemeClr val="tx1"/>
                          </a:solidFill>
                        </a:rPr>
                        <a:t> Zhang, Nanjing University of Aeronautics &amp; Astronautics, China</a:t>
                      </a:r>
                    </a:p>
                    <a:p>
                      <a:r>
                        <a:rPr lang="en-US" sz="1000" b="0" dirty="0">
                          <a:solidFill>
                            <a:schemeClr val="tx1"/>
                          </a:solidFill>
                        </a:rPr>
                        <a:t>Daniel </a:t>
                      </a:r>
                      <a:r>
                        <a:rPr lang="en-US" sz="1000" b="0" dirty="0" err="1">
                          <a:solidFill>
                            <a:schemeClr val="tx1"/>
                          </a:solidFill>
                        </a:rPr>
                        <a:t>Costinett</a:t>
                      </a:r>
                      <a:r>
                        <a:rPr lang="en-US" sz="1000" b="0" dirty="0">
                          <a:solidFill>
                            <a:schemeClr val="tx1"/>
                          </a:solidFill>
                        </a:rPr>
                        <a:t>, The University of Tennessee, United States</a:t>
                      </a:r>
                    </a:p>
                    <a:p>
                      <a:r>
                        <a:rPr lang="en-US" sz="1000" b="0" dirty="0" err="1">
                          <a:solidFill>
                            <a:schemeClr val="tx1"/>
                          </a:solidFill>
                        </a:rPr>
                        <a:t>Srdjan</a:t>
                      </a:r>
                      <a:r>
                        <a:rPr lang="en-US" sz="1000" b="0" dirty="0">
                          <a:solidFill>
                            <a:schemeClr val="tx1"/>
                          </a:solidFill>
                        </a:rPr>
                        <a:t> </a:t>
                      </a:r>
                      <a:r>
                        <a:rPr lang="en-US" sz="1000" b="0" dirty="0" err="1">
                          <a:solidFill>
                            <a:schemeClr val="tx1"/>
                          </a:solidFill>
                        </a:rPr>
                        <a:t>Lukic</a:t>
                      </a:r>
                      <a:r>
                        <a:rPr lang="en-US" sz="1000" b="0" dirty="0">
                          <a:solidFill>
                            <a:schemeClr val="tx1"/>
                          </a:solidFill>
                        </a:rPr>
                        <a:t>, North Carolina State University, United States</a:t>
                      </a:r>
                    </a:p>
                    <a:p>
                      <a:r>
                        <a:rPr lang="en-US" sz="1000" b="0" dirty="0">
                          <a:solidFill>
                            <a:schemeClr val="tx1"/>
                          </a:solidFill>
                        </a:rPr>
                        <a:t>Daniel </a:t>
                      </a:r>
                      <a:r>
                        <a:rPr lang="en-US" sz="1000" b="0" dirty="0" err="1">
                          <a:solidFill>
                            <a:schemeClr val="tx1"/>
                          </a:solidFill>
                        </a:rPr>
                        <a:t>Costinett</a:t>
                      </a:r>
                      <a:r>
                        <a:rPr lang="en-US" sz="1000" b="0" dirty="0">
                          <a:solidFill>
                            <a:schemeClr val="tx1"/>
                          </a:solidFill>
                        </a:rPr>
                        <a:t>, The University of Tennessee, United States</a:t>
                      </a:r>
                    </a:p>
                    <a:p>
                      <a:r>
                        <a:rPr lang="en-US" sz="1000" b="0" dirty="0" err="1">
                          <a:solidFill>
                            <a:schemeClr val="tx1"/>
                          </a:solidFill>
                        </a:rPr>
                        <a:t>Zhiliang</a:t>
                      </a:r>
                      <a:r>
                        <a:rPr lang="en-US" sz="1000" b="0" dirty="0">
                          <a:solidFill>
                            <a:schemeClr val="tx1"/>
                          </a:solidFill>
                        </a:rPr>
                        <a:t> Zhang, Nanjing University of Aeronautics &amp; Astronautics, China</a:t>
                      </a:r>
                    </a:p>
                    <a:p>
                      <a:r>
                        <a:rPr lang="en-US" sz="1000" b="0" dirty="0">
                          <a:solidFill>
                            <a:schemeClr val="tx1"/>
                          </a:solidFill>
                          <a:highlight>
                            <a:srgbClr val="FFFF00"/>
                          </a:highlight>
                        </a:rPr>
                        <a:t>Alireza </a:t>
                      </a:r>
                      <a:r>
                        <a:rPr lang="en-US" sz="1000" b="0" dirty="0" err="1">
                          <a:solidFill>
                            <a:schemeClr val="tx1"/>
                          </a:solidFill>
                          <a:highlight>
                            <a:srgbClr val="FFFF00"/>
                          </a:highlight>
                        </a:rPr>
                        <a:t>Safaee</a:t>
                      </a:r>
                      <a:r>
                        <a:rPr lang="en-US" sz="1000" b="0" dirty="0">
                          <a:solidFill>
                            <a:schemeClr val="tx1"/>
                          </a:solidFill>
                          <a:highlight>
                            <a:srgbClr val="FFFF00"/>
                          </a:highlight>
                        </a:rPr>
                        <a:t>, Apple Inc., United States</a:t>
                      </a:r>
                    </a:p>
                    <a:p>
                      <a:r>
                        <a:rPr lang="en-US" sz="1000" b="0" dirty="0">
                          <a:solidFill>
                            <a:schemeClr val="tx1"/>
                          </a:solidFill>
                        </a:rPr>
                        <a:t>Leila </a:t>
                      </a:r>
                      <a:r>
                        <a:rPr lang="en-US" sz="1000" b="0" dirty="0" err="1">
                          <a:solidFill>
                            <a:schemeClr val="tx1"/>
                          </a:solidFill>
                        </a:rPr>
                        <a:t>Parsa</a:t>
                      </a:r>
                      <a:r>
                        <a:rPr lang="en-US" sz="1000" b="0" dirty="0">
                          <a:solidFill>
                            <a:schemeClr val="tx1"/>
                          </a:solidFill>
                        </a:rPr>
                        <a:t>, University of California Santa Cruz, United States</a:t>
                      </a:r>
                    </a:p>
                    <a:p>
                      <a:r>
                        <a:rPr lang="en-US" sz="1000" b="0" dirty="0" err="1">
                          <a:solidFill>
                            <a:schemeClr val="tx1"/>
                          </a:solidFill>
                        </a:rPr>
                        <a:t>Mahshid</a:t>
                      </a:r>
                      <a:r>
                        <a:rPr lang="en-US" sz="1000" b="0" dirty="0">
                          <a:solidFill>
                            <a:schemeClr val="tx1"/>
                          </a:solidFill>
                        </a:rPr>
                        <a:t> </a:t>
                      </a:r>
                      <a:r>
                        <a:rPr lang="en-US" sz="1000" b="0" dirty="0" err="1">
                          <a:solidFill>
                            <a:schemeClr val="tx1"/>
                          </a:solidFill>
                        </a:rPr>
                        <a:t>Amirabadi</a:t>
                      </a:r>
                      <a:r>
                        <a:rPr lang="en-US" sz="1000" b="0" dirty="0">
                          <a:solidFill>
                            <a:schemeClr val="tx1"/>
                          </a:solidFill>
                        </a:rPr>
                        <a:t>, North Eastern University, United States</a:t>
                      </a:r>
                    </a:p>
                    <a:p>
                      <a:r>
                        <a:rPr lang="en-US" sz="1000" b="0" dirty="0" err="1">
                          <a:solidFill>
                            <a:schemeClr val="tx1"/>
                          </a:solidFill>
                          <a:highlight>
                            <a:srgbClr val="FFFF00"/>
                          </a:highlight>
                        </a:rPr>
                        <a:t>Lixiang</a:t>
                      </a:r>
                      <a:r>
                        <a:rPr lang="en-US" sz="1000" b="0" dirty="0">
                          <a:solidFill>
                            <a:schemeClr val="tx1"/>
                          </a:solidFill>
                          <a:highlight>
                            <a:srgbClr val="FFFF00"/>
                          </a:highlight>
                        </a:rPr>
                        <a:t> Wei, Rockwell Automation, United States</a:t>
                      </a:r>
                    </a:p>
                    <a:p>
                      <a:r>
                        <a:rPr lang="en-US" sz="1000" b="0" dirty="0" err="1">
                          <a:solidFill>
                            <a:schemeClr val="tx1"/>
                          </a:solidFill>
                        </a:rPr>
                        <a:t>Petar</a:t>
                      </a:r>
                      <a:r>
                        <a:rPr lang="en-US" sz="1000" b="0" dirty="0">
                          <a:solidFill>
                            <a:schemeClr val="tx1"/>
                          </a:solidFill>
                        </a:rPr>
                        <a:t> </a:t>
                      </a:r>
                      <a:r>
                        <a:rPr lang="en-US" sz="1000" b="0" dirty="0" err="1">
                          <a:solidFill>
                            <a:schemeClr val="tx1"/>
                          </a:solidFill>
                        </a:rPr>
                        <a:t>Grbovic</a:t>
                      </a:r>
                      <a:r>
                        <a:rPr lang="en-US" sz="1000" b="0" dirty="0">
                          <a:solidFill>
                            <a:schemeClr val="tx1"/>
                          </a:solidFill>
                        </a:rPr>
                        <a:t>, University of Innsbruck, Austria</a:t>
                      </a:r>
                    </a:p>
                    <a:p>
                      <a:r>
                        <a:rPr lang="en-US" sz="1000" b="0" dirty="0" err="1">
                          <a:solidFill>
                            <a:schemeClr val="tx1"/>
                          </a:solidFill>
                        </a:rPr>
                        <a:t>Wuhua</a:t>
                      </a:r>
                      <a:r>
                        <a:rPr lang="en-US" sz="1000" b="0" dirty="0">
                          <a:solidFill>
                            <a:schemeClr val="tx1"/>
                          </a:solidFill>
                        </a:rPr>
                        <a:t> Li, Zhejiang University, China</a:t>
                      </a:r>
                    </a:p>
                    <a:p>
                      <a:r>
                        <a:rPr lang="en-US" sz="1000" b="0" dirty="0">
                          <a:solidFill>
                            <a:schemeClr val="tx1"/>
                          </a:solidFill>
                        </a:rPr>
                        <a:t>Roberto Petrella, University of Udine, Italy</a:t>
                      </a:r>
                    </a:p>
                    <a:p>
                      <a:r>
                        <a:rPr lang="en-US" sz="1000" b="0" dirty="0" err="1">
                          <a:solidFill>
                            <a:schemeClr val="tx1"/>
                          </a:solidFill>
                        </a:rPr>
                        <a:t>Yongsug</a:t>
                      </a:r>
                      <a:r>
                        <a:rPr lang="en-US" sz="1000" b="0" dirty="0">
                          <a:solidFill>
                            <a:schemeClr val="tx1"/>
                          </a:solidFill>
                        </a:rPr>
                        <a:t> Suh, </a:t>
                      </a:r>
                      <a:r>
                        <a:rPr lang="en-US" sz="1000" b="0" dirty="0" err="1">
                          <a:solidFill>
                            <a:schemeClr val="tx1"/>
                          </a:solidFill>
                        </a:rPr>
                        <a:t>Chonbuk</a:t>
                      </a:r>
                      <a:r>
                        <a:rPr lang="en-US" sz="1000" b="0" dirty="0">
                          <a:solidFill>
                            <a:schemeClr val="tx1"/>
                          </a:solidFill>
                        </a:rPr>
                        <a:t> National University, Korea (South)</a:t>
                      </a:r>
                    </a:p>
                    <a:p>
                      <a:r>
                        <a:rPr lang="en-US" sz="1000" b="0" dirty="0">
                          <a:solidFill>
                            <a:schemeClr val="tx1"/>
                          </a:solidFill>
                        </a:rPr>
                        <a:t>Jon Are </a:t>
                      </a:r>
                      <a:r>
                        <a:rPr lang="en-US" sz="1000" b="0" dirty="0" err="1">
                          <a:solidFill>
                            <a:schemeClr val="tx1"/>
                          </a:solidFill>
                        </a:rPr>
                        <a:t>Suul</a:t>
                      </a:r>
                      <a:r>
                        <a:rPr lang="en-US" sz="1000" b="0" dirty="0">
                          <a:solidFill>
                            <a:schemeClr val="tx1"/>
                          </a:solidFill>
                        </a:rPr>
                        <a:t>, Norwegian Univ. of Sci.&amp; Tech., Norway</a:t>
                      </a:r>
                    </a:p>
                    <a:p>
                      <a:r>
                        <a:rPr lang="en-US" sz="1000" b="0" dirty="0" err="1">
                          <a:solidFill>
                            <a:schemeClr val="tx1"/>
                          </a:solidFill>
                        </a:rPr>
                        <a:t>Xiaofeng</a:t>
                      </a:r>
                      <a:r>
                        <a:rPr lang="en-US" sz="1000" b="0" dirty="0">
                          <a:solidFill>
                            <a:schemeClr val="tx1"/>
                          </a:solidFill>
                        </a:rPr>
                        <a:t> Yang, Beijing </a:t>
                      </a:r>
                      <a:r>
                        <a:rPr lang="en-US" sz="1000" b="0" dirty="0" err="1">
                          <a:solidFill>
                            <a:schemeClr val="tx1"/>
                          </a:solidFill>
                        </a:rPr>
                        <a:t>Jiaotong</a:t>
                      </a:r>
                      <a:r>
                        <a:rPr lang="en-US" sz="1000" b="0" dirty="0">
                          <a:solidFill>
                            <a:schemeClr val="tx1"/>
                          </a:solidFill>
                        </a:rPr>
                        <a:t> University, China</a:t>
                      </a:r>
                    </a:p>
                    <a:p>
                      <a:r>
                        <a:rPr lang="en-US" sz="1000" b="0" dirty="0">
                          <a:solidFill>
                            <a:schemeClr val="tx1"/>
                          </a:solidFill>
                        </a:rPr>
                        <a:t>Stefano </a:t>
                      </a:r>
                      <a:r>
                        <a:rPr lang="en-US" sz="1000" b="0" dirty="0" err="1">
                          <a:solidFill>
                            <a:schemeClr val="tx1"/>
                          </a:solidFill>
                        </a:rPr>
                        <a:t>Bifaretti</a:t>
                      </a:r>
                      <a:r>
                        <a:rPr lang="en-US" sz="1000" b="0" dirty="0">
                          <a:solidFill>
                            <a:schemeClr val="tx1"/>
                          </a:solidFill>
                        </a:rPr>
                        <a:t>, University of Rome Tor </a:t>
                      </a:r>
                      <a:r>
                        <a:rPr lang="en-US" sz="1000" b="0" dirty="0" err="1">
                          <a:solidFill>
                            <a:schemeClr val="tx1"/>
                          </a:solidFill>
                        </a:rPr>
                        <a:t>Vergata</a:t>
                      </a:r>
                      <a:r>
                        <a:rPr lang="en-US" sz="1000" b="0" dirty="0">
                          <a:solidFill>
                            <a:schemeClr val="tx1"/>
                          </a:solidFill>
                        </a:rPr>
                        <a:t> - C-PED, Italy</a:t>
                      </a:r>
                    </a:p>
                    <a:p>
                      <a:endParaRPr lang="en-US" sz="1000" b="0" dirty="0">
                        <a:solidFill>
                          <a:schemeClr val="tx1"/>
                        </a:solidFill>
                      </a:endParaRPr>
                    </a:p>
                  </a:txBody>
                  <a:tcPr>
                    <a:noFill/>
                  </a:tcPr>
                </a:tc>
                <a:extLst>
                  <a:ext uri="{0D108BD9-81ED-4DB2-BD59-A6C34878D82A}">
                    <a16:rowId xmlns:a16="http://schemas.microsoft.com/office/drawing/2014/main" val="3580034343"/>
                  </a:ext>
                </a:extLst>
              </a:tr>
            </a:tbl>
          </a:graphicData>
        </a:graphic>
      </p:graphicFrame>
      <p:graphicFrame>
        <p:nvGraphicFramePr>
          <p:cNvPr id="8" name="Table 8">
            <a:extLst>
              <a:ext uri="{FF2B5EF4-FFF2-40B4-BE49-F238E27FC236}">
                <a16:creationId xmlns:a16="http://schemas.microsoft.com/office/drawing/2014/main" id="{836BDC22-01AB-4EE4-AFC3-272CEDB6EB52}"/>
              </a:ext>
            </a:extLst>
          </p:cNvPr>
          <p:cNvGraphicFramePr>
            <a:graphicFrameLocks noGrp="1"/>
          </p:cNvGraphicFramePr>
          <p:nvPr>
            <p:extLst>
              <p:ext uri="{D42A27DB-BD31-4B8C-83A1-F6EECF244321}">
                <p14:modId xmlns:p14="http://schemas.microsoft.com/office/powerpoint/2010/main" val="1529945126"/>
              </p:ext>
            </p:extLst>
          </p:nvPr>
        </p:nvGraphicFramePr>
        <p:xfrm>
          <a:off x="609600" y="5334000"/>
          <a:ext cx="7620000" cy="1036320"/>
        </p:xfrm>
        <a:graphic>
          <a:graphicData uri="http://schemas.openxmlformats.org/drawingml/2006/table">
            <a:tbl>
              <a:tblPr firstRow="1" bandRow="1">
                <a:tableStyleId>{073A0DAA-6AF3-43AB-8588-CEC1D06C72B9}</a:tableStyleId>
              </a:tblPr>
              <a:tblGrid>
                <a:gridCol w="2540000">
                  <a:extLst>
                    <a:ext uri="{9D8B030D-6E8A-4147-A177-3AD203B41FA5}">
                      <a16:colId xmlns:a16="http://schemas.microsoft.com/office/drawing/2014/main" val="3478494337"/>
                    </a:ext>
                  </a:extLst>
                </a:gridCol>
                <a:gridCol w="2540000">
                  <a:extLst>
                    <a:ext uri="{9D8B030D-6E8A-4147-A177-3AD203B41FA5}">
                      <a16:colId xmlns:a16="http://schemas.microsoft.com/office/drawing/2014/main" val="1477855656"/>
                    </a:ext>
                  </a:extLst>
                </a:gridCol>
                <a:gridCol w="2540000">
                  <a:extLst>
                    <a:ext uri="{9D8B030D-6E8A-4147-A177-3AD203B41FA5}">
                      <a16:colId xmlns:a16="http://schemas.microsoft.com/office/drawing/2014/main" val="2372720730"/>
                    </a:ext>
                  </a:extLst>
                </a:gridCol>
              </a:tblGrid>
              <a:tr h="228600">
                <a:tc>
                  <a:txBody>
                    <a:bodyPr/>
                    <a:lstStyle/>
                    <a:p>
                      <a:r>
                        <a:rPr lang="en-US" sz="2800" dirty="0">
                          <a:solidFill>
                            <a:schemeClr val="tx1"/>
                          </a:solidFill>
                        </a:rPr>
                        <a:t>Submitted</a:t>
                      </a:r>
                    </a:p>
                  </a:txBody>
                  <a:tcPr>
                    <a:noFill/>
                  </a:tcPr>
                </a:tc>
                <a:tc>
                  <a:txBody>
                    <a:bodyPr/>
                    <a:lstStyle/>
                    <a:p>
                      <a:r>
                        <a:rPr lang="en-US" sz="2800" dirty="0">
                          <a:solidFill>
                            <a:schemeClr val="tx1"/>
                          </a:solidFill>
                        </a:rPr>
                        <a:t>Accepted</a:t>
                      </a:r>
                    </a:p>
                  </a:txBody>
                  <a:tcPr>
                    <a:noFill/>
                  </a:tcPr>
                </a:tc>
                <a:tc>
                  <a:txBody>
                    <a:bodyPr/>
                    <a:lstStyle/>
                    <a:p>
                      <a:r>
                        <a:rPr lang="en-US" sz="2800" dirty="0">
                          <a:solidFill>
                            <a:schemeClr val="tx1"/>
                          </a:solidFill>
                        </a:rPr>
                        <a:t>Percentage</a:t>
                      </a:r>
                    </a:p>
                  </a:txBody>
                  <a:tcPr>
                    <a:noFill/>
                  </a:tcPr>
                </a:tc>
                <a:extLst>
                  <a:ext uri="{0D108BD9-81ED-4DB2-BD59-A6C34878D82A}">
                    <a16:rowId xmlns:a16="http://schemas.microsoft.com/office/drawing/2014/main" val="1221910314"/>
                  </a:ext>
                </a:extLst>
              </a:tr>
              <a:tr h="228600">
                <a:tc>
                  <a:txBody>
                    <a:bodyPr/>
                    <a:lstStyle/>
                    <a:p>
                      <a:r>
                        <a:rPr lang="en-US" sz="2800" dirty="0">
                          <a:solidFill>
                            <a:schemeClr val="tx1"/>
                          </a:solidFill>
                        </a:rPr>
                        <a:t>295</a:t>
                      </a:r>
                    </a:p>
                  </a:txBody>
                  <a:tcPr>
                    <a:noFill/>
                  </a:tcPr>
                </a:tc>
                <a:tc>
                  <a:txBody>
                    <a:bodyPr/>
                    <a:lstStyle/>
                    <a:p>
                      <a:r>
                        <a:rPr lang="en-US" sz="2800" dirty="0">
                          <a:solidFill>
                            <a:schemeClr val="tx1"/>
                          </a:solidFill>
                        </a:rPr>
                        <a:t>172</a:t>
                      </a:r>
                    </a:p>
                  </a:txBody>
                  <a:tcPr>
                    <a:noFill/>
                  </a:tcPr>
                </a:tc>
                <a:tc>
                  <a:txBody>
                    <a:bodyPr/>
                    <a:lstStyle/>
                    <a:p>
                      <a:r>
                        <a:rPr lang="en-US" sz="2800" dirty="0">
                          <a:solidFill>
                            <a:schemeClr val="tx1"/>
                          </a:solidFill>
                        </a:rPr>
                        <a:t>58%</a:t>
                      </a:r>
                    </a:p>
                  </a:txBody>
                  <a:tcPr>
                    <a:noFill/>
                  </a:tcPr>
                </a:tc>
                <a:extLst>
                  <a:ext uri="{0D108BD9-81ED-4DB2-BD59-A6C34878D82A}">
                    <a16:rowId xmlns:a16="http://schemas.microsoft.com/office/drawing/2014/main" val="1093964853"/>
                  </a:ext>
                </a:extLst>
              </a:tr>
            </a:tbl>
          </a:graphicData>
        </a:graphic>
      </p:graphicFrame>
    </p:spTree>
    <p:extLst>
      <p:ext uri="{BB962C8B-B14F-4D97-AF65-F5344CB8AC3E}">
        <p14:creationId xmlns:p14="http://schemas.microsoft.com/office/powerpoint/2010/main" val="2362530402"/>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LS-IEEE">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12482</TotalTime>
  <Words>4717</Words>
  <Application>Microsoft Office PowerPoint</Application>
  <PresentationFormat>On-screen Show (4:3)</PresentationFormat>
  <Paragraphs>678</Paragraphs>
  <Slides>75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75</vt:i4>
      </vt:variant>
    </vt:vector>
  </HeadingPairs>
  <TitlesOfParts>
    <vt:vector size="85" baseType="lpstr">
      <vt:lpstr>Arial</vt:lpstr>
      <vt:lpstr>Calibri</vt:lpstr>
      <vt:lpstr>Helvetica Neue</vt:lpstr>
      <vt:lpstr>Roboto</vt:lpstr>
      <vt:lpstr>Roboto Condensed</vt:lpstr>
      <vt:lpstr>Times New Roman</vt:lpstr>
      <vt:lpstr>Verdana</vt:lpstr>
      <vt:lpstr>Wingdings</vt:lpstr>
      <vt:lpstr>1_Default Design</vt:lpstr>
      <vt:lpstr>1_PELS-IEEE</vt:lpstr>
      <vt:lpstr>Industrial Power Converters  Committee Meeting  Baltimore, Maryland - USA October 1st,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IEEE Transactions on Industry Applications  Industrial Power Converter Committee</vt:lpstr>
      <vt:lpstr>IPCC Associate Editors</vt:lpstr>
      <vt:lpstr>Submitting a manuscript to IPCC</vt:lpstr>
      <vt:lpstr>Submitting a manuscript to IPCC</vt:lpstr>
      <vt:lpstr>All time submission by committee</vt:lpstr>
      <vt:lpstr>Regular papers submission</vt:lpstr>
      <vt:lpstr>Regular papers submission</vt:lpstr>
      <vt:lpstr>Average 1st Decision time last 12 months</vt:lpstr>
      <vt:lpstr>Acceptance rates (past 12 months)</vt:lpstr>
      <vt:lpstr>Percentage of submissions by country</vt:lpstr>
      <vt:lpstr>New Open Access Journal</vt:lpstr>
      <vt:lpstr>How does it work?</vt:lpstr>
      <vt:lpstr>Why are we launching this?</vt:lpstr>
      <vt:lpstr>Open Access Fees</vt:lpstr>
      <vt:lpstr>Governance</vt:lpstr>
      <vt:lpstr>Next Steps</vt:lpstr>
      <vt:lpstr>Summary data for 2018 – IEEE IAS IPCC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Prize Paper Awards for ECCE 2018  Industrial Power Converter Committee</vt:lpstr>
      <vt:lpstr>IPCC ECCE Paper Award Committee</vt:lpstr>
      <vt:lpstr>PowerPoint Presentation</vt:lpstr>
      <vt:lpstr>PowerPoint Presentation</vt:lpstr>
      <vt:lpstr>PowerPoint Presentation</vt:lpstr>
      <vt:lpstr>PowerPoint Presentation</vt:lpstr>
      <vt:lpstr>IPCC ECCE prize paper awards 2019 Selection Procedure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IEEE Energy Conversion  Congress and Exposition - ECCE 2020  Oct 11 (Sunday)-Oct 15 (Thursday), 2020  TCF (Cobo) Convention Center  Detroit, USA </vt:lpstr>
      <vt:lpstr>Detroit with a Revitalized  Downtown Core</vt:lpstr>
      <vt:lpstr>Detroit with a Revitalized  Downtown Core</vt:lpstr>
      <vt:lpstr>Detroit Convention  Center</vt:lpstr>
      <vt:lpstr>Detroit TCF (Cobo)  Convention Center</vt:lpstr>
      <vt:lpstr>Hotels</vt:lpstr>
      <vt:lpstr>PowerPoint Presentation</vt:lpstr>
      <vt:lpstr>ECCE 2020  Organization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IPCC 2014</dc:title>
  <dc:creator>W. Peterson</dc:creator>
  <cp:lastModifiedBy>Grant Pitel</cp:lastModifiedBy>
  <cp:revision>643</cp:revision>
  <dcterms:created xsi:type="dcterms:W3CDTF">2003-02-14T19:40:41Z</dcterms:created>
  <dcterms:modified xsi:type="dcterms:W3CDTF">2019-10-01T23:02:25Z</dcterms:modified>
</cp:coreProperties>
</file>