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76" r:id="rId6"/>
    <p:sldId id="277" r:id="rId7"/>
    <p:sldId id="268" r:id="rId8"/>
    <p:sldId id="269" r:id="rId9"/>
    <p:sldId id="274" r:id="rId10"/>
    <p:sldId id="272" r:id="rId11"/>
    <p:sldId id="270" r:id="rId12"/>
    <p:sldId id="271" r:id="rId13"/>
    <p:sldId id="264" r:id="rId14"/>
    <p:sldId id="265" r:id="rId15"/>
    <p:sldId id="266" r:id="rId16"/>
    <p:sldId id="267" r:id="rId17"/>
    <p:sldId id="26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3" autoAdjust="0"/>
    <p:restoredTop sz="94660"/>
  </p:normalViewPr>
  <p:slideViewPr>
    <p:cSldViewPr snapToGrid="0">
      <p:cViewPr varScale="1">
        <p:scale>
          <a:sx n="67" d="100"/>
          <a:sy n="67" d="100"/>
        </p:scale>
        <p:origin x="4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5832A-8931-4229-A677-68923ECF3DE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359505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5832A-8931-4229-A677-68923ECF3DE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394372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5832A-8931-4229-A677-68923ECF3DE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288858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5832A-8931-4229-A677-68923ECF3DE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102110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5832A-8931-4229-A677-68923ECF3DE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233970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5832A-8931-4229-A677-68923ECF3DE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116004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5832A-8931-4229-A677-68923ECF3DE9}"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268779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5832A-8931-4229-A677-68923ECF3DE9}"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231255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5832A-8931-4229-A677-68923ECF3DE9}"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417514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5832A-8931-4229-A677-68923ECF3DE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44459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5832A-8931-4229-A677-68923ECF3DE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10163-AB97-4DF7-AB6D-7A19B41BC7FA}" type="slidenum">
              <a:rPr lang="en-US" smtClean="0"/>
              <a:t>‹#›</a:t>
            </a:fld>
            <a:endParaRPr lang="en-US"/>
          </a:p>
        </p:txBody>
      </p:sp>
    </p:spTree>
    <p:extLst>
      <p:ext uri="{BB962C8B-B14F-4D97-AF65-F5344CB8AC3E}">
        <p14:creationId xmlns:p14="http://schemas.microsoft.com/office/powerpoint/2010/main" val="413394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5832A-8931-4229-A677-68923ECF3DE9}" type="datetimeFigureOut">
              <a:rPr lang="en-US" smtClean="0"/>
              <a:t>9/20/2016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0163-AB97-4DF7-AB6D-7A19B41BC7FA}" type="slidenum">
              <a:rPr lang="en-US" smtClean="0"/>
              <a:t>‹#›</a:t>
            </a:fld>
            <a:endParaRPr lang="en-US"/>
          </a:p>
        </p:txBody>
      </p:sp>
    </p:spTree>
    <p:extLst>
      <p:ext uri="{BB962C8B-B14F-4D97-AF65-F5344CB8AC3E}">
        <p14:creationId xmlns:p14="http://schemas.microsoft.com/office/powerpoint/2010/main" val="2581820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UC BERKELEY MEDIUM VOLTAGE GROUNDING SYSTEM</a:t>
            </a:r>
            <a:endParaRPr lang="en-US" dirty="0"/>
          </a:p>
        </p:txBody>
      </p:sp>
      <p:sp>
        <p:nvSpPr>
          <p:cNvPr id="3" name="Subtitle 2"/>
          <p:cNvSpPr>
            <a:spLocks noGrp="1"/>
          </p:cNvSpPr>
          <p:nvPr>
            <p:ph type="subTitle" idx="1"/>
          </p:nvPr>
        </p:nvSpPr>
        <p:spPr>
          <a:xfrm>
            <a:off x="1524000" y="3602038"/>
            <a:ext cx="9144000" cy="1998662"/>
          </a:xfrm>
        </p:spPr>
        <p:txBody>
          <a:bodyPr>
            <a:normAutofit fontScale="77500" lnSpcReduction="20000"/>
          </a:bodyPr>
          <a:lstStyle/>
          <a:p>
            <a:r>
              <a:rPr lang="en-US" dirty="0" smtClean="0"/>
              <a:t>PRESENTATION TO IEEE EDUCATION AND HEALTHCARE FACILITIES COMMITTEE</a:t>
            </a:r>
          </a:p>
          <a:p>
            <a:r>
              <a:rPr lang="en-US" dirty="0" smtClean="0"/>
              <a:t>JERRY JIMENEZ, P.E.</a:t>
            </a:r>
          </a:p>
          <a:p>
            <a:r>
              <a:rPr lang="en-US" dirty="0" smtClean="0"/>
              <a:t>SUPERVISOR, ELECTRICAL ENGINEERING</a:t>
            </a:r>
          </a:p>
          <a:p>
            <a:r>
              <a:rPr lang="en-US" dirty="0" smtClean="0"/>
              <a:t>UTILITY ENGINEERING </a:t>
            </a:r>
            <a:r>
              <a:rPr lang="en-US" dirty="0" smtClean="0"/>
              <a:t>DEPARTMENT</a:t>
            </a:r>
          </a:p>
          <a:p>
            <a:r>
              <a:rPr lang="en-US" dirty="0" smtClean="0"/>
              <a:t>UNIVERSITY OF CALIFORNIA, BERKELEY</a:t>
            </a:r>
            <a:endParaRPr lang="en-US" dirty="0" smtClean="0"/>
          </a:p>
          <a:p>
            <a:r>
              <a:rPr lang="en-US" dirty="0" smtClean="0"/>
              <a:t>SEPT. 20, 2016</a:t>
            </a:r>
            <a:endParaRPr lang="en-US" dirty="0"/>
          </a:p>
        </p:txBody>
      </p:sp>
    </p:spTree>
    <p:extLst>
      <p:ext uri="{BB962C8B-B14F-4D97-AF65-F5344CB8AC3E}">
        <p14:creationId xmlns:p14="http://schemas.microsoft.com/office/powerpoint/2010/main" val="114220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050" y="346076"/>
            <a:ext cx="4857750" cy="349250"/>
          </a:xfrm>
        </p:spPr>
        <p:txBody>
          <a:bodyPr>
            <a:normAutofit fontScale="90000"/>
          </a:bodyPr>
          <a:lstStyle/>
          <a:p>
            <a:r>
              <a:rPr lang="en-US" sz="2800" dirty="0" smtClean="0"/>
              <a:t>UCB/LBL Single Line 1963-1986</a:t>
            </a:r>
            <a:endParaRPr lang="en-US" sz="28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029" y="800101"/>
            <a:ext cx="9293368" cy="6057900"/>
          </a:xfrm>
        </p:spPr>
      </p:pic>
    </p:spTree>
    <p:extLst>
      <p:ext uri="{BB962C8B-B14F-4D97-AF65-F5344CB8AC3E}">
        <p14:creationId xmlns:p14="http://schemas.microsoft.com/office/powerpoint/2010/main" val="111562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411" y="365126"/>
            <a:ext cx="4067175" cy="444500"/>
          </a:xfrm>
        </p:spPr>
        <p:txBody>
          <a:bodyPr>
            <a:normAutofit/>
          </a:bodyPr>
          <a:lstStyle/>
          <a:p>
            <a:r>
              <a:rPr lang="en-US" sz="2400" dirty="0" smtClean="0"/>
              <a:t>UCB/LBL Single Line 1986-1999</a:t>
            </a: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545" y="809626"/>
            <a:ext cx="9502905" cy="6048374"/>
          </a:xfrm>
        </p:spPr>
      </p:pic>
    </p:spTree>
    <p:extLst>
      <p:ext uri="{BB962C8B-B14F-4D97-AF65-F5344CB8AC3E}">
        <p14:creationId xmlns:p14="http://schemas.microsoft.com/office/powerpoint/2010/main" val="55231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175" y="193675"/>
            <a:ext cx="6381750" cy="339725"/>
          </a:xfrm>
        </p:spPr>
        <p:txBody>
          <a:bodyPr>
            <a:normAutofit fontScale="90000"/>
          </a:bodyPr>
          <a:lstStyle/>
          <a:p>
            <a:r>
              <a:rPr lang="en-US" sz="2800" dirty="0" smtClean="0"/>
              <a:t>UCB/LBL Single Line Diagram 1999- Present</a:t>
            </a:r>
            <a:endParaRPr lang="en-US" sz="28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199" y="533400"/>
            <a:ext cx="9553702" cy="6167129"/>
          </a:xfrm>
        </p:spPr>
      </p:pic>
    </p:spTree>
    <p:extLst>
      <p:ext uri="{BB962C8B-B14F-4D97-AF65-F5344CB8AC3E}">
        <p14:creationId xmlns:p14="http://schemas.microsoft.com/office/powerpoint/2010/main" val="107190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87000" cy="920750"/>
          </a:xfrm>
        </p:spPr>
        <p:txBody>
          <a:bodyPr>
            <a:normAutofit fontScale="90000"/>
          </a:bodyPr>
          <a:lstStyle/>
          <a:p>
            <a:r>
              <a:rPr lang="en-US" sz="3200" dirty="0" smtClean="0"/>
              <a:t>7.2 Ohm Grounding Resistor shown to left of transformer.  Resistor is connected from transformer X0 bushing to ground.</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3854" y="1369499"/>
            <a:ext cx="6206682" cy="4655012"/>
          </a:xfrm>
        </p:spPr>
      </p:pic>
    </p:spTree>
    <p:extLst>
      <p:ext uri="{BB962C8B-B14F-4D97-AF65-F5344CB8AC3E}">
        <p14:creationId xmlns:p14="http://schemas.microsoft.com/office/powerpoint/2010/main" val="291088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82250" cy="854075"/>
          </a:xfrm>
        </p:spPr>
        <p:txBody>
          <a:bodyPr>
            <a:normAutofit fontScale="90000"/>
          </a:bodyPr>
          <a:lstStyle/>
          <a:p>
            <a:pPr algn="ctr"/>
            <a:r>
              <a:rPr lang="en-US" sz="3200" dirty="0" smtClean="0"/>
              <a:t>Grounding resistor has a 10 second rating.  Note ventilation louvers. I</a:t>
            </a:r>
            <a:r>
              <a:rPr lang="en-US" sz="3200" baseline="30000" dirty="0" smtClean="0"/>
              <a:t>2</a:t>
            </a:r>
            <a:r>
              <a:rPr lang="en-US" sz="3200" dirty="0" smtClean="0"/>
              <a:t> R = 7.2 MW!</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8934" y="1241424"/>
            <a:ext cx="7285566" cy="5464175"/>
          </a:xfrm>
        </p:spPr>
      </p:pic>
    </p:spTree>
    <p:extLst>
      <p:ext uri="{BB962C8B-B14F-4D97-AF65-F5344CB8AC3E}">
        <p14:creationId xmlns:p14="http://schemas.microsoft.com/office/powerpoint/2010/main" val="20611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0" y="365126"/>
            <a:ext cx="8401050" cy="558800"/>
          </a:xfrm>
        </p:spPr>
        <p:txBody>
          <a:bodyPr>
            <a:normAutofit fontScale="90000"/>
          </a:bodyPr>
          <a:lstStyle/>
          <a:p>
            <a:r>
              <a:rPr lang="en-US" sz="3200" dirty="0" smtClean="0"/>
              <a:t>Grounding resistor nameplate.  Provides 1000 amps of current for a solid ground fault.</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8359" y="1058069"/>
            <a:ext cx="7491941" cy="5618956"/>
          </a:xfrm>
        </p:spPr>
      </p:pic>
    </p:spTree>
    <p:extLst>
      <p:ext uri="{BB962C8B-B14F-4D97-AF65-F5344CB8AC3E}">
        <p14:creationId xmlns:p14="http://schemas.microsoft.com/office/powerpoint/2010/main" val="319244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544831"/>
            <a:ext cx="9382125" cy="531494"/>
          </a:xfrm>
        </p:spPr>
        <p:txBody>
          <a:bodyPr>
            <a:normAutofit fontScale="90000"/>
          </a:bodyPr>
          <a:lstStyle/>
          <a:p>
            <a:r>
              <a:rPr lang="en-US" sz="3200" dirty="0" smtClean="0"/>
              <a:t>Zig-Zag grounding transformer for Cogen Plant.  119.4 ohms Zero Sequence.  Also connected is a 36 ohm, 7.2 kV rated resistor from H0 to ground.  Provides 180 amps of current for a solid ground fault.</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8845" y="1646442"/>
            <a:ext cx="6849930" cy="5116307"/>
          </a:xfrm>
        </p:spPr>
      </p:pic>
    </p:spTree>
    <p:extLst>
      <p:ext uri="{BB962C8B-B14F-4D97-AF65-F5344CB8AC3E}">
        <p14:creationId xmlns:p14="http://schemas.microsoft.com/office/powerpoint/2010/main" val="79777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16" y="117990"/>
            <a:ext cx="10196384" cy="685199"/>
          </a:xfrm>
        </p:spPr>
        <p:txBody>
          <a:bodyPr>
            <a:normAutofit/>
          </a:bodyPr>
          <a:lstStyle/>
          <a:p>
            <a:r>
              <a:rPr lang="en-US" sz="3200" b="1" dirty="0" smtClean="0"/>
              <a:t>Advantages of a Low Resistance Grounding System</a:t>
            </a:r>
            <a:endParaRPr lang="en-US" sz="3200" b="1" dirty="0"/>
          </a:p>
        </p:txBody>
      </p:sp>
      <p:sp>
        <p:nvSpPr>
          <p:cNvPr id="3" name="Content Placeholder 2"/>
          <p:cNvSpPr>
            <a:spLocks noGrp="1"/>
          </p:cNvSpPr>
          <p:nvPr>
            <p:ph idx="1"/>
          </p:nvPr>
        </p:nvSpPr>
        <p:spPr/>
        <p:txBody>
          <a:bodyPr/>
          <a:lstStyle/>
          <a:p>
            <a:r>
              <a:rPr lang="en-US" dirty="0" smtClean="0"/>
              <a:t>Limits ground fault current and damage</a:t>
            </a:r>
          </a:p>
          <a:p>
            <a:r>
              <a:rPr lang="en-US" dirty="0" smtClean="0"/>
              <a:t>CT’s do not saturate during ground faults.  Prior to converting to low resistance grounding from solid grounding, we had several instances of CT’s saturating due to high level faults.  This resulted in upstream breakers tripping, which caused a larger outage than should have occurred.  Note that we have high available fault current of approximately 26,000 amps, partially due to the contribution of the Cogen Plant.</a:t>
            </a:r>
            <a:endParaRPr lang="en-US" dirty="0"/>
          </a:p>
        </p:txBody>
      </p:sp>
    </p:spTree>
    <p:extLst>
      <p:ext uri="{BB962C8B-B14F-4D97-AF65-F5344CB8AC3E}">
        <p14:creationId xmlns:p14="http://schemas.microsoft.com/office/powerpoint/2010/main" val="3970046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444" y="142703"/>
            <a:ext cx="7416114" cy="672843"/>
          </a:xfrm>
        </p:spPr>
        <p:txBody>
          <a:bodyPr>
            <a:normAutofit/>
          </a:bodyPr>
          <a:lstStyle/>
          <a:p>
            <a:r>
              <a:rPr lang="en-US" sz="3200" b="1" dirty="0" smtClean="0"/>
              <a:t>Disadvantages of Low Resistance Grounding</a:t>
            </a:r>
            <a:endParaRPr lang="en-US" sz="3200" b="1" dirty="0"/>
          </a:p>
        </p:txBody>
      </p:sp>
      <p:sp>
        <p:nvSpPr>
          <p:cNvPr id="3" name="Content Placeholder 2"/>
          <p:cNvSpPr>
            <a:spLocks noGrp="1"/>
          </p:cNvSpPr>
          <p:nvPr>
            <p:ph idx="1"/>
          </p:nvPr>
        </p:nvSpPr>
        <p:spPr>
          <a:xfrm>
            <a:off x="838199" y="963827"/>
            <a:ext cx="10863649" cy="5213136"/>
          </a:xfrm>
        </p:spPr>
        <p:txBody>
          <a:bodyPr>
            <a:normAutofit fontScale="92500" lnSpcReduction="10000"/>
          </a:bodyPr>
          <a:lstStyle/>
          <a:p>
            <a:r>
              <a:rPr lang="en-US" dirty="0" smtClean="0"/>
              <a:t>When a ground fault occurs, the voltage to ground on the unfaulted phases increases to 12.47 kV.  With a solidly grounded system, the voltage to ground on the unfaulted phases remains close to 7.2 kV.  For this reason, we utilize 133% insulation on our 15 kV cable.</a:t>
            </a:r>
          </a:p>
          <a:p>
            <a:r>
              <a:rPr lang="en-US" dirty="0" smtClean="0"/>
              <a:t>Most of our 12 kV switchgear PT’s are connected wye-wye, with the primary side connected phase-to-ground.  As a result, during a ground fault on the 12 kV system, the voltage across the primaries of the PT’s for the unfaulted phases increases from the normal value of 7.2 kV to as high as 12.47 kV.  We have had several occasions where PT fuses blew following a ground fault on the 12 kV system.</a:t>
            </a:r>
          </a:p>
          <a:p>
            <a:r>
              <a:rPr lang="en-US" dirty="0" smtClean="0"/>
              <a:t>Distribution Transformers should have delta winding for 12 kV primary (not wye).</a:t>
            </a:r>
          </a:p>
          <a:p>
            <a:r>
              <a:rPr lang="en-US" dirty="0" smtClean="0"/>
              <a:t>Surge arresters must be rated 12 kV with a 10.2 kV MCOV.  With a solidly grounded system, they would be of a lower rating.</a:t>
            </a:r>
            <a:endParaRPr lang="en-US" dirty="0"/>
          </a:p>
        </p:txBody>
      </p:sp>
    </p:spTree>
    <p:extLst>
      <p:ext uri="{BB962C8B-B14F-4D97-AF65-F5344CB8AC3E}">
        <p14:creationId xmlns:p14="http://schemas.microsoft.com/office/powerpoint/2010/main" val="54418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Berkeley Campus, with San Francisco in background.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1" y="1743906"/>
            <a:ext cx="7610474" cy="5024102"/>
          </a:xfrm>
        </p:spPr>
      </p:pic>
    </p:spTree>
    <p:extLst>
      <p:ext uri="{BB962C8B-B14F-4D97-AF65-F5344CB8AC3E}">
        <p14:creationId xmlns:p14="http://schemas.microsoft.com/office/powerpoint/2010/main" val="2761238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175" y="184151"/>
            <a:ext cx="9810750" cy="1377948"/>
          </a:xfrm>
        </p:spPr>
        <p:txBody>
          <a:bodyPr>
            <a:normAutofit fontScale="90000"/>
          </a:bodyPr>
          <a:lstStyle/>
          <a:p>
            <a:r>
              <a:rPr lang="en-US" sz="2800" dirty="0" smtClean="0"/>
              <a:t>Oldest remaining of the original buildings – South Hall.  Built 1886.  Several other buildings built in 1870’s and 1880’s were destroyed by fire or earthquakes</a:t>
            </a:r>
            <a:r>
              <a:rPr lang="en-US" sz="2800" dirty="0" smtClean="0"/>
              <a:t>. First building (other than Mechanical Arts Building) to receive electric power (around 1894).</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1" y="1562099"/>
            <a:ext cx="7467175" cy="5172075"/>
          </a:xfrm>
        </p:spPr>
      </p:pic>
    </p:spTree>
    <p:extLst>
      <p:ext uri="{BB962C8B-B14F-4D97-AF65-F5344CB8AC3E}">
        <p14:creationId xmlns:p14="http://schemas.microsoft.com/office/powerpoint/2010/main" val="2410385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899" y="417471"/>
            <a:ext cx="9782175" cy="654050"/>
          </a:xfrm>
        </p:spPr>
        <p:txBody>
          <a:bodyPr>
            <a:normAutofit fontScale="90000"/>
          </a:bodyPr>
          <a:lstStyle/>
          <a:p>
            <a:r>
              <a:rPr lang="en-US" sz="2700" dirty="0" smtClean="0"/>
              <a:t>Steam Plant, built in 1904.  Provided steam and electricity to campus from 1904-1930</a:t>
            </a:r>
            <a:r>
              <a:rPr lang="en-US" sz="2400" dirty="0" smtClean="0"/>
              <a:t>. </a:t>
            </a:r>
            <a:r>
              <a:rPr lang="en-US" sz="2700" dirty="0"/>
              <a:t>The exterior is noted for its WPA mosaic murals depicting street musicians and artisans.</a:t>
            </a:r>
            <a:br>
              <a:rPr lang="en-US" sz="2700" dirty="0"/>
            </a:br>
            <a:endParaRPr lang="en-US" sz="2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899" y="1071521"/>
            <a:ext cx="8474201" cy="5605503"/>
          </a:xfrm>
        </p:spPr>
      </p:pic>
    </p:spTree>
    <p:extLst>
      <p:ext uri="{BB962C8B-B14F-4D97-AF65-F5344CB8AC3E}">
        <p14:creationId xmlns:p14="http://schemas.microsoft.com/office/powerpoint/2010/main" val="3339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775" y="203201"/>
            <a:ext cx="3409950" cy="444500"/>
          </a:xfrm>
        </p:spPr>
        <p:txBody>
          <a:bodyPr>
            <a:normAutofit/>
          </a:bodyPr>
          <a:lstStyle/>
          <a:p>
            <a:r>
              <a:rPr lang="en-US" sz="2400" dirty="0" smtClean="0"/>
              <a:t>Steam Plant, built in 1930</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7343" y="647701"/>
            <a:ext cx="7798140" cy="5824537"/>
          </a:xfrm>
        </p:spPr>
      </p:pic>
    </p:spTree>
    <p:extLst>
      <p:ext uri="{BB962C8B-B14F-4D97-AF65-F5344CB8AC3E}">
        <p14:creationId xmlns:p14="http://schemas.microsoft.com/office/powerpoint/2010/main" val="290113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87" y="203200"/>
            <a:ext cx="8810625" cy="549275"/>
          </a:xfrm>
        </p:spPr>
        <p:txBody>
          <a:bodyPr>
            <a:normAutofit/>
          </a:bodyPr>
          <a:lstStyle/>
          <a:p>
            <a:r>
              <a:rPr lang="en-US" sz="2400" dirty="0" smtClean="0"/>
              <a:t>Steam Plant with Addition of Cogen, to the left.  Cogen added in 1986.</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6320" y="681331"/>
            <a:ext cx="7865880" cy="5875133"/>
          </a:xfrm>
        </p:spPr>
      </p:pic>
    </p:spTree>
    <p:extLst>
      <p:ext uri="{BB962C8B-B14F-4D97-AF65-F5344CB8AC3E}">
        <p14:creationId xmlns:p14="http://schemas.microsoft.com/office/powerpoint/2010/main" val="217019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308" y="88900"/>
            <a:ext cx="8330141" cy="634999"/>
          </a:xfrm>
        </p:spPr>
        <p:txBody>
          <a:bodyPr>
            <a:normAutofit fontScale="90000"/>
          </a:bodyPr>
          <a:lstStyle/>
          <a:p>
            <a:r>
              <a:rPr lang="en-US" sz="2800" b="1" dirty="0" smtClean="0"/>
              <a:t>Lawrence Berkeley Lab (LBL) yellow perimeter; UC Berkeley red perimeter.</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9308" y="879473"/>
            <a:ext cx="7844367" cy="5883275"/>
          </a:xfrm>
        </p:spPr>
      </p:pic>
    </p:spTree>
    <p:extLst>
      <p:ext uri="{BB962C8B-B14F-4D97-AF65-F5344CB8AC3E}">
        <p14:creationId xmlns:p14="http://schemas.microsoft.com/office/powerpoint/2010/main" val="182319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161925"/>
            <a:ext cx="10591800" cy="1696244"/>
          </a:xfrm>
        </p:spPr>
        <p:txBody>
          <a:bodyPr>
            <a:normAutofit fontScale="90000"/>
          </a:bodyPr>
          <a:lstStyle/>
          <a:p>
            <a:r>
              <a:rPr lang="en-US" sz="2800" dirty="0" smtClean="0"/>
              <a:t>LBL Cyclotron, built in 1931.  </a:t>
            </a:r>
            <a:r>
              <a:rPr lang="en-US" sz="2800" dirty="0" smtClean="0"/>
              <a:t>First Cyclotron ever built.  </a:t>
            </a:r>
            <a:r>
              <a:rPr lang="en-US" sz="2800" dirty="0" smtClean="0"/>
              <a:t>Current </a:t>
            </a:r>
            <a:r>
              <a:rPr lang="en-US" sz="2800" dirty="0" smtClean="0"/>
              <a:t>application is as the Advanced Light Source.  LBL was founded by Ernest Orlando Lawrence in 1931.  LBL is the oldest of the National Laboratories.  LBL is funded by DOE and managed by the University of California.  It is a completely separate entity from UC Berkeley.</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5278" y="1858169"/>
            <a:ext cx="7499747" cy="4999831"/>
          </a:xfrm>
        </p:spPr>
      </p:pic>
    </p:spTree>
    <p:extLst>
      <p:ext uri="{BB962C8B-B14F-4D97-AF65-F5344CB8AC3E}">
        <p14:creationId xmlns:p14="http://schemas.microsoft.com/office/powerpoint/2010/main" val="135995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4" y="365125"/>
            <a:ext cx="10239375" cy="701675"/>
          </a:xfrm>
        </p:spPr>
        <p:txBody>
          <a:bodyPr>
            <a:normAutofit/>
          </a:bodyPr>
          <a:lstStyle/>
          <a:p>
            <a:r>
              <a:rPr lang="en-US" sz="2800" dirty="0"/>
              <a:t>16 Chemical Elements have been discovered at Lawrence Berkeley Lab</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0046" y="1104284"/>
            <a:ext cx="6468304" cy="5358429"/>
          </a:xfrm>
        </p:spPr>
      </p:pic>
    </p:spTree>
    <p:extLst>
      <p:ext uri="{BB962C8B-B14F-4D97-AF65-F5344CB8AC3E}">
        <p14:creationId xmlns:p14="http://schemas.microsoft.com/office/powerpoint/2010/main" val="423596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3055</TotalTime>
  <Words>600</Words>
  <Application>Microsoft Office PowerPoint</Application>
  <PresentationFormat>Widescreen</PresentationFormat>
  <Paragraphs>30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UC BERKELEY MEDIUM VOLTAGE GROUNDING SYSTEM</vt:lpstr>
      <vt:lpstr>UC Berkeley Campus, with San Francisco in background.</vt:lpstr>
      <vt:lpstr>Oldest remaining of the original buildings – South Hall.  Built 1886.  Several other buildings built in 1870’s and 1880’s were destroyed by fire or earthquakes. First building (other than Mechanical Arts Building) to receive electric power (around 1894).</vt:lpstr>
      <vt:lpstr>Steam Plant, built in 1904.  Provided steam and electricity to campus from 1904-1930. The exterior is noted for its WPA mosaic murals depicting street musicians and artisans. </vt:lpstr>
      <vt:lpstr>Steam Plant, built in 1930</vt:lpstr>
      <vt:lpstr>Steam Plant with Addition of Cogen, to the left.  Cogen added in 1986.</vt:lpstr>
      <vt:lpstr>Lawrence Berkeley Lab (LBL) yellow perimeter; UC Berkeley red perimeter.</vt:lpstr>
      <vt:lpstr>LBL Cyclotron, built in 1931.  First Cyclotron ever built.  Current application is as the Advanced Light Source.  LBL was founded by Ernest Orlando Lawrence in 1931.  LBL is the oldest of the National Laboratories.  LBL is funded by DOE and managed by the University of California.  It is a completely separate entity from UC Berkeley.</vt:lpstr>
      <vt:lpstr>16 Chemical Elements have been discovered at Lawrence Berkeley Lab</vt:lpstr>
      <vt:lpstr>UCB/LBL Single Line 1963-1986</vt:lpstr>
      <vt:lpstr>UCB/LBL Single Line 1986-1999</vt:lpstr>
      <vt:lpstr>UCB/LBL Single Line Diagram 1999- Present</vt:lpstr>
      <vt:lpstr>7.2 Ohm Grounding Resistor shown to left of transformer.  Resistor is connected from transformer X0 bushing to ground.</vt:lpstr>
      <vt:lpstr>Grounding resistor has a 10 second rating.  Note ventilation louvers. I2 R = 7.2 MW!</vt:lpstr>
      <vt:lpstr>Grounding resistor nameplate.  Provides 1000 amps of current for a solid ground fault.</vt:lpstr>
      <vt:lpstr>Zig-Zag grounding transformer for Cogen Plant.  119.4 ohms Zero Sequence.  Also connected is a 36 ohm, 7.2 kV rated resistor from H0 to ground.  Provides 180 amps of current for a solid ground fault.</vt:lpstr>
      <vt:lpstr>Advantages of a Low Resistance Grounding System</vt:lpstr>
      <vt:lpstr>Disadvantages of Low Resistance Grounding</vt:lpstr>
    </vt:vector>
  </TitlesOfParts>
  <Company>University of California,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 BERKELEY MEDIUM VOLTAGE GROUNDING SYSTEM</dc:title>
  <dc:creator>Jerry R JIMENEZ</dc:creator>
  <cp:lastModifiedBy>Jerry R JIMENEZ</cp:lastModifiedBy>
  <cp:revision>32</cp:revision>
  <dcterms:created xsi:type="dcterms:W3CDTF">2016-09-13T21:24:12Z</dcterms:created>
  <dcterms:modified xsi:type="dcterms:W3CDTF">2016-09-20T18:35:10Z</dcterms:modified>
</cp:coreProperties>
</file>