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 id="2147483779" r:id="rId2"/>
    <p:sldMasterId id="2147483791" r:id="rId3"/>
  </p:sldMasterIdLst>
  <p:sldIdLst>
    <p:sldId id="258" r:id="rId4"/>
    <p:sldId id="256" r:id="rId5"/>
    <p:sldId id="265" r:id="rId6"/>
    <p:sldId id="264" r:id="rId7"/>
    <p:sldId id="267" r:id="rId8"/>
    <p:sldId id="259" r:id="rId9"/>
    <p:sldId id="260" r:id="rId10"/>
    <p:sldId id="269"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1" d="100"/>
          <a:sy n="71" d="100"/>
        </p:scale>
        <p:origin x="33" y="5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178850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390601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269067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3383454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4079826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3254754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16FF89-FD1A-4087-AF98-568DECEFA160}"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2889808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6FF89-FD1A-4087-AF98-568DECEFA160}"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BF8227-A9E9-4784-9A0D-80FF50B0BBB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32513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16FF89-FD1A-4087-AF98-568DECEFA160}"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BF8227-A9E9-4784-9A0D-80FF50B0BBB5}"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860079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6FF89-FD1A-4087-AF98-568DECEFA160}" type="datetimeFigureOut">
              <a:rPr lang="en-US" smtClean="0"/>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25476788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6FF89-FD1A-4087-AF98-568DECEFA160}"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64125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26432832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6FF89-FD1A-4087-AF98-568DECEFA160}"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1074730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76102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3032391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1902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928485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9692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16FF89-FD1A-4087-AF98-568DECEFA160}"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3967402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16FF89-FD1A-4087-AF98-568DECEFA160}"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32115840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16FF89-FD1A-4087-AF98-568DECEFA160}"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34215583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C16FF89-FD1A-4087-AF98-568DECEFA160}" type="datetimeFigureOut">
              <a:rPr lang="en-US" smtClean="0"/>
              <a:t>11/11/2015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255753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26261425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C16FF89-FD1A-4087-AF98-568DECEFA160}" type="datetimeFigureOut">
              <a:rPr lang="en-US" smtClean="0"/>
              <a:t>11/11/2015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FBF8227-A9E9-4784-9A0D-80FF50B0BBB5}" type="slidenum">
              <a:rPr lang="en-US" smtClean="0"/>
              <a:t>‹#›</a:t>
            </a:fld>
            <a:endParaRPr lang="en-US"/>
          </a:p>
        </p:txBody>
      </p:sp>
    </p:spTree>
    <p:extLst>
      <p:ext uri="{BB962C8B-B14F-4D97-AF65-F5344CB8AC3E}">
        <p14:creationId xmlns:p14="http://schemas.microsoft.com/office/powerpoint/2010/main" val="29105546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6FF89-FD1A-4087-AF98-568DECEFA160}"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33324558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1941876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16FF89-FD1A-4087-AF98-568DECEFA160}"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138205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16FF89-FD1A-4087-AF98-568DECEFA160}"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200781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6FF89-FD1A-4087-AF98-568DECEFA160}"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BF8227-A9E9-4784-9A0D-80FF50B0BBB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24301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16FF89-FD1A-4087-AF98-568DECEFA160}"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BF8227-A9E9-4784-9A0D-80FF50B0BBB5}"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55464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6FF89-FD1A-4087-AF98-568DECEFA160}" type="datetimeFigureOut">
              <a:rPr lang="en-US" smtClean="0"/>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131878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6FF89-FD1A-4087-AF98-568DECEFA160}"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186183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6FF89-FD1A-4087-AF98-568DECEFA160}"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8227-A9E9-4784-9A0D-80FF50B0BBB5}" type="slidenum">
              <a:rPr lang="en-US" smtClean="0"/>
              <a:t>‹#›</a:t>
            </a:fld>
            <a:endParaRPr lang="en-US"/>
          </a:p>
        </p:txBody>
      </p:sp>
    </p:spTree>
    <p:extLst>
      <p:ext uri="{BB962C8B-B14F-4D97-AF65-F5344CB8AC3E}">
        <p14:creationId xmlns:p14="http://schemas.microsoft.com/office/powerpoint/2010/main" val="262151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C16FF89-FD1A-4087-AF98-568DECEFA160}" type="datetimeFigureOut">
              <a:rPr lang="en-US" smtClean="0"/>
              <a:t>11/11/2015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8FBF8227-A9E9-4784-9A0D-80FF50B0BBB5}" type="slidenum">
              <a:rPr lang="en-US" smtClean="0"/>
              <a:t>‹#›</a:t>
            </a:fld>
            <a:endParaRPr lang="en-US"/>
          </a:p>
        </p:txBody>
      </p:sp>
    </p:spTree>
    <p:extLst>
      <p:ext uri="{BB962C8B-B14F-4D97-AF65-F5344CB8AC3E}">
        <p14:creationId xmlns:p14="http://schemas.microsoft.com/office/powerpoint/2010/main" val="2154570499"/>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C16FF89-FD1A-4087-AF98-568DECEFA160}" type="datetimeFigureOut">
              <a:rPr lang="en-US" smtClean="0"/>
              <a:t>11/11/2015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8FBF8227-A9E9-4784-9A0D-80FF50B0BBB5}" type="slidenum">
              <a:rPr lang="en-US" smtClean="0"/>
              <a:t>‹#›</a:t>
            </a:fld>
            <a:endParaRPr lang="en-US"/>
          </a:p>
        </p:txBody>
      </p:sp>
    </p:spTree>
    <p:extLst>
      <p:ext uri="{BB962C8B-B14F-4D97-AF65-F5344CB8AC3E}">
        <p14:creationId xmlns:p14="http://schemas.microsoft.com/office/powerpoint/2010/main" val="3706764212"/>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C16FF89-FD1A-4087-AF98-568DECEFA160}" type="datetimeFigureOut">
              <a:rPr lang="en-US" smtClean="0"/>
              <a:t>11/11/2015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FBF8227-A9E9-4784-9A0D-80FF50B0BB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258008"/>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908"/>
            <a:ext cx="10515600" cy="930041"/>
          </a:xfrm>
        </p:spPr>
        <p:txBody>
          <a:bodyPr anchor="ctr">
            <a:normAutofit/>
          </a:bodyPr>
          <a:lstStyle/>
          <a:p>
            <a:r>
              <a:rPr lang="en-US" sz="3600" dirty="0" smtClean="0"/>
              <a:t>110.16 First Draft Language</a:t>
            </a:r>
            <a:endParaRPr lang="en-US" sz="3600" dirty="0"/>
          </a:p>
        </p:txBody>
      </p:sp>
      <p:sp>
        <p:nvSpPr>
          <p:cNvPr id="4" name="Rectangle 1"/>
          <p:cNvSpPr>
            <a:spLocks noGrp="1" noChangeArrowheads="1"/>
          </p:cNvSpPr>
          <p:nvPr>
            <p:ph idx="1"/>
          </p:nvPr>
        </p:nvSpPr>
        <p:spPr bwMode="auto">
          <a:xfrm>
            <a:off x="838200" y="1158949"/>
            <a:ext cx="10462708" cy="4893647"/>
          </a:xfrm>
          <a:prstGeom prst="rect">
            <a:avLst/>
          </a:prstGeom>
          <a:solidFill>
            <a:srgbClr val="FCFC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(B)   Service Equipment. </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In addition to the requirements in (A), service equipment shall contain the following information:</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t" latinLnBrk="0" hangingPunct="0">
              <a:lnSpc>
                <a:spcPct val="100000"/>
              </a:lnSpc>
              <a:spcBef>
                <a:spcPts val="600"/>
              </a:spcBef>
              <a:spcAft>
                <a:spcPts val="600"/>
              </a:spcAft>
              <a:buClrTx/>
              <a:buSzTx/>
              <a:buFontTx/>
              <a:buNone/>
              <a:tabLst/>
            </a:pPr>
            <a:r>
              <a:rPr kumimoji="0" lang="en-US" altLang="en-US" sz="1800" b="0" i="0"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(1)    Nominal system voltage </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t" latinLnBrk="0" hangingPunct="0">
              <a:lnSpc>
                <a:spcPct val="100000"/>
              </a:lnSpc>
              <a:spcBef>
                <a:spcPts val="600"/>
              </a:spcBef>
              <a:spcAft>
                <a:spcPts val="600"/>
              </a:spcAft>
              <a:buClrTx/>
              <a:buSzTx/>
              <a:buFontTx/>
              <a:buNone/>
              <a:tabLst/>
            </a:pPr>
            <a:r>
              <a:rPr kumimoji="0" lang="en-US" altLang="en-US" sz="1800" b="0" i="0"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(2)    Arc flash boundary </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t" latinLnBrk="0" hangingPunct="0">
              <a:lnSpc>
                <a:spcPct val="100000"/>
              </a:lnSpc>
              <a:spcBef>
                <a:spcPts val="600"/>
              </a:spcBef>
              <a:spcAft>
                <a:spcPts val="600"/>
              </a:spcAft>
              <a:buClrTx/>
              <a:buSzTx/>
              <a:buFontTx/>
              <a:buNone/>
              <a:tabLst/>
            </a:pPr>
            <a:r>
              <a:rPr kumimoji="0" lang="en-US" altLang="en-US" sz="1800" b="0" i="0"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(3)    At least one of the following: </a:t>
            </a:r>
            <a:endParaRPr kumimoji="0" lang="en-US" altLang="en-US" sz="1800" b="0" i="0" u="none" strike="noStrike" cap="none" normalizeH="0" baseline="0" dirty="0" smtClean="0">
              <a:ln>
                <a:noFill/>
              </a:ln>
              <a:solidFill>
                <a:schemeClr val="tx1"/>
              </a:solidFill>
              <a:effectLst/>
            </a:endParaRPr>
          </a:p>
          <a:p>
            <a:pPr marL="457200" lvl="1" indent="0" fontAlgn="t">
              <a:lnSpc>
                <a:spcPct val="100000"/>
              </a:lnSpc>
              <a:spcBef>
                <a:spcPts val="600"/>
              </a:spcBef>
              <a:spcAft>
                <a:spcPts val="600"/>
              </a:spcAft>
              <a:buFontTx/>
              <a:buNone/>
            </a:pPr>
            <a:r>
              <a:rPr kumimoji="0" lang="en-US" altLang="en-US" sz="1800" b="0" i="0" u="none" strike="noStrike" cap="none" normalizeH="0" baseline="0" dirty="0" smtClean="0">
                <a:ln>
                  <a:noFill/>
                </a:ln>
                <a:solidFill>
                  <a:srgbClr val="FF0000"/>
                </a:solidFill>
                <a:effectLst/>
                <a:ea typeface="Times New Roman" panose="02020603050405020304" pitchFamily="18" charset="0"/>
                <a:cs typeface="Arial" panose="020B0604020202020204" pitchFamily="34" charset="0"/>
              </a:rPr>
              <a:t>(a)    Available incident energy and the corresponding working distance </a:t>
            </a:r>
            <a:endParaRPr kumimoji="0" lang="en-US" altLang="en-US" sz="1800" b="0" i="0" u="none" strike="noStrike" cap="none" normalizeH="0" baseline="0" dirty="0" smtClean="0">
              <a:ln>
                <a:noFill/>
              </a:ln>
              <a:solidFill>
                <a:srgbClr val="FF0000"/>
              </a:solidFill>
              <a:effectLst/>
            </a:endParaRPr>
          </a:p>
          <a:p>
            <a:pPr marL="457200" lvl="1" indent="0" fontAlgn="t">
              <a:lnSpc>
                <a:spcPct val="100000"/>
              </a:lnSpc>
              <a:spcBef>
                <a:spcPts val="600"/>
              </a:spcBef>
              <a:spcAft>
                <a:spcPts val="600"/>
              </a:spcAft>
              <a:buFontTx/>
              <a:buNone/>
            </a:pPr>
            <a:r>
              <a:rPr kumimoji="0" lang="en-US" altLang="en-US" sz="1800" b="0" i="0" u="none" strike="noStrike" cap="none" normalizeH="0" baseline="0" dirty="0" smtClean="0">
                <a:ln>
                  <a:noFill/>
                </a:ln>
                <a:solidFill>
                  <a:srgbClr val="FF0000"/>
                </a:solidFill>
                <a:effectLst/>
                <a:ea typeface="Times New Roman" panose="02020603050405020304" pitchFamily="18" charset="0"/>
                <a:cs typeface="Arial" panose="020B0604020202020204" pitchFamily="34" charset="0"/>
              </a:rPr>
              <a:t>(b)    Minimum arc rating of clothing </a:t>
            </a:r>
            <a:endParaRPr kumimoji="0" lang="en-US" altLang="en-US" sz="1800" b="0" i="0" u="none" strike="noStrike" cap="none" normalizeH="0" baseline="0" dirty="0" smtClean="0">
              <a:ln>
                <a:noFill/>
              </a:ln>
              <a:solidFill>
                <a:srgbClr val="FF0000"/>
              </a:solidFill>
              <a:effectLst/>
            </a:endParaRPr>
          </a:p>
          <a:p>
            <a:pPr marL="457200" lvl="1" indent="0" fontAlgn="t">
              <a:lnSpc>
                <a:spcPct val="100000"/>
              </a:lnSpc>
              <a:spcBef>
                <a:spcPts val="600"/>
              </a:spcBef>
              <a:spcAft>
                <a:spcPts val="600"/>
              </a:spcAft>
              <a:buFontTx/>
              <a:buNone/>
            </a:pPr>
            <a:r>
              <a:rPr kumimoji="0" lang="en-US" altLang="en-US" sz="1800" b="0" i="0" u="none" strike="noStrike" cap="none" normalizeH="0" baseline="0" dirty="0" smtClean="0">
                <a:ln>
                  <a:noFill/>
                </a:ln>
                <a:solidFill>
                  <a:srgbClr val="FF0000"/>
                </a:solidFill>
                <a:effectLst/>
                <a:ea typeface="Times New Roman" panose="02020603050405020304" pitchFamily="18" charset="0"/>
                <a:cs typeface="Arial" panose="020B0604020202020204" pitchFamily="34" charset="0"/>
              </a:rPr>
              <a:t>(c)    Site-specific level of PPE </a:t>
            </a:r>
            <a:endParaRPr kumimoji="0" lang="en-US" altLang="en-US" sz="1800" b="0" i="0" u="none" strike="noStrike" cap="none" normalizeH="0" baseline="0" dirty="0" smtClean="0">
              <a:ln>
                <a:noFill/>
              </a:ln>
              <a:solidFill>
                <a:srgbClr val="FF0000"/>
              </a:solidFill>
              <a:effectLst/>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Informational Note No. 1: NFPA 70E-2012, </a:t>
            </a:r>
            <a:r>
              <a:rPr kumimoji="0" lang="en-US" altLang="en-US" sz="1800" b="0" i="1"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Standard for Electrical Safety in the Workplace</a:t>
            </a:r>
            <a:r>
              <a:rPr kumimoji="0" lang="en-US" altLang="en-US" sz="1800" b="0" i="0"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 provides guidance, such as determining severity of potential exposure, planning safe work practices, arc flash labeling, and selecting personal protective equipment.</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Informational Note No. 2: ANSI Z535.4-1998, </a:t>
            </a:r>
            <a:r>
              <a:rPr kumimoji="0" lang="en-US" altLang="en-US" sz="1800" b="0" i="1"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Product Safety Signs and Labels</a:t>
            </a:r>
            <a:r>
              <a:rPr kumimoji="0" lang="en-US" altLang="en-US" sz="1800" b="0" i="0" u="none" strike="noStrike" cap="none" normalizeH="0" baseline="0" dirty="0" smtClean="0">
                <a:ln>
                  <a:noFill/>
                </a:ln>
                <a:solidFill>
                  <a:srgbClr val="1E2960"/>
                </a:solidFill>
                <a:effectLst/>
                <a:ea typeface="Times New Roman" panose="02020603050405020304" pitchFamily="18" charset="0"/>
                <a:cs typeface="Arial" panose="020B0604020202020204" pitchFamily="34" charset="0"/>
              </a:rPr>
              <a:t>, provides guidelines for the design of safety signs and labels for application to products. </a:t>
            </a:r>
            <a:endParaRPr kumimoji="0" lang="en-US" altLang="en-US" sz="1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31020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997390" y="3587098"/>
            <a:ext cx="6013076" cy="3170050"/>
          </a:xfrm>
        </p:spPr>
        <p:txBody>
          <a:bodyPr/>
          <a:lstStyle/>
          <a:p>
            <a:pPr marL="0" indent="-457200" algn="l" defTabSz="571500">
              <a:lnSpc>
                <a:spcPct val="100000"/>
              </a:lnSpc>
              <a:spcAft>
                <a:spcPts val="1200"/>
              </a:spcAft>
              <a:buNone/>
            </a:pPr>
            <a:r>
              <a:rPr lang="en-US" dirty="0" smtClean="0"/>
              <a:t>1.	Fault </a:t>
            </a:r>
            <a:r>
              <a:rPr lang="en-US" dirty="0" smtClean="0"/>
              <a:t>current </a:t>
            </a:r>
            <a:r>
              <a:rPr lang="en-US" dirty="0" smtClean="0"/>
              <a:t>on primary side </a:t>
            </a:r>
            <a:endParaRPr lang="en-US" dirty="0" smtClean="0"/>
          </a:p>
          <a:p>
            <a:pPr marL="0" indent="-457200" algn="l" defTabSz="571500">
              <a:lnSpc>
                <a:spcPct val="100000"/>
              </a:lnSpc>
              <a:spcAft>
                <a:spcPts val="1200"/>
              </a:spcAft>
              <a:buNone/>
            </a:pPr>
            <a:r>
              <a:rPr lang="en-US" dirty="0" smtClean="0"/>
              <a:t>2.	Fault </a:t>
            </a:r>
            <a:r>
              <a:rPr lang="en-US" dirty="0"/>
              <a:t>current at secondary terminals of transformer.   </a:t>
            </a:r>
            <a:endParaRPr lang="en-US" dirty="0" smtClean="0"/>
          </a:p>
          <a:p>
            <a:pPr marL="0" indent="0" algn="l" defTabSz="571500">
              <a:lnSpc>
                <a:spcPct val="100000"/>
              </a:lnSpc>
              <a:spcAft>
                <a:spcPts val="1200"/>
              </a:spcAft>
              <a:buNone/>
            </a:pPr>
            <a:r>
              <a:rPr lang="en-US" dirty="0" smtClean="0"/>
              <a:t>3.	Fault </a:t>
            </a:r>
            <a:r>
              <a:rPr lang="en-US" dirty="0" smtClean="0"/>
              <a:t>current based </a:t>
            </a:r>
            <a:r>
              <a:rPr lang="en-US" dirty="0" smtClean="0"/>
              <a:t>upon maximum transformer </a:t>
            </a:r>
            <a:r>
              <a:rPr lang="en-US" dirty="0" smtClean="0"/>
              <a:t>that can be installed</a:t>
            </a:r>
            <a:endParaRPr lang="en-US" dirty="0"/>
          </a:p>
        </p:txBody>
      </p:sp>
      <p:pic>
        <p:nvPicPr>
          <p:cNvPr id="4" name="Picture 3"/>
          <p:cNvPicPr>
            <a:picLocks noChangeAspect="1"/>
          </p:cNvPicPr>
          <p:nvPr/>
        </p:nvPicPr>
        <p:blipFill rotWithShape="1">
          <a:blip r:embed="rId2"/>
          <a:srcRect t="4377" b="13735"/>
          <a:stretch/>
        </p:blipFill>
        <p:spPr>
          <a:xfrm>
            <a:off x="7140228" y="225911"/>
            <a:ext cx="4047725" cy="3200400"/>
          </a:xfrm>
          <a:prstGeom prst="rect">
            <a:avLst/>
          </a:prstGeom>
        </p:spPr>
      </p:pic>
      <p:pic>
        <p:nvPicPr>
          <p:cNvPr id="1026" name="Picture 2" descr="http://iaeimagazine.org/images/2012_03/12b_PhillipsFig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662" y="225911"/>
            <a:ext cx="5270313" cy="638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654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Number Placeholder 3"/>
          <p:cNvSpPr>
            <a:spLocks noGrp="1"/>
          </p:cNvSpPr>
          <p:nvPr>
            <p:ph type="sldNum" sz="quarter" idx="12"/>
          </p:nvPr>
        </p:nvSpPr>
        <p:spPr>
          <a:noFill/>
        </p:spPr>
        <p:txBody>
          <a:bodyPr/>
          <a:lstStyle>
            <a:lvl1pPr>
              <a:defRPr sz="2953">
                <a:solidFill>
                  <a:srgbClr val="EBCD9C"/>
                </a:solidFill>
                <a:latin typeface="Gill Sans" charset="0"/>
                <a:ea typeface="ヒラギノ角ゴ ProN W3" charset="0"/>
                <a:cs typeface="ヒラギノ角ゴ ProN W3" charset="0"/>
                <a:sym typeface="Gill Sans" charset="0"/>
              </a:defRPr>
            </a:lvl1pPr>
            <a:lvl2pPr marL="522368" indent="-200911">
              <a:defRPr sz="2953">
                <a:solidFill>
                  <a:srgbClr val="EBCD9C"/>
                </a:solidFill>
                <a:latin typeface="Gill Sans" charset="0"/>
                <a:ea typeface="ヒラギノ角ゴ ProN W3" charset="0"/>
                <a:cs typeface="ヒラギノ角ゴ ProN W3" charset="0"/>
                <a:sym typeface="Gill Sans" charset="0"/>
              </a:defRPr>
            </a:lvl2pPr>
            <a:lvl3pPr marL="803643" indent="-160729">
              <a:defRPr sz="2953">
                <a:solidFill>
                  <a:srgbClr val="EBCD9C"/>
                </a:solidFill>
                <a:latin typeface="Gill Sans" charset="0"/>
                <a:ea typeface="ヒラギノ角ゴ ProN W3" charset="0"/>
                <a:cs typeface="ヒラギノ角ゴ ProN W3" charset="0"/>
                <a:sym typeface="Gill Sans" charset="0"/>
              </a:defRPr>
            </a:lvl3pPr>
            <a:lvl4pPr marL="1125101" indent="-160729">
              <a:defRPr sz="2953">
                <a:solidFill>
                  <a:srgbClr val="EBCD9C"/>
                </a:solidFill>
                <a:latin typeface="Gill Sans" charset="0"/>
                <a:ea typeface="ヒラギノ角ゴ ProN W3" charset="0"/>
                <a:cs typeface="ヒラギノ角ゴ ProN W3" charset="0"/>
                <a:sym typeface="Gill Sans" charset="0"/>
              </a:defRPr>
            </a:lvl4pPr>
            <a:lvl5pPr marL="1446558" indent="-160729">
              <a:defRPr sz="2953">
                <a:solidFill>
                  <a:srgbClr val="EBCD9C"/>
                </a:solidFill>
                <a:latin typeface="Gill Sans" charset="0"/>
                <a:ea typeface="ヒラギノ角ゴ ProN W3" charset="0"/>
                <a:cs typeface="ヒラギノ角ゴ ProN W3" charset="0"/>
                <a:sym typeface="Gill Sans" charset="0"/>
              </a:defRPr>
            </a:lvl5pPr>
            <a:lvl6pPr marL="1768015"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6pPr>
            <a:lvl7pPr marL="2089473"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7pPr>
            <a:lvl8pPr marL="2410930"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8pPr>
            <a:lvl9pPr marL="2732387"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9pPr>
          </a:lstStyle>
          <a:p>
            <a:fld id="{C286EFE3-E6A8-4778-93A3-8AE544A09D4D}" type="slidenum">
              <a:rPr lang="en-US" altLang="en-US" sz="1266">
                <a:solidFill>
                  <a:schemeClr val="tx1"/>
                </a:solidFill>
                <a:ea typeface="Gill Sans" charset="0"/>
                <a:cs typeface="Gill Sans" charset="0"/>
              </a:rPr>
              <a:pPr/>
              <a:t>3</a:t>
            </a:fld>
            <a:endParaRPr lang="en-US" altLang="en-US" sz="1266">
              <a:solidFill>
                <a:schemeClr val="tx1"/>
              </a:solidFill>
              <a:ea typeface="Gill Sans" charset="0"/>
              <a:cs typeface="Gill Sans" charset="0"/>
            </a:endParaRPr>
          </a:p>
        </p:txBody>
      </p:sp>
      <p:pic>
        <p:nvPicPr>
          <p:cNvPr id="26112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938" y="899666"/>
            <a:ext cx="8081367" cy="4565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271649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Number Placeholder 3"/>
          <p:cNvSpPr>
            <a:spLocks noGrp="1"/>
          </p:cNvSpPr>
          <p:nvPr>
            <p:ph type="sldNum" sz="quarter" idx="12"/>
          </p:nvPr>
        </p:nvSpPr>
        <p:spPr>
          <a:noFill/>
        </p:spPr>
        <p:txBody>
          <a:bodyPr/>
          <a:lstStyle>
            <a:lvl1pPr>
              <a:defRPr sz="2953">
                <a:solidFill>
                  <a:srgbClr val="EBCD9C"/>
                </a:solidFill>
                <a:latin typeface="Gill Sans" charset="0"/>
                <a:ea typeface="ヒラギノ角ゴ ProN W3" charset="0"/>
                <a:cs typeface="ヒラギノ角ゴ ProN W3" charset="0"/>
                <a:sym typeface="Gill Sans" charset="0"/>
              </a:defRPr>
            </a:lvl1pPr>
            <a:lvl2pPr marL="522368" indent="-200911">
              <a:defRPr sz="2953">
                <a:solidFill>
                  <a:srgbClr val="EBCD9C"/>
                </a:solidFill>
                <a:latin typeface="Gill Sans" charset="0"/>
                <a:ea typeface="ヒラギノ角ゴ ProN W3" charset="0"/>
                <a:cs typeface="ヒラギノ角ゴ ProN W3" charset="0"/>
                <a:sym typeface="Gill Sans" charset="0"/>
              </a:defRPr>
            </a:lvl2pPr>
            <a:lvl3pPr marL="803643" indent="-160729">
              <a:defRPr sz="2953">
                <a:solidFill>
                  <a:srgbClr val="EBCD9C"/>
                </a:solidFill>
                <a:latin typeface="Gill Sans" charset="0"/>
                <a:ea typeface="ヒラギノ角ゴ ProN W3" charset="0"/>
                <a:cs typeface="ヒラギノ角ゴ ProN W3" charset="0"/>
                <a:sym typeface="Gill Sans" charset="0"/>
              </a:defRPr>
            </a:lvl3pPr>
            <a:lvl4pPr marL="1125101" indent="-160729">
              <a:defRPr sz="2953">
                <a:solidFill>
                  <a:srgbClr val="EBCD9C"/>
                </a:solidFill>
                <a:latin typeface="Gill Sans" charset="0"/>
                <a:ea typeface="ヒラギノ角ゴ ProN W3" charset="0"/>
                <a:cs typeface="ヒラギノ角ゴ ProN W3" charset="0"/>
                <a:sym typeface="Gill Sans" charset="0"/>
              </a:defRPr>
            </a:lvl4pPr>
            <a:lvl5pPr marL="1446558" indent="-160729">
              <a:defRPr sz="2953">
                <a:solidFill>
                  <a:srgbClr val="EBCD9C"/>
                </a:solidFill>
                <a:latin typeface="Gill Sans" charset="0"/>
                <a:ea typeface="ヒラギノ角ゴ ProN W3" charset="0"/>
                <a:cs typeface="ヒラギノ角ゴ ProN W3" charset="0"/>
                <a:sym typeface="Gill Sans" charset="0"/>
              </a:defRPr>
            </a:lvl5pPr>
            <a:lvl6pPr marL="1768015"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6pPr>
            <a:lvl7pPr marL="2089473"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7pPr>
            <a:lvl8pPr marL="2410930"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8pPr>
            <a:lvl9pPr marL="2732387"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9pPr>
          </a:lstStyle>
          <a:p>
            <a:fld id="{033E70A7-4453-4C27-AFD9-C3B9193B13DE}" type="slidenum">
              <a:rPr lang="en-US" altLang="en-US" sz="1266">
                <a:solidFill>
                  <a:schemeClr val="tx1"/>
                </a:solidFill>
                <a:ea typeface="Gill Sans" charset="0"/>
                <a:cs typeface="Gill Sans" charset="0"/>
              </a:rPr>
              <a:pPr/>
              <a:t>4</a:t>
            </a:fld>
            <a:endParaRPr lang="en-US" altLang="en-US" sz="1266">
              <a:solidFill>
                <a:schemeClr val="tx1"/>
              </a:solidFill>
              <a:ea typeface="Gill Sans" charset="0"/>
              <a:cs typeface="Gill Sans" charset="0"/>
            </a:endParaRPr>
          </a:p>
        </p:txBody>
      </p:sp>
      <p:pic>
        <p:nvPicPr>
          <p:cNvPr id="21197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0516" y="348258"/>
            <a:ext cx="7753201" cy="615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11972" name="Rectangle 2"/>
          <p:cNvSpPr>
            <a:spLocks/>
          </p:cNvSpPr>
          <p:nvPr/>
        </p:nvSpPr>
        <p:spPr bwMode="auto">
          <a:xfrm>
            <a:off x="4465070" y="1584689"/>
            <a:ext cx="419987" cy="25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defRPr sz="4200">
                <a:solidFill>
                  <a:srgbClr val="EBCD9C"/>
                </a:solidFill>
                <a:latin typeface="Gill Sans" charset="0"/>
                <a:ea typeface="ヒラギノ角ゴ ProN W3" charset="0"/>
                <a:cs typeface="ヒラギノ角ゴ ProN W3" charset="0"/>
                <a:sym typeface="Gill Sans" charset="0"/>
              </a:defRPr>
            </a:lvl1pPr>
            <a:lvl2pPr marL="742950" indent="-285750">
              <a:defRPr sz="4200">
                <a:solidFill>
                  <a:srgbClr val="EBCD9C"/>
                </a:solidFill>
                <a:latin typeface="Gill Sans" charset="0"/>
                <a:ea typeface="ヒラギノ角ゴ ProN W3" charset="0"/>
                <a:cs typeface="ヒラギノ角ゴ ProN W3" charset="0"/>
                <a:sym typeface="Gill Sans" charset="0"/>
              </a:defRPr>
            </a:lvl2pPr>
            <a:lvl3pPr marL="1143000" indent="-228600">
              <a:defRPr sz="4200">
                <a:solidFill>
                  <a:srgbClr val="EBCD9C"/>
                </a:solidFill>
                <a:latin typeface="Gill Sans" charset="0"/>
                <a:ea typeface="ヒラギノ角ゴ ProN W3" charset="0"/>
                <a:cs typeface="ヒラギノ角ゴ ProN W3" charset="0"/>
                <a:sym typeface="Gill Sans" charset="0"/>
              </a:defRPr>
            </a:lvl3pPr>
            <a:lvl4pPr marL="1600200" indent="-228600">
              <a:defRPr sz="4200">
                <a:solidFill>
                  <a:srgbClr val="EBCD9C"/>
                </a:solidFill>
                <a:latin typeface="Gill Sans" charset="0"/>
                <a:ea typeface="ヒラギノ角ゴ ProN W3" charset="0"/>
                <a:cs typeface="ヒラギノ角ゴ ProN W3" charset="0"/>
                <a:sym typeface="Gill Sans" charset="0"/>
              </a:defRPr>
            </a:lvl4pPr>
            <a:lvl5pPr marL="2057400" indent="-228600">
              <a:defRPr sz="4200">
                <a:solidFill>
                  <a:srgbClr val="EBCD9C"/>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algn="ctr" eaLnBrk="1" hangingPunct="1"/>
            <a:r>
              <a:rPr lang="en-US" altLang="en-US" sz="1687">
                <a:solidFill>
                  <a:srgbClr val="FF2712"/>
                </a:solidFill>
                <a:ea typeface="Gill Sans" charset="0"/>
                <a:cs typeface="Gill Sans" charset="0"/>
              </a:rPr>
              <a:t>12.5</a:t>
            </a:r>
          </a:p>
        </p:txBody>
      </p:sp>
      <p:sp>
        <p:nvSpPr>
          <p:cNvPr id="211973" name="Rectangle 3"/>
          <p:cNvSpPr>
            <a:spLocks/>
          </p:cNvSpPr>
          <p:nvPr/>
        </p:nvSpPr>
        <p:spPr bwMode="auto">
          <a:xfrm>
            <a:off x="5563422" y="1584689"/>
            <a:ext cx="419987" cy="25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defRPr sz="4200">
                <a:solidFill>
                  <a:srgbClr val="EBCD9C"/>
                </a:solidFill>
                <a:latin typeface="Gill Sans" charset="0"/>
                <a:ea typeface="ヒラギノ角ゴ ProN W3" charset="0"/>
                <a:cs typeface="ヒラギノ角ゴ ProN W3" charset="0"/>
                <a:sym typeface="Gill Sans" charset="0"/>
              </a:defRPr>
            </a:lvl1pPr>
            <a:lvl2pPr marL="742950" indent="-285750">
              <a:defRPr sz="4200">
                <a:solidFill>
                  <a:srgbClr val="EBCD9C"/>
                </a:solidFill>
                <a:latin typeface="Gill Sans" charset="0"/>
                <a:ea typeface="ヒラギノ角ゴ ProN W3" charset="0"/>
                <a:cs typeface="ヒラギノ角ゴ ProN W3" charset="0"/>
                <a:sym typeface="Gill Sans" charset="0"/>
              </a:defRPr>
            </a:lvl2pPr>
            <a:lvl3pPr marL="1143000" indent="-228600">
              <a:defRPr sz="4200">
                <a:solidFill>
                  <a:srgbClr val="EBCD9C"/>
                </a:solidFill>
                <a:latin typeface="Gill Sans" charset="0"/>
                <a:ea typeface="ヒラギノ角ゴ ProN W3" charset="0"/>
                <a:cs typeface="ヒラギノ角ゴ ProN W3" charset="0"/>
                <a:sym typeface="Gill Sans" charset="0"/>
              </a:defRPr>
            </a:lvl3pPr>
            <a:lvl4pPr marL="1600200" indent="-228600">
              <a:defRPr sz="4200">
                <a:solidFill>
                  <a:srgbClr val="EBCD9C"/>
                </a:solidFill>
                <a:latin typeface="Gill Sans" charset="0"/>
                <a:ea typeface="ヒラギノ角ゴ ProN W3" charset="0"/>
                <a:cs typeface="ヒラギノ角ゴ ProN W3" charset="0"/>
                <a:sym typeface="Gill Sans" charset="0"/>
              </a:defRPr>
            </a:lvl4pPr>
            <a:lvl5pPr marL="2057400" indent="-228600">
              <a:defRPr sz="4200">
                <a:solidFill>
                  <a:srgbClr val="EBCD9C"/>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algn="ctr" eaLnBrk="1" hangingPunct="1"/>
            <a:r>
              <a:rPr lang="en-US" altLang="en-US" sz="1687">
                <a:solidFill>
                  <a:srgbClr val="FF2712"/>
                </a:solidFill>
                <a:ea typeface="Gill Sans" charset="0"/>
                <a:cs typeface="Gill Sans" charset="0"/>
              </a:rPr>
              <a:t>12.5</a:t>
            </a:r>
          </a:p>
        </p:txBody>
      </p:sp>
      <p:sp>
        <p:nvSpPr>
          <p:cNvPr id="211974" name="Rectangle 4"/>
          <p:cNvSpPr>
            <a:spLocks/>
          </p:cNvSpPr>
          <p:nvPr/>
        </p:nvSpPr>
        <p:spPr bwMode="auto">
          <a:xfrm>
            <a:off x="6831438" y="1584689"/>
            <a:ext cx="419987" cy="25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defRPr sz="4200">
                <a:solidFill>
                  <a:srgbClr val="EBCD9C"/>
                </a:solidFill>
                <a:latin typeface="Gill Sans" charset="0"/>
                <a:ea typeface="ヒラギノ角ゴ ProN W3" charset="0"/>
                <a:cs typeface="ヒラギノ角ゴ ProN W3" charset="0"/>
                <a:sym typeface="Gill Sans" charset="0"/>
              </a:defRPr>
            </a:lvl1pPr>
            <a:lvl2pPr marL="742950" indent="-285750">
              <a:defRPr sz="4200">
                <a:solidFill>
                  <a:srgbClr val="EBCD9C"/>
                </a:solidFill>
                <a:latin typeface="Gill Sans" charset="0"/>
                <a:ea typeface="ヒラギノ角ゴ ProN W3" charset="0"/>
                <a:cs typeface="ヒラギノ角ゴ ProN W3" charset="0"/>
                <a:sym typeface="Gill Sans" charset="0"/>
              </a:defRPr>
            </a:lvl2pPr>
            <a:lvl3pPr marL="1143000" indent="-228600">
              <a:defRPr sz="4200">
                <a:solidFill>
                  <a:srgbClr val="EBCD9C"/>
                </a:solidFill>
                <a:latin typeface="Gill Sans" charset="0"/>
                <a:ea typeface="ヒラギノ角ゴ ProN W3" charset="0"/>
                <a:cs typeface="ヒラギノ角ゴ ProN W3" charset="0"/>
                <a:sym typeface="Gill Sans" charset="0"/>
              </a:defRPr>
            </a:lvl3pPr>
            <a:lvl4pPr marL="1600200" indent="-228600">
              <a:defRPr sz="4200">
                <a:solidFill>
                  <a:srgbClr val="EBCD9C"/>
                </a:solidFill>
                <a:latin typeface="Gill Sans" charset="0"/>
                <a:ea typeface="ヒラギノ角ゴ ProN W3" charset="0"/>
                <a:cs typeface="ヒラギノ角ゴ ProN W3" charset="0"/>
                <a:sym typeface="Gill Sans" charset="0"/>
              </a:defRPr>
            </a:lvl4pPr>
            <a:lvl5pPr marL="2057400" indent="-228600">
              <a:defRPr sz="4200">
                <a:solidFill>
                  <a:srgbClr val="EBCD9C"/>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algn="ctr" eaLnBrk="1" hangingPunct="1"/>
            <a:r>
              <a:rPr lang="en-US" altLang="en-US" sz="1687">
                <a:solidFill>
                  <a:srgbClr val="FF2712"/>
                </a:solidFill>
                <a:ea typeface="Gill Sans" charset="0"/>
                <a:cs typeface="Gill Sans" charset="0"/>
              </a:rPr>
              <a:t>12.5</a:t>
            </a:r>
          </a:p>
        </p:txBody>
      </p:sp>
      <p:sp>
        <p:nvSpPr>
          <p:cNvPr id="211975" name="Rectangle 5"/>
          <p:cNvSpPr>
            <a:spLocks/>
          </p:cNvSpPr>
          <p:nvPr/>
        </p:nvSpPr>
        <p:spPr bwMode="auto">
          <a:xfrm>
            <a:off x="8206609" y="1584689"/>
            <a:ext cx="419987" cy="25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defRPr sz="4200">
                <a:solidFill>
                  <a:srgbClr val="EBCD9C"/>
                </a:solidFill>
                <a:latin typeface="Gill Sans" charset="0"/>
                <a:ea typeface="ヒラギノ角ゴ ProN W3" charset="0"/>
                <a:cs typeface="ヒラギノ角ゴ ProN W3" charset="0"/>
                <a:sym typeface="Gill Sans" charset="0"/>
              </a:defRPr>
            </a:lvl1pPr>
            <a:lvl2pPr marL="742950" indent="-285750">
              <a:defRPr sz="4200">
                <a:solidFill>
                  <a:srgbClr val="EBCD9C"/>
                </a:solidFill>
                <a:latin typeface="Gill Sans" charset="0"/>
                <a:ea typeface="ヒラギノ角ゴ ProN W3" charset="0"/>
                <a:cs typeface="ヒラギノ角ゴ ProN W3" charset="0"/>
                <a:sym typeface="Gill Sans" charset="0"/>
              </a:defRPr>
            </a:lvl2pPr>
            <a:lvl3pPr marL="1143000" indent="-228600">
              <a:defRPr sz="4200">
                <a:solidFill>
                  <a:srgbClr val="EBCD9C"/>
                </a:solidFill>
                <a:latin typeface="Gill Sans" charset="0"/>
                <a:ea typeface="ヒラギノ角ゴ ProN W3" charset="0"/>
                <a:cs typeface="ヒラギノ角ゴ ProN W3" charset="0"/>
                <a:sym typeface="Gill Sans" charset="0"/>
              </a:defRPr>
            </a:lvl3pPr>
            <a:lvl4pPr marL="1600200" indent="-228600">
              <a:defRPr sz="4200">
                <a:solidFill>
                  <a:srgbClr val="EBCD9C"/>
                </a:solidFill>
                <a:latin typeface="Gill Sans" charset="0"/>
                <a:ea typeface="ヒラギノ角ゴ ProN W3" charset="0"/>
                <a:cs typeface="ヒラギノ角ゴ ProN W3" charset="0"/>
                <a:sym typeface="Gill Sans" charset="0"/>
              </a:defRPr>
            </a:lvl4pPr>
            <a:lvl5pPr marL="2057400" indent="-228600">
              <a:defRPr sz="4200">
                <a:solidFill>
                  <a:srgbClr val="EBCD9C"/>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algn="ctr" eaLnBrk="1" hangingPunct="1"/>
            <a:r>
              <a:rPr lang="en-US" altLang="en-US" sz="1687">
                <a:solidFill>
                  <a:srgbClr val="FF2712"/>
                </a:solidFill>
                <a:ea typeface="Gill Sans" charset="0"/>
                <a:cs typeface="Gill Sans" charset="0"/>
              </a:rPr>
              <a:t>12.5</a:t>
            </a:r>
          </a:p>
        </p:txBody>
      </p:sp>
      <p:sp>
        <p:nvSpPr>
          <p:cNvPr id="211976" name="Rectangle 6"/>
          <p:cNvSpPr>
            <a:spLocks/>
          </p:cNvSpPr>
          <p:nvPr/>
        </p:nvSpPr>
        <p:spPr bwMode="auto">
          <a:xfrm>
            <a:off x="3713861" y="1584689"/>
            <a:ext cx="419987" cy="25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defRPr sz="4200">
                <a:solidFill>
                  <a:srgbClr val="EBCD9C"/>
                </a:solidFill>
                <a:latin typeface="Gill Sans" charset="0"/>
                <a:ea typeface="ヒラギノ角ゴ ProN W3" charset="0"/>
                <a:cs typeface="ヒラギノ角ゴ ProN W3" charset="0"/>
                <a:sym typeface="Gill Sans" charset="0"/>
              </a:defRPr>
            </a:lvl1pPr>
            <a:lvl2pPr marL="742950" indent="-285750">
              <a:defRPr sz="4200">
                <a:solidFill>
                  <a:srgbClr val="EBCD9C"/>
                </a:solidFill>
                <a:latin typeface="Gill Sans" charset="0"/>
                <a:ea typeface="ヒラギノ角ゴ ProN W3" charset="0"/>
                <a:cs typeface="ヒラギノ角ゴ ProN W3" charset="0"/>
                <a:sym typeface="Gill Sans" charset="0"/>
              </a:defRPr>
            </a:lvl2pPr>
            <a:lvl3pPr marL="1143000" indent="-228600">
              <a:defRPr sz="4200">
                <a:solidFill>
                  <a:srgbClr val="EBCD9C"/>
                </a:solidFill>
                <a:latin typeface="Gill Sans" charset="0"/>
                <a:ea typeface="ヒラギノ角ゴ ProN W3" charset="0"/>
                <a:cs typeface="ヒラギノ角ゴ ProN W3" charset="0"/>
                <a:sym typeface="Gill Sans" charset="0"/>
              </a:defRPr>
            </a:lvl3pPr>
            <a:lvl4pPr marL="1600200" indent="-228600">
              <a:defRPr sz="4200">
                <a:solidFill>
                  <a:srgbClr val="EBCD9C"/>
                </a:solidFill>
                <a:latin typeface="Gill Sans" charset="0"/>
                <a:ea typeface="ヒラギノ角ゴ ProN W3" charset="0"/>
                <a:cs typeface="ヒラギノ角ゴ ProN W3" charset="0"/>
                <a:sym typeface="Gill Sans" charset="0"/>
              </a:defRPr>
            </a:lvl4pPr>
            <a:lvl5pPr marL="2057400" indent="-228600">
              <a:defRPr sz="4200">
                <a:solidFill>
                  <a:srgbClr val="EBCD9C"/>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algn="ctr" eaLnBrk="1" hangingPunct="1"/>
            <a:r>
              <a:rPr lang="en-US" altLang="en-US" sz="1687">
                <a:solidFill>
                  <a:srgbClr val="FF2712"/>
                </a:solidFill>
                <a:ea typeface="Gill Sans" charset="0"/>
                <a:cs typeface="Gill Sans" charset="0"/>
              </a:rPr>
              <a:t>33.0</a:t>
            </a:r>
          </a:p>
        </p:txBody>
      </p:sp>
      <p:sp>
        <p:nvSpPr>
          <p:cNvPr id="211977" name="Rectangle 7"/>
          <p:cNvSpPr>
            <a:spLocks/>
          </p:cNvSpPr>
          <p:nvPr/>
        </p:nvSpPr>
        <p:spPr bwMode="auto">
          <a:xfrm>
            <a:off x="2794103" y="1584689"/>
            <a:ext cx="419987" cy="25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lvl1pPr>
              <a:defRPr sz="4200">
                <a:solidFill>
                  <a:srgbClr val="EBCD9C"/>
                </a:solidFill>
                <a:latin typeface="Gill Sans" charset="0"/>
                <a:ea typeface="ヒラギノ角ゴ ProN W3" charset="0"/>
                <a:cs typeface="ヒラギノ角ゴ ProN W3" charset="0"/>
                <a:sym typeface="Gill Sans" charset="0"/>
              </a:defRPr>
            </a:lvl1pPr>
            <a:lvl2pPr marL="742950" indent="-285750">
              <a:defRPr sz="4200">
                <a:solidFill>
                  <a:srgbClr val="EBCD9C"/>
                </a:solidFill>
                <a:latin typeface="Gill Sans" charset="0"/>
                <a:ea typeface="ヒラギノ角ゴ ProN W3" charset="0"/>
                <a:cs typeface="ヒラギノ角ゴ ProN W3" charset="0"/>
                <a:sym typeface="Gill Sans" charset="0"/>
              </a:defRPr>
            </a:lvl2pPr>
            <a:lvl3pPr marL="1143000" indent="-228600">
              <a:defRPr sz="4200">
                <a:solidFill>
                  <a:srgbClr val="EBCD9C"/>
                </a:solidFill>
                <a:latin typeface="Gill Sans" charset="0"/>
                <a:ea typeface="ヒラギノ角ゴ ProN W3" charset="0"/>
                <a:cs typeface="ヒラギノ角ゴ ProN W3" charset="0"/>
                <a:sym typeface="Gill Sans" charset="0"/>
              </a:defRPr>
            </a:lvl3pPr>
            <a:lvl4pPr marL="1600200" indent="-228600">
              <a:defRPr sz="4200">
                <a:solidFill>
                  <a:srgbClr val="EBCD9C"/>
                </a:solidFill>
                <a:latin typeface="Gill Sans" charset="0"/>
                <a:ea typeface="ヒラギノ角ゴ ProN W3" charset="0"/>
                <a:cs typeface="ヒラギノ角ゴ ProN W3" charset="0"/>
                <a:sym typeface="Gill Sans" charset="0"/>
              </a:defRPr>
            </a:lvl4pPr>
            <a:lvl5pPr marL="2057400" indent="-228600">
              <a:defRPr sz="4200">
                <a:solidFill>
                  <a:srgbClr val="EBCD9C"/>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4200">
                <a:solidFill>
                  <a:srgbClr val="EBCD9C"/>
                </a:solidFill>
                <a:latin typeface="Gill Sans" charset="0"/>
                <a:ea typeface="ヒラギノ角ゴ ProN W3" charset="0"/>
                <a:cs typeface="ヒラギノ角ゴ ProN W3" charset="0"/>
                <a:sym typeface="Gill Sans" charset="0"/>
              </a:defRPr>
            </a:lvl9pPr>
          </a:lstStyle>
          <a:p>
            <a:pPr algn="ctr" eaLnBrk="1" hangingPunct="1"/>
            <a:r>
              <a:rPr lang="en-US" altLang="en-US" sz="1687">
                <a:solidFill>
                  <a:srgbClr val="FF2712"/>
                </a:solidFill>
                <a:ea typeface="Gill Sans" charset="0"/>
                <a:cs typeface="Gill Sans" charset="0"/>
              </a:rPr>
              <a:t>33.0</a:t>
            </a:r>
          </a:p>
        </p:txBody>
      </p:sp>
    </p:spTree>
    <p:extLst>
      <p:ext uri="{BB962C8B-B14F-4D97-AF65-F5344CB8AC3E}">
        <p14:creationId xmlns:p14="http://schemas.microsoft.com/office/powerpoint/2010/main" val="128006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Number Placeholder 3"/>
          <p:cNvSpPr>
            <a:spLocks noGrp="1"/>
          </p:cNvSpPr>
          <p:nvPr>
            <p:ph type="sldNum" sz="quarter" idx="12"/>
          </p:nvPr>
        </p:nvSpPr>
        <p:spPr>
          <a:noFill/>
        </p:spPr>
        <p:txBody>
          <a:bodyPr/>
          <a:lstStyle>
            <a:lvl1pPr>
              <a:defRPr sz="2953">
                <a:solidFill>
                  <a:srgbClr val="EBCD9C"/>
                </a:solidFill>
                <a:latin typeface="Gill Sans" charset="0"/>
                <a:ea typeface="ヒラギノ角ゴ ProN W3" charset="0"/>
                <a:cs typeface="ヒラギノ角ゴ ProN W3" charset="0"/>
                <a:sym typeface="Gill Sans" charset="0"/>
              </a:defRPr>
            </a:lvl1pPr>
            <a:lvl2pPr marL="522368" indent="-200911">
              <a:defRPr sz="2953">
                <a:solidFill>
                  <a:srgbClr val="EBCD9C"/>
                </a:solidFill>
                <a:latin typeface="Gill Sans" charset="0"/>
                <a:ea typeface="ヒラギノ角ゴ ProN W3" charset="0"/>
                <a:cs typeface="ヒラギノ角ゴ ProN W3" charset="0"/>
                <a:sym typeface="Gill Sans" charset="0"/>
              </a:defRPr>
            </a:lvl2pPr>
            <a:lvl3pPr marL="803643" indent="-160729">
              <a:defRPr sz="2953">
                <a:solidFill>
                  <a:srgbClr val="EBCD9C"/>
                </a:solidFill>
                <a:latin typeface="Gill Sans" charset="0"/>
                <a:ea typeface="ヒラギノ角ゴ ProN W3" charset="0"/>
                <a:cs typeface="ヒラギノ角ゴ ProN W3" charset="0"/>
                <a:sym typeface="Gill Sans" charset="0"/>
              </a:defRPr>
            </a:lvl3pPr>
            <a:lvl4pPr marL="1125101" indent="-160729">
              <a:defRPr sz="2953">
                <a:solidFill>
                  <a:srgbClr val="EBCD9C"/>
                </a:solidFill>
                <a:latin typeface="Gill Sans" charset="0"/>
                <a:ea typeface="ヒラギノ角ゴ ProN W3" charset="0"/>
                <a:cs typeface="ヒラギノ角ゴ ProN W3" charset="0"/>
                <a:sym typeface="Gill Sans" charset="0"/>
              </a:defRPr>
            </a:lvl4pPr>
            <a:lvl5pPr marL="1446558" indent="-160729">
              <a:defRPr sz="2953">
                <a:solidFill>
                  <a:srgbClr val="EBCD9C"/>
                </a:solidFill>
                <a:latin typeface="Gill Sans" charset="0"/>
                <a:ea typeface="ヒラギノ角ゴ ProN W3" charset="0"/>
                <a:cs typeface="ヒラギノ角ゴ ProN W3" charset="0"/>
                <a:sym typeface="Gill Sans" charset="0"/>
              </a:defRPr>
            </a:lvl5pPr>
            <a:lvl6pPr marL="1768015"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6pPr>
            <a:lvl7pPr marL="2089473"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7pPr>
            <a:lvl8pPr marL="2410930"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8pPr>
            <a:lvl9pPr marL="2732387" indent="-160729" eaLnBrk="0" fontAlgn="base" hangingPunct="0">
              <a:spcBef>
                <a:spcPct val="0"/>
              </a:spcBef>
              <a:spcAft>
                <a:spcPct val="0"/>
              </a:spcAft>
              <a:defRPr sz="2953">
                <a:solidFill>
                  <a:srgbClr val="EBCD9C"/>
                </a:solidFill>
                <a:latin typeface="Gill Sans" charset="0"/>
                <a:ea typeface="ヒラギノ角ゴ ProN W3" charset="0"/>
                <a:cs typeface="ヒラギノ角ゴ ProN W3" charset="0"/>
                <a:sym typeface="Gill Sans" charset="0"/>
              </a:defRPr>
            </a:lvl9pPr>
          </a:lstStyle>
          <a:p>
            <a:fld id="{BBF2C7BD-394E-4CD4-AD0A-A7F15590CACB}" type="slidenum">
              <a:rPr lang="en-US" altLang="en-US" sz="1266">
                <a:solidFill>
                  <a:schemeClr val="tx1"/>
                </a:solidFill>
                <a:ea typeface="Gill Sans" charset="0"/>
                <a:cs typeface="Gill Sans" charset="0"/>
              </a:rPr>
              <a:pPr/>
              <a:t>5</a:t>
            </a:fld>
            <a:endParaRPr lang="en-US" altLang="en-US" sz="1266">
              <a:solidFill>
                <a:schemeClr val="tx1"/>
              </a:solidFill>
              <a:ea typeface="Gill Sans" charset="0"/>
              <a:cs typeface="Gill Sans" charset="0"/>
            </a:endParaRPr>
          </a:p>
        </p:txBody>
      </p:sp>
      <p:pic>
        <p:nvPicPr>
          <p:cNvPr id="28262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5145" y="742279"/>
            <a:ext cx="9561061" cy="4910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4315176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01311891"/>
              </p:ext>
            </p:extLst>
          </p:nvPr>
        </p:nvGraphicFramePr>
        <p:xfrm>
          <a:off x="313662" y="212651"/>
          <a:ext cx="11701129" cy="5937504"/>
        </p:xfrm>
        <a:graphic>
          <a:graphicData uri="http://schemas.openxmlformats.org/drawingml/2006/table">
            <a:tbl>
              <a:tblPr firstRow="1" bandRow="1">
                <a:tableStyleId>{5C22544A-7EE6-4342-B048-85BDC9FD1C3A}</a:tableStyleId>
              </a:tblPr>
              <a:tblGrid>
                <a:gridCol w="1334146"/>
                <a:gridCol w="4647644"/>
                <a:gridCol w="5719339"/>
              </a:tblGrid>
              <a:tr h="682908">
                <a:tc>
                  <a:txBody>
                    <a:bodyPr/>
                    <a:lstStyle/>
                    <a:p>
                      <a:pPr algn="ctr"/>
                      <a:r>
                        <a:rPr lang="en-US" sz="2800" dirty="0" smtClean="0"/>
                        <a:t>Section</a:t>
                      </a:r>
                      <a:endParaRPr lang="en-US" sz="2800" dirty="0"/>
                    </a:p>
                  </a:txBody>
                  <a:tcPr anchor="ctr"/>
                </a:tc>
                <a:tc>
                  <a:txBody>
                    <a:bodyPr/>
                    <a:lstStyle/>
                    <a:p>
                      <a:pPr algn="ctr"/>
                      <a:r>
                        <a:rPr lang="en-US" sz="2800" dirty="0" smtClean="0"/>
                        <a:t>Source </a:t>
                      </a:r>
                      <a:endParaRPr lang="en-US" sz="2800" dirty="0"/>
                    </a:p>
                  </a:txBody>
                  <a:tcPr anchor="ctr"/>
                </a:tc>
                <a:tc>
                  <a:txBody>
                    <a:bodyPr/>
                    <a:lstStyle/>
                    <a:p>
                      <a:pPr lvl="1" algn="ctr"/>
                      <a:r>
                        <a:rPr lang="en-US" sz="2800" dirty="0" smtClean="0"/>
                        <a:t>Limitations/Parameters</a:t>
                      </a:r>
                      <a:endParaRPr lang="en-US" sz="2800" dirty="0"/>
                    </a:p>
                  </a:txBody>
                  <a:tcPr anchor="ctr"/>
                </a:tc>
              </a:tr>
              <a:tr h="1257051">
                <a:tc>
                  <a:txBody>
                    <a:bodyPr/>
                    <a:lstStyle/>
                    <a:p>
                      <a:pPr algn="ctr"/>
                      <a:r>
                        <a:rPr lang="en-US" sz="2000" dirty="0" smtClean="0"/>
                        <a:t>D.2</a:t>
                      </a:r>
                      <a:endParaRPr lang="en-US" sz="2000" dirty="0"/>
                    </a:p>
                  </a:txBody>
                  <a:tcPr anchor="ctr"/>
                </a:tc>
                <a:tc>
                  <a:txBody>
                    <a:bodyPr/>
                    <a:lstStyle/>
                    <a:p>
                      <a:pPr lvl="1"/>
                      <a:r>
                        <a:rPr lang="en-US" sz="2000" dirty="0" smtClean="0"/>
                        <a:t>Lee “ The Other</a:t>
                      </a:r>
                      <a:r>
                        <a:rPr lang="en-US" sz="2000" baseline="0" dirty="0" smtClean="0"/>
                        <a:t> Electrical Hazard:  Electrical Arc Flash Burns”</a:t>
                      </a:r>
                      <a:endParaRPr lang="en-US" sz="2000" dirty="0"/>
                    </a:p>
                  </a:txBody>
                  <a:tcPr anchor="ctr"/>
                </a:tc>
                <a:tc>
                  <a:txBody>
                    <a:bodyPr/>
                    <a:lstStyle/>
                    <a:p>
                      <a:pPr lvl="1"/>
                      <a:r>
                        <a:rPr lang="en-US" sz="2000" dirty="0" smtClean="0"/>
                        <a:t>Calculates incident energy and arc ﬂash boundary for arc</a:t>
                      </a:r>
                      <a:r>
                        <a:rPr lang="en-US" sz="2000" baseline="0" dirty="0" smtClean="0"/>
                        <a:t> </a:t>
                      </a:r>
                      <a:r>
                        <a:rPr lang="en-US" sz="2000" dirty="0" smtClean="0"/>
                        <a:t>in open air; conservative over 600 V and becomes more</a:t>
                      </a:r>
                      <a:r>
                        <a:rPr lang="en-US" sz="2000" baseline="0" dirty="0" smtClean="0"/>
                        <a:t> </a:t>
                      </a:r>
                      <a:r>
                        <a:rPr lang="en-US" sz="2000" dirty="0" smtClean="0"/>
                        <a:t>conservative as voltage increases</a:t>
                      </a:r>
                      <a:endParaRPr lang="en-US" sz="2000" dirty="0"/>
                    </a:p>
                  </a:txBody>
                  <a:tcPr anchor="ctr"/>
                </a:tc>
              </a:tr>
              <a:tr h="1297524">
                <a:tc>
                  <a:txBody>
                    <a:bodyPr/>
                    <a:lstStyle/>
                    <a:p>
                      <a:pPr algn="ctr"/>
                      <a:r>
                        <a:rPr lang="en-US" sz="2000" dirty="0" smtClean="0"/>
                        <a:t>D.3</a:t>
                      </a:r>
                      <a:endParaRPr lang="en-US" sz="2000" dirty="0"/>
                    </a:p>
                  </a:txBody>
                  <a:tcPr anchor="ctr"/>
                </a:tc>
                <a:tc>
                  <a:txBody>
                    <a:bodyPr/>
                    <a:lstStyle/>
                    <a:p>
                      <a:pPr lvl="1"/>
                      <a:r>
                        <a:rPr lang="en-US" sz="2000" dirty="0" smtClean="0"/>
                        <a:t>Doughty, et al., “Predicting Incident Energy to</a:t>
                      </a:r>
                      <a:r>
                        <a:rPr lang="en-US" sz="2000" baseline="0" dirty="0" smtClean="0"/>
                        <a:t> </a:t>
                      </a:r>
                      <a:r>
                        <a:rPr lang="en-US" sz="2000" dirty="0" smtClean="0"/>
                        <a:t>Better Manage the Electrical Arc Hazard on 600 V</a:t>
                      </a:r>
                      <a:r>
                        <a:rPr lang="en-US" sz="2000" baseline="0" dirty="0" smtClean="0"/>
                        <a:t> </a:t>
                      </a:r>
                      <a:r>
                        <a:rPr lang="en-US" sz="2000" dirty="0" smtClean="0"/>
                        <a:t>Power Distribution Systems”</a:t>
                      </a:r>
                      <a:endParaRPr lang="en-US" sz="2000" dirty="0"/>
                    </a:p>
                  </a:txBody>
                  <a:tcPr anchor="ctr"/>
                </a:tc>
                <a:tc>
                  <a:txBody>
                    <a:bodyPr/>
                    <a:lstStyle/>
                    <a:p>
                      <a:pPr lvl="1"/>
                      <a:r>
                        <a:rPr lang="en-US" sz="2000" dirty="0" smtClean="0"/>
                        <a:t>Calculates incident energy for three-phase arc on systems</a:t>
                      </a:r>
                      <a:r>
                        <a:rPr lang="en-US" sz="2000" baseline="0" dirty="0" smtClean="0"/>
                        <a:t> </a:t>
                      </a:r>
                      <a:r>
                        <a:rPr lang="en-US" sz="2000" dirty="0" smtClean="0"/>
                        <a:t>rated 600 V and below; applies to short-circuit currents</a:t>
                      </a:r>
                      <a:r>
                        <a:rPr lang="en-US" sz="2000" baseline="0" dirty="0" smtClean="0"/>
                        <a:t> </a:t>
                      </a:r>
                      <a:r>
                        <a:rPr lang="en-US" sz="2000" dirty="0" smtClean="0"/>
                        <a:t>between 16 kA and 50 kA</a:t>
                      </a:r>
                      <a:endParaRPr lang="en-US" sz="2000" dirty="0"/>
                    </a:p>
                  </a:txBody>
                  <a:tcPr anchor="ctr"/>
                </a:tc>
              </a:tr>
              <a:tr h="1316658">
                <a:tc>
                  <a:txBody>
                    <a:bodyPr/>
                    <a:lstStyle/>
                    <a:p>
                      <a:pPr algn="ctr"/>
                      <a:r>
                        <a:rPr lang="en-US" sz="2000" dirty="0" smtClean="0"/>
                        <a:t>D.4</a:t>
                      </a:r>
                      <a:endParaRPr lang="en-US" sz="2000" dirty="0"/>
                    </a:p>
                  </a:txBody>
                  <a:tcPr anchor="ctr"/>
                </a:tc>
                <a:tc>
                  <a:txBody>
                    <a:bodyPr/>
                    <a:lstStyle/>
                    <a:p>
                      <a:pPr lvl="1"/>
                      <a:r>
                        <a:rPr lang="en-US" sz="2000" dirty="0" smtClean="0"/>
                        <a:t>IEEE 1584, Guide for Performing Arc Flash</a:t>
                      </a:r>
                      <a:r>
                        <a:rPr lang="en-US" sz="2000" baseline="0" dirty="0" smtClean="0"/>
                        <a:t> </a:t>
                      </a:r>
                      <a:r>
                        <a:rPr lang="en-US" sz="2000" dirty="0" smtClean="0"/>
                        <a:t>Calculations</a:t>
                      </a:r>
                      <a:endParaRPr lang="en-US" sz="2000" dirty="0"/>
                    </a:p>
                  </a:txBody>
                  <a:tcPr anchor="ctr"/>
                </a:tc>
                <a:tc>
                  <a:txBody>
                    <a:bodyPr/>
                    <a:lstStyle/>
                    <a:p>
                      <a:pPr lvl="1"/>
                      <a:r>
                        <a:rPr lang="en-US" sz="2000" dirty="0" smtClean="0"/>
                        <a:t>Calculates incident energy and arc ﬂash boundary for:</a:t>
                      </a:r>
                      <a:r>
                        <a:rPr lang="en-US" sz="2000" baseline="0" dirty="0" smtClean="0"/>
                        <a:t> </a:t>
                      </a:r>
                      <a:r>
                        <a:rPr lang="en-US" sz="2000" dirty="0" smtClean="0"/>
                        <a:t>208 V to 15 kV; three-phase; 50 Hz to 60 Hz; 700 A to</a:t>
                      </a:r>
                      <a:r>
                        <a:rPr lang="en-US" sz="2000" baseline="0" dirty="0" smtClean="0"/>
                        <a:t> </a:t>
                      </a:r>
                      <a:r>
                        <a:rPr lang="en-US" sz="2000" dirty="0" smtClean="0"/>
                        <a:t>106,000 A short-circuit current; and 13 mm to 152 mm</a:t>
                      </a:r>
                      <a:r>
                        <a:rPr lang="en-US" sz="2000" baseline="0" dirty="0" smtClean="0"/>
                        <a:t> </a:t>
                      </a:r>
                      <a:r>
                        <a:rPr lang="en-US" sz="2000" dirty="0" smtClean="0"/>
                        <a:t>conductor gaps</a:t>
                      </a:r>
                      <a:endParaRPr lang="en-US" sz="2000" dirty="0"/>
                    </a:p>
                  </a:txBody>
                  <a:tcPr anchor="ctr"/>
                </a:tc>
              </a:tr>
              <a:tr h="1316658">
                <a:tc>
                  <a:txBody>
                    <a:bodyPr/>
                    <a:lstStyle/>
                    <a:p>
                      <a:pPr algn="ctr"/>
                      <a:r>
                        <a:rPr lang="en-US" sz="2000" dirty="0" smtClean="0"/>
                        <a:t>D.5</a:t>
                      </a:r>
                      <a:endParaRPr lang="en-US" sz="2000" dirty="0"/>
                    </a:p>
                  </a:txBody>
                  <a:tcPr anchor="ctr"/>
                </a:tc>
                <a:tc>
                  <a:txBody>
                    <a:bodyPr/>
                    <a:lstStyle/>
                    <a:p>
                      <a:pPr lvl="1"/>
                      <a:r>
                        <a:rPr lang="en-US" sz="2000" dirty="0" smtClean="0"/>
                        <a:t>Doan, “Arc Flash Calculations for Exposure to</a:t>
                      </a:r>
                      <a:r>
                        <a:rPr lang="en-US" sz="2000" baseline="0" dirty="0" smtClean="0"/>
                        <a:t> </a:t>
                      </a:r>
                      <a:r>
                        <a:rPr lang="en-US" sz="2000" dirty="0" smtClean="0"/>
                        <a:t>DC</a:t>
                      </a:r>
                      <a:r>
                        <a:rPr lang="en-US" sz="2000" baseline="0" dirty="0" smtClean="0"/>
                        <a:t> </a:t>
                      </a:r>
                      <a:r>
                        <a:rPr lang="en-US" sz="2000" dirty="0" smtClean="0"/>
                        <a:t>Systems”</a:t>
                      </a:r>
                      <a:endParaRPr lang="en-US" sz="2000" dirty="0"/>
                    </a:p>
                  </a:txBody>
                  <a:tcPr anchor="ctr"/>
                </a:tc>
                <a:tc>
                  <a:txBody>
                    <a:bodyPr/>
                    <a:lstStyle/>
                    <a:p>
                      <a:pPr lvl="1"/>
                      <a:r>
                        <a:rPr lang="en-US" sz="2000" dirty="0" smtClean="0"/>
                        <a:t>Calculates incident energy for dc systems rated up to1000 V dc</a:t>
                      </a:r>
                      <a:endParaRPr lang="en-US" sz="2000" dirty="0"/>
                    </a:p>
                  </a:txBody>
                  <a:tcPr anchor="ctr"/>
                </a:tc>
              </a:tr>
            </a:tbl>
          </a:graphicData>
        </a:graphic>
      </p:graphicFrame>
    </p:spTree>
    <p:extLst>
      <p:ext uri="{BB962C8B-B14F-4D97-AF65-F5344CB8AC3E}">
        <p14:creationId xmlns:p14="http://schemas.microsoft.com/office/powerpoint/2010/main" val="4055409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774550" y="228600"/>
            <a:ext cx="9741049" cy="930275"/>
          </a:xfrm>
        </p:spPr>
        <p:txBody>
          <a:bodyPr>
            <a:normAutofit/>
          </a:bodyPr>
          <a:lstStyle/>
          <a:p>
            <a:r>
              <a:rPr lang="en-US" sz="3600" dirty="0" smtClean="0"/>
              <a:t>130.5(D) Labeling    (NFPA 70E)</a:t>
            </a:r>
            <a:endParaRPr lang="en-US" sz="3600" dirty="0"/>
          </a:p>
        </p:txBody>
      </p:sp>
      <p:sp>
        <p:nvSpPr>
          <p:cNvPr id="2" name="Content Placeholder 1"/>
          <p:cNvSpPr>
            <a:spLocks noGrp="1"/>
          </p:cNvSpPr>
          <p:nvPr>
            <p:ph idx="4294967295"/>
          </p:nvPr>
        </p:nvSpPr>
        <p:spPr>
          <a:xfrm>
            <a:off x="848061" y="1271139"/>
            <a:ext cx="10515600" cy="4731628"/>
          </a:xfrm>
        </p:spPr>
        <p:txBody>
          <a:bodyPr>
            <a:normAutofit/>
          </a:bodyPr>
          <a:lstStyle/>
          <a:p>
            <a:pPr marL="0" indent="0">
              <a:buNone/>
            </a:pPr>
            <a:r>
              <a:rPr lang="en-US" sz="2000" dirty="0" smtClean="0"/>
              <a:t>(D) Equipment Labeling. Electrical equipment such as switchboards, panelboards, industrial control panels, meter socket enclosures, and motor control centers that are in other than dwelling units and that are likely to require examination, adjustment, servicing, or maintenance while energized shall be ﬁeld-marked with a label containing all the following information:</a:t>
            </a:r>
          </a:p>
          <a:p>
            <a:pPr marL="0" indent="0">
              <a:buNone/>
            </a:pPr>
            <a:r>
              <a:rPr lang="en-US" sz="2000" dirty="0" smtClean="0"/>
              <a:t>(1) Nominal system voltage</a:t>
            </a:r>
          </a:p>
          <a:p>
            <a:pPr marL="0" indent="0">
              <a:buNone/>
            </a:pPr>
            <a:r>
              <a:rPr lang="en-US" sz="2000" dirty="0" smtClean="0"/>
              <a:t>(2) Arc ﬂash boundary</a:t>
            </a:r>
          </a:p>
          <a:p>
            <a:pPr marL="0" indent="0">
              <a:buNone/>
            </a:pPr>
            <a:r>
              <a:rPr lang="en-US" sz="2000" dirty="0" smtClean="0"/>
              <a:t>(3) At least one of the following:</a:t>
            </a:r>
          </a:p>
          <a:p>
            <a:pPr marL="914400" indent="-457200">
              <a:lnSpc>
                <a:spcPct val="100000"/>
              </a:lnSpc>
              <a:spcBef>
                <a:spcPts val="600"/>
              </a:spcBef>
              <a:spcAft>
                <a:spcPts val="600"/>
              </a:spcAft>
              <a:buFont typeface="+mj-lt"/>
              <a:buAutoNum type="alphaLcPeriod"/>
              <a:tabLst>
                <a:tab pos="973138" algn="l"/>
              </a:tabLst>
            </a:pPr>
            <a:r>
              <a:rPr lang="en-US" sz="2000" dirty="0" smtClean="0">
                <a:solidFill>
                  <a:srgbClr val="FF0000"/>
                </a:solidFill>
              </a:rPr>
              <a:t>Available incident energy and the corresponding working distance, </a:t>
            </a:r>
            <a:r>
              <a:rPr lang="en-US" sz="2000" b="1" u="sng" dirty="0" smtClean="0">
                <a:solidFill>
                  <a:srgbClr val="FF0000"/>
                </a:solidFill>
              </a:rPr>
              <a:t>or the arc ﬂash PPE category </a:t>
            </a:r>
            <a:r>
              <a:rPr lang="en-US" sz="2000" dirty="0" smtClean="0">
                <a:solidFill>
                  <a:srgbClr val="FF0000"/>
                </a:solidFill>
              </a:rPr>
              <a:t>in Table 130.7(C)(15)(A)(b) or Table 130.7(C)(15)(B) for the equipment, but not 	both</a:t>
            </a:r>
          </a:p>
          <a:p>
            <a:pPr marL="914400" indent="-457200">
              <a:lnSpc>
                <a:spcPct val="100000"/>
              </a:lnSpc>
              <a:spcBef>
                <a:spcPts val="600"/>
              </a:spcBef>
              <a:spcAft>
                <a:spcPts val="600"/>
              </a:spcAft>
              <a:buFont typeface="+mj-lt"/>
              <a:buAutoNum type="alphaLcPeriod"/>
              <a:tabLst>
                <a:tab pos="973138" algn="l"/>
              </a:tabLst>
            </a:pPr>
            <a:r>
              <a:rPr lang="en-US" sz="2000" dirty="0" smtClean="0">
                <a:solidFill>
                  <a:srgbClr val="FF0000"/>
                </a:solidFill>
              </a:rPr>
              <a:t>Minimum arc rating of clothing</a:t>
            </a:r>
          </a:p>
          <a:p>
            <a:pPr marL="914400" indent="-457200">
              <a:lnSpc>
                <a:spcPct val="100000"/>
              </a:lnSpc>
              <a:spcBef>
                <a:spcPts val="600"/>
              </a:spcBef>
              <a:spcAft>
                <a:spcPts val="600"/>
              </a:spcAft>
              <a:buFont typeface="+mj-lt"/>
              <a:buAutoNum type="alphaLcPeriod"/>
              <a:tabLst>
                <a:tab pos="973138" algn="l"/>
              </a:tabLst>
            </a:pPr>
            <a:r>
              <a:rPr lang="en-US" sz="2000" dirty="0">
                <a:solidFill>
                  <a:srgbClr val="FF0000"/>
                </a:solidFill>
              </a:rPr>
              <a:t>S</a:t>
            </a:r>
            <a:r>
              <a:rPr lang="en-US" sz="2000" dirty="0" smtClean="0">
                <a:solidFill>
                  <a:srgbClr val="FF0000"/>
                </a:solidFill>
              </a:rPr>
              <a:t>ite-speciﬁc level of PPE</a:t>
            </a:r>
            <a:endParaRPr lang="en-US" sz="2000" dirty="0">
              <a:solidFill>
                <a:srgbClr val="FF0000"/>
              </a:solidFill>
            </a:endParaRPr>
          </a:p>
        </p:txBody>
      </p:sp>
    </p:spTree>
    <p:extLst>
      <p:ext uri="{BB962C8B-B14F-4D97-AF65-F5344CB8AC3E}">
        <p14:creationId xmlns:p14="http://schemas.microsoft.com/office/powerpoint/2010/main" val="3718550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1"/>
          <p:cNvGraphicFramePr>
            <a:graphicFrameLocks noGrp="1"/>
          </p:cNvGraphicFramePr>
          <p:nvPr>
            <p:extLst>
              <p:ext uri="{D42A27DB-BD31-4B8C-83A1-F6EECF244321}">
                <p14:modId xmlns:p14="http://schemas.microsoft.com/office/powerpoint/2010/main" val="2565978098"/>
              </p:ext>
            </p:extLst>
          </p:nvPr>
        </p:nvGraphicFramePr>
        <p:xfrm>
          <a:off x="5425889" y="515801"/>
          <a:ext cx="6017558" cy="5871551"/>
        </p:xfrm>
        <a:graphic>
          <a:graphicData uri="http://schemas.openxmlformats.org/drawingml/2006/table">
            <a:tbl>
              <a:tblPr/>
              <a:tblGrid>
                <a:gridCol w="4311795"/>
                <a:gridCol w="850343"/>
                <a:gridCol w="855420"/>
              </a:tblGrid>
              <a:tr h="665228">
                <a:tc>
                  <a:txBody>
                    <a:bodyPr/>
                    <a:lstStyle>
                      <a:lvl1pPr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200" b="0" i="0" u="sng" strike="noStrike" cap="none" normalizeH="0" baseline="0" dirty="0" smtClean="0">
                          <a:ln>
                            <a:noFill/>
                          </a:ln>
                          <a:solidFill>
                            <a:srgbClr val="002D99"/>
                          </a:solidFill>
                          <a:effectLst/>
                          <a:latin typeface="Arial Bold Italic" panose="020B0704020202090204" pitchFamily="34" charset="0"/>
                          <a:cs typeface="Arial Bold Italic" panose="020B0704020202090204" pitchFamily="34" charset="0"/>
                          <a:sym typeface="Arial Bold Italic" panose="020B0704020202090204" pitchFamily="34" charset="0"/>
                        </a:rPr>
                        <a:t>Equipment Category</a:t>
                      </a:r>
                    </a:p>
                  </a:txBody>
                  <a:tcPr marL="24794" marR="24794" marT="24794" marB="24794" anchor="ctr" horzOverflow="overflow">
                    <a:lnL w="25400" cap="flat" cmpd="sng" algn="ctr">
                      <a:solidFill>
                        <a:srgbClr val="66008D"/>
                      </a:solidFill>
                      <a:prstDash val="solid"/>
                      <a:round/>
                      <a:headEnd type="none" w="med" len="med"/>
                      <a:tailEnd type="none" w="med" len="med"/>
                    </a:lnL>
                    <a:lnR w="25400" cap="flat" cmpd="sng" algn="ctr">
                      <a:solidFill>
                        <a:srgbClr val="66008D"/>
                      </a:solidFill>
                      <a:prstDash val="solid"/>
                      <a:round/>
                      <a:headEnd type="none" w="med" len="med"/>
                      <a:tailEnd type="none" w="med" len="med"/>
                    </a:lnR>
                    <a:lnT w="25400" cap="flat" cmpd="sng" algn="ctr">
                      <a:solidFill>
                        <a:srgbClr val="66008D"/>
                      </a:solidFill>
                      <a:prstDash val="solid"/>
                      <a:round/>
                      <a:headEnd type="none" w="med" len="med"/>
                      <a:tailEnd type="none" w="med" len="med"/>
                    </a:lnT>
                    <a:lnB w="25400" cap="flat" cmpd="sng" algn="ctr">
                      <a:solidFill>
                        <a:srgbClr val="66008D"/>
                      </a:solidFill>
                      <a:prstDash val="solid"/>
                      <a:round/>
                      <a:headEnd type="none" w="med" len="med"/>
                      <a:tailEnd type="none" w="med" len="med"/>
                    </a:lnB>
                    <a:lnTlToBr>
                      <a:noFill/>
                    </a:lnTlToBr>
                    <a:lnBlToTr>
                      <a:noFill/>
                    </a:lnBlToTr>
                    <a:solidFill>
                      <a:srgbClr val="FFFA83"/>
                    </a:solid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1200" b="0" i="0" u="none" strike="noStrike" cap="none" normalizeH="0" baseline="0" smtClean="0">
                          <a:ln>
                            <a:noFill/>
                          </a:ln>
                          <a:solidFill>
                            <a:srgbClr val="002D99"/>
                          </a:solidFill>
                          <a:effectLst/>
                          <a:latin typeface="Arial Bold Italic" panose="020B0704020202090204" pitchFamily="34" charset="0"/>
                          <a:cs typeface="Arial Bold Italic" panose="020B0704020202090204" pitchFamily="34" charset="0"/>
                          <a:sym typeface="Arial Bold Italic" panose="020B0704020202090204" pitchFamily="34" charset="0"/>
                        </a:rPr>
                        <a:t>Risk Category</a:t>
                      </a:r>
                    </a:p>
                  </a:txBody>
                  <a:tcPr marL="24794" marR="24794" marT="24794" marB="24794" anchor="ctr" horzOverflow="overflow">
                    <a:lnL w="25400" cap="flat" cmpd="sng" algn="ctr">
                      <a:solidFill>
                        <a:srgbClr val="66008D"/>
                      </a:solidFill>
                      <a:prstDash val="solid"/>
                      <a:round/>
                      <a:headEnd type="none" w="med" len="med"/>
                      <a:tailEnd type="none" w="med" len="med"/>
                    </a:lnL>
                    <a:lnR w="25400" cap="flat" cmpd="sng" algn="ctr">
                      <a:solidFill>
                        <a:srgbClr val="66008D"/>
                      </a:solidFill>
                      <a:prstDash val="solid"/>
                      <a:round/>
                      <a:headEnd type="none" w="med" len="med"/>
                      <a:tailEnd type="none" w="med" len="med"/>
                    </a:lnR>
                    <a:lnT w="25400" cap="flat" cmpd="sng" algn="ctr">
                      <a:solidFill>
                        <a:srgbClr val="66008D"/>
                      </a:solidFill>
                      <a:prstDash val="solid"/>
                      <a:round/>
                      <a:headEnd type="none" w="med" len="med"/>
                      <a:tailEnd type="none" w="med" len="med"/>
                    </a:lnT>
                    <a:lnB w="25400" cap="flat" cmpd="sng" algn="ctr">
                      <a:solidFill>
                        <a:srgbClr val="66008D"/>
                      </a:solidFill>
                      <a:prstDash val="solid"/>
                      <a:round/>
                      <a:headEnd type="none" w="med" len="med"/>
                      <a:tailEnd type="none" w="med" len="med"/>
                    </a:lnB>
                    <a:lnTlToBr>
                      <a:noFill/>
                    </a:lnTlToBr>
                    <a:lnBlToTr>
                      <a:noFill/>
                    </a:lnBlToTr>
                    <a:solidFill>
                      <a:srgbClr val="FFFA83"/>
                    </a:solid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1200" b="0" i="0" u="none" strike="noStrike" cap="none" normalizeH="0" baseline="0" smtClean="0">
                          <a:ln>
                            <a:noFill/>
                          </a:ln>
                          <a:solidFill>
                            <a:srgbClr val="002D99"/>
                          </a:solidFill>
                          <a:effectLst/>
                          <a:latin typeface="Arial Bold Italic" panose="020B0704020202090204" pitchFamily="34" charset="0"/>
                          <a:cs typeface="Arial Bold Italic" panose="020B0704020202090204" pitchFamily="34" charset="0"/>
                          <a:sym typeface="Arial Bold Italic" panose="020B0704020202090204" pitchFamily="34" charset="0"/>
                        </a:rPr>
                        <a:t>AFB</a:t>
                      </a:r>
                    </a:p>
                  </a:txBody>
                  <a:tcPr marL="24794" marR="24794" marT="24794" marB="24794" anchor="ctr" horzOverflow="overflow">
                    <a:lnL w="25400" cap="flat" cmpd="sng" algn="ctr">
                      <a:solidFill>
                        <a:srgbClr val="66008D"/>
                      </a:solidFill>
                      <a:prstDash val="solid"/>
                      <a:round/>
                      <a:headEnd type="none" w="med" len="med"/>
                      <a:tailEnd type="none" w="med" len="med"/>
                    </a:lnL>
                    <a:lnR w="25400" cap="flat" cmpd="sng" algn="ctr">
                      <a:solidFill>
                        <a:srgbClr val="66008D"/>
                      </a:solidFill>
                      <a:prstDash val="solid"/>
                      <a:round/>
                      <a:headEnd type="none" w="med" len="med"/>
                      <a:tailEnd type="none" w="med" len="med"/>
                    </a:lnR>
                    <a:lnT w="25400" cap="flat" cmpd="sng" algn="ctr">
                      <a:solidFill>
                        <a:srgbClr val="66008D"/>
                      </a:solidFill>
                      <a:prstDash val="solid"/>
                      <a:round/>
                      <a:headEnd type="none" w="med" len="med"/>
                      <a:tailEnd type="none" w="med" len="med"/>
                    </a:lnT>
                    <a:lnB w="25400" cap="flat" cmpd="sng" algn="ctr">
                      <a:solidFill>
                        <a:srgbClr val="66008D"/>
                      </a:solidFill>
                      <a:prstDash val="solid"/>
                      <a:round/>
                      <a:headEnd type="none" w="med" len="med"/>
                      <a:tailEnd type="none" w="med" len="med"/>
                    </a:lnB>
                    <a:lnTlToBr>
                      <a:noFill/>
                    </a:lnTlToBr>
                    <a:lnBlToTr>
                      <a:noFill/>
                    </a:lnBlToTr>
                    <a:solidFill>
                      <a:srgbClr val="FFFA83"/>
                    </a:solidFill>
                  </a:tcPr>
                </a:tc>
              </a:tr>
              <a:tr h="939501">
                <a:tc>
                  <a:txBody>
                    <a:bodyPr/>
                    <a:lstStyle>
                      <a:lvl1pPr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200" b="1" i="0" u="sng"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Panelboards or other equipment rated 240 V and below</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pPr>
                      <a:endParaRPr kumimoji="0" lang="en-US" sz="12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200" b="0" i="0" u="none" strike="noStrike" cap="none" normalizeH="0" baseline="0" dirty="0" smtClean="0">
                          <a:ln>
                            <a:noFill/>
                          </a:ln>
                          <a:solidFill>
                            <a:schemeClr val="tx1"/>
                          </a:solidFill>
                          <a:effectLst/>
                          <a:latin typeface="Helvetica Light" charset="0"/>
                          <a:ea typeface="Helvetica Light" charset="0"/>
                          <a:cs typeface="Helvetica Light" charset="0"/>
                          <a:sym typeface="Helvetica Light" charset="0"/>
                        </a:rPr>
                        <a:t>Maximum of 25 kA short-circuit current available; maximum of 0.03 sec (2 cycles) bolted-fault clearing time; working distance 18 inches</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66008D"/>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28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rPr>
                        <a:t>1</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66008D"/>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2800" b="0" i="0" u="none"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rPr>
                        <a:t>2</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66008D"/>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099612">
                <a:tc>
                  <a:txBody>
                    <a:bodyPr/>
                    <a:lstStyle>
                      <a:lvl1pPr algn="l">
                        <a:spcBef>
                          <a:spcPts val="2400"/>
                        </a:spcBef>
                        <a:buSzPct val="171000"/>
                        <a:buFont typeface="Gill Sans" charset="0"/>
                        <a:tabLst>
                          <a:tab pos="914400" algn="l"/>
                          <a:tab pos="914400" algn="l"/>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 pos="914400" algn="l"/>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 pos="914400" algn="l"/>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 pos="914400" algn="l"/>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 pos="914400" algn="l"/>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 pos="914400" algn="l"/>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 pos="914400" algn="l"/>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 pos="914400" algn="l"/>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 pos="914400" algn="l"/>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Lst>
                      </a:pPr>
                      <a:r>
                        <a:rPr kumimoji="0" lang="en-US" sz="1200" b="1" i="0" u="sng"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Panelboards or other equipment rated &gt; 240 V and up to 60</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Lst>
                      </a:pPr>
                      <a:endParaRPr kumimoji="0" lang="en-US" sz="12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914400" algn="l"/>
                          <a:tab pos="914400" algn="l"/>
                          <a:tab pos="914400" algn="l"/>
                        </a:tabLst>
                      </a:pPr>
                      <a:r>
                        <a:rPr kumimoji="0" lang="en-US" sz="1200" b="0" i="0" u="none" strike="noStrike" cap="none" normalizeH="0" baseline="0" dirty="0" smtClean="0">
                          <a:ln>
                            <a:noFill/>
                          </a:ln>
                          <a:solidFill>
                            <a:schemeClr val="tx1"/>
                          </a:solidFill>
                          <a:effectLst/>
                          <a:latin typeface="Helvetica Light" charset="0"/>
                          <a:ea typeface="Helvetica Light" charset="0"/>
                          <a:cs typeface="Helvetica Light" charset="0"/>
                          <a:sym typeface="Helvetica Light" charset="0"/>
                        </a:rPr>
                        <a:t>Maximum of 25 kA short-circuit current available; maximum of 0.03 sec (2 cycles) bolted-fault clearing time; working distance 18 inches</a:t>
                      </a:r>
                    </a:p>
                  </a:txBody>
                  <a:tcPr marL="15496" marR="15496" marT="15496" marB="15496"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2800" b="0" i="0" u="none"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rPr>
                        <a:t>2</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2800" b="0" i="0" u="none"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rPr>
                        <a:t>3</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030392">
                <a:tc>
                  <a:txBody>
                    <a:bodyPr/>
                    <a:lstStyle>
                      <a:lvl1pPr algn="l">
                        <a:spcBef>
                          <a:spcPts val="2400"/>
                        </a:spcBef>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kumimoji="0" lang="en-US" sz="1200" b="1" i="0" u="sng"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600-V class motor control centers (MCCs)</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endParaRPr kumimoji="0" lang="en-US" sz="1200" b="1" i="0" u="sng" strike="noStrike" cap="none" normalizeH="0" baseline="0" dirty="0" smtClean="0">
                        <a:ln>
                          <a:noFill/>
                        </a:ln>
                        <a:solidFill>
                          <a:schemeClr val="tx1"/>
                        </a:solidFill>
                        <a:effectLst/>
                        <a:latin typeface="Lucida Grande" charset="0"/>
                        <a:ea typeface="Lucida Grande" charset="0"/>
                        <a:cs typeface="Lucida Grande" charset="0"/>
                        <a:sym typeface="Lucida Grande"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kumimoji="0" lang="en-US" sz="1200" b="1" i="0" u="sng"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Maximum of 65 kA short-circuit current available; maximum of 0.03 sec (2 cycles) bolted-fault clearing time; working distance 18 inches</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2800" b="0" i="0" u="none"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rPr>
                        <a:t>2</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2800" b="0" i="0" u="none"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rPr>
                        <a:t>5</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939501">
                <a:tc>
                  <a:txBody>
                    <a:bodyPr/>
                    <a:lstStyle>
                      <a:lvl1pPr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200" b="1" i="0" u="sng" strike="noStrike" cap="none" normalizeH="0" baseline="0" dirty="0" smtClean="0">
                          <a:ln>
                            <a:noFill/>
                          </a:ln>
                          <a:solidFill>
                            <a:schemeClr val="tx1"/>
                          </a:solidFill>
                          <a:effectLst/>
                          <a:latin typeface="Lucida Grande" charset="0"/>
                          <a:ea typeface="Lucida Grande" charset="0"/>
                          <a:cs typeface="Lucida Grande" charset="0"/>
                          <a:sym typeface="Lucida Grande" charset="0"/>
                        </a:rPr>
                        <a:t>600-V class motor control centers (MCCs)</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pPr>
                      <a:endParaRPr kumimoji="0" lang="en-US" sz="1200" b="0" i="0" u="none" strike="noStrike" cap="none" normalizeH="0" baseline="0" dirty="0" smtClean="0">
                        <a:ln>
                          <a:noFill/>
                        </a:ln>
                        <a:solidFill>
                          <a:schemeClr val="tx1"/>
                        </a:solidFill>
                        <a:effectLst/>
                        <a:latin typeface="Lucida Grande" charset="0"/>
                        <a:ea typeface="Lucida Grande" charset="0"/>
                        <a:cs typeface="Lucida Grande" charset="0"/>
                        <a:sym typeface="Lucida Grande"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200" b="0" i="0" u="none" strike="noStrike" cap="none" normalizeH="0" baseline="0" dirty="0" smtClean="0">
                          <a:ln>
                            <a:noFill/>
                          </a:ln>
                          <a:solidFill>
                            <a:schemeClr val="tx1"/>
                          </a:solidFill>
                          <a:effectLst/>
                          <a:latin typeface="Helvetica Light" charset="0"/>
                          <a:ea typeface="Helvetica Light" charset="0"/>
                          <a:cs typeface="Helvetica Light" charset="0"/>
                          <a:sym typeface="Helvetica Light" charset="0"/>
                        </a:rPr>
                        <a:t>Maximum of 42 kA short-circuit current available; maximum of 0.33 sec (20 cycles) bolted-fault clearing time; working distance 18 inches</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2800" b="0" i="0" u="none"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rPr>
                        <a:t>4</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2800" b="0" i="0" u="none"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rPr>
                        <a:t>14</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148343">
                <a:tc>
                  <a:txBody>
                    <a:bodyPr/>
                    <a:lstStyle>
                      <a:lvl1pPr algn="l">
                        <a:spcBef>
                          <a:spcPts val="2400"/>
                        </a:spcBef>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kumimoji="0" lang="en-US" sz="1200" b="1" i="0" u="sng" strike="noStrike" cap="none" normalizeH="0" baseline="0" dirty="0" smtClean="0">
                          <a:ln>
                            <a:noFill/>
                          </a:ln>
                          <a:solidFill>
                            <a:schemeClr val="tx1"/>
                          </a:solidFill>
                          <a:effectLst/>
                          <a:latin typeface="Helvetica" panose="020B0604020202020204" pitchFamily="34" charset="0"/>
                          <a:cs typeface="Helvetica" panose="020B0604020202020204" pitchFamily="34" charset="0"/>
                          <a:sym typeface="Helvetica" panose="020B0604020202020204" pitchFamily="34" charset="0"/>
                        </a:rPr>
                        <a:t>600-V class switchgear (with power circuit breakers or fused switches) and 600 V class switchboards</a:t>
                      </a: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endParaRPr kumimoji="0" lang="en-US" sz="1200" b="1" i="0" u="sng" strike="noStrike" cap="none" normalizeH="0" baseline="0" dirty="0" smtClean="0">
                        <a:ln>
                          <a:noFill/>
                        </a:ln>
                        <a:solidFill>
                          <a:schemeClr val="tx1"/>
                        </a:solidFill>
                        <a:effectLst/>
                        <a:latin typeface="Helvetica" panose="020B0604020202020204" pitchFamily="34" charset="0"/>
                        <a:cs typeface="Helvetica" panose="020B0604020202020204" pitchFamily="34" charset="0"/>
                        <a:sym typeface="Helvetica" panose="020B0604020202020204" pitchFamily="34" charset="0"/>
                      </a:endParaRPr>
                    </a:p>
                    <a:p>
                      <a:pPr marL="0" marR="0" lvl="0" indent="0" algn="l" defTabSz="914400" rtl="0" eaLnBrk="1" fontAlgn="base" latinLnBrk="0" hangingPunct="1">
                        <a:lnSpc>
                          <a:spcPct val="100000"/>
                        </a:lnSpc>
                        <a:spcBef>
                          <a:spcPct val="0"/>
                        </a:spcBef>
                        <a:spcAft>
                          <a:spcPct val="0"/>
                        </a:spcAft>
                        <a:buClrTx/>
                        <a:buSzPct val="171000"/>
                        <a:buFont typeface="Gill Sans" charse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kumimoji="0" lang="en-US" sz="1200" b="1" i="0" u="sng" strike="noStrike" cap="none" normalizeH="0" baseline="0" dirty="0" smtClean="0">
                          <a:ln>
                            <a:noFill/>
                          </a:ln>
                          <a:solidFill>
                            <a:schemeClr val="tx1"/>
                          </a:solidFill>
                          <a:effectLst/>
                          <a:latin typeface="Helvetica" panose="020B0604020202020204" pitchFamily="34" charset="0"/>
                          <a:cs typeface="Helvetica" panose="020B0604020202020204" pitchFamily="34" charset="0"/>
                          <a:sym typeface="Helvetica" panose="020B0604020202020204" pitchFamily="34" charset="0"/>
                        </a:rPr>
                        <a:t>Maximum of 35 kA short-circuit current available; maximum of up to 0.5 sec (30 cycles) bolted-fault clearing time; working distance 18 inches</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28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rPr>
                        <a:t>4</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1pPr>
                      <a:lvl2pPr marL="1333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2pPr>
                      <a:lvl3pPr marL="1778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3pPr>
                      <a:lvl4pPr marL="22225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4pPr>
                      <a:lvl5pPr marL="2667000" indent="-571500" algn="l">
                        <a:spcBef>
                          <a:spcPts val="2400"/>
                        </a:spcBef>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5pPr>
                      <a:lvl6pPr marL="31242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6pPr>
                      <a:lvl7pPr marL="35814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7pPr>
                      <a:lvl8pPr marL="40386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8pPr>
                      <a:lvl9pPr marL="4495800" indent="-571500" fontAlgn="base">
                        <a:spcBef>
                          <a:spcPts val="2400"/>
                        </a:spcBef>
                        <a:spcAft>
                          <a:spcPct val="0"/>
                        </a:spcAft>
                        <a:buSzPct val="171000"/>
                        <a:buFont typeface="Gill Sans" charset="0"/>
                        <a:tabLst>
                          <a:tab pos="914400" algn="l"/>
                        </a:tabLst>
                        <a:defRPr sz="3800">
                          <a:solidFill>
                            <a:schemeClr val="tx1"/>
                          </a:solidFill>
                          <a:latin typeface="Gill Sans" charset="0"/>
                          <a:ea typeface="ヒラギノ角ゴ ProN W3" charset="0"/>
                          <a:cs typeface="ヒラギノ角ゴ ProN W3" charset="0"/>
                          <a:sym typeface="Gill Sans" charset="0"/>
                        </a:defRPr>
                      </a:lvl9p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r>
                        <a:rPr kumimoji="0" lang="en-US" sz="28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rPr>
                        <a:t>20</a:t>
                      </a:r>
                    </a:p>
                  </a:txBody>
                  <a:tcPr marL="24794" marR="24794" marT="24794" marB="24794"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418" y="1387289"/>
            <a:ext cx="4622800"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Tree>
    <p:extLst>
      <p:ext uri="{BB962C8B-B14F-4D97-AF65-F5344CB8AC3E}">
        <p14:creationId xmlns:p14="http://schemas.microsoft.com/office/powerpoint/2010/main" val="257957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proposed 110.16</a:t>
            </a:r>
            <a:endParaRPr lang="en-US" dirty="0"/>
          </a:p>
        </p:txBody>
      </p:sp>
      <p:sp>
        <p:nvSpPr>
          <p:cNvPr id="3" name="Content Placeholder 2"/>
          <p:cNvSpPr>
            <a:spLocks noGrp="1"/>
          </p:cNvSpPr>
          <p:nvPr>
            <p:ph idx="1"/>
          </p:nvPr>
        </p:nvSpPr>
        <p:spPr/>
        <p:txBody>
          <a:bodyPr/>
          <a:lstStyle/>
          <a:p>
            <a:pPr marL="457200" indent="-285750">
              <a:spcAft>
                <a:spcPts val="1200"/>
              </a:spcAft>
              <a:buFont typeface="Wingdings" panose="05000000000000000000" pitchFamily="2" charset="2"/>
              <a:buChar char="§"/>
            </a:pPr>
            <a:r>
              <a:rPr lang="en-US" dirty="0" smtClean="0"/>
              <a:t>Too many ways to calculate Incident </a:t>
            </a:r>
            <a:r>
              <a:rPr lang="en-US" dirty="0" smtClean="0"/>
              <a:t>Energy from Fault </a:t>
            </a:r>
            <a:r>
              <a:rPr lang="en-US" dirty="0" smtClean="0"/>
              <a:t>Current.</a:t>
            </a:r>
            <a:endParaRPr lang="en-US" dirty="0" smtClean="0"/>
          </a:p>
          <a:p>
            <a:pPr marL="457200" indent="-285750">
              <a:spcAft>
                <a:spcPts val="1200"/>
              </a:spcAft>
              <a:buFont typeface="Wingdings" panose="05000000000000000000" pitchFamily="2" charset="2"/>
              <a:buChar char="§"/>
            </a:pPr>
            <a:r>
              <a:rPr lang="en-US" dirty="0" smtClean="0"/>
              <a:t>First </a:t>
            </a:r>
            <a:r>
              <a:rPr lang="en-US" dirty="0" smtClean="0"/>
              <a:t>Draft Language missing Arc Flash PPE Categories</a:t>
            </a:r>
          </a:p>
          <a:p>
            <a:pPr marL="457200" indent="-285750">
              <a:spcAft>
                <a:spcPts val="1200"/>
              </a:spcAft>
              <a:buFont typeface="Wingdings" panose="05000000000000000000" pitchFamily="2" charset="2"/>
              <a:buChar char="§"/>
            </a:pPr>
            <a:r>
              <a:rPr lang="en-US" dirty="0" smtClean="0"/>
              <a:t>Most dangerous part of electrical system is line side of service disconnect and we are ignoring this.</a:t>
            </a:r>
          </a:p>
          <a:p>
            <a:pPr marL="457200" indent="-285750">
              <a:spcAft>
                <a:spcPts val="1200"/>
              </a:spcAft>
              <a:buFont typeface="Wingdings" panose="05000000000000000000" pitchFamily="2" charset="2"/>
              <a:buChar char="§"/>
            </a:pPr>
            <a:r>
              <a:rPr lang="en-US" dirty="0" smtClean="0"/>
              <a:t>Most installers do not even use the label</a:t>
            </a:r>
          </a:p>
          <a:p>
            <a:pPr marL="457200" indent="-285750">
              <a:spcAft>
                <a:spcPts val="1200"/>
              </a:spcAft>
              <a:buFont typeface="Wingdings" panose="05000000000000000000" pitchFamily="2" charset="2"/>
              <a:buChar char="§"/>
            </a:pPr>
            <a:r>
              <a:rPr lang="en-US" dirty="0" smtClean="0"/>
              <a:t>In our opinion we are not ready for 2017.  Recommend a task group to address all concerns and see if common ground can be achieved to achieve a more clear, easier approach to address the issue.</a:t>
            </a:r>
            <a:endParaRPr lang="en-US" dirty="0" smtClean="0"/>
          </a:p>
          <a:p>
            <a:endParaRPr lang="en-US" dirty="0"/>
          </a:p>
        </p:txBody>
      </p:sp>
    </p:spTree>
    <p:extLst>
      <p:ext uri="{BB962C8B-B14F-4D97-AF65-F5344CB8AC3E}">
        <p14:creationId xmlns:p14="http://schemas.microsoft.com/office/powerpoint/2010/main" val="4214630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TM02900688[[fn=Facet]]</Template>
  <TotalTime>1199</TotalTime>
  <Words>587</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9</vt:i4>
      </vt:variant>
    </vt:vector>
  </HeadingPairs>
  <TitlesOfParts>
    <vt:vector size="24" baseType="lpstr">
      <vt:lpstr>Arial</vt:lpstr>
      <vt:lpstr>Arial Bold Italic</vt:lpstr>
      <vt:lpstr>Calibri</vt:lpstr>
      <vt:lpstr>Calibri Light</vt:lpstr>
      <vt:lpstr>Gill Sans</vt:lpstr>
      <vt:lpstr>Helvetica</vt:lpstr>
      <vt:lpstr>Helvetica Light</vt:lpstr>
      <vt:lpstr>Lucida Grande</vt:lpstr>
      <vt:lpstr>Times New Roman</vt:lpstr>
      <vt:lpstr>Wingdings</vt:lpstr>
      <vt:lpstr>Wingdings 2</vt:lpstr>
      <vt:lpstr>ヒラギノ角ゴ ProN W3</vt:lpstr>
      <vt:lpstr>HDOfficeLightV0</vt:lpstr>
      <vt:lpstr>1_HDOfficeLightV0</vt:lpstr>
      <vt:lpstr>Retrospect</vt:lpstr>
      <vt:lpstr>110.16 First Draft Language</vt:lpstr>
      <vt:lpstr>PowerPoint Presentation</vt:lpstr>
      <vt:lpstr>PowerPoint Presentation</vt:lpstr>
      <vt:lpstr>PowerPoint Presentation</vt:lpstr>
      <vt:lpstr>PowerPoint Presentation</vt:lpstr>
      <vt:lpstr>PowerPoint Presentation</vt:lpstr>
      <vt:lpstr>130.5(D) Labeling    (NFPA 70E)</vt:lpstr>
      <vt:lpstr>PowerPoint Presentation</vt:lpstr>
      <vt:lpstr>Issues with proposed 110.16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Fault Current</dc:title>
  <dc:creator>Larry Ayer</dc:creator>
  <cp:lastModifiedBy>Larry Ayer</cp:lastModifiedBy>
  <cp:revision>22</cp:revision>
  <dcterms:created xsi:type="dcterms:W3CDTF">2015-11-11T16:20:05Z</dcterms:created>
  <dcterms:modified xsi:type="dcterms:W3CDTF">2015-11-12T12:52:06Z</dcterms:modified>
</cp:coreProperties>
</file>