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67" r:id="rId6"/>
    <p:sldId id="262" r:id="rId7"/>
    <p:sldId id="261" r:id="rId8"/>
    <p:sldId id="271" r:id="rId9"/>
    <p:sldId id="270" r:id="rId10"/>
    <p:sldId id="263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51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Energy Codes from 1999</a:t>
            </a:r>
            <a:r>
              <a:rPr lang="en-US" baseline="0" dirty="0" smtClean="0"/>
              <a:t> to Present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Sheet1!$D$18</c:f>
              <c:strCache>
                <c:ptCount val="1"/>
                <c:pt idx="0">
                  <c:v>Retail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Sheet1!$C$19:$C$23</c:f>
              <c:numCache>
                <c:formatCode>General</c:formatCode>
                <c:ptCount val="5"/>
                <c:pt idx="0">
                  <c:v>1999</c:v>
                </c:pt>
                <c:pt idx="1">
                  <c:v>2001</c:v>
                </c:pt>
                <c:pt idx="2">
                  <c:v>2004</c:v>
                </c:pt>
                <c:pt idx="3">
                  <c:v>2007</c:v>
                </c:pt>
                <c:pt idx="4">
                  <c:v>2013</c:v>
                </c:pt>
              </c:numCache>
            </c:numRef>
          </c:cat>
          <c:val>
            <c:numRef>
              <c:f>Sheet1!$D$19:$D$23</c:f>
              <c:numCache>
                <c:formatCode>General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1.5</c:v>
                </c:pt>
                <c:pt idx="3">
                  <c:v>1.5</c:v>
                </c:pt>
                <c:pt idx="4">
                  <c:v>1.26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School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numRef>
              <c:f>Sheet1!$C$19:$C$23</c:f>
              <c:numCache>
                <c:formatCode>General</c:formatCode>
                <c:ptCount val="5"/>
                <c:pt idx="0">
                  <c:v>1999</c:v>
                </c:pt>
                <c:pt idx="1">
                  <c:v>2001</c:v>
                </c:pt>
                <c:pt idx="2">
                  <c:v>2004</c:v>
                </c:pt>
                <c:pt idx="3">
                  <c:v>2007</c:v>
                </c:pt>
                <c:pt idx="4">
                  <c:v>2013</c:v>
                </c:pt>
              </c:numCache>
            </c:numRef>
          </c:cat>
          <c:val>
            <c:numRef>
              <c:f>Sheet1!$E$19:$E$23</c:f>
              <c:numCache>
                <c:formatCode>General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1.2</c:v>
                </c:pt>
                <c:pt idx="3">
                  <c:v>1.2</c:v>
                </c:pt>
                <c:pt idx="4">
                  <c:v>0.87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Sheet1!$F$18</c:f>
              <c:strCache>
                <c:ptCount val="1"/>
                <c:pt idx="0">
                  <c:v>Office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cat>
            <c:numRef>
              <c:f>Sheet1!$C$19:$C$23</c:f>
              <c:numCache>
                <c:formatCode>General</c:formatCode>
                <c:ptCount val="5"/>
                <c:pt idx="0">
                  <c:v>1999</c:v>
                </c:pt>
                <c:pt idx="1">
                  <c:v>2001</c:v>
                </c:pt>
                <c:pt idx="2">
                  <c:v>2004</c:v>
                </c:pt>
                <c:pt idx="3">
                  <c:v>2007</c:v>
                </c:pt>
                <c:pt idx="4">
                  <c:v>2013</c:v>
                </c:pt>
              </c:numCache>
            </c:numRef>
          </c:cat>
          <c:val>
            <c:numRef>
              <c:f>Sheet1!$F$19:$F$23</c:f>
              <c:numCache>
                <c:formatCode>General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</c:v>
                </c:pt>
                <c:pt idx="3">
                  <c:v>1</c:v>
                </c:pt>
                <c:pt idx="4">
                  <c:v>0.82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Sheet1!$G$18</c:f>
              <c:strCache>
                <c:ptCount val="1"/>
                <c:pt idx="0">
                  <c:v>Dining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4"/>
                </a:solidFill>
              </a:ln>
              <a:effectLst/>
            </c:spPr>
          </c:marker>
          <c:cat>
            <c:numRef>
              <c:f>Sheet1!$C$19:$C$23</c:f>
              <c:numCache>
                <c:formatCode>General</c:formatCode>
                <c:ptCount val="5"/>
                <c:pt idx="0">
                  <c:v>1999</c:v>
                </c:pt>
                <c:pt idx="1">
                  <c:v>2001</c:v>
                </c:pt>
                <c:pt idx="2">
                  <c:v>2004</c:v>
                </c:pt>
                <c:pt idx="3">
                  <c:v>2007</c:v>
                </c:pt>
                <c:pt idx="4">
                  <c:v>2013</c:v>
                </c:pt>
              </c:numCache>
            </c:numRef>
          </c:cat>
          <c:val>
            <c:numRef>
              <c:f>Sheet1!$G$19:$G$23</c:f>
              <c:numCache>
                <c:formatCode>General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1.6</c:v>
                </c:pt>
                <c:pt idx="3">
                  <c:v>1.6</c:v>
                </c:pt>
                <c:pt idx="4">
                  <c:v>1.01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610880"/>
        <c:axId val="357605784"/>
      </c:lineChart>
      <c:catAx>
        <c:axId val="3576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05784"/>
        <c:crosses val="autoZero"/>
        <c:auto val="1"/>
        <c:lblAlgn val="ctr"/>
        <c:lblOffset val="100"/>
        <c:noMultiLvlLbl val="0"/>
      </c:catAx>
      <c:valAx>
        <c:axId val="35760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 Historical Lighting Allowance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1959 Lighting allowance for Offices -  5.0 W / ft</a:t>
            </a:r>
            <a:r>
              <a:rPr lang="en-US" sz="2400" baseline="30000" dirty="0" smtClean="0"/>
              <a:t>2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1984 Lighting allowance for Offices reduced to 3.5 </a:t>
            </a:r>
            <a:r>
              <a:rPr lang="en-US" sz="2400" dirty="0"/>
              <a:t>W / ft</a:t>
            </a:r>
            <a:r>
              <a:rPr lang="en-US" sz="2400" baseline="30000" dirty="0"/>
              <a:t>2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30 years of significant technology advancement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2011 Exception added for lighting designed with energy code but with building automation alarming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3" y="147044"/>
            <a:ext cx="11762202" cy="52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5633" y="6273225"/>
            <a:ext cx="546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Change in 2’x4’ Fixture Wattage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75953"/>
              </p:ext>
            </p:extLst>
          </p:nvPr>
        </p:nvGraphicFramePr>
        <p:xfrm>
          <a:off x="400050" y="249384"/>
          <a:ext cx="11414414" cy="576175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23373"/>
                <a:gridCol w="983459"/>
                <a:gridCol w="919595"/>
                <a:gridCol w="1376796"/>
                <a:gridCol w="1454727"/>
                <a:gridCol w="1227195"/>
                <a:gridCol w="1903042"/>
                <a:gridCol w="1826227"/>
              </a:tblGrid>
              <a:tr h="1192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Location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ft</a:t>
                      </a:r>
                      <a:r>
                        <a:rPr lang="en-US" sz="2000" u="none" strike="noStrike" baseline="30000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HVAC system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Actual Demand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Deman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d kW/</a:t>
                      </a:r>
                      <a:r>
                        <a:rPr lang="en-US" sz="2000" u="none" strike="noStrike" dirty="0" smtClean="0">
                          <a:effectLst/>
                        </a:rPr>
                        <a:t>ft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Calculated </a:t>
                      </a:r>
                      <a:r>
                        <a:rPr lang="en-US" sz="2000" u="none" strike="noStrike" dirty="0" smtClean="0">
                          <a:effectLst/>
                        </a:rPr>
                        <a:t>NEC</a:t>
                      </a:r>
                      <a:endParaRPr lang="en-US" sz="2000" b="1" u="none" strike="noStrike" dirty="0" smtClean="0">
                        <a:effectLst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Calculated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NEC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baseline="0" dirty="0" smtClean="0">
                          <a:effectLst/>
                        </a:rPr>
                        <a:t>kW/</a:t>
                      </a:r>
                      <a:r>
                        <a:rPr lang="en-US" sz="2000" u="none" strike="noStrike" dirty="0" smtClean="0">
                          <a:effectLst/>
                        </a:rPr>
                        <a:t>ft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2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  <a:tr h="603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Police </a:t>
                      </a:r>
                      <a:r>
                        <a:rPr lang="en-US" sz="1800" u="none" strike="noStrike" dirty="0">
                          <a:effectLst/>
                        </a:rPr>
                        <a:t>Station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22,400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76,300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277,330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12.38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  <a:tr h="566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Office Building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NJ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Chiller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1,550,000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3,706,000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14.82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  <a:tr h="566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Bank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42,535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VRF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161,800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453,990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10.63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  <a:tr h="566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Bank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Split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20,250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  <a:tr h="113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Office Building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Water Source Heat Pump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680,000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2,135,000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  <a:tr h="1133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Bank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Split Systems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69" y="257107"/>
            <a:ext cx="11144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Task Group wording</a:t>
            </a:r>
          </a:p>
          <a:p>
            <a:r>
              <a:rPr lang="en-US" sz="2400" dirty="0" smtClean="0"/>
              <a:t>Exception No. 2:  Where a building is entirely an office or a bank type occupancy and the lighting is designed and constructed to comply  with an energy code adopted by the local authority with a lighting density of less than 13.5 Volt-Amperes/Square Meter (1.2 Volt-Amperes/Square Foot), the unit lighting load for those type occupancies in Table 220.12 shall be permitted to be reduced by 11 Volt-Amperes/Square Meter (1 Volt-Amperes/Square Foot)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3769" y="3157901"/>
            <a:ext cx="11144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Change</a:t>
            </a:r>
          </a:p>
          <a:p>
            <a:r>
              <a:rPr lang="en-US" sz="2400" dirty="0" smtClean="0"/>
              <a:t>Exception No. 2:  Where a building is </a:t>
            </a:r>
            <a:r>
              <a:rPr lang="en-US" sz="2400" strike="sngStrike" dirty="0" smtClean="0"/>
              <a:t>entirely an office or a bank type occupancy and the lighting is </a:t>
            </a:r>
            <a:r>
              <a:rPr lang="en-US" sz="2400" dirty="0" smtClean="0"/>
              <a:t>designed and constructed to comply  with an energy code adopted by the local authority with a</a:t>
            </a:r>
            <a:r>
              <a:rPr lang="en-US" sz="2400" u="sng" dirty="0" smtClean="0"/>
              <a:t>n overall</a:t>
            </a:r>
            <a:r>
              <a:rPr lang="en-US" sz="2400" dirty="0" smtClean="0"/>
              <a:t> lighting density of less than 13.5 Volt-Amperes/Square Meter (1.2 Volt-Amperes/Square Foot), the unit lighting load</a:t>
            </a:r>
            <a:r>
              <a:rPr lang="en-US" sz="2400" u="sng" dirty="0" smtClean="0"/>
              <a:t>s</a:t>
            </a:r>
            <a:r>
              <a:rPr lang="en-US" sz="2400" dirty="0"/>
              <a:t> </a:t>
            </a:r>
            <a:r>
              <a:rPr lang="en-US" sz="2400" u="sng" dirty="0" smtClean="0"/>
              <a:t>in Table 220.12 </a:t>
            </a:r>
            <a:r>
              <a:rPr lang="en-US" sz="2400" dirty="0" smtClean="0"/>
              <a:t>for </a:t>
            </a:r>
            <a:r>
              <a:rPr lang="en-US" sz="2400" u="sng" dirty="0" smtClean="0"/>
              <a:t>office and bank type areas within the building </a:t>
            </a:r>
            <a:r>
              <a:rPr lang="en-US" sz="2400" strike="sngStrike" dirty="0" smtClean="0"/>
              <a:t>those type occupancies in Table 220.12 </a:t>
            </a:r>
            <a:r>
              <a:rPr lang="en-US" sz="2400" dirty="0" smtClean="0"/>
              <a:t>shall be permitted to be reduced by 1 Volt-Amperes/Square Meter (1 Volt-Amperes/Square Foot)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9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65412"/>
            <a:ext cx="98869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b="24860"/>
          <a:stretch/>
        </p:blipFill>
        <p:spPr>
          <a:xfrm>
            <a:off x="48145" y="0"/>
            <a:ext cx="12143855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461" b="461"/>
          <a:stretch/>
        </p:blipFill>
        <p:spPr>
          <a:xfrm>
            <a:off x="48145" y="3247697"/>
            <a:ext cx="12143855" cy="29260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2118" y="2743200"/>
            <a:ext cx="11419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design since 1980’s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1980’s IES (Illuminating Engineering Society) 70-90 </a:t>
            </a:r>
            <a:r>
              <a:rPr lang="en-US" sz="2400" dirty="0" err="1" smtClean="0"/>
              <a:t>footcandle</a:t>
            </a:r>
            <a:r>
              <a:rPr lang="en-US" sz="2400" dirty="0" smtClean="0"/>
              <a:t> level for office and bank type facilities.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At present IES levels have dropped to 30-50 </a:t>
            </a:r>
            <a:r>
              <a:rPr lang="en-US" sz="2400" dirty="0" err="1" smtClean="0"/>
              <a:t>footcandle</a:t>
            </a:r>
            <a:r>
              <a:rPr lang="en-US" sz="2400" dirty="0" smtClean="0"/>
              <a:t> range.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New technologies </a:t>
            </a:r>
            <a:r>
              <a:rPr lang="en-US" sz="2400" dirty="0" smtClean="0"/>
              <a:t>start such as </a:t>
            </a:r>
            <a:r>
              <a:rPr lang="en-US" sz="2400" dirty="0" smtClean="0"/>
              <a:t>LED’s </a:t>
            </a:r>
            <a:r>
              <a:rPr lang="en-US" sz="2400" dirty="0" smtClean="0"/>
              <a:t>have been brought to market.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Old - 2’x4</a:t>
            </a:r>
            <a:r>
              <a:rPr lang="en-US" sz="2400" dirty="0"/>
              <a:t>’ Fixtures </a:t>
            </a:r>
            <a:r>
              <a:rPr lang="en-US" sz="2400" dirty="0" smtClean="0"/>
              <a:t>4-Lamp typically </a:t>
            </a:r>
            <a:r>
              <a:rPr lang="en-US" sz="2400" dirty="0"/>
              <a:t>spaced </a:t>
            </a:r>
            <a:r>
              <a:rPr lang="en-US" sz="2400" dirty="0" smtClean="0"/>
              <a:t>at </a:t>
            </a:r>
            <a:r>
              <a:rPr lang="en-US" sz="2400" dirty="0"/>
              <a:t>8’x8’ (64 </a:t>
            </a:r>
            <a:r>
              <a:rPr lang="en-US" sz="2400" dirty="0" err="1"/>
              <a:t>s.f.</a:t>
            </a:r>
            <a:r>
              <a:rPr lang="en-US" sz="2400" dirty="0"/>
              <a:t>) or 8’x10’ (80 </a:t>
            </a:r>
            <a:r>
              <a:rPr lang="en-US" sz="2400" dirty="0" err="1"/>
              <a:t>s.f</a:t>
            </a:r>
            <a:r>
              <a:rPr lang="en-US" sz="2400" dirty="0"/>
              <a:t>) on center 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New – 2’x4’ Fixtures 2-Lamp typically spaced at 8x10 or greater.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ghbayledlights.net/wp-content/uploads/2014/11/footcandles-recommendations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-1802" b="18609"/>
          <a:stretch/>
        </p:blipFill>
        <p:spPr bwMode="auto">
          <a:xfrm>
            <a:off x="846867" y="287383"/>
            <a:ext cx="107899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6761" y="1406482"/>
            <a:ext cx="3387436" cy="126769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3766"/>
              </p:ext>
            </p:extLst>
          </p:nvPr>
        </p:nvGraphicFramePr>
        <p:xfrm>
          <a:off x="309900" y="214448"/>
          <a:ext cx="5311582" cy="520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240">
                  <a:extLst>
                    <a:ext uri="{9D8B030D-6E8A-4147-A177-3AD203B41FA5}">
                      <a16:colId xmlns:a16="http://schemas.microsoft.com/office/drawing/2014/main" xmlns="" val="1787145769"/>
                    </a:ext>
                  </a:extLst>
                </a:gridCol>
                <a:gridCol w="1459923">
                  <a:extLst>
                    <a:ext uri="{9D8B030D-6E8A-4147-A177-3AD203B41FA5}">
                      <a16:colId xmlns:a16="http://schemas.microsoft.com/office/drawing/2014/main" xmlns="" val="507188632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xmlns="" val="2823505974"/>
                    </a:ext>
                  </a:extLst>
                </a:gridCol>
              </a:tblGrid>
              <a:tr h="6428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</a:t>
                      </a:r>
                      <a:r>
                        <a:rPr lang="en-US" sz="1800" baseline="0" dirty="0" smtClean="0"/>
                        <a:t> of 2’x4’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Fixture Wattage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Wattage per 80 </a:t>
                      </a:r>
                      <a:r>
                        <a:rPr lang="en-US" sz="1800" dirty="0" err="1" smtClean="0"/>
                        <a:t>s.f.</a:t>
                      </a:r>
                      <a:r>
                        <a:rPr lang="en-US" sz="1800" baseline="0" dirty="0" smtClean="0"/>
                        <a:t> design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207123"/>
                  </a:ext>
                </a:extLst>
              </a:tr>
              <a:tr h="8077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F40T12 – 4 Lamp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196 watts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2.45</a:t>
                      </a:r>
                      <a:endParaRPr lang="en-US" sz="1800" b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5297108"/>
                  </a:ext>
                </a:extLst>
              </a:tr>
              <a:tr h="8077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F40T8 – 4 Lamp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2.25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4677726"/>
                  </a:ext>
                </a:extLst>
              </a:tr>
              <a:tr h="695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F32T8</a:t>
                      </a:r>
                      <a:r>
                        <a:rPr lang="en-US" sz="1800" b="1" baseline="0" dirty="0" smtClean="0"/>
                        <a:t> – 4 Lamp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1.64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5800348"/>
                  </a:ext>
                </a:extLst>
              </a:tr>
              <a:tr h="8077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F32T8</a:t>
                      </a:r>
                      <a:r>
                        <a:rPr lang="en-US" sz="1800" b="1" baseline="0" dirty="0" smtClean="0"/>
                        <a:t> – 3 Lamp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93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1.16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910076"/>
                  </a:ext>
                </a:extLst>
              </a:tr>
              <a:tr h="8077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Equivalent </a:t>
                      </a:r>
                      <a:r>
                        <a:rPr lang="en-US" sz="1800" b="1" baseline="0" dirty="0" smtClean="0"/>
                        <a:t> 4 lamp LED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.94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8284845"/>
                  </a:ext>
                </a:extLst>
              </a:tr>
              <a:tr h="548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Equivalent  2 lamp LED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47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.58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215820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01832"/>
              </p:ext>
            </p:extLst>
          </p:nvPr>
        </p:nvGraphicFramePr>
        <p:xfrm>
          <a:off x="6031828" y="214448"/>
          <a:ext cx="5311582" cy="623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617">
                  <a:extLst>
                    <a:ext uri="{9D8B030D-6E8A-4147-A177-3AD203B41FA5}">
                      <a16:colId xmlns:a16="http://schemas.microsoft.com/office/drawing/2014/main" xmlns="" val="178714576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507188632"/>
                    </a:ext>
                  </a:extLst>
                </a:gridCol>
                <a:gridCol w="1108365">
                  <a:extLst>
                    <a:ext uri="{9D8B030D-6E8A-4147-A177-3AD203B41FA5}">
                      <a16:colId xmlns:a16="http://schemas.microsoft.com/office/drawing/2014/main" xmlns="" val="2823505974"/>
                    </a:ext>
                  </a:extLst>
                </a:gridCol>
              </a:tblGrid>
              <a:tr h="642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HVAC System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kW/Ton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W/ft</a:t>
                      </a:r>
                      <a:r>
                        <a:rPr lang="en-US" sz="18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143207123"/>
                  </a:ext>
                </a:extLst>
              </a:tr>
              <a:tr h="642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Packaged Roof top unit - 24 Ton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6.925</a:t>
                      </a:r>
                    </a:p>
                  </a:txBody>
                  <a:tcPr marL="4763" marR="4763" marT="4763" marB="0" anchor="b"/>
                </a:tc>
              </a:tr>
              <a:tr h="642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</a:t>
                      </a:r>
                    </a:p>
                  </a:txBody>
                  <a:tcPr marL="4763" marR="4763" marT="4763" marB="0" anchor="b"/>
                </a:tc>
              </a:tr>
              <a:tr h="642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4763" marR="4763" marT="4763" marB="0" anchor="b"/>
                </a:tc>
              </a:tr>
              <a:tr h="807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Chiller Air-Cooled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505297108"/>
                  </a:ext>
                </a:extLst>
              </a:tr>
              <a:tr h="695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Source Heat Pump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145800348"/>
                  </a:ext>
                </a:extLst>
              </a:tr>
              <a:tr h="807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Chiller Water-Cooled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5910076"/>
                  </a:ext>
                </a:extLst>
              </a:tr>
              <a:tr h="807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Refrigerant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208284845"/>
                  </a:ext>
                </a:extLst>
              </a:tr>
              <a:tr h="54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 Source Heat Pump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74215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54266"/>
              </p:ext>
            </p:extLst>
          </p:nvPr>
        </p:nvGraphicFramePr>
        <p:xfrm>
          <a:off x="466090" y="149860"/>
          <a:ext cx="452882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955">
                  <a:extLst>
                    <a:ext uri="{9D8B030D-6E8A-4147-A177-3AD203B41FA5}">
                      <a16:colId xmlns:a16="http://schemas.microsoft.com/office/drawing/2014/main" xmlns="" val="1802109859"/>
                    </a:ext>
                  </a:extLst>
                </a:gridCol>
                <a:gridCol w="1657865">
                  <a:extLst>
                    <a:ext uri="{9D8B030D-6E8A-4147-A177-3AD203B41FA5}">
                      <a16:colId xmlns:a16="http://schemas.microsoft.com/office/drawing/2014/main" xmlns="" val="3970427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 Area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W/ft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52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Automotive</a:t>
                      </a:r>
                      <a:r>
                        <a:rPr lang="en-US" baseline="0" dirty="0" smtClean="0"/>
                        <a:t>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889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00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Courthouse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60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Dining:</a:t>
                      </a:r>
                      <a:r>
                        <a:rPr lang="en-US" baseline="0" dirty="0" smtClean="0"/>
                        <a:t> Bar lounge/leisure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2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Dining: Cafeteria/Fast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27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Dining: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61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Dormitory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0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Exercise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02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Fire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45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Gymnasium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93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 Care Clinic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779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74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Hotel/Motel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24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1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 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67008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98827"/>
              </p:ext>
            </p:extLst>
          </p:nvPr>
        </p:nvGraphicFramePr>
        <p:xfrm>
          <a:off x="6402070" y="136736"/>
          <a:ext cx="4528820" cy="594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955">
                  <a:extLst>
                    <a:ext uri="{9D8B030D-6E8A-4147-A177-3AD203B41FA5}">
                      <a16:colId xmlns:a16="http://schemas.microsoft.com/office/drawing/2014/main" xmlns="" val="1802109859"/>
                    </a:ext>
                  </a:extLst>
                </a:gridCol>
                <a:gridCol w="1657865">
                  <a:extLst>
                    <a:ext uri="{9D8B030D-6E8A-4147-A177-3AD203B41FA5}">
                      <a16:colId xmlns:a16="http://schemas.microsoft.com/office/drawing/2014/main" xmlns="" val="3970427506"/>
                    </a:ext>
                  </a:extLst>
                </a:gridCol>
              </a:tblGrid>
              <a:tr h="3890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 Area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W/ft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528405"/>
                  </a:ext>
                </a:extLst>
              </a:tr>
              <a:tr h="349674">
                <a:tc>
                  <a:txBody>
                    <a:bodyPr/>
                    <a:lstStyle/>
                    <a:p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Picture theater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889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00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60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2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</a:t>
                      </a:r>
                      <a:r>
                        <a:rPr lang="en-US" baseline="0" dirty="0" smtClean="0"/>
                        <a:t> Garage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27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Penitentiary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61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Performing</a:t>
                      </a:r>
                      <a:r>
                        <a:rPr lang="en-US" baseline="0" dirty="0" smtClean="0"/>
                        <a:t> Arts Theater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0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Police</a:t>
                      </a:r>
                      <a:r>
                        <a:rPr lang="en-US" baseline="0" dirty="0" smtClean="0"/>
                        <a:t>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02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45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Religious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93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779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74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Arena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24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Town 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1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0684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1930" y="6273225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ASHRAE 2013 – 90.1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ercial Code Adoption St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33" y="237547"/>
            <a:ext cx="9682483" cy="58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392197"/>
              </p:ext>
            </p:extLst>
          </p:nvPr>
        </p:nvGraphicFramePr>
        <p:xfrm>
          <a:off x="1117023" y="322118"/>
          <a:ext cx="9751868" cy="549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4763</TotalTime>
  <Words>590</Words>
  <Application>Microsoft Office PowerPoint</Application>
  <PresentationFormat>Widescreen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NEC Historical Lighting Allowance</vt:lpstr>
      <vt:lpstr>PowerPoint Presentation</vt:lpstr>
      <vt:lpstr>PowerPoint Presentation</vt:lpstr>
      <vt:lpstr>Lighting design since 1980’s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Lighting Allowance</dc:title>
  <dc:creator>LarryAyer</dc:creator>
  <cp:lastModifiedBy>Larry Ayer</cp:lastModifiedBy>
  <cp:revision>46</cp:revision>
  <dcterms:created xsi:type="dcterms:W3CDTF">2015-10-28T21:16:43Z</dcterms:created>
  <dcterms:modified xsi:type="dcterms:W3CDTF">2015-11-10T22:52:41Z</dcterms:modified>
</cp:coreProperties>
</file>