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25"/>
  </p:notesMasterIdLst>
  <p:sldIdLst>
    <p:sldId id="258" r:id="rId3"/>
    <p:sldId id="259" r:id="rId4"/>
    <p:sldId id="260" r:id="rId5"/>
    <p:sldId id="261" r:id="rId6"/>
    <p:sldId id="276" r:id="rId7"/>
    <p:sldId id="263" r:id="rId8"/>
    <p:sldId id="266" r:id="rId9"/>
    <p:sldId id="267" r:id="rId10"/>
    <p:sldId id="268" r:id="rId11"/>
    <p:sldId id="269" r:id="rId12"/>
    <p:sldId id="277" r:id="rId13"/>
    <p:sldId id="275" r:id="rId14"/>
    <p:sldId id="270" r:id="rId15"/>
    <p:sldId id="282" r:id="rId16"/>
    <p:sldId id="279" r:id="rId17"/>
    <p:sldId id="283" r:id="rId18"/>
    <p:sldId id="284" r:id="rId19"/>
    <p:sldId id="271" r:id="rId20"/>
    <p:sldId id="272" r:id="rId21"/>
    <p:sldId id="285" r:id="rId22"/>
    <p:sldId id="273" r:id="rId23"/>
    <p:sldId id="274"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6" d="100"/>
          <a:sy n="66" d="100"/>
        </p:scale>
        <p:origin x="-1638" y="-492"/>
      </p:cViewPr>
      <p:guideLst>
        <p:guide orient="horz" pos="2160"/>
        <p:guide pos="2880"/>
        <p:guide pos="144"/>
        <p:guide pos="561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4368203-0594-4B04-BCA2-D3A73E298577}" type="datetimeFigureOut">
              <a:rPr lang="en-US" smtClean="0"/>
              <a:pPr/>
              <a:t>4/25/2015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124BFBA-5282-4830-BC33-230BC8514E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CBDF92-0382-4189-A4BF-B2099EFDC6E9}"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24BFBA-5282-4830-BC33-230BC8514E41}"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1"/>
            <p:extLst>
              <p:ext uri="{DAA4B4D4-6D71-4841-9C94-3DE7FCFB9230}">
                <p14:media xmlns="" xmlns:p14="http://schemas.microsoft.com/office/powerpoint/2010/main" r:embed="rId3"/>
              </p:ext>
            </p:extLst>
          </p:nvPr>
        </p:nvPicPr>
        <p:blipFill>
          <a:blip r:embed="rId4" cstate="print"/>
          <a:stretch>
            <a:fillRect/>
          </a:stretch>
        </p:blipFill>
        <p:spPr>
          <a:xfrm>
            <a:off x="0" y="2286000"/>
            <a:ext cx="6858000" cy="4572000"/>
          </a:xfrm>
          <a:prstGeom prst="rect">
            <a:avLst/>
          </a:prstGeom>
        </p:spPr>
      </p:pic>
      <p:pic>
        <p:nvPicPr>
          <p:cNvPr id="8" name="Picture 7"/>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600" y="152400"/>
            <a:ext cx="8686800" cy="1470025"/>
          </a:xfrm>
        </p:spPr>
        <p:txBody>
          <a:bodyPr/>
          <a:lstStyle>
            <a:lvl1pPr algn="ct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4038600" y="3429000"/>
            <a:ext cx="4876800" cy="2209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A0648E-542B-4C85-BC7A-E8929978949D}" type="datetime1">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454264943"/>
      </p:ext>
    </p:extLst>
  </p:cSld>
  <p:clrMapOvr>
    <a:masterClrMapping/>
  </p:clrMapOvr>
  <p:timing>
    <p:tnLst>
      <p:par>
        <p:cTn id="1" dur="indefinite" restart="never" nodeType="tmRoot">
          <p:childTnLst>
            <p:video>
              <p:cMediaNode>
                <p:cTn id="2" repeatCount="indefinite" fill="hold" display="0">
                  <p:stCondLst>
                    <p:cond delay="indefinite"/>
                  </p:stCondLst>
                </p:cTn>
                <p:tgtEl>
                  <p:spTgt spid="7"/>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A238C-B4D7-4747-A928-68E0464249E9}" type="datetime1">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34135935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1"/>
            <p:extLst>
              <p:ext uri="{DAA4B4D4-6D71-4841-9C94-3DE7FCFB9230}">
                <p14:media xmlns="" xmlns:p14="http://schemas.microsoft.com/office/powerpoint/2010/main" r:embed="rId3"/>
              </p:ext>
            </p:extLst>
          </p:nvPr>
        </p:nvPicPr>
        <p:blipFill rotWithShape="1">
          <a:blip r:embed="rId4"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75294"/>
          <a:stretch/>
        </p:blipFill>
        <p:spPr>
          <a:xfrm>
            <a:off x="0" y="5163671"/>
            <a:ext cx="9144000" cy="1694328"/>
          </a:xfrm>
          <a:prstGeom prst="rect">
            <a:avLst/>
          </a:prstGeom>
        </p:spPr>
      </p:pic>
      <p:sp>
        <p:nvSpPr>
          <p:cNvPr id="2" name="Vertical Title 1"/>
          <p:cNvSpPr>
            <a:spLocks noGrp="1"/>
          </p:cNvSpPr>
          <p:nvPr>
            <p:ph type="title" orient="vert"/>
          </p:nvPr>
        </p:nvSpPr>
        <p:spPr>
          <a:xfrm>
            <a:off x="6858000" y="97716"/>
            <a:ext cx="2057400" cy="6150684"/>
          </a:xfrm>
        </p:spPr>
        <p:txBody>
          <a:bodyPr vert="eaVert"/>
          <a:lstStyle>
            <a:lvl1pPr>
              <a:defRPr>
                <a:solidFill>
                  <a:schemeClr val="tx1"/>
                </a:solidFill>
                <a:effectLst>
                  <a:outerShdw blurRad="50800" dist="38100" dir="2700000" algn="tl" rotWithShape="0">
                    <a:prstClr val="black">
                      <a:alpha val="40000"/>
                    </a:prstClr>
                  </a:outerShdw>
                  <a:reflection blurRad="6350" stA="25000" endPos="45500" dir="5400000" sy="-100000" algn="bl" rotWithShape="0"/>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97716"/>
            <a:ext cx="5486400" cy="61506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78A58-196E-417F-A445-E42E8B73F74D}" type="datetime1">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10713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0AD92-F7C8-4D60-9BD8-5526F0CDA96D}" type="datetime1">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23127377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D71E3-925E-4166-8DA9-0B313BDA69E9}" type="datetime1">
              <a:rPr lang="en-US" smtClean="0"/>
              <a:pPr/>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2294895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264"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66360"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41936A6-7D69-4722-90AF-9354620DF36E}" type="datetime1">
              <a:rPr lang="en-US" smtClean="0"/>
              <a:pPr/>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35575946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3812" y="1722792"/>
            <a:ext cx="3735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3812" y="2362554"/>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1" y="1722792"/>
            <a:ext cx="3733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81601" y="2362554"/>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D65207-7207-4882-8FDD-289320664C5D}" type="datetime1">
              <a:rPr lang="en-US" smtClean="0"/>
              <a:pPr/>
              <a:t>4/25/2015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23005795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5A9DF-7F78-44BE-8DCE-E32064523D88}" type="datetime1">
              <a:rPr lang="en-US" smtClean="0"/>
              <a:pPr/>
              <a:t>4/25/2015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1016408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536BC-8D28-45DF-90C8-1CAD169C146B}" type="datetime1">
              <a:rPr lang="en-US" smtClean="0"/>
              <a:pPr/>
              <a:t>4/25/2015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117936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Earth Glass against white,loop.wmv">
            <a:hlinkClick r:id="" action="ppaction://media"/>
          </p:cNvPr>
          <p:cNvPicPr>
            <a:picLocks noChangeAspect="1"/>
          </p:cNvPicPr>
          <p:nvPr userDrawn="1">
            <a:videoFile r:link="rId1"/>
            <p:extLst>
              <p:ext uri="{DAA4B4D4-6D71-4841-9C94-3DE7FCFB9230}">
                <p14:media xmlns="" xmlns:p14="http://schemas.microsoft.com/office/powerpoint/2010/main" r:embed="rId3"/>
              </p:ext>
            </p:extLst>
          </p:nvPr>
        </p:nvPicPr>
        <p:blipFill rotWithShape="1">
          <a:blip r:embed="rId4" cstate="print"/>
          <a:srcRect t="4839" b="8065"/>
          <a:stretch/>
        </p:blipFill>
        <p:spPr>
          <a:xfrm>
            <a:off x="0" y="5486400"/>
            <a:ext cx="2362200" cy="1371600"/>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75294"/>
          <a:stretch/>
        </p:blipFill>
        <p:spPr>
          <a:xfrm>
            <a:off x="0" y="5163671"/>
            <a:ext cx="9144000" cy="1694328"/>
          </a:xfrm>
          <a:prstGeom prst="rect">
            <a:avLst/>
          </a:prstGeom>
        </p:spPr>
      </p:pic>
      <p:sp>
        <p:nvSpPr>
          <p:cNvPr id="2" name="Title 1"/>
          <p:cNvSpPr>
            <a:spLocks noGrp="1"/>
          </p:cNvSpPr>
          <p:nvPr>
            <p:ph type="title"/>
          </p:nvPr>
        </p:nvSpPr>
        <p:spPr>
          <a:xfrm>
            <a:off x="1295400" y="15240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52400"/>
            <a:ext cx="44958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314450"/>
            <a:ext cx="3008313" cy="493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D1832-AD2E-4796-A92C-709B10775A91}" type="datetime1">
              <a:rPr lang="en-US" smtClean="0"/>
              <a:pPr/>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2542394070"/>
      </p:ext>
    </p:extLst>
  </p:cSld>
  <p:clrMapOvr>
    <a:masterClrMapping/>
  </p:clrMapOvr>
  <p:timing>
    <p:tnLst>
      <p:par>
        <p:cTn id="1" dur="indefinite" restart="never" nodeType="tmRoot">
          <p:childTnLst>
            <p:video>
              <p:cMediaNode>
                <p:cTn id="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45A91-8F9F-486F-AAED-9591DC53E54D}" type="datetime1">
              <a:rPr lang="en-US" smtClean="0"/>
              <a:pPr/>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319051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NULL"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13"/>
            <p:extLst>
              <p:ext uri="{DAA4B4D4-6D71-4841-9C94-3DE7FCFB9230}">
                <p14:media xmlns="" xmlns:p14="http://schemas.microsoft.com/office/powerpoint/2010/main" r:embed="rId14"/>
              </p:ext>
            </p:extLst>
          </p:nvPr>
        </p:nvPicPr>
        <p:blipFill rotWithShape="1">
          <a:blip r:embed="rId15"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a:blip r:embed="rId16"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54684"/>
            <a:ext cx="8686800" cy="105604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0" y="1676400"/>
            <a:ext cx="76200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571E3-0DE8-4584-97E2-BED74A14F1D0}" type="datetime1">
              <a:rPr lang="en-US" smtClean="0"/>
              <a:pPr/>
              <a:t>4/25/2015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150D1-F9F4-4BA1-9404-779A35382010}" type="slidenum">
              <a:rPr lang="en-US" smtClean="0"/>
              <a:pPr/>
              <a:t>‹#›</a:t>
            </a:fld>
            <a:endParaRPr lang="en-US"/>
          </a:p>
        </p:txBody>
      </p:sp>
    </p:spTree>
    <p:extLst>
      <p:ext uri="{BB962C8B-B14F-4D97-AF65-F5344CB8AC3E}">
        <p14:creationId xmlns="" xmlns:p14="http://schemas.microsoft.com/office/powerpoint/2010/main" val="253306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video>
              <p:cMediaNode>
                <p:cTn id="2" repeatCount="indefinite" fill="hold" display="0">
                  <p:stCondLst>
                    <p:cond delay="indefinite"/>
                  </p:stCondLst>
                </p:cTn>
                <p:tgtEl>
                  <p:spTgt spid="7"/>
                </p:tgtEl>
              </p:cMediaNode>
            </p:video>
          </p:childTnLst>
        </p:cTn>
      </p:par>
    </p:tnLst>
  </p:timing>
  <p:hf hdr="0" ftr="0" dt="0"/>
  <p:txStyles>
    <p:titleStyle>
      <a:lvl1pPr algn="l"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http://apps.leg.wa.gov/documents/billdocs/2009-10/Pdf/Digests/House/2287.DIG.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sarch@u.washington.edu" TargetMode="External"/><Relationship Id="rId7" Type="http://schemas.openxmlformats.org/officeDocument/2006/relationships/hyperlink" Target="mailto:green@uw.edu" TargetMode="External"/><Relationship Id="rId2" Type="http://schemas.openxmlformats.org/officeDocument/2006/relationships/hyperlink" Target="mailto:vwarren@uw.edu" TargetMode="External"/><Relationship Id="rId1" Type="http://schemas.openxmlformats.org/officeDocument/2006/relationships/slideLayout" Target="../slideLayouts/slideLayout2.xml"/><Relationship Id="rId6" Type="http://schemas.openxmlformats.org/officeDocument/2006/relationships/hyperlink" Target="mailto:elisd2@uw.edu" TargetMode="External"/><Relationship Id="rId5" Type="http://schemas.openxmlformats.org/officeDocument/2006/relationships/hyperlink" Target="mailto:frerec@uw.edu.edu" TargetMode="External"/><Relationship Id="rId4" Type="http://schemas.openxmlformats.org/officeDocument/2006/relationships/hyperlink" Target="mailto:ruthj@uw.edu"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f2.washington.edu/ess/inform/uw-climate-action-pla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apps.leg.wa.gov/RCW/default.aspx?cite=39.35D" TargetMode="External"/><Relationship Id="rId2" Type="http://schemas.openxmlformats.org/officeDocument/2006/relationships/hyperlink" Target="mailto:http://apps.leg.wa.gov/documents/billdocs/2009-10/Pdf/Bills/Session%20Law%202009/5560-S2.SL.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ashington.edu/regents/meetings/2011/march/items/fin/f-13.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ashington.edu/research/.SITEPARTS/.documents/.or/energy_fact_sheet.pdf" TargetMode="External"/><Relationship Id="rId2" Type="http://schemas.openxmlformats.org/officeDocument/2006/relationships/hyperlink" Target="http://www.washington.edu/research/energy/"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
            <a:ext cx="7239000" cy="2133600"/>
          </a:xfrm>
        </p:spPr>
        <p:txBody>
          <a:bodyPr>
            <a:normAutofit fontScale="90000"/>
          </a:bodyPr>
          <a:lstStyle/>
          <a:p>
            <a:pPr algn="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smtClean="0"/>
              <a:t/>
            </a:r>
            <a:br>
              <a:rPr lang="en-US" b="1" smtClean="0"/>
            </a:br>
            <a:r>
              <a:rPr lang="en-US" b="1" smtClean="0">
                <a:solidFill>
                  <a:schemeClr val="tx1"/>
                </a:solidFill>
              </a:rPr>
              <a:t>Environmental </a:t>
            </a:r>
            <a:r>
              <a:rPr lang="en-US" b="1" dirty="0" smtClean="0">
                <a:solidFill>
                  <a:schemeClr val="tx1"/>
                </a:solidFill>
              </a:rPr>
              <a:t>Stewardship and Sustainability  at the UW </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a:t/>
            </a:r>
            <a:br>
              <a:rPr lang="en-US" dirty="0"/>
            </a:br>
            <a:endParaRPr lang="en-US" dirty="0"/>
          </a:p>
        </p:txBody>
      </p:sp>
      <p:sp>
        <p:nvSpPr>
          <p:cNvPr id="5" name="Subtitle 4"/>
          <p:cNvSpPr>
            <a:spLocks noGrp="1"/>
          </p:cNvSpPr>
          <p:nvPr>
            <p:ph type="subTitle" idx="1"/>
          </p:nvPr>
        </p:nvSpPr>
        <p:spPr>
          <a:xfrm>
            <a:off x="838200" y="4648200"/>
            <a:ext cx="3810000" cy="1828800"/>
          </a:xfrm>
        </p:spPr>
        <p:txBody>
          <a:bodyPr>
            <a:normAutofit/>
          </a:bodyPr>
          <a:lstStyle/>
          <a:p>
            <a:r>
              <a:rPr lang="en-US" sz="2400" b="1" smtClean="0">
                <a:latin typeface="Arial Narrow" pitchFamily="34" charset="0"/>
                <a:cs typeface="Arial" pitchFamily="34" charset="0"/>
              </a:rPr>
              <a:t/>
            </a:r>
            <a:br>
              <a:rPr lang="en-US" sz="2400" b="1" smtClean="0">
                <a:latin typeface="Arial Narrow" pitchFamily="34" charset="0"/>
                <a:cs typeface="Arial" pitchFamily="34" charset="0"/>
              </a:rPr>
            </a:br>
            <a:endParaRPr lang="en-US" sz="2400" dirty="0">
              <a:latin typeface="Arial Narrow" pitchFamily="34" charset="0"/>
              <a:cs typeface="Arial" pitchFamily="34" charset="0"/>
            </a:endParaRPr>
          </a:p>
        </p:txBody>
      </p:sp>
      <p:pic>
        <p:nvPicPr>
          <p:cNvPr id="6" name="Picture 5" descr="ESS-logotype-900.png"/>
          <p:cNvPicPr>
            <a:picLocks noChangeAspect="1"/>
          </p:cNvPicPr>
          <p:nvPr/>
        </p:nvPicPr>
        <p:blipFill>
          <a:blip r:embed="rId2" cstate="print"/>
          <a:stretch>
            <a:fillRect/>
          </a:stretch>
        </p:blipFill>
        <p:spPr>
          <a:xfrm>
            <a:off x="228600" y="5486400"/>
            <a:ext cx="4724400" cy="1066800"/>
          </a:xfrm>
          <a:prstGeom prst="rect">
            <a:avLst/>
          </a:prstGeom>
        </p:spPr>
      </p:pic>
      <p:sp>
        <p:nvSpPr>
          <p:cNvPr id="7" name="TextBox 6"/>
          <p:cNvSpPr txBox="1"/>
          <p:nvPr/>
        </p:nvSpPr>
        <p:spPr>
          <a:xfrm>
            <a:off x="838200" y="5257800"/>
            <a:ext cx="4495800" cy="400110"/>
          </a:xfrm>
          <a:prstGeom prst="rect">
            <a:avLst/>
          </a:prstGeom>
          <a:noFill/>
        </p:spPr>
        <p:txBody>
          <a:bodyPr wrap="square" rtlCol="0">
            <a:spAutoFit/>
          </a:bodyPr>
          <a:lstStyle/>
          <a:p>
            <a:r>
              <a:rPr lang="en-US" sz="2000" b="1" smtClean="0">
                <a:latin typeface="Helvetica" pitchFamily="34" charset="0"/>
              </a:rPr>
              <a:t>Created by Finance and Facilities</a:t>
            </a:r>
            <a:endParaRPr lang="en-US" sz="2000" b="1">
              <a:latin typeface="Helvetic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0"/>
            <a:ext cx="5334000" cy="1752600"/>
          </a:xfrm>
        </p:spPr>
        <p:txBody>
          <a:bodyPr>
            <a:noAutofit/>
          </a:bodyPr>
          <a:lstStyle/>
          <a:p>
            <a:pPr lvl="0"/>
            <a:r>
              <a:rPr lang="en-US" sz="3600" b="1" smtClean="0">
                <a:solidFill>
                  <a:schemeClr val="tx1"/>
                </a:solidFill>
              </a:rPr>
              <a:t>Better Building </a:t>
            </a:r>
            <a:r>
              <a:rPr lang="en-US" sz="3600" smtClean="0">
                <a:solidFill>
                  <a:schemeClr val="tx1"/>
                </a:solidFill>
              </a:rPr>
              <a:t>Challenge &amp; Community Power Works Program </a:t>
            </a:r>
            <a:endParaRPr lang="en-US" sz="3600" b="1" dirty="0">
              <a:solidFill>
                <a:schemeClr val="tx1"/>
              </a:solidFill>
            </a:endParaRPr>
          </a:p>
        </p:txBody>
      </p:sp>
      <p:sp>
        <p:nvSpPr>
          <p:cNvPr id="5" name="Content Placeholder 2"/>
          <p:cNvSpPr>
            <a:spLocks noGrp="1"/>
          </p:cNvSpPr>
          <p:nvPr>
            <p:ph idx="1"/>
          </p:nvPr>
        </p:nvSpPr>
        <p:spPr>
          <a:xfrm>
            <a:off x="762000" y="1905000"/>
            <a:ext cx="7848600" cy="4267200"/>
          </a:xfrm>
        </p:spPr>
        <p:txBody>
          <a:bodyPr>
            <a:normAutofit/>
          </a:bodyPr>
          <a:lstStyle/>
          <a:p>
            <a:pPr marL="342900" lvl="1" indent="-342900">
              <a:buFont typeface="Arial" pitchFamily="34" charset="0"/>
              <a:buChar char="•"/>
            </a:pPr>
            <a:r>
              <a:rPr lang="en-US" sz="2400" b="1" u="sng" dirty="0" smtClean="0"/>
              <a:t>Scope</a:t>
            </a:r>
            <a:r>
              <a:rPr lang="en-US" sz="2400" dirty="0" smtClean="0"/>
              <a:t>:</a:t>
            </a:r>
            <a:r>
              <a:rPr lang="en-US" sz="1800" dirty="0" smtClean="0"/>
              <a:t>  </a:t>
            </a:r>
            <a:r>
              <a:rPr lang="en-US" sz="1800" dirty="0"/>
              <a:t>The City of Seattle is partnering with the Seattle business community to create a high-performance downtown building district to reduce energy use, greenhouse gas (GHG) emissions, and water use </a:t>
            </a:r>
            <a:r>
              <a:rPr lang="en-US" sz="1800"/>
              <a:t>from </a:t>
            </a:r>
            <a:r>
              <a:rPr lang="en-US" sz="1800" smtClean="0"/>
              <a:t>buildings. </a:t>
            </a:r>
            <a:endParaRPr lang="en-US" sz="1800" dirty="0" smtClean="0"/>
          </a:p>
          <a:p>
            <a:pPr marL="342900" lvl="1" indent="-342900">
              <a:buFont typeface="Arial" pitchFamily="34" charset="0"/>
              <a:buChar char="•"/>
            </a:pPr>
            <a:r>
              <a:rPr lang="en-US" sz="2400" b="1" u="sng" dirty="0" smtClean="0"/>
              <a:t>Plan</a:t>
            </a:r>
            <a:r>
              <a:rPr lang="en-US" sz="2400" smtClean="0"/>
              <a:t>:  </a:t>
            </a:r>
            <a:r>
              <a:rPr lang="en-US" sz="1800" smtClean="0"/>
              <a:t>The UW is in talks with UNICO about both projects</a:t>
            </a:r>
            <a:endParaRPr lang="en-US" sz="1800" dirty="0" smtClean="0"/>
          </a:p>
          <a:p>
            <a:pPr marL="342900" lvl="1" indent="-342900">
              <a:buFont typeface="Arial" pitchFamily="34" charset="0"/>
              <a:buChar char="•"/>
            </a:pPr>
            <a:r>
              <a:rPr lang="en-US" sz="2400" b="1" u="sng" dirty="0" smtClean="0"/>
              <a:t>Who’s involved</a:t>
            </a:r>
            <a:r>
              <a:rPr lang="en-US" sz="2400" smtClean="0"/>
              <a:t>: </a:t>
            </a:r>
            <a:r>
              <a:rPr lang="en-US" sz="1800" smtClean="0"/>
              <a:t>King </a:t>
            </a:r>
            <a:r>
              <a:rPr lang="en-US" sz="1800" dirty="0" smtClean="0"/>
              <a:t>County</a:t>
            </a:r>
            <a:r>
              <a:rPr lang="en-US" sz="1800" smtClean="0"/>
              <a:t>, City </a:t>
            </a:r>
            <a:r>
              <a:rPr lang="en-US" sz="1800" dirty="0"/>
              <a:t>of Seattle, major </a:t>
            </a:r>
            <a:r>
              <a:rPr lang="en-US" sz="1800"/>
              <a:t>property </a:t>
            </a:r>
            <a:r>
              <a:rPr lang="en-US" sz="1800" smtClean="0"/>
              <a:t>owners.  </a:t>
            </a:r>
            <a:r>
              <a:rPr lang="en-US" sz="1800" dirty="0" smtClean="0"/>
              <a:t>UW </a:t>
            </a:r>
            <a:r>
              <a:rPr lang="en-US" sz="1800"/>
              <a:t>involvement </a:t>
            </a:r>
            <a:r>
              <a:rPr lang="en-US" sz="1800" smtClean="0"/>
              <a:t>is minimal </a:t>
            </a:r>
            <a:r>
              <a:rPr lang="en-US" sz="1800" dirty="0" smtClean="0"/>
              <a:t>to date: represented by External Relations, Office of Planning and Budgeting and Built Environments.</a:t>
            </a:r>
          </a:p>
          <a:p>
            <a:pPr marL="342900" lvl="1" indent="-342900">
              <a:buFont typeface="Arial" pitchFamily="34" charset="0"/>
              <a:buChar char="•"/>
            </a:pPr>
            <a:r>
              <a:rPr lang="en-US" sz="2400" b="1" u="sng" dirty="0" smtClean="0"/>
              <a:t>Timeline</a:t>
            </a:r>
            <a:r>
              <a:rPr lang="en-US" sz="2400" dirty="0" smtClean="0"/>
              <a:t>:</a:t>
            </a:r>
          </a:p>
          <a:p>
            <a:pPr marL="742950" lvl="2" indent="-342900">
              <a:spcBef>
                <a:spcPts val="0"/>
              </a:spcBef>
              <a:buFont typeface="Calibri" pitchFamily="34" charset="0"/>
              <a:buChar char="–"/>
            </a:pPr>
            <a:r>
              <a:rPr lang="en-US" sz="1800"/>
              <a:t>N</a:t>
            </a:r>
            <a:r>
              <a:rPr lang="en-US" sz="1800" smtClean="0"/>
              <a:t>ew buildings would reduce energy </a:t>
            </a:r>
            <a:r>
              <a:rPr lang="en-US" sz="1800"/>
              <a:t>use </a:t>
            </a:r>
            <a:r>
              <a:rPr lang="en-US" sz="1800" smtClean="0"/>
              <a:t>60% by </a:t>
            </a:r>
            <a:r>
              <a:rPr lang="en-US" sz="1800" dirty="0" smtClean="0"/>
              <a:t>2015</a:t>
            </a:r>
            <a:r>
              <a:rPr lang="en-US" sz="1800" smtClean="0"/>
              <a:t>, achieve carbon </a:t>
            </a:r>
            <a:r>
              <a:rPr lang="en-US" sz="1800" dirty="0" smtClean="0"/>
              <a:t>neutrality by 2030</a:t>
            </a:r>
          </a:p>
          <a:p>
            <a:pPr marL="742950" lvl="2" indent="-342900">
              <a:spcBef>
                <a:spcPts val="0"/>
              </a:spcBef>
              <a:buFont typeface="Calibri" pitchFamily="34" charset="0"/>
              <a:buChar char="–"/>
            </a:pPr>
            <a:r>
              <a:rPr lang="en-US" sz="1800" smtClean="0"/>
              <a:t>Existing buildings would reduce energy use 50% by </a:t>
            </a:r>
            <a:r>
              <a:rPr lang="en-US" sz="1800" dirty="0" smtClean="0"/>
              <a:t>2030</a:t>
            </a:r>
          </a:p>
          <a:p>
            <a:pPr marL="742950" lvl="2" indent="-342900">
              <a:spcBef>
                <a:spcPts val="0"/>
              </a:spcBef>
              <a:buFont typeface="Calibri" pitchFamily="34" charset="0"/>
              <a:buChar char="–"/>
            </a:pPr>
            <a:r>
              <a:rPr lang="en-US" sz="1800" dirty="0" smtClean="0"/>
              <a:t>All buildings: 10</a:t>
            </a:r>
            <a:r>
              <a:rPr lang="en-US" sz="1800" dirty="0"/>
              <a:t>% reduction in energy use </a:t>
            </a:r>
            <a:r>
              <a:rPr lang="en-US" sz="1800" dirty="0" smtClean="0"/>
              <a:t>by </a:t>
            </a:r>
            <a:r>
              <a:rPr lang="en-US" sz="1800" dirty="0"/>
              <a:t>2015 and 50% by 2030</a:t>
            </a:r>
          </a:p>
        </p:txBody>
      </p:sp>
      <p:sp>
        <p:nvSpPr>
          <p:cNvPr id="4" name="Slide Number Placeholder 3"/>
          <p:cNvSpPr>
            <a:spLocks noGrp="1"/>
          </p:cNvSpPr>
          <p:nvPr>
            <p:ph type="sldNum" sz="quarter" idx="12"/>
          </p:nvPr>
        </p:nvSpPr>
        <p:spPr/>
        <p:txBody>
          <a:bodyPr>
            <a:normAutofit/>
          </a:bodyPr>
          <a:lstStyle/>
          <a:p>
            <a:fld id="{C62FD0E5-0131-4E64-B0E7-C892E019FF09}" type="slidenum">
              <a:rPr lang="en-US" smtClean="0"/>
              <a:pPr/>
              <a:t>10</a:t>
            </a:fld>
            <a:endParaRPr lang="en-US"/>
          </a:p>
        </p:txBody>
      </p:sp>
      <p:pic>
        <p:nvPicPr>
          <p:cNvPr id="6" name="Picture 5" descr="ESS-logotype-900.png"/>
          <p:cNvPicPr>
            <a:picLocks noChangeAspect="1"/>
          </p:cNvPicPr>
          <p:nvPr/>
        </p:nvPicPr>
        <p:blipFill>
          <a:blip r:embed="rId2"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686800" cy="2286000"/>
          </a:xfrm>
        </p:spPr>
        <p:txBody>
          <a:bodyPr/>
          <a:lstStyle/>
          <a:p>
            <a:pPr algn="ctr"/>
            <a:r>
              <a:rPr lang="en-US" dirty="0" smtClean="0">
                <a:solidFill>
                  <a:schemeClr val="accent4">
                    <a:lumMod val="75000"/>
                  </a:schemeClr>
                </a:solidFill>
              </a:rPr>
              <a:t>University Projects</a:t>
            </a:r>
            <a:endParaRPr lang="en-US"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C22150D1-F9F4-4BA1-9404-779A3538201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28600"/>
            <a:ext cx="2743200" cy="1056042"/>
          </a:xfrm>
        </p:spPr>
        <p:txBody>
          <a:bodyPr>
            <a:normAutofit/>
          </a:bodyPr>
          <a:lstStyle/>
          <a:p>
            <a:pPr lvl="0"/>
            <a:r>
              <a:rPr lang="en-US" b="1" dirty="0">
                <a:solidFill>
                  <a:schemeClr val="tx1"/>
                </a:solidFill>
              </a:rPr>
              <a:t>Smart Grid</a:t>
            </a:r>
            <a:r>
              <a:rPr lang="en-US" dirty="0">
                <a:solidFill>
                  <a:schemeClr val="tx1"/>
                </a:solidFill>
              </a:rPr>
              <a:t> </a:t>
            </a:r>
          </a:p>
        </p:txBody>
      </p:sp>
      <p:sp>
        <p:nvSpPr>
          <p:cNvPr id="5" name="Content Placeholder 2"/>
          <p:cNvSpPr>
            <a:spLocks noGrp="1"/>
          </p:cNvSpPr>
          <p:nvPr>
            <p:ph idx="1"/>
          </p:nvPr>
        </p:nvSpPr>
        <p:spPr>
          <a:xfrm>
            <a:off x="838200" y="1600200"/>
            <a:ext cx="7924800" cy="4876800"/>
          </a:xfrm>
        </p:spPr>
        <p:txBody>
          <a:bodyPr>
            <a:noAutofit/>
          </a:bodyPr>
          <a:lstStyle/>
          <a:p>
            <a:r>
              <a:rPr lang="en-US" sz="2400" b="1" u="sng" dirty="0" smtClean="0"/>
              <a:t>Scope</a:t>
            </a:r>
            <a:r>
              <a:rPr lang="en-US" sz="2400" dirty="0" smtClean="0"/>
              <a:t>:  </a:t>
            </a:r>
            <a:r>
              <a:rPr lang="en-US" sz="1800" dirty="0" smtClean="0"/>
              <a:t>The Pacific Northwest Smart Grid Demonstration Project is 50% funded by a grant from the US Department of Energy, and the regional project is being managed by Battelle Memorial Institute.</a:t>
            </a:r>
          </a:p>
          <a:p>
            <a:r>
              <a:rPr lang="en-US" sz="2400" b="1" u="sng" dirty="0" smtClean="0"/>
              <a:t>Plan</a:t>
            </a:r>
            <a:r>
              <a:rPr lang="en-US" sz="2400" dirty="0" smtClean="0"/>
              <a:t>:  </a:t>
            </a:r>
            <a:r>
              <a:rPr lang="en-US" sz="1800" dirty="0"/>
              <a:t>Electrical sub-metering will be installed on all </a:t>
            </a:r>
            <a:r>
              <a:rPr lang="en-US" sz="1800" dirty="0" smtClean="0"/>
              <a:t>major </a:t>
            </a:r>
            <a:r>
              <a:rPr lang="en-US" sz="1800" dirty="0"/>
              <a:t>Seattle Campus buildings. Additional sub-metering will be installed in student housing units as a test case. </a:t>
            </a:r>
            <a:r>
              <a:rPr lang="en-US" sz="1800" dirty="0" smtClean="0"/>
              <a:t>A </a:t>
            </a:r>
            <a:r>
              <a:rPr lang="en-US" sz="1800" dirty="0"/>
              <a:t>secure communications </a:t>
            </a:r>
            <a:r>
              <a:rPr lang="en-US" sz="1800" dirty="0" smtClean="0"/>
              <a:t>network will </a:t>
            </a:r>
            <a:r>
              <a:rPr lang="en-US" sz="1800" dirty="0"/>
              <a:t>be installed to gather </a:t>
            </a:r>
            <a:r>
              <a:rPr lang="en-US" sz="1800" dirty="0" smtClean="0"/>
              <a:t>electrical </a:t>
            </a:r>
            <a:r>
              <a:rPr lang="en-US" sz="1800" dirty="0"/>
              <a:t>energy consumption </a:t>
            </a:r>
            <a:r>
              <a:rPr lang="en-US" sz="1800" dirty="0" smtClean="0"/>
              <a:t>data and </a:t>
            </a:r>
            <a:r>
              <a:rPr lang="en-US" sz="1800" dirty="0"/>
              <a:t>other future </a:t>
            </a:r>
            <a:r>
              <a:rPr lang="en-US" sz="1800" dirty="0" smtClean="0"/>
              <a:t>metering data such </a:t>
            </a:r>
            <a:r>
              <a:rPr lang="en-US" sz="1800" dirty="0"/>
              <a:t>as steam, chilled water, and domestic water</a:t>
            </a:r>
            <a:r>
              <a:rPr lang="en-US" sz="1800" dirty="0" smtClean="0"/>
              <a:t>.</a:t>
            </a:r>
            <a:endParaRPr lang="en-US" sz="1800" dirty="0"/>
          </a:p>
          <a:p>
            <a:r>
              <a:rPr lang="en-US" sz="2400" b="1" u="sng" dirty="0" smtClean="0"/>
              <a:t>Who’s involved</a:t>
            </a:r>
            <a:r>
              <a:rPr lang="en-US" sz="2400" b="1" dirty="0" smtClean="0"/>
              <a:t>: </a:t>
            </a:r>
            <a:r>
              <a:rPr lang="en-US" sz="2400" dirty="0" smtClean="0"/>
              <a:t> </a:t>
            </a:r>
            <a:r>
              <a:rPr lang="en-US" sz="1800" dirty="0" smtClean="0"/>
              <a:t>CPO, Facilities Services, </a:t>
            </a:r>
            <a:r>
              <a:rPr lang="en-US" sz="1800" dirty="0" err="1" smtClean="0"/>
              <a:t>McKinstry</a:t>
            </a:r>
            <a:r>
              <a:rPr lang="en-US" sz="1800" dirty="0" smtClean="0"/>
              <a:t>, UW IT, College of Engineering, Housing and Food Services</a:t>
            </a:r>
          </a:p>
          <a:p>
            <a:r>
              <a:rPr lang="en-US" sz="2400" b="1" u="sng" dirty="0" smtClean="0"/>
              <a:t>Timeline</a:t>
            </a:r>
            <a:r>
              <a:rPr lang="en-US" sz="2400" dirty="0" smtClean="0"/>
              <a:t>:</a:t>
            </a:r>
          </a:p>
          <a:p>
            <a:pPr marL="679450" lvl="2">
              <a:buFont typeface="Calibri" pitchFamily="34" charset="0"/>
              <a:buChar char="–"/>
            </a:pPr>
            <a:r>
              <a:rPr lang="en-US" sz="1800" b="1" dirty="0" smtClean="0"/>
              <a:t>Nov 2009: </a:t>
            </a:r>
            <a:r>
              <a:rPr lang="en-US" sz="1800" dirty="0" smtClean="0"/>
              <a:t>Notification of award of Pacific Northwest Smart Grid </a:t>
            </a:r>
          </a:p>
          <a:p>
            <a:pPr marL="679450" lvl="2">
              <a:spcBef>
                <a:spcPts val="0"/>
              </a:spcBef>
              <a:buFont typeface="Calibri" pitchFamily="34" charset="0"/>
              <a:buChar char="–"/>
            </a:pPr>
            <a:r>
              <a:rPr lang="en-US" sz="1800" b="1" dirty="0" smtClean="0"/>
              <a:t>June 2012: </a:t>
            </a:r>
            <a:r>
              <a:rPr lang="en-US" sz="1800" dirty="0" smtClean="0"/>
              <a:t>Completion of equipment and metering installation projects</a:t>
            </a:r>
          </a:p>
          <a:p>
            <a:pPr marL="679450" lvl="2">
              <a:spcBef>
                <a:spcPts val="0"/>
              </a:spcBef>
              <a:buFont typeface="Calibri" pitchFamily="34" charset="0"/>
              <a:buChar char="–"/>
            </a:pPr>
            <a:r>
              <a:rPr lang="en-US" sz="1800" b="1" dirty="0" smtClean="0"/>
              <a:t>August 2012: </a:t>
            </a:r>
            <a:r>
              <a:rPr lang="en-US" sz="1800" dirty="0" smtClean="0"/>
              <a:t>August 2014: Two-year Smart Grid Test period</a:t>
            </a:r>
          </a:p>
          <a:p>
            <a:pPr marL="679450" lvl="2">
              <a:spcBef>
                <a:spcPts val="0"/>
              </a:spcBef>
              <a:buFont typeface="Calibri" pitchFamily="34" charset="0"/>
              <a:buChar char="–"/>
            </a:pPr>
            <a:r>
              <a:rPr lang="en-US" sz="1800" b="1" dirty="0" smtClean="0"/>
              <a:t>January 2015: </a:t>
            </a:r>
            <a:r>
              <a:rPr lang="en-US" sz="1800" dirty="0" smtClean="0"/>
              <a:t>End of Regional Smart Grid Project</a:t>
            </a:r>
          </a:p>
        </p:txBody>
      </p:sp>
      <p:sp>
        <p:nvSpPr>
          <p:cNvPr id="4" name="Slide Number Placeholder 3"/>
          <p:cNvSpPr>
            <a:spLocks noGrp="1"/>
          </p:cNvSpPr>
          <p:nvPr>
            <p:ph type="sldNum" sz="quarter" idx="12"/>
          </p:nvPr>
        </p:nvSpPr>
        <p:spPr/>
        <p:txBody>
          <a:bodyPr>
            <a:normAutofit/>
          </a:bodyPr>
          <a:lstStyle/>
          <a:p>
            <a:fld id="{C62FD0E5-0131-4E64-B0E7-C892E019FF09}" type="slidenum">
              <a:rPr lang="en-US" smtClean="0"/>
              <a:pPr/>
              <a:t>12</a:t>
            </a:fld>
            <a:endParaRPr lang="en-US"/>
          </a:p>
        </p:txBody>
      </p:sp>
      <p:pic>
        <p:nvPicPr>
          <p:cNvPr id="6" name="Picture 5" descr="ESS-logotype-900.png"/>
          <p:cNvPicPr>
            <a:picLocks noChangeAspect="1"/>
          </p:cNvPicPr>
          <p:nvPr/>
        </p:nvPicPr>
        <p:blipFill>
          <a:blip r:embed="rId2"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52400"/>
            <a:ext cx="3429000" cy="1056042"/>
          </a:xfrm>
        </p:spPr>
        <p:txBody>
          <a:bodyPr>
            <a:normAutofit/>
          </a:bodyPr>
          <a:lstStyle/>
          <a:p>
            <a:pPr lvl="0"/>
            <a:r>
              <a:rPr lang="en-US" b="1" dirty="0" smtClean="0">
                <a:solidFill>
                  <a:schemeClr val="tx1"/>
                </a:solidFill>
              </a:rPr>
              <a:t>Solar Projects</a:t>
            </a:r>
            <a:endParaRPr lang="en-US" dirty="0">
              <a:solidFill>
                <a:schemeClr val="tx1"/>
              </a:solidFill>
            </a:endParaRPr>
          </a:p>
        </p:txBody>
      </p:sp>
      <p:sp>
        <p:nvSpPr>
          <p:cNvPr id="7" name="Content Placeholder 2"/>
          <p:cNvSpPr>
            <a:spLocks noGrp="1"/>
          </p:cNvSpPr>
          <p:nvPr>
            <p:ph idx="1"/>
          </p:nvPr>
        </p:nvSpPr>
        <p:spPr>
          <a:xfrm>
            <a:off x="914400" y="1752600"/>
            <a:ext cx="7162800" cy="4572000"/>
          </a:xfrm>
        </p:spPr>
        <p:txBody>
          <a:bodyPr>
            <a:noAutofit/>
          </a:bodyPr>
          <a:lstStyle/>
          <a:p>
            <a:r>
              <a:rPr lang="en-US" sz="2400" b="1" u="sng" dirty="0" smtClean="0"/>
              <a:t>Scope</a:t>
            </a:r>
            <a:r>
              <a:rPr lang="en-US" sz="2400" dirty="0" smtClean="0"/>
              <a:t>:</a:t>
            </a:r>
            <a:r>
              <a:rPr lang="en-US" sz="2000" dirty="0" smtClean="0"/>
              <a:t>  </a:t>
            </a:r>
          </a:p>
          <a:p>
            <a:pPr lvl="1">
              <a:buFont typeface="Calibri" pitchFamily="34" charset="0"/>
              <a:buChar char="–"/>
            </a:pPr>
            <a:r>
              <a:rPr lang="en-US" sz="2000" dirty="0" smtClean="0"/>
              <a:t>2 </a:t>
            </a:r>
            <a:r>
              <a:rPr lang="en-US" sz="2000" dirty="0"/>
              <a:t>existing </a:t>
            </a:r>
            <a:r>
              <a:rPr lang="en-US" sz="2000" dirty="0" err="1"/>
              <a:t>photovoltaics</a:t>
            </a:r>
            <a:r>
              <a:rPr lang="en-US" sz="2000" dirty="0"/>
              <a:t> (PV’s) on Merrill Hall (Urban Horticulture) and Mechanical Engineering. </a:t>
            </a:r>
            <a:r>
              <a:rPr lang="en-US" sz="2000" dirty="0" smtClean="0"/>
              <a:t> </a:t>
            </a:r>
          </a:p>
          <a:p>
            <a:pPr lvl="1">
              <a:buFont typeface="Calibri" pitchFamily="34" charset="0"/>
              <a:buChar char="–"/>
            </a:pPr>
            <a:r>
              <a:rPr lang="en-US" sz="2000" dirty="0" smtClean="0"/>
              <a:t>Now </a:t>
            </a:r>
            <a:r>
              <a:rPr lang="en-US" sz="2000" dirty="0"/>
              <a:t>installing </a:t>
            </a:r>
            <a:r>
              <a:rPr lang="en-US" sz="2000" dirty="0" smtClean="0"/>
              <a:t>PV’s on </a:t>
            </a:r>
            <a:r>
              <a:rPr lang="en-US" sz="2000" dirty="0"/>
              <a:t>top of the power plant and the IMA </a:t>
            </a:r>
            <a:r>
              <a:rPr lang="en-US" sz="2000" dirty="0" smtClean="0"/>
              <a:t>roof.</a:t>
            </a:r>
          </a:p>
          <a:p>
            <a:pPr lvl="1">
              <a:buFont typeface="Calibri" pitchFamily="34" charset="0"/>
              <a:buChar char="–"/>
            </a:pPr>
            <a:r>
              <a:rPr lang="en-US" sz="2000" dirty="0" smtClean="0"/>
              <a:t>Also </a:t>
            </a:r>
            <a:r>
              <a:rPr lang="en-US" sz="2000" dirty="0"/>
              <a:t>retrofitting the </a:t>
            </a:r>
            <a:r>
              <a:rPr lang="en-US" sz="2000" dirty="0" err="1" smtClean="0"/>
              <a:t>Odegaard</a:t>
            </a:r>
            <a:r>
              <a:rPr lang="en-US" sz="2000" dirty="0" smtClean="0"/>
              <a:t> </a:t>
            </a:r>
            <a:r>
              <a:rPr lang="en-US" sz="2000" dirty="0"/>
              <a:t>dual duct vents into variable air volume system. </a:t>
            </a:r>
            <a:endParaRPr lang="en-US" sz="2000" dirty="0" smtClean="0"/>
          </a:p>
          <a:p>
            <a:pPr marL="342900" lvl="1" indent="-342900">
              <a:buFont typeface="Arial" pitchFamily="34" charset="0"/>
              <a:buChar char="•"/>
            </a:pPr>
            <a:r>
              <a:rPr lang="en-US" sz="2400" b="1" u="sng" dirty="0" smtClean="0"/>
              <a:t>Plan</a:t>
            </a:r>
            <a:r>
              <a:rPr lang="en-US" sz="2400" dirty="0" smtClean="0"/>
              <a:t>:</a:t>
            </a:r>
            <a:r>
              <a:rPr lang="en-US" sz="2000" dirty="0" smtClean="0"/>
              <a:t>  </a:t>
            </a:r>
            <a:r>
              <a:rPr lang="en-US" sz="2000" dirty="0"/>
              <a:t>Proof of concept: if the installations are successful, PV’s and retrofits will be expanded to other legacy buildings</a:t>
            </a:r>
            <a:r>
              <a:rPr lang="en-US" sz="2000" dirty="0" smtClean="0"/>
              <a:t>.</a:t>
            </a:r>
          </a:p>
          <a:p>
            <a:pPr marL="342900" lvl="1" indent="-342900">
              <a:buFont typeface="Arial" pitchFamily="34" charset="0"/>
              <a:buChar char="•"/>
            </a:pPr>
            <a:r>
              <a:rPr lang="en-US" sz="2400" b="1" u="sng" dirty="0" smtClean="0"/>
              <a:t>Who’s involved</a:t>
            </a:r>
            <a:r>
              <a:rPr lang="en-US" sz="2400" dirty="0" smtClean="0"/>
              <a:t>: </a:t>
            </a:r>
            <a:r>
              <a:rPr lang="en-US" sz="2000" dirty="0" smtClean="0"/>
              <a:t>Facilities Services, Capital Projects Office, College of Engineering</a:t>
            </a:r>
          </a:p>
          <a:p>
            <a:r>
              <a:rPr lang="en-US" sz="2400" b="1" u="sng" dirty="0" smtClean="0"/>
              <a:t>Timeline</a:t>
            </a:r>
            <a:r>
              <a:rPr lang="en-US" sz="2400" dirty="0" smtClean="0"/>
              <a:t>:  </a:t>
            </a:r>
            <a:r>
              <a:rPr lang="en-US" sz="2000" dirty="0"/>
              <a:t>Complete initial installations during Summer 2011</a:t>
            </a:r>
          </a:p>
        </p:txBody>
      </p:sp>
      <p:sp>
        <p:nvSpPr>
          <p:cNvPr id="4" name="Slide Number Placeholder 3"/>
          <p:cNvSpPr>
            <a:spLocks noGrp="1"/>
          </p:cNvSpPr>
          <p:nvPr>
            <p:ph type="sldNum" sz="quarter" idx="12"/>
          </p:nvPr>
        </p:nvSpPr>
        <p:spPr/>
        <p:txBody>
          <a:bodyPr>
            <a:normAutofit/>
          </a:bodyPr>
          <a:lstStyle/>
          <a:p>
            <a:fld id="{C62FD0E5-0131-4E64-B0E7-C892E019FF09}" type="slidenum">
              <a:rPr lang="en-US" smtClean="0"/>
              <a:pPr/>
              <a:t>13</a:t>
            </a:fld>
            <a:endParaRPr lang="en-US" dirty="0"/>
          </a:p>
        </p:txBody>
      </p:sp>
      <p:pic>
        <p:nvPicPr>
          <p:cNvPr id="5" name="Picture 4" descr="ESS-logotype-900.png"/>
          <p:cNvPicPr>
            <a:picLocks noChangeAspect="1"/>
          </p:cNvPicPr>
          <p:nvPr/>
        </p:nvPicPr>
        <p:blipFill>
          <a:blip r:embed="rId2"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tx1"/>
                </a:solidFill>
              </a:rPr>
              <a:t>Paper Reduction</a:t>
            </a:r>
            <a:endParaRPr lang="en-US" dirty="0">
              <a:solidFill>
                <a:schemeClr val="tx1"/>
              </a:solidFill>
            </a:endParaRPr>
          </a:p>
        </p:txBody>
      </p:sp>
      <p:sp>
        <p:nvSpPr>
          <p:cNvPr id="3" name="Content Placeholder 2"/>
          <p:cNvSpPr>
            <a:spLocks noGrp="1"/>
          </p:cNvSpPr>
          <p:nvPr>
            <p:ph idx="1"/>
          </p:nvPr>
        </p:nvSpPr>
        <p:spPr>
          <a:xfrm>
            <a:off x="838200" y="1600200"/>
            <a:ext cx="7620000" cy="5029200"/>
          </a:xfrm>
        </p:spPr>
        <p:txBody>
          <a:bodyPr>
            <a:normAutofit fontScale="92500" lnSpcReduction="10000"/>
          </a:bodyPr>
          <a:lstStyle/>
          <a:p>
            <a:r>
              <a:rPr lang="en-US" sz="2400" b="1" u="sng" dirty="0" smtClean="0"/>
              <a:t>Scope</a:t>
            </a:r>
            <a:r>
              <a:rPr lang="en-US" sz="2400" b="1" dirty="0" smtClean="0"/>
              <a:t>: </a:t>
            </a:r>
            <a:r>
              <a:rPr lang="en-US" sz="1900" dirty="0" smtClean="0">
                <a:hlinkClick r:id="rId2"/>
              </a:rPr>
              <a:t>House Bill 2287 </a:t>
            </a:r>
            <a:r>
              <a:rPr lang="en-US" sz="1900" dirty="0" smtClean="0"/>
              <a:t>requiring state agencies to purchase 100% recycled content white cut sheet bond paper; develop and implement a paper conservation  program and a paper recycling program, with the goal of recycling 100% of all copy and printing  paper. State agencies are encouraged to give priority to purchasing from companies that produce paper in facilities that generate energy from a renewable energy source.</a:t>
            </a:r>
          </a:p>
          <a:p>
            <a:r>
              <a:rPr lang="en-US" sz="2400" b="1" u="sng" dirty="0" smtClean="0"/>
              <a:t>Plan</a:t>
            </a:r>
            <a:r>
              <a:rPr lang="en-US" sz="2400" dirty="0" smtClean="0"/>
              <a:t>: </a:t>
            </a:r>
            <a:r>
              <a:rPr lang="en-US" sz="1900" dirty="0" smtClean="0"/>
              <a:t>Paper Conservation Project Team established in January 2010 to implement paper reduction program for Seattle, Tacoma and Bothell.</a:t>
            </a:r>
          </a:p>
          <a:p>
            <a:r>
              <a:rPr lang="en-US" sz="2400" b="1" u="sng" dirty="0" smtClean="0"/>
              <a:t>Who’s involved</a:t>
            </a:r>
            <a:r>
              <a:rPr lang="en-US" sz="2400" b="1" dirty="0" smtClean="0"/>
              <a:t>: </a:t>
            </a:r>
            <a:r>
              <a:rPr lang="en-US" sz="2400" dirty="0" smtClean="0"/>
              <a:t> </a:t>
            </a:r>
            <a:r>
              <a:rPr lang="en-US" sz="1900" dirty="0" smtClean="0"/>
              <a:t>Procurement Services, Creative Communications, UWIT, UWEO,  Recycling &amp; Solid Waste, Bothell, Tacoma, UW Medical Center, Harborview, College of Engineering, Environmental Stewardship and Sustainability Office. </a:t>
            </a:r>
          </a:p>
          <a:p>
            <a:r>
              <a:rPr lang="en-US" sz="2400" b="1" u="sng" dirty="0" smtClean="0"/>
              <a:t>Timeline</a:t>
            </a:r>
            <a:r>
              <a:rPr lang="en-US" sz="2400" dirty="0" smtClean="0"/>
              <a:t>:</a:t>
            </a:r>
          </a:p>
          <a:p>
            <a:pPr marL="679450" lvl="2">
              <a:buFont typeface="Calibri" pitchFamily="34" charset="0"/>
              <a:buChar char="–"/>
            </a:pPr>
            <a:r>
              <a:rPr lang="en-US" sz="1800" b="1" dirty="0" smtClean="0"/>
              <a:t>July 2009: </a:t>
            </a:r>
            <a:r>
              <a:rPr lang="en-US" sz="1800" dirty="0" smtClean="0"/>
              <a:t>House Bill 2287 took effect </a:t>
            </a:r>
          </a:p>
          <a:p>
            <a:pPr marL="679450" lvl="2">
              <a:buFont typeface="Calibri" pitchFamily="34" charset="0"/>
              <a:buChar char="–"/>
            </a:pPr>
            <a:r>
              <a:rPr lang="en-US" sz="1800" b="1" dirty="0" smtClean="0"/>
              <a:t>Dec 2009</a:t>
            </a:r>
            <a:r>
              <a:rPr lang="en-US" sz="1800" dirty="0" smtClean="0"/>
              <a:t>: Requirement to purchase only 100% recycled paper </a:t>
            </a:r>
          </a:p>
          <a:p>
            <a:pPr marL="679450" lvl="2">
              <a:spcBef>
                <a:spcPts val="0"/>
              </a:spcBef>
              <a:buFont typeface="Calibri" pitchFamily="34" charset="0"/>
              <a:buChar char="–"/>
            </a:pPr>
            <a:r>
              <a:rPr lang="en-US" sz="1800" b="1" dirty="0" smtClean="0"/>
              <a:t>Jan  2010: </a:t>
            </a:r>
            <a:r>
              <a:rPr lang="en-US" sz="1800" dirty="0" smtClean="0"/>
              <a:t>Project Team created</a:t>
            </a:r>
          </a:p>
          <a:p>
            <a:pPr marL="679450" lvl="2">
              <a:spcBef>
                <a:spcPts val="0"/>
              </a:spcBef>
              <a:buFont typeface="Calibri" pitchFamily="34" charset="0"/>
              <a:buChar char="–"/>
            </a:pPr>
            <a:r>
              <a:rPr lang="en-US" sz="1800" b="1" dirty="0" smtClean="0"/>
              <a:t>July 2010: </a:t>
            </a:r>
            <a:r>
              <a:rPr lang="en-US" sz="1800" dirty="0" smtClean="0"/>
              <a:t>Paper reduction implementation plan developed </a:t>
            </a:r>
          </a:p>
          <a:p>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pPr/>
              <a:t>14</a:t>
            </a:fld>
            <a:endParaRPr lang="en-US" dirty="0"/>
          </a:p>
        </p:txBody>
      </p:sp>
      <p:pic>
        <p:nvPicPr>
          <p:cNvPr id="5" name="Picture 4" descr="ESS-logotype-900.png"/>
          <p:cNvPicPr>
            <a:picLocks noChangeAspect="1"/>
          </p:cNvPicPr>
          <p:nvPr/>
        </p:nvPicPr>
        <p:blipFill>
          <a:blip r:embed="rId3"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tx1"/>
                </a:solidFill>
              </a:rPr>
              <a:t>Power Management</a:t>
            </a:r>
            <a:endParaRPr lang="en-US" dirty="0">
              <a:solidFill>
                <a:schemeClr val="tx1"/>
              </a:solidFill>
            </a:endParaRPr>
          </a:p>
        </p:txBody>
      </p:sp>
      <p:sp>
        <p:nvSpPr>
          <p:cNvPr id="3" name="Content Placeholder 2"/>
          <p:cNvSpPr>
            <a:spLocks noGrp="1"/>
          </p:cNvSpPr>
          <p:nvPr>
            <p:ph idx="1"/>
          </p:nvPr>
        </p:nvSpPr>
        <p:spPr>
          <a:xfrm>
            <a:off x="685800" y="1524000"/>
            <a:ext cx="7848600" cy="4343400"/>
          </a:xfrm>
        </p:spPr>
        <p:txBody>
          <a:bodyPr>
            <a:noAutofit/>
          </a:bodyPr>
          <a:lstStyle/>
          <a:p>
            <a:pPr>
              <a:lnSpc>
                <a:spcPct val="95000"/>
              </a:lnSpc>
              <a:buClr>
                <a:srgbClr val="000000"/>
              </a:buClr>
              <a:buSzPct val="100000"/>
              <a:buFontTx/>
              <a:buChar char="•"/>
            </a:pPr>
            <a:r>
              <a:rPr lang="en-US" sz="2000" b="1" u="sng" dirty="0" smtClean="0"/>
              <a:t>Scope</a:t>
            </a:r>
            <a:r>
              <a:rPr lang="en-US" sz="2000" dirty="0" smtClean="0"/>
              <a:t>:  Support CAP and save money by reducing desktop power usage and GHG emissions, improving computer security through patch management and reporting on estimated power savings.</a:t>
            </a:r>
          </a:p>
          <a:p>
            <a:pPr>
              <a:lnSpc>
                <a:spcPct val="95000"/>
              </a:lnSpc>
              <a:buClr>
                <a:srgbClr val="000000"/>
              </a:buClr>
              <a:buSzPct val="100000"/>
              <a:buFontTx/>
              <a:buChar char="•"/>
            </a:pPr>
            <a:r>
              <a:rPr lang="en-US" sz="2000" b="1" u="sng" dirty="0" smtClean="0"/>
              <a:t>Plan</a:t>
            </a:r>
            <a:r>
              <a:rPr lang="en-US" sz="2000" dirty="0" smtClean="0"/>
              <a:t>:  Through the RFP process, the supplier </a:t>
            </a:r>
            <a:r>
              <a:rPr lang="en-US" sz="2000" dirty="0" err="1" smtClean="0"/>
              <a:t>BigFix</a:t>
            </a:r>
            <a:r>
              <a:rPr lang="en-US" sz="2000" dirty="0" smtClean="0"/>
              <a:t> was identified to assist with implementing power management on UW laptops and desktops. Contract will include maintenance and support for deployment and reporting.  </a:t>
            </a:r>
            <a:endParaRPr lang="en-US" sz="2000" dirty="0" smtClean="0">
              <a:solidFill>
                <a:srgbClr val="000000"/>
              </a:solidFill>
              <a:cs typeface="Arial" charset="0"/>
            </a:endParaRPr>
          </a:p>
          <a:p>
            <a:pPr marL="342900" lvl="1" indent="-342900">
              <a:buFont typeface="Arial" pitchFamily="34" charset="0"/>
              <a:buChar char="•"/>
            </a:pPr>
            <a:r>
              <a:rPr lang="en-US" sz="2000" b="1" u="sng" dirty="0" smtClean="0"/>
              <a:t>Who’s involved</a:t>
            </a:r>
            <a:r>
              <a:rPr lang="en-US" sz="2000" dirty="0" smtClean="0"/>
              <a:t>: UW Technology, Environmental Stewardship and Sustainability Office, Purchasing, and Facilities Services</a:t>
            </a:r>
          </a:p>
          <a:p>
            <a:r>
              <a:rPr lang="en-US" sz="2000" b="1" u="sng" dirty="0" smtClean="0"/>
              <a:t>Timeline</a:t>
            </a:r>
            <a:r>
              <a:rPr lang="en-US" sz="2000" dirty="0" smtClean="0"/>
              <a:t>:</a:t>
            </a:r>
          </a:p>
          <a:p>
            <a:pPr lvl="1"/>
            <a:r>
              <a:rPr lang="en-US" sz="2000" smtClean="0"/>
              <a:t>Sign contracts with Seattle </a:t>
            </a:r>
            <a:r>
              <a:rPr lang="en-US" sz="2000" dirty="0" smtClean="0"/>
              <a:t>City </a:t>
            </a:r>
            <a:r>
              <a:rPr lang="en-US" sz="2000" smtClean="0"/>
              <a:t>Light , Sirius/IBM </a:t>
            </a:r>
            <a:r>
              <a:rPr lang="en-US" sz="2000" dirty="0" smtClean="0"/>
              <a:t>-- June 2011</a:t>
            </a:r>
          </a:p>
          <a:p>
            <a:pPr lvl="1"/>
            <a:r>
              <a:rPr lang="en-US" sz="2000" dirty="0" smtClean="0"/>
              <a:t>Complete server </a:t>
            </a:r>
            <a:r>
              <a:rPr lang="en-US" sz="2000" smtClean="0"/>
              <a:t>testing and pilot – June/July </a:t>
            </a:r>
            <a:r>
              <a:rPr lang="en-US" sz="2000" dirty="0" smtClean="0"/>
              <a:t>2011</a:t>
            </a:r>
          </a:p>
          <a:p>
            <a:pPr lvl="1"/>
            <a:r>
              <a:rPr lang="en-US" sz="2000" smtClean="0"/>
              <a:t>Begin campus-rollout – October 2011</a:t>
            </a: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C22150D1-F9F4-4BA1-9404-779A35382010}" type="slidenum">
              <a:rPr lang="en-US" smtClean="0"/>
              <a:pPr/>
              <a:t>15</a:t>
            </a:fld>
            <a:endParaRPr lang="en-US"/>
          </a:p>
        </p:txBody>
      </p:sp>
      <p:pic>
        <p:nvPicPr>
          <p:cNvPr id="5" name="Picture 4" descr="ESS-logotype-900.png"/>
          <p:cNvPicPr>
            <a:picLocks noChangeAspect="1"/>
          </p:cNvPicPr>
          <p:nvPr/>
        </p:nvPicPr>
        <p:blipFill>
          <a:blip r:embed="rId2"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tx1"/>
                </a:solidFill>
              </a:rPr>
              <a:t>Campus Sustainability Fund</a:t>
            </a:r>
            <a:endParaRPr lang="en-US" dirty="0">
              <a:solidFill>
                <a:schemeClr val="tx1"/>
              </a:solidFill>
            </a:endParaRPr>
          </a:p>
        </p:txBody>
      </p:sp>
      <p:sp>
        <p:nvSpPr>
          <p:cNvPr id="3" name="Content Placeholder 2"/>
          <p:cNvSpPr>
            <a:spLocks noGrp="1"/>
          </p:cNvSpPr>
          <p:nvPr>
            <p:ph idx="1"/>
          </p:nvPr>
        </p:nvSpPr>
        <p:spPr>
          <a:xfrm>
            <a:off x="838200" y="1752600"/>
            <a:ext cx="7848600" cy="4800600"/>
          </a:xfrm>
        </p:spPr>
        <p:txBody>
          <a:bodyPr>
            <a:normAutofit fontScale="70000" lnSpcReduction="20000"/>
          </a:bodyPr>
          <a:lstStyle/>
          <a:p>
            <a:r>
              <a:rPr lang="en-US" sz="2600" b="1" u="sng" dirty="0" smtClean="0"/>
              <a:t>Scope</a:t>
            </a:r>
            <a:r>
              <a:rPr lang="en-US" sz="2600" b="1" dirty="0" smtClean="0"/>
              <a:t>:</a:t>
            </a:r>
            <a:r>
              <a:rPr lang="en-US" sz="2600" dirty="0" smtClean="0"/>
              <a:t>  Launched in October 2010, the fund was allocated $339,805 from Student Activities Fees (SAF).  Funded projects are selected based on high student leadership, engagement and environmental impact. Program managed by ESS Office.</a:t>
            </a:r>
          </a:p>
          <a:p>
            <a:endParaRPr lang="en-US" sz="2100" dirty="0" smtClean="0"/>
          </a:p>
          <a:p>
            <a:r>
              <a:rPr lang="en-US" sz="2600" b="1" u="sng" dirty="0" smtClean="0"/>
              <a:t>Plan</a:t>
            </a:r>
            <a:r>
              <a:rPr lang="en-US" sz="2600" dirty="0" smtClean="0"/>
              <a:t>: SAF approved $300,000 allocation for Year 2 (</a:t>
            </a:r>
            <a:r>
              <a:rPr lang="en-US" sz="2600" i="1" dirty="0" smtClean="0"/>
              <a:t>2011-2012</a:t>
            </a:r>
            <a:r>
              <a:rPr lang="en-US" sz="2600" dirty="0" smtClean="0"/>
              <a:t>)</a:t>
            </a:r>
          </a:p>
          <a:p>
            <a:pPr>
              <a:buNone/>
            </a:pPr>
            <a:endParaRPr lang="en-US" sz="2100" dirty="0" smtClean="0"/>
          </a:p>
          <a:p>
            <a:r>
              <a:rPr lang="en-US" sz="2600" b="1" u="sng" dirty="0" smtClean="0"/>
              <a:t>Who’s involved (only applies to Seattle Campus)</a:t>
            </a:r>
            <a:r>
              <a:rPr lang="en-US" sz="2600" b="1" dirty="0" smtClean="0"/>
              <a:t>: </a:t>
            </a:r>
            <a:r>
              <a:rPr lang="en-US" sz="2600" dirty="0" smtClean="0"/>
              <a:t> </a:t>
            </a:r>
          </a:p>
          <a:p>
            <a:r>
              <a:rPr lang="en-US" sz="2600" i="1" dirty="0" smtClean="0"/>
              <a:t>Voting Members: Appointed by:  </a:t>
            </a:r>
            <a:r>
              <a:rPr lang="en-US" sz="2600" dirty="0" smtClean="0"/>
              <a:t>Associated Students of UW (ASUW) Senate; ASUW Board of Directors ; Graduate and Professional Student Senate; ESAC.</a:t>
            </a:r>
          </a:p>
          <a:p>
            <a:r>
              <a:rPr lang="en-US" sz="2600" i="1" dirty="0" smtClean="0"/>
              <a:t>Non-voting Members Appointed by</a:t>
            </a:r>
            <a:r>
              <a:rPr lang="en-US" sz="2600" dirty="0" smtClean="0"/>
              <a:t>:  Faculty Senate; Facilities Services; Provost’s Office; ESS Representative or Fund Coordinator </a:t>
            </a:r>
          </a:p>
          <a:p>
            <a:endParaRPr lang="en-US" sz="2000" dirty="0" smtClean="0"/>
          </a:p>
          <a:p>
            <a:r>
              <a:rPr lang="en-US" sz="2600" b="1" u="sng" smtClean="0"/>
              <a:t>Timeline</a:t>
            </a:r>
            <a:r>
              <a:rPr lang="en-US" sz="2600" smtClean="0"/>
              <a:t>:</a:t>
            </a:r>
          </a:p>
          <a:p>
            <a:pPr lvl="1"/>
            <a:r>
              <a:rPr lang="en-US" sz="2600" b="1" smtClean="0"/>
              <a:t>FY 2011         </a:t>
            </a:r>
            <a:r>
              <a:rPr lang="en-US" sz="2600" smtClean="0"/>
              <a:t>Student outreach campaign/ $339,805 approved by SAF</a:t>
            </a:r>
            <a:endParaRPr lang="en-US" sz="2600" dirty="0" smtClean="0"/>
          </a:p>
          <a:p>
            <a:pPr lvl="1"/>
            <a:r>
              <a:rPr lang="en-US" sz="2600" b="1" smtClean="0"/>
              <a:t>May   </a:t>
            </a:r>
            <a:r>
              <a:rPr lang="en-US" sz="2600" b="1" dirty="0" smtClean="0"/>
              <a:t>2011   </a:t>
            </a:r>
            <a:r>
              <a:rPr lang="en-US" sz="2600" dirty="0" smtClean="0"/>
              <a:t>$</a:t>
            </a:r>
            <a:r>
              <a:rPr lang="en-US" sz="2600" smtClean="0"/>
              <a:t>300,000 approved </a:t>
            </a:r>
            <a:r>
              <a:rPr lang="en-US" sz="2600" dirty="0" smtClean="0"/>
              <a:t>by SAF (Year 2</a:t>
            </a:r>
            <a:r>
              <a:rPr lang="en-US" sz="2600" smtClean="0"/>
              <a:t>) </a:t>
            </a:r>
          </a:p>
          <a:p>
            <a:pPr lvl="1"/>
            <a:r>
              <a:rPr lang="en-US" sz="2600" b="1" smtClean="0"/>
              <a:t>Oct     </a:t>
            </a:r>
            <a:r>
              <a:rPr lang="en-US" sz="2600" b="1" dirty="0" smtClean="0"/>
              <a:t>2011   </a:t>
            </a:r>
            <a:r>
              <a:rPr lang="en-US" sz="2600" dirty="0" smtClean="0"/>
              <a:t>UW </a:t>
            </a:r>
            <a:r>
              <a:rPr lang="en-US" sz="2600" smtClean="0"/>
              <a:t>Sustainability Summit</a:t>
            </a:r>
          </a:p>
          <a:p>
            <a:pPr lvl="1"/>
            <a:r>
              <a:rPr lang="en-US" sz="2600" b="1" smtClean="0"/>
              <a:t>FY </a:t>
            </a:r>
            <a:r>
              <a:rPr lang="en-US" sz="2600" b="1" dirty="0" smtClean="0"/>
              <a:t>2012         </a:t>
            </a:r>
            <a:r>
              <a:rPr lang="en-US" sz="2600" dirty="0" smtClean="0"/>
              <a:t>Accept proposals and allocate funds</a:t>
            </a:r>
          </a:p>
          <a:p>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pPr/>
              <a:t>16</a:t>
            </a:fld>
            <a:endParaRPr lang="en-US" dirty="0"/>
          </a:p>
        </p:txBody>
      </p:sp>
      <p:pic>
        <p:nvPicPr>
          <p:cNvPr id="5" name="Picture 4" descr="ESS-logotype-900.png"/>
          <p:cNvPicPr>
            <a:picLocks noChangeAspect="1"/>
          </p:cNvPicPr>
          <p:nvPr/>
        </p:nvPicPr>
        <p:blipFill>
          <a:blip r:embed="rId2"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tx1"/>
                </a:solidFill>
              </a:rPr>
              <a:t>Campus Sustainability Fund</a:t>
            </a:r>
            <a:endParaRPr lang="en-US" dirty="0">
              <a:solidFill>
                <a:schemeClr val="tx1"/>
              </a:solidFill>
            </a:endParaRPr>
          </a:p>
        </p:txBody>
      </p:sp>
      <p:sp>
        <p:nvSpPr>
          <p:cNvPr id="3" name="Content Placeholder 2"/>
          <p:cNvSpPr>
            <a:spLocks noGrp="1"/>
          </p:cNvSpPr>
          <p:nvPr>
            <p:ph idx="1"/>
          </p:nvPr>
        </p:nvSpPr>
        <p:spPr>
          <a:xfrm>
            <a:off x="838200" y="1219200"/>
            <a:ext cx="4648200" cy="609600"/>
          </a:xfrm>
        </p:spPr>
        <p:txBody>
          <a:bodyPr/>
          <a:lstStyle/>
          <a:p>
            <a:pPr>
              <a:buNone/>
            </a:pPr>
            <a:r>
              <a:rPr lang="en-US" sz="1800" b="1" u="sng" dirty="0" smtClean="0"/>
              <a:t>Awarded in FY 2011</a:t>
            </a:r>
            <a:endParaRPr lang="en-US" sz="18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pPr/>
              <a:t>17</a:t>
            </a:fld>
            <a:endParaRPr lang="en-US"/>
          </a:p>
        </p:txBody>
      </p:sp>
      <p:pic>
        <p:nvPicPr>
          <p:cNvPr id="1029" name="Picture 5"/>
          <p:cNvPicPr>
            <a:picLocks noChangeAspect="1" noChangeArrowheads="1"/>
          </p:cNvPicPr>
          <p:nvPr/>
        </p:nvPicPr>
        <p:blipFill>
          <a:blip r:embed="rId2" cstate="print"/>
          <a:srcRect/>
          <a:stretch>
            <a:fillRect/>
          </a:stretch>
        </p:blipFill>
        <p:spPr bwMode="auto">
          <a:xfrm>
            <a:off x="914400" y="1676400"/>
            <a:ext cx="7772400" cy="4600575"/>
          </a:xfrm>
          <a:prstGeom prst="rect">
            <a:avLst/>
          </a:prstGeom>
          <a:noFill/>
          <a:ln w="9525">
            <a:solidFill>
              <a:schemeClr val="accent1"/>
            </a:solidFill>
            <a:miter lim="800000"/>
            <a:headEnd/>
            <a:tailEnd/>
          </a:ln>
        </p:spPr>
      </p:pic>
      <p:pic>
        <p:nvPicPr>
          <p:cNvPr id="6" name="Picture 5" descr="ESS-logotype-900.png"/>
          <p:cNvPicPr>
            <a:picLocks noChangeAspect="1"/>
          </p:cNvPicPr>
          <p:nvPr/>
        </p:nvPicPr>
        <p:blipFill>
          <a:blip r:embed="rId3"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152400"/>
            <a:ext cx="5105400" cy="1056042"/>
          </a:xfrm>
        </p:spPr>
        <p:txBody>
          <a:bodyPr>
            <a:normAutofit/>
          </a:bodyPr>
          <a:lstStyle/>
          <a:p>
            <a:r>
              <a:rPr lang="en-US" sz="3600" b="1" dirty="0" smtClean="0">
                <a:solidFill>
                  <a:schemeClr val="tx1"/>
                </a:solidFill>
              </a:rPr>
              <a:t>Activities at UW Bothell</a:t>
            </a:r>
            <a:endParaRPr lang="en-US" sz="3600" b="1" dirty="0">
              <a:solidFill>
                <a:schemeClr val="tx1"/>
              </a:solidFill>
            </a:endParaRPr>
          </a:p>
        </p:txBody>
      </p:sp>
      <p:sp>
        <p:nvSpPr>
          <p:cNvPr id="3" name="Content Placeholder 2"/>
          <p:cNvSpPr>
            <a:spLocks noGrp="1"/>
          </p:cNvSpPr>
          <p:nvPr>
            <p:ph idx="1"/>
          </p:nvPr>
        </p:nvSpPr>
        <p:spPr>
          <a:xfrm>
            <a:off x="990600" y="1981200"/>
            <a:ext cx="7239000" cy="4419600"/>
          </a:xfrm>
        </p:spPr>
        <p:txBody>
          <a:bodyPr>
            <a:noAutofit/>
          </a:bodyPr>
          <a:lstStyle/>
          <a:p>
            <a:r>
              <a:rPr lang="en-US" sz="2400" b="1" u="sng" dirty="0" smtClean="0"/>
              <a:t>Scope</a:t>
            </a:r>
            <a:r>
              <a:rPr lang="en-US" sz="2400" dirty="0" smtClean="0"/>
              <a:t>:</a:t>
            </a:r>
            <a:r>
              <a:rPr lang="en-US" sz="2000" dirty="0" smtClean="0"/>
              <a:t> Many activities are underway at UW Bothell to align with the Climate Action Plan and to create a campus learning lab for students, in addition to purchasing renewable energy credits</a:t>
            </a:r>
          </a:p>
          <a:p>
            <a:r>
              <a:rPr lang="en-US" sz="2400" b="1" u="sng" dirty="0" smtClean="0"/>
              <a:t>Plan</a:t>
            </a:r>
            <a:r>
              <a:rPr lang="en-US" sz="2400" b="1" dirty="0" smtClean="0"/>
              <a:t>: </a:t>
            </a:r>
            <a:r>
              <a:rPr lang="en-US" sz="2000" dirty="0" smtClean="0"/>
              <a:t>Manage ESCO projects which include re-commissioning systems, power management, metering, and dashboards with the goal of reducing carbon footprint by 920+ tons annually; purchasing Renewable Energy Credits (RECs), and creating a Greenhouse and Wetlands Interpretive Center (Conservatory) for teaching, research and community engagement</a:t>
            </a:r>
          </a:p>
          <a:p>
            <a:pPr marL="285750" lvl="1">
              <a:buFont typeface="Arial" pitchFamily="34" charset="0"/>
              <a:buChar char="•"/>
            </a:pPr>
            <a:r>
              <a:rPr lang="en-US" sz="2400" b="1" u="sng" smtClean="0"/>
              <a:t>Who’s </a:t>
            </a:r>
            <a:r>
              <a:rPr lang="en-US" sz="2400" b="1" u="sng" dirty="0" smtClean="0"/>
              <a:t>Involved</a:t>
            </a:r>
            <a:r>
              <a:rPr lang="en-US" sz="2400" b="1" dirty="0" smtClean="0"/>
              <a:t>: </a:t>
            </a:r>
            <a:r>
              <a:rPr lang="en-US" sz="2000" dirty="0" smtClean="0"/>
              <a:t>Bothell </a:t>
            </a:r>
            <a:r>
              <a:rPr lang="en-US" sz="2000" smtClean="0"/>
              <a:t>Facilities Manager</a:t>
            </a:r>
          </a:p>
          <a:p>
            <a:pPr marL="285750" lvl="1">
              <a:buFont typeface="Arial" pitchFamily="34" charset="0"/>
              <a:buChar char="•"/>
            </a:pPr>
            <a:r>
              <a:rPr lang="en-US" sz="2400" b="1" u="sng" smtClean="0"/>
              <a:t>Timeline:</a:t>
            </a:r>
            <a:r>
              <a:rPr lang="en-US" sz="2000" b="1" smtClean="0"/>
              <a:t> </a:t>
            </a:r>
            <a:r>
              <a:rPr lang="en-US" sz="2000" smtClean="0"/>
              <a:t>In scoping phase now</a:t>
            </a:r>
            <a:endParaRPr lang="en-US" sz="2000" dirty="0" smtClean="0"/>
          </a:p>
        </p:txBody>
      </p:sp>
      <p:sp>
        <p:nvSpPr>
          <p:cNvPr id="4" name="Slide Number Placeholder 3"/>
          <p:cNvSpPr>
            <a:spLocks noGrp="1"/>
          </p:cNvSpPr>
          <p:nvPr>
            <p:ph type="sldNum" sz="quarter" idx="12"/>
          </p:nvPr>
        </p:nvSpPr>
        <p:spPr/>
        <p:txBody>
          <a:bodyPr>
            <a:normAutofit/>
          </a:bodyPr>
          <a:lstStyle/>
          <a:p>
            <a:fld id="{C62FD0E5-0131-4E64-B0E7-C892E019FF09}" type="slidenum">
              <a:rPr lang="en-US" smtClean="0"/>
              <a:pPr/>
              <a:t>18</a:t>
            </a:fld>
            <a:endParaRPr lang="en-US"/>
          </a:p>
        </p:txBody>
      </p:sp>
      <p:pic>
        <p:nvPicPr>
          <p:cNvPr id="5" name="Picture 4" descr="ESS-logotype-900.png"/>
          <p:cNvPicPr>
            <a:picLocks noChangeAspect="1"/>
          </p:cNvPicPr>
          <p:nvPr/>
        </p:nvPicPr>
        <p:blipFill>
          <a:blip r:embed="rId2"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52400"/>
            <a:ext cx="5105400" cy="1056042"/>
          </a:xfrm>
        </p:spPr>
        <p:txBody>
          <a:bodyPr>
            <a:normAutofit/>
          </a:bodyPr>
          <a:lstStyle/>
          <a:p>
            <a:r>
              <a:rPr lang="en-US" sz="3600" b="1" dirty="0" smtClean="0">
                <a:solidFill>
                  <a:schemeClr val="tx1"/>
                </a:solidFill>
              </a:rPr>
              <a:t>Activities at UW Tacoma</a:t>
            </a:r>
            <a:endParaRPr lang="en-US" sz="3600" b="1" dirty="0">
              <a:solidFill>
                <a:schemeClr val="tx1"/>
              </a:solidFill>
            </a:endParaRPr>
          </a:p>
        </p:txBody>
      </p:sp>
      <p:sp>
        <p:nvSpPr>
          <p:cNvPr id="3" name="Content Placeholder 2"/>
          <p:cNvSpPr>
            <a:spLocks noGrp="1"/>
          </p:cNvSpPr>
          <p:nvPr>
            <p:ph idx="1"/>
          </p:nvPr>
        </p:nvSpPr>
        <p:spPr>
          <a:xfrm>
            <a:off x="990600" y="1905000"/>
            <a:ext cx="7391400" cy="4572000"/>
          </a:xfrm>
        </p:spPr>
        <p:txBody>
          <a:bodyPr>
            <a:normAutofit fontScale="92500" lnSpcReduction="10000"/>
          </a:bodyPr>
          <a:lstStyle/>
          <a:p>
            <a:pPr>
              <a:spcBef>
                <a:spcPts val="600"/>
              </a:spcBef>
              <a:spcAft>
                <a:spcPts val="600"/>
              </a:spcAft>
            </a:pPr>
            <a:r>
              <a:rPr lang="en-US" sz="2400" b="1" u="sng" smtClean="0"/>
              <a:t>Scope</a:t>
            </a:r>
            <a:r>
              <a:rPr lang="en-US" sz="2400" b="1" smtClean="0"/>
              <a:t>:</a:t>
            </a:r>
            <a:r>
              <a:rPr lang="en-US" sz="2000" b="1" smtClean="0"/>
              <a:t> </a:t>
            </a:r>
            <a:r>
              <a:rPr lang="en-US" sz="2000" smtClean="0"/>
              <a:t>Many activities are underway at UW Tacoma to align with the Climate Action Plan and create a central plant for the UW Tacoma campus that uses a low temperature geothermal exchange and energy loop </a:t>
            </a:r>
            <a:endParaRPr lang="en-US" sz="2000" b="1" smtClean="0"/>
          </a:p>
          <a:p>
            <a:pPr>
              <a:spcBef>
                <a:spcPts val="600"/>
              </a:spcBef>
              <a:spcAft>
                <a:spcPts val="600"/>
              </a:spcAft>
            </a:pPr>
            <a:r>
              <a:rPr lang="en-US" sz="2400" b="1" u="sng" smtClean="0"/>
              <a:t>Plan</a:t>
            </a:r>
            <a:r>
              <a:rPr lang="en-US" sz="2400" b="1" smtClean="0"/>
              <a:t>:</a:t>
            </a:r>
            <a:r>
              <a:rPr lang="en-US" sz="2000" b="1" smtClean="0"/>
              <a:t> </a:t>
            </a:r>
            <a:r>
              <a:rPr lang="en-US" sz="2000" smtClean="0"/>
              <a:t>Manage ESCO projects that include replacing existing chillers and heat pumps with more energy efficient and environmentally friendly units, providing LED lighting along the Hood Corridor,  and adding energy metering and monitoring capabilities; finalizing a Zip Car contract along with as many as 21 electric vehicle recharge stations, and implementing the UW Tacoma infrastructure master plan</a:t>
            </a:r>
          </a:p>
          <a:p>
            <a:pPr marL="285750" lvl="1">
              <a:spcBef>
                <a:spcPts val="600"/>
              </a:spcBef>
              <a:spcAft>
                <a:spcPts val="600"/>
              </a:spcAft>
              <a:buFont typeface="Arial" pitchFamily="34" charset="0"/>
              <a:buChar char="•"/>
            </a:pPr>
            <a:r>
              <a:rPr lang="en-US" sz="2400" b="1" u="sng" smtClean="0"/>
              <a:t>Who’s involved</a:t>
            </a:r>
            <a:r>
              <a:rPr lang="en-US" sz="2400" smtClean="0"/>
              <a:t>: </a:t>
            </a:r>
            <a:r>
              <a:rPr lang="en-US" sz="2000" smtClean="0"/>
              <a:t>Tacoma Facilities , Capital Projects Office, UWIT</a:t>
            </a:r>
          </a:p>
          <a:p>
            <a:pPr marL="285750" lvl="1">
              <a:spcBef>
                <a:spcPts val="600"/>
              </a:spcBef>
              <a:spcAft>
                <a:spcPts val="600"/>
              </a:spcAft>
              <a:buFont typeface="Arial" pitchFamily="34" charset="0"/>
              <a:buChar char="•"/>
            </a:pPr>
            <a:r>
              <a:rPr lang="en-US" sz="2400" b="1" u="sng" smtClean="0"/>
              <a:t>Timeline</a:t>
            </a:r>
            <a:r>
              <a:rPr lang="en-US" sz="2100" smtClean="0"/>
              <a:t>: ESCO Projects 2011 -2012:Central Energy System with Phase 4 of Campus Development.</a:t>
            </a:r>
          </a:p>
          <a:p>
            <a:pPr marL="285750" lvl="1">
              <a:spcBef>
                <a:spcPts val="600"/>
              </a:spcBef>
              <a:spcAft>
                <a:spcPts val="600"/>
              </a:spcAft>
              <a:buFont typeface="Arial" pitchFamily="34" charset="0"/>
              <a:buChar char="•"/>
            </a:pPr>
            <a:endParaRPr lang="en-US" sz="2000" dirty="0"/>
          </a:p>
        </p:txBody>
      </p:sp>
      <p:sp>
        <p:nvSpPr>
          <p:cNvPr id="4" name="Slide Number Placeholder 3"/>
          <p:cNvSpPr>
            <a:spLocks noGrp="1"/>
          </p:cNvSpPr>
          <p:nvPr>
            <p:ph type="sldNum" sz="quarter" idx="12"/>
          </p:nvPr>
        </p:nvSpPr>
        <p:spPr/>
        <p:txBody>
          <a:bodyPr>
            <a:normAutofit/>
          </a:bodyPr>
          <a:lstStyle/>
          <a:p>
            <a:fld id="{C62FD0E5-0131-4E64-B0E7-C892E019FF09}" type="slidenum">
              <a:rPr lang="en-US" smtClean="0"/>
              <a:pPr/>
              <a:t>19</a:t>
            </a:fld>
            <a:endParaRPr lang="en-US"/>
          </a:p>
        </p:txBody>
      </p:sp>
      <p:pic>
        <p:nvPicPr>
          <p:cNvPr id="5" name="Picture 4" descr="ESS-logotype-900.png"/>
          <p:cNvPicPr>
            <a:picLocks noChangeAspect="1"/>
          </p:cNvPicPr>
          <p:nvPr/>
        </p:nvPicPr>
        <p:blipFill>
          <a:blip r:embed="rId2"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57200" y="1524000"/>
            <a:ext cx="2819400" cy="4373563"/>
          </a:xfrm>
        </p:spPr>
        <p:txBody>
          <a:bodyPr>
            <a:noAutofit/>
          </a:bodyPr>
          <a:lstStyle/>
          <a:p>
            <a:r>
              <a:rPr lang="en-US" sz="2400" b="1" smtClean="0">
                <a:latin typeface="+mn-lt"/>
              </a:rPr>
              <a:t>The University of Washington has a rich history of environment related  teaching, climate related research, environmental stewardship and energy and resource conservation.</a:t>
            </a:r>
            <a:endParaRPr lang="en-US" sz="2400" b="1" dirty="0">
              <a:latin typeface="+mn-lt"/>
            </a:endParaRPr>
          </a:p>
        </p:txBody>
      </p:sp>
      <p:sp>
        <p:nvSpPr>
          <p:cNvPr id="9" name="Slide Number Placeholder 8"/>
          <p:cNvSpPr>
            <a:spLocks noGrp="1"/>
          </p:cNvSpPr>
          <p:nvPr>
            <p:ph type="sldNum" sz="quarter" idx="12"/>
          </p:nvPr>
        </p:nvSpPr>
        <p:spPr/>
        <p:txBody>
          <a:bodyPr>
            <a:normAutofit/>
          </a:bodyPr>
          <a:lstStyle/>
          <a:p>
            <a:fld id="{6977E1B8-4AE3-448E-9B71-D3A386A9B306}" type="slidenum">
              <a:rPr lang="en-US" smtClean="0"/>
              <a:pPr/>
              <a:t>2</a:t>
            </a:fld>
            <a:endParaRPr lang="en-US" dirty="0"/>
          </a:p>
        </p:txBody>
      </p:sp>
      <p:sp>
        <p:nvSpPr>
          <p:cNvPr id="10" name="Rectangle 11"/>
          <p:cNvSpPr txBox="1">
            <a:spLocks noChangeArrowheads="1"/>
          </p:cNvSpPr>
          <p:nvPr/>
        </p:nvSpPr>
        <p:spPr>
          <a:xfrm>
            <a:off x="0" y="76200"/>
            <a:ext cx="9144000" cy="726141"/>
          </a:xfrm>
          <a:prstGeom prst="rect">
            <a:avLst/>
          </a:prstGeom>
          <a:noFill/>
          <a:ln/>
        </p:spPr>
        <p:txBody>
          <a:bodyPr lIns="82058" tIns="41029" rIns="82058" bIns="9144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dirty="0" smtClean="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Climate Action History at </a:t>
            </a:r>
            <a:r>
              <a:rPr lang="en-US" sz="3600" b="1" smtClean="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the UW   </a:t>
            </a:r>
            <a:endParaRPr lang="en-US" sz="3600" b="1" dirty="0">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p:txBody>
      </p:sp>
      <p:pic>
        <p:nvPicPr>
          <p:cNvPr id="11" name="Picture 10" descr="timeLineUpdate-31.png"/>
          <p:cNvPicPr>
            <a:picLocks noChangeAspect="1"/>
          </p:cNvPicPr>
          <p:nvPr/>
        </p:nvPicPr>
        <p:blipFill>
          <a:blip r:embed="rId2" cstate="print"/>
          <a:stretch>
            <a:fillRect/>
          </a:stretch>
        </p:blipFill>
        <p:spPr>
          <a:xfrm>
            <a:off x="3048000" y="685800"/>
            <a:ext cx="5867400" cy="6172200"/>
          </a:xfrm>
          <a:prstGeom prst="rect">
            <a:avLst/>
          </a:prstGeom>
        </p:spPr>
      </p:pic>
      <p:pic>
        <p:nvPicPr>
          <p:cNvPr id="7" name="Picture 6" descr="ESS-logotype-900.png"/>
          <p:cNvPicPr>
            <a:picLocks noChangeAspect="1"/>
          </p:cNvPicPr>
          <p:nvPr/>
        </p:nvPicPr>
        <p:blipFill>
          <a:blip r:embed="rId3"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2FD0E5-0131-4E64-B0E7-C892E019FF09}" type="slidenum">
              <a:rPr lang="en-US" smtClean="0"/>
              <a:pPr/>
              <a:t>20</a:t>
            </a:fld>
            <a:endParaRPr lang="en-US"/>
          </a:p>
        </p:txBody>
      </p:sp>
      <p:pic>
        <p:nvPicPr>
          <p:cNvPr id="4" name="Picture 3" descr="Energy Committees Bubble Chart (Ownership) 060111.jpg"/>
          <p:cNvPicPr>
            <a:picLocks noChangeAspect="1"/>
          </p:cNvPicPr>
          <p:nvPr/>
        </p:nvPicPr>
        <p:blipFill>
          <a:blip r:embed="rId2" cstate="print"/>
          <a:stretch>
            <a:fillRect/>
          </a:stretch>
        </p:blipFill>
        <p:spPr>
          <a:xfrm>
            <a:off x="914400" y="457199"/>
            <a:ext cx="7620000" cy="5953125"/>
          </a:xfrm>
          <a:prstGeom prst="rect">
            <a:avLst/>
          </a:prstGeom>
        </p:spPr>
      </p:pic>
      <p:pic>
        <p:nvPicPr>
          <p:cNvPr id="5" name="Picture 4" descr="ESS-logotype-900.png"/>
          <p:cNvPicPr>
            <a:picLocks noChangeAspect="1"/>
          </p:cNvPicPr>
          <p:nvPr/>
        </p:nvPicPr>
        <p:blipFill>
          <a:blip r:embed="rId3"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019800" cy="1143000"/>
          </a:xfrm>
        </p:spPr>
        <p:txBody>
          <a:bodyPr>
            <a:noAutofit/>
          </a:bodyPr>
          <a:lstStyle/>
          <a:p>
            <a:r>
              <a:rPr lang="en-US" sz="3600" dirty="0" smtClean="0">
                <a:solidFill>
                  <a:schemeClr val="tx1"/>
                </a:solidFill>
              </a:rPr>
              <a:t>Environmental Stewardship &amp;   </a:t>
            </a:r>
            <a:br>
              <a:rPr lang="en-US" sz="3600" dirty="0" smtClean="0">
                <a:solidFill>
                  <a:schemeClr val="tx1"/>
                </a:solidFill>
              </a:rPr>
            </a:br>
            <a:r>
              <a:rPr lang="en-US" sz="3600" dirty="0" smtClean="0">
                <a:solidFill>
                  <a:schemeClr val="tx1"/>
                </a:solidFill>
              </a:rPr>
              <a:t>    Sustainability (ESS) Contacts</a:t>
            </a:r>
            <a:endParaRPr lang="en-US" sz="3600" dirty="0">
              <a:solidFill>
                <a:schemeClr val="tx1"/>
              </a:solidFill>
            </a:endParaRPr>
          </a:p>
        </p:txBody>
      </p:sp>
      <p:sp>
        <p:nvSpPr>
          <p:cNvPr id="3" name="Content Placeholder 2"/>
          <p:cNvSpPr>
            <a:spLocks noGrp="1"/>
          </p:cNvSpPr>
          <p:nvPr>
            <p:ph idx="1"/>
          </p:nvPr>
        </p:nvSpPr>
        <p:spPr>
          <a:xfrm>
            <a:off x="838200" y="1600200"/>
            <a:ext cx="7467600" cy="4953000"/>
          </a:xfrm>
        </p:spPr>
        <p:txBody>
          <a:bodyPr>
            <a:normAutofit fontScale="77500" lnSpcReduction="20000"/>
          </a:bodyPr>
          <a:lstStyle/>
          <a:p>
            <a:pPr>
              <a:spcBef>
                <a:spcPts val="0"/>
              </a:spcBef>
              <a:spcAft>
                <a:spcPts val="1200"/>
              </a:spcAft>
            </a:pPr>
            <a:r>
              <a:rPr lang="en-US" sz="3100" b="1" dirty="0" smtClean="0"/>
              <a:t>V’Ella Warren, Senior Vice President,         </a:t>
            </a:r>
            <a:r>
              <a:rPr lang="en-US" sz="2600" dirty="0" smtClean="0">
                <a:hlinkClick r:id="rId2"/>
              </a:rPr>
              <a:t>vwarren@uw.edu</a:t>
            </a:r>
            <a:r>
              <a:rPr lang="en-US" sz="2600" dirty="0" smtClean="0"/>
              <a:t>, 206 543-876</a:t>
            </a:r>
          </a:p>
          <a:p>
            <a:pPr>
              <a:spcBef>
                <a:spcPts val="0"/>
              </a:spcBef>
              <a:spcAft>
                <a:spcPts val="1200"/>
              </a:spcAft>
            </a:pPr>
            <a:r>
              <a:rPr lang="en-US" sz="3100" b="1" dirty="0" smtClean="0"/>
              <a:t>Sandra Archibald, Dean, Evans School of Public Affairs, </a:t>
            </a:r>
            <a:r>
              <a:rPr lang="en-US" sz="2600" dirty="0" smtClean="0">
                <a:hlinkClick r:id="rId3"/>
              </a:rPr>
              <a:t>sarch@u.washington.edu</a:t>
            </a:r>
            <a:r>
              <a:rPr lang="en-US" sz="2600" dirty="0" smtClean="0"/>
              <a:t>,  206 616-1648 </a:t>
            </a:r>
          </a:p>
          <a:p>
            <a:pPr>
              <a:spcBef>
                <a:spcPts val="0"/>
              </a:spcBef>
              <a:spcAft>
                <a:spcPts val="1200"/>
              </a:spcAft>
            </a:pPr>
            <a:r>
              <a:rPr lang="en-US" sz="3100" b="1" dirty="0" smtClean="0"/>
              <a:t>Ruth Johnston, Associate Vice President,</a:t>
            </a:r>
            <a:r>
              <a:rPr lang="en-US" sz="3100" dirty="0" smtClean="0"/>
              <a:t>       </a:t>
            </a:r>
            <a:r>
              <a:rPr lang="en-US" sz="2600" dirty="0" smtClean="0">
                <a:hlinkClick r:id="rId4"/>
              </a:rPr>
              <a:t>ruthj@uw.edu</a:t>
            </a:r>
            <a:r>
              <a:rPr lang="en-US" sz="2600" dirty="0" smtClean="0"/>
              <a:t>, 206 685-9838</a:t>
            </a:r>
          </a:p>
          <a:p>
            <a:pPr>
              <a:spcBef>
                <a:spcPts val="0"/>
              </a:spcBef>
              <a:spcAft>
                <a:spcPts val="1200"/>
              </a:spcAft>
            </a:pPr>
            <a:r>
              <a:rPr lang="en-US" sz="3100" b="1" dirty="0" smtClean="0"/>
              <a:t>Claudia Frere, ESS Manager,                       </a:t>
            </a:r>
            <a:r>
              <a:rPr lang="en-US" sz="2600" dirty="0" smtClean="0">
                <a:hlinkClick r:id="rId5"/>
              </a:rPr>
              <a:t>frerec@uw.edu.edu</a:t>
            </a:r>
            <a:r>
              <a:rPr lang="en-US" sz="2600" dirty="0" smtClean="0"/>
              <a:t>, 206 221-0391 </a:t>
            </a:r>
          </a:p>
          <a:p>
            <a:pPr>
              <a:spcBef>
                <a:spcPts val="0"/>
              </a:spcBef>
              <a:spcAft>
                <a:spcPts val="1200"/>
              </a:spcAft>
            </a:pPr>
            <a:r>
              <a:rPr lang="en-US" sz="3100" b="1" dirty="0" smtClean="0"/>
              <a:t>Elise Glassman, Climate Action Plan Project Manager, </a:t>
            </a:r>
            <a:r>
              <a:rPr lang="en-US" sz="2600" dirty="0" smtClean="0">
                <a:hlinkClick r:id="rId6"/>
              </a:rPr>
              <a:t>elisd2@uw.edu</a:t>
            </a:r>
            <a:r>
              <a:rPr lang="en-US" sz="2600" dirty="0" smtClean="0"/>
              <a:t>, 206 616-9194</a:t>
            </a:r>
          </a:p>
          <a:p>
            <a:endParaRPr lang="en-US" sz="1500" dirty="0" smtClean="0"/>
          </a:p>
          <a:p>
            <a:pPr>
              <a:buNone/>
            </a:pPr>
            <a:r>
              <a:rPr lang="en-US" b="1" dirty="0" smtClean="0"/>
              <a:t>     Environmental Stewardship &amp; Sustainability Office</a:t>
            </a:r>
          </a:p>
          <a:p>
            <a:pPr lvl="1"/>
            <a:r>
              <a:rPr lang="en-US" sz="2600" b="1" dirty="0" smtClean="0"/>
              <a:t>Website:</a:t>
            </a:r>
            <a:r>
              <a:rPr lang="en-US" sz="2600" dirty="0" smtClean="0"/>
              <a:t> http://green.washington.edu	</a:t>
            </a:r>
          </a:p>
          <a:p>
            <a:pPr lvl="1"/>
            <a:r>
              <a:rPr lang="en-US" sz="2600" b="1" dirty="0" smtClean="0"/>
              <a:t>Email:</a:t>
            </a:r>
            <a:r>
              <a:rPr lang="en-US" sz="2600" dirty="0" smtClean="0"/>
              <a:t>  </a:t>
            </a:r>
            <a:r>
              <a:rPr lang="en-US" sz="2600" dirty="0" smtClean="0">
                <a:hlinkClick r:id="rId7"/>
              </a:rPr>
              <a:t>oess@uw.edu</a:t>
            </a:r>
            <a:endParaRPr lang="en-US" sz="2600" dirty="0" smtClean="0"/>
          </a:p>
        </p:txBody>
      </p:sp>
      <p:sp>
        <p:nvSpPr>
          <p:cNvPr id="4" name="Slide Number Placeholder 3"/>
          <p:cNvSpPr>
            <a:spLocks noGrp="1"/>
          </p:cNvSpPr>
          <p:nvPr>
            <p:ph type="sldNum" sz="quarter" idx="12"/>
          </p:nvPr>
        </p:nvSpPr>
        <p:spPr/>
        <p:txBody>
          <a:bodyPr/>
          <a:lstStyle/>
          <a:p>
            <a:fld id="{C62FD0E5-0131-4E64-B0E7-C892E019FF09}" type="slidenum">
              <a:rPr lang="en-US" smtClean="0"/>
              <a:pPr/>
              <a:t>21</a:t>
            </a:fld>
            <a:endParaRPr lang="en-US"/>
          </a:p>
        </p:txBody>
      </p:sp>
      <p:pic>
        <p:nvPicPr>
          <p:cNvPr id="5" name="Picture 4" descr="ESS-logotype-900.png"/>
          <p:cNvPicPr>
            <a:picLocks noChangeAspect="1"/>
          </p:cNvPicPr>
          <p:nvPr/>
        </p:nvPicPr>
        <p:blipFill>
          <a:blip r:embed="rId8"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2150D1-F9F4-4BA1-9404-779A35382010}" type="slidenum">
              <a:rPr lang="en-US" smtClean="0"/>
              <a:pPr/>
              <a:t>22</a:t>
            </a:fld>
            <a:endParaRPr lang="en-US"/>
          </a:p>
        </p:txBody>
      </p:sp>
      <p:sp>
        <p:nvSpPr>
          <p:cNvPr id="2" name="Title 1"/>
          <p:cNvSpPr>
            <a:spLocks noGrp="1"/>
          </p:cNvSpPr>
          <p:nvPr>
            <p:ph type="title" idx="4294967295"/>
          </p:nvPr>
        </p:nvSpPr>
        <p:spPr>
          <a:xfrm>
            <a:off x="0" y="53975"/>
            <a:ext cx="8686800" cy="1057275"/>
          </a:xfrm>
        </p:spPr>
        <p:txBody>
          <a:bodyPr/>
          <a:lstStyle/>
          <a:p>
            <a:pPr algn="r"/>
            <a:r>
              <a:rPr lang="en-US" dirty="0" smtClean="0">
                <a:solidFill>
                  <a:schemeClr val="tx1"/>
                </a:solidFill>
              </a:rPr>
              <a:t>Project Contacts</a:t>
            </a:r>
            <a:endParaRPr lang="en-US" dirty="0">
              <a:solidFill>
                <a:schemeClr val="tx1"/>
              </a:solidFill>
            </a:endParaRPr>
          </a:p>
        </p:txBody>
      </p:sp>
      <p:sp>
        <p:nvSpPr>
          <p:cNvPr id="3" name="Content Placeholder 2"/>
          <p:cNvSpPr>
            <a:spLocks noGrp="1"/>
          </p:cNvSpPr>
          <p:nvPr>
            <p:ph idx="4294967295"/>
          </p:nvPr>
        </p:nvSpPr>
        <p:spPr>
          <a:xfrm>
            <a:off x="1371600" y="1828800"/>
            <a:ext cx="7772400" cy="44196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aphicFrame>
        <p:nvGraphicFramePr>
          <p:cNvPr id="8" name="Table 7"/>
          <p:cNvGraphicFramePr>
            <a:graphicFrameLocks noGrp="1"/>
          </p:cNvGraphicFramePr>
          <p:nvPr/>
        </p:nvGraphicFramePr>
        <p:xfrm>
          <a:off x="762000" y="1905000"/>
          <a:ext cx="7543799" cy="4038606"/>
        </p:xfrm>
        <a:graphic>
          <a:graphicData uri="http://schemas.openxmlformats.org/drawingml/2006/table">
            <a:tbl>
              <a:tblPr/>
              <a:tblGrid>
                <a:gridCol w="2743200"/>
                <a:gridCol w="1600200"/>
                <a:gridCol w="1924107"/>
                <a:gridCol w="1276292"/>
              </a:tblGrid>
              <a:tr h="310662">
                <a:tc>
                  <a:txBody>
                    <a:bodyPr/>
                    <a:lstStyle/>
                    <a:p>
                      <a:pPr algn="r" fontAlgn="b"/>
                      <a:r>
                        <a:rPr lang="en-US" sz="1600" b="1" i="0" u="none" strike="noStrike">
                          <a:solidFill>
                            <a:srgbClr val="000000"/>
                          </a:solidFill>
                          <a:latin typeface="Calibri"/>
                        </a:rPr>
                        <a:t>Project</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Contact</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E-mail</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Phone</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a:solidFill>
                            <a:srgbClr val="000000"/>
                          </a:solidFill>
                          <a:latin typeface="Calibri"/>
                        </a:rPr>
                        <a:t>Better Building Challenge</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Kirk Pawlowski</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kpawlow@uw.edu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206 543-6277</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a:solidFill>
                            <a:srgbClr val="000000"/>
                          </a:solidFill>
                          <a:latin typeface="Calibri"/>
                        </a:rPr>
                        <a:t>Campus Sustainability Fund</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CSF Coordinator</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uwcsf@uw.edu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206 221-0392 </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a:solidFill>
                            <a:srgbClr val="000000"/>
                          </a:solidFill>
                          <a:latin typeface="Calibri"/>
                        </a:rPr>
                        <a:t>Climate Action Plan</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Ruth Johnston</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ruthj@uw.edu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206 685-9838</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a:solidFill>
                            <a:srgbClr val="000000"/>
                          </a:solidFill>
                          <a:latin typeface="Calibri"/>
                        </a:rPr>
                        <a:t>Energy Futures</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Kirk Pawlowski</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kpawlow@uw.edu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206 543-6277</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a:solidFill>
                            <a:srgbClr val="000000"/>
                          </a:solidFill>
                          <a:latin typeface="Calibri"/>
                        </a:rPr>
                        <a:t>Energy Research</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Mani Soma</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manisoma@uw.edu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206 543-3842</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a:solidFill>
                            <a:srgbClr val="000000"/>
                          </a:solidFill>
                          <a:latin typeface="Calibri"/>
                        </a:rPr>
                        <a:t>Paper Conservation Project</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Claudia Frere</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ccfrere@uw.edu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206 221-0391</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dirty="0" smtClean="0">
                          <a:solidFill>
                            <a:srgbClr val="000000"/>
                          </a:solidFill>
                          <a:latin typeface="Calibri"/>
                        </a:rPr>
                        <a:t> </a:t>
                      </a:r>
                      <a:r>
                        <a:rPr lang="en-US" sz="1600" b="0" i="0" u="none" strike="noStrike" dirty="0">
                          <a:solidFill>
                            <a:srgbClr val="000000"/>
                          </a:solidFill>
                          <a:latin typeface="Calibri"/>
                        </a:rPr>
                        <a:t>Power Management</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Elise Glassman</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elised2@uw.edu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206 616-9194</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a:solidFill>
                            <a:srgbClr val="000000"/>
                          </a:solidFill>
                          <a:latin typeface="Calibri"/>
                        </a:rPr>
                        <a:t>Solar Projects</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John Chapman</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jchapman@uw.edu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206 543-3860</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a:solidFill>
                            <a:srgbClr val="000000"/>
                          </a:solidFill>
                          <a:latin typeface="Calibri"/>
                        </a:rPr>
                        <a:t>Smart Grid</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John Chapman</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jchapman@uw.edu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206 543-3860</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a:solidFill>
                            <a:srgbClr val="000000"/>
                          </a:solidFill>
                          <a:latin typeface="Calibri"/>
                        </a:rPr>
                        <a:t>UW Bothell</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Tony Guerrero</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aguerrero@uwb.edu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425 352-3557</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a:solidFill>
                            <a:srgbClr val="000000"/>
                          </a:solidFill>
                          <a:latin typeface="Calibri"/>
                        </a:rPr>
                        <a:t>UW Tacoma</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Milt Tremblay</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milt@uw.edu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253 692-4754</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662">
                <a:tc>
                  <a:txBody>
                    <a:bodyPr/>
                    <a:lstStyle/>
                    <a:p>
                      <a:pPr algn="r" fontAlgn="b"/>
                      <a:r>
                        <a:rPr lang="en-US" sz="1600" b="0" i="0" u="none" strike="noStrike">
                          <a:solidFill>
                            <a:srgbClr val="000000"/>
                          </a:solidFill>
                          <a:latin typeface="Calibri"/>
                        </a:rPr>
                        <a:t>West of 15th</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Rebecca Barnes</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rgbarnes@uw.edu</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206 543-4382</a:t>
                      </a:r>
                    </a:p>
                  </a:txBody>
                  <a:tcPr marL="7896" marR="7896" marT="78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6" name="Picture 5" descr="ESS-logotype-900.png"/>
          <p:cNvPicPr>
            <a:picLocks noChangeAspect="1"/>
          </p:cNvPicPr>
          <p:nvPr/>
        </p:nvPicPr>
        <p:blipFill>
          <a:blip r:embed="rId2"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819400" y="228600"/>
            <a:ext cx="6096000" cy="1371600"/>
          </a:xfrm>
        </p:spPr>
        <p:txBody>
          <a:bodyPr>
            <a:noAutofit/>
          </a:bodyPr>
          <a:lstStyle/>
          <a:p>
            <a:r>
              <a:rPr lang="en-US" sz="3600" b="1" dirty="0">
                <a:solidFill>
                  <a:schemeClr val="tx1"/>
                </a:solidFill>
              </a:rPr>
              <a:t>Environmental Stewardship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and </a:t>
            </a:r>
            <a:r>
              <a:rPr lang="en-US" sz="3600" b="1" dirty="0">
                <a:solidFill>
                  <a:schemeClr val="tx1"/>
                </a:solidFill>
              </a:rPr>
              <a:t>Sustainability </a:t>
            </a:r>
            <a:r>
              <a:rPr lang="en-US" sz="3600" b="1" dirty="0" smtClean="0">
                <a:solidFill>
                  <a:schemeClr val="tx1"/>
                </a:solidFill>
              </a:rPr>
              <a:t>at the UW</a:t>
            </a:r>
            <a:endParaRPr lang="en-US" sz="3600" b="1" dirty="0">
              <a:solidFill>
                <a:schemeClr val="tx1"/>
              </a:solidFill>
            </a:endParaRPr>
          </a:p>
        </p:txBody>
      </p:sp>
      <p:sp>
        <p:nvSpPr>
          <p:cNvPr id="6" name="Text Placeholder 5"/>
          <p:cNvSpPr>
            <a:spLocks noGrp="1"/>
          </p:cNvSpPr>
          <p:nvPr>
            <p:ph idx="1"/>
          </p:nvPr>
        </p:nvSpPr>
        <p:spPr>
          <a:xfrm>
            <a:off x="838200" y="1828800"/>
            <a:ext cx="7620000" cy="4572000"/>
          </a:xfrm>
        </p:spPr>
        <p:txBody>
          <a:bodyPr>
            <a:noAutofit/>
          </a:bodyPr>
          <a:lstStyle/>
          <a:p>
            <a:r>
              <a:rPr lang="en-US" sz="2400" dirty="0" smtClean="0"/>
              <a:t>Sponsored and advised by </a:t>
            </a:r>
            <a:r>
              <a:rPr lang="en-US" sz="2400" dirty="0"/>
              <a:t>the Environmental Stewardship Advisory Committee (</a:t>
            </a:r>
            <a:r>
              <a:rPr lang="en-US" sz="2400" dirty="0" smtClean="0"/>
              <a:t>ESAC)</a:t>
            </a:r>
          </a:p>
          <a:p>
            <a:pPr lvl="1"/>
            <a:r>
              <a:rPr lang="en-US" sz="1800" dirty="0" smtClean="0"/>
              <a:t>Chaired </a:t>
            </a:r>
            <a:r>
              <a:rPr lang="en-US" sz="1800" dirty="0"/>
              <a:t>by </a:t>
            </a:r>
            <a:r>
              <a:rPr lang="en-US" sz="1800" dirty="0" smtClean="0"/>
              <a:t>the Dean of the Evans School of Public Affairs</a:t>
            </a:r>
          </a:p>
          <a:p>
            <a:pPr lvl="1"/>
            <a:r>
              <a:rPr lang="en-US" sz="1800" dirty="0" smtClean="0"/>
              <a:t>Membership comprised </a:t>
            </a:r>
            <a:r>
              <a:rPr lang="en-US" sz="1800" dirty="0"/>
              <a:t>of faculty, students and staff at all three </a:t>
            </a:r>
            <a:r>
              <a:rPr lang="en-US" sz="1800" dirty="0" smtClean="0"/>
              <a:t>campuses</a:t>
            </a:r>
          </a:p>
          <a:p>
            <a:pPr lvl="1"/>
            <a:r>
              <a:rPr lang="en-US" sz="1800" dirty="0" smtClean="0"/>
              <a:t>Formed </a:t>
            </a:r>
            <a:r>
              <a:rPr lang="en-US" sz="1800" dirty="0"/>
              <a:t>in conjunction with the UW’s Environmental Policy Statement (2004): </a:t>
            </a:r>
            <a:r>
              <a:rPr lang="en-US" sz="1800" dirty="0" smtClean="0"/>
              <a:t>  </a:t>
            </a:r>
            <a:r>
              <a:rPr lang="en-US" sz="1800" u="sng" dirty="0" smtClean="0"/>
              <a:t>http://green.washington.edu/ess/inform/esac</a:t>
            </a:r>
            <a:r>
              <a:rPr lang="en-US" sz="1800" dirty="0" smtClean="0"/>
              <a:t> </a:t>
            </a:r>
            <a:endParaRPr lang="en-US" sz="1800" dirty="0"/>
          </a:p>
          <a:p>
            <a:r>
              <a:rPr lang="en-US" sz="2400" dirty="0"/>
              <a:t>Guided by the Climate Action </a:t>
            </a:r>
            <a:r>
              <a:rPr lang="en-US" sz="2400" dirty="0" smtClean="0"/>
              <a:t>Plan</a:t>
            </a:r>
          </a:p>
          <a:p>
            <a:pPr lvl="1"/>
            <a:r>
              <a:rPr lang="en-US" sz="1800" dirty="0" smtClean="0"/>
              <a:t>The </a:t>
            </a:r>
            <a:r>
              <a:rPr lang="en-US" sz="1800" dirty="0"/>
              <a:t>UW is a charter signatory of American College &amp; University Presidents’ Climate Commitment (ACUPCC), Leadership Circle Member. </a:t>
            </a:r>
          </a:p>
          <a:p>
            <a:pPr lvl="1"/>
            <a:r>
              <a:rPr lang="en-US" sz="1800" dirty="0" smtClean="0"/>
              <a:t>Sponsored by President, Provost, Senior Vice President, ESAC </a:t>
            </a:r>
          </a:p>
          <a:p>
            <a:pPr lvl="1"/>
            <a:r>
              <a:rPr lang="en-US" sz="1800" dirty="0" smtClean="0"/>
              <a:t>Goal </a:t>
            </a:r>
            <a:r>
              <a:rPr lang="en-US" sz="1800" dirty="0"/>
              <a:t>is to achieve climate neutrality (date </a:t>
            </a:r>
            <a:r>
              <a:rPr lang="en-US" sz="1800" dirty="0" smtClean="0"/>
              <a:t>TBD by </a:t>
            </a:r>
            <a:r>
              <a:rPr lang="en-US" sz="1800" dirty="0"/>
              <a:t>UW, looking at 2050</a:t>
            </a:r>
            <a:r>
              <a:rPr lang="en-US" sz="1800" dirty="0" smtClean="0"/>
              <a:t>) </a:t>
            </a:r>
            <a:r>
              <a:rPr lang="en-US" sz="1800" dirty="0" smtClean="0">
                <a:hlinkClick r:id="rId3"/>
              </a:rPr>
              <a:t>http://green.washington.edu/ess/inform/uw-climate-action-plan</a:t>
            </a:r>
            <a:endParaRPr lang="en-US" sz="1800" dirty="0" smtClean="0"/>
          </a:p>
          <a:p>
            <a:pPr lvl="1"/>
            <a:endParaRPr lang="en-US" sz="1800" dirty="0"/>
          </a:p>
        </p:txBody>
      </p:sp>
      <p:sp>
        <p:nvSpPr>
          <p:cNvPr id="9" name="Slide Number Placeholder 8"/>
          <p:cNvSpPr>
            <a:spLocks noGrp="1"/>
          </p:cNvSpPr>
          <p:nvPr>
            <p:ph type="sldNum" sz="quarter" idx="12"/>
          </p:nvPr>
        </p:nvSpPr>
        <p:spPr/>
        <p:txBody>
          <a:bodyPr>
            <a:normAutofit/>
          </a:bodyPr>
          <a:lstStyle/>
          <a:p>
            <a:r>
              <a:rPr lang="en-US" dirty="0" smtClean="0"/>
              <a:t>3</a:t>
            </a:r>
            <a:endParaRPr lang="en-US" dirty="0"/>
          </a:p>
        </p:txBody>
      </p:sp>
      <p:pic>
        <p:nvPicPr>
          <p:cNvPr id="7" name="Picture 6" descr="ESS-logotype-900.png"/>
          <p:cNvPicPr>
            <a:picLocks noChangeAspect="1"/>
          </p:cNvPicPr>
          <p:nvPr/>
        </p:nvPicPr>
        <p:blipFill>
          <a:blip r:embed="rId4"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81000"/>
            <a:ext cx="5257800" cy="1143000"/>
          </a:xfrm>
        </p:spPr>
        <p:txBody>
          <a:bodyPr>
            <a:normAutofit/>
          </a:bodyPr>
          <a:lstStyle/>
          <a:p>
            <a:r>
              <a:rPr lang="en-US" sz="3600" b="1" dirty="0">
                <a:solidFill>
                  <a:schemeClr val="tx1"/>
                </a:solidFill>
              </a:rPr>
              <a:t>Climate Action Plan Goals</a:t>
            </a:r>
          </a:p>
        </p:txBody>
      </p:sp>
      <p:sp>
        <p:nvSpPr>
          <p:cNvPr id="3" name="Content Placeholder 2"/>
          <p:cNvSpPr>
            <a:spLocks noGrp="1"/>
          </p:cNvSpPr>
          <p:nvPr>
            <p:ph idx="1"/>
          </p:nvPr>
        </p:nvSpPr>
        <p:spPr>
          <a:xfrm>
            <a:off x="914400" y="1524000"/>
            <a:ext cx="7010400" cy="4876800"/>
          </a:xfrm>
        </p:spPr>
        <p:txBody>
          <a:bodyPr>
            <a:normAutofit fontScale="25000" lnSpcReduction="20000"/>
          </a:bodyPr>
          <a:lstStyle/>
          <a:p>
            <a:pPr marL="514350" indent="-514350">
              <a:spcAft>
                <a:spcPts val="800"/>
              </a:spcAft>
            </a:pPr>
            <a:r>
              <a:rPr lang="en-US" sz="6000" dirty="0" smtClean="0"/>
              <a:t>B</a:t>
            </a:r>
            <a:r>
              <a:rPr lang="en-US" sz="6000" smtClean="0"/>
              <a:t>ecome </a:t>
            </a:r>
            <a:r>
              <a:rPr lang="en-US" sz="6000" dirty="0"/>
              <a:t>carbon </a:t>
            </a:r>
            <a:r>
              <a:rPr lang="en-US" sz="6000" dirty="0" smtClean="0"/>
              <a:t>neutral by 2050 and/or be in alignment with </a:t>
            </a:r>
            <a:r>
              <a:rPr lang="en-US" sz="6000" dirty="0" smtClean="0">
                <a:hlinkClick r:id="rId2"/>
              </a:rPr>
              <a:t>State of Washington 2009 Bill 5560</a:t>
            </a:r>
            <a:r>
              <a:rPr lang="en-US" sz="6000" dirty="0" smtClean="0"/>
              <a:t>:</a:t>
            </a:r>
          </a:p>
          <a:p>
            <a:pPr marL="914400" lvl="1" indent="-338138">
              <a:spcAft>
                <a:spcPts val="800"/>
              </a:spcAft>
              <a:buFont typeface="Arial" pitchFamily="34" charset="0"/>
              <a:buChar char="•"/>
            </a:pPr>
            <a:r>
              <a:rPr lang="en-US" sz="6000" dirty="0" smtClean="0"/>
              <a:t>By 2020, reduce emissions 15% before 2005 levels</a:t>
            </a:r>
          </a:p>
          <a:p>
            <a:pPr marL="914400" lvl="1" indent="-338138">
              <a:spcAft>
                <a:spcPts val="800"/>
              </a:spcAft>
              <a:buFont typeface="Arial" pitchFamily="34" charset="0"/>
              <a:buChar char="•"/>
            </a:pPr>
            <a:r>
              <a:rPr lang="en-US" sz="6000" dirty="0" smtClean="0"/>
              <a:t>By 2035, reduce emissions 36% below 2005 levels</a:t>
            </a:r>
          </a:p>
          <a:p>
            <a:pPr marL="914400" lvl="1" indent="-338138">
              <a:spcAft>
                <a:spcPts val="800"/>
              </a:spcAft>
              <a:buFont typeface="Arial" pitchFamily="34" charset="0"/>
              <a:buChar char="•"/>
            </a:pPr>
            <a:r>
              <a:rPr lang="en-US" sz="6000" dirty="0" smtClean="0"/>
              <a:t>By 2050, reduce emissions the greater of 57% below 2005, or 70% below businesses as usual levels projected for 2050</a:t>
            </a:r>
            <a:endParaRPr lang="en-US" sz="6000" dirty="0"/>
          </a:p>
          <a:p>
            <a:pPr marL="514350" indent="-514350">
              <a:spcAft>
                <a:spcPts val="800"/>
              </a:spcAft>
            </a:pPr>
            <a:r>
              <a:rPr lang="en-US" sz="6000" dirty="0"/>
              <a:t>Reduce campus energy supply and </a:t>
            </a:r>
            <a:r>
              <a:rPr lang="en-US" sz="6000" dirty="0" smtClean="0"/>
              <a:t>demand and comply with State of WA law, </a:t>
            </a:r>
            <a:r>
              <a:rPr lang="en-US" sz="6000" dirty="0" smtClean="0">
                <a:hlinkClick r:id="rId3"/>
              </a:rPr>
              <a:t>Chapter 39.35D RCW High-performance Public Buildings</a:t>
            </a:r>
            <a:r>
              <a:rPr lang="en-US" sz="6000" dirty="0" smtClean="0"/>
              <a:t>. </a:t>
            </a:r>
          </a:p>
          <a:p>
            <a:pPr marL="914400" lvl="1" indent="-338138">
              <a:spcAft>
                <a:spcPts val="800"/>
              </a:spcAft>
              <a:buFont typeface="Arial" pitchFamily="34" charset="0"/>
              <a:buChar char="•"/>
            </a:pPr>
            <a:r>
              <a:rPr lang="en-US" sz="6000" dirty="0" smtClean="0"/>
              <a:t>Requires State Funded Buildings to be designed to US Green Building Council’s Leadership in Environmental Design (LEED) Silver standards</a:t>
            </a:r>
            <a:endParaRPr lang="en-US" sz="6000" dirty="0"/>
          </a:p>
          <a:p>
            <a:pPr marL="514350" indent="-514350">
              <a:spcAft>
                <a:spcPts val="800"/>
              </a:spcAft>
            </a:pPr>
            <a:r>
              <a:rPr lang="en-US" sz="6000" dirty="0"/>
              <a:t>Decrease single occupancy commuting</a:t>
            </a:r>
          </a:p>
          <a:p>
            <a:pPr marL="514350" indent="-514350">
              <a:spcAft>
                <a:spcPts val="800"/>
              </a:spcAft>
            </a:pPr>
            <a:r>
              <a:rPr lang="en-US" sz="6000" dirty="0"/>
              <a:t>Encourage alternatives to professional travel</a:t>
            </a:r>
          </a:p>
          <a:p>
            <a:pPr marL="514350" indent="-514350">
              <a:spcAft>
                <a:spcPts val="800"/>
              </a:spcAft>
            </a:pPr>
            <a:r>
              <a:rPr lang="en-US" sz="6000" dirty="0"/>
              <a:t>Reduce power consumption from information technology</a:t>
            </a:r>
          </a:p>
          <a:p>
            <a:pPr marL="514350" indent="-514350">
              <a:spcAft>
                <a:spcPts val="800"/>
              </a:spcAft>
            </a:pPr>
            <a:r>
              <a:rPr lang="en-US" sz="6000" dirty="0"/>
              <a:t>Engage the academic community through research, curriculum and outreach</a:t>
            </a:r>
          </a:p>
          <a:p>
            <a:pPr marL="514350" indent="-514350">
              <a:spcAft>
                <a:spcPts val="800"/>
              </a:spcAft>
            </a:pPr>
            <a:r>
              <a:rPr lang="en-US" sz="6000" dirty="0"/>
              <a:t>Identify alternative funding methods to finance the </a:t>
            </a:r>
            <a:r>
              <a:rPr lang="en-US" sz="6000" dirty="0" smtClean="0"/>
              <a:t>plan</a:t>
            </a:r>
          </a:p>
          <a:p>
            <a:pPr marL="514350" indent="-514350">
              <a:spcAft>
                <a:spcPts val="800"/>
              </a:spcAft>
            </a:pPr>
            <a:r>
              <a:rPr lang="en-US" sz="6000" dirty="0" smtClean="0"/>
              <a:t>Report progress to ACUPCC every </a:t>
            </a:r>
            <a:r>
              <a:rPr lang="en-US" sz="6000" smtClean="0"/>
              <a:t>two years</a:t>
            </a:r>
            <a:endParaRPr lang="en-US" sz="6000" dirty="0" smtClean="0"/>
          </a:p>
          <a:p>
            <a:endParaRPr lang="en-US" dirty="0"/>
          </a:p>
        </p:txBody>
      </p:sp>
      <p:sp>
        <p:nvSpPr>
          <p:cNvPr id="4" name="Slide Number Placeholder 3"/>
          <p:cNvSpPr>
            <a:spLocks noGrp="1"/>
          </p:cNvSpPr>
          <p:nvPr>
            <p:ph type="sldNum" sz="quarter" idx="12"/>
          </p:nvPr>
        </p:nvSpPr>
        <p:spPr>
          <a:xfrm>
            <a:off x="6781800" y="6324600"/>
            <a:ext cx="2133600" cy="365125"/>
          </a:xfrm>
        </p:spPr>
        <p:txBody>
          <a:bodyPr>
            <a:normAutofit/>
          </a:bodyPr>
          <a:lstStyle/>
          <a:p>
            <a:fld id="{C62FD0E5-0131-4E64-B0E7-C892E019FF09}" type="slidenum">
              <a:rPr lang="en-US" smtClean="0"/>
              <a:pPr/>
              <a:t>4</a:t>
            </a:fld>
            <a:endParaRPr lang="en-US" dirty="0"/>
          </a:p>
        </p:txBody>
      </p:sp>
      <p:pic>
        <p:nvPicPr>
          <p:cNvPr id="5" name="Picture 4" descr="ESS-logotype-900.png"/>
          <p:cNvPicPr>
            <a:picLocks noChangeAspect="1"/>
          </p:cNvPicPr>
          <p:nvPr/>
        </p:nvPicPr>
        <p:blipFill>
          <a:blip r:embed="rId4"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8686800" cy="3505200"/>
          </a:xfrm>
        </p:spPr>
        <p:txBody>
          <a:bodyPr/>
          <a:lstStyle/>
          <a:p>
            <a:pPr algn="ctr"/>
            <a:r>
              <a:rPr lang="en-US" dirty="0" smtClean="0">
                <a:solidFill>
                  <a:schemeClr val="accent4">
                    <a:lumMod val="75000"/>
                  </a:schemeClr>
                </a:solidFill>
              </a:rPr>
              <a:t>University Planning Initiatives</a:t>
            </a:r>
            <a:endParaRPr lang="en-US"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C22150D1-F9F4-4BA1-9404-779A35382010}"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6248400" cy="1056042"/>
          </a:xfrm>
        </p:spPr>
        <p:txBody>
          <a:bodyPr>
            <a:noAutofit/>
          </a:bodyPr>
          <a:lstStyle/>
          <a:p>
            <a:pPr lvl="0"/>
            <a:r>
              <a:rPr lang="en-US" sz="3600" b="1" dirty="0">
                <a:solidFill>
                  <a:schemeClr val="tx1"/>
                </a:solidFill>
              </a:rPr>
              <a:t>Climate Action Plan </a:t>
            </a:r>
            <a:r>
              <a:rPr lang="en-US" sz="3600" b="1" dirty="0" smtClean="0">
                <a:solidFill>
                  <a:schemeClr val="tx1"/>
                </a:solidFill>
              </a:rPr>
              <a:t>2011 </a:t>
            </a:r>
            <a:r>
              <a:rPr lang="en-US" sz="3600" b="1" dirty="0">
                <a:solidFill>
                  <a:schemeClr val="tx1"/>
                </a:solidFill>
              </a:rPr>
              <a:t>Goals: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Policy </a:t>
            </a:r>
            <a:r>
              <a:rPr lang="en-US" sz="3600" b="1" dirty="0">
                <a:solidFill>
                  <a:schemeClr val="tx1"/>
                </a:solidFill>
              </a:rPr>
              <a:t>Development</a:t>
            </a:r>
          </a:p>
        </p:txBody>
      </p:sp>
      <p:sp>
        <p:nvSpPr>
          <p:cNvPr id="5" name="Content Placeholder 2"/>
          <p:cNvSpPr>
            <a:spLocks noGrp="1"/>
          </p:cNvSpPr>
          <p:nvPr>
            <p:ph idx="1"/>
          </p:nvPr>
        </p:nvSpPr>
        <p:spPr>
          <a:xfrm>
            <a:off x="914400" y="1828800"/>
            <a:ext cx="7239000" cy="4648200"/>
          </a:xfrm>
        </p:spPr>
        <p:txBody>
          <a:bodyPr>
            <a:normAutofit fontScale="85000" lnSpcReduction="20000"/>
          </a:bodyPr>
          <a:lstStyle/>
          <a:p>
            <a:pPr marL="342900" lvl="1" indent="-342900">
              <a:spcAft>
                <a:spcPts val="600"/>
              </a:spcAft>
              <a:buFont typeface="Arial" pitchFamily="34" charset="0"/>
              <a:buChar char="•"/>
            </a:pPr>
            <a:r>
              <a:rPr lang="en-US" b="1" u="sng" dirty="0" smtClean="0"/>
              <a:t>Scope</a:t>
            </a:r>
            <a:r>
              <a:rPr lang="en-US" dirty="0" smtClean="0"/>
              <a:t>:</a:t>
            </a:r>
            <a:r>
              <a:rPr lang="en-US" sz="2200" dirty="0" smtClean="0"/>
              <a:t>  Develop sustainability policies for Buildings/Energy, Land Use and Computing/IT</a:t>
            </a:r>
          </a:p>
          <a:p>
            <a:pPr>
              <a:spcAft>
                <a:spcPts val="600"/>
              </a:spcAft>
            </a:pPr>
            <a:r>
              <a:rPr lang="en-US" sz="2800" b="1" u="sng" dirty="0" smtClean="0"/>
              <a:t>Plan</a:t>
            </a:r>
            <a:r>
              <a:rPr lang="en-US" sz="2800" dirty="0" smtClean="0"/>
              <a:t>:</a:t>
            </a:r>
            <a:r>
              <a:rPr lang="en-US" sz="2600" dirty="0" smtClean="0"/>
              <a:t>  </a:t>
            </a:r>
            <a:r>
              <a:rPr lang="en-US" sz="2200" dirty="0" smtClean="0"/>
              <a:t>3 </a:t>
            </a:r>
            <a:r>
              <a:rPr lang="en-US" sz="2200" smtClean="0"/>
              <a:t>sub-committees worked to </a:t>
            </a:r>
            <a:r>
              <a:rPr lang="en-US" sz="2200" dirty="0" smtClean="0"/>
              <a:t>develop, vet and communicate </a:t>
            </a:r>
            <a:r>
              <a:rPr lang="en-US" sz="2200" smtClean="0"/>
              <a:t>policies UW-wide under the direction of ESAC</a:t>
            </a:r>
            <a:r>
              <a:rPr lang="en-US" sz="2200" dirty="0" smtClean="0"/>
              <a:t>, CAP Oversight, and Paul Jenny and </a:t>
            </a:r>
            <a:r>
              <a:rPr lang="en-US" sz="2200" err="1" smtClean="0"/>
              <a:t>V’Ella</a:t>
            </a:r>
            <a:r>
              <a:rPr lang="en-US" sz="2200" smtClean="0"/>
              <a:t> Warren</a:t>
            </a:r>
            <a:endParaRPr lang="en-US" sz="2200" dirty="0" smtClean="0"/>
          </a:p>
          <a:p>
            <a:pPr marL="342900" lvl="1" indent="-342900">
              <a:spcAft>
                <a:spcPts val="600"/>
              </a:spcAft>
              <a:buFont typeface="Arial" pitchFamily="34" charset="0"/>
              <a:buChar char="•"/>
            </a:pPr>
            <a:r>
              <a:rPr lang="en-US" b="1" u="sng" dirty="0" smtClean="0"/>
              <a:t>Who’s Involved</a:t>
            </a:r>
            <a:r>
              <a:rPr lang="en-US" smtClean="0"/>
              <a:t>: </a:t>
            </a:r>
            <a:r>
              <a:rPr lang="en-US" sz="2200" smtClean="0"/>
              <a:t>Faculty and students, as well as Facilities </a:t>
            </a:r>
            <a:r>
              <a:rPr lang="en-US" sz="2200" dirty="0" smtClean="0"/>
              <a:t>Operations and CPO, including representation from UW Bothell and UW Tacoma; UW Landscape Architect (Land), UW IT(Computing/IT</a:t>
            </a:r>
            <a:r>
              <a:rPr lang="en-US" sz="2200" smtClean="0"/>
              <a:t>), </a:t>
            </a:r>
            <a:r>
              <a:rPr lang="en-US" sz="2200" dirty="0" smtClean="0"/>
              <a:t>Office of Planning </a:t>
            </a:r>
            <a:r>
              <a:rPr lang="en-US" sz="2200" smtClean="0"/>
              <a:t>&amp; Budgeting, University Architect, Environmental </a:t>
            </a:r>
            <a:r>
              <a:rPr lang="en-US" sz="2200" dirty="0" smtClean="0"/>
              <a:t>Stewardship Advisory Committee (ESAC), Finance &amp; Facilities Environmental Stewardship and Sustainability Office (ESS)</a:t>
            </a:r>
          </a:p>
          <a:p>
            <a:pPr marL="342900" lvl="1" indent="-342900">
              <a:spcAft>
                <a:spcPts val="600"/>
              </a:spcAft>
              <a:buFont typeface="Arial" pitchFamily="34" charset="0"/>
              <a:buChar char="•"/>
            </a:pPr>
            <a:r>
              <a:rPr lang="en-US" b="1" u="sng" dirty="0" smtClean="0"/>
              <a:t>Timeline</a:t>
            </a:r>
            <a:r>
              <a:rPr lang="en-US" dirty="0" smtClean="0"/>
              <a:t>:</a:t>
            </a:r>
            <a:r>
              <a:rPr lang="en-US" sz="2600" dirty="0" smtClean="0"/>
              <a:t>  </a:t>
            </a:r>
          </a:p>
          <a:p>
            <a:pPr marL="742950" lvl="2" indent="-342900">
              <a:spcAft>
                <a:spcPts val="600"/>
              </a:spcAft>
              <a:buFont typeface="Calibri" pitchFamily="34" charset="0"/>
              <a:buChar char="–"/>
            </a:pPr>
            <a:r>
              <a:rPr lang="en-US" sz="2200" smtClean="0"/>
              <a:t>Completed drafts in Fall 2011</a:t>
            </a:r>
            <a:endParaRPr lang="en-US" sz="2200" dirty="0" smtClean="0"/>
          </a:p>
          <a:p>
            <a:pPr marL="742950" lvl="2" indent="-342900">
              <a:spcAft>
                <a:spcPts val="600"/>
              </a:spcAft>
              <a:buFont typeface="Calibri" pitchFamily="34" charset="0"/>
              <a:buChar char="–"/>
            </a:pPr>
            <a:r>
              <a:rPr lang="en-US" sz="2200" dirty="0"/>
              <a:t>C</a:t>
            </a:r>
            <a:r>
              <a:rPr lang="en-US" sz="2200" dirty="0" smtClean="0"/>
              <a:t>ommunicate to </a:t>
            </a:r>
            <a:r>
              <a:rPr lang="en-US" sz="2200" smtClean="0"/>
              <a:t>UW starting 2012</a:t>
            </a:r>
            <a:endParaRPr lang="en-US" sz="2800" dirty="0" smtClean="0"/>
          </a:p>
          <a:p>
            <a:endParaRPr lang="en-US" dirty="0"/>
          </a:p>
        </p:txBody>
      </p:sp>
      <p:sp>
        <p:nvSpPr>
          <p:cNvPr id="4" name="Slide Number Placeholder 3"/>
          <p:cNvSpPr>
            <a:spLocks noGrp="1"/>
          </p:cNvSpPr>
          <p:nvPr>
            <p:ph type="sldNum" sz="quarter" idx="12"/>
          </p:nvPr>
        </p:nvSpPr>
        <p:spPr/>
        <p:txBody>
          <a:bodyPr>
            <a:normAutofit/>
          </a:bodyPr>
          <a:lstStyle/>
          <a:p>
            <a:fld id="{C62FD0E5-0131-4E64-B0E7-C892E019FF09}" type="slidenum">
              <a:rPr lang="en-US" smtClean="0"/>
              <a:pPr/>
              <a:t>6</a:t>
            </a:fld>
            <a:endParaRPr lang="en-US"/>
          </a:p>
        </p:txBody>
      </p:sp>
      <p:pic>
        <p:nvPicPr>
          <p:cNvPr id="6" name="Picture 5" descr="ESS-logotype-900.png"/>
          <p:cNvPicPr>
            <a:picLocks noChangeAspect="1"/>
          </p:cNvPicPr>
          <p:nvPr/>
        </p:nvPicPr>
        <p:blipFill>
          <a:blip r:embed="rId2"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52400"/>
            <a:ext cx="5638800" cy="1056042"/>
          </a:xfrm>
        </p:spPr>
        <p:txBody>
          <a:bodyPr>
            <a:normAutofit/>
          </a:bodyPr>
          <a:lstStyle/>
          <a:p>
            <a:pPr lvl="0"/>
            <a:r>
              <a:rPr lang="en-US" sz="3600" b="1" dirty="0" smtClean="0">
                <a:solidFill>
                  <a:schemeClr val="tx1"/>
                </a:solidFill>
              </a:rPr>
              <a:t>Energy Futures Committee</a:t>
            </a:r>
            <a:endParaRPr lang="en-US" sz="3600" dirty="0">
              <a:solidFill>
                <a:schemeClr val="tx1"/>
              </a:solidFill>
            </a:endParaRPr>
          </a:p>
        </p:txBody>
      </p:sp>
      <p:sp>
        <p:nvSpPr>
          <p:cNvPr id="5" name="Content Placeholder 2"/>
          <p:cNvSpPr>
            <a:spLocks noGrp="1"/>
          </p:cNvSpPr>
          <p:nvPr>
            <p:ph idx="1"/>
          </p:nvPr>
        </p:nvSpPr>
        <p:spPr>
          <a:xfrm>
            <a:off x="838200" y="1752600"/>
            <a:ext cx="7467600" cy="4724400"/>
          </a:xfrm>
        </p:spPr>
        <p:txBody>
          <a:bodyPr>
            <a:noAutofit/>
          </a:bodyPr>
          <a:lstStyle/>
          <a:p>
            <a:r>
              <a:rPr lang="en-US" sz="2400" b="1" u="sng" dirty="0" smtClean="0"/>
              <a:t>Scope</a:t>
            </a:r>
            <a:r>
              <a:rPr lang="en-US" sz="2400" dirty="0" smtClean="0"/>
              <a:t>:</a:t>
            </a:r>
            <a:r>
              <a:rPr lang="en-US" sz="2000" dirty="0" smtClean="0"/>
              <a:t>  Energy Futures is a planning effort that currently focuses on modernizing, expanding and making the UW’s Seattle campus District Energy System more environmentally and financially sustainable. </a:t>
            </a:r>
          </a:p>
          <a:p>
            <a:r>
              <a:rPr lang="en-US" sz="2400" b="1" u="sng" dirty="0" smtClean="0"/>
              <a:t>Plan</a:t>
            </a:r>
            <a:r>
              <a:rPr lang="en-US" sz="2400" dirty="0" smtClean="0"/>
              <a:t>: </a:t>
            </a:r>
            <a:r>
              <a:rPr lang="en-US" sz="2000" dirty="0" smtClean="0"/>
              <a:t> Compare technical and financial low-carbon alternatives primarily for heating and cooling new and existing buildings.   Storm and waste water systems are also being studied.  Providing thermal energy services to adjacent areas like the West of 15th planning area is also being considered. </a:t>
            </a:r>
          </a:p>
          <a:p>
            <a:r>
              <a:rPr lang="en-US" sz="2400" b="1" u="sng" dirty="0" smtClean="0"/>
              <a:t>Who’s involved</a:t>
            </a:r>
            <a:r>
              <a:rPr lang="en-US" sz="2400" dirty="0" smtClean="0"/>
              <a:t>: </a:t>
            </a:r>
            <a:r>
              <a:rPr lang="en-US" sz="2000" dirty="0" smtClean="0"/>
              <a:t> Office of Planning and Budgeting, Treasury, Facilities, Built Environments, Attorney General’s Office, College of Engineering</a:t>
            </a:r>
          </a:p>
          <a:p>
            <a:r>
              <a:rPr lang="en-US" sz="2400" b="1" u="sng" dirty="0" smtClean="0"/>
              <a:t>Timeline</a:t>
            </a:r>
            <a:r>
              <a:rPr lang="en-US" sz="2400" dirty="0" smtClean="0"/>
              <a:t>: </a:t>
            </a:r>
            <a:r>
              <a:rPr lang="en-US" sz="2000" dirty="0" smtClean="0"/>
              <a:t> Feasibility study summer 2011. Future timeline TBD. </a:t>
            </a:r>
            <a:endParaRPr lang="en-US" sz="2000" dirty="0"/>
          </a:p>
        </p:txBody>
      </p:sp>
      <p:sp>
        <p:nvSpPr>
          <p:cNvPr id="4" name="Slide Number Placeholder 3"/>
          <p:cNvSpPr>
            <a:spLocks noGrp="1"/>
          </p:cNvSpPr>
          <p:nvPr>
            <p:ph type="sldNum" sz="quarter" idx="12"/>
          </p:nvPr>
        </p:nvSpPr>
        <p:spPr/>
        <p:txBody>
          <a:bodyPr>
            <a:normAutofit/>
          </a:bodyPr>
          <a:lstStyle/>
          <a:p>
            <a:fld id="{C62FD0E5-0131-4E64-B0E7-C892E019FF09}" type="slidenum">
              <a:rPr lang="en-US" smtClean="0"/>
              <a:pPr/>
              <a:t>7</a:t>
            </a:fld>
            <a:endParaRPr lang="en-US"/>
          </a:p>
        </p:txBody>
      </p:sp>
      <p:pic>
        <p:nvPicPr>
          <p:cNvPr id="6" name="Picture 5" descr="ESS-logotype-900.png"/>
          <p:cNvPicPr>
            <a:picLocks noChangeAspect="1"/>
          </p:cNvPicPr>
          <p:nvPr/>
        </p:nvPicPr>
        <p:blipFill>
          <a:blip r:embed="rId2"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648200" cy="1056042"/>
          </a:xfrm>
        </p:spPr>
        <p:txBody>
          <a:bodyPr>
            <a:normAutofit/>
          </a:bodyPr>
          <a:lstStyle/>
          <a:p>
            <a:pPr lvl="0"/>
            <a:r>
              <a:rPr lang="en-US" sz="3600" b="1" dirty="0" smtClean="0">
                <a:solidFill>
                  <a:schemeClr val="tx1"/>
                </a:solidFill>
              </a:rPr>
              <a:t>West of 15</a:t>
            </a:r>
            <a:r>
              <a:rPr lang="en-US" sz="3600" b="1" baseline="30000" dirty="0" smtClean="0">
                <a:solidFill>
                  <a:schemeClr val="tx1"/>
                </a:solidFill>
              </a:rPr>
              <a:t>th</a:t>
            </a:r>
            <a:r>
              <a:rPr lang="en-US" sz="3600" b="1" dirty="0" smtClean="0">
                <a:solidFill>
                  <a:schemeClr val="tx1"/>
                </a:solidFill>
              </a:rPr>
              <a:t> Planning</a:t>
            </a:r>
            <a:endParaRPr lang="en-US" sz="3600" dirty="0">
              <a:solidFill>
                <a:schemeClr val="tx1"/>
              </a:solidFill>
            </a:endParaRPr>
          </a:p>
        </p:txBody>
      </p:sp>
      <p:sp>
        <p:nvSpPr>
          <p:cNvPr id="5" name="Content Placeholder 2"/>
          <p:cNvSpPr>
            <a:spLocks noGrp="1"/>
          </p:cNvSpPr>
          <p:nvPr>
            <p:ph idx="1"/>
          </p:nvPr>
        </p:nvSpPr>
        <p:spPr>
          <a:xfrm>
            <a:off x="838200" y="1752600"/>
            <a:ext cx="7620000" cy="4572000"/>
          </a:xfrm>
        </p:spPr>
        <p:txBody>
          <a:bodyPr>
            <a:noAutofit/>
          </a:bodyPr>
          <a:lstStyle/>
          <a:p>
            <a:r>
              <a:rPr lang="en-US" sz="2400" b="1" u="sng" dirty="0" smtClean="0"/>
              <a:t>Scope</a:t>
            </a:r>
            <a:r>
              <a:rPr lang="en-US" sz="2400" dirty="0" smtClean="0"/>
              <a:t>:</a:t>
            </a:r>
            <a:r>
              <a:rPr lang="en-US" sz="1800" dirty="0" smtClean="0"/>
              <a:t> Integrated planning effort intended to catalyze economic growth and environmentally sustainable development in the University Distinct West of 15</a:t>
            </a:r>
            <a:r>
              <a:rPr lang="en-US" sz="1800" baseline="30000" dirty="0" smtClean="0"/>
              <a:t>th</a:t>
            </a:r>
            <a:r>
              <a:rPr lang="en-US" sz="1800" dirty="0" smtClean="0"/>
              <a:t> and use the eco-district concept as a framework for planning.  </a:t>
            </a:r>
          </a:p>
          <a:p>
            <a:r>
              <a:rPr lang="en-US" sz="2400" b="1" u="sng" dirty="0" smtClean="0"/>
              <a:t>Plan</a:t>
            </a:r>
            <a:r>
              <a:rPr lang="en-US" sz="2400" dirty="0" smtClean="0"/>
              <a:t>:</a:t>
            </a:r>
            <a:r>
              <a:rPr lang="en-US" sz="1800" dirty="0" smtClean="0"/>
              <a:t>  Coordination of academic, civic and private sector development is envisioned. The UW Energy Futures Planning effort includes extending low/no carbon thermal energy to the West of 15th area by including it in an expanded district energy system.    </a:t>
            </a:r>
          </a:p>
          <a:p>
            <a:r>
              <a:rPr lang="en-US" sz="2400" b="1" u="sng" dirty="0" smtClean="0"/>
              <a:t>Who’s involved</a:t>
            </a:r>
            <a:r>
              <a:rPr lang="en-US" sz="2400" dirty="0" smtClean="0"/>
              <a:t>: </a:t>
            </a:r>
            <a:r>
              <a:rPr lang="en-US" sz="1800" dirty="0" smtClean="0"/>
              <a:t>Office of Planning and Budgeting, Real Estate Office, Facilities, External Affairs, and staff at Seattle Dept. of Planning &amp; Development</a:t>
            </a:r>
          </a:p>
          <a:p>
            <a:r>
              <a:rPr lang="en-US" sz="2400" b="1" u="sng" dirty="0" smtClean="0"/>
              <a:t>Timeline</a:t>
            </a:r>
            <a:r>
              <a:rPr lang="en-US" sz="2400" dirty="0" smtClean="0"/>
              <a:t>: </a:t>
            </a:r>
            <a:r>
              <a:rPr lang="en-US" sz="1800" dirty="0" smtClean="0"/>
              <a:t> Next round of planning 2011-2013, pending further discussions with the City </a:t>
            </a:r>
            <a:r>
              <a:rPr lang="en-US" sz="1800" smtClean="0"/>
              <a:t>and community</a:t>
            </a:r>
            <a:endParaRPr lang="en-US" sz="1800" dirty="0" smtClean="0"/>
          </a:p>
          <a:p>
            <a:pPr>
              <a:buNone/>
            </a:pPr>
            <a:r>
              <a:rPr lang="en-US" sz="1600" smtClean="0"/>
              <a:t>        </a:t>
            </a:r>
            <a:r>
              <a:rPr lang="en-US" sz="1600" smtClean="0">
                <a:hlinkClick r:id="rId2"/>
              </a:rPr>
              <a:t>https</a:t>
            </a:r>
            <a:r>
              <a:rPr lang="en-US" sz="1600" dirty="0" smtClean="0">
                <a:hlinkClick r:id="rId2"/>
              </a:rPr>
              <a:t>://www.washington.edu/regents/meetings/2011/march/items/fin/f-13.pdf</a:t>
            </a:r>
            <a:r>
              <a:rPr lang="en-US" sz="1600" dirty="0" smtClean="0"/>
              <a:t>   </a:t>
            </a:r>
            <a:endParaRPr lang="en-US" sz="1600" dirty="0"/>
          </a:p>
        </p:txBody>
      </p:sp>
      <p:sp>
        <p:nvSpPr>
          <p:cNvPr id="4" name="Slide Number Placeholder 3"/>
          <p:cNvSpPr>
            <a:spLocks noGrp="1"/>
          </p:cNvSpPr>
          <p:nvPr>
            <p:ph type="sldNum" sz="quarter" idx="12"/>
          </p:nvPr>
        </p:nvSpPr>
        <p:spPr/>
        <p:txBody>
          <a:bodyPr>
            <a:normAutofit/>
          </a:bodyPr>
          <a:lstStyle/>
          <a:p>
            <a:fld id="{C62FD0E5-0131-4E64-B0E7-C892E019FF09}" type="slidenum">
              <a:rPr lang="en-US" smtClean="0"/>
              <a:pPr/>
              <a:t>8</a:t>
            </a:fld>
            <a:endParaRPr lang="en-US"/>
          </a:p>
        </p:txBody>
      </p:sp>
      <p:pic>
        <p:nvPicPr>
          <p:cNvPr id="6" name="Picture 5" descr="ESS-logotype-900.png"/>
          <p:cNvPicPr>
            <a:picLocks noChangeAspect="1"/>
          </p:cNvPicPr>
          <p:nvPr/>
        </p:nvPicPr>
        <p:blipFill>
          <a:blip r:embed="rId3" cstate="print"/>
          <a:stretch>
            <a:fillRect/>
          </a:stretch>
        </p:blipFill>
        <p:spPr>
          <a:xfrm>
            <a:off x="0" y="6376219"/>
            <a:ext cx="2133600" cy="48178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715000" cy="1545516"/>
          </a:xfrm>
        </p:spPr>
        <p:txBody>
          <a:bodyPr>
            <a:normAutofit/>
          </a:bodyPr>
          <a:lstStyle/>
          <a:p>
            <a:pPr lvl="0"/>
            <a:r>
              <a:rPr lang="en-US" sz="3600" b="1" dirty="0" smtClean="0">
                <a:solidFill>
                  <a:schemeClr val="tx1"/>
                </a:solidFill>
              </a:rPr>
              <a:t>Energy Research Committee</a:t>
            </a:r>
            <a:r>
              <a:rPr lang="en-US" sz="3600" dirty="0" smtClean="0">
                <a:solidFill>
                  <a:schemeClr val="tx1"/>
                </a:solidFill>
              </a:rPr>
              <a:t>  </a:t>
            </a:r>
            <a:r>
              <a:rPr lang="en-US" sz="3600" dirty="0" smtClean="0"/>
              <a:t/>
            </a:r>
            <a:br>
              <a:rPr lang="en-US" sz="3600" dirty="0" smtClean="0"/>
            </a:br>
            <a:endParaRPr lang="en-US" sz="3600" dirty="0"/>
          </a:p>
        </p:txBody>
      </p:sp>
      <p:sp>
        <p:nvSpPr>
          <p:cNvPr id="5" name="Content Placeholder 2"/>
          <p:cNvSpPr>
            <a:spLocks noGrp="1"/>
          </p:cNvSpPr>
          <p:nvPr>
            <p:ph idx="1"/>
          </p:nvPr>
        </p:nvSpPr>
        <p:spPr>
          <a:xfrm>
            <a:off x="990600" y="1752600"/>
            <a:ext cx="7162800" cy="4800600"/>
          </a:xfrm>
        </p:spPr>
        <p:txBody>
          <a:bodyPr>
            <a:normAutofit/>
          </a:bodyPr>
          <a:lstStyle/>
          <a:p>
            <a:pPr marL="342900" lvl="1" indent="-342900">
              <a:buFont typeface="Arial" pitchFamily="34" charset="0"/>
              <a:buChar char="•"/>
            </a:pPr>
            <a:r>
              <a:rPr lang="en-US" sz="2400" b="1" u="sng" dirty="0" smtClean="0"/>
              <a:t>Scope</a:t>
            </a:r>
            <a:r>
              <a:rPr lang="en-US" sz="2400" b="1" dirty="0" smtClean="0"/>
              <a:t>:</a:t>
            </a:r>
            <a:r>
              <a:rPr lang="en-US" sz="2400" dirty="0" smtClean="0"/>
              <a:t> </a:t>
            </a:r>
            <a:r>
              <a:rPr lang="en-US" sz="2000" dirty="0"/>
              <a:t>Focused on research, researchers, getting grants, and potentially submitting a grant to </a:t>
            </a:r>
            <a:r>
              <a:rPr lang="en-US" sz="2000" dirty="0" smtClean="0"/>
              <a:t>Department of Energy/Pacific Northwest National Laboratory for the UW </a:t>
            </a:r>
            <a:r>
              <a:rPr lang="en-US" sz="2000" dirty="0"/>
              <a:t>campus to be used as test bed to create </a:t>
            </a:r>
            <a:r>
              <a:rPr lang="en-US" sz="2000" dirty="0" smtClean="0"/>
              <a:t>a net </a:t>
            </a:r>
            <a:r>
              <a:rPr lang="en-US" sz="2000" dirty="0"/>
              <a:t>zero campus</a:t>
            </a:r>
            <a:r>
              <a:rPr lang="en-US" sz="2000" dirty="0" smtClean="0"/>
              <a:t>.</a:t>
            </a:r>
          </a:p>
          <a:p>
            <a:r>
              <a:rPr lang="en-US" sz="2400" b="1" u="sng" dirty="0" smtClean="0"/>
              <a:t>Plan</a:t>
            </a:r>
            <a:r>
              <a:rPr lang="en-US" sz="2400" b="1" dirty="0" smtClean="0"/>
              <a:t>:</a:t>
            </a:r>
            <a:r>
              <a:rPr lang="en-US" sz="2000" dirty="0" smtClean="0"/>
              <a:t> unknown</a:t>
            </a:r>
          </a:p>
          <a:p>
            <a:pPr marL="342900" lvl="1" indent="-342900">
              <a:buFont typeface="Arial" pitchFamily="34" charset="0"/>
              <a:buChar char="•"/>
            </a:pPr>
            <a:r>
              <a:rPr lang="en-US" sz="2400" b="1" u="sng" dirty="0" smtClean="0"/>
              <a:t>Who’s Involved</a:t>
            </a:r>
            <a:r>
              <a:rPr lang="en-US" sz="2400" b="1" smtClean="0"/>
              <a:t>: </a:t>
            </a:r>
            <a:r>
              <a:rPr lang="en-US" sz="2000" smtClean="0"/>
              <a:t>Electrical </a:t>
            </a:r>
            <a:r>
              <a:rPr lang="en-US" sz="2000" dirty="0" smtClean="0"/>
              <a:t>Engineering, Integrated Design Lab, College of the Environment, College of Engineering, College of Arts &amp;Sciences</a:t>
            </a:r>
          </a:p>
          <a:p>
            <a:r>
              <a:rPr lang="en-US" sz="2400" b="1" u="sng" dirty="0" smtClean="0"/>
              <a:t>Timeline</a:t>
            </a:r>
            <a:r>
              <a:rPr lang="en-US" sz="2400" b="1" dirty="0" smtClean="0"/>
              <a:t>:</a:t>
            </a:r>
            <a:r>
              <a:rPr lang="en-US" sz="2400" dirty="0" smtClean="0"/>
              <a:t> </a:t>
            </a:r>
            <a:r>
              <a:rPr lang="en-US" sz="2000" dirty="0" smtClean="0"/>
              <a:t>unknown</a:t>
            </a:r>
          </a:p>
          <a:p>
            <a:pPr>
              <a:buNone/>
            </a:pPr>
            <a:r>
              <a:rPr lang="en-US" sz="1800" b="1" smtClean="0"/>
              <a:t>       </a:t>
            </a:r>
            <a:r>
              <a:rPr lang="en-US" sz="1800" b="1" dirty="0" smtClean="0"/>
              <a:t>Office of Research Energy website:</a:t>
            </a:r>
            <a:r>
              <a:rPr lang="en-US" sz="1800" dirty="0" smtClean="0"/>
              <a:t> </a:t>
            </a:r>
            <a:r>
              <a:rPr lang="en-US" sz="1600" dirty="0" smtClean="0">
                <a:hlinkClick r:id="rId2"/>
              </a:rPr>
              <a:t>http://www.washington.edu/research/energy/</a:t>
            </a:r>
            <a:endParaRPr lang="en-US" sz="1600" dirty="0" smtClean="0"/>
          </a:p>
          <a:p>
            <a:pPr>
              <a:buNone/>
            </a:pPr>
            <a:r>
              <a:rPr lang="en-US" sz="1800" b="1" dirty="0" smtClean="0"/>
              <a:t>       Office of Research Energy fact sheet: </a:t>
            </a:r>
            <a:r>
              <a:rPr lang="en-US" sz="1600" dirty="0" smtClean="0">
                <a:hlinkClick r:id="rId3"/>
              </a:rPr>
              <a:t>http://www.washington.edu/research/.SITEPARTS/.documents/.or/energy_fact_sheet.pdf</a:t>
            </a:r>
            <a:endParaRPr lang="en-US" sz="1600" dirty="0" smtClean="0"/>
          </a:p>
          <a:p>
            <a:endParaRPr lang="en-US" sz="2000" dirty="0"/>
          </a:p>
        </p:txBody>
      </p:sp>
      <p:sp>
        <p:nvSpPr>
          <p:cNvPr id="4" name="Slide Number Placeholder 3"/>
          <p:cNvSpPr>
            <a:spLocks noGrp="1"/>
          </p:cNvSpPr>
          <p:nvPr>
            <p:ph type="sldNum" sz="quarter" idx="12"/>
          </p:nvPr>
        </p:nvSpPr>
        <p:spPr/>
        <p:txBody>
          <a:bodyPr>
            <a:normAutofit/>
          </a:bodyPr>
          <a:lstStyle/>
          <a:p>
            <a:fld id="{C62FD0E5-0131-4E64-B0E7-C892E019FF09}" type="slidenum">
              <a:rPr lang="en-US" smtClean="0"/>
              <a:pPr/>
              <a:t>9</a:t>
            </a:fld>
            <a:endParaRPr lang="en-US"/>
          </a:p>
        </p:txBody>
      </p:sp>
      <p:pic>
        <p:nvPicPr>
          <p:cNvPr id="6" name="Picture 5" descr="ESS-logotype-900.png"/>
          <p:cNvPicPr>
            <a:picLocks noChangeAspect="1"/>
          </p:cNvPicPr>
          <p:nvPr/>
        </p:nvPicPr>
        <p:blipFill>
          <a:blip r:embed="rId4" cstate="print"/>
          <a:stretch>
            <a:fillRect/>
          </a:stretch>
        </p:blipFill>
        <p:spPr>
          <a:xfrm>
            <a:off x="0" y="6376219"/>
            <a:ext cx="2133600" cy="481781"/>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764FC4-B7CA-4029-92FF-166BDEE00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491</TotalTime>
  <Words>1775</Words>
  <Application>Microsoft Office PowerPoint</Application>
  <PresentationFormat>On-screen Show (4:3)</PresentationFormat>
  <Paragraphs>213</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Environmental Stewardship and Sustainability  at the UW       </vt:lpstr>
      <vt:lpstr>Slide 2</vt:lpstr>
      <vt:lpstr>Environmental Stewardship  and Sustainability at the UW</vt:lpstr>
      <vt:lpstr>Climate Action Plan Goals</vt:lpstr>
      <vt:lpstr>University Planning Initiatives</vt:lpstr>
      <vt:lpstr>Climate Action Plan 2011 Goals:                   Policy Development</vt:lpstr>
      <vt:lpstr>Energy Futures Committee</vt:lpstr>
      <vt:lpstr>West of 15th Planning</vt:lpstr>
      <vt:lpstr>Energy Research Committee   </vt:lpstr>
      <vt:lpstr>Better Building Challenge &amp; Community Power Works Program </vt:lpstr>
      <vt:lpstr>University Projects</vt:lpstr>
      <vt:lpstr>Smart Grid </vt:lpstr>
      <vt:lpstr>Solar Projects</vt:lpstr>
      <vt:lpstr>Paper Reduction</vt:lpstr>
      <vt:lpstr>Power Management</vt:lpstr>
      <vt:lpstr>Campus Sustainability Fund</vt:lpstr>
      <vt:lpstr>Campus Sustainability Fund</vt:lpstr>
      <vt:lpstr>Activities at UW Bothell</vt:lpstr>
      <vt:lpstr>Activities at UW Tacoma</vt:lpstr>
      <vt:lpstr>Slide 20</vt:lpstr>
      <vt:lpstr>Environmental Stewardship &amp;        Sustainability (ESS) Contacts</vt:lpstr>
      <vt:lpstr>Project Contacts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J Wright</dc:creator>
  <cp:lastModifiedBy>Mike</cp:lastModifiedBy>
  <cp:revision>53</cp:revision>
  <dcterms:modified xsi:type="dcterms:W3CDTF">2015-04-25T16:48:29Z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TC101881357</vt:lpwstr>
  </property>
</Properties>
</file>