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302" r:id="rId4"/>
    <p:sldId id="303" r:id="rId5"/>
    <p:sldId id="304" r:id="rId6"/>
    <p:sldId id="314" r:id="rId7"/>
    <p:sldId id="305" r:id="rId8"/>
    <p:sldId id="312" r:id="rId9"/>
    <p:sldId id="313" r:id="rId10"/>
    <p:sldId id="306" r:id="rId11"/>
    <p:sldId id="290" r:id="rId12"/>
    <p:sldId id="292" r:id="rId13"/>
    <p:sldId id="291" r:id="rId14"/>
    <p:sldId id="308" r:id="rId15"/>
    <p:sldId id="310" r:id="rId16"/>
    <p:sldId id="309" r:id="rId17"/>
    <p:sldId id="311" r:id="rId18"/>
    <p:sldId id="293" r:id="rId19"/>
    <p:sldId id="307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8" r:id="rId47"/>
    <p:sldId id="289" r:id="rId48"/>
    <p:sldId id="295" r:id="rId49"/>
    <p:sldId id="296" r:id="rId50"/>
    <p:sldId id="297" r:id="rId51"/>
    <p:sldId id="298" r:id="rId52"/>
    <p:sldId id="299" r:id="rId53"/>
    <p:sldId id="300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76C32B-B7AD-4D1C-93B3-56FB32CD3178}" type="datetimeFigureOut">
              <a:rPr lang="ar-SA" smtClean="0"/>
              <a:pPr/>
              <a:t>22/07/38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4DF72D-7BBC-4C52-88B3-B4486BE1BE3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95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629981-4946-4BA3-8A51-1B40B8A10408}" type="slidenum">
              <a:rPr lang="ar-SA" altLang="ar-SA" sz="1200"/>
              <a:pPr/>
              <a:t>3</a:t>
            </a:fld>
            <a:endParaRPr lang="fr-FR" altLang="ar-SA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75961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384331-763D-4E88-8155-7A50CBCE3F2D}" type="slidenum">
              <a:rPr lang="ar-SA" altLang="ar-SA" sz="1200"/>
              <a:pPr/>
              <a:t>16</a:t>
            </a:fld>
            <a:endParaRPr lang="fr-FR" altLang="ar-SA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58013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384331-763D-4E88-8155-7A50CBCE3F2D}" type="slidenum">
              <a:rPr lang="ar-SA" altLang="ar-SA" sz="1200"/>
              <a:pPr/>
              <a:t>17</a:t>
            </a:fld>
            <a:endParaRPr lang="fr-FR" altLang="ar-SA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11492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A4BA2B-29B3-4A31-9099-5E6725FC889F}" type="slidenum">
              <a:rPr lang="ar-SA" altLang="ar-SA" sz="1200"/>
              <a:pPr/>
              <a:t>18</a:t>
            </a:fld>
            <a:endParaRPr lang="fr-FR" altLang="ar-SA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06967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629981-4946-4BA3-8A51-1B40B8A10408}" type="slidenum">
              <a:rPr lang="ar-SA" altLang="ar-SA" sz="1200"/>
              <a:pPr/>
              <a:t>20</a:t>
            </a:fld>
            <a:endParaRPr lang="fr-FR" altLang="ar-SA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939999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67FB49-1F1D-4709-B962-A7A1641CED64}" type="slidenum">
              <a:rPr lang="ar-SA" altLang="ar-SA" sz="1200"/>
              <a:pPr/>
              <a:t>21</a:t>
            </a:fld>
            <a:endParaRPr lang="fr-FR" altLang="ar-SA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27818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9669C3-9841-44B6-9AED-518750EAC19D}" type="slidenum">
              <a:rPr lang="ar-SA" altLang="ar-SA" sz="1200"/>
              <a:pPr/>
              <a:t>22</a:t>
            </a:fld>
            <a:endParaRPr lang="fr-FR" altLang="ar-SA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589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D5E8F9-1305-41C8-8CD1-263814CE4A43}" type="slidenum">
              <a:rPr lang="ar-SA" altLang="ar-SA" sz="1200"/>
              <a:pPr/>
              <a:t>23</a:t>
            </a:fld>
            <a:endParaRPr lang="fr-FR" altLang="ar-SA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127037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8B77BB-E72D-47BC-A1CA-F45807CFBD66}" type="slidenum">
              <a:rPr lang="ar-SA" altLang="ar-SA" sz="1200"/>
              <a:pPr/>
              <a:t>24</a:t>
            </a:fld>
            <a:endParaRPr lang="fr-FR" altLang="ar-SA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97966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428DA9-340E-4B19-BF4C-2B45B3FB919B}" type="slidenum">
              <a:rPr lang="ar-SA" altLang="ar-SA" sz="1200"/>
              <a:pPr/>
              <a:t>25</a:t>
            </a:fld>
            <a:endParaRPr lang="fr-FR" altLang="ar-SA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086192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206B76-8412-4FBC-AC37-1FA7F0E8063E}" type="slidenum">
              <a:rPr lang="ar-SA" altLang="ar-SA" sz="1200"/>
              <a:pPr/>
              <a:t>26</a:t>
            </a:fld>
            <a:endParaRPr lang="fr-FR" altLang="ar-SA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9453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629981-4946-4BA3-8A51-1B40B8A10408}" type="slidenum">
              <a:rPr lang="ar-SA" altLang="ar-SA" sz="1200"/>
              <a:pPr/>
              <a:t>4</a:t>
            </a:fld>
            <a:endParaRPr lang="fr-FR" altLang="ar-SA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873821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C04D71-8639-4E54-ADBC-A72613B5C37C}" type="slidenum">
              <a:rPr lang="ar-SA" altLang="ar-SA" sz="1200"/>
              <a:pPr/>
              <a:t>27</a:t>
            </a:fld>
            <a:endParaRPr lang="fr-FR" altLang="ar-SA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48467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82C0C-16BB-4CF4-922B-CB609B2F7765}" type="slidenum">
              <a:rPr lang="ar-SA" altLang="ar-SA" sz="1200"/>
              <a:pPr/>
              <a:t>28</a:t>
            </a:fld>
            <a:endParaRPr lang="fr-FR" altLang="ar-SA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876433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124C18-49C2-43FE-A12F-A878FF763F71}" type="slidenum">
              <a:rPr lang="ar-SA" altLang="ar-SA" sz="1200"/>
              <a:pPr/>
              <a:t>29</a:t>
            </a:fld>
            <a:endParaRPr lang="fr-FR" altLang="ar-SA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820150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D9C818-ED34-4D8C-A2A4-84BB1BEEB829}" type="slidenum">
              <a:rPr lang="ar-SA" altLang="ar-SA" sz="1200"/>
              <a:pPr/>
              <a:t>30</a:t>
            </a:fld>
            <a:endParaRPr lang="fr-FR" altLang="ar-SA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05410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21197C-98B5-4C68-A752-A720BD65C30F}" type="slidenum">
              <a:rPr lang="ar-SA" altLang="ar-SA" sz="1200"/>
              <a:pPr/>
              <a:t>31</a:t>
            </a:fld>
            <a:endParaRPr lang="fr-FR" altLang="ar-SA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394214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18F9F-03F2-47A8-B45D-A6A57CF92BA1}" type="slidenum">
              <a:rPr lang="ar-SA" altLang="ar-SA" sz="1200"/>
              <a:pPr/>
              <a:t>32</a:t>
            </a:fld>
            <a:endParaRPr lang="fr-FR" altLang="ar-SA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005185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C8A83E-FABA-4D89-B606-F543B05E8EF4}" type="slidenum">
              <a:rPr lang="ar-SA" altLang="ar-SA" sz="1200"/>
              <a:pPr/>
              <a:t>33</a:t>
            </a:fld>
            <a:endParaRPr lang="fr-FR" altLang="ar-SA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995656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9BBB47-5EF7-4E82-9987-F30E691F6A57}" type="slidenum">
              <a:rPr lang="ar-SA" altLang="ar-SA" sz="1200"/>
              <a:pPr/>
              <a:t>34</a:t>
            </a:fld>
            <a:endParaRPr lang="fr-FR" altLang="ar-SA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722088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58954B-6157-4CA7-8728-082A91AD4A1B}" type="slidenum">
              <a:rPr lang="ar-SA" altLang="ar-SA" sz="1200"/>
              <a:pPr/>
              <a:t>35</a:t>
            </a:fld>
            <a:endParaRPr lang="fr-FR" altLang="ar-SA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174021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D07EC-5F3D-4358-9AA2-879FDDE0BFC3}" type="slidenum">
              <a:rPr lang="ar-SA" altLang="ar-SA" sz="1200"/>
              <a:pPr/>
              <a:t>36</a:t>
            </a:fld>
            <a:endParaRPr lang="fr-FR" altLang="ar-SA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70706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629981-4946-4BA3-8A51-1B40B8A10408}" type="slidenum">
              <a:rPr lang="ar-SA" altLang="ar-SA" sz="1200"/>
              <a:pPr/>
              <a:t>5</a:t>
            </a:fld>
            <a:endParaRPr lang="fr-FR" altLang="ar-SA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778968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6A774F-7DEB-4FDB-9BC2-5CA655D20A42}" type="slidenum">
              <a:rPr lang="ar-SA" altLang="ar-SA" sz="1200"/>
              <a:pPr/>
              <a:t>37</a:t>
            </a:fld>
            <a:endParaRPr lang="fr-FR" altLang="ar-SA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81331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885584-180D-40ED-8DB4-78A815352E57}" type="slidenum">
              <a:rPr lang="ar-SA" altLang="ar-SA" sz="1200"/>
              <a:pPr/>
              <a:t>38</a:t>
            </a:fld>
            <a:endParaRPr lang="fr-FR" altLang="ar-SA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137877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98B486-6FAB-4E0A-9922-F47B5B71869D}" type="slidenum">
              <a:rPr lang="ar-SA" altLang="ar-SA" sz="1200"/>
              <a:pPr/>
              <a:t>39</a:t>
            </a:fld>
            <a:endParaRPr lang="fr-FR" altLang="ar-SA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247258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379264-9E21-46C8-AF27-417CB9F73F29}" type="slidenum">
              <a:rPr lang="ar-SA" altLang="ar-SA" sz="1200"/>
              <a:pPr/>
              <a:t>40</a:t>
            </a:fld>
            <a:endParaRPr lang="fr-FR" altLang="ar-SA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346265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76FAF8-EBC1-4096-932D-2237FE60489D}" type="slidenum">
              <a:rPr lang="ar-SA" altLang="ar-SA" sz="1200"/>
              <a:pPr/>
              <a:t>41</a:t>
            </a:fld>
            <a:endParaRPr lang="fr-FR" altLang="ar-SA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616808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3B065C-261E-4AFA-9147-38317CA9E2D2}" type="slidenum">
              <a:rPr lang="ar-SA" altLang="ar-SA" sz="1200"/>
              <a:pPr/>
              <a:t>42</a:t>
            </a:fld>
            <a:endParaRPr lang="fr-FR" altLang="ar-SA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884452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093C1A-EECE-4090-A0C9-C6DB58FEDD31}" type="slidenum">
              <a:rPr lang="ar-SA" altLang="ar-SA" sz="1200"/>
              <a:pPr/>
              <a:t>43</a:t>
            </a:fld>
            <a:endParaRPr lang="fr-FR" altLang="ar-SA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778167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A59F94-AA62-4D1C-9EE8-9D28C383EF0F}" type="slidenum">
              <a:rPr lang="ar-SA" altLang="ar-SA" sz="1200"/>
              <a:pPr/>
              <a:t>44</a:t>
            </a:fld>
            <a:endParaRPr lang="fr-FR" altLang="ar-SA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656553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F77682-76F1-44CA-8FB7-2F20626BB9EF}" type="slidenum">
              <a:rPr lang="ar-SA" altLang="ar-SA" sz="1200"/>
              <a:pPr/>
              <a:t>45</a:t>
            </a:fld>
            <a:endParaRPr lang="fr-FR" altLang="ar-SA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7462005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D55A47-625C-4960-94A8-2A864187B42F}" type="slidenum">
              <a:rPr lang="ar-SA" altLang="ar-SA" sz="1200"/>
              <a:pPr/>
              <a:t>46</a:t>
            </a:fld>
            <a:endParaRPr lang="fr-FR" altLang="ar-SA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47299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629981-4946-4BA3-8A51-1B40B8A10408}" type="slidenum">
              <a:rPr lang="ar-SA" altLang="ar-SA" sz="1200"/>
              <a:pPr/>
              <a:t>6</a:t>
            </a:fld>
            <a:endParaRPr lang="fr-FR" altLang="ar-SA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7789686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185166-8752-472F-9028-075D50DADC22}" type="slidenum">
              <a:rPr lang="ar-SA" altLang="ar-SA" sz="1200"/>
              <a:pPr/>
              <a:t>47</a:t>
            </a:fld>
            <a:endParaRPr lang="fr-FR" altLang="ar-SA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941122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BDA8B1-1FF8-4127-B4B2-3A3A29FD00A8}" type="slidenum">
              <a:rPr lang="ar-SA" altLang="ar-SA" sz="1200"/>
              <a:pPr/>
              <a:t>48</a:t>
            </a:fld>
            <a:endParaRPr lang="fr-FR" altLang="ar-SA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4145009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CE3686-DAA1-4633-84D2-A6CED583A8FD}" type="slidenum">
              <a:rPr lang="ar-SA" altLang="ar-SA" sz="1200"/>
              <a:pPr/>
              <a:t>49</a:t>
            </a:fld>
            <a:endParaRPr lang="fr-FR" altLang="ar-SA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376771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8FDF3D-45A3-4465-938E-867E73DD5978}" type="slidenum">
              <a:rPr lang="ar-SA" altLang="ar-SA" sz="1200"/>
              <a:pPr/>
              <a:t>50</a:t>
            </a:fld>
            <a:endParaRPr lang="fr-FR" altLang="ar-SA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4229930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F7C1A8-7D03-4EFF-9016-A9BC5859E573}" type="slidenum">
              <a:rPr lang="ar-SA" altLang="ar-SA" sz="1200"/>
              <a:pPr/>
              <a:t>51</a:t>
            </a:fld>
            <a:endParaRPr lang="fr-FR" altLang="ar-SA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217323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10D593-A889-4BAE-A0EA-87066C54F101}" type="slidenum">
              <a:rPr lang="ar-SA" altLang="ar-SA" sz="1200"/>
              <a:pPr/>
              <a:t>52</a:t>
            </a:fld>
            <a:endParaRPr lang="fr-FR" altLang="ar-SA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5840633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E760E-8E52-471A-BCA7-82F6A49181E8}" type="slidenum">
              <a:rPr lang="ar-SA" altLang="ar-SA" sz="1200"/>
              <a:pPr/>
              <a:t>53</a:t>
            </a:fld>
            <a:endParaRPr lang="fr-FR" altLang="ar-SA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48311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EEDFC3-6BF3-4FA5-A99A-D2F1763977D4}" type="slidenum">
              <a:rPr lang="ar-SA" altLang="ar-SA" sz="1200"/>
              <a:pPr/>
              <a:t>11</a:t>
            </a:fld>
            <a:endParaRPr lang="fr-FR" altLang="ar-SA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85688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47F62E-3C93-443A-956B-01F80453928C}" type="slidenum">
              <a:rPr lang="ar-SA" altLang="ar-SA" sz="1200"/>
              <a:pPr/>
              <a:t>12</a:t>
            </a:fld>
            <a:endParaRPr lang="fr-FR" altLang="ar-SA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71882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384331-763D-4E88-8155-7A50CBCE3F2D}" type="slidenum">
              <a:rPr lang="ar-SA" altLang="ar-SA" sz="1200"/>
              <a:pPr/>
              <a:t>13</a:t>
            </a:fld>
            <a:endParaRPr lang="fr-FR" altLang="ar-SA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06821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384331-763D-4E88-8155-7A50CBCE3F2D}" type="slidenum">
              <a:rPr lang="ar-SA" altLang="ar-SA" sz="1200"/>
              <a:pPr/>
              <a:t>14</a:t>
            </a:fld>
            <a:endParaRPr lang="fr-FR" altLang="ar-SA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48071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384331-763D-4E88-8155-7A50CBCE3F2D}" type="slidenum">
              <a:rPr lang="ar-SA" altLang="ar-SA" sz="1200"/>
              <a:pPr/>
              <a:t>15</a:t>
            </a:fld>
            <a:endParaRPr lang="fr-FR" altLang="ar-SA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1284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85850"/>
            <a:ext cx="4762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90800" y="6245225"/>
            <a:ext cx="38862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© Hafidh AlSamarrai-</a:t>
            </a:r>
            <a:r>
              <a:rPr lang="ar-SA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WSA Section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0D5D0A-C501-4151-AF35-90AEC593B94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0972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AE11F-6DDA-41E7-964D-1F973D5B10C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400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Western Saudi Arabia Section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r>
              <a:rPr lang="en-US" altLang="ar-SA" dirty="0"/>
              <a:t>Strategic Plan, Organization and Activities</a:t>
            </a:r>
          </a:p>
          <a:p>
            <a:pPr>
              <a:buFont typeface="Wingdings" charset="0"/>
              <a:buNone/>
            </a:pP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GB" dirty="0">
                <a:latin typeface="Verdana" charset="0"/>
              </a:rPr>
              <a:t>Prepared by: </a:t>
            </a:r>
            <a:r>
              <a:rPr lang="en-GB" dirty="0" err="1">
                <a:latin typeface="Verdana" charset="0"/>
              </a:rPr>
              <a:t>Hafidh</a:t>
            </a:r>
            <a:r>
              <a:rPr lang="en-GB" dirty="0">
                <a:latin typeface="Verdana" charset="0"/>
              </a:rPr>
              <a:t> AlSamarrai – Vice Chair</a:t>
            </a:r>
            <a:endParaRPr lang="en-US" dirty="0">
              <a:latin typeface="Verdan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815" y="2703407"/>
            <a:ext cx="2255716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Executive Committee Members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989410D-8BC1-884E-BCBC-66D2CC8B72F1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6B7F158-6FDE-5949-8082-237208690D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6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WSA IEEE Section Council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ar-SA" sz="2000" dirty="0"/>
              <a:t>Chairman: Dr. Mohammed Turki</a:t>
            </a:r>
            <a:endParaRPr lang="en-US" altLang="ar-SA" dirty="0"/>
          </a:p>
          <a:p>
            <a:pPr>
              <a:spcBef>
                <a:spcPts val="1200"/>
              </a:spcBef>
            </a:pPr>
            <a:r>
              <a:rPr lang="en-US" altLang="ar-SA" sz="2000" dirty="0"/>
              <a:t>Vice Chairman: Dr. Hafidh AlSamarrai</a:t>
            </a:r>
            <a:endParaRPr lang="en-US" altLang="ar-SA" dirty="0"/>
          </a:p>
          <a:p>
            <a:pPr>
              <a:spcBef>
                <a:spcPts val="1200"/>
              </a:spcBef>
            </a:pPr>
            <a:r>
              <a:rPr lang="en-US" altLang="ar-SA" sz="2000" dirty="0"/>
              <a:t>Secretary: Dr. </a:t>
            </a:r>
            <a:r>
              <a:rPr lang="en-US" altLang="ar-SA" sz="2000" dirty="0" err="1"/>
              <a:t>Malak</a:t>
            </a:r>
            <a:r>
              <a:rPr lang="en-US" altLang="ar-SA" sz="2000" dirty="0"/>
              <a:t> </a:t>
            </a:r>
            <a:r>
              <a:rPr lang="en-US" altLang="ar-SA" sz="2000" dirty="0" err="1"/>
              <a:t>Alnory</a:t>
            </a:r>
            <a:endParaRPr lang="en-US" altLang="ar-SA" sz="2000" dirty="0"/>
          </a:p>
          <a:p>
            <a:pPr>
              <a:spcBef>
                <a:spcPts val="1200"/>
              </a:spcBef>
            </a:pPr>
            <a:r>
              <a:rPr lang="en-US" altLang="ar-SA" sz="2000" dirty="0"/>
              <a:t>Treasurer : Vacant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Educational Activities (Vice Chair): </a:t>
            </a:r>
            <a:r>
              <a:rPr lang="en-US" sz="2000" dirty="0" err="1"/>
              <a:t>Dheya</a:t>
            </a:r>
            <a:r>
              <a:rPr lang="en-US" sz="2000" dirty="0"/>
              <a:t> Al-</a:t>
            </a:r>
            <a:r>
              <a:rPr lang="en-US" sz="2000" dirty="0" err="1"/>
              <a:t>Othmany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Industry Relations Coordinator: </a:t>
            </a:r>
            <a:r>
              <a:rPr lang="en-US" sz="2000" dirty="0" err="1"/>
              <a:t>Noureddin</a:t>
            </a:r>
            <a:r>
              <a:rPr lang="en-US" sz="2000" dirty="0"/>
              <a:t> Ibrahim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Membership Development: Vacant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Newsletter Editor: Vacant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Professional Activities: Vacant</a:t>
            </a:r>
            <a:endParaRPr lang="en-US" altLang="ar-SA" sz="2000" dirty="0"/>
          </a:p>
        </p:txBody>
      </p:sp>
    </p:spTree>
    <p:extLst>
      <p:ext uri="{BB962C8B-B14F-4D97-AF65-F5344CB8AC3E}">
        <p14:creationId xmlns:p14="http://schemas.microsoft.com/office/powerpoint/2010/main" val="411203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WSA IEEE Section Council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dirty="0"/>
              <a:t>WIE </a:t>
            </a:r>
          </a:p>
          <a:p>
            <a:pPr lvl="1"/>
            <a:r>
              <a:rPr lang="en-US" altLang="ar-SA" dirty="0"/>
              <a:t> Ms. </a:t>
            </a:r>
            <a:r>
              <a:rPr lang="en-US" altLang="ar-SA" dirty="0" err="1"/>
              <a:t>Reem</a:t>
            </a:r>
            <a:r>
              <a:rPr lang="en-US" altLang="ar-SA" dirty="0"/>
              <a:t> Turkey</a:t>
            </a:r>
          </a:p>
          <a:p>
            <a:endParaRPr lang="en-US" altLang="ar-SA" dirty="0"/>
          </a:p>
          <a:p>
            <a:r>
              <a:rPr lang="en-US" altLang="ar-SA" dirty="0"/>
              <a:t>GOLD</a:t>
            </a:r>
          </a:p>
          <a:p>
            <a:pPr lvl="1"/>
            <a:r>
              <a:rPr lang="en-US" altLang="ar-SA" dirty="0"/>
              <a:t>Chair		Vacant</a:t>
            </a:r>
          </a:p>
          <a:p>
            <a:pPr lvl="1"/>
            <a:r>
              <a:rPr lang="en-US" altLang="ar-SA" dirty="0"/>
              <a:t>Vice Chair 	Vacant</a:t>
            </a:r>
          </a:p>
          <a:p>
            <a:pPr lvl="1"/>
            <a:r>
              <a:rPr lang="en-US" altLang="ar-SA" dirty="0"/>
              <a:t>Secretary	Vacant</a:t>
            </a:r>
          </a:p>
        </p:txBody>
      </p:sp>
    </p:spTree>
    <p:extLst>
      <p:ext uri="{BB962C8B-B14F-4D97-AF65-F5344CB8AC3E}">
        <p14:creationId xmlns:p14="http://schemas.microsoft.com/office/powerpoint/2010/main" val="407632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WSA IEEE Section Council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000" dirty="0"/>
              <a:t>Student Activities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Chair		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Vice Chair 	Vacant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Secretary		Vacant</a:t>
            </a:r>
          </a:p>
          <a:p>
            <a:pPr lvl="1">
              <a:lnSpc>
                <a:spcPct val="90000"/>
              </a:lnSpc>
            </a:pPr>
            <a:endParaRPr lang="en-US" altLang="ar-SA" sz="1800" dirty="0"/>
          </a:p>
          <a:p>
            <a:pPr>
              <a:lnSpc>
                <a:spcPct val="90000"/>
              </a:lnSpc>
            </a:pPr>
            <a:r>
              <a:rPr lang="en-US" altLang="ar-SA" sz="2000" dirty="0"/>
              <a:t>Membership Development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Chair		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Vice Chair 	Vacant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Secretary		Vacant</a:t>
            </a:r>
          </a:p>
          <a:p>
            <a:pPr lvl="1">
              <a:lnSpc>
                <a:spcPct val="90000"/>
              </a:lnSpc>
            </a:pPr>
            <a:endParaRPr lang="en-US" altLang="ar-SA" sz="1800" dirty="0"/>
          </a:p>
          <a:p>
            <a:pPr lvl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38732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WSA IEEE Section Council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000" dirty="0"/>
              <a:t>Student Activities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Chair		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Vice Chair 	Vacant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Secretary		Vacant</a:t>
            </a:r>
          </a:p>
          <a:p>
            <a:pPr lvl="1">
              <a:lnSpc>
                <a:spcPct val="90000"/>
              </a:lnSpc>
            </a:pPr>
            <a:endParaRPr lang="en-US" altLang="ar-SA" sz="1800" dirty="0"/>
          </a:p>
          <a:p>
            <a:pPr>
              <a:lnSpc>
                <a:spcPct val="90000"/>
              </a:lnSpc>
            </a:pPr>
            <a:r>
              <a:rPr lang="en-US" altLang="ar-SA" sz="2000" dirty="0"/>
              <a:t>Membership Development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Chair		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Vice Chair 	Vacant</a:t>
            </a:r>
          </a:p>
          <a:p>
            <a:pPr lvl="1">
              <a:lnSpc>
                <a:spcPct val="90000"/>
              </a:lnSpc>
            </a:pPr>
            <a:r>
              <a:rPr lang="en-US" altLang="ar-SA" sz="1800" dirty="0"/>
              <a:t>Secretary		Vacant</a:t>
            </a:r>
          </a:p>
          <a:p>
            <a:pPr lvl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95800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WSA IEEE Section Council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000" dirty="0"/>
              <a:t>Chapters</a:t>
            </a:r>
          </a:p>
          <a:p>
            <a:pPr>
              <a:lnSpc>
                <a:spcPct val="90000"/>
              </a:lnSpc>
            </a:pPr>
            <a:endParaRPr lang="en-US" altLang="ar-SA" sz="2000" dirty="0"/>
          </a:p>
          <a:p>
            <a:pPr>
              <a:lnSpc>
                <a:spcPct val="90000"/>
              </a:lnSpc>
            </a:pPr>
            <a:r>
              <a:rPr lang="en-US" altLang="ar-SA" sz="2000" dirty="0"/>
              <a:t>PES</a:t>
            </a:r>
          </a:p>
          <a:p>
            <a:pPr>
              <a:lnSpc>
                <a:spcPct val="90000"/>
              </a:lnSpc>
            </a:pPr>
            <a:r>
              <a:rPr lang="en-US" altLang="ar-SA" sz="2000" dirty="0"/>
              <a:t>Photonic</a:t>
            </a:r>
          </a:p>
          <a:p>
            <a:pPr>
              <a:lnSpc>
                <a:spcPct val="90000"/>
              </a:lnSpc>
            </a:pPr>
            <a:r>
              <a:rPr lang="en-US" altLang="ar-SA" sz="2000" dirty="0"/>
              <a:t>CS</a:t>
            </a:r>
          </a:p>
          <a:p>
            <a:pPr>
              <a:lnSpc>
                <a:spcPct val="90000"/>
              </a:lnSpc>
            </a:pPr>
            <a:r>
              <a:rPr lang="en-US" altLang="ar-SA" sz="2000" dirty="0"/>
              <a:t>CIS</a:t>
            </a:r>
          </a:p>
          <a:p>
            <a:pPr>
              <a:lnSpc>
                <a:spcPct val="90000"/>
              </a:lnSpc>
            </a:pPr>
            <a:r>
              <a:rPr lang="en-US" altLang="ar-SA" sz="2000" dirty="0"/>
              <a:t>Propagation and Antenna</a:t>
            </a:r>
          </a:p>
          <a:p>
            <a:pPr>
              <a:lnSpc>
                <a:spcPct val="90000"/>
              </a:lnSpc>
            </a:pPr>
            <a:endParaRPr lang="en-US" altLang="ar-SA" sz="1800" dirty="0"/>
          </a:p>
          <a:p>
            <a:pPr lvl="1">
              <a:lnSpc>
                <a:spcPct val="90000"/>
              </a:lnSpc>
            </a:pPr>
            <a:endParaRPr lang="en-US" altLang="ar-SA" sz="1800" dirty="0"/>
          </a:p>
          <a:p>
            <a:pPr lvl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337447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WSA IEEE Section Council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altLang="ar-SA" sz="1800" dirty="0"/>
          </a:p>
          <a:p>
            <a:pPr>
              <a:lnSpc>
                <a:spcPct val="90000"/>
              </a:lnSpc>
            </a:pPr>
            <a:r>
              <a:rPr lang="en-US" altLang="ar-SA" sz="2200" dirty="0"/>
              <a:t>IR</a:t>
            </a:r>
          </a:p>
          <a:p>
            <a:pPr>
              <a:lnSpc>
                <a:spcPct val="90000"/>
              </a:lnSpc>
            </a:pPr>
            <a:r>
              <a:rPr lang="en-US" altLang="ar-SA" sz="2200" dirty="0"/>
              <a:t>PA</a:t>
            </a:r>
          </a:p>
          <a:p>
            <a:pPr>
              <a:lnSpc>
                <a:spcPct val="90000"/>
              </a:lnSpc>
            </a:pPr>
            <a:r>
              <a:rPr lang="en-US" altLang="ar-SA" sz="2200" dirty="0"/>
              <a:t>TA</a:t>
            </a:r>
          </a:p>
          <a:p>
            <a:pPr>
              <a:lnSpc>
                <a:spcPct val="90000"/>
              </a:lnSpc>
            </a:pPr>
            <a:r>
              <a:rPr lang="en-US" altLang="ar-SA" sz="2200" dirty="0"/>
              <a:t>EA</a:t>
            </a:r>
          </a:p>
          <a:p>
            <a:pPr>
              <a:lnSpc>
                <a:spcPct val="90000"/>
              </a:lnSpc>
            </a:pPr>
            <a:endParaRPr lang="en-US" altLang="ar-SA" sz="2200" dirty="0"/>
          </a:p>
          <a:p>
            <a:pPr lvl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83792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WSA IEEE Section Council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altLang="ar-SA" sz="1800" dirty="0"/>
          </a:p>
          <a:p>
            <a:pPr>
              <a:lnSpc>
                <a:spcPct val="90000"/>
              </a:lnSpc>
            </a:pPr>
            <a:r>
              <a:rPr lang="en-US" altLang="ar-SA" sz="2200" dirty="0"/>
              <a:t>Students Chapters:</a:t>
            </a:r>
          </a:p>
          <a:p>
            <a:pPr>
              <a:lnSpc>
                <a:spcPct val="90000"/>
              </a:lnSpc>
            </a:pPr>
            <a:endParaRPr lang="en-US" altLang="ar-SA" sz="2200" dirty="0"/>
          </a:p>
          <a:p>
            <a:pPr>
              <a:lnSpc>
                <a:spcPct val="90000"/>
              </a:lnSpc>
            </a:pPr>
            <a:r>
              <a:rPr lang="en-US" altLang="ar-SA" sz="2200" dirty="0"/>
              <a:t>KAU</a:t>
            </a:r>
          </a:p>
          <a:p>
            <a:pPr>
              <a:lnSpc>
                <a:spcPct val="90000"/>
              </a:lnSpc>
            </a:pPr>
            <a:r>
              <a:rPr lang="en-US" altLang="ar-SA" sz="2200" dirty="0" err="1"/>
              <a:t>Tiba</a:t>
            </a:r>
            <a:endParaRPr lang="en-US" altLang="ar-SA" sz="2200" dirty="0"/>
          </a:p>
          <a:p>
            <a:pPr>
              <a:lnSpc>
                <a:spcPct val="90000"/>
              </a:lnSpc>
            </a:pPr>
            <a:r>
              <a:rPr lang="en-US" altLang="ar-SA" sz="2200" dirty="0"/>
              <a:t>KAUST</a:t>
            </a:r>
          </a:p>
          <a:p>
            <a:pPr>
              <a:lnSpc>
                <a:spcPct val="90000"/>
              </a:lnSpc>
            </a:pPr>
            <a:r>
              <a:rPr lang="en-US" altLang="ar-SA" sz="2200" dirty="0"/>
              <a:t>UM QURA</a:t>
            </a:r>
          </a:p>
          <a:p>
            <a:pPr>
              <a:lnSpc>
                <a:spcPct val="90000"/>
              </a:lnSpc>
            </a:pPr>
            <a:r>
              <a:rPr lang="en-US" altLang="ar-SA" sz="2200" dirty="0"/>
              <a:t>King Khalid</a:t>
            </a:r>
          </a:p>
          <a:p>
            <a:pPr>
              <a:lnSpc>
                <a:spcPct val="90000"/>
              </a:lnSpc>
            </a:pPr>
            <a:endParaRPr lang="en-US" altLang="ar-SA" sz="2200" dirty="0"/>
          </a:p>
          <a:p>
            <a:pPr>
              <a:lnSpc>
                <a:spcPct val="90000"/>
              </a:lnSpc>
            </a:pPr>
            <a:endParaRPr lang="en-US" altLang="ar-SA" sz="2200" dirty="0"/>
          </a:p>
          <a:p>
            <a:pPr lvl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58486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Forecasted Expansions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dirty="0" err="1"/>
              <a:t>Mekka</a:t>
            </a:r>
            <a:r>
              <a:rPr lang="en-US" altLang="ar-SA" dirty="0"/>
              <a:t> Subsection</a:t>
            </a:r>
          </a:p>
          <a:p>
            <a:pPr lvl="1"/>
            <a:r>
              <a:rPr lang="en-US" altLang="ar-SA" dirty="0"/>
              <a:t>	Chairman : </a:t>
            </a:r>
          </a:p>
          <a:p>
            <a:pPr lvl="1"/>
            <a:r>
              <a:rPr lang="en-US" altLang="ar-SA" dirty="0"/>
              <a:t>     Vice Chairman</a:t>
            </a:r>
          </a:p>
          <a:p>
            <a:r>
              <a:rPr lang="en-US" altLang="ar-SA" dirty="0"/>
              <a:t>Medina Subsection</a:t>
            </a:r>
          </a:p>
          <a:p>
            <a:pPr lvl="1"/>
            <a:r>
              <a:rPr lang="en-US" altLang="ar-SA" dirty="0"/>
              <a:t>Chairman</a:t>
            </a:r>
          </a:p>
          <a:p>
            <a:pPr lvl="1"/>
            <a:r>
              <a:rPr lang="en-US" altLang="ar-SA" dirty="0"/>
              <a:t> Vice Chairman</a:t>
            </a:r>
          </a:p>
          <a:p>
            <a:r>
              <a:rPr lang="en-US" altLang="ar-SA" dirty="0"/>
              <a:t>Engineering Management Chapter</a:t>
            </a:r>
          </a:p>
          <a:p>
            <a:pPr lvl="1"/>
            <a:r>
              <a:rPr lang="en-US" altLang="ar-SA" dirty="0"/>
              <a:t> Chairman</a:t>
            </a:r>
          </a:p>
          <a:p>
            <a:pPr lvl="1"/>
            <a:r>
              <a:rPr lang="en-US" altLang="ar-SA" dirty="0"/>
              <a:t> Vice Chairman</a:t>
            </a:r>
          </a:p>
        </p:txBody>
      </p:sp>
    </p:spTree>
    <p:extLst>
      <p:ext uri="{BB962C8B-B14F-4D97-AF65-F5344CB8AC3E}">
        <p14:creationId xmlns:p14="http://schemas.microsoft.com/office/powerpoint/2010/main" val="325556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Strategic Plan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989410D-8BC1-884E-BCBC-66D2CC8B72F1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6B7F158-6FDE-5949-8082-237208690D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Verdana" charset="0"/>
              </a:rPr>
              <a:t>Contents 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GB" b="1" dirty="0">
                <a:latin typeface="Verdana" charset="0"/>
              </a:rPr>
              <a:t>Awards</a:t>
            </a:r>
          </a:p>
          <a:p>
            <a:r>
              <a:rPr lang="en-GB" b="1" dirty="0">
                <a:latin typeface="Verdana" charset="0"/>
              </a:rPr>
              <a:t>Milestones</a:t>
            </a:r>
          </a:p>
          <a:p>
            <a:r>
              <a:rPr lang="en-GB" b="1" dirty="0">
                <a:latin typeface="Verdana" charset="0"/>
              </a:rPr>
              <a:t>Conferences</a:t>
            </a:r>
          </a:p>
          <a:p>
            <a:r>
              <a:rPr lang="en-GB" b="1" dirty="0">
                <a:latin typeface="Verdana" charset="0"/>
              </a:rPr>
              <a:t>Executive Committee</a:t>
            </a:r>
          </a:p>
          <a:p>
            <a:r>
              <a:rPr lang="en-GB" b="1" dirty="0">
                <a:latin typeface="Verdana" charset="0"/>
              </a:rPr>
              <a:t>Strategic Plan</a:t>
            </a:r>
          </a:p>
          <a:p>
            <a:endParaRPr lang="en-US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ar-SA" sz="1800">
                <a:solidFill>
                  <a:schemeClr val="hlink"/>
                </a:solidFill>
              </a:rPr>
              <a:t>Proposed vision statement</a:t>
            </a:r>
          </a:p>
          <a:p>
            <a:r>
              <a:rPr lang="en-US" altLang="ar-SA" sz="2800"/>
              <a:t>Leading and influential role in Advancing the Kingdom of Saudi Arabia in technology, engineering, technology transfer and innovation and positively participating to the prosperity of the Kingdom.</a:t>
            </a:r>
            <a:endParaRPr lang="en-US" altLang="ar-SA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ar-SA" sz="2000"/>
              <a:t>IEEE Vision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ar-SA" sz="2000"/>
              <a:t>	To advance global prosperity by fostering technological innovation, enabling members' careers and promoting community worldwide </a:t>
            </a:r>
          </a:p>
        </p:txBody>
      </p:sp>
    </p:spTree>
    <p:extLst>
      <p:ext uri="{BB962C8B-B14F-4D97-AF65-F5344CB8AC3E}">
        <p14:creationId xmlns:p14="http://schemas.microsoft.com/office/powerpoint/2010/main" val="324432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ar-SA" sz="280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ar-SA"/>
              <a:t>IEEE</a:t>
            </a:r>
            <a:r>
              <a:rPr lang="en-US" altLang="ar-SA" b="0"/>
              <a:t> </a:t>
            </a:r>
            <a:r>
              <a:rPr lang="en-US" altLang="ar-SA"/>
              <a:t>Mission</a:t>
            </a:r>
            <a:r>
              <a:rPr lang="en-US" altLang="ar-SA" b="0"/>
              <a:t> </a:t>
            </a:r>
            <a:br>
              <a:rPr lang="en-US" altLang="ar-SA" b="0"/>
            </a:br>
            <a:endParaRPr lang="en-US" altLang="ar-SA" b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ar-SA"/>
              <a:t>The IEEE promotes the engineering process of creating, developing, integrating, sharing, and applying knowledge about electro and information technologies and sciences for the benefit of humanity and the profession</a:t>
            </a:r>
            <a:r>
              <a:rPr lang="en-US" altLang="ar-SA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50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Intents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2000"/>
              <a:t>Play a key role in advancing the Kingdom by spear heading technology transfer to the Kingdom utilizing IEEE as a facilitator and  work to identify the most promising areas of interest to the Kingdom.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ar-SA" sz="2000"/>
          </a:p>
          <a:p>
            <a:r>
              <a:rPr lang="en-US" altLang="ar-SA" sz="2000"/>
              <a:t>Network and Align the WSA IEEE Section activities with all other Engineering Societies to maximize the Kingdom’s utilization/benefit from the services and products of IEEE</a:t>
            </a:r>
          </a:p>
        </p:txBody>
      </p:sp>
    </p:spTree>
    <p:extLst>
      <p:ext uri="{BB962C8B-B14F-4D97-AF65-F5344CB8AC3E}">
        <p14:creationId xmlns:p14="http://schemas.microsoft.com/office/powerpoint/2010/main" val="185716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Intents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Implant and foster innovation, creativity and entrepreneurship &amp; leadership in the work of all the Engineers working in the Kingdom and coordinate their efforts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ar-SA"/>
          </a:p>
          <a:p>
            <a:r>
              <a:rPr lang="en-US" altLang="ar-SA"/>
              <a:t>Improve the quality of the engineering work in the Kingdom</a:t>
            </a:r>
          </a:p>
        </p:txBody>
      </p:sp>
    </p:spTree>
    <p:extLst>
      <p:ext uri="{BB962C8B-B14F-4D97-AF65-F5344CB8AC3E}">
        <p14:creationId xmlns:p14="http://schemas.microsoft.com/office/powerpoint/2010/main" val="160140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Intents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Implant, foster and develop the creativity, entrepreneurship and patenting capabilities among the IEEE members and the engineering community at large in order to serve our community.</a:t>
            </a:r>
          </a:p>
          <a:p>
            <a:r>
              <a:rPr lang="en-US" altLang="ar-SA"/>
              <a:t>Make use of the talent and experiences of the IEEE members and convert their knowledge into “Engineering in daily practice” in the Kingdom and the region.</a:t>
            </a:r>
          </a:p>
        </p:txBody>
      </p:sp>
    </p:spTree>
    <p:extLst>
      <p:ext uri="{BB962C8B-B14F-4D97-AF65-F5344CB8AC3E}">
        <p14:creationId xmlns:p14="http://schemas.microsoft.com/office/powerpoint/2010/main" val="2503823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Intents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Play a key role in the establishment of the IEEE Arab Council</a:t>
            </a:r>
          </a:p>
        </p:txBody>
      </p:sp>
    </p:spTree>
    <p:extLst>
      <p:ext uri="{BB962C8B-B14F-4D97-AF65-F5344CB8AC3E}">
        <p14:creationId xmlns:p14="http://schemas.microsoft.com/office/powerpoint/2010/main" val="361054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Core Values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Dignity/honesty/Sincerity </a:t>
            </a:r>
          </a:p>
          <a:p>
            <a:r>
              <a:rPr lang="en-US" altLang="ar-SA"/>
              <a:t>Discipline</a:t>
            </a:r>
          </a:p>
          <a:p>
            <a:r>
              <a:rPr lang="en-US" altLang="ar-SA"/>
              <a:t>Non-selfishness</a:t>
            </a:r>
          </a:p>
          <a:p>
            <a:r>
              <a:rPr lang="en-US" altLang="ar-SA"/>
              <a:t>Innovation</a:t>
            </a:r>
          </a:p>
          <a:p>
            <a:r>
              <a:rPr lang="en-US" altLang="ar-SA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699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>
                <a:cs typeface="Arial" charset="0"/>
              </a:rPr>
              <a:t>The Engineers’ Perspective</a:t>
            </a:r>
            <a:endParaRPr lang="en-US"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The most highly qualified and trusted professional Engineering Society</a:t>
            </a:r>
          </a:p>
          <a:p>
            <a:r>
              <a:rPr lang="en-US" altLang="ar-SA"/>
              <a:t> A major player in the advancement of the Kingdom and the leader in Innovation and Technology Transfer</a:t>
            </a:r>
          </a:p>
          <a:p>
            <a:r>
              <a:rPr lang="en-US" altLang="ar-SA"/>
              <a:t>The most transparent Engineering Society</a:t>
            </a:r>
          </a:p>
          <a:p>
            <a:r>
              <a:rPr lang="en-US" altLang="ar-SA"/>
              <a:t>The core resource for Specialized Engineering Training and Continuing Education</a:t>
            </a:r>
          </a:p>
          <a:p>
            <a:r>
              <a:rPr lang="en-US" altLang="ar-SA"/>
              <a:t> Panel of Experts</a:t>
            </a:r>
          </a:p>
        </p:txBody>
      </p:sp>
    </p:spTree>
    <p:extLst>
      <p:ext uri="{BB962C8B-B14F-4D97-AF65-F5344CB8AC3E}">
        <p14:creationId xmlns:p14="http://schemas.microsoft.com/office/powerpoint/2010/main" val="85301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>
                <a:cs typeface="Arial" charset="0"/>
              </a:rPr>
              <a:t>IEEE Members Perspective</a:t>
            </a:r>
            <a:endParaRPr lang="en-US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A significant positive impact on the services they receive from IEEE</a:t>
            </a:r>
          </a:p>
          <a:p>
            <a:r>
              <a:rPr lang="en-US" altLang="ar-SA"/>
              <a:t>An organization they can rely on in the following areas:</a:t>
            </a:r>
          </a:p>
          <a:p>
            <a:pPr lvl="1"/>
            <a:r>
              <a:rPr lang="en-US" altLang="ar-SA"/>
              <a:t> Professional development</a:t>
            </a:r>
          </a:p>
          <a:p>
            <a:pPr lvl="1"/>
            <a:r>
              <a:rPr lang="en-US" altLang="ar-SA"/>
              <a:t>Training</a:t>
            </a:r>
          </a:p>
          <a:p>
            <a:pPr lvl="1"/>
            <a:r>
              <a:rPr lang="en-US" altLang="ar-SA"/>
              <a:t>Roster of Consultants</a:t>
            </a:r>
          </a:p>
          <a:p>
            <a:pPr lvl="1"/>
            <a:r>
              <a:rPr lang="en-US" altLang="ar-SA"/>
              <a:t> Assist in Knowledge Sharing, Technology Transfer Patent skill development and application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661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>
                <a:cs typeface="Arial" charset="0"/>
              </a:rPr>
              <a:t>Financial Perspective</a:t>
            </a:r>
            <a:endParaRPr lang="en-US"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Generate funding from the local activities society and organizations through activities.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ar-SA"/>
          </a:p>
          <a:p>
            <a:r>
              <a:rPr lang="en-US" altLang="ar-SA"/>
              <a:t>Obtain funding from National and Regional organizations to organize major activities and international conferences.</a:t>
            </a:r>
          </a:p>
        </p:txBody>
      </p:sp>
    </p:spTree>
    <p:extLst>
      <p:ext uri="{BB962C8B-B14F-4D97-AF65-F5344CB8AC3E}">
        <p14:creationId xmlns:p14="http://schemas.microsoft.com/office/powerpoint/2010/main" val="213387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Awards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ar-SA" sz="20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The section, its chapters and its members have received several awards, among which are:</a:t>
            </a:r>
          </a:p>
          <a:p>
            <a:pPr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1.) The most advancing section in R8 ….</a:t>
            </a:r>
          </a:p>
          <a:p>
            <a:pPr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2.)  The second and the third advancing section … </a:t>
            </a:r>
          </a:p>
          <a:p>
            <a:pPr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3.) PES</a:t>
            </a:r>
          </a:p>
          <a:p>
            <a:pPr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4.) WIE – Ms. </a:t>
            </a:r>
            <a:r>
              <a:rPr lang="en-US" altLang="ar-SA" sz="2000" dirty="0" err="1">
                <a:solidFill>
                  <a:schemeClr val="hlink"/>
                </a:solidFill>
              </a:rPr>
              <a:t>Eman</a:t>
            </a:r>
            <a:r>
              <a:rPr lang="en-US" altLang="ar-SA" sz="2000" dirty="0">
                <a:solidFill>
                  <a:schemeClr val="hlink"/>
                </a:solidFill>
              </a:rPr>
              <a:t> </a:t>
            </a:r>
            <a:r>
              <a:rPr lang="en-US" altLang="ar-SA" sz="2000" dirty="0" err="1">
                <a:solidFill>
                  <a:schemeClr val="hlink"/>
                </a:solidFill>
              </a:rPr>
              <a:t>Alashwali</a:t>
            </a:r>
            <a:endParaRPr lang="en-US" altLang="ar-SA" sz="2000" dirty="0">
              <a:solidFill>
                <a:schemeClr val="hlink"/>
              </a:solidFill>
            </a:endParaRPr>
          </a:p>
          <a:p>
            <a:pPr>
              <a:buNone/>
            </a:pPr>
            <a:endParaRPr lang="en-US" altLang="ar-SA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9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dirty="0"/>
              <a:t>Form several interest groups and committees within one year. These committees will organize the workshops, seminars, conferences etc.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ar-SA" dirty="0"/>
          </a:p>
          <a:p>
            <a:r>
              <a:rPr lang="en-US" altLang="ar-SA" dirty="0"/>
              <a:t>Establish two to </a:t>
            </a:r>
            <a:r>
              <a:rPr lang="en-US" altLang="ar-SA"/>
              <a:t>three more chapters by 2018</a:t>
            </a:r>
            <a:r>
              <a:rPr lang="en-US" altLang="ar-SA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CA" altLang="ar-SA">
              <a:cs typeface="Arial" panose="020B0604020202020204" pitchFamily="34" charset="0"/>
            </a:endParaRPr>
          </a:p>
          <a:p>
            <a:r>
              <a:rPr lang="en-CA" altLang="ar-SA" dirty="0">
                <a:cs typeface="Arial" panose="020B0604020202020204" pitchFamily="34" charset="0"/>
              </a:rPr>
              <a:t>Significant Increase in membership.</a:t>
            </a:r>
          </a:p>
        </p:txBody>
      </p:sp>
    </p:spTree>
    <p:extLst>
      <p:ext uri="{BB962C8B-B14F-4D97-AF65-F5344CB8AC3E}">
        <p14:creationId xmlns:p14="http://schemas.microsoft.com/office/powerpoint/2010/main" val="307923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Objectives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ar-SA" dirty="0">
                <a:cs typeface="Arial" panose="020B0604020202020204" pitchFamily="34" charset="0"/>
              </a:rPr>
              <a:t>Organize an international Conference within two years.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ar-SA" sz="1400" i="1" dirty="0">
                <a:cs typeface="Arial" panose="020B0604020202020204" pitchFamily="34" charset="0"/>
              </a:rPr>
              <a:t>“ The first International Conference on Innovation, Creativity and Knowledge Sharing”</a:t>
            </a:r>
            <a:endParaRPr lang="en-CA" altLang="ar-SA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CA" altLang="ar-SA" dirty="0">
                <a:cs typeface="Arial" panose="020B0604020202020204" pitchFamily="34" charset="0"/>
              </a:rPr>
              <a:t>Hold yearly competition among </a:t>
            </a:r>
          </a:p>
          <a:p>
            <a:pPr lvl="1">
              <a:lnSpc>
                <a:spcPct val="90000"/>
              </a:lnSpc>
            </a:pPr>
            <a:r>
              <a:rPr lang="en-CA" altLang="ar-SA" dirty="0">
                <a:cs typeface="Arial" panose="020B0604020202020204" pitchFamily="34" charset="0"/>
              </a:rPr>
              <a:t>Students</a:t>
            </a:r>
          </a:p>
          <a:p>
            <a:pPr lvl="1">
              <a:lnSpc>
                <a:spcPct val="90000"/>
              </a:lnSpc>
            </a:pPr>
            <a:r>
              <a:rPr lang="en-CA" altLang="ar-SA" dirty="0">
                <a:cs typeface="Arial" panose="020B0604020202020204" pitchFamily="34" charset="0"/>
              </a:rPr>
              <a:t>Young Engineers</a:t>
            </a:r>
            <a:endParaRPr lang="en-US" altLang="ar-SA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ar-SA" dirty="0">
                <a:cs typeface="Arial" panose="020B0604020202020204" pitchFamily="34" charset="0"/>
              </a:rPr>
              <a:t>Plan and Manage the Production of a TV program to encourage Innovation and Creativity targeting high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11998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Implementation Methods</a:t>
            </a:r>
          </a:p>
        </p:txBody>
      </p:sp>
    </p:spTree>
    <p:extLst>
      <p:ext uri="{BB962C8B-B14F-4D97-AF65-F5344CB8AC3E}">
        <p14:creationId xmlns:p14="http://schemas.microsoft.com/office/powerpoint/2010/main" val="8444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Conferences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Organize two conferences in the first four years.</a:t>
            </a:r>
          </a:p>
          <a:p>
            <a:pPr lvl="1"/>
            <a:r>
              <a:rPr lang="en-US" altLang="ar-SA"/>
              <a:t>The First International Conference on Innovation, Creativity and Knowledge Sharing.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ar-SA"/>
          </a:p>
          <a:p>
            <a:pPr lvl="1"/>
            <a:r>
              <a:rPr lang="en-US" altLang="ar-SA"/>
              <a:t> The First Regional Conference on the use of technology and engineering management to reduce road traffic accidents.</a:t>
            </a:r>
          </a:p>
          <a:p>
            <a:endParaRPr lang="en-US" altLang="ar-SA"/>
          </a:p>
          <a:p>
            <a:r>
              <a:rPr lang="en-US" altLang="ar-SA"/>
              <a:t> Organize one international conference every two year afterwards.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91732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ar-SA">
                <a:cs typeface="Arial" panose="020B0604020202020204" pitchFamily="34" charset="0"/>
              </a:rPr>
              <a:t>Conduct six workshops in two years on :</a:t>
            </a:r>
          </a:p>
          <a:p>
            <a:endParaRPr lang="en-CA" altLang="ar-SA">
              <a:cs typeface="Arial" panose="020B0604020202020204" pitchFamily="34" charset="0"/>
            </a:endParaRPr>
          </a:p>
          <a:p>
            <a:pPr lvl="1"/>
            <a:r>
              <a:rPr lang="en-CA" altLang="ar-SA">
                <a:cs typeface="Arial" panose="020B0604020202020204" pitchFamily="34" charset="0"/>
              </a:rPr>
              <a:t>Creativity, entrepreneurship and patents.</a:t>
            </a:r>
          </a:p>
          <a:p>
            <a:pPr lvl="1"/>
            <a:r>
              <a:rPr lang="en-CA" altLang="ar-SA">
                <a:cs typeface="Arial" panose="020B0604020202020204" pitchFamily="34" charset="0"/>
              </a:rPr>
              <a:t>Problem Solving and Decision Making</a:t>
            </a:r>
          </a:p>
          <a:p>
            <a:pPr lvl="1"/>
            <a:r>
              <a:rPr lang="en-CA" altLang="ar-SA">
                <a:cs typeface="Arial" panose="020B0604020202020204" pitchFamily="34" charset="0"/>
              </a:rPr>
              <a:t>Project Management</a:t>
            </a:r>
          </a:p>
          <a:p>
            <a:pPr lvl="1"/>
            <a:r>
              <a:rPr lang="en-CA" altLang="ar-SA">
                <a:cs typeface="Arial" panose="020B0604020202020204" pitchFamily="34" charset="0"/>
              </a:rPr>
              <a:t>Strategic Planning</a:t>
            </a:r>
          </a:p>
          <a:p>
            <a:pPr lvl="1"/>
            <a:r>
              <a:rPr lang="en-CA" altLang="ar-SA">
                <a:cs typeface="Arial" panose="020B0604020202020204" pitchFamily="34" charset="0"/>
              </a:rPr>
              <a:t>Technical Writing and publishing work. </a:t>
            </a:r>
          </a:p>
          <a:p>
            <a:pPr lvl="1"/>
            <a:r>
              <a:rPr lang="en-CA" altLang="ar-SA">
                <a:cs typeface="Arial" panose="020B0604020202020204" pitchFamily="34" charset="0"/>
              </a:rPr>
              <a:t> Putting Engineering in the Daily Practice.</a:t>
            </a:r>
          </a:p>
          <a:p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3798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Competitions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ar-SA">
                <a:cs typeface="Arial" panose="020B0604020202020204" pitchFamily="34" charset="0"/>
              </a:rPr>
              <a:t>The Programming Competition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ar-SA">
                <a:cs typeface="Arial" panose="020B0604020202020204" pitchFamily="34" charset="0"/>
              </a:rPr>
              <a:t> </a:t>
            </a:r>
          </a:p>
          <a:p>
            <a:r>
              <a:rPr lang="en-CA" altLang="ar-SA">
                <a:cs typeface="Arial" panose="020B0604020202020204" pitchFamily="34" charset="0"/>
              </a:rPr>
              <a:t>Putting Engineering in Daily Practice</a:t>
            </a:r>
          </a:p>
          <a:p>
            <a:pPr>
              <a:buFont typeface="Wingdings" panose="05000000000000000000" pitchFamily="2" charset="2"/>
              <a:buNone/>
            </a:pPr>
            <a:endParaRPr lang="en-CA" altLang="ar-SA">
              <a:cs typeface="Arial" panose="020B0604020202020204" pitchFamily="34" charset="0"/>
            </a:endParaRPr>
          </a:p>
          <a:p>
            <a:r>
              <a:rPr lang="en-CA" altLang="ar-SA">
                <a:cs typeface="Arial" panose="020B0604020202020204" pitchFamily="34" charset="0"/>
              </a:rPr>
              <a:t>Helping the Society</a:t>
            </a:r>
          </a:p>
        </p:txBody>
      </p:sp>
    </p:spTree>
    <p:extLst>
      <p:ext uri="{BB962C8B-B14F-4D97-AF65-F5344CB8AC3E}">
        <p14:creationId xmlns:p14="http://schemas.microsoft.com/office/powerpoint/2010/main" val="3258218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Proposed Awards by the Section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ar-SA"/>
              <a:t>Serving the Engineering Community Award</a:t>
            </a:r>
          </a:p>
          <a:p>
            <a:r>
              <a:rPr lang="en-CA" altLang="ar-SA"/>
              <a:t> </a:t>
            </a:r>
            <a:r>
              <a:rPr lang="en-CA" altLang="ar-SA">
                <a:cs typeface="Arial" panose="020B0604020202020204" pitchFamily="34" charset="0"/>
              </a:rPr>
              <a:t>Innovation Award</a:t>
            </a:r>
          </a:p>
          <a:p>
            <a:r>
              <a:rPr lang="en-CA" altLang="ar-SA">
                <a:cs typeface="Arial" panose="020B0604020202020204" pitchFamily="34" charset="0"/>
              </a:rPr>
              <a:t>Arab Engineering History Award</a:t>
            </a:r>
          </a:p>
          <a:p>
            <a:r>
              <a:rPr lang="en-CA" altLang="ar-SA">
                <a:cs typeface="Arial" panose="020B0604020202020204" pitchFamily="34" charset="0"/>
              </a:rPr>
              <a:t> Best Student Award</a:t>
            </a:r>
          </a:p>
          <a:p>
            <a:r>
              <a:rPr lang="en-CA" altLang="ar-SA">
                <a:cs typeface="Arial" panose="020B0604020202020204" pitchFamily="34" charset="0"/>
              </a:rPr>
              <a:t>Engineer of The Year Award</a:t>
            </a:r>
          </a:p>
          <a:p>
            <a:r>
              <a:rPr lang="en-CA" altLang="ar-SA">
                <a:cs typeface="Arial" panose="020B0604020202020204" pitchFamily="34" charset="0"/>
              </a:rPr>
              <a:t> Engineering and Innovation  Serving the Society</a:t>
            </a:r>
            <a:endParaRPr lang="en-US" altLang="ar-S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6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Financing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8105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Role of Industrial Relation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How can we sponsor some of our activities?</a:t>
            </a:r>
          </a:p>
          <a:p>
            <a:r>
              <a:rPr lang="en-GB" altLang="ar-SA"/>
              <a:t>Investigate how and help make our industry innovative and competitive through the different IEEE programs and activities (e.g. IEEE Standards, Industrial Relations, Awards, patents, etc.).</a:t>
            </a:r>
            <a:endParaRPr lang="en-CA" altLang="ar-SA">
              <a:cs typeface="Arial" panose="020B0604020202020204" pitchFamily="34" charset="0"/>
            </a:endParaRPr>
          </a:p>
          <a:p>
            <a:r>
              <a:rPr lang="en-CA" altLang="ar-SA">
                <a:cs typeface="Arial" panose="020B0604020202020204" pitchFamily="34" charset="0"/>
              </a:rPr>
              <a:t>It is a joint effort</a:t>
            </a:r>
          </a:p>
          <a:p>
            <a:r>
              <a:rPr lang="en-CA" altLang="ar-SA">
                <a:cs typeface="Arial" panose="020B0604020202020204" pitchFamily="34" charset="0"/>
              </a:rPr>
              <a:t>Let us team up</a:t>
            </a:r>
          </a:p>
          <a:p>
            <a:endParaRPr lang="en-CA" altLang="ar-SA"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CA" altLang="ar-SA">
                <a:solidFill>
                  <a:schemeClr val="tx1"/>
                </a:solidFill>
                <a:cs typeface="Arial" panose="020B0604020202020204" pitchFamily="34" charset="0"/>
              </a:rPr>
              <a:t>We should have a KPI for our IR</a:t>
            </a:r>
          </a:p>
        </p:txBody>
      </p:sp>
    </p:spTree>
    <p:extLst>
      <p:ext uri="{BB962C8B-B14F-4D97-AF65-F5344CB8AC3E}">
        <p14:creationId xmlns:p14="http://schemas.microsoft.com/office/powerpoint/2010/main" val="37250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Grants from Other Organizations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ar-SA"/>
          </a:p>
          <a:p>
            <a:r>
              <a:rPr lang="en-US" altLang="ar-SA"/>
              <a:t>Arab Science and Technology Foundation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ar-SA"/>
          </a:p>
          <a:p>
            <a:r>
              <a:rPr lang="en-US" altLang="ar-SA"/>
              <a:t>ISESCO</a:t>
            </a:r>
            <a:r>
              <a:rPr lang="ar-SA" altLang="ar-SA">
                <a:cs typeface="Arial" panose="020B0604020202020204" pitchFamily="34" charset="0"/>
              </a:rPr>
              <a:t>		  المنظمة الاسلامية للعلوم والتقنية		</a:t>
            </a:r>
            <a:endParaRPr lang="en-US" altLang="ar-SA">
              <a:cs typeface="Arial" panose="020B0604020202020204" pitchFamily="34" charset="0"/>
            </a:endParaRPr>
          </a:p>
          <a:p>
            <a:endParaRPr lang="en-US" altLang="ar-SA">
              <a:solidFill>
                <a:srgbClr val="FFFFFF"/>
              </a:solidFill>
            </a:endParaRPr>
          </a:p>
          <a:p>
            <a:pPr lvl="1" algn="ctr">
              <a:buFont typeface="Wingdings" panose="05000000000000000000" pitchFamily="2" charset="2"/>
              <a:buNone/>
            </a:pPr>
            <a:r>
              <a:rPr lang="en-US" altLang="ar-SA" i="1">
                <a:solidFill>
                  <a:srgbClr val="FFFFFF"/>
                </a:solidFill>
              </a:rPr>
              <a:t>The key start is to be active and show results and outcomes</a:t>
            </a:r>
            <a:r>
              <a:rPr lang="en-US" altLang="ar-SA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2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Milestones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ar-SA" sz="18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AutoNum type="arabicParenR"/>
            </a:pPr>
            <a:r>
              <a:rPr lang="en-US" altLang="ar-SA" sz="2000" dirty="0">
                <a:solidFill>
                  <a:schemeClr val="hlink"/>
                </a:solidFill>
              </a:rPr>
              <a:t> The section was established in ..</a:t>
            </a:r>
          </a:p>
          <a:p>
            <a:pPr>
              <a:buFont typeface="Wingdings" panose="05000000000000000000" pitchFamily="2" charset="2"/>
              <a:buAutoNum type="arabicParenR"/>
            </a:pPr>
            <a:r>
              <a:rPr lang="en-US" altLang="ar-SA" sz="2000" dirty="0">
                <a:solidFill>
                  <a:schemeClr val="hlink"/>
                </a:solidFill>
              </a:rPr>
              <a:t> We have …. Members…</a:t>
            </a:r>
          </a:p>
          <a:p>
            <a:pPr>
              <a:buFont typeface="Wingdings" panose="05000000000000000000" pitchFamily="2" charset="2"/>
              <a:buAutoNum type="arabicParenR"/>
            </a:pPr>
            <a:r>
              <a:rPr lang="en-US" altLang="ar-SA" sz="2000" dirty="0">
                <a:solidFill>
                  <a:schemeClr val="hlink"/>
                </a:solidFill>
              </a:rPr>
              <a:t> We have ….. Chapters…..</a:t>
            </a:r>
          </a:p>
          <a:p>
            <a:pPr>
              <a:buFont typeface="Wingdings" panose="05000000000000000000" pitchFamily="2" charset="2"/>
              <a:buAutoNum type="arabicParenR"/>
            </a:pPr>
            <a:r>
              <a:rPr lang="en-US" altLang="ar-SA" sz="2000" dirty="0">
                <a:solidFill>
                  <a:schemeClr val="hlink"/>
                </a:solidFill>
              </a:rPr>
              <a:t> We have ….. Students chapters ….</a:t>
            </a:r>
          </a:p>
          <a:p>
            <a:pPr>
              <a:buFont typeface="Wingdings" panose="05000000000000000000" pitchFamily="2" charset="2"/>
              <a:buAutoNum type="arabicParenR"/>
            </a:pPr>
            <a:r>
              <a:rPr lang="en-US" altLang="ar-SA" sz="2000" dirty="0">
                <a:solidFill>
                  <a:schemeClr val="hlink"/>
                </a:solidFill>
              </a:rPr>
              <a:t> The establishment of SIGHT </a:t>
            </a:r>
            <a:endParaRPr lang="en-US" altLang="ar-SA" sz="1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99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WSA Section Bylaws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ar-SA" dirty="0"/>
          </a:p>
        </p:txBody>
      </p:sp>
    </p:spTree>
    <p:extLst>
      <p:ext uri="{BB962C8B-B14F-4D97-AF65-F5344CB8AC3E}">
        <p14:creationId xmlns:p14="http://schemas.microsoft.com/office/powerpoint/2010/main" val="644354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Measuring Implementation Efficiency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5489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WSA Sections Bylaws</a:t>
            </a: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/>
              <a:t> The section will have 10 Meetings a year.</a:t>
            </a:r>
          </a:p>
          <a:p>
            <a:r>
              <a:rPr lang="en-US" altLang="ar-SA"/>
              <a:t> Officers are requires to attend at least five meetings a year.</a:t>
            </a:r>
          </a:p>
          <a:p>
            <a:r>
              <a:rPr lang="en-US" altLang="ar-SA"/>
              <a:t> Officers shall not be absent from three consecutive monthly meeting.</a:t>
            </a:r>
          </a:p>
          <a:p>
            <a:r>
              <a:rPr lang="en-US" altLang="ar-SA"/>
              <a:t>Each Committee will have three IEEE’s reportable activities a year.</a:t>
            </a:r>
          </a:p>
          <a:p>
            <a:r>
              <a:rPr lang="en-US" altLang="ar-SA"/>
              <a:t>Each Chairman is responsible to fill in the vacant positions in his committee by 1</a:t>
            </a:r>
            <a:r>
              <a:rPr lang="en-US" altLang="ar-SA" baseline="30000"/>
              <a:t>st</a:t>
            </a:r>
            <a:r>
              <a:rPr lang="en-US" altLang="ar-SA"/>
              <a:t> Feb. of the Gregorian Year.</a:t>
            </a:r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597842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Required Activities </a:t>
            </a:r>
            <a:endParaRPr lang="en-GB"/>
          </a:p>
        </p:txBody>
      </p:sp>
      <p:graphicFrame>
        <p:nvGraphicFramePr>
          <p:cNvPr id="113721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92336"/>
              </p:ext>
            </p:extLst>
          </p:nvPr>
        </p:nvGraphicFramePr>
        <p:xfrm>
          <a:off x="304800" y="1143000"/>
          <a:ext cx="8382000" cy="5353071"/>
        </p:xfrm>
        <a:graphic>
          <a:graphicData uri="http://schemas.openxmlformats.org/drawingml/2006/table">
            <a:tbl>
              <a:tblPr/>
              <a:tblGrid>
                <a:gridCol w="230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8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Committee</a:t>
                      </a:r>
                      <a:endParaRPr kumimoji="0" lang="en-GB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Activities</a:t>
                      </a:r>
                      <a:endParaRPr kumimoji="0" lang="en-GB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number of activities</a:t>
                      </a:r>
                      <a:endParaRPr kumimoji="0" lang="en-GB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Requirements</a:t>
                      </a:r>
                      <a:endParaRPr kumimoji="0" lang="en-GB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MD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activities should be reportable to IEEE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activities should be reportable to IEEE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activities should be reportable to IEEE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7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Chapter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activities should be reportable to IEEE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392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Developing the WSA Section’s KPIs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1800"/>
              <a:t>Meetings</a:t>
            </a:r>
          </a:p>
          <a:p>
            <a:pPr lvl="1">
              <a:lnSpc>
                <a:spcPct val="80000"/>
              </a:lnSpc>
            </a:pPr>
            <a:r>
              <a:rPr lang="en-US" altLang="ar-SA" sz="1600"/>
              <a:t>The Council</a:t>
            </a:r>
          </a:p>
          <a:p>
            <a:pPr lvl="1">
              <a:lnSpc>
                <a:spcPct val="80000"/>
              </a:lnSpc>
            </a:pPr>
            <a:r>
              <a:rPr lang="en-US" altLang="ar-SA" sz="1600"/>
              <a:t>The Committees</a:t>
            </a:r>
          </a:p>
          <a:p>
            <a:pPr lvl="1">
              <a:lnSpc>
                <a:spcPct val="80000"/>
              </a:lnSpc>
            </a:pPr>
            <a:endParaRPr lang="en-US" altLang="ar-SA" sz="1800"/>
          </a:p>
          <a:p>
            <a:pPr>
              <a:lnSpc>
                <a:spcPct val="80000"/>
              </a:lnSpc>
            </a:pPr>
            <a:r>
              <a:rPr lang="en-US" altLang="ar-SA" sz="1800" i="0"/>
              <a:t>Seminars</a:t>
            </a:r>
          </a:p>
          <a:p>
            <a:pPr>
              <a:lnSpc>
                <a:spcPct val="80000"/>
              </a:lnSpc>
            </a:pPr>
            <a:endParaRPr lang="en-US" altLang="ar-SA" sz="1800" i="0"/>
          </a:p>
          <a:p>
            <a:pPr>
              <a:lnSpc>
                <a:spcPct val="80000"/>
              </a:lnSpc>
            </a:pPr>
            <a:r>
              <a:rPr lang="en-US" altLang="ar-SA" sz="1800" i="0"/>
              <a:t>Membership Development</a:t>
            </a:r>
          </a:p>
          <a:p>
            <a:pPr>
              <a:lnSpc>
                <a:spcPct val="80000"/>
              </a:lnSpc>
            </a:pPr>
            <a:endParaRPr lang="en-US" altLang="ar-SA" sz="1800" i="0"/>
          </a:p>
          <a:p>
            <a:pPr>
              <a:lnSpc>
                <a:spcPct val="80000"/>
              </a:lnSpc>
            </a:pPr>
            <a:r>
              <a:rPr lang="en-US" altLang="ar-SA" sz="1800" i="0"/>
              <a:t>Industrial Relations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1800"/>
              <a:t> </a:t>
            </a:r>
          </a:p>
          <a:p>
            <a:pPr>
              <a:lnSpc>
                <a:spcPct val="80000"/>
              </a:lnSpc>
            </a:pPr>
            <a:r>
              <a:rPr lang="en-US" altLang="ar-SA" sz="1800"/>
              <a:t>Workshops and training Courses</a:t>
            </a:r>
          </a:p>
          <a:p>
            <a:pPr>
              <a:lnSpc>
                <a:spcPct val="80000"/>
              </a:lnSpc>
            </a:pPr>
            <a:endParaRPr lang="en-US" altLang="ar-SA" sz="1800"/>
          </a:p>
          <a:p>
            <a:pPr>
              <a:lnSpc>
                <a:spcPct val="80000"/>
              </a:lnSpc>
            </a:pPr>
            <a:r>
              <a:rPr lang="en-US" altLang="ar-SA" sz="1800"/>
              <a:t>Conferences</a:t>
            </a:r>
          </a:p>
        </p:txBody>
      </p:sp>
    </p:spTree>
    <p:extLst>
      <p:ext uri="{BB962C8B-B14F-4D97-AF65-F5344CB8AC3E}">
        <p14:creationId xmlns:p14="http://schemas.microsoft.com/office/powerpoint/2010/main" val="1952926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Proposed Activities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000"/>
              <a:t>The establishment of the committees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/>
              <a:t> </a:t>
            </a:r>
          </a:p>
          <a:p>
            <a:pPr lvl="2">
              <a:lnSpc>
                <a:spcPct val="80000"/>
              </a:lnSpc>
            </a:pPr>
            <a:endParaRPr lang="en-US" altLang="ar-SA" sz="20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ar-SA" sz="2000" dirty="0"/>
              <a:t>Monthly Meetings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altLang="ar-SA" sz="18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ar-SA" sz="2200" dirty="0">
                <a:cs typeface="Arial" panose="020B0604020202020204" pitchFamily="34" charset="0"/>
              </a:rPr>
              <a:t>Others</a:t>
            </a:r>
            <a:endParaRPr lang="ar-SA" altLang="ar-SA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97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IEEE Member’s Benefits</a:t>
            </a:r>
            <a:endParaRPr lang="en-GB"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ar-SA"/>
          </a:p>
          <a:p>
            <a:pPr lvl="1"/>
            <a:r>
              <a:rPr lang="en-US" altLang="ar-SA"/>
              <a:t>International Recognition</a:t>
            </a:r>
          </a:p>
          <a:p>
            <a:pPr lvl="1"/>
            <a:endParaRPr lang="en-US" altLang="ar-SA"/>
          </a:p>
          <a:p>
            <a:pPr lvl="1"/>
            <a:r>
              <a:rPr lang="en-US" altLang="ar-SA"/>
              <a:t>Technical Advancement</a:t>
            </a:r>
          </a:p>
          <a:p>
            <a:pPr lvl="1"/>
            <a:endParaRPr lang="en-US" altLang="ar-SA"/>
          </a:p>
          <a:p>
            <a:pPr lvl="1"/>
            <a:r>
              <a:rPr lang="en-US" altLang="ar-SA"/>
              <a:t> Attend IEEE meetings and activities in many countries, fully paid by IEEE </a:t>
            </a:r>
          </a:p>
          <a:p>
            <a:pPr lvl="1"/>
            <a:endParaRPr lang="en-US" altLang="ar-SA"/>
          </a:p>
          <a:p>
            <a:pPr lvl="1"/>
            <a:r>
              <a:rPr lang="en-US" altLang="ar-SA"/>
              <a:t>Networking</a:t>
            </a:r>
          </a:p>
          <a:p>
            <a:pPr lvl="1"/>
            <a:endParaRPr lang="en-US" altLang="ar-SA"/>
          </a:p>
          <a:p>
            <a:pPr lvl="1"/>
            <a:r>
              <a:rPr lang="en-US" altLang="ar-SA"/>
              <a:t>Continuing Education</a:t>
            </a:r>
          </a:p>
          <a:p>
            <a:pPr lvl="1"/>
            <a:endParaRPr lang="en-US" altLang="ar-SA"/>
          </a:p>
          <a:p>
            <a:pPr lvl="1"/>
            <a:r>
              <a:rPr lang="en-US" altLang="ar-SA"/>
              <a:t>Typical IEEE members benefits ( region dependent)</a:t>
            </a:r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639904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IEEE is yours</a:t>
            </a:r>
            <a:endParaRPr lang="en-GB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000" dirty="0">
                <a:solidFill>
                  <a:schemeClr val="tx1"/>
                </a:solidFill>
              </a:rPr>
              <a:t>How can we join hands</a:t>
            </a:r>
          </a:p>
          <a:p>
            <a:pPr>
              <a:lnSpc>
                <a:spcPct val="80000"/>
              </a:lnSpc>
            </a:pPr>
            <a:endParaRPr lang="en-US" altLang="ar-SA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ar-SA" sz="11000" dirty="0">
                <a:solidFill>
                  <a:schemeClr val="tx1"/>
                </a:solidFill>
              </a:rPr>
              <a:t>?</a:t>
            </a:r>
            <a:endParaRPr lang="en-GB" altLang="ar-SA" sz="1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Only with your contribution we can make it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ar-SA" sz="2000" dirty="0">
                <a:solidFill>
                  <a:schemeClr val="tx1"/>
                </a:solidFill>
              </a:rPr>
              <a:t>We need you as a member, volunteer, participator &amp; evaluator </a:t>
            </a:r>
          </a:p>
          <a:p>
            <a:endParaRPr lang="en-US" altLang="ar-SA" sz="2000" dirty="0">
              <a:solidFill>
                <a:schemeClr val="tx1"/>
              </a:solidFill>
            </a:endParaRPr>
          </a:p>
          <a:p>
            <a:r>
              <a:rPr lang="en-US" altLang="ar-SA" sz="2000" dirty="0">
                <a:solidFill>
                  <a:schemeClr val="tx1"/>
                </a:solidFill>
              </a:rPr>
              <a:t>Please be kind and provide us with your feedback</a:t>
            </a:r>
            <a:endParaRPr lang="en-GB" alt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3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Where are you positioned?</a:t>
            </a:r>
            <a:endParaRPr lang="en-GB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905000" y="1752600"/>
            <a:ext cx="5410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ar-SA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1905000" y="3505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4495800" y="1752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514600" y="5334000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/>
              <a:t>Have Not</a:t>
            </a:r>
            <a:endParaRPr lang="en-GB" altLang="ar-SA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 rot="-5400000">
            <a:off x="958056" y="2470944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/>
              <a:t>Have</a:t>
            </a:r>
            <a:endParaRPr lang="en-GB" altLang="ar-SA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 rot="-5400000">
            <a:off x="691356" y="4185444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/>
              <a:t>Have Not</a:t>
            </a:r>
            <a:endParaRPr lang="en-GB" altLang="ar-SA"/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5334000" y="5334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/>
              <a:t>Have</a:t>
            </a:r>
            <a:endParaRPr lang="en-GB" altLang="ar-SA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2438400" y="5791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ar-SA" sz="3200" b="1"/>
              <a:t>Time To Volunteer</a:t>
            </a:r>
            <a:endParaRPr lang="en-GB" altLang="ar-SA" sz="3200" b="1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 rot="-5400000">
            <a:off x="-1143000" y="30480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ar-SA" sz="3200" b="1">
                <a:solidFill>
                  <a:srgbClr val="FFFFFF"/>
                </a:solidFill>
              </a:rPr>
              <a:t>Willingness  To Volunteer</a:t>
            </a:r>
            <a:endParaRPr lang="en-GB" altLang="ar-SA" sz="3200" b="1">
              <a:solidFill>
                <a:srgbClr val="FFFFFF"/>
              </a:solidFill>
            </a:endParaRP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2209800" y="3581400"/>
            <a:ext cx="2133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600" b="1"/>
              <a:t>Please try to:</a:t>
            </a:r>
          </a:p>
          <a:p>
            <a:pPr>
              <a:buFontTx/>
              <a:buChar char="•"/>
            </a:pPr>
            <a:r>
              <a:rPr lang="en-US" altLang="ar-SA" sz="1600" b="1"/>
              <a:t> attend some of our activities.</a:t>
            </a:r>
          </a:p>
          <a:p>
            <a:pPr>
              <a:buFontTx/>
              <a:buChar char="•"/>
            </a:pPr>
            <a:r>
              <a:rPr lang="en-US" altLang="ar-SA" sz="1600" b="1"/>
              <a:t> Support our activities</a:t>
            </a:r>
          </a:p>
          <a:p>
            <a:pPr>
              <a:buFontTx/>
              <a:buChar char="•"/>
            </a:pPr>
            <a:r>
              <a:rPr lang="en-US" altLang="ar-SA" sz="1600" b="1"/>
              <a:t> Make Du3aa. </a:t>
            </a:r>
            <a:endParaRPr lang="en-GB" altLang="ar-SA" sz="1600" b="1"/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4495800" y="2182813"/>
            <a:ext cx="2698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ar-SA" sz="2000" b="1" i="1">
                <a:solidFill>
                  <a:srgbClr val="FFFFFF"/>
                </a:solidFill>
              </a:rPr>
              <a:t>We are impatiently </a:t>
            </a:r>
          </a:p>
          <a:p>
            <a:pPr algn="ctr"/>
            <a:r>
              <a:rPr lang="en-US" altLang="ar-SA" sz="2000" b="1" i="1">
                <a:solidFill>
                  <a:srgbClr val="FFFFFF"/>
                </a:solidFill>
              </a:rPr>
              <a:t>waiting for your contact</a:t>
            </a:r>
            <a:endParaRPr lang="en-GB" altLang="ar-SA" sz="2000" b="1" i="1">
              <a:solidFill>
                <a:srgbClr val="FFFFFF"/>
              </a:solidFill>
            </a:endParaRP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2362200" y="22098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ar-SA" sz="2000" b="1" i="1">
                <a:solidFill>
                  <a:srgbClr val="33CC33"/>
                </a:solidFill>
              </a:rPr>
              <a:t>We are positive </a:t>
            </a:r>
          </a:p>
          <a:p>
            <a:pPr algn="ctr"/>
            <a:r>
              <a:rPr lang="en-US" altLang="ar-SA" sz="2000" b="1" i="1">
                <a:solidFill>
                  <a:srgbClr val="33CC33"/>
                </a:solidFill>
              </a:rPr>
              <a:t>you can make it</a:t>
            </a:r>
            <a:endParaRPr lang="en-GB" altLang="ar-SA" sz="2000" b="1" i="1">
              <a:solidFill>
                <a:srgbClr val="33CC33"/>
              </a:solidFill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4724400" y="3810000"/>
            <a:ext cx="248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ar-SA" sz="2000" b="1" i="1">
                <a:solidFill>
                  <a:schemeClr val="tx2"/>
                </a:solidFill>
              </a:rPr>
              <a:t>Let us work together </a:t>
            </a:r>
          </a:p>
          <a:p>
            <a:pPr algn="ctr"/>
            <a:r>
              <a:rPr lang="en-US" altLang="ar-SA" sz="2000" b="1" i="1">
                <a:solidFill>
                  <a:schemeClr val="tx2"/>
                </a:solidFill>
              </a:rPr>
              <a:t>to find an area which </a:t>
            </a:r>
          </a:p>
          <a:p>
            <a:pPr algn="ctr"/>
            <a:r>
              <a:rPr lang="en-US" altLang="ar-SA" sz="2000" b="1" i="1">
                <a:solidFill>
                  <a:schemeClr val="tx2"/>
                </a:solidFill>
              </a:rPr>
              <a:t>fits your interest</a:t>
            </a:r>
            <a:endParaRPr lang="en-GB" altLang="ar-SA" sz="20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Conferences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The section has been sponsoring L&amp;T conference for several years since ….</a:t>
            </a:r>
          </a:p>
          <a:p>
            <a:pPr marL="457200" indent="-457200"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1.) </a:t>
            </a:r>
            <a:r>
              <a:rPr lang="en-US" altLang="ar-SA" sz="2000" dirty="0" err="1">
                <a:solidFill>
                  <a:schemeClr val="hlink"/>
                </a:solidFill>
              </a:rPr>
              <a:t>Taibah</a:t>
            </a:r>
            <a:r>
              <a:rPr lang="en-US" altLang="ar-SA" sz="2000" dirty="0">
                <a:solidFill>
                  <a:schemeClr val="hlink"/>
                </a:solidFill>
              </a:rPr>
              <a:t> University Conference on the use of IT to support Quran and </a:t>
            </a:r>
            <a:r>
              <a:rPr lang="en-US" altLang="ar-SA" sz="2000" dirty="0" err="1">
                <a:solidFill>
                  <a:schemeClr val="hlink"/>
                </a:solidFill>
              </a:rPr>
              <a:t>Sunnah</a:t>
            </a:r>
            <a:endParaRPr lang="en-US" altLang="ar-SA" sz="2000" dirty="0">
              <a:solidFill>
                <a:schemeClr val="hlink"/>
              </a:solidFill>
            </a:endParaRPr>
          </a:p>
          <a:p>
            <a:pPr marL="457200" indent="-457200"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2.) Princes Nora University – Riyadh  on IT</a:t>
            </a:r>
          </a:p>
          <a:p>
            <a:pPr marL="457200" indent="-457200"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3.) 2016 4th Saudi International Conference on Information Technology (Big Data Analysis) (KACSTIT)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chemeClr val="hlink"/>
                </a:solidFill>
              </a:rPr>
              <a:t>4.) </a:t>
            </a:r>
            <a:r>
              <a:rPr lang="en-US" altLang="ar-SA" sz="2000" dirty="0">
                <a:solidFill>
                  <a:schemeClr val="hlink"/>
                </a:solidFill>
              </a:rPr>
              <a:t>KSAUS-HS Conference on Health Informatics </a:t>
            </a:r>
          </a:p>
        </p:txBody>
      </p:sp>
    </p:spTree>
    <p:extLst>
      <p:ext uri="{BB962C8B-B14F-4D97-AF65-F5344CB8AC3E}">
        <p14:creationId xmlns:p14="http://schemas.microsoft.com/office/powerpoint/2010/main" val="386353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clear message is that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1400" dirty="0">
                <a:solidFill>
                  <a:schemeClr val="tx1"/>
                </a:solidFill>
              </a:rPr>
              <a:t>There could be 75% of the people who have the potential to volunteer </a:t>
            </a:r>
          </a:p>
          <a:p>
            <a:pPr>
              <a:lnSpc>
                <a:spcPct val="80000"/>
              </a:lnSpc>
            </a:pPr>
            <a:r>
              <a:rPr lang="en-US" altLang="ar-SA" sz="5400" dirty="0">
                <a:solidFill>
                  <a:schemeClr val="tx1"/>
                </a:solidFill>
              </a:rPr>
              <a:t>!</a:t>
            </a:r>
          </a:p>
          <a:p>
            <a:pPr>
              <a:lnSpc>
                <a:spcPct val="80000"/>
              </a:lnSpc>
            </a:pPr>
            <a:r>
              <a:rPr lang="en-US" altLang="ar-SA" sz="5400" dirty="0">
                <a:solidFill>
                  <a:srgbClr val="FF0066"/>
                </a:solidFill>
              </a:rPr>
              <a:t>You may well be one of them</a:t>
            </a:r>
            <a:endParaRPr lang="en-GB" altLang="ar-SA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0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Very Urgent Requirements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305800" cy="2743200"/>
          </a:xfrm>
        </p:spPr>
        <p:txBody>
          <a:bodyPr/>
          <a:lstStyle/>
          <a:p>
            <a:r>
              <a:rPr lang="en-US" altLang="ar-SA" sz="2000" dirty="0">
                <a:solidFill>
                  <a:schemeClr val="tx1"/>
                </a:solidFill>
              </a:rPr>
              <a:t>Volunteers to fill in the current vacant positions in the different committees ( MD, IR, GOLD) and to participate in the Activities Organization Committee AOC </a:t>
            </a:r>
          </a:p>
          <a:p>
            <a:r>
              <a:rPr lang="en-US" altLang="ar-SA" sz="3200" dirty="0">
                <a:solidFill>
                  <a:schemeClr val="tx1"/>
                </a:solidFill>
              </a:rPr>
              <a:t>Will you join us now</a:t>
            </a:r>
            <a:r>
              <a:rPr lang="en-US" altLang="ar-SA" sz="3200" dirty="0">
                <a:solidFill>
                  <a:srgbClr val="FF0066"/>
                </a:solidFill>
              </a:rPr>
              <a:t>?</a:t>
            </a:r>
          </a:p>
          <a:p>
            <a:r>
              <a:rPr lang="en-US" altLang="ar-SA" sz="3200" dirty="0">
                <a:solidFill>
                  <a:srgbClr val="FF0066"/>
                </a:solidFill>
              </a:rPr>
              <a:t>Please do contact us</a:t>
            </a:r>
            <a:endParaRPr lang="en-GB" altLang="ar-SA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>
                <a:solidFill>
                  <a:schemeClr val="tx2"/>
                </a:solidFill>
              </a:rPr>
              <a:t>© Hafidh AlSamarrai-</a:t>
            </a:r>
            <a:r>
              <a:rPr lang="ar-SA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Activities Organization Committee ( AOC)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ar-SA" sz="2000" dirty="0">
                <a:solidFill>
                  <a:schemeClr val="tx1"/>
                </a:solidFill>
              </a:rPr>
              <a:t>May well become the most important committee in our section soon</a:t>
            </a:r>
          </a:p>
          <a:p>
            <a:endParaRPr lang="en-US" altLang="ar-SA" sz="2000" dirty="0">
              <a:solidFill>
                <a:schemeClr val="tx1"/>
              </a:solidFill>
            </a:endParaRPr>
          </a:p>
          <a:p>
            <a:r>
              <a:rPr lang="en-US" altLang="ar-SA" sz="2000" dirty="0">
                <a:solidFill>
                  <a:schemeClr val="tx1"/>
                </a:solidFill>
              </a:rPr>
              <a:t>Why wait ?</a:t>
            </a:r>
            <a:endParaRPr lang="en-GB" alt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 dirty="0">
                <a:solidFill>
                  <a:schemeClr val="tx2"/>
                </a:solidFill>
              </a:rPr>
              <a:t>© Hafidh AlSamarrai-</a:t>
            </a:r>
            <a:r>
              <a:rPr lang="ar-SA" altLang="ar-SA" sz="1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ar-SA" sz="1400" dirty="0">
                <a:solidFill>
                  <a:schemeClr val="tx2"/>
                </a:solidFill>
                <a:cs typeface="Times New Roman" panose="02020603050405020304" pitchFamily="18" charset="0"/>
              </a:rPr>
              <a:t>WSA Section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ar-SA" sz="4800">
                <a:solidFill>
                  <a:schemeClr val="tx1"/>
                </a:solidFill>
                <a:cs typeface="DecoType Thuluth" pitchFamily="2" charset="-78"/>
              </a:rPr>
              <a:t>والسلام عليكم ورحمة الله وبركاته</a:t>
            </a:r>
            <a:endParaRPr lang="en-GB" sz="4800">
              <a:solidFill>
                <a:schemeClr val="tx1"/>
              </a:solidFill>
              <a:cs typeface="DecoType Thulut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069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Conferences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5.) L&amp;T 2016 Conference – April 10/11, 2016</a:t>
            </a:r>
          </a:p>
          <a:p>
            <a:pPr marL="457200" indent="-457200">
              <a:buNone/>
            </a:pPr>
            <a:r>
              <a:rPr lang="en-US" altLang="ar-SA" sz="2000" dirty="0">
                <a:solidFill>
                  <a:schemeClr val="hlink"/>
                </a:solidFill>
              </a:rPr>
              <a:t>6.) International Conference on Computer Systems and Informatics (ICCSI)</a:t>
            </a:r>
          </a:p>
          <a:p>
            <a:pPr>
              <a:buNone/>
            </a:pPr>
            <a:r>
              <a:rPr lang="en-US" altLang="ar-SA" sz="1800" dirty="0">
                <a:solidFill>
                  <a:schemeClr val="hlink"/>
                </a:solidFill>
              </a:rPr>
              <a:t>7.) </a:t>
            </a:r>
            <a:r>
              <a:rPr lang="en-US" altLang="ar-SA" sz="2000" dirty="0">
                <a:solidFill>
                  <a:schemeClr val="hlink"/>
                </a:solidFill>
              </a:rPr>
              <a:t>2016 13th Learning and Technology Conference (L&amp;T)</a:t>
            </a:r>
          </a:p>
        </p:txBody>
      </p:sp>
    </p:spTree>
    <p:extLst>
      <p:ext uri="{BB962C8B-B14F-4D97-AF65-F5344CB8AC3E}">
        <p14:creationId xmlns:p14="http://schemas.microsoft.com/office/powerpoint/2010/main" val="38635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 / Workshops / Presentations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125" y="1646238"/>
            <a:ext cx="8326438" cy="4386262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ts val="1800"/>
              </a:spcBef>
              <a:buSzPct val="135000"/>
            </a:pP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1.) Seminar by Prof. </a:t>
            </a:r>
            <a:r>
              <a:rPr lang="en-US" altLang="ar-SA" sz="2000" b="1" dirty="0" err="1">
                <a:solidFill>
                  <a:schemeClr val="hlink"/>
                </a:solidFill>
                <a:latin typeface="+mn-lt"/>
              </a:rPr>
              <a:t>Qiaoqiang</a:t>
            </a: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altLang="ar-SA" sz="2000" b="1" dirty="0" err="1">
                <a:solidFill>
                  <a:schemeClr val="hlink"/>
                </a:solidFill>
                <a:latin typeface="+mn-lt"/>
              </a:rPr>
              <a:t>Gan</a:t>
            </a: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 (University of </a:t>
            </a:r>
            <a:r>
              <a:rPr lang="en-US" altLang="ar-SA" sz="2000" b="1" dirty="0" err="1">
                <a:solidFill>
                  <a:schemeClr val="hlink"/>
                </a:solidFill>
                <a:latin typeface="+mn-lt"/>
              </a:rPr>
              <a:t>Baffalo</a:t>
            </a: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, NY): Light-Matter Interaction within Deep-sub Wave Length Dimensions on Meta Surfaces, Mate Films and </a:t>
            </a:r>
            <a:r>
              <a:rPr lang="en-US" altLang="ar-SA" sz="2000" b="1" dirty="0" err="1">
                <a:solidFill>
                  <a:schemeClr val="hlink"/>
                </a:solidFill>
                <a:latin typeface="+mn-lt"/>
              </a:rPr>
              <a:t>Nano</a:t>
            </a: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 Cavities – February 7, 2016</a:t>
            </a:r>
          </a:p>
          <a:p>
            <a:pPr marL="457200" indent="-457200">
              <a:spcBef>
                <a:spcPts val="1800"/>
              </a:spcBef>
              <a:buSzPct val="135000"/>
            </a:pP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2.) C# Workshop - Organized jointly with IEEE </a:t>
            </a:r>
            <a:r>
              <a:rPr lang="en-US" altLang="ar-SA" sz="2000" b="1" dirty="0" err="1">
                <a:solidFill>
                  <a:schemeClr val="hlink"/>
                </a:solidFill>
                <a:latin typeface="+mn-lt"/>
              </a:rPr>
              <a:t>Effat</a:t>
            </a: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 Student Branch – March 16, 2016</a:t>
            </a:r>
          </a:p>
          <a:p>
            <a:pPr marL="457200" indent="-457200">
              <a:spcBef>
                <a:spcPts val="1800"/>
              </a:spcBef>
              <a:buSzPct val="135000"/>
            </a:pP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3.) Science And Engineering Project Fair – April 6, 2016</a:t>
            </a:r>
          </a:p>
          <a:p>
            <a:pPr marL="457200" indent="-457200">
              <a:spcBef>
                <a:spcPts val="1800"/>
              </a:spcBef>
              <a:buSzPct val="135000"/>
            </a:pPr>
            <a:r>
              <a:rPr lang="en-US" altLang="ar-SA" sz="2000" b="1" dirty="0">
                <a:solidFill>
                  <a:schemeClr val="hlink"/>
                </a:solidFill>
                <a:latin typeface="+mn-lt"/>
              </a:rPr>
              <a:t>4.) Western Region Poser Competition - Project Fair – April 11, 2016</a:t>
            </a:r>
          </a:p>
          <a:p>
            <a:pPr marL="457200" indent="-457200">
              <a:spcBef>
                <a:spcPts val="1800"/>
              </a:spcBef>
              <a:buSzPct val="135000"/>
            </a:pPr>
            <a:endParaRPr lang="en-US" altLang="ar-SA" sz="2000" b="1" dirty="0">
              <a:solidFill>
                <a:schemeClr val="hlink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Seminars / Workshops / Presentations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125" y="1646238"/>
            <a:ext cx="8326438" cy="4386262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1800"/>
              </a:spcBef>
              <a:buSzPct val="135000"/>
            </a:pPr>
            <a:r>
              <a:rPr lang="en-US" altLang="ar-SA" b="1" dirty="0">
                <a:solidFill>
                  <a:schemeClr val="hlink"/>
                </a:solidFill>
              </a:rPr>
              <a:t>5.) Seminar by Prof. SHU Ping Lau (the Hong Kong Polytechnic University)_</a:t>
            </a:r>
            <a:r>
              <a:rPr lang="en-US" altLang="ar-SA" b="1" dirty="0" err="1">
                <a:solidFill>
                  <a:schemeClr val="hlink"/>
                </a:solidFill>
              </a:rPr>
              <a:t>Graphene</a:t>
            </a:r>
            <a:r>
              <a:rPr lang="en-US" altLang="ar-SA" b="1" dirty="0">
                <a:solidFill>
                  <a:schemeClr val="hlink"/>
                </a:solidFill>
              </a:rPr>
              <a:t> Quantum Dots from Materials Synthesis, Properties to Applications – April 11, 2016</a:t>
            </a:r>
          </a:p>
          <a:p>
            <a:pPr marL="457200" indent="-457200">
              <a:spcBef>
                <a:spcPts val="1800"/>
              </a:spcBef>
              <a:buSzPct val="135000"/>
            </a:pPr>
            <a:r>
              <a:rPr lang="en-US" altLang="ar-SA" b="1" dirty="0">
                <a:solidFill>
                  <a:schemeClr val="hlink"/>
                </a:solidFill>
              </a:rPr>
              <a:t>6.) Professor </a:t>
            </a:r>
            <a:r>
              <a:rPr lang="en-US" altLang="ar-SA" b="1" dirty="0" err="1">
                <a:solidFill>
                  <a:schemeClr val="hlink"/>
                </a:solidFill>
              </a:rPr>
              <a:t>Elhadi</a:t>
            </a:r>
            <a:r>
              <a:rPr lang="en-US" altLang="ar-SA" b="1" dirty="0">
                <a:solidFill>
                  <a:schemeClr val="hlink"/>
                </a:solidFill>
              </a:rPr>
              <a:t> </a:t>
            </a:r>
            <a:r>
              <a:rPr lang="en-US" altLang="ar-SA" b="1" dirty="0" err="1">
                <a:solidFill>
                  <a:schemeClr val="hlink"/>
                </a:solidFill>
              </a:rPr>
              <a:t>Aggoune</a:t>
            </a:r>
            <a:r>
              <a:rPr lang="en-US" altLang="ar-SA" b="1" dirty="0">
                <a:solidFill>
                  <a:schemeClr val="hlink"/>
                </a:solidFill>
              </a:rPr>
              <a:t> Presentation -Power Systems and Control – April 13, 2016 </a:t>
            </a:r>
          </a:p>
          <a:p>
            <a:pPr marL="457200" indent="-457200">
              <a:spcBef>
                <a:spcPts val="1800"/>
              </a:spcBef>
              <a:buSzPct val="135000"/>
            </a:pPr>
            <a:r>
              <a:rPr lang="en-US" altLang="ar-SA" b="1" dirty="0">
                <a:solidFill>
                  <a:schemeClr val="hlink"/>
                </a:solidFill>
              </a:rPr>
              <a:t>7.) Seminar by Prof. Mario </a:t>
            </a:r>
            <a:r>
              <a:rPr lang="en-US" altLang="ar-SA" b="1" dirty="0" err="1">
                <a:solidFill>
                  <a:schemeClr val="hlink"/>
                </a:solidFill>
              </a:rPr>
              <a:t>Lanza</a:t>
            </a:r>
            <a:r>
              <a:rPr lang="en-US" altLang="ar-SA" b="1" dirty="0">
                <a:solidFill>
                  <a:schemeClr val="hlink"/>
                </a:solidFill>
              </a:rPr>
              <a:t>: Variability and Reliability of 2D Dielectrics and their Application in Non-Volatile Memories – May 1, 2016</a:t>
            </a:r>
          </a:p>
          <a:p>
            <a:pPr marL="401638" indent="-401638"/>
            <a:endParaRPr lang="en-US" altLang="ar-SA" b="1" dirty="0">
              <a:solidFill>
                <a:schemeClr val="hlink"/>
              </a:solidFill>
            </a:endParaRPr>
          </a:p>
          <a:p>
            <a:pPr marL="401638" indent="-401638"/>
            <a:r>
              <a:rPr lang="en-US" altLang="ar-SA" b="1" dirty="0">
                <a:solidFill>
                  <a:schemeClr val="hlink"/>
                </a:solidFill>
              </a:rPr>
              <a:t>8.) Seminar By </a:t>
            </a:r>
            <a:r>
              <a:rPr lang="en-US" altLang="ar-SA" b="1" dirty="0" err="1">
                <a:solidFill>
                  <a:schemeClr val="hlink"/>
                </a:solidFill>
              </a:rPr>
              <a:t>Changxu</a:t>
            </a:r>
            <a:r>
              <a:rPr lang="en-US" altLang="ar-SA" b="1" dirty="0">
                <a:solidFill>
                  <a:schemeClr val="hlink"/>
                </a:solidFill>
              </a:rPr>
              <a:t> Liu (KAUST): Light-Matter Interaction In Chaotic Resonators – May 11, 2016</a:t>
            </a:r>
          </a:p>
          <a:p>
            <a:pPr marL="401638" indent="-401638"/>
            <a:endParaRPr lang="en-US" altLang="ar-SA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2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Seminars / Workshops / Presentations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125" y="1646238"/>
            <a:ext cx="8326438" cy="4386262"/>
          </a:xfrm>
          <a:prstGeom prst="rect">
            <a:avLst/>
          </a:prstGeom>
        </p:spPr>
        <p:txBody>
          <a:bodyPr/>
          <a:lstStyle/>
          <a:p>
            <a:pPr marL="569913" indent="-569913"/>
            <a:r>
              <a:rPr lang="en-US" altLang="ar-SA" b="1" dirty="0">
                <a:solidFill>
                  <a:schemeClr val="hlink"/>
                </a:solidFill>
              </a:rPr>
              <a:t>9.) Seminar by Prof. Hoe Tan (ANU, AUSTRALIA): IEEE Photonics Society Distinguished Lecture | Semiconductor </a:t>
            </a:r>
            <a:r>
              <a:rPr lang="en-US" altLang="ar-SA" b="1" dirty="0" err="1">
                <a:solidFill>
                  <a:schemeClr val="hlink"/>
                </a:solidFill>
              </a:rPr>
              <a:t>Nanowires</a:t>
            </a:r>
            <a:r>
              <a:rPr lang="en-US" altLang="ar-SA" b="1" dirty="0">
                <a:solidFill>
                  <a:schemeClr val="hlink"/>
                </a:solidFill>
              </a:rPr>
              <a:t> for Optoelectronic AND Energy Applications – June 21, 2016</a:t>
            </a:r>
          </a:p>
          <a:p>
            <a:pPr marL="569913" indent="-569913"/>
            <a:endParaRPr lang="en-US" altLang="ar-SA" b="1" dirty="0">
              <a:solidFill>
                <a:schemeClr val="hlink"/>
              </a:solidFill>
            </a:endParaRPr>
          </a:p>
          <a:p>
            <a:pPr marL="569913" indent="-569913"/>
            <a:r>
              <a:rPr lang="en-US" altLang="ar-SA" b="1" dirty="0">
                <a:solidFill>
                  <a:schemeClr val="hlink"/>
                </a:solidFill>
              </a:rPr>
              <a:t>10.) Seminar by Prof. Yu-</a:t>
            </a:r>
            <a:r>
              <a:rPr lang="en-US" altLang="ar-SA" b="1" dirty="0" err="1">
                <a:solidFill>
                  <a:schemeClr val="hlink"/>
                </a:solidFill>
              </a:rPr>
              <a:t>Hwa</a:t>
            </a:r>
            <a:r>
              <a:rPr lang="en-US" altLang="ar-SA" b="1" dirty="0">
                <a:solidFill>
                  <a:schemeClr val="hlink"/>
                </a:solidFill>
              </a:rPr>
              <a:t> Lo (UC San Diego): </a:t>
            </a:r>
            <a:r>
              <a:rPr lang="en-US" altLang="ar-SA" b="1" dirty="0" err="1">
                <a:solidFill>
                  <a:schemeClr val="hlink"/>
                </a:solidFill>
              </a:rPr>
              <a:t>Microfluidic</a:t>
            </a:r>
            <a:r>
              <a:rPr lang="en-US" altLang="ar-SA" b="1" dirty="0">
                <a:solidFill>
                  <a:schemeClr val="hlink"/>
                </a:solidFill>
              </a:rPr>
              <a:t> Imaging Flow </a:t>
            </a:r>
            <a:r>
              <a:rPr lang="en-US" altLang="ar-SA" b="1" dirty="0" err="1">
                <a:solidFill>
                  <a:schemeClr val="hlink"/>
                </a:solidFill>
              </a:rPr>
              <a:t>Cytometer</a:t>
            </a:r>
            <a:r>
              <a:rPr lang="en-US" altLang="ar-SA" b="1" dirty="0">
                <a:solidFill>
                  <a:schemeClr val="hlink"/>
                </a:solidFill>
              </a:rPr>
              <a:t> and Cell Sorter for Quantitative Single-Cell Analysis – June 21, 2016</a:t>
            </a:r>
          </a:p>
          <a:p>
            <a:pPr marL="569913" indent="-569913"/>
            <a:endParaRPr lang="en-US" altLang="ar-SA" b="1" dirty="0">
              <a:solidFill>
                <a:schemeClr val="hlink"/>
              </a:solidFill>
            </a:endParaRPr>
          </a:p>
          <a:p>
            <a:pPr marL="569913" indent="-569913"/>
            <a:r>
              <a:rPr lang="en-US" altLang="ar-SA" b="1" dirty="0">
                <a:solidFill>
                  <a:schemeClr val="hlink"/>
                </a:solidFill>
              </a:rPr>
              <a:t>11.) </a:t>
            </a:r>
            <a:r>
              <a:rPr lang="en-US" altLang="ar-SA" b="1" dirty="0" err="1">
                <a:solidFill>
                  <a:schemeClr val="hlink"/>
                </a:solidFill>
              </a:rPr>
              <a:t>Suhoor</a:t>
            </a:r>
            <a:r>
              <a:rPr lang="en-US" altLang="ar-SA" b="1" dirty="0">
                <a:solidFill>
                  <a:schemeClr val="hlink"/>
                </a:solidFill>
              </a:rPr>
              <a:t> Invitation - IEEE - Saudi Engineers Council – June 25, 2016</a:t>
            </a:r>
          </a:p>
          <a:p>
            <a:pPr marL="569913" indent="-569913"/>
            <a:endParaRPr lang="en-US" altLang="ar-SA" b="1" dirty="0">
              <a:solidFill>
                <a:schemeClr val="hlink"/>
              </a:solidFill>
            </a:endParaRPr>
          </a:p>
          <a:p>
            <a:pPr marL="569913" indent="-569913"/>
            <a:r>
              <a:rPr lang="en-US" altLang="ar-SA" b="1" dirty="0">
                <a:solidFill>
                  <a:schemeClr val="hlink"/>
                </a:solidFill>
              </a:rPr>
              <a:t>12.) IEEE and WOMEN in Engineering Social Event – July 23, 2016 </a:t>
            </a:r>
          </a:p>
        </p:txBody>
      </p:sp>
    </p:spTree>
    <p:extLst>
      <p:ext uri="{BB962C8B-B14F-4D97-AF65-F5344CB8AC3E}">
        <p14:creationId xmlns:p14="http://schemas.microsoft.com/office/powerpoint/2010/main" val="222512816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923</TotalTime>
  <Words>1767</Words>
  <Application>Microsoft Office PowerPoint</Application>
  <PresentationFormat>On-screen Show (4:3)</PresentationFormat>
  <Paragraphs>404</Paragraphs>
  <Slides>53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Arial</vt:lpstr>
      <vt:lpstr>Calibri</vt:lpstr>
      <vt:lpstr>DecoType Thuluth</vt:lpstr>
      <vt:lpstr>Lucida Grande</vt:lpstr>
      <vt:lpstr>Times New Roman</vt:lpstr>
      <vt:lpstr>Verdana</vt:lpstr>
      <vt:lpstr>Wingdings</vt:lpstr>
      <vt:lpstr>ieee_presentation_template_tagline</vt:lpstr>
      <vt:lpstr>Western Saudi Arabia Section</vt:lpstr>
      <vt:lpstr>Contents </vt:lpstr>
      <vt:lpstr>Awards</vt:lpstr>
      <vt:lpstr>Milestones</vt:lpstr>
      <vt:lpstr> Conferences </vt:lpstr>
      <vt:lpstr> Conferences </vt:lpstr>
      <vt:lpstr>Seminars / Workshops / Presentations</vt:lpstr>
      <vt:lpstr> Seminars / Workshops / Presentations</vt:lpstr>
      <vt:lpstr> Seminars / Workshops / Presentations</vt:lpstr>
      <vt:lpstr> Executive Committee Members</vt:lpstr>
      <vt:lpstr>The WSA IEEE Section Council</vt:lpstr>
      <vt:lpstr>The WSA IEEE Section Council</vt:lpstr>
      <vt:lpstr>The WSA IEEE Section Council</vt:lpstr>
      <vt:lpstr>The WSA IEEE Section Council</vt:lpstr>
      <vt:lpstr>The WSA IEEE Section Council</vt:lpstr>
      <vt:lpstr>The WSA IEEE Section Council</vt:lpstr>
      <vt:lpstr>The WSA IEEE Section Council</vt:lpstr>
      <vt:lpstr>Forecasted Expansions </vt:lpstr>
      <vt:lpstr> Strategic Plan</vt:lpstr>
      <vt:lpstr>Vision</vt:lpstr>
      <vt:lpstr>Mission</vt:lpstr>
      <vt:lpstr>Strategic Intents</vt:lpstr>
      <vt:lpstr>Strategic Intents</vt:lpstr>
      <vt:lpstr>Strategic Intents</vt:lpstr>
      <vt:lpstr>Strategic Intents</vt:lpstr>
      <vt:lpstr>Core Values</vt:lpstr>
      <vt:lpstr>The Engineers’ Perspective</vt:lpstr>
      <vt:lpstr>IEEE Members Perspective</vt:lpstr>
      <vt:lpstr>Financial Perspective</vt:lpstr>
      <vt:lpstr>Objectives</vt:lpstr>
      <vt:lpstr>Objectives</vt:lpstr>
      <vt:lpstr>Implementation Methods</vt:lpstr>
      <vt:lpstr>Conferences</vt:lpstr>
      <vt:lpstr>Workshops</vt:lpstr>
      <vt:lpstr>Competitions</vt:lpstr>
      <vt:lpstr>Proposed Awards by the Section</vt:lpstr>
      <vt:lpstr>Financing &amp; Implementation</vt:lpstr>
      <vt:lpstr>The Role of Industrial Relation </vt:lpstr>
      <vt:lpstr>Grants from Other Organizations </vt:lpstr>
      <vt:lpstr>WSA Section Bylaws</vt:lpstr>
      <vt:lpstr>Measuring Implementation Efficiency and Performance</vt:lpstr>
      <vt:lpstr>WSA Sections Bylaws</vt:lpstr>
      <vt:lpstr>Required Activities </vt:lpstr>
      <vt:lpstr>Developing the WSA Section’s KPIs</vt:lpstr>
      <vt:lpstr>Proposed Activities</vt:lpstr>
      <vt:lpstr>IEEE Member’s Benefits</vt:lpstr>
      <vt:lpstr>IEEE is yours</vt:lpstr>
      <vt:lpstr>Only with your contribution we can make it</vt:lpstr>
      <vt:lpstr>Where are you positioned?</vt:lpstr>
      <vt:lpstr>The clear message is that</vt:lpstr>
      <vt:lpstr>Very Urgent Requirements</vt:lpstr>
      <vt:lpstr>The Activities Organization Committee ( AOC) </vt:lpstr>
      <vt:lpstr>والسلام عليكم ورحمة الله وبركاته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User</cp:lastModifiedBy>
  <cp:revision>134</cp:revision>
  <dcterms:created xsi:type="dcterms:W3CDTF">2012-11-14T18:53:32Z</dcterms:created>
  <dcterms:modified xsi:type="dcterms:W3CDTF">2017-04-18T18:11:07Z</dcterms:modified>
</cp:coreProperties>
</file>