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96325"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1537"/>
    <a:srgbClr val="660066"/>
    <a:srgbClr val="ECD9FF"/>
    <a:srgbClr val="960096"/>
    <a:srgbClr val="DEBD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2" autoAdjust="0"/>
    <p:restoredTop sz="94660"/>
  </p:normalViewPr>
  <p:slideViewPr>
    <p:cSldViewPr snapToGrid="0">
      <p:cViewPr>
        <p:scale>
          <a:sx n="50" d="100"/>
          <a:sy n="50" d="100"/>
        </p:scale>
        <p:origin x="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erayot Sanposh" userId="4a2eb6e0f02cec33" providerId="LiveId" clId="{5594F1B9-2F61-4A1B-A975-E9D6B9CA7F0A}"/>
    <pc:docChg chg="custSel modSld">
      <pc:chgData name="Peerayot Sanposh" userId="4a2eb6e0f02cec33" providerId="LiveId" clId="{5594F1B9-2F61-4A1B-A975-E9D6B9CA7F0A}" dt="2020-03-31T05:34:15.196" v="46" actId="20577"/>
      <pc:docMkLst>
        <pc:docMk/>
      </pc:docMkLst>
      <pc:sldChg chg="modSp mod">
        <pc:chgData name="Peerayot Sanposh" userId="4a2eb6e0f02cec33" providerId="LiveId" clId="{5594F1B9-2F61-4A1B-A975-E9D6B9CA7F0A}" dt="2020-03-31T05:34:15.196" v="46" actId="20577"/>
        <pc:sldMkLst>
          <pc:docMk/>
          <pc:sldMk cId="163635259" sldId="256"/>
        </pc:sldMkLst>
        <pc:spChg chg="mod">
          <ac:chgData name="Peerayot Sanposh" userId="4a2eb6e0f02cec33" providerId="LiveId" clId="{5594F1B9-2F61-4A1B-A975-E9D6B9CA7F0A}" dt="2020-03-31T05:33:54.612" v="43" actId="313"/>
          <ac:spMkLst>
            <pc:docMk/>
            <pc:sldMk cId="163635259" sldId="256"/>
            <ac:spMk id="15" creationId="{7C812A51-576A-4CCE-A872-EF3428AF424E}"/>
          </ac:spMkLst>
        </pc:spChg>
        <pc:graphicFrameChg chg="mod modGraphic">
          <ac:chgData name="Peerayot Sanposh" userId="4a2eb6e0f02cec33" providerId="LiveId" clId="{5594F1B9-2F61-4A1B-A975-E9D6B9CA7F0A}" dt="2020-03-31T05:33:58.148" v="44" actId="313"/>
          <ac:graphicFrameMkLst>
            <pc:docMk/>
            <pc:sldMk cId="163635259" sldId="256"/>
            <ac:graphicFrameMk id="21" creationId="{78B4DAF4-6F7D-42EC-8D7C-677EA438013D}"/>
          </ac:graphicFrameMkLst>
        </pc:graphicFrameChg>
        <pc:graphicFrameChg chg="mod modGraphic">
          <ac:chgData name="Peerayot Sanposh" userId="4a2eb6e0f02cec33" providerId="LiveId" clId="{5594F1B9-2F61-4A1B-A975-E9D6B9CA7F0A}" dt="2020-03-31T05:32:59.781" v="42" actId="14100"/>
          <ac:graphicFrameMkLst>
            <pc:docMk/>
            <pc:sldMk cId="163635259" sldId="256"/>
            <ac:graphicFrameMk id="23" creationId="{7136799F-0CF4-4683-AFB9-118533FAA225}"/>
          </ac:graphicFrameMkLst>
        </pc:graphicFrameChg>
        <pc:graphicFrameChg chg="modGraphic">
          <ac:chgData name="Peerayot Sanposh" userId="4a2eb6e0f02cec33" providerId="LiveId" clId="{5594F1B9-2F61-4A1B-A975-E9D6B9CA7F0A}" dt="2020-03-31T05:34:15.196" v="46" actId="20577"/>
          <ac:graphicFrameMkLst>
            <pc:docMk/>
            <pc:sldMk cId="163635259" sldId="256"/>
            <ac:graphicFrameMk id="28" creationId="{642E85EE-F9DD-4DF1-84B5-197DC435DD3D}"/>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948504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25619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60297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93458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D56EB1-F2BE-4898-8B6B-5560BA3C98F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87078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D56EB1-F2BE-4898-8B6B-5560BA3C98F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23096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D56EB1-F2BE-4898-8B6B-5560BA3C98FF}"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8970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D56EB1-F2BE-4898-8B6B-5560BA3C98FF}" type="datetimeFigureOut">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52213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56EB1-F2BE-4898-8B6B-5560BA3C98FF}" type="datetimeFigureOut">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65188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9D56EB1-F2BE-4898-8B6B-5560BA3C98F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54551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9D56EB1-F2BE-4898-8B6B-5560BA3C98F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85118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C9D56EB1-F2BE-4898-8B6B-5560BA3C98FF}" type="datetimeFigureOut">
              <a:rPr lang="en-US" smtClean="0"/>
              <a:t>3/31/2020</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6828226E-6F6F-421E-BF18-E035E0E25A9C}" type="slidenum">
              <a:rPr lang="en-US" smtClean="0"/>
              <a:t>‹#›</a:t>
            </a:fld>
            <a:endParaRPr lang="en-US"/>
          </a:p>
        </p:txBody>
      </p:sp>
    </p:spTree>
    <p:extLst>
      <p:ext uri="{BB962C8B-B14F-4D97-AF65-F5344CB8AC3E}">
        <p14:creationId xmlns:p14="http://schemas.microsoft.com/office/powerpoint/2010/main" val="686556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2.png"/><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 Box 138">
            <a:extLst>
              <a:ext uri="{FF2B5EF4-FFF2-40B4-BE49-F238E27FC236}">
                <a16:creationId xmlns:a16="http://schemas.microsoft.com/office/drawing/2014/main" id="{5567DAB8-D21D-4848-AF0E-5BB5E7425CEE}"/>
              </a:ext>
            </a:extLst>
          </p:cNvPr>
          <p:cNvSpPr txBox="1">
            <a:spLocks noChangeArrowheads="1"/>
          </p:cNvSpPr>
          <p:nvPr/>
        </p:nvSpPr>
        <p:spPr bwMode="auto">
          <a:xfrm>
            <a:off x="0" y="-97094"/>
            <a:ext cx="21396326" cy="1877649"/>
          </a:xfrm>
          <a:prstGeom prst="rect">
            <a:avLst/>
          </a:prstGeom>
          <a:noFill/>
          <a:ln w="9525">
            <a:noFill/>
            <a:miter lim="800000"/>
            <a:headEnd/>
            <a:tailEnd/>
          </a:ln>
        </p:spPr>
        <p:txBody>
          <a:bodyPr wrap="square" lIns="183090" tIns="91545" rIns="183090" bIns="91545">
            <a:spAutoFit/>
          </a:bodyPr>
          <a:lstStyle/>
          <a:p>
            <a:pPr lvl="0" algn="ctr" defTabSz="4171950" fontAlgn="base">
              <a:lnSpc>
                <a:spcPct val="110000"/>
              </a:lnSpc>
              <a:spcBef>
                <a:spcPct val="0"/>
              </a:spcBef>
              <a:spcAft>
                <a:spcPct val="0"/>
              </a:spcAft>
              <a:defRPr/>
            </a:pPr>
            <a:r>
              <a:rPr lang="en-US" altLang="en-US" sz="9600" b="1" kern="0" dirty="0">
                <a:solidFill>
                  <a:srgbClr val="FF0000"/>
                </a:solidFill>
                <a:latin typeface="TH SarabunPSK" panose="020B0500040200020003" pitchFamily="34" charset="-34"/>
                <a:cs typeface="TH SarabunPSK" panose="020B0500040200020003" pitchFamily="34" charset="-34"/>
              </a:rPr>
              <a:t> </a:t>
            </a:r>
            <a:r>
              <a:rPr lang="en-US" altLang="en-US" sz="8000" b="1" kern="0" dirty="0">
                <a:solidFill>
                  <a:srgbClr val="6D1537"/>
                </a:solidFill>
                <a:latin typeface="Times New Roman" panose="02020603050405020304" pitchFamily="18" charset="0"/>
                <a:cs typeface="Times New Roman" panose="02020603050405020304" pitchFamily="18" charset="0"/>
              </a:rPr>
              <a:t>ICA SP-CON 2020</a:t>
            </a:r>
          </a:p>
        </p:txBody>
      </p:sp>
      <p:pic>
        <p:nvPicPr>
          <p:cNvPr id="9" name="Picture 8">
            <a:extLst>
              <a:ext uri="{FF2B5EF4-FFF2-40B4-BE49-F238E27FC236}">
                <a16:creationId xmlns:a16="http://schemas.microsoft.com/office/drawing/2014/main" id="{41D65E96-E282-412E-9C91-EE8F59A975E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329" y="-85725"/>
            <a:ext cx="3033528" cy="1828800"/>
          </a:xfrm>
          <a:prstGeom prst="rect">
            <a:avLst/>
          </a:prstGeom>
          <a:noFill/>
          <a:ln>
            <a:noFill/>
          </a:ln>
        </p:spPr>
      </p:pic>
      <p:pic>
        <p:nvPicPr>
          <p:cNvPr id="10" name="Picture 9">
            <a:extLst>
              <a:ext uri="{FF2B5EF4-FFF2-40B4-BE49-F238E27FC236}">
                <a16:creationId xmlns:a16="http://schemas.microsoft.com/office/drawing/2014/main" id="{D80086DA-B5D5-4681-A578-AEE1A1218956}"/>
              </a:ext>
            </a:extLst>
          </p:cNvPr>
          <p:cNvPicPr>
            <a:picLocks noChangeAspect="1"/>
          </p:cNvPicPr>
          <p:nvPr/>
        </p:nvPicPr>
        <p:blipFill>
          <a:blip r:embed="rId4"/>
          <a:stretch>
            <a:fillRect/>
          </a:stretch>
        </p:blipFill>
        <p:spPr>
          <a:xfrm>
            <a:off x="15507105" y="111958"/>
            <a:ext cx="2751314" cy="1206718"/>
          </a:xfrm>
          <a:prstGeom prst="rect">
            <a:avLst/>
          </a:prstGeom>
        </p:spPr>
      </p:pic>
      <p:pic>
        <p:nvPicPr>
          <p:cNvPr id="11" name="Picture 10">
            <a:extLst>
              <a:ext uri="{FF2B5EF4-FFF2-40B4-BE49-F238E27FC236}">
                <a16:creationId xmlns:a16="http://schemas.microsoft.com/office/drawing/2014/main" id="{D7D9BA91-FF4D-45BF-A7D9-F79154E18AB2}"/>
              </a:ext>
            </a:extLst>
          </p:cNvPr>
          <p:cNvPicPr>
            <a:picLocks noChangeAspect="1"/>
          </p:cNvPicPr>
          <p:nvPr/>
        </p:nvPicPr>
        <p:blipFill>
          <a:blip r:embed="rId5"/>
          <a:stretch>
            <a:fillRect/>
          </a:stretch>
        </p:blipFill>
        <p:spPr>
          <a:xfrm>
            <a:off x="3742747" y="188296"/>
            <a:ext cx="2018280" cy="1073554"/>
          </a:xfrm>
          <a:prstGeom prst="rect">
            <a:avLst/>
          </a:prstGeom>
        </p:spPr>
      </p:pic>
      <p:sp>
        <p:nvSpPr>
          <p:cNvPr id="15" name="Text Box 138">
            <a:extLst>
              <a:ext uri="{FF2B5EF4-FFF2-40B4-BE49-F238E27FC236}">
                <a16:creationId xmlns:a16="http://schemas.microsoft.com/office/drawing/2014/main" id="{7C812A51-576A-4CCE-A872-EF3428AF424E}"/>
              </a:ext>
            </a:extLst>
          </p:cNvPr>
          <p:cNvSpPr txBox="1">
            <a:spLocks noChangeArrowheads="1"/>
          </p:cNvSpPr>
          <p:nvPr/>
        </p:nvSpPr>
        <p:spPr bwMode="auto">
          <a:xfrm>
            <a:off x="-1" y="1539095"/>
            <a:ext cx="21396326" cy="3601198"/>
          </a:xfrm>
          <a:prstGeom prst="rect">
            <a:avLst/>
          </a:prstGeom>
          <a:solidFill>
            <a:srgbClr val="6D1537"/>
          </a:solidFill>
          <a:ln w="9525">
            <a:noFill/>
            <a:miter lim="800000"/>
            <a:headEnd/>
            <a:tailEnd/>
          </a:ln>
        </p:spPr>
        <p:txBody>
          <a:bodyPr wrap="square" lIns="183090" tIns="91545" rIns="183090" bIns="91545">
            <a:spAutoFit/>
          </a:bodyPr>
          <a:lstStyle/>
          <a:p>
            <a:pPr lvl="0" algn="ctr" defTabSz="4171950" fontAlgn="base">
              <a:lnSpc>
                <a:spcPct val="110000"/>
              </a:lnSpc>
              <a:spcBef>
                <a:spcPct val="0"/>
              </a:spcBef>
              <a:spcAft>
                <a:spcPct val="0"/>
              </a:spcAft>
              <a:defRPr/>
            </a:pPr>
            <a:r>
              <a:rPr lang="en-US" altLang="en-US" sz="8000" b="1" kern="0" dirty="0">
                <a:solidFill>
                  <a:schemeClr val="bg1"/>
                </a:solidFill>
                <a:latin typeface="TH SarabunPSK" panose="020B0500040200020003" pitchFamily="34" charset="-34"/>
                <a:cs typeface="TH SarabunPSK" panose="020B0500040200020003" pitchFamily="34" charset="-34"/>
              </a:rPr>
              <a:t>Title of Senior Project Poster</a:t>
            </a:r>
            <a:endParaRPr lang="en-US" sz="8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54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First Student, Second Student, and Third Student</a:t>
            </a:r>
            <a:endParaRPr lang="en-US" sz="54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Department of xxx, Faculty of </a:t>
            </a:r>
            <a:r>
              <a:rPr lang="en-US" sz="4000" b="1" kern="100" dirty="0" err="1">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yyy</a:t>
            </a: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 University of </a:t>
            </a:r>
            <a:r>
              <a:rPr lang="en-US" sz="4000" b="1" kern="100" dirty="0" err="1">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zzz</a:t>
            </a:r>
            <a:endParaRPr lang="en-US" sz="40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Email: first_student@xxx.com, second_student@yyy.com, third_student@zzz.com </a:t>
            </a:r>
            <a:endParaRPr lang="en-US" sz="40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p:txBody>
      </p:sp>
      <p:graphicFrame>
        <p:nvGraphicFramePr>
          <p:cNvPr id="21" name="object 22">
            <a:extLst>
              <a:ext uri="{FF2B5EF4-FFF2-40B4-BE49-F238E27FC236}">
                <a16:creationId xmlns:a16="http://schemas.microsoft.com/office/drawing/2014/main" id="{78B4DAF4-6F7D-42EC-8D7C-677EA438013D}"/>
              </a:ext>
            </a:extLst>
          </p:cNvPr>
          <p:cNvGraphicFramePr>
            <a:graphicFrameLocks noGrp="1"/>
          </p:cNvGraphicFramePr>
          <p:nvPr>
            <p:extLst>
              <p:ext uri="{D42A27DB-BD31-4B8C-83A1-F6EECF244321}">
                <p14:modId xmlns:p14="http://schemas.microsoft.com/office/powerpoint/2010/main" val="1356567694"/>
              </p:ext>
            </p:extLst>
          </p:nvPr>
        </p:nvGraphicFramePr>
        <p:xfrm>
          <a:off x="788494" y="5612815"/>
          <a:ext cx="9307188" cy="432953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526267">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Abstract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765650">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i="1" dirty="0">
                          <a:latin typeface="TH SarabunPSK" panose="020B0500040200020003" pitchFamily="34" charset="-34"/>
                          <a:cs typeface="TH SarabunPSK" panose="020B0500040200020003" pitchFamily="34" charset="-34"/>
                        </a:rPr>
                        <a:t>This template represents the basic guidelines and desired format of senior project poster for ICA SP-CON 2020. Abstract should (</a:t>
                      </a:r>
                      <a:r>
                        <a:rPr lang="en-US" sz="3200" i="1" dirty="0" err="1">
                          <a:latin typeface="TH SarabunPSK" panose="020B0500040200020003" pitchFamily="34" charset="-34"/>
                          <a:cs typeface="TH SarabunPSK" panose="020B0500040200020003" pitchFamily="34" charset="-34"/>
                        </a:rPr>
                        <a:t>i</a:t>
                      </a:r>
                      <a:r>
                        <a:rPr lang="en-US" sz="3200" i="1" dirty="0">
                          <a:latin typeface="TH SarabunPSK" panose="020B0500040200020003" pitchFamily="34" charset="-34"/>
                          <a:cs typeface="TH SarabunPSK" panose="020B0500040200020003" pitchFamily="34" charset="-34"/>
                        </a:rPr>
                        <a:t>) states the principal objectives and scope of the cooperative project, (ii) describes the methodology employed, (iii) summarizes the results, and (iv) states the principal conclusions..</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b="1" dirty="0">
                          <a:latin typeface="TH SarabunPSK" panose="020B0500040200020003" pitchFamily="34" charset="-34"/>
                          <a:cs typeface="TH SarabunPSK" panose="020B0500040200020003" pitchFamily="34" charset="-34"/>
                        </a:rPr>
                        <a:t>Cooperative Advisor (s): </a:t>
                      </a:r>
                      <a:r>
                        <a:rPr lang="en-US" sz="3200" dirty="0">
                          <a:latin typeface="TH SarabunPSK" panose="020B0500040200020003" pitchFamily="34" charset="-34"/>
                          <a:cs typeface="TH SarabunPSK" panose="020B0500040200020003" pitchFamily="34" charset="-34"/>
                        </a:rPr>
                        <a:t>First Advisor and Co-Advisor(s) </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3" name="object 22">
            <a:extLst>
              <a:ext uri="{FF2B5EF4-FFF2-40B4-BE49-F238E27FC236}">
                <a16:creationId xmlns:a16="http://schemas.microsoft.com/office/drawing/2014/main" id="{7136799F-0CF4-4683-AFB9-118533FAA225}"/>
              </a:ext>
            </a:extLst>
          </p:cNvPr>
          <p:cNvGraphicFramePr>
            <a:graphicFrameLocks noGrp="1"/>
          </p:cNvGraphicFramePr>
          <p:nvPr>
            <p:extLst>
              <p:ext uri="{D42A27DB-BD31-4B8C-83A1-F6EECF244321}">
                <p14:modId xmlns:p14="http://schemas.microsoft.com/office/powerpoint/2010/main" val="3829039818"/>
              </p:ext>
            </p:extLst>
          </p:nvPr>
        </p:nvGraphicFramePr>
        <p:xfrm>
          <a:off x="788494" y="10552021"/>
          <a:ext cx="9307188" cy="10089179"/>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923158">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1. Format of Manuscript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916602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manuscript should be prepared within an A1 page with 2-column format. The texts uses TH </a:t>
                      </a:r>
                      <a:r>
                        <a:rPr lang="en-US" sz="3200" dirty="0" err="1">
                          <a:latin typeface="TH SarabunPSK" panose="020B0500040200020003" pitchFamily="34" charset="-34"/>
                          <a:cs typeface="TH SarabunPSK" panose="020B0500040200020003" pitchFamily="34" charset="-34"/>
                        </a:rPr>
                        <a:t>SarabunPSK</a:t>
                      </a:r>
                      <a:r>
                        <a:rPr lang="en-US" sz="3200" dirty="0">
                          <a:latin typeface="TH SarabunPSK" panose="020B0500040200020003" pitchFamily="34" charset="-34"/>
                          <a:cs typeface="TH SarabunPSK" panose="020B0500040200020003" pitchFamily="34" charset="-34"/>
                        </a:rPr>
                        <a:t> font with one line spacing of 32 pts. </a:t>
                      </a:r>
                    </a:p>
                    <a:p>
                      <a:pPr marL="182880">
                        <a:lnSpc>
                          <a:spcPct val="100000"/>
                        </a:lnSpc>
                      </a:pPr>
                      <a:endParaRPr lang="en-US" sz="3200" b="1" dirty="0">
                        <a:solidFill>
                          <a:schemeClr val="tx1"/>
                        </a:solidFill>
                        <a:latin typeface="TH SarabunPSK" panose="020B0500040200020003" pitchFamily="34" charset="-34"/>
                        <a:cs typeface="TH SarabunPSK" panose="020B0500040200020003" pitchFamily="34" charset="-34"/>
                      </a:endParaRPr>
                    </a:p>
                    <a:p>
                      <a:pPr marL="182880">
                        <a:lnSpc>
                          <a:spcPct val="100000"/>
                        </a:lnSpc>
                      </a:pPr>
                      <a:r>
                        <a:rPr lang="en-US" sz="3200" b="1" dirty="0">
                          <a:solidFill>
                            <a:schemeClr val="tx1"/>
                          </a:solidFill>
                          <a:latin typeface="TH SarabunPSK" panose="020B0500040200020003" pitchFamily="34" charset="-34"/>
                          <a:cs typeface="TH SarabunPSK" panose="020B0500040200020003" pitchFamily="34" charset="-34"/>
                        </a:rPr>
                        <a:t>1.1 First part </a:t>
                      </a:r>
                    </a:p>
                    <a:p>
                      <a:pPr marL="182880">
                        <a:lnSpc>
                          <a:spcPct val="100000"/>
                        </a:lnSpc>
                      </a:pPr>
                      <a:r>
                        <a:rPr lang="en-US" sz="3200" dirty="0">
                          <a:latin typeface="TH SarabunPSK" panose="020B0500040200020003" pitchFamily="34" charset="-34"/>
                          <a:cs typeface="TH SarabunPSK" panose="020B0500040200020003" pitchFamily="34" charset="-34"/>
                        </a:rPr>
                        <a:t>The first part must be written in English only and typed in one column. It includes the title, students' name, affiliation, abstract, advisors, mentors, and company by setting the font size of bold 80pt, 54pt, 40pt, italic 32pt, 32pt, 32pt, and 32pt, respectively.</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b="1" dirty="0">
                          <a:latin typeface="TH SarabunPSK" panose="020B0500040200020003" pitchFamily="34" charset="-34"/>
                          <a:cs typeface="TH SarabunPSK" panose="020B0500040200020003" pitchFamily="34" charset="-34"/>
                        </a:rPr>
                        <a:t>1.2 Second part</a:t>
                      </a:r>
                    </a:p>
                    <a:p>
                      <a:pPr marL="182880">
                        <a:lnSpc>
                          <a:spcPct val="100000"/>
                        </a:lnSpc>
                      </a:pPr>
                      <a:r>
                        <a:rPr lang="en-US" sz="3200" dirty="0">
                          <a:latin typeface="TH SarabunPSK" panose="020B0500040200020003" pitchFamily="34" charset="-34"/>
                          <a:cs typeface="TH SarabunPSK" panose="020B0500040200020003" pitchFamily="34" charset="-34"/>
                        </a:rPr>
                        <a:t>The second part consisting of the project contents and results can be written in English or Thai. The font sizes of the section headings and those of subsection headings are bold 36pt centered and bold 32pt, respectively. </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4" name="object 22">
            <a:extLst>
              <a:ext uri="{FF2B5EF4-FFF2-40B4-BE49-F238E27FC236}">
                <a16:creationId xmlns:a16="http://schemas.microsoft.com/office/drawing/2014/main" id="{5125ACF8-0E94-463F-AECB-A92CEA1ED41D}"/>
              </a:ext>
            </a:extLst>
          </p:cNvPr>
          <p:cNvGraphicFramePr>
            <a:graphicFrameLocks noGrp="1"/>
          </p:cNvGraphicFramePr>
          <p:nvPr>
            <p:extLst>
              <p:ext uri="{D42A27DB-BD31-4B8C-83A1-F6EECF244321}">
                <p14:modId xmlns:p14="http://schemas.microsoft.com/office/powerpoint/2010/main" val="3788715420"/>
              </p:ext>
            </p:extLst>
          </p:nvPr>
        </p:nvGraphicFramePr>
        <p:xfrm>
          <a:off x="11295132" y="19456190"/>
          <a:ext cx="9307188" cy="3835569"/>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2950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4. Conclusion</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27168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lang="en-US"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conclusion section should be included.</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5" name="object 22">
            <a:extLst>
              <a:ext uri="{FF2B5EF4-FFF2-40B4-BE49-F238E27FC236}">
                <a16:creationId xmlns:a16="http://schemas.microsoft.com/office/drawing/2014/main" id="{B177DB96-4498-45E0-AAFF-3C0A8C995109}"/>
              </a:ext>
            </a:extLst>
          </p:cNvPr>
          <p:cNvGraphicFramePr>
            <a:graphicFrameLocks noGrp="1"/>
          </p:cNvGraphicFramePr>
          <p:nvPr>
            <p:extLst>
              <p:ext uri="{D42A27DB-BD31-4B8C-83A1-F6EECF244321}">
                <p14:modId xmlns:p14="http://schemas.microsoft.com/office/powerpoint/2010/main" val="1147589472"/>
              </p:ext>
            </p:extLst>
          </p:nvPr>
        </p:nvGraphicFramePr>
        <p:xfrm>
          <a:off x="11314182" y="24180591"/>
          <a:ext cx="9307188" cy="249232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3236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5. Acknowledgement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192844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acknowledgement section must follow the conclusion section. </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6" name="object 22">
            <a:extLst>
              <a:ext uri="{FF2B5EF4-FFF2-40B4-BE49-F238E27FC236}">
                <a16:creationId xmlns:a16="http://schemas.microsoft.com/office/drawing/2014/main" id="{86F200E1-37DE-47E5-BF91-50734829D6B4}"/>
              </a:ext>
            </a:extLst>
          </p:cNvPr>
          <p:cNvGraphicFramePr>
            <a:graphicFrameLocks noGrp="1"/>
          </p:cNvGraphicFramePr>
          <p:nvPr>
            <p:extLst>
              <p:ext uri="{D42A27DB-BD31-4B8C-83A1-F6EECF244321}">
                <p14:modId xmlns:p14="http://schemas.microsoft.com/office/powerpoint/2010/main" val="144961897"/>
              </p:ext>
            </p:extLst>
          </p:nvPr>
        </p:nvGraphicFramePr>
        <p:xfrm>
          <a:off x="11314182" y="27099009"/>
          <a:ext cx="9307188" cy="249232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3236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6. References</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192844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[1] All references should be in IEEE format.</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7" name="object 22">
            <a:extLst>
              <a:ext uri="{FF2B5EF4-FFF2-40B4-BE49-F238E27FC236}">
                <a16:creationId xmlns:a16="http://schemas.microsoft.com/office/drawing/2014/main" id="{B0C8BFD8-10C8-4356-976A-75AD1B4E604C}"/>
              </a:ext>
            </a:extLst>
          </p:cNvPr>
          <p:cNvGraphicFramePr>
            <a:graphicFrameLocks noGrp="1"/>
          </p:cNvGraphicFramePr>
          <p:nvPr>
            <p:extLst>
              <p:ext uri="{D42A27DB-BD31-4B8C-83A1-F6EECF244321}">
                <p14:modId xmlns:p14="http://schemas.microsoft.com/office/powerpoint/2010/main" val="2851337947"/>
              </p:ext>
            </p:extLst>
          </p:nvPr>
        </p:nvGraphicFramePr>
        <p:xfrm>
          <a:off x="774955" y="21088401"/>
          <a:ext cx="9307188" cy="8494156"/>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819944">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2. Figures, Tables, and Equations</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7674212">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Figures, tables, and equations must be centered. Figure captions and table titles must be 32pt. Leave one line space of 32pt after the figure caption and 32pt after the table. </a:t>
                      </a:r>
                    </a:p>
                    <a:p>
                      <a:pPr marL="182880">
                        <a:lnSpc>
                          <a:spcPct val="100000"/>
                        </a:lnSpc>
                      </a:pPr>
                      <a:r>
                        <a:rPr lang="en-US" sz="3200" dirty="0">
                          <a:latin typeface="TH SarabunPSK" panose="020B0500040200020003" pitchFamily="34" charset="-34"/>
                          <a:cs typeface="TH SarabunPSK" panose="020B0500040200020003" pitchFamily="34" charset="-34"/>
                        </a:rPr>
                        <a:t> </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ctr">
                        <a:lnSpc>
                          <a:spcPct val="100000"/>
                        </a:lnSpc>
                      </a:pPr>
                      <a:r>
                        <a:rPr lang="en-US" sz="3200" dirty="0">
                          <a:latin typeface="TH SarabunPSK" panose="020B0500040200020003" pitchFamily="34" charset="-34"/>
                          <a:cs typeface="TH SarabunPSK" panose="020B0500040200020003" pitchFamily="34" charset="-34"/>
                        </a:rPr>
                        <a:t>Figure 1 Caption should be placed below the figure.</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ctr">
                        <a:lnSpc>
                          <a:spcPct val="100000"/>
                        </a:lnSpc>
                      </a:pPr>
                      <a:r>
                        <a:rPr lang="en-US" sz="3200" dirty="0">
                          <a:latin typeface="TH SarabunPSK" panose="020B0500040200020003" pitchFamily="34" charset="-34"/>
                          <a:cs typeface="TH SarabunPSK" panose="020B0500040200020003" pitchFamily="34" charset="-34"/>
                        </a:rPr>
                        <a:t>Table 1 Caption should be placed above the table.</a:t>
                      </a:r>
                    </a:p>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mc:AlternateContent xmlns:mc="http://schemas.openxmlformats.org/markup-compatibility/2006">
        <mc:Choice xmlns:a14="http://schemas.microsoft.com/office/drawing/2010/main" Requires="a14">
          <p:graphicFrame>
            <p:nvGraphicFramePr>
              <p:cNvPr id="28" name="object 22">
                <a:extLst>
                  <a:ext uri="{FF2B5EF4-FFF2-40B4-BE49-F238E27FC236}">
                    <a16:creationId xmlns:a16="http://schemas.microsoft.com/office/drawing/2014/main" id="{642E85EE-F9DD-4DF1-84B5-197DC435DD3D}"/>
                  </a:ext>
                </a:extLst>
              </p:cNvPr>
              <p:cNvGraphicFramePr>
                <a:graphicFrameLocks noGrp="1"/>
              </p:cNvGraphicFramePr>
              <p:nvPr>
                <p:extLst>
                  <p:ext uri="{D42A27DB-BD31-4B8C-83A1-F6EECF244321}">
                    <p14:modId xmlns:p14="http://schemas.microsoft.com/office/powerpoint/2010/main" val="729585558"/>
                  </p:ext>
                </p:extLst>
              </p:nvPr>
            </p:nvGraphicFramePr>
            <p:xfrm>
              <a:off x="11300643" y="5612815"/>
              <a:ext cx="9307188" cy="902680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7155694">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lang="en-US"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Large figures and tables may span both columns. Scanned images can be used. (but make sure all phrases and figures are readable.)</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Use either Microsoft Equation Editor or </a:t>
                          </a:r>
                          <a:r>
                            <a:rPr lang="en-US" sz="3200" dirty="0" err="1">
                              <a:latin typeface="TH SarabunPSK" panose="020B0500040200020003" pitchFamily="34" charset="-34"/>
                              <a:cs typeface="TH SarabunPSK" panose="020B0500040200020003" pitchFamily="34" charset="-34"/>
                            </a:rPr>
                            <a:t>MathType</a:t>
                          </a:r>
                          <a:r>
                            <a:rPr lang="en-US" sz="3200" dirty="0">
                              <a:latin typeface="TH SarabunPSK" panose="020B0500040200020003" pitchFamily="34" charset="-34"/>
                              <a:cs typeface="TH SarabunPSK" panose="020B0500040200020003" pitchFamily="34" charset="-34"/>
                            </a:rPr>
                            <a:t> for equations, and they should be provided consecutively with equation number as in (1).</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l">
                            <a:lnSpc>
                              <a:spcPct val="100000"/>
                            </a:lnSpc>
                          </a:pPr>
                          <a:r>
                            <a:rPr lang="en-US" sz="2400" dirty="0">
                              <a:cs typeface="TH SarabunPSK" panose="020B0500040200020003" pitchFamily="34" charset="-34"/>
                            </a:rPr>
                            <a:t>                                                        </a:t>
                          </a:r>
                          <a14:m>
                            <m:oMath xmlns:m="http://schemas.openxmlformats.org/officeDocument/2006/math">
                              <m:r>
                                <a:rPr lang="en-US" sz="2400" b="0" i="0" smtClean="0">
                                  <a:latin typeface="Cambria Math" panose="02040503050406030204" pitchFamily="18" charset="0"/>
                                  <a:cs typeface="TH SarabunPSK" panose="020B0500040200020003" pitchFamily="34" charset="-34"/>
                                </a:rPr>
                                <m:t> </m:t>
                              </m:r>
                              <m:r>
                                <a:rPr lang="en-US" sz="2400" i="1" smtClean="0">
                                  <a:latin typeface="Cambria Math" panose="02040503050406030204" pitchFamily="18" charset="0"/>
                                  <a:cs typeface="TH SarabunPSK" panose="020B0500040200020003" pitchFamily="34" charset="-34"/>
                                </a:rPr>
                                <m:t>𝐴</m:t>
                              </m:r>
                              <m:r>
                                <a:rPr lang="en-US" sz="2400" i="1" smtClean="0">
                                  <a:latin typeface="Cambria Math" panose="02040503050406030204" pitchFamily="18" charset="0"/>
                                  <a:cs typeface="TH SarabunPSK" panose="020B0500040200020003" pitchFamily="34" charset="-34"/>
                                </a:rPr>
                                <m:t>=</m:t>
                              </m:r>
                              <m:r>
                                <a:rPr lang="en-US" sz="2400" i="1" smtClean="0">
                                  <a:latin typeface="Cambria Math" panose="02040503050406030204" pitchFamily="18" charset="0"/>
                                  <a:cs typeface="TH SarabunPSK" panose="020B0500040200020003" pitchFamily="34" charset="-34"/>
                                </a:rPr>
                                <m:t>𝜋</m:t>
                              </m:r>
                              <m:sSup>
                                <m:sSupPr>
                                  <m:ctrlPr>
                                    <a:rPr lang="ar-AE" sz="2400" i="1" smtClean="0">
                                      <a:latin typeface="Cambria Math" panose="02040503050406030204" pitchFamily="18" charset="0"/>
                                      <a:cs typeface="TH SarabunPSK" panose="020B0500040200020003" pitchFamily="34" charset="-34"/>
                                    </a:rPr>
                                  </m:ctrlPr>
                                </m:sSupPr>
                                <m:e>
                                  <m:r>
                                    <a:rPr lang="ar-AE" sz="2400" i="1" smtClean="0">
                                      <a:latin typeface="Cambria Math" panose="02040503050406030204" pitchFamily="18" charset="0"/>
                                      <a:cs typeface="TH SarabunPSK" panose="020B0500040200020003" pitchFamily="34" charset="-34"/>
                                    </a:rPr>
                                    <m:t>𝑟</m:t>
                                  </m:r>
                                </m:e>
                                <m:sup>
                                  <m:r>
                                    <a:rPr lang="ar-AE" sz="2400" i="1" smtClean="0">
                                      <a:latin typeface="Cambria Math" panose="02040503050406030204" pitchFamily="18" charset="0"/>
                                      <a:cs typeface="TH SarabunPSK" panose="020B0500040200020003" pitchFamily="34" charset="-34"/>
                                    </a:rPr>
                                    <m:t>2</m:t>
                                  </m:r>
                                </m:sup>
                              </m:sSup>
                              <m:r>
                                <a:rPr lang="ar-AE" sz="2400" b="0" i="1" smtClean="0">
                                  <a:latin typeface="Cambria Math" panose="02040503050406030204" pitchFamily="18" charset="0"/>
                                  <a:cs typeface="TH SarabunPSK" panose="020B0500040200020003" pitchFamily="34" charset="-34"/>
                                </a:rPr>
                                <m:t> </m:t>
                              </m:r>
                            </m:oMath>
                          </a14:m>
                          <a:r>
                            <a:rPr lang="en-US" sz="2400" dirty="0">
                              <a:latin typeface="TH SarabunPSK" panose="020B0500040200020003" pitchFamily="34" charset="-34"/>
                              <a:cs typeface="TH SarabunPSK" panose="020B0500040200020003" pitchFamily="34" charset="-34"/>
                            </a:rPr>
                            <a:t>                                                         </a:t>
                          </a:r>
                          <a:r>
                            <a:rPr lang="en-US" sz="3200" dirty="0">
                              <a:latin typeface="TH SarabunPSK" panose="020B0500040200020003" pitchFamily="34" charset="-34"/>
                              <a:cs typeface="TH SarabunPSK" panose="020B0500040200020003" pitchFamily="34" charset="-34"/>
                            </a:rPr>
                            <a:t>(1) </a:t>
                          </a:r>
                          <a:endParaRPr lang="ar-AE" sz="3200" dirty="0">
                            <a:latin typeface="TH SarabunPSK" panose="020B0500040200020003" pitchFamily="34" charset="-34"/>
                            <a:cs typeface="TH SarabunPSK" panose="020B0500040200020003" pitchFamily="34" charset="-34"/>
                          </a:endParaRPr>
                        </a:p>
                        <a:p>
                          <a:pPr marL="182880">
                            <a:lnSpc>
                              <a:spcPct val="100000"/>
                            </a:lnSpc>
                          </a:pPr>
                          <a:endParaRPr lang="ar-AE"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equation full text size must be 24 pts. Subscript/superscript, sub-subscript/superscript, symbol, sub-symbol sizes should be scale automatically.</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style of the text for equations is Times New Roman. Be sure that the symbols used in equations have been defined.</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r h="1871106">
                    <a:tc>
                      <a:txBody>
                        <a:bodyPr/>
                        <a:lstStyle/>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2441347033"/>
                      </a:ext>
                    </a:extLst>
                  </a:tr>
                </a:tbl>
              </a:graphicData>
            </a:graphic>
          </p:graphicFrame>
        </mc:Choice>
        <mc:Fallback>
          <p:graphicFrame>
            <p:nvGraphicFramePr>
              <p:cNvPr id="28" name="object 22">
                <a:extLst>
                  <a:ext uri="{FF2B5EF4-FFF2-40B4-BE49-F238E27FC236}">
                    <a16:creationId xmlns:a16="http://schemas.microsoft.com/office/drawing/2014/main" id="{642E85EE-F9DD-4DF1-84B5-197DC435DD3D}"/>
                  </a:ext>
                </a:extLst>
              </p:cNvPr>
              <p:cNvGraphicFramePr>
                <a:graphicFrameLocks noGrp="1"/>
              </p:cNvGraphicFramePr>
              <p:nvPr>
                <p:extLst>
                  <p:ext uri="{D42A27DB-BD31-4B8C-83A1-F6EECF244321}">
                    <p14:modId xmlns:p14="http://schemas.microsoft.com/office/powerpoint/2010/main" val="729585558"/>
                  </p:ext>
                </p:extLst>
              </p:nvPr>
            </p:nvGraphicFramePr>
            <p:xfrm>
              <a:off x="11300643" y="5612815"/>
              <a:ext cx="9307188" cy="902680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7155694">
                    <a:tc>
                      <a:txBody>
                        <a:bodyPr/>
                        <a:lstStyle/>
                        <a:p>
                          <a:endParaRPr lang="en-US"/>
                        </a:p>
                      </a:txBody>
                      <a:tcPr marL="0" marR="0" marT="3810" marB="0">
                        <a:lnL>
                          <a:noFill/>
                        </a:lnL>
                        <a:lnR>
                          <a:noFill/>
                        </a:lnR>
                        <a:lnT>
                          <a:noFill/>
                        </a:lnT>
                        <a:lnB>
                          <a:noFill/>
                        </a:lnB>
                        <a:lnTlToBr w="12700" cmpd="sng">
                          <a:noFill/>
                          <a:prstDash val="solid"/>
                        </a:lnTlToBr>
                        <a:lnBlToTr w="12700" cmpd="sng">
                          <a:noFill/>
                          <a:prstDash val="solid"/>
                        </a:lnBlToTr>
                        <a:blipFill>
                          <a:blip r:embed="rId6"/>
                          <a:stretch>
                            <a:fillRect b="-26128"/>
                          </a:stretch>
                        </a:blipFill>
                      </a:tcPr>
                    </a:tc>
                    <a:extLst>
                      <a:ext uri="{0D108BD9-81ED-4DB2-BD59-A6C34878D82A}">
                        <a16:rowId xmlns:a16="http://schemas.microsoft.com/office/drawing/2014/main" val="10001"/>
                      </a:ext>
                    </a:extLst>
                  </a:tr>
                  <a:tr h="1871106">
                    <a:tc>
                      <a:txBody>
                        <a:bodyPr/>
                        <a:lstStyle/>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2441347033"/>
                      </a:ext>
                    </a:extLst>
                  </a:tr>
                </a:tbl>
              </a:graphicData>
            </a:graphic>
          </p:graphicFrame>
        </mc:Fallback>
      </mc:AlternateContent>
      <p:graphicFrame>
        <p:nvGraphicFramePr>
          <p:cNvPr id="29" name="object 22">
            <a:extLst>
              <a:ext uri="{FF2B5EF4-FFF2-40B4-BE49-F238E27FC236}">
                <a16:creationId xmlns:a16="http://schemas.microsoft.com/office/drawing/2014/main" id="{E86DA0F1-04DD-4126-B0C8-03FCBC73D56C}"/>
              </a:ext>
            </a:extLst>
          </p:cNvPr>
          <p:cNvGraphicFramePr>
            <a:graphicFrameLocks noGrp="1"/>
          </p:cNvGraphicFramePr>
          <p:nvPr>
            <p:extLst>
              <p:ext uri="{D42A27DB-BD31-4B8C-83A1-F6EECF244321}">
                <p14:modId xmlns:p14="http://schemas.microsoft.com/office/powerpoint/2010/main" val="2170101130"/>
              </p:ext>
            </p:extLst>
          </p:nvPr>
        </p:nvGraphicFramePr>
        <p:xfrm>
          <a:off x="11300643" y="15220942"/>
          <a:ext cx="9307188" cy="380915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687543">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3. Abbreviations and Acronyms </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121608">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Abbreviations and acronyms should be defined the first time they appear in the text. Do not use abbreviations in the title unless they are unavoidable. </a:t>
                      </a:r>
                    </a:p>
                    <a:p>
                      <a:pPr marL="182880">
                        <a:lnSpc>
                          <a:spcPct val="100000"/>
                        </a:lnSpc>
                      </a:pPr>
                      <a:endParaRPr sz="28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sp>
        <p:nvSpPr>
          <p:cNvPr id="30" name="Rectangle 29">
            <a:extLst>
              <a:ext uri="{FF2B5EF4-FFF2-40B4-BE49-F238E27FC236}">
                <a16:creationId xmlns:a16="http://schemas.microsoft.com/office/drawing/2014/main" id="{7047BB69-24F7-4717-AB0A-9D09D5EBC32F}"/>
              </a:ext>
            </a:extLst>
          </p:cNvPr>
          <p:cNvSpPr/>
          <p:nvPr/>
        </p:nvSpPr>
        <p:spPr>
          <a:xfrm>
            <a:off x="19025433" y="151546"/>
            <a:ext cx="1718179" cy="1129353"/>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University Logo</a:t>
            </a:r>
          </a:p>
        </p:txBody>
      </p:sp>
      <p:sp>
        <p:nvSpPr>
          <p:cNvPr id="33" name="Rectangle 6">
            <a:extLst>
              <a:ext uri="{FF2B5EF4-FFF2-40B4-BE49-F238E27FC236}">
                <a16:creationId xmlns:a16="http://schemas.microsoft.com/office/drawing/2014/main" id="{97ACF6EC-2C2E-4BD6-A637-5DDF515E96F5}"/>
              </a:ext>
            </a:extLst>
          </p:cNvPr>
          <p:cNvSpPr>
            <a:spLocks noChangeArrowheads="1"/>
          </p:cNvSpPr>
          <p:nvPr/>
        </p:nvSpPr>
        <p:spPr bwMode="auto">
          <a:xfrm>
            <a:off x="2743200" y="24654460"/>
            <a:ext cx="252854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4" name="Object 33">
            <a:extLst>
              <a:ext uri="{FF2B5EF4-FFF2-40B4-BE49-F238E27FC236}">
                <a16:creationId xmlns:a16="http://schemas.microsoft.com/office/drawing/2014/main" id="{C97A31C6-F067-44CB-80EC-8EDA42E1A695}"/>
              </a:ext>
            </a:extLst>
          </p:cNvPr>
          <p:cNvGraphicFramePr>
            <a:graphicFrameLocks noChangeAspect="1"/>
          </p:cNvGraphicFramePr>
          <p:nvPr>
            <p:extLst>
              <p:ext uri="{D42A27DB-BD31-4B8C-83A1-F6EECF244321}">
                <p14:modId xmlns:p14="http://schemas.microsoft.com/office/powerpoint/2010/main" val="485316109"/>
              </p:ext>
            </p:extLst>
          </p:nvPr>
        </p:nvGraphicFramePr>
        <p:xfrm>
          <a:off x="1393315" y="23840326"/>
          <a:ext cx="7691145" cy="2143873"/>
        </p:xfrm>
        <a:graphic>
          <a:graphicData uri="http://schemas.openxmlformats.org/presentationml/2006/ole">
            <mc:AlternateContent xmlns:mc="http://schemas.openxmlformats.org/markup-compatibility/2006">
              <mc:Choice xmlns:v="urn:schemas-microsoft-com:vml" Requires="v">
                <p:oleObj spid="_x0000_s1026" name="Visio" r:id="rId7" imgW="6608429" imgH="1844186" progId="Visio.Drawing.11">
                  <p:embed/>
                </p:oleObj>
              </mc:Choice>
              <mc:Fallback>
                <p:oleObj name="Visio" r:id="rId7" imgW="6608429" imgH="1844186" progId="Visio.Drawing.11">
                  <p:embed/>
                  <p:pic>
                    <p:nvPicPr>
                      <p:cNvPr id="34" name="Object 33">
                        <a:extLst>
                          <a:ext uri="{FF2B5EF4-FFF2-40B4-BE49-F238E27FC236}">
                            <a16:creationId xmlns:a16="http://schemas.microsoft.com/office/drawing/2014/main" id="{C97A31C6-F067-44CB-80EC-8EDA42E1A6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3315" y="23840326"/>
                        <a:ext cx="7691145" cy="2143873"/>
                      </a:xfrm>
                      <a:prstGeom prst="rect">
                        <a:avLst/>
                      </a:prstGeom>
                      <a:noFill/>
                    </p:spPr>
                  </p:pic>
                </p:oleObj>
              </mc:Fallback>
            </mc:AlternateContent>
          </a:graphicData>
        </a:graphic>
      </p:graphicFrame>
      <p:graphicFrame>
        <p:nvGraphicFramePr>
          <p:cNvPr id="35" name="Table 34">
            <a:extLst>
              <a:ext uri="{FF2B5EF4-FFF2-40B4-BE49-F238E27FC236}">
                <a16:creationId xmlns:a16="http://schemas.microsoft.com/office/drawing/2014/main" id="{9470DE04-034E-4570-A5D8-6346A6B383F9}"/>
              </a:ext>
            </a:extLst>
          </p:cNvPr>
          <p:cNvGraphicFramePr>
            <a:graphicFrameLocks noGrp="1"/>
          </p:cNvGraphicFramePr>
          <p:nvPr>
            <p:extLst>
              <p:ext uri="{D42A27DB-BD31-4B8C-83A1-F6EECF244321}">
                <p14:modId xmlns:p14="http://schemas.microsoft.com/office/powerpoint/2010/main" val="1208860368"/>
              </p:ext>
            </p:extLst>
          </p:nvPr>
        </p:nvGraphicFramePr>
        <p:xfrm>
          <a:off x="3000512" y="27693868"/>
          <a:ext cx="4762500" cy="1463040"/>
        </p:xfrm>
        <a:graphic>
          <a:graphicData uri="http://schemas.openxmlformats.org/drawingml/2006/table">
            <a:tbl>
              <a:tblPr firstRow="1" firstCol="1" lastRow="1" lastCol="1" bandRow="1" bandCol="1"/>
              <a:tblGrid>
                <a:gridCol w="952500">
                  <a:extLst>
                    <a:ext uri="{9D8B030D-6E8A-4147-A177-3AD203B41FA5}">
                      <a16:colId xmlns:a16="http://schemas.microsoft.com/office/drawing/2014/main" val="1352617459"/>
                    </a:ext>
                  </a:extLst>
                </a:gridCol>
                <a:gridCol w="952500">
                  <a:extLst>
                    <a:ext uri="{9D8B030D-6E8A-4147-A177-3AD203B41FA5}">
                      <a16:colId xmlns:a16="http://schemas.microsoft.com/office/drawing/2014/main" val="2758061288"/>
                    </a:ext>
                  </a:extLst>
                </a:gridCol>
                <a:gridCol w="952500">
                  <a:extLst>
                    <a:ext uri="{9D8B030D-6E8A-4147-A177-3AD203B41FA5}">
                      <a16:colId xmlns:a16="http://schemas.microsoft.com/office/drawing/2014/main" val="3245172871"/>
                    </a:ext>
                  </a:extLst>
                </a:gridCol>
                <a:gridCol w="952500">
                  <a:extLst>
                    <a:ext uri="{9D8B030D-6E8A-4147-A177-3AD203B41FA5}">
                      <a16:colId xmlns:a16="http://schemas.microsoft.com/office/drawing/2014/main" val="1321357079"/>
                    </a:ext>
                  </a:extLst>
                </a:gridCol>
                <a:gridCol w="952500">
                  <a:extLst>
                    <a:ext uri="{9D8B030D-6E8A-4147-A177-3AD203B41FA5}">
                      <a16:colId xmlns:a16="http://schemas.microsoft.com/office/drawing/2014/main" val="116693498"/>
                    </a:ext>
                  </a:extLst>
                </a:gridCol>
              </a:tblGrid>
              <a:tr h="453622">
                <a:tc>
                  <a:txBody>
                    <a:bodyPr/>
                    <a:lstStyle/>
                    <a:p>
                      <a:pPr algn="ctr"/>
                      <a:r>
                        <a:rPr lang="en-US" sz="3200" dirty="0">
                          <a:solidFill>
                            <a:schemeClr val="bg1"/>
                          </a:solidFill>
                          <a:latin typeface="TH SarabunPSK" panose="020B0500040200020003" pitchFamily="34" charset="-34"/>
                          <a:cs typeface="TH SarabunPSK" panose="020B0500040200020003" pitchFamily="34" charset="-34"/>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indent="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UU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VV</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XX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YY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extLst>
                  <a:ext uri="{0D108BD9-81ED-4DB2-BD59-A6C34878D82A}">
                    <a16:rowId xmlns:a16="http://schemas.microsoft.com/office/drawing/2014/main" val="3595518576"/>
                  </a:ext>
                </a:extLst>
              </a:tr>
              <a:tr h="453622">
                <a:tc>
                  <a:txBody>
                    <a:bodyPr/>
                    <a:lstStyle/>
                    <a:p>
                      <a:pPr marL="0" marR="0" indent="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indent="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653253"/>
                  </a:ext>
                </a:extLst>
              </a:tr>
              <a:tr h="453622">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111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222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333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444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06093"/>
                  </a:ext>
                </a:extLst>
              </a:tr>
            </a:tbl>
          </a:graphicData>
        </a:graphic>
      </p:graphicFrame>
    </p:spTree>
    <p:extLst>
      <p:ext uri="{BB962C8B-B14F-4D97-AF65-F5344CB8AC3E}">
        <p14:creationId xmlns:p14="http://schemas.microsoft.com/office/powerpoint/2010/main" val="163635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520</Words>
  <Application>Microsoft Office PowerPoint</Application>
  <PresentationFormat>Custom</PresentationFormat>
  <Paragraphs>68</Paragraphs>
  <Slides>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Calibri Light</vt:lpstr>
      <vt:lpstr>Cambria Math</vt:lpstr>
      <vt:lpstr>TH SarabunPSK</vt:lpstr>
      <vt:lpstr>Times New Roman</vt:lpstr>
      <vt:lpstr>Office Theme</vt:lpstr>
      <vt:lpstr>Visio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Peerayot Sanposh</dc:creator>
  <cp:lastModifiedBy>Peerayot Sanposh</cp:lastModifiedBy>
  <cp:revision>17</cp:revision>
  <dcterms:created xsi:type="dcterms:W3CDTF">2020-03-30T16:23:10Z</dcterms:created>
  <dcterms:modified xsi:type="dcterms:W3CDTF">2020-03-31T05:34:34Z</dcterms:modified>
</cp:coreProperties>
</file>