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7"/>
  </p:notesMasterIdLst>
  <p:handoutMasterIdLst>
    <p:handoutMasterId r:id="rId38"/>
  </p:handoutMasterIdLst>
  <p:sldIdLst>
    <p:sldId id="256" r:id="rId2"/>
    <p:sldId id="257" r:id="rId3"/>
    <p:sldId id="258" r:id="rId4"/>
    <p:sldId id="280" r:id="rId5"/>
    <p:sldId id="281" r:id="rId6"/>
    <p:sldId id="263" r:id="rId7"/>
    <p:sldId id="259" r:id="rId8"/>
    <p:sldId id="271" r:id="rId9"/>
    <p:sldId id="312" r:id="rId10"/>
    <p:sldId id="317" r:id="rId11"/>
    <p:sldId id="294" r:id="rId12"/>
    <p:sldId id="265" r:id="rId13"/>
    <p:sldId id="320" r:id="rId14"/>
    <p:sldId id="295" r:id="rId15"/>
    <p:sldId id="296" r:id="rId16"/>
    <p:sldId id="297" r:id="rId17"/>
    <p:sldId id="319" r:id="rId18"/>
    <p:sldId id="299" r:id="rId19"/>
    <p:sldId id="300" r:id="rId20"/>
    <p:sldId id="304" r:id="rId21"/>
    <p:sldId id="321" r:id="rId22"/>
    <p:sldId id="301" r:id="rId23"/>
    <p:sldId id="322" r:id="rId24"/>
    <p:sldId id="262" r:id="rId25"/>
    <p:sldId id="305" r:id="rId26"/>
    <p:sldId id="270" r:id="rId27"/>
    <p:sldId id="272" r:id="rId28"/>
    <p:sldId id="274" r:id="rId29"/>
    <p:sldId id="311" r:id="rId30"/>
    <p:sldId id="275" r:id="rId31"/>
    <p:sldId id="276" r:id="rId32"/>
    <p:sldId id="277" r:id="rId33"/>
    <p:sldId id="308" r:id="rId34"/>
    <p:sldId id="325" r:id="rId35"/>
    <p:sldId id="31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65"/>
    <p:restoredTop sz="79018"/>
  </p:normalViewPr>
  <p:slideViewPr>
    <p:cSldViewPr snapToGrid="0" snapToObjects="1">
      <p:cViewPr>
        <p:scale>
          <a:sx n="82" d="100"/>
          <a:sy n="82" d="100"/>
        </p:scale>
        <p:origin x="944" y="-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3B4E601-4403-7340-A7B0-8ACFD50F7FC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694D5F2F-0767-EC4E-B540-2EE5C32661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66A66A-2772-4E49-AB2C-0D5CACE4996D}" type="datetimeFigureOut">
              <a:rPr lang="en-US" smtClean="0"/>
              <a:t>6/12/18</a:t>
            </a:fld>
            <a:endParaRPr lang="en-US"/>
          </a:p>
        </p:txBody>
      </p:sp>
      <p:sp>
        <p:nvSpPr>
          <p:cNvPr id="4" name="Footer Placeholder 3">
            <a:extLst>
              <a:ext uri="{FF2B5EF4-FFF2-40B4-BE49-F238E27FC236}">
                <a16:creationId xmlns="" xmlns:a16="http://schemas.microsoft.com/office/drawing/2014/main" id="{6E73B1D8-5DBC-ED4D-87ED-305F4E6DEE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F1BADE05-89FE-A943-B7D0-8A418158F4B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4CC9A7-E1A3-7444-9406-6B6E6F67D4E4}" type="slidenum">
              <a:rPr lang="en-US" smtClean="0"/>
              <a:t>‹#›</a:t>
            </a:fld>
            <a:endParaRPr lang="en-US"/>
          </a:p>
        </p:txBody>
      </p:sp>
    </p:spTree>
    <p:extLst>
      <p:ext uri="{BB962C8B-B14F-4D97-AF65-F5344CB8AC3E}">
        <p14:creationId xmlns:p14="http://schemas.microsoft.com/office/powerpoint/2010/main" val="32423219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51C54-D3D8-034D-81E4-4D29A720F75D}" type="datetimeFigureOut">
              <a:rPr lang="en-US" smtClean="0"/>
              <a:t>6/12/18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EBDA7-56D9-3545-BA7D-7209FC5C995F}" type="slidenum">
              <a:rPr lang="en-US" smtClean="0"/>
              <a:t>‹#›</a:t>
            </a:fld>
            <a:endParaRPr lang="en-US"/>
          </a:p>
        </p:txBody>
      </p:sp>
    </p:spTree>
    <p:extLst>
      <p:ext uri="{BB962C8B-B14F-4D97-AF65-F5344CB8AC3E}">
        <p14:creationId xmlns:p14="http://schemas.microsoft.com/office/powerpoint/2010/main" val="263035205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Good</a:t>
            </a:r>
            <a:r>
              <a:rPr lang="zh-CN" altLang="en-US" dirty="0"/>
              <a:t> </a:t>
            </a:r>
            <a:r>
              <a:rPr lang="en-US" altLang="zh-CN" dirty="0"/>
              <a:t>afternoon,</a:t>
            </a:r>
            <a:r>
              <a:rPr lang="zh-CN" altLang="en-US" dirty="0"/>
              <a:t> </a:t>
            </a:r>
            <a:r>
              <a:rPr lang="en-US" altLang="zh-CN" b="0" dirty="0"/>
              <a:t>everyone.</a:t>
            </a:r>
            <a:r>
              <a:rPr lang="zh-CN" altLang="en-US" b="0" dirty="0"/>
              <a:t> </a:t>
            </a:r>
            <a:r>
              <a:rPr lang="en-US" altLang="zh-CN" b="0" dirty="0"/>
              <a:t>Due</a:t>
            </a:r>
            <a:r>
              <a:rPr lang="zh-CN" altLang="en-US" b="0" dirty="0"/>
              <a:t> </a:t>
            </a:r>
            <a:r>
              <a:rPr lang="en-US" altLang="zh-CN" b="0" dirty="0"/>
              <a:t>to</a:t>
            </a:r>
            <a:r>
              <a:rPr lang="zh-CN" altLang="en-US" b="0" dirty="0"/>
              <a:t> </a:t>
            </a:r>
            <a:r>
              <a:rPr lang="en-US" altLang="zh-CN" b="0" dirty="0" err="1"/>
              <a:t>Linlin’s</a:t>
            </a:r>
            <a:r>
              <a:rPr lang="zh-CN" altLang="en-US" b="0" dirty="0"/>
              <a:t> </a:t>
            </a:r>
            <a:r>
              <a:rPr lang="en-US" altLang="zh-CN" b="0" dirty="0"/>
              <a:t>visa</a:t>
            </a:r>
            <a:r>
              <a:rPr lang="zh-CN" altLang="en-US" b="0" dirty="0"/>
              <a:t> </a:t>
            </a:r>
            <a:r>
              <a:rPr lang="en-US" altLang="zh-CN" b="0" dirty="0"/>
              <a:t>issue,</a:t>
            </a:r>
            <a:r>
              <a:rPr lang="zh-CN" altLang="en-US" b="0" dirty="0"/>
              <a:t> </a:t>
            </a:r>
            <a:r>
              <a:rPr lang="en-US" altLang="zh-CN" b="0" dirty="0"/>
              <a:t>he</a:t>
            </a:r>
            <a:r>
              <a:rPr lang="zh-CN" altLang="en-US" b="0" dirty="0"/>
              <a:t> </a:t>
            </a:r>
            <a:r>
              <a:rPr lang="en-US" altLang="zh-CN" b="0" dirty="0"/>
              <a:t>is</a:t>
            </a:r>
            <a:r>
              <a:rPr lang="zh-CN" altLang="en-US" b="0" dirty="0"/>
              <a:t> </a:t>
            </a:r>
            <a:r>
              <a:rPr lang="en-US" altLang="zh-CN" b="0" dirty="0"/>
              <a:t>not</a:t>
            </a:r>
            <a:r>
              <a:rPr lang="zh-CN" altLang="en-US" b="0" dirty="0"/>
              <a:t> </a:t>
            </a:r>
            <a:r>
              <a:rPr lang="en-US" altLang="zh-CN" b="0" dirty="0"/>
              <a:t>able</a:t>
            </a:r>
            <a:r>
              <a:rPr lang="zh-CN" altLang="en-US" b="0" dirty="0"/>
              <a:t> </a:t>
            </a:r>
            <a:r>
              <a:rPr lang="en-US" altLang="zh-CN" b="0" dirty="0"/>
              <a:t>to</a:t>
            </a:r>
            <a:r>
              <a:rPr lang="zh-CN" altLang="en-US" b="0" dirty="0"/>
              <a:t> </a:t>
            </a:r>
            <a:r>
              <a:rPr lang="en-US" altLang="zh-CN" b="0" dirty="0"/>
              <a:t>be</a:t>
            </a:r>
            <a:r>
              <a:rPr lang="zh-CN" altLang="en-US" b="0" dirty="0"/>
              <a:t> </a:t>
            </a:r>
            <a:r>
              <a:rPr lang="en-US" altLang="zh-CN" b="0" dirty="0"/>
              <a:t>here</a:t>
            </a:r>
            <a:r>
              <a:rPr lang="zh-CN" altLang="en-US" b="0" dirty="0"/>
              <a:t> </a:t>
            </a:r>
            <a:r>
              <a:rPr lang="en-US" altLang="zh-CN" b="0" dirty="0"/>
              <a:t>today</a:t>
            </a:r>
            <a:r>
              <a:rPr lang="zh-CN" altLang="en-US" b="0" dirty="0"/>
              <a:t> </a:t>
            </a:r>
            <a:r>
              <a:rPr lang="en-US" altLang="zh-CN" b="0" dirty="0"/>
              <a:t>to</a:t>
            </a:r>
            <a:r>
              <a:rPr lang="zh-CN" altLang="en-US" b="0" dirty="0"/>
              <a:t> </a:t>
            </a:r>
            <a:r>
              <a:rPr lang="en-US" altLang="zh-CN" b="0" dirty="0"/>
              <a:t>present</a:t>
            </a:r>
            <a:r>
              <a:rPr lang="zh-CN" altLang="en-US" b="0" dirty="0"/>
              <a:t> </a:t>
            </a:r>
            <a:r>
              <a:rPr lang="en-US" altLang="zh-CN" b="0" dirty="0"/>
              <a:t>this</a:t>
            </a:r>
            <a:r>
              <a:rPr lang="zh-CN" altLang="en-US" b="0" dirty="0"/>
              <a:t> </a:t>
            </a:r>
            <a:r>
              <a:rPr lang="en-US" altLang="zh-CN" b="0" dirty="0"/>
              <a:t>paper.</a:t>
            </a:r>
            <a:r>
              <a:rPr lang="zh-CN" altLang="en-US" b="0" dirty="0"/>
              <a:t> </a:t>
            </a:r>
            <a:r>
              <a:rPr lang="en-US" altLang="zh-CN" b="0" dirty="0"/>
              <a:t>So</a:t>
            </a:r>
            <a:r>
              <a:rPr lang="zh-CN" altLang="en-US" b="0" dirty="0"/>
              <a:t> </a:t>
            </a:r>
            <a:r>
              <a:rPr lang="en-US" altLang="zh-CN" b="0" dirty="0"/>
              <a:t>it’s</a:t>
            </a:r>
            <a:r>
              <a:rPr lang="zh-CN" altLang="en-US" b="0" dirty="0"/>
              <a:t> </a:t>
            </a:r>
            <a:r>
              <a:rPr lang="en-US" altLang="zh-CN" b="0" dirty="0"/>
              <a:t>pleased</a:t>
            </a:r>
            <a:r>
              <a:rPr lang="zh-CN" altLang="en-US" b="0" dirty="0"/>
              <a:t> </a:t>
            </a:r>
            <a:r>
              <a:rPr lang="en-US" altLang="zh-CN" b="0" dirty="0"/>
              <a:t>for</a:t>
            </a:r>
            <a:r>
              <a:rPr lang="zh-CN" altLang="en-US" b="0" dirty="0"/>
              <a:t> </a:t>
            </a:r>
            <a:r>
              <a:rPr lang="en-US" altLang="zh-CN" b="0" dirty="0"/>
              <a:t>me</a:t>
            </a:r>
            <a:r>
              <a:rPr lang="zh-CN" altLang="en-US" b="0" dirty="0"/>
              <a:t> </a:t>
            </a:r>
            <a:r>
              <a:rPr lang="en-US" altLang="zh-CN" b="0" dirty="0"/>
              <a:t>to</a:t>
            </a:r>
            <a:r>
              <a:rPr lang="zh-CN" altLang="en-US" b="0" dirty="0"/>
              <a:t> </a:t>
            </a:r>
            <a:r>
              <a:rPr lang="en-US" altLang="zh-CN" b="0" dirty="0"/>
              <a:t>represent</a:t>
            </a:r>
            <a:r>
              <a:rPr lang="zh-CN" altLang="en-US" b="0" dirty="0"/>
              <a:t> </a:t>
            </a:r>
            <a:r>
              <a:rPr lang="en-US" altLang="zh-CN" b="0" dirty="0"/>
              <a:t>him</a:t>
            </a:r>
            <a:r>
              <a:rPr lang="zh-CN" altLang="en-US" b="0" dirty="0"/>
              <a:t> </a:t>
            </a:r>
            <a:r>
              <a:rPr lang="en-US" altLang="zh-CN" b="0" dirty="0"/>
              <a:t>to</a:t>
            </a:r>
            <a:r>
              <a:rPr lang="zh-CN" altLang="en-US" b="0" dirty="0"/>
              <a:t> </a:t>
            </a:r>
            <a:r>
              <a:rPr lang="en-US" altLang="zh-CN" b="0" dirty="0"/>
              <a:t>present</a:t>
            </a:r>
            <a:r>
              <a:rPr lang="zh-CN" altLang="en-US" b="0" dirty="0"/>
              <a:t> </a:t>
            </a:r>
            <a:r>
              <a:rPr lang="en-US" altLang="zh-CN" b="0" dirty="0"/>
              <a:t>this</a:t>
            </a:r>
            <a:r>
              <a:rPr lang="zh-CN" altLang="en-US" b="0" dirty="0"/>
              <a:t> </a:t>
            </a:r>
            <a:r>
              <a:rPr lang="en-US" altLang="zh-CN" b="0" dirty="0"/>
              <a:t>work</a:t>
            </a:r>
            <a:r>
              <a:rPr lang="zh-CN" altLang="en-US" b="0" dirty="0"/>
              <a:t> </a:t>
            </a:r>
            <a:r>
              <a:rPr lang="en-US" altLang="zh-CN" b="0" dirty="0"/>
              <a:t>to</a:t>
            </a:r>
            <a:r>
              <a:rPr lang="zh-CN" altLang="en-US" b="0" dirty="0"/>
              <a:t> </a:t>
            </a:r>
            <a:r>
              <a:rPr lang="en-US" altLang="zh-CN" b="0" dirty="0"/>
              <a:t>you.</a:t>
            </a:r>
            <a:r>
              <a:rPr lang="zh-CN" altLang="en-US" b="0" dirty="0"/>
              <a:t> </a:t>
            </a:r>
            <a:r>
              <a:rPr lang="en-US" altLang="zh-CN" b="0" dirty="0"/>
              <a:t>This</a:t>
            </a:r>
            <a:r>
              <a:rPr lang="zh-CN" altLang="en-US" b="0" dirty="0"/>
              <a:t> </a:t>
            </a:r>
            <a:r>
              <a:rPr lang="en-US" altLang="zh-CN" b="0" dirty="0"/>
              <a:t>is</a:t>
            </a:r>
            <a:r>
              <a:rPr lang="zh-CN" altLang="en-US" b="0" dirty="0"/>
              <a:t> </a:t>
            </a:r>
            <a:r>
              <a:rPr lang="en-US" altLang="zh-CN" b="0" dirty="0"/>
              <a:t>a</a:t>
            </a:r>
            <a:r>
              <a:rPr lang="zh-CN" altLang="en-US" b="0" dirty="0"/>
              <a:t> </a:t>
            </a:r>
            <a:r>
              <a:rPr lang="en-US" altLang="zh-CN" b="0" dirty="0"/>
              <a:t>collaborative</a:t>
            </a:r>
            <a:r>
              <a:rPr lang="zh-CN" altLang="en-US" b="0" dirty="0"/>
              <a:t> </a:t>
            </a:r>
            <a:r>
              <a:rPr lang="en-US" altLang="zh-CN" b="0" dirty="0"/>
              <a:t>work</a:t>
            </a:r>
            <a:r>
              <a:rPr lang="zh-CN" altLang="en-US" b="0" dirty="0"/>
              <a:t> </a:t>
            </a:r>
            <a:r>
              <a:rPr lang="en-US" altLang="zh-CN" b="0" dirty="0"/>
              <a:t>with</a:t>
            </a:r>
            <a:r>
              <a:rPr lang="zh-CN" altLang="en-US" b="0" dirty="0"/>
              <a:t> </a:t>
            </a:r>
            <a:r>
              <a:rPr lang="en-US" altLang="zh-CN" b="0" dirty="0"/>
              <a:t>the</a:t>
            </a:r>
            <a:r>
              <a:rPr lang="zh-CN" altLang="en-US" b="0" dirty="0"/>
              <a:t> </a:t>
            </a:r>
            <a:r>
              <a:rPr lang="en-US" sz="1200" b="0" i="0" kern="1200" dirty="0">
                <a:solidFill>
                  <a:schemeClr val="tx1"/>
                </a:solidFill>
                <a:effectLst/>
                <a:latin typeface="+mn-lt"/>
                <a:ea typeface="+mn-ea"/>
                <a:cs typeface="+mn-cs"/>
              </a:rPr>
              <a:t>colleague</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Illinois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Institute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Technology,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Jung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University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Notre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Dame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Li</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from</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University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Science</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and</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Technology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of</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China.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Thanks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for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their</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contributions.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This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work</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mainly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about</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addressing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data</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privacy</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issues</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during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deep</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learning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training</a:t>
            </a:r>
            <a:r>
              <a:rPr lang="zh-CN" altLang="en-US" sz="1200" b="0" i="0" kern="1200" dirty="0">
                <a:solidFill>
                  <a:schemeClr val="tx1"/>
                </a:solidFill>
                <a:effectLst/>
                <a:latin typeface="+mn-lt"/>
                <a:ea typeface="+mn-ea"/>
                <a:cs typeface="+mn-cs"/>
              </a:rPr>
              <a:t> </a:t>
            </a:r>
            <a:r>
              <a:rPr lang="en-US" altLang="zh-CN" sz="1200" b="0" i="0" kern="1200" dirty="0">
                <a:solidFill>
                  <a:schemeClr val="tx1"/>
                </a:solidFill>
                <a:effectLst/>
                <a:latin typeface="+mn-lt"/>
                <a:ea typeface="+mn-ea"/>
                <a:cs typeface="+mn-cs"/>
              </a:rPr>
              <a:t>stage.</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2EEBDA7-56D9-3545-BA7D-7209FC5C995F}" type="slidenum">
              <a:rPr lang="en-US" smtClean="0"/>
              <a:t>0</a:t>
            </a:fld>
            <a:endParaRPr lang="en-US"/>
          </a:p>
        </p:txBody>
      </p:sp>
    </p:spTree>
    <p:extLst>
      <p:ext uri="{BB962C8B-B14F-4D97-AF65-F5344CB8AC3E}">
        <p14:creationId xmlns:p14="http://schemas.microsoft.com/office/powerpoint/2010/main" val="4088758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As</a:t>
            </a:r>
            <a:r>
              <a:rPr lang="zh-CN" altLang="en-US" dirty="0"/>
              <a:t> </a:t>
            </a:r>
            <a:r>
              <a:rPr lang="en-US" altLang="zh-CN" dirty="0"/>
              <a:t>we</a:t>
            </a:r>
            <a:r>
              <a:rPr lang="zh-CN" altLang="en-US" dirty="0"/>
              <a:t> </a:t>
            </a:r>
            <a:r>
              <a:rPr lang="en-US" altLang="zh-CN" dirty="0"/>
              <a:t>discussed,</a:t>
            </a:r>
            <a:r>
              <a:rPr lang="zh-CN" altLang="en-US" dirty="0"/>
              <a:t> </a:t>
            </a:r>
            <a:r>
              <a:rPr lang="en-US" altLang="zh-CN" dirty="0"/>
              <a:t>will</a:t>
            </a:r>
            <a:r>
              <a:rPr lang="zh-CN" altLang="en-US" dirty="0"/>
              <a:t> </a:t>
            </a:r>
            <a:r>
              <a:rPr lang="en-US" altLang="zh-CN" dirty="0"/>
              <a:t>slicing</a:t>
            </a:r>
            <a:r>
              <a:rPr lang="zh-CN" altLang="en-US" dirty="0"/>
              <a:t> </a:t>
            </a:r>
            <a:r>
              <a:rPr lang="en-US" altLang="zh-CN" dirty="0"/>
              <a:t>the</a:t>
            </a:r>
            <a:r>
              <a:rPr lang="zh-CN" altLang="en-US" dirty="0"/>
              <a:t> </a:t>
            </a:r>
            <a:r>
              <a:rPr lang="en-US" altLang="zh-CN" dirty="0"/>
              <a:t>DNN</a:t>
            </a:r>
            <a:r>
              <a:rPr lang="zh-CN" altLang="en-US" dirty="0"/>
              <a:t> </a:t>
            </a:r>
            <a:r>
              <a:rPr lang="en-US" altLang="zh-CN" dirty="0"/>
              <a:t>into</a:t>
            </a:r>
            <a:r>
              <a:rPr lang="zh-CN" altLang="en-US" dirty="0"/>
              <a:t> </a:t>
            </a:r>
            <a:r>
              <a:rPr lang="en-US" altLang="zh-CN" dirty="0"/>
              <a:t>pieces</a:t>
            </a:r>
            <a:r>
              <a:rPr lang="zh-CN" altLang="en-US" dirty="0"/>
              <a:t> </a:t>
            </a:r>
            <a:r>
              <a:rPr lang="en-US" altLang="zh-CN" dirty="0"/>
              <a:t>still</a:t>
            </a:r>
            <a:r>
              <a:rPr lang="zh-CN" altLang="en-US" dirty="0"/>
              <a:t> </a:t>
            </a:r>
            <a:r>
              <a:rPr lang="en-US" altLang="zh-CN" dirty="0"/>
              <a:t>make</a:t>
            </a:r>
            <a:r>
              <a:rPr lang="zh-CN" altLang="en-US" dirty="0"/>
              <a:t> </a:t>
            </a:r>
            <a:r>
              <a:rPr lang="en-US" altLang="zh-CN" dirty="0"/>
              <a:t>the</a:t>
            </a:r>
            <a:r>
              <a:rPr lang="zh-CN" altLang="en-US" dirty="0"/>
              <a:t> </a:t>
            </a:r>
            <a:r>
              <a:rPr lang="en-US" altLang="zh-CN" dirty="0"/>
              <a:t>whole</a:t>
            </a:r>
            <a:r>
              <a:rPr lang="zh-CN" altLang="en-US" dirty="0"/>
              <a:t> </a:t>
            </a:r>
            <a:r>
              <a:rPr lang="en-US" altLang="zh-CN" dirty="0"/>
              <a:t>training</a:t>
            </a:r>
            <a:r>
              <a:rPr lang="zh-CN" altLang="en-US" dirty="0"/>
              <a:t> </a:t>
            </a:r>
            <a:r>
              <a:rPr lang="en-US" altLang="zh-CN" dirty="0"/>
              <a:t>work?</a:t>
            </a:r>
            <a:r>
              <a:rPr lang="zh-CN" altLang="en-US" dirty="0"/>
              <a:t> </a:t>
            </a:r>
            <a:r>
              <a:rPr lang="en-US" altLang="zh-CN" dirty="0"/>
              <a:t>The</a:t>
            </a:r>
            <a:r>
              <a:rPr lang="zh-CN" altLang="en-US" dirty="0"/>
              <a:t> </a:t>
            </a:r>
            <a:r>
              <a:rPr lang="en-US" altLang="zh-CN" dirty="0"/>
              <a:t>answer</a:t>
            </a:r>
            <a:r>
              <a:rPr lang="zh-CN" altLang="en-US" dirty="0"/>
              <a:t> </a:t>
            </a:r>
            <a:r>
              <a:rPr lang="en-US" altLang="zh-CN" dirty="0"/>
              <a:t>is</a:t>
            </a:r>
            <a:r>
              <a:rPr lang="zh-CN" altLang="en-US" dirty="0"/>
              <a:t> </a:t>
            </a:r>
            <a:r>
              <a:rPr lang="en-US" altLang="zh-CN" dirty="0"/>
              <a:t>yes.</a:t>
            </a:r>
            <a:r>
              <a:rPr lang="zh-CN" altLang="en-US" dirty="0"/>
              <a:t> </a:t>
            </a:r>
            <a:r>
              <a:rPr lang="en-US" altLang="zh-CN" dirty="0"/>
              <a:t>We</a:t>
            </a:r>
            <a:r>
              <a:rPr lang="zh-CN" altLang="en-US" dirty="0"/>
              <a:t> </a:t>
            </a:r>
            <a:r>
              <a:rPr lang="en-US" altLang="zh-CN" dirty="0"/>
              <a:t>can</a:t>
            </a:r>
            <a:r>
              <a:rPr lang="zh-CN" altLang="en-US" dirty="0"/>
              <a:t> </a:t>
            </a:r>
            <a:r>
              <a:rPr lang="en-US" altLang="zh-CN" dirty="0"/>
              <a:t>see</a:t>
            </a:r>
            <a:r>
              <a:rPr lang="zh-CN" altLang="en-US" dirty="0"/>
              <a:t> </a:t>
            </a:r>
            <a:r>
              <a:rPr lang="en-US" altLang="zh-CN" dirty="0"/>
              <a:t>for</a:t>
            </a:r>
            <a:r>
              <a:rPr lang="zh-CN" altLang="en-US" dirty="0"/>
              <a:t> </a:t>
            </a:r>
            <a:r>
              <a:rPr lang="en-US" altLang="zh-CN" dirty="0"/>
              <a:t>both</a:t>
            </a:r>
            <a:r>
              <a:rPr lang="zh-CN" altLang="en-US" dirty="0"/>
              <a:t> </a:t>
            </a:r>
            <a:r>
              <a:rPr lang="en-US" altLang="zh-CN" dirty="0"/>
              <a:t>feed-forward</a:t>
            </a:r>
            <a:r>
              <a:rPr lang="zh-CN" altLang="en-US" dirty="0"/>
              <a:t> </a:t>
            </a:r>
            <a:r>
              <a:rPr lang="en-US" altLang="zh-CN" dirty="0"/>
              <a:t>and</a:t>
            </a:r>
            <a:r>
              <a:rPr lang="zh-CN" altLang="en-US" dirty="0"/>
              <a:t> </a:t>
            </a:r>
            <a:r>
              <a:rPr lang="en-US" altLang="zh-CN" dirty="0"/>
              <a:t>back-propagation</a:t>
            </a:r>
            <a:r>
              <a:rPr lang="zh-CN" altLang="en-US" dirty="0"/>
              <a:t> </a:t>
            </a:r>
            <a:r>
              <a:rPr lang="en-US" altLang="zh-CN" dirty="0"/>
              <a:t>stages</a:t>
            </a:r>
            <a:r>
              <a:rPr lang="zh-CN" altLang="en-US" dirty="0"/>
              <a:t> </a:t>
            </a:r>
            <a:r>
              <a:rPr lang="en-US" altLang="zh-CN" dirty="0"/>
              <a:t>in</a:t>
            </a:r>
            <a:r>
              <a:rPr lang="zh-CN" altLang="en-US" dirty="0"/>
              <a:t> </a:t>
            </a:r>
            <a:r>
              <a:rPr lang="en-US" altLang="zh-CN" dirty="0"/>
              <a:t>one</a:t>
            </a:r>
            <a:r>
              <a:rPr lang="zh-CN" altLang="en-US" dirty="0"/>
              <a:t> </a:t>
            </a:r>
            <a:r>
              <a:rPr lang="en-US" altLang="zh-CN" dirty="0"/>
              <a:t>iteration,</a:t>
            </a:r>
            <a:r>
              <a:rPr lang="zh-CN" altLang="en-US" dirty="0"/>
              <a:t> </a:t>
            </a:r>
            <a:r>
              <a:rPr lang="en-US" altLang="zh-CN" dirty="0"/>
              <a:t>one</a:t>
            </a:r>
            <a:r>
              <a:rPr lang="zh-CN" altLang="en-US" dirty="0"/>
              <a:t> </a:t>
            </a:r>
            <a:r>
              <a:rPr lang="en-US" altLang="zh-CN" dirty="0"/>
              <a:t>layer</a:t>
            </a:r>
            <a:r>
              <a:rPr lang="zh-CN" altLang="en-US" dirty="0"/>
              <a:t> </a:t>
            </a:r>
            <a:r>
              <a:rPr lang="en-US" altLang="zh-CN" dirty="0"/>
              <a:t>only</a:t>
            </a:r>
            <a:r>
              <a:rPr lang="zh-CN" altLang="en-US" dirty="0"/>
              <a:t> </a:t>
            </a:r>
            <a:r>
              <a:rPr lang="en-US" altLang="zh-CN" dirty="0"/>
              <a:t>needs</a:t>
            </a:r>
            <a:r>
              <a:rPr lang="zh-CN" altLang="en-US" dirty="0"/>
              <a:t> </a:t>
            </a:r>
            <a:r>
              <a:rPr lang="en-US" altLang="zh-CN" dirty="0"/>
              <a:t>to</a:t>
            </a:r>
            <a:r>
              <a:rPr lang="zh-CN" altLang="en-US" dirty="0"/>
              <a:t> </a:t>
            </a:r>
            <a:r>
              <a:rPr lang="en-US" altLang="zh-CN" dirty="0"/>
              <a:t>communicate</a:t>
            </a:r>
            <a:r>
              <a:rPr lang="zh-CN" altLang="en-US" dirty="0"/>
              <a:t> </a:t>
            </a:r>
            <a:r>
              <a:rPr lang="en-US" altLang="zh-CN" dirty="0"/>
              <a:t>with</a:t>
            </a:r>
            <a:r>
              <a:rPr lang="zh-CN" altLang="en-US" dirty="0"/>
              <a:t> </a:t>
            </a:r>
            <a:r>
              <a:rPr lang="en-US" altLang="zh-CN" dirty="0"/>
              <a:t>its</a:t>
            </a:r>
            <a:r>
              <a:rPr lang="zh-CN" altLang="en-US" dirty="0"/>
              <a:t> </a:t>
            </a:r>
            <a:r>
              <a:rPr lang="en-US" altLang="zh-CN" dirty="0"/>
              <a:t>two</a:t>
            </a:r>
            <a:r>
              <a:rPr lang="zh-CN" altLang="en-US" dirty="0"/>
              <a:t> </a:t>
            </a:r>
            <a:r>
              <a:rPr lang="en-US" altLang="zh-CN" dirty="0"/>
              <a:t>immediate</a:t>
            </a:r>
            <a:r>
              <a:rPr lang="zh-CN" altLang="en-US" dirty="0"/>
              <a:t> </a:t>
            </a:r>
            <a:r>
              <a:rPr lang="en-US" altLang="zh-CN" dirty="0"/>
              <a:t>layers.</a:t>
            </a:r>
            <a:r>
              <a:rPr lang="zh-CN" altLang="en-US" dirty="0"/>
              <a:t> </a:t>
            </a:r>
            <a:r>
              <a:rPr lang="en-US" altLang="zh-CN" dirty="0"/>
              <a:t>Thus</a:t>
            </a:r>
            <a:r>
              <a:rPr lang="zh-CN" altLang="en-US" dirty="0"/>
              <a:t> </a:t>
            </a:r>
            <a:r>
              <a:rPr lang="en-US" altLang="zh-CN" dirty="0"/>
              <a:t>correctly</a:t>
            </a:r>
            <a:r>
              <a:rPr lang="zh-CN" altLang="en-US" dirty="0"/>
              <a:t> </a:t>
            </a:r>
            <a:r>
              <a:rPr lang="en-US" altLang="zh-CN" dirty="0"/>
              <a:t>slicing</a:t>
            </a:r>
            <a:r>
              <a:rPr lang="zh-CN" altLang="en-US" dirty="0"/>
              <a:t> </a:t>
            </a:r>
            <a:r>
              <a:rPr lang="en-US" altLang="zh-CN" dirty="0"/>
              <a:t>DNN</a:t>
            </a:r>
            <a:r>
              <a:rPr lang="zh-CN" altLang="en-US" dirty="0"/>
              <a:t> </a:t>
            </a:r>
            <a:r>
              <a:rPr lang="en-US" altLang="zh-CN" dirty="0"/>
              <a:t>into</a:t>
            </a:r>
            <a:r>
              <a:rPr lang="zh-CN" altLang="en-US" dirty="0"/>
              <a:t> </a:t>
            </a:r>
            <a:r>
              <a:rPr lang="en-US" altLang="zh-CN" dirty="0"/>
              <a:t>pieces</a:t>
            </a:r>
            <a:r>
              <a:rPr lang="zh-CN" altLang="en-US" dirty="0"/>
              <a:t> </a:t>
            </a:r>
            <a:r>
              <a:rPr lang="en-US" altLang="zh-CN" dirty="0"/>
              <a:t>will</a:t>
            </a:r>
            <a:r>
              <a:rPr lang="zh-CN" altLang="en-US" dirty="0"/>
              <a:t> </a:t>
            </a:r>
            <a:r>
              <a:rPr lang="en-US" altLang="zh-CN" dirty="0"/>
              <a:t>still</a:t>
            </a:r>
            <a:r>
              <a:rPr lang="zh-CN" altLang="en-US" dirty="0"/>
              <a:t> </a:t>
            </a:r>
            <a:r>
              <a:rPr lang="en-US" altLang="zh-CN" dirty="0"/>
              <a:t>work</a:t>
            </a:r>
            <a:r>
              <a:rPr lang="zh-CN" altLang="en-US" dirty="0"/>
              <a:t> </a:t>
            </a:r>
            <a:r>
              <a:rPr lang="en-US" altLang="zh-CN" dirty="0"/>
              <a:t>for</a:t>
            </a:r>
            <a:r>
              <a:rPr lang="zh-CN" altLang="en-US" dirty="0"/>
              <a:t> </a:t>
            </a:r>
            <a:r>
              <a:rPr lang="en-US" altLang="zh-CN" dirty="0"/>
              <a:t>the</a:t>
            </a:r>
            <a:r>
              <a:rPr lang="zh-CN" altLang="en-US" dirty="0"/>
              <a:t> </a:t>
            </a:r>
            <a:r>
              <a:rPr lang="en-US" altLang="zh-CN" dirty="0"/>
              <a:t>whole</a:t>
            </a:r>
            <a:r>
              <a:rPr lang="zh-CN" altLang="en-US" dirty="0"/>
              <a:t> </a:t>
            </a:r>
            <a:r>
              <a:rPr lang="en-US" altLang="zh-CN" dirty="0"/>
              <a:t>training</a:t>
            </a:r>
            <a:r>
              <a:rPr lang="zh-CN" altLang="en-US" dirty="0"/>
              <a:t> </a:t>
            </a:r>
            <a:r>
              <a:rPr lang="en-US" altLang="zh-CN" dirty="0"/>
              <a:t>procedure.</a:t>
            </a:r>
            <a:endParaRPr lang="en-US" dirty="0"/>
          </a:p>
        </p:txBody>
      </p:sp>
      <p:sp>
        <p:nvSpPr>
          <p:cNvPr id="4" name="Slide Number Placeholder 3"/>
          <p:cNvSpPr>
            <a:spLocks noGrp="1"/>
          </p:cNvSpPr>
          <p:nvPr>
            <p:ph type="sldNum" sz="quarter" idx="10"/>
          </p:nvPr>
        </p:nvSpPr>
        <p:spPr/>
        <p:txBody>
          <a:bodyPr/>
          <a:lstStyle/>
          <a:p>
            <a:fld id="{0B9B6E9D-91C8-DB48-8577-62C6FB7FF6EB}" type="slidenum">
              <a:rPr lang="en-US" smtClean="0"/>
              <a:t>9</a:t>
            </a:fld>
            <a:endParaRPr lang="en-US"/>
          </a:p>
        </p:txBody>
      </p:sp>
    </p:spTree>
    <p:extLst>
      <p:ext uri="{BB962C8B-B14F-4D97-AF65-F5344CB8AC3E}">
        <p14:creationId xmlns:p14="http://schemas.microsoft.com/office/powerpoint/2010/main" val="1448246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Now</a:t>
            </a:r>
            <a:r>
              <a:rPr lang="zh-CN" altLang="en-US" dirty="0"/>
              <a:t> </a:t>
            </a:r>
            <a:r>
              <a:rPr lang="en-US" altLang="zh-CN" dirty="0"/>
              <a:t>let’s</a:t>
            </a:r>
            <a:r>
              <a:rPr lang="zh-CN" altLang="en-US" dirty="0"/>
              <a:t> </a:t>
            </a:r>
            <a:r>
              <a:rPr lang="en-US" altLang="zh-CN" dirty="0"/>
              <a:t>model</a:t>
            </a:r>
            <a:r>
              <a:rPr lang="zh-CN" altLang="en-US" dirty="0"/>
              <a:t> </a:t>
            </a:r>
            <a:r>
              <a:rPr lang="en-US" altLang="zh-CN" dirty="0"/>
              <a:t>our</a:t>
            </a:r>
            <a:r>
              <a:rPr lang="zh-CN" altLang="en-US" dirty="0"/>
              <a:t> </a:t>
            </a:r>
            <a:r>
              <a:rPr lang="en-US" altLang="zh-CN" dirty="0"/>
              <a:t>system.</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10</a:t>
            </a:fld>
            <a:endParaRPr lang="en-US"/>
          </a:p>
        </p:txBody>
      </p:sp>
    </p:spTree>
    <p:extLst>
      <p:ext uri="{BB962C8B-B14F-4D97-AF65-F5344CB8AC3E}">
        <p14:creationId xmlns:p14="http://schemas.microsoft.com/office/powerpoint/2010/main" val="44291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Here</a:t>
            </a:r>
            <a:r>
              <a:rPr lang="zh-CN" altLang="en-US" dirty="0"/>
              <a:t> </a:t>
            </a:r>
            <a:r>
              <a:rPr lang="en-US" altLang="zh-CN" dirty="0"/>
              <a:t>is</a:t>
            </a:r>
            <a:r>
              <a:rPr lang="zh-CN" altLang="en-US" dirty="0"/>
              <a:t> </a:t>
            </a:r>
            <a:r>
              <a:rPr lang="en-US" altLang="zh-CN" dirty="0"/>
              <a:t>a</a:t>
            </a:r>
            <a:r>
              <a:rPr lang="zh-CN" altLang="en-US" dirty="0"/>
              <a:t> </a:t>
            </a:r>
            <a:r>
              <a:rPr lang="en-US" altLang="zh-CN" dirty="0"/>
              <a:t>sketch</a:t>
            </a:r>
            <a:r>
              <a:rPr lang="zh-CN" altLang="en-US" dirty="0"/>
              <a:t> </a:t>
            </a:r>
            <a:r>
              <a:rPr lang="en-US" altLang="zh-CN" dirty="0"/>
              <a:t>of</a:t>
            </a:r>
            <a:r>
              <a:rPr lang="zh-CN" altLang="en-US" dirty="0"/>
              <a:t> </a:t>
            </a:r>
            <a:r>
              <a:rPr lang="en-US" altLang="zh-CN" dirty="0"/>
              <a:t>our</a:t>
            </a:r>
            <a:r>
              <a:rPr lang="zh-CN" altLang="en-US" dirty="0"/>
              <a:t> </a:t>
            </a:r>
            <a:r>
              <a:rPr lang="en-US" altLang="zh-CN" dirty="0"/>
              <a:t>system</a:t>
            </a:r>
            <a:r>
              <a:rPr lang="zh-CN" altLang="en-US" dirty="0"/>
              <a:t> </a:t>
            </a:r>
            <a:r>
              <a:rPr lang="en-US" altLang="zh-CN" dirty="0"/>
              <a:t>–</a:t>
            </a:r>
            <a:r>
              <a:rPr lang="zh-CN" altLang="en-US" dirty="0"/>
              <a:t> </a:t>
            </a:r>
            <a:r>
              <a:rPr lang="en-US" altLang="zh-CN" dirty="0" err="1"/>
              <a:t>SliceNet</a:t>
            </a:r>
            <a:r>
              <a:rPr lang="en-US" altLang="zh-CN" dirty="0"/>
              <a:t>.</a:t>
            </a:r>
            <a:r>
              <a:rPr lang="zh-CN" altLang="en-US" dirty="0"/>
              <a:t>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decomposes DNN into several simpler and smaller components that are computationally manageable by resource- constrained mobile devices.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Specifically, input/output layer stays integrated and assigns to mobile devices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dominator,</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contribute local data as training samples, and the hidden layers are decomposed and distributed to other mobile devices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followers</a:t>
            </a:r>
            <a:r>
              <a:rPr lang="en-US" sz="1200" kern="1200" dirty="0">
                <a:solidFill>
                  <a:schemeClr val="tx1"/>
                </a:solidFill>
                <a:effectLst/>
                <a:latin typeface="+mn-lt"/>
                <a:ea typeface="+mn-ea"/>
                <a:cs typeface="+mn-cs"/>
              </a:rPr>
              <a:t>) who contribute to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computation for load sharing. In case of other devices’ unexpected disconnection, we reserve several backup devices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dummy</a:t>
            </a:r>
            <a:r>
              <a:rPr lang="en-US" sz="1200" kern="1200" dirty="0">
                <a:solidFill>
                  <a:schemeClr val="tx1"/>
                </a:solidFill>
                <a:effectLst/>
                <a:latin typeface="+mn-lt"/>
                <a:ea typeface="+mn-ea"/>
                <a:cs typeface="+mn-cs"/>
              </a:rPr>
              <a:t>) for displacement. The orchestration of the training is done by a </a:t>
            </a:r>
            <a:r>
              <a:rPr lang="en-US" sz="1200" i="1" kern="1200" dirty="0">
                <a:solidFill>
                  <a:schemeClr val="tx1"/>
                </a:solidFill>
                <a:effectLst/>
                <a:latin typeface="+mn-lt"/>
                <a:ea typeface="+mn-ea"/>
                <a:cs typeface="+mn-cs"/>
              </a:rPr>
              <a:t>parameter server</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From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arameter server slices the network into four pieces (the upper graph) and assigns the pieces to mobile devices in each group (the lower graph). Blue devices (</a:t>
            </a:r>
            <a:r>
              <a:rPr lang="en-US" sz="1200" i="1" kern="1200" dirty="0">
                <a:solidFill>
                  <a:schemeClr val="tx1"/>
                </a:solidFill>
                <a:effectLst/>
                <a:latin typeface="+mn-lt"/>
                <a:ea typeface="+mn-ea"/>
                <a:cs typeface="+mn-cs"/>
              </a:rPr>
              <a:t>dominator</a:t>
            </a:r>
            <a:r>
              <a:rPr lang="en-US" sz="1200" kern="1200" dirty="0">
                <a:solidFill>
                  <a:schemeClr val="tx1"/>
                </a:solidFill>
                <a:effectLst/>
                <a:latin typeface="+mn-lt"/>
                <a:ea typeface="+mn-ea"/>
                <a:cs typeface="+mn-cs"/>
              </a:rPr>
              <a:t>), at this configuration, provide training data for training, thus possess the (input, output) layer, and red devices (</a:t>
            </a:r>
            <a:r>
              <a:rPr lang="en-US" sz="1200" i="1" kern="1200" dirty="0">
                <a:solidFill>
                  <a:schemeClr val="tx1"/>
                </a:solidFill>
                <a:effectLst/>
                <a:latin typeface="+mn-lt"/>
                <a:ea typeface="+mn-ea"/>
                <a:cs typeface="+mn-cs"/>
              </a:rPr>
              <a:t>followers</a:t>
            </a:r>
            <a:r>
              <a:rPr lang="en-US" sz="1200" kern="1200" dirty="0">
                <a:solidFill>
                  <a:schemeClr val="tx1"/>
                </a:solidFill>
                <a:effectLst/>
                <a:latin typeface="+mn-lt"/>
                <a:ea typeface="+mn-ea"/>
                <a:cs typeface="+mn-cs"/>
              </a:rPr>
              <a:t>) participates in the joint computation, thus possess the sliced hidden layer (the </a:t>
            </a:r>
            <a:r>
              <a:rPr lang="en-US" sz="1200" i="1" kern="1200" dirty="0">
                <a:solidFill>
                  <a:schemeClr val="tx1"/>
                </a:solidFill>
                <a:effectLst/>
                <a:latin typeface="+mn-lt"/>
                <a:ea typeface="+mn-ea"/>
                <a:cs typeface="+mn-cs"/>
              </a:rPr>
              <a:t>id </a:t>
            </a:r>
            <a:r>
              <a:rPr lang="en-US" sz="1200" kern="1200" dirty="0">
                <a:solidFill>
                  <a:schemeClr val="tx1"/>
                </a:solidFill>
                <a:effectLst/>
                <a:latin typeface="+mn-lt"/>
                <a:ea typeface="+mn-ea"/>
                <a:cs typeface="+mn-cs"/>
              </a:rPr>
              <a:t>Ni implies each mobile device’s responsible slicing piece). Blank devices (</a:t>
            </a:r>
            <a:r>
              <a:rPr lang="en-US" sz="1200" i="1" kern="1200" dirty="0">
                <a:solidFill>
                  <a:schemeClr val="tx1"/>
                </a:solidFill>
                <a:effectLst/>
                <a:latin typeface="+mn-lt"/>
                <a:ea typeface="+mn-ea"/>
                <a:cs typeface="+mn-cs"/>
              </a:rPr>
              <a:t>dummies</a:t>
            </a:r>
            <a:r>
              <a:rPr lang="en-US" sz="1200" kern="1200" dirty="0">
                <a:solidFill>
                  <a:schemeClr val="tx1"/>
                </a:solidFill>
                <a:effectLst/>
                <a:latin typeface="+mn-lt"/>
                <a:ea typeface="+mn-ea"/>
                <a:cs typeface="+mn-cs"/>
              </a:rPr>
              <a:t>) are backup for blue/red devices’ disconnection.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B9B6E9D-91C8-DB48-8577-62C6FB7FF6EB}" type="slidenum">
              <a:rPr lang="en-US" smtClean="0"/>
              <a:t>11</a:t>
            </a:fld>
            <a:endParaRPr lang="en-US"/>
          </a:p>
        </p:txBody>
      </p:sp>
    </p:spTree>
    <p:extLst>
      <p:ext uri="{BB962C8B-B14F-4D97-AF65-F5344CB8AC3E}">
        <p14:creationId xmlns:p14="http://schemas.microsoft.com/office/powerpoint/2010/main" val="2282824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Here</a:t>
            </a:r>
            <a:r>
              <a:rPr lang="zh-CN" altLang="en-US" dirty="0"/>
              <a:t> </a:t>
            </a:r>
            <a:r>
              <a:rPr lang="en-US" altLang="zh-CN" dirty="0"/>
              <a:t>is</a:t>
            </a:r>
            <a:r>
              <a:rPr lang="zh-CN" altLang="en-US" dirty="0"/>
              <a:t> </a:t>
            </a:r>
            <a:r>
              <a:rPr lang="en-US" altLang="zh-CN" dirty="0"/>
              <a:t>a</a:t>
            </a:r>
            <a:r>
              <a:rPr lang="zh-CN" altLang="en-US" dirty="0"/>
              <a:t> </a:t>
            </a:r>
            <a:r>
              <a:rPr lang="en-US" altLang="zh-CN" dirty="0"/>
              <a:t>general</a:t>
            </a:r>
            <a:r>
              <a:rPr lang="zh-CN" altLang="en-US" dirty="0"/>
              <a:t> </a:t>
            </a:r>
            <a:r>
              <a:rPr lang="en-US" altLang="zh-CN" dirty="0"/>
              <a:t>sketch</a:t>
            </a:r>
            <a:r>
              <a:rPr lang="zh-CN" altLang="en-US" dirty="0"/>
              <a:t> </a:t>
            </a:r>
            <a:r>
              <a:rPr lang="en-US" altLang="zh-CN" dirty="0"/>
              <a:t>of</a:t>
            </a:r>
            <a:r>
              <a:rPr lang="zh-CN" altLang="en-US" dirty="0"/>
              <a:t> </a:t>
            </a:r>
            <a:r>
              <a:rPr lang="en-US" altLang="zh-CN" dirty="0"/>
              <a:t>our</a:t>
            </a:r>
            <a:r>
              <a:rPr lang="zh-CN" altLang="en-US" dirty="0"/>
              <a:t> </a:t>
            </a:r>
            <a:r>
              <a:rPr lang="en-US" altLang="zh-CN" dirty="0"/>
              <a:t>system</a:t>
            </a:r>
            <a:r>
              <a:rPr lang="zh-CN" altLang="en-US" dirty="0"/>
              <a:t> </a:t>
            </a:r>
            <a:r>
              <a:rPr lang="en-US" altLang="zh-CN" dirty="0"/>
              <a:t>flow.</a:t>
            </a:r>
            <a:r>
              <a:rPr lang="zh-CN" altLang="en-US" dirty="0"/>
              <a:t> </a:t>
            </a:r>
            <a:r>
              <a:rPr lang="en-US" altLang="zh-CN" dirty="0"/>
              <a:t>We</a:t>
            </a:r>
            <a:r>
              <a:rPr lang="zh-CN" altLang="en-US" dirty="0"/>
              <a:t> </a:t>
            </a:r>
            <a:r>
              <a:rPr lang="en-US" altLang="zh-CN" dirty="0"/>
              <a:t>firstly</a:t>
            </a:r>
            <a:r>
              <a:rPr lang="zh-CN" altLang="en-US" dirty="0"/>
              <a:t> </a:t>
            </a:r>
            <a:r>
              <a:rPr lang="en-US" altLang="zh-CN" dirty="0"/>
              <a:t>leverage</a:t>
            </a:r>
            <a:r>
              <a:rPr lang="zh-CN" altLang="en-US" dirty="0"/>
              <a:t> </a:t>
            </a:r>
            <a:r>
              <a:rPr lang="en-US" altLang="zh-CN" dirty="0"/>
              <a:t>NN</a:t>
            </a:r>
            <a:r>
              <a:rPr lang="zh-CN" altLang="en-US" dirty="0"/>
              <a:t> </a:t>
            </a:r>
            <a:r>
              <a:rPr lang="en-US" altLang="zh-CN" dirty="0"/>
              <a:t>slicing</a:t>
            </a:r>
            <a:r>
              <a:rPr lang="zh-CN" altLang="en-US" dirty="0"/>
              <a:t> </a:t>
            </a:r>
            <a:r>
              <a:rPr lang="en-US" altLang="zh-CN" dirty="0"/>
              <a:t>to</a:t>
            </a:r>
            <a:r>
              <a:rPr lang="zh-CN" altLang="en-US" dirty="0"/>
              <a:t> </a:t>
            </a:r>
            <a:r>
              <a:rPr lang="en-US" altLang="zh-CN" dirty="0"/>
              <a:t>ensure</a:t>
            </a:r>
            <a:r>
              <a:rPr lang="zh-CN" altLang="en-US" dirty="0"/>
              <a:t> </a:t>
            </a:r>
            <a:r>
              <a:rPr lang="en-US" altLang="zh-CN" dirty="0"/>
              <a:t>each</a:t>
            </a:r>
            <a:r>
              <a:rPr lang="zh-CN" altLang="en-US" dirty="0"/>
              <a:t> </a:t>
            </a:r>
            <a:r>
              <a:rPr lang="en-US" altLang="zh-CN" dirty="0"/>
              <a:t>device</a:t>
            </a:r>
            <a:r>
              <a:rPr lang="zh-CN" altLang="en-US" dirty="0"/>
              <a:t> </a:t>
            </a:r>
            <a:r>
              <a:rPr lang="en-US" altLang="zh-CN" dirty="0"/>
              <a:t>be</a:t>
            </a:r>
            <a:r>
              <a:rPr lang="zh-CN" altLang="en-US" dirty="0"/>
              <a:t> </a:t>
            </a:r>
            <a:r>
              <a:rPr lang="en-US" altLang="zh-CN" dirty="0"/>
              <a:t>affordable</a:t>
            </a:r>
            <a:r>
              <a:rPr lang="zh-CN" altLang="en-US" dirty="0"/>
              <a:t> </a:t>
            </a:r>
            <a:r>
              <a:rPr lang="en-US" altLang="zh-CN" dirty="0"/>
              <a:t>for</a:t>
            </a:r>
            <a:r>
              <a:rPr lang="zh-CN" altLang="en-US" dirty="0"/>
              <a:t> </a:t>
            </a:r>
            <a:r>
              <a:rPr lang="en-US" altLang="zh-CN" dirty="0"/>
              <a:t>computation</a:t>
            </a:r>
            <a:r>
              <a:rPr lang="zh-CN" altLang="en-US" dirty="0"/>
              <a:t> </a:t>
            </a:r>
            <a:r>
              <a:rPr lang="en-US" altLang="zh-CN" dirty="0"/>
              <a:t>of</a:t>
            </a:r>
            <a:r>
              <a:rPr lang="zh-CN" altLang="en-US" dirty="0"/>
              <a:t> </a:t>
            </a:r>
            <a:r>
              <a:rPr lang="en-US" altLang="zh-CN" dirty="0"/>
              <a:t>one</a:t>
            </a:r>
            <a:r>
              <a:rPr lang="zh-CN" altLang="en-US" dirty="0"/>
              <a:t> </a:t>
            </a:r>
            <a:r>
              <a:rPr lang="en-US" altLang="zh-CN" dirty="0"/>
              <a:t>piece.</a:t>
            </a:r>
            <a:r>
              <a:rPr lang="zh-CN" altLang="en-US" dirty="0"/>
              <a:t> </a:t>
            </a:r>
            <a:endParaRPr lang="en-US" altLang="zh-CN" dirty="0"/>
          </a:p>
          <a:p>
            <a:r>
              <a:rPr lang="en-US" altLang="zh-CN" dirty="0" smtClean="0"/>
              <a:t>x</a:t>
            </a:r>
            <a:endParaRPr lang="en-US" altLang="zh-CN" dirty="0"/>
          </a:p>
          <a:p>
            <a:r>
              <a:rPr lang="en-US" altLang="zh-CN" dirty="0"/>
              <a:t>Then</a:t>
            </a:r>
            <a:r>
              <a:rPr lang="zh-CN" altLang="en-US" dirty="0"/>
              <a:t> </a:t>
            </a:r>
            <a:r>
              <a:rPr lang="en-US" altLang="zh-CN" dirty="0"/>
              <a:t>we</a:t>
            </a:r>
            <a:r>
              <a:rPr lang="zh-CN" altLang="en-US" dirty="0"/>
              <a:t> </a:t>
            </a:r>
            <a:r>
              <a:rPr lang="en-US" altLang="zh-CN" dirty="0"/>
              <a:t>group</a:t>
            </a:r>
            <a:r>
              <a:rPr lang="zh-CN" altLang="en-US" dirty="0"/>
              <a:t> </a:t>
            </a:r>
            <a:r>
              <a:rPr lang="en-US" altLang="zh-CN" dirty="0"/>
              <a:t>devices</a:t>
            </a:r>
            <a:r>
              <a:rPr lang="zh-CN" altLang="en-US" dirty="0"/>
              <a:t> </a:t>
            </a:r>
            <a:r>
              <a:rPr lang="en-US" altLang="zh-CN" dirty="0"/>
              <a:t>into</a:t>
            </a:r>
            <a:r>
              <a:rPr lang="zh-CN" altLang="en-US" dirty="0"/>
              <a:t> </a:t>
            </a:r>
            <a:r>
              <a:rPr lang="en-US" altLang="zh-CN" dirty="0"/>
              <a:t>groups</a:t>
            </a:r>
            <a:r>
              <a:rPr lang="zh-CN" altLang="en-US" dirty="0"/>
              <a:t> </a:t>
            </a:r>
            <a:r>
              <a:rPr lang="en-US" altLang="zh-CN" dirty="0"/>
              <a:t>to</a:t>
            </a:r>
            <a:r>
              <a:rPr lang="zh-CN" altLang="en-US" dirty="0"/>
              <a:t> </a:t>
            </a:r>
            <a:r>
              <a:rPr lang="en-US" altLang="zh-CN" dirty="0"/>
              <a:t>handle</a:t>
            </a:r>
            <a:r>
              <a:rPr lang="zh-CN" altLang="en-US" dirty="0"/>
              <a:t> </a:t>
            </a:r>
            <a:r>
              <a:rPr lang="en-US" altLang="zh-CN" dirty="0"/>
              <a:t>the</a:t>
            </a:r>
            <a:r>
              <a:rPr lang="zh-CN" altLang="en-US" dirty="0"/>
              <a:t> </a:t>
            </a:r>
            <a:r>
              <a:rPr lang="en-US" altLang="zh-CN" dirty="0"/>
              <a:t>case</a:t>
            </a:r>
            <a:r>
              <a:rPr lang="zh-CN" altLang="en-US" dirty="0"/>
              <a:t> </a:t>
            </a:r>
            <a:r>
              <a:rPr lang="en-US" altLang="zh-CN" dirty="0"/>
              <a:t>when</a:t>
            </a:r>
            <a:r>
              <a:rPr lang="zh-CN" altLang="en-US" dirty="0"/>
              <a:t> </a:t>
            </a:r>
            <a:r>
              <a:rPr lang="en-US" altLang="zh-CN" dirty="0"/>
              <a:t>number</a:t>
            </a:r>
            <a:r>
              <a:rPr lang="zh-CN" altLang="en-US" dirty="0"/>
              <a:t> </a:t>
            </a:r>
            <a:r>
              <a:rPr lang="en-US" altLang="zh-CN" dirty="0"/>
              <a:t>of</a:t>
            </a:r>
            <a:r>
              <a:rPr lang="zh-CN" altLang="en-US" dirty="0"/>
              <a:t> </a:t>
            </a:r>
            <a:r>
              <a:rPr lang="en-US" altLang="zh-CN" dirty="0"/>
              <a:t>devices</a:t>
            </a:r>
            <a:r>
              <a:rPr lang="zh-CN" altLang="en-US" dirty="0"/>
              <a:t> </a:t>
            </a:r>
            <a:r>
              <a:rPr lang="en-US" altLang="zh-CN" dirty="0"/>
              <a:t>is</a:t>
            </a:r>
            <a:r>
              <a:rPr lang="zh-CN" altLang="en-US" dirty="0"/>
              <a:t> </a:t>
            </a:r>
            <a:r>
              <a:rPr lang="en-US" altLang="zh-CN" dirty="0"/>
              <a:t>far</a:t>
            </a:r>
            <a:r>
              <a:rPr lang="zh-CN" altLang="en-US" dirty="0"/>
              <a:t> </a:t>
            </a:r>
            <a:r>
              <a:rPr lang="en-US" altLang="zh-CN" dirty="0"/>
              <a:t>more</a:t>
            </a:r>
            <a:r>
              <a:rPr lang="zh-CN" altLang="en-US" dirty="0"/>
              <a:t> </a:t>
            </a:r>
            <a:r>
              <a:rPr lang="en-US" altLang="zh-CN" dirty="0"/>
              <a:t>than</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neural</a:t>
            </a:r>
            <a:r>
              <a:rPr lang="zh-CN" altLang="en-US" dirty="0"/>
              <a:t> </a:t>
            </a:r>
            <a:r>
              <a:rPr lang="en-US" altLang="zh-CN" dirty="0"/>
              <a:t>network</a:t>
            </a:r>
            <a:r>
              <a:rPr lang="zh-CN" altLang="en-US" dirty="0"/>
              <a:t> </a:t>
            </a:r>
            <a:r>
              <a:rPr lang="en-US" altLang="zh-CN" dirty="0"/>
              <a:t>pieces.</a:t>
            </a:r>
          </a:p>
          <a:p>
            <a:endParaRPr lang="en-US" dirty="0"/>
          </a:p>
          <a:p>
            <a:r>
              <a:rPr lang="en-US" altLang="zh-CN" dirty="0"/>
              <a:t>Thirdly</a:t>
            </a:r>
            <a:r>
              <a:rPr lang="zh-CN" altLang="en-US" dirty="0"/>
              <a:t> </a:t>
            </a:r>
            <a:r>
              <a:rPr lang="en-US" altLang="zh-CN" dirty="0"/>
              <a:t>we</a:t>
            </a:r>
            <a:r>
              <a:rPr lang="zh-CN" altLang="en-US" dirty="0"/>
              <a:t> </a:t>
            </a:r>
            <a:r>
              <a:rPr lang="en-US" altLang="zh-CN" dirty="0"/>
              <a:t>let</a:t>
            </a:r>
            <a:r>
              <a:rPr lang="zh-CN" altLang="en-US" dirty="0"/>
              <a:t> </a:t>
            </a:r>
            <a:r>
              <a:rPr lang="en-US" altLang="zh-CN" dirty="0"/>
              <a:t>devices</a:t>
            </a:r>
            <a:r>
              <a:rPr lang="zh-CN" altLang="en-US" dirty="0"/>
              <a:t> </a:t>
            </a:r>
            <a:r>
              <a:rPr lang="en-US" altLang="zh-CN" dirty="0"/>
              <a:t>in</a:t>
            </a:r>
            <a:r>
              <a:rPr lang="zh-CN" altLang="en-US" dirty="0"/>
              <a:t> </a:t>
            </a:r>
            <a:r>
              <a:rPr lang="en-US" altLang="zh-CN" dirty="0"/>
              <a:t>the</a:t>
            </a:r>
            <a:r>
              <a:rPr lang="zh-CN" altLang="en-US" dirty="0"/>
              <a:t> </a:t>
            </a:r>
            <a:r>
              <a:rPr lang="en-US" altLang="zh-CN" dirty="0"/>
              <a:t>same</a:t>
            </a:r>
            <a:r>
              <a:rPr lang="zh-CN" altLang="en-US" dirty="0"/>
              <a:t> </a:t>
            </a:r>
            <a:r>
              <a:rPr lang="en-US" altLang="zh-CN" dirty="0"/>
              <a:t>group</a:t>
            </a:r>
            <a:r>
              <a:rPr lang="zh-CN" altLang="en-US" dirty="0"/>
              <a:t> </a:t>
            </a:r>
            <a:r>
              <a:rPr lang="en-US" altLang="zh-CN" dirty="0"/>
              <a:t>perform</a:t>
            </a:r>
            <a:r>
              <a:rPr lang="zh-CN" altLang="en-US" dirty="0"/>
              <a:t> </a:t>
            </a:r>
            <a:r>
              <a:rPr lang="en-US" altLang="zh-CN" dirty="0"/>
              <a:t>group</a:t>
            </a:r>
            <a:r>
              <a:rPr lang="zh-CN" altLang="en-US" dirty="0"/>
              <a:t> </a:t>
            </a:r>
            <a:r>
              <a:rPr lang="en-US" altLang="zh-CN" dirty="0"/>
              <a:t>training,</a:t>
            </a:r>
            <a:r>
              <a:rPr lang="zh-CN" altLang="en-US" dirty="0"/>
              <a:t> </a:t>
            </a:r>
            <a:r>
              <a:rPr lang="en-US" altLang="zh-CN" dirty="0"/>
              <a:t>without</a:t>
            </a:r>
            <a:r>
              <a:rPr lang="zh-CN" altLang="en-US" dirty="0"/>
              <a:t> </a:t>
            </a:r>
            <a:r>
              <a:rPr lang="en-US" altLang="zh-CN" dirty="0"/>
              <a:t>direct</a:t>
            </a:r>
            <a:r>
              <a:rPr lang="zh-CN" altLang="en-US" dirty="0"/>
              <a:t> </a:t>
            </a:r>
            <a:r>
              <a:rPr lang="en-US" altLang="zh-CN" dirty="0"/>
              <a:t>cooperation</a:t>
            </a:r>
            <a:r>
              <a:rPr lang="zh-CN" altLang="en-US" dirty="0"/>
              <a:t> </a:t>
            </a:r>
            <a:r>
              <a:rPr lang="en-US" altLang="zh-CN" dirty="0"/>
              <a:t>with</a:t>
            </a:r>
            <a:r>
              <a:rPr lang="zh-CN" altLang="en-US" dirty="0"/>
              <a:t> </a:t>
            </a:r>
            <a:r>
              <a:rPr lang="en-US" altLang="zh-CN" dirty="0"/>
              <a:t>other</a:t>
            </a:r>
            <a:r>
              <a:rPr lang="zh-CN" altLang="en-US" dirty="0"/>
              <a:t> </a:t>
            </a:r>
            <a:r>
              <a:rPr lang="en-US" altLang="zh-CN" dirty="0"/>
              <a:t>groups.</a:t>
            </a:r>
            <a:r>
              <a:rPr lang="zh-CN" altLang="en-US" dirty="0"/>
              <a:t> </a:t>
            </a:r>
            <a:endParaRPr lang="en-US" altLang="zh-CN" dirty="0"/>
          </a:p>
          <a:p>
            <a:endParaRPr lang="en-US" dirty="0"/>
          </a:p>
          <a:p>
            <a:r>
              <a:rPr lang="en-US" altLang="zh-CN" dirty="0"/>
              <a:t>To</a:t>
            </a:r>
            <a:r>
              <a:rPr lang="zh-CN" altLang="en-US" dirty="0"/>
              <a:t> </a:t>
            </a:r>
            <a:r>
              <a:rPr lang="en-US" altLang="zh-CN" dirty="0"/>
              <a:t>benefit</a:t>
            </a:r>
            <a:r>
              <a:rPr lang="zh-CN" altLang="en-US" dirty="0"/>
              <a:t> </a:t>
            </a:r>
            <a:r>
              <a:rPr lang="en-US" altLang="zh-CN" dirty="0"/>
              <a:t>from</a:t>
            </a:r>
            <a:r>
              <a:rPr lang="zh-CN" altLang="en-US" dirty="0"/>
              <a:t> </a:t>
            </a:r>
            <a:r>
              <a:rPr lang="en-US" altLang="zh-CN" dirty="0"/>
              <a:t>other</a:t>
            </a:r>
            <a:r>
              <a:rPr lang="zh-CN" altLang="en-US" dirty="0"/>
              <a:t> </a:t>
            </a:r>
            <a:r>
              <a:rPr lang="en-US" altLang="zh-CN" dirty="0"/>
              <a:t>groups’</a:t>
            </a:r>
            <a:r>
              <a:rPr lang="zh-CN" altLang="en-US" dirty="0"/>
              <a:t> </a:t>
            </a:r>
            <a:r>
              <a:rPr lang="en-US" altLang="zh-CN" dirty="0"/>
              <a:t>data,</a:t>
            </a:r>
            <a:r>
              <a:rPr lang="zh-CN" altLang="en-US" dirty="0"/>
              <a:t> </a:t>
            </a:r>
            <a:r>
              <a:rPr lang="en-US" altLang="zh-CN" dirty="0"/>
              <a:t>we</a:t>
            </a:r>
            <a:r>
              <a:rPr lang="zh-CN" altLang="en-US" dirty="0"/>
              <a:t> </a:t>
            </a:r>
            <a:r>
              <a:rPr lang="en-US" altLang="zh-CN" dirty="0"/>
              <a:t>leverage</a:t>
            </a:r>
            <a:r>
              <a:rPr lang="zh-CN" altLang="en-US" dirty="0"/>
              <a:t> </a:t>
            </a:r>
            <a:r>
              <a:rPr lang="en-US" altLang="zh-CN" dirty="0"/>
              <a:t>global</a:t>
            </a:r>
            <a:r>
              <a:rPr lang="zh-CN" altLang="en-US" dirty="0"/>
              <a:t> </a:t>
            </a:r>
            <a:r>
              <a:rPr lang="en-US" altLang="zh-CN" dirty="0"/>
              <a:t>updating,</a:t>
            </a:r>
            <a:r>
              <a:rPr lang="zh-CN" altLang="en-US" dirty="0"/>
              <a:t> </a:t>
            </a:r>
            <a:r>
              <a:rPr lang="en-US" altLang="zh-CN" dirty="0"/>
              <a:t>where</a:t>
            </a:r>
            <a:r>
              <a:rPr lang="zh-CN" altLang="en-US" dirty="0"/>
              <a:t> </a:t>
            </a:r>
            <a:r>
              <a:rPr lang="en-US" altLang="zh-CN" dirty="0"/>
              <a:t>parameter</a:t>
            </a:r>
            <a:r>
              <a:rPr lang="zh-CN" altLang="en-US" dirty="0"/>
              <a:t> </a:t>
            </a:r>
            <a:r>
              <a:rPr lang="en-US" altLang="zh-CN" dirty="0"/>
              <a:t>server</a:t>
            </a:r>
            <a:r>
              <a:rPr lang="zh-CN" altLang="en-US" dirty="0"/>
              <a:t> </a:t>
            </a:r>
            <a:r>
              <a:rPr lang="en-US" altLang="zh-CN" dirty="0"/>
              <a:t>will</a:t>
            </a:r>
            <a:r>
              <a:rPr lang="zh-CN" altLang="en-US" dirty="0"/>
              <a:t> </a:t>
            </a:r>
            <a:r>
              <a:rPr lang="en-US" altLang="zh-CN" dirty="0"/>
              <a:t>maintain</a:t>
            </a:r>
            <a:r>
              <a:rPr lang="zh-CN" altLang="en-US" dirty="0"/>
              <a:t> </a:t>
            </a:r>
            <a:r>
              <a:rPr lang="en-US" altLang="zh-CN" dirty="0"/>
              <a:t>a</a:t>
            </a:r>
            <a:r>
              <a:rPr lang="zh-CN" altLang="en-US" dirty="0"/>
              <a:t> </a:t>
            </a:r>
            <a:r>
              <a:rPr lang="en-US" altLang="zh-CN" dirty="0"/>
              <a:t>global</a:t>
            </a:r>
            <a:r>
              <a:rPr lang="zh-CN" altLang="en-US" dirty="0"/>
              <a:t> </a:t>
            </a:r>
            <a:r>
              <a:rPr lang="en-US" altLang="zh-CN" dirty="0"/>
              <a:t>DNN</a:t>
            </a:r>
            <a:r>
              <a:rPr lang="zh-CN" altLang="en-US" dirty="0"/>
              <a:t> </a:t>
            </a:r>
            <a:r>
              <a:rPr lang="en-US" altLang="zh-CN" dirty="0"/>
              <a:t>and</a:t>
            </a:r>
            <a:r>
              <a:rPr lang="zh-CN" altLang="en-US" dirty="0"/>
              <a:t> </a:t>
            </a:r>
            <a:r>
              <a:rPr lang="en-US" altLang="zh-CN" dirty="0"/>
              <a:t>update</a:t>
            </a:r>
            <a:r>
              <a:rPr lang="zh-CN" altLang="en-US" dirty="0"/>
              <a:t> </a:t>
            </a:r>
            <a:r>
              <a:rPr lang="en-US" altLang="zh-CN" dirty="0"/>
              <a:t>the</a:t>
            </a:r>
            <a:r>
              <a:rPr lang="zh-CN" altLang="en-US" dirty="0"/>
              <a:t> </a:t>
            </a:r>
            <a:r>
              <a:rPr lang="en-US" altLang="zh-CN" dirty="0"/>
              <a:t>global</a:t>
            </a:r>
            <a:r>
              <a:rPr lang="zh-CN" altLang="en-US" dirty="0"/>
              <a:t> </a:t>
            </a:r>
            <a:r>
              <a:rPr lang="en-US" altLang="zh-CN" dirty="0"/>
              <a:t>model</a:t>
            </a:r>
            <a:r>
              <a:rPr lang="zh-CN" altLang="en-US" dirty="0"/>
              <a:t> </a:t>
            </a:r>
            <a:r>
              <a:rPr lang="en-US" altLang="zh-CN" dirty="0"/>
              <a:t>based</a:t>
            </a:r>
            <a:r>
              <a:rPr lang="zh-CN" altLang="en-US" dirty="0"/>
              <a:t> </a:t>
            </a:r>
            <a:r>
              <a:rPr lang="en-US" altLang="zh-CN" dirty="0"/>
              <a:t>on</a:t>
            </a:r>
            <a:r>
              <a:rPr lang="zh-CN" altLang="en-US" dirty="0"/>
              <a:t> </a:t>
            </a:r>
            <a:r>
              <a:rPr lang="en-US" altLang="zh-CN" dirty="0"/>
              <a:t>weights</a:t>
            </a:r>
            <a:r>
              <a:rPr lang="zh-CN" altLang="en-US" dirty="0"/>
              <a:t> </a:t>
            </a:r>
            <a:r>
              <a:rPr lang="en-US" altLang="zh-CN" dirty="0"/>
              <a:t>collected</a:t>
            </a:r>
            <a:r>
              <a:rPr lang="zh-CN" altLang="en-US" dirty="0"/>
              <a:t> </a:t>
            </a:r>
            <a:r>
              <a:rPr lang="en-US" altLang="zh-CN" dirty="0"/>
              <a:t>from</a:t>
            </a:r>
            <a:r>
              <a:rPr lang="zh-CN" altLang="en-US" dirty="0"/>
              <a:t> </a:t>
            </a:r>
            <a:r>
              <a:rPr lang="en-US" altLang="zh-CN" dirty="0"/>
              <a:t>different</a:t>
            </a:r>
            <a:r>
              <a:rPr lang="zh-CN" altLang="en-US" dirty="0"/>
              <a:t> </a:t>
            </a:r>
            <a:r>
              <a:rPr lang="en-US" altLang="zh-CN" dirty="0"/>
              <a:t>groups.</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12</a:t>
            </a:fld>
            <a:endParaRPr lang="en-US"/>
          </a:p>
        </p:txBody>
      </p:sp>
    </p:spTree>
    <p:extLst>
      <p:ext uri="{BB962C8B-B14F-4D97-AF65-F5344CB8AC3E}">
        <p14:creationId xmlns:p14="http://schemas.microsoft.com/office/powerpoint/2010/main" val="363909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Before</a:t>
            </a:r>
            <a:r>
              <a:rPr lang="zh-CN" altLang="en-US" dirty="0"/>
              <a:t> </a:t>
            </a:r>
            <a:r>
              <a:rPr lang="en-US" altLang="zh-CN" dirty="0"/>
              <a:t>going</a:t>
            </a:r>
            <a:r>
              <a:rPr lang="zh-CN" altLang="en-US" dirty="0"/>
              <a:t> </a:t>
            </a:r>
            <a:r>
              <a:rPr lang="en-US" altLang="zh-CN" dirty="0"/>
              <a:t>into</a:t>
            </a:r>
            <a:r>
              <a:rPr lang="zh-CN" altLang="en-US" dirty="0"/>
              <a:t> </a:t>
            </a:r>
            <a:r>
              <a:rPr lang="en-US" altLang="zh-CN" dirty="0"/>
              <a:t>details,</a:t>
            </a:r>
            <a:r>
              <a:rPr lang="zh-CN" altLang="en-US" dirty="0"/>
              <a:t> </a:t>
            </a:r>
            <a:r>
              <a:rPr lang="en-US" altLang="zh-CN" dirty="0"/>
              <a:t>as</a:t>
            </a:r>
            <a:r>
              <a:rPr lang="zh-CN" altLang="en-US" dirty="0"/>
              <a:t> </a:t>
            </a:r>
            <a:r>
              <a:rPr lang="en-US" altLang="zh-CN" dirty="0"/>
              <a:t>we</a:t>
            </a:r>
            <a:r>
              <a:rPr lang="zh-CN" altLang="en-US" dirty="0"/>
              <a:t> </a:t>
            </a:r>
            <a:r>
              <a:rPr lang="en-US" altLang="zh-CN" dirty="0"/>
              <a:t>already</a:t>
            </a:r>
            <a:r>
              <a:rPr lang="zh-CN" altLang="en-US" dirty="0"/>
              <a:t> </a:t>
            </a:r>
            <a:r>
              <a:rPr lang="en-US" altLang="zh-CN" dirty="0"/>
              <a:t>see</a:t>
            </a:r>
            <a:r>
              <a:rPr lang="zh-CN" altLang="en-US" dirty="0"/>
              <a:t> </a:t>
            </a:r>
            <a:r>
              <a:rPr lang="en-US" altLang="zh-CN" dirty="0"/>
              <a:t>all</a:t>
            </a:r>
            <a:r>
              <a:rPr lang="zh-CN" altLang="en-US" dirty="0"/>
              <a:t> </a:t>
            </a:r>
            <a:r>
              <a:rPr lang="en-US" altLang="zh-CN" dirty="0"/>
              <a:t>the</a:t>
            </a:r>
            <a:r>
              <a:rPr lang="zh-CN" altLang="en-US" dirty="0"/>
              <a:t> </a:t>
            </a:r>
            <a:r>
              <a:rPr lang="en-US" altLang="zh-CN" dirty="0"/>
              <a:t>participant</a:t>
            </a:r>
            <a:r>
              <a:rPr lang="zh-CN" altLang="en-US" dirty="0"/>
              <a:t> </a:t>
            </a:r>
            <a:r>
              <a:rPr lang="en-US" altLang="zh-CN" dirty="0"/>
              <a:t>roles,</a:t>
            </a:r>
            <a:r>
              <a:rPr lang="zh-CN" altLang="en-US" dirty="0"/>
              <a:t> </a:t>
            </a:r>
            <a:r>
              <a:rPr lang="en-US" altLang="zh-CN" dirty="0"/>
              <a:t>including</a:t>
            </a:r>
            <a:r>
              <a:rPr lang="zh-CN" altLang="en-US" dirty="0"/>
              <a:t> </a:t>
            </a:r>
            <a:r>
              <a:rPr lang="en-US" altLang="zh-CN" dirty="0"/>
              <a:t>dominator,</a:t>
            </a:r>
            <a:r>
              <a:rPr lang="zh-CN" altLang="en-US" dirty="0"/>
              <a:t> </a:t>
            </a:r>
            <a:r>
              <a:rPr lang="en-US" altLang="zh-CN" dirty="0"/>
              <a:t>follower,</a:t>
            </a:r>
            <a:r>
              <a:rPr lang="zh-CN" altLang="en-US" dirty="0"/>
              <a:t> </a:t>
            </a:r>
            <a:r>
              <a:rPr lang="en-US" altLang="zh-CN" dirty="0"/>
              <a:t>dummy</a:t>
            </a:r>
            <a:r>
              <a:rPr lang="zh-CN" altLang="en-US" dirty="0"/>
              <a:t> </a:t>
            </a:r>
            <a:r>
              <a:rPr lang="en-US" altLang="zh-CN" dirty="0"/>
              <a:t>and</a:t>
            </a:r>
            <a:r>
              <a:rPr lang="zh-CN" altLang="en-US" dirty="0"/>
              <a:t> </a:t>
            </a:r>
            <a:r>
              <a:rPr lang="en-US" altLang="zh-CN" dirty="0"/>
              <a:t>server.</a:t>
            </a:r>
            <a:r>
              <a:rPr lang="zh-CN" altLang="en-US" dirty="0"/>
              <a:t> </a:t>
            </a:r>
            <a:r>
              <a:rPr lang="en-US" altLang="zh-CN" dirty="0"/>
              <a:t>We</a:t>
            </a:r>
            <a:r>
              <a:rPr lang="zh-CN" altLang="en-US" dirty="0"/>
              <a:t> </a:t>
            </a:r>
            <a:r>
              <a:rPr lang="en-US" altLang="zh-CN" dirty="0"/>
              <a:t>now</a:t>
            </a:r>
            <a:r>
              <a:rPr lang="zh-CN" altLang="en-US" dirty="0"/>
              <a:t> </a:t>
            </a:r>
            <a:r>
              <a:rPr lang="en-US" altLang="zh-CN" dirty="0"/>
              <a:t>formulate</a:t>
            </a:r>
            <a:r>
              <a:rPr lang="zh-CN" altLang="en-US" dirty="0"/>
              <a:t> </a:t>
            </a:r>
            <a:r>
              <a:rPr lang="en-US" altLang="zh-CN" dirty="0"/>
              <a:t>our</a:t>
            </a:r>
            <a:r>
              <a:rPr lang="zh-CN" altLang="en-US" dirty="0"/>
              <a:t> </a:t>
            </a:r>
            <a:r>
              <a:rPr lang="en-US" altLang="zh-CN" dirty="0"/>
              <a:t>adversary</a:t>
            </a:r>
            <a:r>
              <a:rPr lang="zh-CN" altLang="en-US" dirty="0"/>
              <a:t> </a:t>
            </a:r>
            <a:r>
              <a:rPr lang="en-US" altLang="zh-CN" dirty="0"/>
              <a:t>model.</a:t>
            </a:r>
          </a:p>
        </p:txBody>
      </p:sp>
      <p:sp>
        <p:nvSpPr>
          <p:cNvPr id="4" name="Slide Number Placeholder 3"/>
          <p:cNvSpPr>
            <a:spLocks noGrp="1"/>
          </p:cNvSpPr>
          <p:nvPr>
            <p:ph type="sldNum" sz="quarter" idx="10"/>
          </p:nvPr>
        </p:nvSpPr>
        <p:spPr/>
        <p:txBody>
          <a:bodyPr/>
          <a:lstStyle/>
          <a:p>
            <a:fld id="{82EEBDA7-56D9-3545-BA7D-7209FC5C995F}" type="slidenum">
              <a:rPr lang="en-US" smtClean="0"/>
              <a:t>13</a:t>
            </a:fld>
            <a:endParaRPr lang="en-US"/>
          </a:p>
        </p:txBody>
      </p:sp>
    </p:spTree>
    <p:extLst>
      <p:ext uri="{BB962C8B-B14F-4D97-AF65-F5344CB8AC3E}">
        <p14:creationId xmlns:p14="http://schemas.microsoft.com/office/powerpoint/2010/main" val="342674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Firstly</a:t>
            </a:r>
            <a:r>
              <a:rPr lang="zh-CN" altLang="en-US" dirty="0"/>
              <a:t> </a:t>
            </a:r>
            <a:r>
              <a:rPr lang="en-US" altLang="zh-CN" dirty="0"/>
              <a:t>we</a:t>
            </a:r>
            <a:r>
              <a:rPr lang="zh-CN" altLang="en-US" dirty="0"/>
              <a:t> </a:t>
            </a:r>
            <a:r>
              <a:rPr lang="en-US" altLang="zh-CN" dirty="0"/>
              <a:t>assume</a:t>
            </a:r>
            <a:r>
              <a:rPr lang="zh-CN" altLang="en-US" dirty="0"/>
              <a:t> </a:t>
            </a:r>
            <a:r>
              <a:rPr lang="en-US" altLang="zh-CN" dirty="0"/>
              <a:t>the</a:t>
            </a:r>
            <a:r>
              <a:rPr lang="zh-CN" altLang="en-US" dirty="0"/>
              <a:t> </a:t>
            </a:r>
            <a:r>
              <a:rPr lang="en-US" altLang="zh-CN" dirty="0"/>
              <a:t>dominator</a:t>
            </a:r>
            <a:r>
              <a:rPr lang="zh-CN" altLang="en-US" dirty="0"/>
              <a:t> </a:t>
            </a:r>
            <a:r>
              <a:rPr lang="en-US" altLang="zh-CN" dirty="0"/>
              <a:t>is</a:t>
            </a:r>
            <a:r>
              <a:rPr lang="zh-CN" altLang="en-US" dirty="0"/>
              <a:t> </a:t>
            </a:r>
            <a:r>
              <a:rPr lang="en-US" altLang="zh-CN" dirty="0"/>
              <a:t>semi-honest.</a:t>
            </a:r>
            <a:r>
              <a:rPr lang="zh-CN" altLang="en-US" dirty="0"/>
              <a:t> </a:t>
            </a:r>
            <a:r>
              <a:rPr lang="en-US" altLang="zh-CN" dirty="0"/>
              <a:t>It</a:t>
            </a:r>
            <a:r>
              <a:rPr lang="zh-CN" altLang="en-US" dirty="0"/>
              <a:t> </a:t>
            </a:r>
            <a:r>
              <a:rPr lang="en-US" altLang="zh-CN" dirty="0"/>
              <a:t>may</a:t>
            </a:r>
            <a:r>
              <a:rPr lang="zh-CN" altLang="en-US" dirty="0"/>
              <a:t> </a:t>
            </a:r>
            <a:r>
              <a:rPr lang="en-US" altLang="zh-CN" sz="1200" dirty="0">
                <a:solidFill>
                  <a:srgbClr val="FF0000"/>
                </a:solidFill>
              </a:rPr>
              <a:t>try</a:t>
            </a:r>
            <a:r>
              <a:rPr lang="zh-CN" altLang="en-US" sz="1200" dirty="0">
                <a:solidFill>
                  <a:srgbClr val="FF0000"/>
                </a:solidFill>
              </a:rPr>
              <a:t> </a:t>
            </a:r>
            <a:r>
              <a:rPr lang="en-US" altLang="zh-CN" sz="1200" dirty="0">
                <a:solidFill>
                  <a:srgbClr val="FF0000"/>
                </a:solidFill>
              </a:rPr>
              <a:t>to</a:t>
            </a:r>
            <a:r>
              <a:rPr lang="zh-CN" altLang="en-US" sz="1200" dirty="0">
                <a:solidFill>
                  <a:srgbClr val="FF0000"/>
                </a:solidFill>
              </a:rPr>
              <a:t> </a:t>
            </a:r>
            <a:r>
              <a:rPr lang="en-US" altLang="zh-CN" sz="1200" dirty="0">
                <a:solidFill>
                  <a:srgbClr val="FF0000"/>
                </a:solidFill>
              </a:rPr>
              <a:t>invade</a:t>
            </a:r>
            <a:r>
              <a:rPr lang="zh-CN" altLang="en-US" sz="1200" dirty="0">
                <a:solidFill>
                  <a:srgbClr val="FF0000"/>
                </a:solidFill>
              </a:rPr>
              <a:t> </a:t>
            </a:r>
            <a:r>
              <a:rPr lang="en-US" altLang="zh-CN" sz="1200" dirty="0"/>
              <a:t>others’</a:t>
            </a:r>
            <a:r>
              <a:rPr lang="zh-CN" altLang="en-US" sz="1200" dirty="0"/>
              <a:t> </a:t>
            </a:r>
            <a:r>
              <a:rPr lang="en-US" altLang="zh-CN" sz="1200" dirty="0"/>
              <a:t>privacy</a:t>
            </a:r>
            <a:r>
              <a:rPr lang="zh-CN" altLang="en-US" sz="1200" dirty="0"/>
              <a:t> </a:t>
            </a:r>
            <a:r>
              <a:rPr lang="en-US" altLang="zh-CN" sz="1200" dirty="0">
                <a:solidFill>
                  <a:srgbClr val="FF0000"/>
                </a:solidFill>
              </a:rPr>
              <a:t>after</a:t>
            </a:r>
            <a:r>
              <a:rPr lang="zh-CN" altLang="en-US" sz="1200" dirty="0">
                <a:solidFill>
                  <a:srgbClr val="FF0000"/>
                </a:solidFill>
              </a:rPr>
              <a:t> </a:t>
            </a:r>
            <a:r>
              <a:rPr lang="en-US" altLang="zh-CN" sz="1200" dirty="0">
                <a:solidFill>
                  <a:srgbClr val="FF0000"/>
                </a:solidFill>
              </a:rPr>
              <a:t>role</a:t>
            </a:r>
            <a:r>
              <a:rPr lang="zh-CN" altLang="en-US" sz="1200" dirty="0">
                <a:solidFill>
                  <a:srgbClr val="FF0000"/>
                </a:solidFill>
              </a:rPr>
              <a:t> </a:t>
            </a:r>
            <a:r>
              <a:rPr lang="en-US" altLang="zh-CN" sz="1200" dirty="0">
                <a:solidFill>
                  <a:srgbClr val="FF0000"/>
                </a:solidFill>
              </a:rPr>
              <a:t>exchange</a:t>
            </a:r>
            <a:r>
              <a:rPr lang="zh-CN" altLang="en-US" sz="1200" dirty="0">
                <a:solidFill>
                  <a:srgbClr val="FF0000"/>
                </a:solidFill>
              </a:rPr>
              <a:t> </a:t>
            </a:r>
            <a:r>
              <a:rPr lang="en-US" altLang="zh-CN" sz="1200" dirty="0"/>
              <a:t>with</a:t>
            </a:r>
            <a:r>
              <a:rPr lang="zh-CN" altLang="en-US" sz="1200" dirty="0"/>
              <a:t> </a:t>
            </a:r>
            <a:r>
              <a:rPr lang="en-US" altLang="zh-CN" sz="1200" dirty="0"/>
              <a:t>others</a:t>
            </a:r>
            <a:r>
              <a:rPr lang="zh-CN" altLang="en-US" sz="1200" dirty="0"/>
              <a:t> </a:t>
            </a:r>
            <a:r>
              <a:rPr lang="en-US" altLang="zh-CN" sz="1200" dirty="0"/>
              <a:t>(using</a:t>
            </a:r>
            <a:r>
              <a:rPr lang="zh-CN" altLang="en-US" sz="1200" dirty="0"/>
              <a:t> </a:t>
            </a:r>
            <a:r>
              <a:rPr lang="en-US" altLang="zh-CN" sz="1200" dirty="0"/>
              <a:t>historical</a:t>
            </a:r>
            <a:r>
              <a:rPr lang="zh-CN" altLang="en-US" sz="1200" dirty="0"/>
              <a:t> </a:t>
            </a:r>
            <a:r>
              <a:rPr lang="en-US" altLang="zh-CN" sz="1200" dirty="0"/>
              <a:t>records</a:t>
            </a:r>
            <a:r>
              <a:rPr lang="zh-CN" altLang="en-US" sz="1200" dirty="0"/>
              <a:t> </a:t>
            </a:r>
            <a:r>
              <a:rPr lang="en-US" altLang="zh-CN" sz="1200" dirty="0"/>
              <a:t>as</a:t>
            </a:r>
            <a:r>
              <a:rPr lang="zh-CN" altLang="en-US" sz="1200" dirty="0"/>
              <a:t> </a:t>
            </a:r>
            <a:r>
              <a:rPr lang="en-US" altLang="zh-CN" sz="1200" dirty="0"/>
              <a:t>background</a:t>
            </a:r>
            <a:r>
              <a:rPr lang="zh-CN" altLang="en-US" sz="1200" dirty="0"/>
              <a:t> </a:t>
            </a:r>
            <a:r>
              <a:rPr lang="en-US" altLang="zh-CN" sz="1200" dirty="0"/>
              <a:t>knowledge),</a:t>
            </a:r>
            <a:r>
              <a:rPr lang="zh-CN" altLang="en-US" sz="1200" dirty="0"/>
              <a:t> </a:t>
            </a:r>
            <a:r>
              <a:rPr lang="en-US" altLang="zh-CN" sz="1200" dirty="0"/>
              <a:t>but</a:t>
            </a:r>
            <a:r>
              <a:rPr lang="zh-CN" altLang="en-US" sz="1200" dirty="0"/>
              <a:t> </a:t>
            </a:r>
            <a:r>
              <a:rPr lang="en-US" altLang="zh-CN" sz="1200" dirty="0"/>
              <a:t>it</a:t>
            </a:r>
            <a:r>
              <a:rPr lang="zh-CN" altLang="en-US" sz="1200" dirty="0"/>
              <a:t> </a:t>
            </a:r>
            <a:r>
              <a:rPr lang="en-US" altLang="zh-CN" sz="1200" dirty="0"/>
              <a:t>has</a:t>
            </a:r>
            <a:r>
              <a:rPr lang="zh-CN" altLang="en-US" sz="1200" dirty="0"/>
              <a:t> </a:t>
            </a:r>
            <a:r>
              <a:rPr lang="en-US" altLang="zh-CN" sz="1200" dirty="0"/>
              <a:t>no</a:t>
            </a:r>
            <a:r>
              <a:rPr lang="zh-CN" altLang="en-US" sz="1200" dirty="0"/>
              <a:t> </a:t>
            </a:r>
            <a:r>
              <a:rPr lang="en-US" altLang="zh-CN" sz="1200" dirty="0"/>
              <a:t>intention</a:t>
            </a:r>
            <a:r>
              <a:rPr lang="zh-CN" altLang="en-US" sz="1200" dirty="0"/>
              <a:t> </a:t>
            </a:r>
            <a:r>
              <a:rPr lang="en-US" altLang="zh-CN" sz="1200" dirty="0"/>
              <a:t>to</a:t>
            </a:r>
            <a:r>
              <a:rPr lang="zh-CN" altLang="en-US" sz="1200" dirty="0"/>
              <a:t> </a:t>
            </a:r>
            <a:r>
              <a:rPr lang="en-US" altLang="zh-CN" sz="1200" dirty="0"/>
              <a:t>violate</a:t>
            </a:r>
            <a:r>
              <a:rPr lang="zh-CN" altLang="en-US" sz="1200" dirty="0"/>
              <a:t> </a:t>
            </a:r>
            <a:r>
              <a:rPr lang="en-US" altLang="zh-CN" sz="1200" dirty="0"/>
              <a:t>privacy</a:t>
            </a:r>
            <a:r>
              <a:rPr lang="zh-CN" altLang="en-US" sz="1200" dirty="0"/>
              <a:t> </a:t>
            </a:r>
            <a:r>
              <a:rPr lang="en-US" altLang="zh-CN" sz="1200" dirty="0"/>
              <a:t>when</a:t>
            </a:r>
            <a:r>
              <a:rPr lang="zh-CN" altLang="en-US" sz="1200" dirty="0"/>
              <a:t> </a:t>
            </a:r>
            <a:r>
              <a:rPr lang="en-US" altLang="zh-CN" sz="1200" dirty="0"/>
              <a:t>he/she</a:t>
            </a:r>
            <a:r>
              <a:rPr lang="zh-CN" altLang="en-US" sz="1200" dirty="0"/>
              <a:t> </a:t>
            </a:r>
            <a:r>
              <a:rPr lang="en-US" altLang="zh-CN" sz="1200" dirty="0"/>
              <a:t>contributes</a:t>
            </a:r>
            <a:r>
              <a:rPr lang="zh-CN" altLang="en-US" sz="1200" dirty="0"/>
              <a:t> </a:t>
            </a:r>
            <a:r>
              <a:rPr lang="en-US" altLang="zh-CN" sz="1200" dirty="0">
                <a:solidFill>
                  <a:srgbClr val="FF0000"/>
                </a:solidFill>
              </a:rPr>
              <a:t>his/her</a:t>
            </a:r>
            <a:r>
              <a:rPr lang="zh-CN" altLang="en-US" sz="1200" dirty="0">
                <a:solidFill>
                  <a:srgbClr val="FF0000"/>
                </a:solidFill>
              </a:rPr>
              <a:t> </a:t>
            </a:r>
            <a:r>
              <a:rPr lang="en-US" altLang="zh-CN" sz="1200" dirty="0">
                <a:solidFill>
                  <a:srgbClr val="FF0000"/>
                </a:solidFill>
              </a:rPr>
              <a:t>data</a:t>
            </a:r>
            <a:r>
              <a:rPr lang="zh-CN" altLang="en-US" sz="1200" dirty="0">
                <a:solidFill>
                  <a:srgbClr val="FF0000"/>
                </a:solidFill>
              </a:rPr>
              <a:t> </a:t>
            </a:r>
            <a:r>
              <a:rPr lang="en-US" altLang="zh-CN" sz="1200" dirty="0">
                <a:solidFill>
                  <a:srgbClr val="FF0000"/>
                </a:solidFill>
              </a:rPr>
              <a:t>as</a:t>
            </a:r>
            <a:r>
              <a:rPr lang="zh-CN" altLang="en-US" sz="1200" dirty="0">
                <a:solidFill>
                  <a:srgbClr val="FF0000"/>
                </a:solidFill>
              </a:rPr>
              <a:t> </a:t>
            </a:r>
            <a:r>
              <a:rPr lang="en-US" altLang="zh-CN" sz="1200" dirty="0">
                <a:solidFill>
                  <a:srgbClr val="FF0000"/>
                </a:solidFill>
              </a:rPr>
              <a:t>training</a:t>
            </a:r>
            <a:r>
              <a:rPr lang="zh-CN" altLang="en-US" sz="1200" dirty="0">
                <a:solidFill>
                  <a:srgbClr val="FF0000"/>
                </a:solidFill>
              </a:rPr>
              <a:t> </a:t>
            </a:r>
            <a:r>
              <a:rPr lang="en-US" altLang="zh-CN" sz="1200" dirty="0">
                <a:solidFill>
                  <a:srgbClr val="FF0000"/>
                </a:solidFill>
              </a:rPr>
              <a:t>sample</a:t>
            </a:r>
            <a:r>
              <a:rPr lang="en-US" altLang="zh-CN" sz="1200" dirty="0"/>
              <a:t>.</a:t>
            </a:r>
            <a:r>
              <a:rPr lang="zh-CN" altLang="en-US" sz="1200" dirty="0"/>
              <a:t> </a:t>
            </a: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For</a:t>
            </a:r>
            <a:r>
              <a:rPr lang="zh-CN" altLang="en-US" sz="1200" dirty="0"/>
              <a:t> </a:t>
            </a:r>
            <a:r>
              <a:rPr lang="en-US" altLang="zh-CN" sz="1200" dirty="0"/>
              <a:t>the</a:t>
            </a:r>
            <a:r>
              <a:rPr lang="zh-CN" altLang="en-US" sz="1200" dirty="0"/>
              <a:t> </a:t>
            </a:r>
            <a:r>
              <a:rPr lang="en-US" altLang="zh-CN" sz="1200" dirty="0"/>
              <a:t>rest</a:t>
            </a:r>
            <a:r>
              <a:rPr lang="zh-CN" altLang="en-US" sz="1200" dirty="0"/>
              <a:t> </a:t>
            </a:r>
            <a:r>
              <a:rPr lang="en-US" altLang="zh-CN" sz="1200" dirty="0"/>
              <a:t>of</a:t>
            </a:r>
            <a:r>
              <a:rPr lang="zh-CN" altLang="en-US" sz="1200" dirty="0"/>
              <a:t> </a:t>
            </a:r>
            <a:r>
              <a:rPr lang="en-US" altLang="zh-CN" sz="1200" dirty="0"/>
              <a:t>roles,</a:t>
            </a:r>
            <a:r>
              <a:rPr lang="zh-CN" altLang="en-US" sz="1200" dirty="0"/>
              <a:t> </a:t>
            </a:r>
            <a:r>
              <a:rPr lang="en-US" altLang="zh-CN" sz="1200" dirty="0"/>
              <a:t>including</a:t>
            </a:r>
            <a:r>
              <a:rPr lang="zh-CN" altLang="en-US" sz="1200" dirty="0"/>
              <a:t> </a:t>
            </a:r>
            <a:r>
              <a:rPr lang="en-US" altLang="zh-CN" sz="1200" dirty="0">
                <a:solidFill>
                  <a:srgbClr val="FF0000"/>
                </a:solidFill>
              </a:rPr>
              <a:t>follower</a:t>
            </a:r>
            <a:r>
              <a:rPr lang="en-US" altLang="zh-CN" sz="1200" dirty="0"/>
              <a:t>,</a:t>
            </a:r>
            <a:r>
              <a:rPr lang="zh-CN" altLang="en-US" sz="1200" dirty="0"/>
              <a:t> </a:t>
            </a:r>
            <a:r>
              <a:rPr lang="en-US" altLang="zh-CN" sz="1200" dirty="0">
                <a:solidFill>
                  <a:srgbClr val="FF0000"/>
                </a:solidFill>
              </a:rPr>
              <a:t>dummy</a:t>
            </a:r>
            <a:r>
              <a:rPr lang="zh-CN" altLang="en-US" sz="1200" dirty="0">
                <a:solidFill>
                  <a:srgbClr val="FF0000"/>
                </a:solidFill>
              </a:rPr>
              <a:t> </a:t>
            </a:r>
            <a:r>
              <a:rPr lang="en-US" altLang="zh-CN" sz="1200" dirty="0"/>
              <a:t>and</a:t>
            </a:r>
            <a:r>
              <a:rPr lang="zh-CN" altLang="en-US" sz="1200" dirty="0"/>
              <a:t> </a:t>
            </a:r>
            <a:r>
              <a:rPr lang="en-US" altLang="zh-CN" sz="1200" dirty="0">
                <a:solidFill>
                  <a:srgbClr val="FF0000"/>
                </a:solidFill>
              </a:rPr>
              <a:t>server,</a:t>
            </a:r>
            <a:r>
              <a:rPr lang="zh-CN" altLang="en-US" sz="1200" dirty="0">
                <a:solidFill>
                  <a:srgbClr val="FF0000"/>
                </a:solidFill>
              </a:rPr>
              <a:t> </a:t>
            </a:r>
            <a:r>
              <a:rPr lang="en-US" altLang="zh-CN" sz="1200" dirty="0">
                <a:solidFill>
                  <a:srgbClr val="FF0000"/>
                </a:solidFill>
              </a:rPr>
              <a:t>they</a:t>
            </a:r>
            <a:r>
              <a:rPr lang="zh-CN" altLang="en-US" sz="1200" dirty="0">
                <a:solidFill>
                  <a:srgbClr val="FF0000"/>
                </a:solidFill>
              </a:rPr>
              <a:t> </a:t>
            </a:r>
            <a:r>
              <a:rPr lang="en-US" altLang="zh-CN" sz="1200" dirty="0">
                <a:solidFill>
                  <a:srgbClr val="FF0000"/>
                </a:solidFill>
              </a:rPr>
              <a:t>are</a:t>
            </a:r>
            <a:r>
              <a:rPr lang="zh-CN" altLang="en-US" sz="1200" dirty="0">
                <a:solidFill>
                  <a:srgbClr val="FF0000"/>
                </a:solidFill>
              </a:rPr>
              <a:t> </a:t>
            </a:r>
            <a:r>
              <a:rPr lang="en-US" altLang="zh-CN" sz="1200" dirty="0">
                <a:solidFill>
                  <a:srgbClr val="FF0000"/>
                </a:solidFill>
              </a:rPr>
              <a:t>all</a:t>
            </a:r>
            <a:r>
              <a:rPr lang="zh-CN" altLang="en-US" sz="1200" dirty="0">
                <a:solidFill>
                  <a:srgbClr val="FF0000"/>
                </a:solidFill>
              </a:rPr>
              <a:t> </a:t>
            </a:r>
            <a:r>
              <a:rPr lang="en-US" altLang="zh-CN" sz="1200" dirty="0">
                <a:solidFill>
                  <a:srgbClr val="FF0000"/>
                </a:solidFill>
              </a:rPr>
              <a:t>semi-honest</a:t>
            </a:r>
            <a:r>
              <a:rPr lang="zh-CN" altLang="en-US" sz="1200" dirty="0">
                <a:solidFill>
                  <a:srgbClr val="FF0000"/>
                </a:solidFill>
              </a:rPr>
              <a:t> </a:t>
            </a:r>
            <a:r>
              <a:rPr lang="en-US" altLang="zh-CN" sz="1200" dirty="0">
                <a:solidFill>
                  <a:srgbClr val="FF0000"/>
                </a:solidFill>
              </a:rPr>
              <a:t>adversaries.</a:t>
            </a:r>
            <a:r>
              <a:rPr lang="zh-CN" altLang="en-US" sz="1200" dirty="0">
                <a:solidFill>
                  <a:srgbClr val="FF0000"/>
                </a:solidFill>
              </a:rPr>
              <a:t> </a:t>
            </a:r>
            <a:r>
              <a:rPr lang="en-US" altLang="zh-CN" sz="1200" dirty="0">
                <a:solidFill>
                  <a:srgbClr val="FF0000"/>
                </a:solidFill>
              </a:rPr>
              <a:t>They</a:t>
            </a:r>
            <a:r>
              <a:rPr lang="zh-CN" altLang="en-US" sz="1200" dirty="0">
                <a:solidFill>
                  <a:srgbClr val="FF0000"/>
                </a:solidFill>
              </a:rPr>
              <a:t> </a:t>
            </a:r>
            <a:r>
              <a:rPr lang="en-US" altLang="zh-CN" sz="1200" dirty="0">
                <a:solidFill>
                  <a:srgbClr val="FF0000"/>
                </a:solidFill>
              </a:rPr>
              <a:t>have</a:t>
            </a:r>
            <a:r>
              <a:rPr lang="zh-CN" altLang="en-US" sz="1200" dirty="0">
                <a:solidFill>
                  <a:srgbClr val="FF0000"/>
                </a:solidFill>
              </a:rPr>
              <a:t> </a:t>
            </a:r>
            <a:r>
              <a:rPr lang="en-US" altLang="zh-CN" sz="1200" dirty="0">
                <a:solidFill>
                  <a:srgbClr val="FF0000"/>
                </a:solidFill>
              </a:rPr>
              <a:t>no</a:t>
            </a:r>
            <a:r>
              <a:rPr lang="zh-CN" altLang="en-US" sz="1200" dirty="0">
                <a:solidFill>
                  <a:srgbClr val="FF0000"/>
                </a:solidFill>
              </a:rPr>
              <a:t> </a:t>
            </a:r>
            <a:r>
              <a:rPr lang="en-US" altLang="zh-CN" sz="1200" dirty="0">
                <a:solidFill>
                  <a:srgbClr val="FF0000"/>
                </a:solidFill>
              </a:rPr>
              <a:t>collusion</a:t>
            </a:r>
            <a:r>
              <a:rPr lang="zh-CN" altLang="en-US" sz="1200" dirty="0">
                <a:solidFill>
                  <a:srgbClr val="FF0000"/>
                </a:solidFill>
              </a:rPr>
              <a:t> </a:t>
            </a:r>
            <a:r>
              <a:rPr lang="en-US" altLang="zh-CN" sz="1200" dirty="0">
                <a:solidFill>
                  <a:srgbClr val="FF0000"/>
                </a:solidFill>
              </a:rPr>
              <a:t>within</a:t>
            </a:r>
            <a:r>
              <a:rPr lang="zh-CN" altLang="en-US" sz="1200" dirty="0">
                <a:solidFill>
                  <a:srgbClr val="FF0000"/>
                </a:solidFill>
              </a:rPr>
              <a:t> </a:t>
            </a:r>
            <a:r>
              <a:rPr lang="en-US" altLang="zh-CN" sz="1200" dirty="0">
                <a:solidFill>
                  <a:srgbClr val="FF0000"/>
                </a:solidFill>
              </a:rPr>
              <a:t>each</a:t>
            </a:r>
            <a:r>
              <a:rPr lang="zh-CN" altLang="en-US" sz="1200" dirty="0">
                <a:solidFill>
                  <a:srgbClr val="FF0000"/>
                </a:solidFill>
              </a:rPr>
              <a:t> </a:t>
            </a:r>
            <a:r>
              <a:rPr lang="en-US" altLang="zh-CN" sz="1200" dirty="0">
                <a:solidFill>
                  <a:srgbClr val="FF0000"/>
                </a:solidFill>
              </a:rPr>
              <a:t>other,</a:t>
            </a:r>
            <a:r>
              <a:rPr lang="zh-CN" altLang="en-US" sz="1200" dirty="0">
                <a:solidFill>
                  <a:srgbClr val="FF0000"/>
                </a:solidFill>
              </a:rPr>
              <a:t> </a:t>
            </a:r>
            <a:r>
              <a:rPr lang="en-US" altLang="zh-CN" sz="1200" dirty="0">
                <a:solidFill>
                  <a:srgbClr val="FF0000"/>
                </a:solidFill>
              </a:rPr>
              <a:t>and</a:t>
            </a:r>
            <a:r>
              <a:rPr lang="zh-CN" altLang="en-US" sz="1200" dirty="0">
                <a:solidFill>
                  <a:srgbClr val="FF0000"/>
                </a:solidFill>
              </a:rPr>
              <a:t> </a:t>
            </a:r>
            <a:r>
              <a:rPr lang="en-US" altLang="zh-CN" sz="1200" dirty="0">
                <a:solidFill>
                  <a:srgbClr val="FF0000"/>
                </a:solidFill>
              </a:rPr>
              <a:t>will</a:t>
            </a:r>
            <a:r>
              <a:rPr lang="zh-CN" altLang="en-US" sz="1200" dirty="0">
                <a:solidFill>
                  <a:srgbClr val="FF0000"/>
                </a:solidFill>
              </a:rPr>
              <a:t> </a:t>
            </a:r>
            <a:r>
              <a:rPr lang="en-US" altLang="zh-CN" sz="1200" dirty="0">
                <a:solidFill>
                  <a:srgbClr val="FF0000"/>
                </a:solidFill>
              </a:rPr>
              <a:t>follow</a:t>
            </a:r>
            <a:r>
              <a:rPr lang="zh-CN" altLang="en-US" sz="1200" dirty="0">
                <a:solidFill>
                  <a:srgbClr val="FF0000"/>
                </a:solidFill>
              </a:rPr>
              <a:t> </a:t>
            </a:r>
            <a:r>
              <a:rPr lang="en-US" altLang="zh-CN" sz="1200" dirty="0">
                <a:solidFill>
                  <a:srgbClr val="FF0000"/>
                </a:solidFill>
              </a:rPr>
              <a:t>the</a:t>
            </a:r>
            <a:r>
              <a:rPr lang="zh-CN" altLang="en-US" sz="1200" dirty="0">
                <a:solidFill>
                  <a:srgbClr val="FF0000"/>
                </a:solidFill>
              </a:rPr>
              <a:t> </a:t>
            </a:r>
            <a:r>
              <a:rPr lang="en-US" altLang="zh-CN" sz="1200" dirty="0">
                <a:solidFill>
                  <a:srgbClr val="FF0000"/>
                </a:solidFill>
              </a:rPr>
              <a:t>protocol</a:t>
            </a:r>
            <a:r>
              <a:rPr lang="zh-CN" altLang="en-US" sz="1200" dirty="0">
                <a:solidFill>
                  <a:srgbClr val="FF0000"/>
                </a:solidFill>
              </a:rPr>
              <a:t> </a:t>
            </a:r>
            <a:r>
              <a:rPr lang="en-US" altLang="zh-CN" sz="1200" dirty="0">
                <a:solidFill>
                  <a:srgbClr val="FF0000"/>
                </a:solidFill>
              </a:rPr>
              <a:t>specification,</a:t>
            </a:r>
            <a:r>
              <a:rPr lang="zh-CN" altLang="en-US" sz="1200" dirty="0">
                <a:solidFill>
                  <a:srgbClr val="FF0000"/>
                </a:solidFill>
              </a:rPr>
              <a:t> </a:t>
            </a:r>
            <a:r>
              <a:rPr lang="en-US" altLang="zh-CN" sz="1200" dirty="0">
                <a:solidFill>
                  <a:srgbClr val="FF0000"/>
                </a:solidFill>
              </a:rPr>
              <a:t>but</a:t>
            </a:r>
            <a:r>
              <a:rPr lang="zh-CN" altLang="en-US" sz="1200" dirty="0">
                <a:solidFill>
                  <a:srgbClr val="FF0000"/>
                </a:solidFill>
              </a:rPr>
              <a:t> </a:t>
            </a:r>
            <a:r>
              <a:rPr lang="en-US" altLang="zh-CN" sz="1200" dirty="0">
                <a:solidFill>
                  <a:srgbClr val="FF0000"/>
                </a:solidFill>
              </a:rPr>
              <a:t>will</a:t>
            </a:r>
            <a:r>
              <a:rPr lang="zh-CN" altLang="en-US" sz="1200" dirty="0">
                <a:solidFill>
                  <a:srgbClr val="FF0000"/>
                </a:solidFill>
              </a:rPr>
              <a:t> </a:t>
            </a:r>
            <a:r>
              <a:rPr lang="en-US" altLang="zh-CN" sz="1200" dirty="0">
                <a:solidFill>
                  <a:srgbClr val="FF0000"/>
                </a:solidFill>
              </a:rPr>
              <a:t>try</a:t>
            </a:r>
            <a:r>
              <a:rPr lang="zh-CN" altLang="en-US" sz="1200" dirty="0">
                <a:solidFill>
                  <a:srgbClr val="FF0000"/>
                </a:solidFill>
              </a:rPr>
              <a:t> </a:t>
            </a:r>
            <a:r>
              <a:rPr lang="en-US" altLang="zh-CN" sz="1200" dirty="0">
                <a:solidFill>
                  <a:srgbClr val="FF0000"/>
                </a:solidFill>
              </a:rPr>
              <a:t>to</a:t>
            </a:r>
            <a:r>
              <a:rPr lang="zh-CN" altLang="en-US" sz="1200" dirty="0">
                <a:solidFill>
                  <a:srgbClr val="FF0000"/>
                </a:solidFill>
              </a:rPr>
              <a:t> </a:t>
            </a:r>
            <a:r>
              <a:rPr lang="en-US" altLang="zh-CN" sz="1200" dirty="0">
                <a:solidFill>
                  <a:srgbClr val="FF0000"/>
                </a:solidFill>
              </a:rPr>
              <a:t>infer</a:t>
            </a:r>
            <a:r>
              <a:rPr lang="zh-CN" altLang="en-US" sz="1200" dirty="0">
                <a:solidFill>
                  <a:srgbClr val="FF0000"/>
                </a:solidFill>
              </a:rPr>
              <a:t> </a:t>
            </a:r>
            <a:r>
              <a:rPr lang="en-US" altLang="zh-CN" sz="1200" dirty="0">
                <a:solidFill>
                  <a:srgbClr val="FF0000"/>
                </a:solidFill>
              </a:rPr>
              <a:t>other</a:t>
            </a:r>
            <a:r>
              <a:rPr lang="zh-CN" altLang="en-US" sz="1200" dirty="0">
                <a:solidFill>
                  <a:srgbClr val="FF0000"/>
                </a:solidFill>
              </a:rPr>
              <a:t> </a:t>
            </a:r>
            <a:r>
              <a:rPr lang="en-US" altLang="zh-CN" sz="1200" dirty="0">
                <a:solidFill>
                  <a:srgbClr val="FF0000"/>
                </a:solidFill>
              </a:rPr>
              <a:t>parties’</a:t>
            </a:r>
            <a:r>
              <a:rPr lang="zh-CN" altLang="en-US" sz="1200" dirty="0">
                <a:solidFill>
                  <a:srgbClr val="FF0000"/>
                </a:solidFill>
              </a:rPr>
              <a:t> </a:t>
            </a:r>
            <a:r>
              <a:rPr lang="en-US" altLang="zh-CN" sz="1200" dirty="0">
                <a:solidFill>
                  <a:srgbClr val="FF0000"/>
                </a:solidFill>
              </a:rPr>
              <a:t>private</a:t>
            </a:r>
            <a:r>
              <a:rPr lang="zh-CN" altLang="en-US" sz="1200" dirty="0">
                <a:solidFill>
                  <a:srgbClr val="FF0000"/>
                </a:solidFill>
              </a:rPr>
              <a:t> </a:t>
            </a:r>
            <a:r>
              <a:rPr lang="en-US" altLang="zh-CN" sz="1200" dirty="0">
                <a:solidFill>
                  <a:srgbClr val="FF0000"/>
                </a:solidFill>
              </a:rPr>
              <a:t>information.</a:t>
            </a:r>
            <a:endParaRPr lang="zh-CN" altLang="en-US" sz="1200" dirty="0"/>
          </a:p>
        </p:txBody>
      </p:sp>
      <p:sp>
        <p:nvSpPr>
          <p:cNvPr id="4" name="Slide Number Placeholder 3"/>
          <p:cNvSpPr>
            <a:spLocks noGrp="1"/>
          </p:cNvSpPr>
          <p:nvPr>
            <p:ph type="sldNum" sz="quarter" idx="10"/>
          </p:nvPr>
        </p:nvSpPr>
        <p:spPr/>
        <p:txBody>
          <a:bodyPr/>
          <a:lstStyle/>
          <a:p>
            <a:fld id="{82EEBDA7-56D9-3545-BA7D-7209FC5C995F}" type="slidenum">
              <a:rPr lang="en-US" smtClean="0"/>
              <a:t>14</a:t>
            </a:fld>
            <a:endParaRPr lang="en-US"/>
          </a:p>
        </p:txBody>
      </p:sp>
    </p:spTree>
    <p:extLst>
      <p:ext uri="{BB962C8B-B14F-4D97-AF65-F5344CB8AC3E}">
        <p14:creationId xmlns:p14="http://schemas.microsoft.com/office/powerpoint/2010/main" val="60065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Finally</a:t>
            </a:r>
            <a:r>
              <a:rPr lang="zh-CN" altLang="en-US" dirty="0"/>
              <a:t> </a:t>
            </a:r>
            <a:r>
              <a:rPr lang="en-US" altLang="zh-CN" dirty="0"/>
              <a:t>we</a:t>
            </a:r>
            <a:r>
              <a:rPr lang="zh-CN" altLang="en-US" dirty="0"/>
              <a:t> </a:t>
            </a:r>
            <a:r>
              <a:rPr lang="en-US" altLang="zh-CN" dirty="0"/>
              <a:t>come</a:t>
            </a:r>
            <a:r>
              <a:rPr lang="zh-CN" altLang="en-US" dirty="0"/>
              <a:t> </a:t>
            </a:r>
            <a:r>
              <a:rPr lang="en-US" altLang="zh-CN" dirty="0"/>
              <a:t>to</a:t>
            </a:r>
            <a:r>
              <a:rPr lang="zh-CN" altLang="en-US" dirty="0"/>
              <a:t> </a:t>
            </a:r>
            <a:r>
              <a:rPr lang="en-US" altLang="zh-CN" dirty="0"/>
              <a:t>our</a:t>
            </a:r>
            <a:r>
              <a:rPr lang="zh-CN" altLang="en-US" dirty="0"/>
              <a:t> </a:t>
            </a:r>
            <a:r>
              <a:rPr lang="en-US" altLang="zh-CN" dirty="0"/>
              <a:t>system</a:t>
            </a:r>
            <a:r>
              <a:rPr lang="zh-CN" altLang="en-US" dirty="0"/>
              <a:t> </a:t>
            </a:r>
            <a:r>
              <a:rPr lang="en-US" altLang="zh-CN" dirty="0"/>
              <a:t>–</a:t>
            </a:r>
            <a:r>
              <a:rPr lang="zh-CN" altLang="en-US" dirty="0"/>
              <a:t> </a:t>
            </a:r>
            <a:r>
              <a:rPr lang="en-US" altLang="zh-CN" dirty="0" err="1"/>
              <a:t>SliceNet</a:t>
            </a:r>
            <a:r>
              <a:rPr lang="en-US" altLang="zh-CN" dirty="0"/>
              <a:t>,</a:t>
            </a:r>
            <a:r>
              <a:rPr lang="zh-CN" altLang="en-US" dirty="0"/>
              <a:t> </a:t>
            </a:r>
            <a:r>
              <a:rPr lang="en-US" altLang="zh-CN" dirty="0"/>
              <a:t>which</a:t>
            </a:r>
            <a:r>
              <a:rPr lang="zh-CN" altLang="en-US" dirty="0"/>
              <a:t> </a:t>
            </a:r>
            <a:r>
              <a:rPr lang="en-US" altLang="zh-CN" dirty="0"/>
              <a:t>implements</a:t>
            </a:r>
            <a:r>
              <a:rPr lang="zh-CN" altLang="en-US" dirty="0"/>
              <a:t> </a:t>
            </a:r>
            <a:r>
              <a:rPr lang="en-US" altLang="zh-CN" dirty="0"/>
              <a:t>the</a:t>
            </a:r>
            <a:r>
              <a:rPr lang="zh-CN" altLang="en-US" dirty="0"/>
              <a:t> </a:t>
            </a:r>
            <a:r>
              <a:rPr lang="en-US" altLang="zh-CN" dirty="0"/>
              <a:t>idea</a:t>
            </a:r>
            <a:r>
              <a:rPr lang="zh-CN" altLang="en-US" dirty="0"/>
              <a:t> </a:t>
            </a:r>
            <a:r>
              <a:rPr lang="en-US" altLang="zh-CN" dirty="0"/>
              <a:t>of</a:t>
            </a:r>
            <a:r>
              <a:rPr lang="zh-CN" altLang="en-US" dirty="0"/>
              <a:t> </a:t>
            </a:r>
            <a:r>
              <a:rPr lang="en-US" altLang="zh-CN" dirty="0" err="1"/>
              <a:t>crowdlearning</a:t>
            </a:r>
            <a:r>
              <a:rPr lang="zh-CN" altLang="en-US" dirty="0"/>
              <a:t> </a:t>
            </a:r>
            <a:r>
              <a:rPr lang="en-US" altLang="zh-CN" dirty="0"/>
              <a:t>to</a:t>
            </a:r>
            <a:r>
              <a:rPr lang="zh-CN" altLang="en-US" dirty="0"/>
              <a:t> </a:t>
            </a:r>
            <a:r>
              <a:rPr lang="en-US" altLang="zh-CN" dirty="0"/>
              <a:t>enable</a:t>
            </a:r>
            <a:r>
              <a:rPr lang="zh-CN" altLang="en-US" dirty="0"/>
              <a:t> </a:t>
            </a:r>
            <a:r>
              <a:rPr lang="en-US" altLang="zh-CN" dirty="0"/>
              <a:t>deep</a:t>
            </a:r>
            <a:r>
              <a:rPr lang="zh-CN" altLang="en-US" dirty="0"/>
              <a:t> </a:t>
            </a:r>
            <a:r>
              <a:rPr lang="en-US" altLang="zh-CN" dirty="0"/>
              <a:t>learning</a:t>
            </a:r>
            <a:r>
              <a:rPr lang="zh-CN" altLang="en-US" dirty="0"/>
              <a:t> </a:t>
            </a:r>
            <a:r>
              <a:rPr lang="en-US" altLang="zh-CN" dirty="0"/>
              <a:t>training</a:t>
            </a:r>
            <a:r>
              <a:rPr lang="zh-CN" altLang="en-US" dirty="0"/>
              <a:t> </a:t>
            </a:r>
            <a:r>
              <a:rPr lang="en-US" altLang="zh-CN" dirty="0"/>
              <a:t>in</a:t>
            </a:r>
            <a:r>
              <a:rPr lang="zh-CN" altLang="en-US" dirty="0"/>
              <a:t> </a:t>
            </a:r>
            <a:r>
              <a:rPr lang="en-US" altLang="zh-CN" dirty="0"/>
              <a:t>mobile</a:t>
            </a:r>
            <a:r>
              <a:rPr lang="zh-CN" altLang="en-US" dirty="0"/>
              <a:t> </a:t>
            </a:r>
            <a:r>
              <a:rPr lang="en-US" altLang="zh-CN" dirty="0"/>
              <a:t>devices</a:t>
            </a:r>
            <a:r>
              <a:rPr lang="zh-CN" altLang="en-US" dirty="0"/>
              <a:t> </a:t>
            </a:r>
            <a:r>
              <a:rPr lang="en-US" altLang="zh-CN" dirty="0"/>
              <a:t>without</a:t>
            </a:r>
            <a:r>
              <a:rPr lang="zh-CN" altLang="en-US" dirty="0"/>
              <a:t> </a:t>
            </a:r>
            <a:r>
              <a:rPr lang="en-US" altLang="zh-CN" dirty="0"/>
              <a:t>compromising</a:t>
            </a:r>
            <a:r>
              <a:rPr lang="zh-CN" altLang="en-US" dirty="0"/>
              <a:t> </a:t>
            </a:r>
            <a:r>
              <a:rPr lang="en-US" altLang="zh-CN" dirty="0"/>
              <a:t>training</a:t>
            </a:r>
            <a:r>
              <a:rPr lang="zh-CN" altLang="en-US" dirty="0"/>
              <a:t> </a:t>
            </a:r>
            <a:r>
              <a:rPr lang="en-US" altLang="zh-CN" dirty="0"/>
              <a:t>data’s</a:t>
            </a:r>
            <a:r>
              <a:rPr lang="zh-CN" altLang="en-US" dirty="0"/>
              <a:t> </a:t>
            </a:r>
            <a:r>
              <a:rPr lang="en-US" altLang="zh-CN" dirty="0"/>
              <a:t>privacy</a:t>
            </a:r>
            <a:r>
              <a:rPr lang="zh-CN" altLang="en-US" dirty="0"/>
              <a:t> </a:t>
            </a:r>
            <a:r>
              <a:rPr lang="en-US" altLang="zh-CN" dirty="0"/>
              <a:t>and</a:t>
            </a:r>
            <a:r>
              <a:rPr lang="zh-CN" altLang="en-US" dirty="0"/>
              <a:t> </a:t>
            </a:r>
            <a:r>
              <a:rPr lang="en-US" altLang="zh-CN" dirty="0"/>
              <a:t>confidentiality.</a:t>
            </a:r>
          </a:p>
        </p:txBody>
      </p:sp>
      <p:sp>
        <p:nvSpPr>
          <p:cNvPr id="4" name="Slide Number Placeholder 3"/>
          <p:cNvSpPr>
            <a:spLocks noGrp="1"/>
          </p:cNvSpPr>
          <p:nvPr>
            <p:ph type="sldNum" sz="quarter" idx="10"/>
          </p:nvPr>
        </p:nvSpPr>
        <p:spPr/>
        <p:txBody>
          <a:bodyPr/>
          <a:lstStyle/>
          <a:p>
            <a:fld id="{82EEBDA7-56D9-3545-BA7D-7209FC5C995F}" type="slidenum">
              <a:rPr lang="en-US" smtClean="0"/>
              <a:t>15</a:t>
            </a:fld>
            <a:endParaRPr lang="en-US"/>
          </a:p>
        </p:txBody>
      </p:sp>
    </p:spTree>
    <p:extLst>
      <p:ext uri="{BB962C8B-B14F-4D97-AF65-F5344CB8AC3E}">
        <p14:creationId xmlns:p14="http://schemas.microsoft.com/office/powerpoint/2010/main" val="21558719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Firstly</a:t>
            </a:r>
            <a:r>
              <a:rPr lang="zh-CN" altLang="en-US" dirty="0"/>
              <a:t> </a:t>
            </a:r>
            <a:r>
              <a:rPr lang="en-US" altLang="zh-CN" dirty="0"/>
              <a:t>we</a:t>
            </a:r>
            <a:r>
              <a:rPr lang="zh-CN" altLang="en-US" dirty="0"/>
              <a:t> </a:t>
            </a:r>
            <a:r>
              <a:rPr lang="en-US" altLang="zh-CN" dirty="0"/>
              <a:t>will</a:t>
            </a:r>
            <a:r>
              <a:rPr lang="zh-CN" altLang="en-US" dirty="0"/>
              <a:t> </a:t>
            </a:r>
            <a:r>
              <a:rPr lang="en-US" altLang="zh-CN" dirty="0"/>
              <a:t>apply</a:t>
            </a:r>
            <a:r>
              <a:rPr lang="zh-CN" altLang="en-US" dirty="0"/>
              <a:t> </a:t>
            </a:r>
            <a:r>
              <a:rPr lang="en-US" altLang="zh-CN" dirty="0"/>
              <a:t>NN</a:t>
            </a:r>
            <a:r>
              <a:rPr lang="zh-CN" altLang="en-US" dirty="0"/>
              <a:t> </a:t>
            </a:r>
            <a:r>
              <a:rPr lang="en-US" altLang="zh-CN" dirty="0"/>
              <a:t>slicing</a:t>
            </a:r>
            <a:r>
              <a:rPr lang="zh-CN" altLang="en-US" dirty="0"/>
              <a:t> </a:t>
            </a:r>
            <a:r>
              <a:rPr lang="en-US" altLang="zh-CN" dirty="0"/>
              <a:t>to</a:t>
            </a:r>
            <a:r>
              <a:rPr lang="zh-CN" altLang="en-US" dirty="0"/>
              <a:t> </a:t>
            </a:r>
            <a:r>
              <a:rPr lang="en-US" altLang="zh-CN" dirty="0"/>
              <a:t>enable</a:t>
            </a:r>
            <a:r>
              <a:rPr lang="zh-CN" altLang="en-US" dirty="0"/>
              <a:t> </a:t>
            </a:r>
            <a:r>
              <a:rPr lang="en-US" altLang="zh-CN" dirty="0"/>
              <a:t>each</a:t>
            </a:r>
            <a:r>
              <a:rPr lang="zh-CN" altLang="en-US" dirty="0"/>
              <a:t> </a:t>
            </a:r>
            <a:r>
              <a:rPr lang="en-US" altLang="zh-CN" dirty="0"/>
              <a:t>mobile</a:t>
            </a:r>
            <a:r>
              <a:rPr lang="zh-CN" altLang="en-US" dirty="0"/>
              <a:t> </a:t>
            </a:r>
            <a:r>
              <a:rPr lang="en-US" altLang="zh-CN" dirty="0"/>
              <a:t>device</a:t>
            </a:r>
            <a:r>
              <a:rPr lang="zh-CN" altLang="en-US" dirty="0"/>
              <a:t> </a:t>
            </a:r>
            <a:r>
              <a:rPr lang="en-US" altLang="zh-CN" dirty="0"/>
              <a:t>be</a:t>
            </a:r>
            <a:r>
              <a:rPr lang="zh-CN" altLang="en-US" dirty="0"/>
              <a:t> </a:t>
            </a:r>
            <a:r>
              <a:rPr lang="en-US" altLang="zh-CN" dirty="0"/>
              <a:t>affordable</a:t>
            </a:r>
            <a:r>
              <a:rPr lang="zh-CN" altLang="en-US" dirty="0"/>
              <a:t> </a:t>
            </a:r>
            <a:r>
              <a:rPr lang="en-US" altLang="zh-CN" dirty="0"/>
              <a:t>for</a:t>
            </a:r>
            <a:r>
              <a:rPr lang="zh-CN" altLang="en-US" dirty="0"/>
              <a:t> </a:t>
            </a:r>
            <a:r>
              <a:rPr lang="en-US" altLang="zh-CN" dirty="0"/>
              <a:t>one</a:t>
            </a:r>
            <a:r>
              <a:rPr lang="zh-CN" altLang="en-US" dirty="0"/>
              <a:t> </a:t>
            </a:r>
            <a:r>
              <a:rPr lang="en-US" altLang="zh-CN" dirty="0"/>
              <a:t>piece’s</a:t>
            </a:r>
            <a:r>
              <a:rPr lang="zh-CN" altLang="en-US" dirty="0"/>
              <a:t> </a:t>
            </a:r>
            <a:r>
              <a:rPr lang="en-US" altLang="zh-CN" dirty="0"/>
              <a:t>computation.</a:t>
            </a:r>
            <a:r>
              <a:rPr lang="zh-CN" altLang="en-US" dirty="0"/>
              <a:t> </a:t>
            </a:r>
            <a:r>
              <a:rPr lang="en-US" altLang="zh-CN" dirty="0"/>
              <a:t>Meantime,</a:t>
            </a:r>
            <a:r>
              <a:rPr lang="zh-CN" altLang="en-US" dirty="0"/>
              <a:t> </a:t>
            </a:r>
            <a:r>
              <a:rPr lang="en-US" altLang="zh-CN" dirty="0"/>
              <a:t>we</a:t>
            </a:r>
            <a:r>
              <a:rPr lang="zh-CN" altLang="en-US" dirty="0"/>
              <a:t> </a:t>
            </a:r>
            <a:r>
              <a:rPr lang="en-US" altLang="zh-CN" dirty="0"/>
              <a:t>need</a:t>
            </a:r>
            <a:r>
              <a:rPr lang="zh-CN" altLang="en-US" dirty="0"/>
              <a:t> </a:t>
            </a:r>
            <a:r>
              <a:rPr lang="en-US" altLang="zh-CN" dirty="0"/>
              <a:t>to</a:t>
            </a:r>
            <a:r>
              <a:rPr lang="zh-CN" altLang="en-US" dirty="0"/>
              <a:t> </a:t>
            </a:r>
            <a:r>
              <a:rPr lang="en-US" altLang="zh-CN" dirty="0"/>
              <a:t>minimize</a:t>
            </a:r>
            <a:r>
              <a:rPr lang="zh-CN" altLang="en-US" dirty="0"/>
              <a:t> </a:t>
            </a:r>
            <a:r>
              <a:rPr lang="en-US" altLang="zh-CN" dirty="0"/>
              <a:t>the</a:t>
            </a:r>
            <a:r>
              <a:rPr lang="zh-CN" altLang="en-US" dirty="0"/>
              <a:t> </a:t>
            </a:r>
            <a:r>
              <a:rPr lang="en-US" altLang="zh-CN" dirty="0"/>
              <a:t>overall</a:t>
            </a:r>
            <a:r>
              <a:rPr lang="zh-CN" altLang="en-US" dirty="0"/>
              <a:t> </a:t>
            </a:r>
            <a:r>
              <a:rPr lang="en-US" altLang="zh-CN" dirty="0"/>
              <a:t>communication</a:t>
            </a:r>
            <a:r>
              <a:rPr lang="zh-CN" altLang="en-US" dirty="0"/>
              <a:t> </a:t>
            </a:r>
            <a:r>
              <a:rPr lang="en-US" altLang="zh-CN" dirty="0"/>
              <a:t>cost</a:t>
            </a:r>
            <a:r>
              <a:rPr lang="zh-CN" altLang="en-US" dirty="0"/>
              <a:t> </a:t>
            </a:r>
            <a:r>
              <a:rPr lang="en-US" altLang="zh-CN" dirty="0"/>
              <a:t>with</a:t>
            </a:r>
            <a:r>
              <a:rPr lang="zh-CN" altLang="en-US" dirty="0"/>
              <a:t> </a:t>
            </a:r>
            <a:r>
              <a:rPr lang="en-US" altLang="zh-CN" dirty="0"/>
              <a:t>restrict</a:t>
            </a:r>
            <a:r>
              <a:rPr lang="zh-CN" altLang="en-US" dirty="0"/>
              <a:t> </a:t>
            </a:r>
            <a:r>
              <a:rPr lang="en-US" altLang="zh-CN" dirty="0"/>
              <a:t>to</a:t>
            </a:r>
            <a:r>
              <a:rPr lang="zh-CN" altLang="en-US" dirty="0"/>
              <a:t> </a:t>
            </a:r>
            <a:r>
              <a:rPr lang="en-US" altLang="zh-CN" dirty="0"/>
              <a:t>balancing</a:t>
            </a:r>
            <a:r>
              <a:rPr lang="zh-CN" altLang="en-US" dirty="0"/>
              <a:t> </a:t>
            </a:r>
            <a:r>
              <a:rPr lang="en-US" altLang="zh-CN" dirty="0"/>
              <a:t>each</a:t>
            </a:r>
            <a:r>
              <a:rPr lang="zh-CN" altLang="en-US" dirty="0"/>
              <a:t> </a:t>
            </a:r>
            <a:r>
              <a:rPr lang="en-US" altLang="zh-CN" dirty="0"/>
              <a:t>device’s</a:t>
            </a:r>
            <a:r>
              <a:rPr lang="zh-CN" altLang="en-US" dirty="0"/>
              <a:t> </a:t>
            </a:r>
            <a:r>
              <a:rPr lang="en-US" altLang="zh-CN" dirty="0"/>
              <a:t>computation</a:t>
            </a:r>
            <a:r>
              <a:rPr lang="zh-CN" altLang="en-US" dirty="0"/>
              <a:t> </a:t>
            </a:r>
            <a:r>
              <a:rPr lang="en-US" altLang="zh-CN" dirty="0"/>
              <a:t>load.</a:t>
            </a:r>
            <a:r>
              <a:rPr lang="zh-CN" altLang="en-US" dirty="0"/>
              <a:t> </a:t>
            </a:r>
            <a:r>
              <a:rPr lang="en-US" altLang="zh-CN" dirty="0"/>
              <a:t>We</a:t>
            </a:r>
            <a:r>
              <a:rPr lang="zh-CN" altLang="en-US" dirty="0"/>
              <a:t> </a:t>
            </a:r>
            <a:r>
              <a:rPr lang="en-US" altLang="zh-CN" dirty="0"/>
              <a:t>formally</a:t>
            </a:r>
            <a:r>
              <a:rPr lang="zh-CN" altLang="en-US" dirty="0"/>
              <a:t> </a:t>
            </a:r>
            <a:r>
              <a:rPr lang="en-US" altLang="zh-CN" dirty="0"/>
              <a:t>define</a:t>
            </a:r>
            <a:r>
              <a:rPr lang="zh-CN" altLang="en-US" dirty="0"/>
              <a:t> </a:t>
            </a:r>
            <a:r>
              <a:rPr lang="en-US" altLang="zh-CN" dirty="0"/>
              <a:t>the</a:t>
            </a:r>
            <a:r>
              <a:rPr lang="zh-CN" altLang="en-US" dirty="0"/>
              <a:t> </a:t>
            </a:r>
            <a:r>
              <a:rPr lang="en-US" altLang="zh-CN" dirty="0"/>
              <a:t>problem</a:t>
            </a:r>
            <a:r>
              <a:rPr lang="zh-CN" altLang="en-US" dirty="0"/>
              <a:t> </a:t>
            </a:r>
            <a:r>
              <a:rPr lang="en-US" altLang="zh-CN" dirty="0"/>
              <a:t>as</a:t>
            </a:r>
            <a:r>
              <a:rPr lang="zh-CN" altLang="en-US" dirty="0"/>
              <a:t> </a:t>
            </a:r>
            <a:r>
              <a:rPr lang="en-US" altLang="zh-CN" dirty="0"/>
              <a:t>an</a:t>
            </a:r>
            <a:r>
              <a:rPr lang="zh-CN" altLang="en-US" dirty="0"/>
              <a:t> </a:t>
            </a:r>
            <a:r>
              <a:rPr lang="en-US" altLang="zh-CN" dirty="0"/>
              <a:t>optimization</a:t>
            </a:r>
            <a:r>
              <a:rPr lang="zh-CN" altLang="en-US" dirty="0"/>
              <a:t> </a:t>
            </a:r>
            <a:r>
              <a:rPr lang="en-US" altLang="zh-CN" dirty="0"/>
              <a:t>problem.</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16</a:t>
            </a:fld>
            <a:endParaRPr lang="en-US"/>
          </a:p>
        </p:txBody>
      </p:sp>
    </p:spTree>
    <p:extLst>
      <p:ext uri="{BB962C8B-B14F-4D97-AF65-F5344CB8AC3E}">
        <p14:creationId xmlns:p14="http://schemas.microsoft.com/office/powerpoint/2010/main" val="8600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We</a:t>
            </a:r>
            <a:r>
              <a:rPr lang="zh-CN" altLang="en-US" dirty="0"/>
              <a:t> </a:t>
            </a:r>
            <a:r>
              <a:rPr lang="en-US" altLang="zh-CN" dirty="0"/>
              <a:t>discussed</a:t>
            </a:r>
            <a:r>
              <a:rPr lang="zh-CN" altLang="en-US" dirty="0"/>
              <a:t> </a:t>
            </a:r>
            <a:r>
              <a:rPr lang="en-US" altLang="zh-CN" dirty="0"/>
              <a:t>if</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devices</a:t>
            </a:r>
            <a:r>
              <a:rPr lang="zh-CN" altLang="en-US" dirty="0"/>
              <a:t> </a:t>
            </a:r>
            <a:r>
              <a:rPr lang="en-US" altLang="zh-CN" dirty="0"/>
              <a:t>is</a:t>
            </a:r>
            <a:r>
              <a:rPr lang="zh-CN" altLang="en-US" dirty="0"/>
              <a:t> </a:t>
            </a:r>
            <a:r>
              <a:rPr lang="en-US" altLang="zh-CN" dirty="0"/>
              <a:t>much</a:t>
            </a:r>
            <a:r>
              <a:rPr lang="zh-CN" altLang="en-US" dirty="0"/>
              <a:t> </a:t>
            </a:r>
            <a:r>
              <a:rPr lang="en-US" altLang="zh-CN" dirty="0"/>
              <a:t>greater</a:t>
            </a:r>
            <a:r>
              <a:rPr lang="zh-CN" altLang="en-US" dirty="0"/>
              <a:t> </a:t>
            </a:r>
            <a:r>
              <a:rPr lang="en-US" altLang="zh-CN" dirty="0"/>
              <a:t>than</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sliced</a:t>
            </a:r>
            <a:r>
              <a:rPr lang="zh-CN" altLang="en-US" dirty="0"/>
              <a:t> </a:t>
            </a:r>
            <a:r>
              <a:rPr lang="en-US" altLang="zh-CN" dirty="0"/>
              <a:t>pieces,</a:t>
            </a:r>
            <a:r>
              <a:rPr lang="zh-CN" altLang="en-US" dirty="0"/>
              <a:t> </a:t>
            </a:r>
            <a:r>
              <a:rPr lang="en-US" altLang="zh-CN" sz="1200" dirty="0">
                <a:latin typeface="Palatino" charset="0"/>
                <a:ea typeface="Palatino" charset="0"/>
                <a:cs typeface="Palatino" charset="0"/>
              </a:rPr>
              <a:t>many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may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hold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same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while</a:t>
            </a:r>
            <a:r>
              <a:rPr lang="zh-CN" altLang="en-US" sz="1200" dirty="0">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iteration</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can</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only</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support</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training</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sample</a:t>
            </a:r>
            <a:r>
              <a:rPr lang="en-US" altLang="zh-CN" sz="1200" dirty="0">
                <a:latin typeface="Palatino" charset="0"/>
                <a:ea typeface="Palatino" charset="0"/>
                <a:cs typeface="Palatino" charset="0"/>
              </a:rPr>
              <a: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thus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meaningless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waiting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waste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may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occur.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propose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grouping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stage.</a:t>
            </a:r>
            <a:r>
              <a:rPr lang="zh-CN" altLang="en-US" sz="1200" dirty="0">
                <a:latin typeface="Palatino" charset="0"/>
                <a:ea typeface="Palatino" charset="0"/>
                <a:cs typeface="Palatino" charset="0"/>
              </a:rPr>
              <a:t> </a:t>
            </a:r>
            <a:endParaRPr lang="en-US" altLang="zh-CN" sz="1200" dirty="0">
              <a:latin typeface="Palatino" charset="0"/>
              <a:ea typeface="Palatino" charset="0"/>
              <a:cs typeface="Palatino" charset="0"/>
            </a:endParaRPr>
          </a:p>
          <a:p>
            <a:endParaRPr lang="en-US" sz="1200" dirty="0">
              <a:latin typeface="Palatino" charset="0"/>
              <a:ea typeface="Palatino" charset="0"/>
            </a:endParaRPr>
          </a:p>
          <a:p>
            <a:r>
              <a:rPr lang="en-US" sz="1200" kern="1200" dirty="0">
                <a:solidFill>
                  <a:schemeClr val="tx1"/>
                </a:solidFill>
                <a:effectLst/>
                <a:latin typeface="+mn-lt"/>
                <a:ea typeface="+mn-ea"/>
                <a:cs typeface="+mn-cs"/>
              </a:rPr>
              <a:t>The grouping strategy could be based on the geographical distance, social network, users’ habits, </a:t>
            </a:r>
            <a:r>
              <a:rPr lang="en-US" sz="1200" i="1" kern="1200" dirty="0">
                <a:solidFill>
                  <a:schemeClr val="tx1"/>
                </a:solidFill>
                <a:effectLst/>
                <a:latin typeface="+mn-lt"/>
                <a:ea typeface="+mn-ea"/>
                <a:cs typeface="+mn-cs"/>
              </a:rPr>
              <a:t>etc.</a:t>
            </a:r>
            <a:r>
              <a:rPr lang="en-US" sz="1200" kern="1200" dirty="0">
                <a:solidFill>
                  <a:schemeClr val="tx1"/>
                </a:solidFill>
                <a:effectLst/>
                <a:latin typeface="+mn-lt"/>
                <a:ea typeface="+mn-ea"/>
                <a:cs typeface="+mn-cs"/>
              </a:rPr>
              <a:t>. </a:t>
            </a:r>
            <a:r>
              <a:rPr lang="en-US" altLang="zh-CN" sz="1200" i="0" kern="1200" dirty="0">
                <a:solidFill>
                  <a:schemeClr val="tx1"/>
                </a:solidFill>
                <a:effectLst/>
                <a:latin typeface="+mn-lt"/>
                <a:ea typeface="+mn-ea"/>
                <a:cs typeface="+mn-cs"/>
              </a:rPr>
              <a:t>Without</a:t>
            </a:r>
            <a:r>
              <a:rPr lang="zh-CN" altLang="en-US" sz="1200" i="0" kern="1200" dirty="0">
                <a:solidFill>
                  <a:schemeClr val="tx1"/>
                </a:solidFill>
                <a:effectLst/>
                <a:latin typeface="+mn-lt"/>
                <a:ea typeface="+mn-ea"/>
                <a:cs typeface="+mn-cs"/>
              </a:rPr>
              <a:t> </a:t>
            </a:r>
            <a:r>
              <a:rPr lang="en-US" altLang="zh-CN" sz="1200" i="0" kern="1200" dirty="0">
                <a:solidFill>
                  <a:schemeClr val="tx1"/>
                </a:solidFill>
                <a:effectLst/>
                <a:latin typeface="+mn-lt"/>
                <a:ea typeface="+mn-ea"/>
                <a:cs typeface="+mn-cs"/>
              </a:rPr>
              <a:t>loss</a:t>
            </a:r>
            <a:r>
              <a:rPr lang="zh-CN" altLang="en-US" sz="1200" i="0" kern="1200" dirty="0">
                <a:solidFill>
                  <a:schemeClr val="tx1"/>
                </a:solidFill>
                <a:effectLst/>
                <a:latin typeface="+mn-lt"/>
                <a:ea typeface="+mn-ea"/>
                <a:cs typeface="+mn-cs"/>
              </a:rPr>
              <a:t> </a:t>
            </a:r>
            <a:r>
              <a:rPr lang="en-US" altLang="zh-CN" sz="1200" i="0" kern="1200" dirty="0">
                <a:solidFill>
                  <a:schemeClr val="tx1"/>
                </a:solidFill>
                <a:effectLst/>
                <a:latin typeface="+mn-lt"/>
                <a:ea typeface="+mn-ea"/>
                <a:cs typeface="+mn-cs"/>
              </a:rPr>
              <a:t>of</a:t>
            </a:r>
            <a:r>
              <a:rPr lang="zh-CN" altLang="en-US" sz="1200" i="0" kern="1200" dirty="0">
                <a:solidFill>
                  <a:schemeClr val="tx1"/>
                </a:solidFill>
                <a:effectLst/>
                <a:latin typeface="+mn-lt"/>
                <a:ea typeface="+mn-ea"/>
                <a:cs typeface="+mn-cs"/>
              </a:rPr>
              <a:t> </a:t>
            </a:r>
            <a:r>
              <a:rPr lang="en-US" altLang="zh-CN" sz="1200" i="0" kern="1200" dirty="0">
                <a:solidFill>
                  <a:schemeClr val="tx1"/>
                </a:solidFill>
                <a:effectLst/>
                <a:latin typeface="+mn-lt"/>
                <a:ea typeface="+mn-ea"/>
                <a:cs typeface="+mn-cs"/>
              </a:rPr>
              <a:t>generality,</a:t>
            </a:r>
            <a:r>
              <a:rPr lang="en-US" sz="1200" i="0" kern="1200" dirty="0">
                <a:solidFill>
                  <a:schemeClr val="tx1"/>
                </a:solidFill>
                <a:effectLst/>
                <a:latin typeface="+mn-lt"/>
                <a:ea typeface="+mn-ea"/>
                <a:cs typeface="+mn-cs"/>
              </a:rPr>
              <a:t> we </a:t>
            </a:r>
            <a:r>
              <a:rPr lang="en-US" sz="1200" kern="1200" dirty="0">
                <a:solidFill>
                  <a:schemeClr val="tx1"/>
                </a:solidFill>
                <a:effectLst/>
                <a:latin typeface="+mn-lt"/>
                <a:ea typeface="+mn-ea"/>
                <a:cs typeface="+mn-cs"/>
              </a:rPr>
              <a:t>assume grouping is random and the influence of the way devices are grouped is ignored in this paper. </a:t>
            </a:r>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17</a:t>
            </a:fld>
            <a:endParaRPr lang="en-US"/>
          </a:p>
        </p:txBody>
      </p:sp>
    </p:spTree>
    <p:extLst>
      <p:ext uri="{BB962C8B-B14F-4D97-AF65-F5344CB8AC3E}">
        <p14:creationId xmlns:p14="http://schemas.microsoft.com/office/powerpoint/2010/main" val="3938223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The</a:t>
            </a:r>
            <a:r>
              <a:rPr lang="zh-CN" altLang="en-US" dirty="0"/>
              <a:t> </a:t>
            </a:r>
            <a:r>
              <a:rPr lang="en-US" altLang="zh-CN" dirty="0"/>
              <a:t>third</a:t>
            </a:r>
            <a:r>
              <a:rPr lang="zh-CN" altLang="en-US" dirty="0"/>
              <a:t> </a:t>
            </a:r>
            <a:r>
              <a:rPr lang="en-US" altLang="zh-CN" dirty="0"/>
              <a:t>stage</a:t>
            </a:r>
            <a:r>
              <a:rPr lang="zh-CN" altLang="en-US" dirty="0"/>
              <a:t> </a:t>
            </a:r>
            <a:r>
              <a:rPr lang="en-US" altLang="zh-CN" dirty="0"/>
              <a:t>is</a:t>
            </a:r>
            <a:r>
              <a:rPr lang="zh-CN" altLang="en-US" dirty="0"/>
              <a:t> </a:t>
            </a:r>
            <a:r>
              <a:rPr lang="en-US" altLang="zh-CN" dirty="0"/>
              <a:t>to</a:t>
            </a:r>
            <a:r>
              <a:rPr lang="zh-CN" altLang="en-US" dirty="0"/>
              <a:t> </a:t>
            </a:r>
            <a:r>
              <a:rPr lang="en-US" altLang="zh-CN" dirty="0"/>
              <a:t>implement</a:t>
            </a:r>
            <a:r>
              <a:rPr lang="zh-CN" altLang="en-US" dirty="0"/>
              <a:t> </a:t>
            </a:r>
            <a:r>
              <a:rPr lang="en-US" altLang="zh-CN" dirty="0"/>
              <a:t>group</a:t>
            </a:r>
            <a:r>
              <a:rPr lang="zh-CN" altLang="en-US" dirty="0"/>
              <a:t> </a:t>
            </a:r>
            <a:r>
              <a:rPr lang="en-US" altLang="zh-CN" dirty="0"/>
              <a:t>training.</a:t>
            </a:r>
            <a:r>
              <a:rPr lang="zh-CN" altLang="en-US" dirty="0"/>
              <a:t> </a:t>
            </a:r>
            <a:r>
              <a:rPr lang="en-US" altLang="zh-CN" dirty="0"/>
              <a:t>We</a:t>
            </a:r>
            <a:r>
              <a:rPr lang="zh-CN" altLang="en-US" dirty="0"/>
              <a:t> </a:t>
            </a:r>
            <a:r>
              <a:rPr lang="en-US" altLang="zh-CN" dirty="0"/>
              <a:t>propose</a:t>
            </a:r>
            <a:r>
              <a:rPr lang="zh-CN" altLang="en-US" dirty="0"/>
              <a:t> </a:t>
            </a:r>
            <a:r>
              <a:rPr lang="en-US" altLang="zh-CN" dirty="0"/>
              <a:t>two</a:t>
            </a:r>
            <a:r>
              <a:rPr lang="zh-CN" altLang="en-US" dirty="0"/>
              <a:t> </a:t>
            </a:r>
            <a:r>
              <a:rPr lang="en-US" altLang="zh-CN" dirty="0"/>
              <a:t>training</a:t>
            </a:r>
            <a:r>
              <a:rPr lang="zh-CN" altLang="en-US" dirty="0"/>
              <a:t> </a:t>
            </a:r>
            <a:r>
              <a:rPr lang="en-US" altLang="zh-CN" dirty="0"/>
              <a:t>modes,</a:t>
            </a:r>
            <a:r>
              <a:rPr lang="zh-CN" altLang="en-US" dirty="0"/>
              <a:t> </a:t>
            </a:r>
            <a:r>
              <a:rPr lang="en-US" altLang="zh-CN" dirty="0"/>
              <a:t>intra-group</a:t>
            </a:r>
            <a:r>
              <a:rPr lang="zh-CN" altLang="en-US" dirty="0"/>
              <a:t> </a:t>
            </a:r>
            <a:r>
              <a:rPr lang="en-US" altLang="zh-CN" dirty="0"/>
              <a:t>training</a:t>
            </a:r>
            <a:r>
              <a:rPr lang="zh-CN" altLang="en-US" dirty="0"/>
              <a:t> </a:t>
            </a:r>
            <a:r>
              <a:rPr lang="en-US" altLang="zh-CN" dirty="0"/>
              <a:t>and</a:t>
            </a:r>
            <a:r>
              <a:rPr lang="zh-CN" altLang="en-US" dirty="0"/>
              <a:t> </a:t>
            </a:r>
            <a:r>
              <a:rPr lang="en-US" altLang="zh-CN" dirty="0"/>
              <a:t>inter-group</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In</a:t>
            </a:r>
            <a:r>
              <a:rPr lang="zh-CN" altLang="en-US" dirty="0"/>
              <a:t> </a:t>
            </a:r>
            <a:r>
              <a:rPr lang="en-US" altLang="zh-CN" dirty="0"/>
              <a:t>intra-group</a:t>
            </a:r>
            <a:r>
              <a:rPr lang="zh-CN" altLang="en-US" dirty="0"/>
              <a:t> </a:t>
            </a:r>
            <a:r>
              <a:rPr lang="en-US" altLang="zh-CN" dirty="0"/>
              <a:t>training,</a:t>
            </a:r>
            <a:r>
              <a:rPr lang="zh-CN" altLang="en-US" dirty="0"/>
              <a:t> </a:t>
            </a:r>
            <a:r>
              <a:rPr lang="en-US" altLang="zh-CN" dirty="0"/>
              <a:t>dominator</a:t>
            </a:r>
            <a:r>
              <a:rPr lang="zh-CN" altLang="en-US" dirty="0"/>
              <a:t> </a:t>
            </a:r>
            <a:r>
              <a:rPr lang="en-US" altLang="zh-CN" dirty="0"/>
              <a:t>simply</a:t>
            </a:r>
            <a:r>
              <a:rPr lang="zh-CN" altLang="en-US" dirty="0"/>
              <a:t> </a:t>
            </a:r>
            <a:r>
              <a:rPr lang="en-US" altLang="zh-CN" dirty="0"/>
              <a:t>contributes</a:t>
            </a:r>
            <a:r>
              <a:rPr lang="zh-CN" altLang="en-US" dirty="0"/>
              <a:t> </a:t>
            </a:r>
            <a:r>
              <a:rPr lang="en-US" altLang="zh-CN" dirty="0"/>
              <a:t>its</a:t>
            </a:r>
            <a:r>
              <a:rPr lang="zh-CN" altLang="en-US" dirty="0"/>
              <a:t> </a:t>
            </a:r>
            <a:r>
              <a:rPr lang="en-US" altLang="zh-CN" dirty="0"/>
              <a:t>local</a:t>
            </a:r>
            <a:r>
              <a:rPr lang="zh-CN" altLang="en-US" dirty="0"/>
              <a:t> </a:t>
            </a:r>
            <a:r>
              <a:rPr lang="en-US" altLang="zh-CN" dirty="0"/>
              <a:t>data</a:t>
            </a:r>
            <a:r>
              <a:rPr lang="zh-CN" altLang="en-US" dirty="0"/>
              <a:t> </a:t>
            </a:r>
            <a:r>
              <a:rPr lang="en-US" altLang="zh-CN" dirty="0"/>
              <a:t>as</a:t>
            </a:r>
            <a:r>
              <a:rPr lang="zh-CN" altLang="en-US" dirty="0"/>
              <a:t> </a:t>
            </a:r>
            <a:r>
              <a:rPr lang="en-US" altLang="zh-CN" dirty="0"/>
              <a:t>training</a:t>
            </a:r>
            <a:r>
              <a:rPr lang="zh-CN" altLang="en-US" dirty="0"/>
              <a:t> </a:t>
            </a:r>
            <a:r>
              <a:rPr lang="en-US" altLang="zh-CN" dirty="0"/>
              <a:t>samples.</a:t>
            </a:r>
            <a:r>
              <a:rPr lang="zh-CN" altLang="en-US" dirty="0"/>
              <a:t> </a:t>
            </a:r>
            <a:r>
              <a:rPr lang="en-US" altLang="zh-CN" dirty="0"/>
              <a:t>Other</a:t>
            </a:r>
            <a:r>
              <a:rPr lang="zh-CN" altLang="en-US" dirty="0"/>
              <a:t> </a:t>
            </a:r>
            <a:r>
              <a:rPr lang="en-US" altLang="zh-CN" dirty="0"/>
              <a:t>followers</a:t>
            </a:r>
            <a:r>
              <a:rPr lang="zh-CN" altLang="en-US" dirty="0"/>
              <a:t> </a:t>
            </a:r>
            <a:r>
              <a:rPr lang="en-US" altLang="zh-CN" dirty="0"/>
              <a:t>just</a:t>
            </a:r>
            <a:r>
              <a:rPr lang="zh-CN" altLang="en-US" dirty="0"/>
              <a:t> </a:t>
            </a:r>
            <a:r>
              <a:rPr lang="en-US" altLang="zh-CN" dirty="0"/>
              <a:t>undertake</a:t>
            </a:r>
            <a:r>
              <a:rPr lang="zh-CN" altLang="en-US" dirty="0"/>
              <a:t> </a:t>
            </a:r>
            <a:r>
              <a:rPr lang="en-US" altLang="zh-CN" dirty="0"/>
              <a:t>the</a:t>
            </a:r>
            <a:r>
              <a:rPr lang="zh-CN" altLang="en-US" dirty="0"/>
              <a:t> </a:t>
            </a:r>
            <a:r>
              <a:rPr lang="en-US" altLang="zh-CN" dirty="0"/>
              <a:t>computation</a:t>
            </a:r>
            <a:r>
              <a:rPr lang="zh-CN" altLang="en-US" dirty="0"/>
              <a:t> </a:t>
            </a:r>
            <a:r>
              <a:rPr lang="en-US" altLang="zh-CN" dirty="0"/>
              <a:t>load.</a:t>
            </a:r>
            <a:r>
              <a:rPr lang="zh-CN" altLang="en-US" dirty="0"/>
              <a:t> </a:t>
            </a:r>
            <a:r>
              <a:rPr lang="en-US" altLang="zh-CN" dirty="0"/>
              <a:t>There</a:t>
            </a:r>
            <a:r>
              <a:rPr lang="zh-CN" altLang="en-US" dirty="0"/>
              <a:t> </a:t>
            </a:r>
            <a:r>
              <a:rPr lang="en-US" altLang="zh-CN" dirty="0"/>
              <a:t>would</a:t>
            </a:r>
            <a:r>
              <a:rPr lang="zh-CN" altLang="en-US" dirty="0"/>
              <a:t> </a:t>
            </a:r>
            <a:r>
              <a:rPr lang="en-US" altLang="zh-CN" dirty="0"/>
              <a:t>be</a:t>
            </a:r>
            <a:r>
              <a:rPr lang="zh-CN" altLang="en-US" dirty="0"/>
              <a:t> </a:t>
            </a:r>
            <a:r>
              <a:rPr lang="en-US" altLang="zh-CN" dirty="0"/>
              <a:t>no</a:t>
            </a:r>
            <a:r>
              <a:rPr lang="zh-CN" altLang="en-US" dirty="0"/>
              <a:t> </a:t>
            </a:r>
            <a:r>
              <a:rPr lang="en-US" altLang="zh-CN" dirty="0"/>
              <a:t>direct</a:t>
            </a:r>
            <a:r>
              <a:rPr lang="zh-CN" altLang="en-US" dirty="0"/>
              <a:t> </a:t>
            </a:r>
            <a:r>
              <a:rPr lang="en-US" altLang="zh-CN" dirty="0"/>
              <a:t>communication</a:t>
            </a:r>
            <a:r>
              <a:rPr lang="zh-CN" altLang="en-US" dirty="0"/>
              <a:t> </a:t>
            </a:r>
            <a:r>
              <a:rPr lang="en-US" altLang="zh-CN" dirty="0"/>
              <a:t>between</a:t>
            </a:r>
            <a:r>
              <a:rPr lang="zh-CN" altLang="en-US" dirty="0"/>
              <a:t> </a:t>
            </a:r>
            <a:r>
              <a:rPr lang="en-US" altLang="zh-CN" dirty="0"/>
              <a:t>devices</a:t>
            </a:r>
            <a:r>
              <a:rPr lang="zh-CN" altLang="en-US" dirty="0"/>
              <a:t> </a:t>
            </a:r>
            <a:r>
              <a:rPr lang="en-US" altLang="zh-CN" dirty="0"/>
              <a:t>in</a:t>
            </a:r>
            <a:r>
              <a:rPr lang="zh-CN" altLang="en-US" dirty="0"/>
              <a:t> </a:t>
            </a:r>
            <a:r>
              <a:rPr lang="en-US" altLang="zh-CN" dirty="0"/>
              <a:t>different</a:t>
            </a:r>
            <a:r>
              <a:rPr lang="zh-CN" altLang="en-US" dirty="0"/>
              <a:t> </a:t>
            </a:r>
            <a:r>
              <a:rPr lang="en-US" altLang="zh-CN" dirty="0"/>
              <a:t>groups.</a:t>
            </a:r>
          </a:p>
          <a:p>
            <a:endParaRPr lang="en-US" altLang="zh-CN" dirty="0"/>
          </a:p>
          <a:p>
            <a:r>
              <a:rPr lang="en-US" altLang="zh-CN" dirty="0"/>
              <a:t>In</a:t>
            </a:r>
            <a:r>
              <a:rPr lang="zh-CN" altLang="en-US" dirty="0"/>
              <a:t> </a:t>
            </a:r>
            <a:r>
              <a:rPr lang="en-US" altLang="zh-CN" dirty="0"/>
              <a:t>inter-group</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we</a:t>
            </a:r>
            <a:r>
              <a:rPr lang="zh-CN" altLang="en-US" dirty="0"/>
              <a:t> </a:t>
            </a:r>
            <a:r>
              <a:rPr lang="en-US" altLang="zh-CN" dirty="0"/>
              <a:t>will</a:t>
            </a:r>
            <a:r>
              <a:rPr lang="zh-CN" altLang="en-US" dirty="0"/>
              <a:t> </a:t>
            </a:r>
            <a:r>
              <a:rPr lang="en-US" altLang="zh-CN" dirty="0"/>
              <a:t>allow</a:t>
            </a:r>
            <a:r>
              <a:rPr lang="zh-CN" altLang="en-US" dirty="0"/>
              <a:t> </a:t>
            </a:r>
            <a:r>
              <a:rPr lang="en-US" altLang="zh-CN" dirty="0"/>
              <a:t>indirect</a:t>
            </a:r>
            <a:r>
              <a:rPr lang="zh-CN" altLang="en-US" dirty="0"/>
              <a:t> </a:t>
            </a:r>
            <a:r>
              <a:rPr lang="en-US" altLang="zh-CN" dirty="0"/>
              <a:t>communications</a:t>
            </a:r>
            <a:r>
              <a:rPr lang="zh-CN" altLang="en-US" dirty="0"/>
              <a:t> </a:t>
            </a:r>
            <a:r>
              <a:rPr lang="en-US" altLang="zh-CN" dirty="0"/>
              <a:t>between</a:t>
            </a:r>
            <a:r>
              <a:rPr lang="zh-CN" altLang="en-US" dirty="0"/>
              <a:t> </a:t>
            </a:r>
            <a:r>
              <a:rPr lang="en-US" altLang="zh-CN" dirty="0"/>
              <a:t>different</a:t>
            </a:r>
            <a:r>
              <a:rPr lang="zh-CN" altLang="en-US" dirty="0"/>
              <a:t> </a:t>
            </a:r>
            <a:r>
              <a:rPr lang="en-US" altLang="zh-CN" dirty="0"/>
              <a:t>groups</a:t>
            </a:r>
            <a:r>
              <a:rPr lang="zh-CN" altLang="en-US" dirty="0"/>
              <a:t> </a:t>
            </a:r>
            <a:r>
              <a:rPr lang="en-US" altLang="zh-CN" dirty="0"/>
              <a:t>to</a:t>
            </a:r>
            <a:r>
              <a:rPr lang="zh-CN" altLang="en-US" dirty="0"/>
              <a:t> </a:t>
            </a:r>
            <a:r>
              <a:rPr lang="en-US" altLang="zh-CN" dirty="0"/>
              <a:t>improve</a:t>
            </a:r>
            <a:r>
              <a:rPr lang="zh-CN" altLang="en-US" dirty="0"/>
              <a:t> </a:t>
            </a:r>
            <a:r>
              <a:rPr lang="en-US" altLang="zh-CN" dirty="0"/>
              <a:t>model’s</a:t>
            </a:r>
            <a:r>
              <a:rPr lang="zh-CN" altLang="en-US" dirty="0"/>
              <a:t> </a:t>
            </a:r>
            <a:r>
              <a:rPr lang="en-US" altLang="zh-CN" dirty="0"/>
              <a:t>generalization</a:t>
            </a:r>
            <a:r>
              <a:rPr lang="zh-CN" altLang="en-US" dirty="0"/>
              <a:t> </a:t>
            </a:r>
            <a:r>
              <a:rPr lang="en-US" altLang="zh-CN" dirty="0"/>
              <a:t>ability.</a:t>
            </a:r>
          </a:p>
          <a:p>
            <a:endParaRPr lang="en-US" dirty="0"/>
          </a:p>
          <a:p>
            <a:r>
              <a:rPr lang="en-US" altLang="zh-CN" dirty="0"/>
              <a:t>Except</a:t>
            </a:r>
            <a:r>
              <a:rPr lang="zh-CN" altLang="en-US" dirty="0"/>
              <a:t> </a:t>
            </a:r>
            <a:r>
              <a:rPr lang="en-US" altLang="zh-CN" dirty="0"/>
              <a:t>for</a:t>
            </a:r>
            <a:r>
              <a:rPr lang="zh-CN" altLang="en-US" dirty="0"/>
              <a:t> </a:t>
            </a:r>
            <a:r>
              <a:rPr lang="en-US" altLang="zh-CN" dirty="0"/>
              <a:t>these</a:t>
            </a:r>
            <a:r>
              <a:rPr lang="zh-CN" altLang="en-US" dirty="0"/>
              <a:t> </a:t>
            </a:r>
            <a:r>
              <a:rPr lang="en-US" altLang="zh-CN" dirty="0"/>
              <a:t>two</a:t>
            </a:r>
            <a:r>
              <a:rPr lang="zh-CN" altLang="en-US" dirty="0"/>
              <a:t> </a:t>
            </a:r>
            <a:r>
              <a:rPr lang="en-US" altLang="zh-CN" dirty="0"/>
              <a:t>steps,</a:t>
            </a:r>
            <a:r>
              <a:rPr lang="zh-CN" altLang="en-US" dirty="0"/>
              <a:t> </a:t>
            </a:r>
            <a:r>
              <a:rPr lang="en-US" altLang="zh-CN" dirty="0"/>
              <a:t>is</a:t>
            </a:r>
            <a:r>
              <a:rPr lang="zh-CN" altLang="en-US" dirty="0"/>
              <a:t> </a:t>
            </a:r>
            <a:r>
              <a:rPr lang="en-US" altLang="zh-CN" dirty="0"/>
              <a:t>there</a:t>
            </a:r>
            <a:r>
              <a:rPr lang="zh-CN" altLang="en-US" dirty="0"/>
              <a:t> </a:t>
            </a:r>
            <a:r>
              <a:rPr lang="en-US" altLang="zh-CN" dirty="0"/>
              <a:t>any</a:t>
            </a:r>
            <a:r>
              <a:rPr lang="zh-CN" altLang="en-US" dirty="0"/>
              <a:t> </a:t>
            </a:r>
            <a:r>
              <a:rPr lang="en-US" altLang="zh-CN" dirty="0"/>
              <a:t>potential</a:t>
            </a:r>
            <a:r>
              <a:rPr lang="zh-CN" altLang="en-US" dirty="0"/>
              <a:t> </a:t>
            </a:r>
            <a:r>
              <a:rPr lang="en-US" altLang="zh-CN" dirty="0"/>
              <a:t>problem?</a:t>
            </a:r>
          </a:p>
          <a:p>
            <a:endParaRPr lang="en-US" altLang="zh-CN" dirty="0"/>
          </a:p>
          <a:p>
            <a:r>
              <a:rPr lang="en-US" altLang="zh-CN" dirty="0"/>
              <a:t>Since</a:t>
            </a:r>
            <a:r>
              <a:rPr lang="zh-CN" altLang="en-US" dirty="0"/>
              <a:t> </a:t>
            </a:r>
            <a:r>
              <a:rPr lang="en-US" altLang="zh-CN" dirty="0"/>
              <a:t>in</a:t>
            </a:r>
            <a:r>
              <a:rPr lang="zh-CN" altLang="en-US" dirty="0"/>
              <a:t> </a:t>
            </a:r>
            <a:r>
              <a:rPr lang="en-US" altLang="zh-CN" dirty="0"/>
              <a:t>one</a:t>
            </a:r>
            <a:r>
              <a:rPr lang="zh-CN" altLang="en-US" dirty="0"/>
              <a:t> </a:t>
            </a:r>
            <a:r>
              <a:rPr lang="en-US" altLang="zh-CN" dirty="0"/>
              <a:t>group,</a:t>
            </a:r>
            <a:r>
              <a:rPr lang="zh-CN" altLang="en-US" dirty="0"/>
              <a:t> </a:t>
            </a:r>
            <a:r>
              <a:rPr lang="en-US" altLang="zh-CN" dirty="0"/>
              <a:t>there</a:t>
            </a:r>
            <a:r>
              <a:rPr lang="zh-CN" altLang="en-US" dirty="0"/>
              <a:t> </a:t>
            </a:r>
            <a:r>
              <a:rPr lang="en-US" altLang="zh-CN" dirty="0"/>
              <a:t>will</a:t>
            </a:r>
            <a:r>
              <a:rPr lang="zh-CN" altLang="en-US" dirty="0"/>
              <a:t> </a:t>
            </a:r>
            <a:r>
              <a:rPr lang="en-US" altLang="zh-CN" dirty="0"/>
              <a:t>be</a:t>
            </a:r>
            <a:r>
              <a:rPr lang="zh-CN" altLang="en-US" dirty="0"/>
              <a:t> </a:t>
            </a:r>
            <a:r>
              <a:rPr lang="en-US" altLang="zh-CN" dirty="0"/>
              <a:t>only</a:t>
            </a:r>
            <a:r>
              <a:rPr lang="zh-CN" altLang="en-US" dirty="0"/>
              <a:t> </a:t>
            </a:r>
            <a:r>
              <a:rPr lang="en-US" altLang="zh-CN" dirty="0"/>
              <a:t>one</a:t>
            </a:r>
            <a:r>
              <a:rPr lang="zh-CN" altLang="en-US" dirty="0"/>
              <a:t> </a:t>
            </a:r>
            <a:r>
              <a:rPr lang="en-US" altLang="zh-CN" dirty="0"/>
              <a:t>dominator</a:t>
            </a:r>
            <a:r>
              <a:rPr lang="zh-CN" altLang="en-US" dirty="0"/>
              <a:t> </a:t>
            </a:r>
            <a:r>
              <a:rPr lang="en-US" altLang="zh-CN" dirty="0"/>
              <a:t>at</a:t>
            </a:r>
            <a:r>
              <a:rPr lang="zh-CN" altLang="en-US" dirty="0"/>
              <a:t> </a:t>
            </a:r>
            <a:r>
              <a:rPr lang="en-US" altLang="zh-CN" dirty="0"/>
              <a:t>one</a:t>
            </a:r>
            <a:r>
              <a:rPr lang="zh-CN" altLang="en-US" dirty="0"/>
              <a:t> </a:t>
            </a:r>
            <a:r>
              <a:rPr lang="en-US" altLang="zh-CN" dirty="0"/>
              <a:t>time,</a:t>
            </a:r>
            <a:r>
              <a:rPr lang="zh-CN" altLang="en-US" dirty="0"/>
              <a:t> </a:t>
            </a:r>
            <a:r>
              <a:rPr lang="en-US" altLang="zh-CN" dirty="0"/>
              <a:t>we</a:t>
            </a:r>
            <a:r>
              <a:rPr lang="zh-CN" altLang="en-US" dirty="0"/>
              <a:t> </a:t>
            </a:r>
            <a:r>
              <a:rPr lang="en-US" altLang="zh-CN" dirty="0"/>
              <a:t>need</a:t>
            </a:r>
            <a:r>
              <a:rPr lang="zh-CN" altLang="en-US" dirty="0"/>
              <a:t> </a:t>
            </a:r>
            <a:r>
              <a:rPr lang="en-US" altLang="zh-CN" dirty="0"/>
              <a:t>to</a:t>
            </a:r>
            <a:r>
              <a:rPr lang="zh-CN" altLang="en-US" dirty="0"/>
              <a:t> </a:t>
            </a:r>
            <a:r>
              <a:rPr lang="en-US" altLang="zh-CN" dirty="0"/>
              <a:t>shuffle</a:t>
            </a:r>
            <a:r>
              <a:rPr lang="zh-CN" altLang="en-US" dirty="0"/>
              <a:t> </a:t>
            </a:r>
            <a:r>
              <a:rPr lang="en-US" altLang="zh-CN" dirty="0"/>
              <a:t>roles</a:t>
            </a:r>
            <a:r>
              <a:rPr lang="zh-CN" altLang="en-US" dirty="0"/>
              <a:t> </a:t>
            </a:r>
            <a:r>
              <a:rPr lang="en-US" altLang="zh-CN" dirty="0"/>
              <a:t>among</a:t>
            </a:r>
            <a:r>
              <a:rPr lang="zh-CN" altLang="en-US" dirty="0"/>
              <a:t> </a:t>
            </a:r>
            <a:r>
              <a:rPr lang="en-US" altLang="zh-CN" dirty="0"/>
              <a:t>the</a:t>
            </a:r>
            <a:r>
              <a:rPr lang="zh-CN" altLang="en-US" dirty="0"/>
              <a:t> </a:t>
            </a:r>
            <a:r>
              <a:rPr lang="en-US" altLang="zh-CN" dirty="0"/>
              <a:t>same</a:t>
            </a:r>
            <a:r>
              <a:rPr lang="zh-CN" altLang="en-US" dirty="0"/>
              <a:t> </a:t>
            </a:r>
            <a:r>
              <a:rPr lang="en-US" altLang="zh-CN" dirty="0"/>
              <a:t>group</a:t>
            </a:r>
            <a:r>
              <a:rPr lang="zh-CN" altLang="en-US" dirty="0"/>
              <a:t> </a:t>
            </a:r>
            <a:r>
              <a:rPr lang="en-US" altLang="zh-CN" dirty="0"/>
              <a:t>to</a:t>
            </a:r>
            <a:r>
              <a:rPr lang="zh-CN" altLang="en-US" dirty="0"/>
              <a:t> </a:t>
            </a:r>
            <a:r>
              <a:rPr lang="en-US" altLang="zh-CN" dirty="0"/>
              <a:t>make</a:t>
            </a:r>
            <a:r>
              <a:rPr lang="zh-CN" altLang="en-US" dirty="0"/>
              <a:t> </a:t>
            </a:r>
            <a:r>
              <a:rPr lang="en-US" altLang="zh-CN" dirty="0"/>
              <a:t>sure</a:t>
            </a:r>
            <a:r>
              <a:rPr lang="zh-CN" altLang="en-US" dirty="0"/>
              <a:t> </a:t>
            </a:r>
            <a:r>
              <a:rPr lang="en-US" altLang="zh-CN" dirty="0"/>
              <a:t>every</a:t>
            </a:r>
            <a:r>
              <a:rPr lang="zh-CN" altLang="en-US" dirty="0"/>
              <a:t> </a:t>
            </a:r>
            <a:r>
              <a:rPr lang="en-US" altLang="zh-CN" dirty="0"/>
              <a:t>device</a:t>
            </a:r>
            <a:r>
              <a:rPr lang="zh-CN" altLang="en-US" dirty="0"/>
              <a:t> </a:t>
            </a:r>
            <a:r>
              <a:rPr lang="en-US" altLang="zh-CN" dirty="0"/>
              <a:t>could</a:t>
            </a:r>
            <a:r>
              <a:rPr lang="zh-CN" altLang="en-US" dirty="0"/>
              <a:t> </a:t>
            </a:r>
            <a:r>
              <a:rPr lang="en-US" altLang="zh-CN" dirty="0"/>
              <a:t>have</a:t>
            </a:r>
            <a:r>
              <a:rPr lang="zh-CN" altLang="en-US" dirty="0"/>
              <a:t> </a:t>
            </a:r>
            <a:r>
              <a:rPr lang="en-US" altLang="zh-CN" dirty="0"/>
              <a:t>chance</a:t>
            </a:r>
            <a:r>
              <a:rPr lang="zh-CN" altLang="en-US" dirty="0"/>
              <a:t> </a:t>
            </a:r>
            <a:r>
              <a:rPr lang="en-US" altLang="zh-CN" dirty="0"/>
              <a:t>to</a:t>
            </a:r>
            <a:r>
              <a:rPr lang="zh-CN" altLang="en-US" dirty="0"/>
              <a:t> </a:t>
            </a:r>
            <a:r>
              <a:rPr lang="en-US" altLang="zh-CN" dirty="0"/>
              <a:t>be</a:t>
            </a:r>
            <a:r>
              <a:rPr lang="zh-CN" altLang="en-US" dirty="0"/>
              <a:t> </a:t>
            </a:r>
            <a:r>
              <a:rPr lang="en-US" altLang="zh-CN" dirty="0"/>
              <a:t>the</a:t>
            </a:r>
            <a:r>
              <a:rPr lang="zh-CN" altLang="en-US" dirty="0"/>
              <a:t> </a:t>
            </a:r>
            <a:r>
              <a:rPr lang="en-US" altLang="zh-CN" dirty="0"/>
              <a:t>dominator,</a:t>
            </a:r>
            <a:r>
              <a:rPr lang="zh-CN" altLang="en-US" dirty="0"/>
              <a:t> </a:t>
            </a:r>
            <a:r>
              <a:rPr lang="en-US" altLang="zh-CN" dirty="0"/>
              <a:t>so</a:t>
            </a:r>
            <a:r>
              <a:rPr lang="zh-CN" altLang="en-US" dirty="0"/>
              <a:t> </a:t>
            </a:r>
            <a:r>
              <a:rPr lang="en-US" altLang="zh-CN" dirty="0"/>
              <a:t>that</a:t>
            </a:r>
            <a:r>
              <a:rPr lang="zh-CN" altLang="en-US" dirty="0"/>
              <a:t> </a:t>
            </a:r>
            <a:r>
              <a:rPr lang="en-US" altLang="zh-CN" dirty="0"/>
              <a:t>all</a:t>
            </a:r>
            <a:r>
              <a:rPr lang="zh-CN" altLang="en-US" dirty="0"/>
              <a:t> </a:t>
            </a:r>
            <a:r>
              <a:rPr lang="en-US" altLang="zh-CN" dirty="0"/>
              <a:t>the</a:t>
            </a:r>
            <a:r>
              <a:rPr lang="zh-CN" altLang="en-US" dirty="0"/>
              <a:t> </a:t>
            </a:r>
            <a:r>
              <a:rPr lang="en-US" altLang="zh-CN" dirty="0"/>
              <a:t>users’</a:t>
            </a:r>
            <a:r>
              <a:rPr lang="zh-CN" altLang="en-US" dirty="0"/>
              <a:t> </a:t>
            </a:r>
            <a:r>
              <a:rPr lang="en-US" altLang="zh-CN" dirty="0"/>
              <a:t>data</a:t>
            </a:r>
            <a:r>
              <a:rPr lang="zh-CN" altLang="en-US" dirty="0"/>
              <a:t> </a:t>
            </a:r>
            <a:r>
              <a:rPr lang="en-US" altLang="zh-CN" dirty="0"/>
              <a:t>could</a:t>
            </a:r>
            <a:r>
              <a:rPr lang="zh-CN" altLang="en-US" dirty="0"/>
              <a:t> </a:t>
            </a:r>
            <a:r>
              <a:rPr lang="en-US" altLang="zh-CN" dirty="0"/>
              <a:t>be</a:t>
            </a:r>
            <a:r>
              <a:rPr lang="zh-CN" altLang="en-US" dirty="0"/>
              <a:t> </a:t>
            </a:r>
            <a:r>
              <a:rPr lang="en-US" altLang="zh-CN" dirty="0"/>
              <a:t>used</a:t>
            </a:r>
            <a:r>
              <a:rPr lang="zh-CN" altLang="en-US" dirty="0"/>
              <a:t> </a:t>
            </a:r>
            <a:r>
              <a:rPr lang="en-US" altLang="zh-CN" dirty="0"/>
              <a:t>as</a:t>
            </a:r>
            <a:r>
              <a:rPr lang="zh-CN" altLang="en-US" dirty="0"/>
              <a:t> </a:t>
            </a:r>
            <a:r>
              <a:rPr lang="en-US" altLang="zh-CN" dirty="0"/>
              <a:t>training</a:t>
            </a:r>
            <a:r>
              <a:rPr lang="zh-CN" altLang="en-US" dirty="0"/>
              <a:t> </a:t>
            </a:r>
            <a:r>
              <a:rPr lang="en-US" altLang="zh-CN" dirty="0"/>
              <a:t>samples.</a:t>
            </a:r>
          </a:p>
          <a:p>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18</a:t>
            </a:fld>
            <a:endParaRPr lang="en-US"/>
          </a:p>
        </p:txBody>
      </p:sp>
    </p:spTree>
    <p:extLst>
      <p:ext uri="{BB962C8B-B14F-4D97-AF65-F5344CB8AC3E}">
        <p14:creationId xmlns:p14="http://schemas.microsoft.com/office/powerpoint/2010/main" val="482413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have witnessed the rapid development of deep learning. It outperforms other traditional machine learning techniques in dramatically improving state-of-the-art in many areas like speech recognition, machine translation, object detection, drug discovery, etc. We can name a lot of practical applications, like voice assistant, Apple face ID, self-driving vehicles, so on and so forth. </a:t>
            </a:r>
          </a:p>
        </p:txBody>
      </p:sp>
      <p:sp>
        <p:nvSpPr>
          <p:cNvPr id="4" name="Slide Number Placeholder 3"/>
          <p:cNvSpPr>
            <a:spLocks noGrp="1"/>
          </p:cNvSpPr>
          <p:nvPr>
            <p:ph type="sldNum" sz="quarter" idx="10"/>
          </p:nvPr>
        </p:nvSpPr>
        <p:spPr/>
        <p:txBody>
          <a:bodyPr/>
          <a:lstStyle/>
          <a:p>
            <a:fld id="{82EEBDA7-56D9-3545-BA7D-7209FC5C995F}" type="slidenum">
              <a:rPr lang="en-US" smtClean="0"/>
              <a:t>1</a:t>
            </a:fld>
            <a:endParaRPr lang="en-US"/>
          </a:p>
        </p:txBody>
      </p:sp>
    </p:spTree>
    <p:extLst>
      <p:ext uri="{BB962C8B-B14F-4D97-AF65-F5344CB8AC3E}">
        <p14:creationId xmlns:p14="http://schemas.microsoft.com/office/powerpoint/2010/main" val="295941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In</a:t>
            </a:r>
            <a:r>
              <a:rPr lang="zh-CN" altLang="en-US" dirty="0"/>
              <a:t> </a:t>
            </a:r>
            <a:r>
              <a:rPr lang="en-US" altLang="zh-CN" dirty="0"/>
              <a:t>the</a:t>
            </a:r>
            <a:r>
              <a:rPr lang="zh-CN" altLang="en-US" dirty="0"/>
              <a:t> </a:t>
            </a:r>
            <a:r>
              <a:rPr lang="en-US" altLang="zh-CN" dirty="0"/>
              <a:t>intra-group</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out</a:t>
            </a:r>
            <a:r>
              <a:rPr lang="zh-CN" altLang="en-US" dirty="0"/>
              <a:t> </a:t>
            </a:r>
            <a:r>
              <a:rPr lang="en-US" altLang="zh-CN" dirty="0"/>
              <a:t>intuition</a:t>
            </a:r>
            <a:r>
              <a:rPr lang="zh-CN" altLang="en-US" dirty="0"/>
              <a:t> </a:t>
            </a:r>
            <a:r>
              <a:rPr lang="en-US" altLang="zh-CN" dirty="0"/>
              <a:t>is</a:t>
            </a:r>
            <a:r>
              <a:rPr lang="zh-CN" altLang="en-US" dirty="0"/>
              <a:t> </a:t>
            </a:r>
            <a:r>
              <a:rPr lang="en-US" altLang="zh-CN" dirty="0"/>
              <a:t>to</a:t>
            </a:r>
            <a:r>
              <a:rPr lang="zh-CN" altLang="en-US" dirty="0"/>
              <a:t> </a:t>
            </a:r>
            <a:r>
              <a:rPr lang="en-US" altLang="zh-CN" dirty="0"/>
              <a:t>share</a:t>
            </a:r>
            <a:r>
              <a:rPr lang="zh-CN" altLang="en-US" dirty="0"/>
              <a:t> </a:t>
            </a:r>
            <a:r>
              <a:rPr lang="en-US" altLang="zh-CN" dirty="0"/>
              <a:t>partial</a:t>
            </a:r>
            <a:r>
              <a:rPr lang="zh-CN" altLang="en-US" dirty="0"/>
              <a:t> </a:t>
            </a:r>
            <a:r>
              <a:rPr lang="en-US" altLang="zh-CN" dirty="0"/>
              <a:t>gradients</a:t>
            </a:r>
            <a:r>
              <a:rPr lang="zh-CN" altLang="en-US" dirty="0"/>
              <a:t> </a:t>
            </a:r>
            <a:r>
              <a:rPr lang="en-US" altLang="zh-CN" dirty="0"/>
              <a:t>information</a:t>
            </a:r>
            <a:r>
              <a:rPr lang="zh-CN" altLang="en-US" dirty="0"/>
              <a:t> </a:t>
            </a:r>
            <a:r>
              <a:rPr lang="en-US" altLang="zh-CN" dirty="0"/>
              <a:t>between</a:t>
            </a:r>
            <a:r>
              <a:rPr lang="zh-CN" altLang="en-US" dirty="0"/>
              <a:t> </a:t>
            </a:r>
            <a:r>
              <a:rPr lang="en-US" altLang="zh-CN" dirty="0"/>
              <a:t>groups</a:t>
            </a:r>
            <a:r>
              <a:rPr lang="zh-CN" altLang="en-US" dirty="0"/>
              <a:t> </a:t>
            </a:r>
            <a:r>
              <a:rPr lang="en-US" altLang="zh-CN" dirty="0"/>
              <a:t>to</a:t>
            </a:r>
            <a:r>
              <a:rPr lang="zh-CN" altLang="en-US" dirty="0"/>
              <a:t> </a:t>
            </a:r>
            <a:r>
              <a:rPr lang="en-US" altLang="zh-CN" dirty="0"/>
              <a:t>increase</a:t>
            </a:r>
            <a:r>
              <a:rPr lang="zh-CN" altLang="en-US" dirty="0"/>
              <a:t> </a:t>
            </a:r>
            <a:r>
              <a:rPr lang="en-US" altLang="zh-CN" dirty="0"/>
              <a:t>the</a:t>
            </a:r>
            <a:r>
              <a:rPr lang="zh-CN" altLang="en-US" dirty="0"/>
              <a:t> </a:t>
            </a:r>
            <a:r>
              <a:rPr lang="en-US" altLang="zh-CN" dirty="0"/>
              <a:t>model</a:t>
            </a:r>
            <a:r>
              <a:rPr lang="zh-CN" altLang="en-US" dirty="0"/>
              <a:t> </a:t>
            </a:r>
            <a:r>
              <a:rPr lang="en-US" altLang="zh-CN" dirty="0"/>
              <a:t>generalization</a:t>
            </a:r>
            <a:r>
              <a:rPr lang="zh-CN" altLang="en-US" dirty="0"/>
              <a:t> </a:t>
            </a:r>
            <a:r>
              <a:rPr lang="en-US" altLang="zh-CN" dirty="0"/>
              <a:t>performance.</a:t>
            </a:r>
            <a:r>
              <a:rPr lang="zh-CN" altLang="en-US" dirty="0"/>
              <a:t> </a:t>
            </a:r>
            <a:r>
              <a:rPr lang="en-US" altLang="zh-CN" dirty="0"/>
              <a:t>We</a:t>
            </a:r>
            <a:r>
              <a:rPr lang="zh-CN" altLang="en-US" dirty="0"/>
              <a:t> </a:t>
            </a:r>
            <a:r>
              <a:rPr lang="en-US" altLang="zh-CN" dirty="0"/>
              <a:t>find</a:t>
            </a:r>
            <a:r>
              <a:rPr lang="zh-CN" altLang="en-US" dirty="0"/>
              <a:t> </a:t>
            </a:r>
            <a:r>
              <a:rPr lang="en-US" altLang="zh-CN" dirty="0"/>
              <a:t>for</a:t>
            </a:r>
            <a:r>
              <a:rPr lang="zh-CN" altLang="en-US" dirty="0"/>
              <a:t> </a:t>
            </a:r>
            <a:r>
              <a:rPr lang="en-US" altLang="zh-CN" dirty="0"/>
              <a:t>SGD,</a:t>
            </a:r>
            <a:r>
              <a:rPr lang="zh-CN" altLang="en-US" dirty="0"/>
              <a:t> </a:t>
            </a:r>
            <a:r>
              <a:rPr lang="en-US" altLang="zh-CN" dirty="0"/>
              <a:t>it</a:t>
            </a:r>
            <a:r>
              <a:rPr lang="zh-CN" altLang="en-US" dirty="0"/>
              <a:t> </a:t>
            </a:r>
            <a:r>
              <a:rPr lang="en-US" altLang="zh-CN" dirty="0"/>
              <a:t>will</a:t>
            </a:r>
            <a:r>
              <a:rPr lang="zh-CN" altLang="en-US" dirty="0"/>
              <a:t> </a:t>
            </a:r>
            <a:r>
              <a:rPr lang="en-US" altLang="zh-CN" dirty="0"/>
              <a:t>always</a:t>
            </a:r>
            <a:r>
              <a:rPr lang="zh-CN" altLang="en-US" dirty="0"/>
              <a:t> </a:t>
            </a:r>
            <a:r>
              <a:rPr lang="en-US" altLang="zh-CN" dirty="0"/>
              <a:t>find</a:t>
            </a:r>
            <a:r>
              <a:rPr lang="zh-CN" altLang="en-US" dirty="0"/>
              <a:t> </a:t>
            </a:r>
            <a:r>
              <a:rPr lang="en-US" altLang="zh-CN" dirty="0"/>
              <a:t>a</a:t>
            </a:r>
            <a:r>
              <a:rPr lang="zh-CN" altLang="en-US" dirty="0"/>
              <a:t> </a:t>
            </a:r>
            <a:r>
              <a:rPr lang="en-US" altLang="zh-CN" dirty="0"/>
              <a:t>direction</a:t>
            </a:r>
            <a:r>
              <a:rPr lang="zh-CN" altLang="en-US" dirty="0"/>
              <a:t> </a:t>
            </a:r>
            <a:r>
              <a:rPr lang="en-US" altLang="zh-CN" dirty="0"/>
              <a:t>towards</a:t>
            </a:r>
            <a:r>
              <a:rPr lang="zh-CN" altLang="en-US" dirty="0"/>
              <a:t> </a:t>
            </a:r>
            <a:r>
              <a:rPr lang="en-US" altLang="zh-CN" dirty="0"/>
              <a:t>local</a:t>
            </a:r>
            <a:r>
              <a:rPr lang="zh-CN" altLang="en-US" dirty="0"/>
              <a:t> </a:t>
            </a:r>
            <a:r>
              <a:rPr lang="en-US" altLang="zh-CN" dirty="0"/>
              <a:t>minimum.</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a typeface="Palatino" charset="0"/>
                <a:cs typeface="Palatino" charset="0"/>
              </a:rPr>
              <a:t>Larger</a:t>
            </a:r>
            <a:r>
              <a:rPr lang="zh-CN" altLang="en-US" sz="1200" dirty="0">
                <a:ea typeface="Palatino" charset="0"/>
                <a:cs typeface="Palatino" charset="0"/>
              </a:rPr>
              <a:t> </a:t>
            </a:r>
            <a:r>
              <a:rPr lang="en-US" altLang="zh-CN" sz="1200" dirty="0">
                <a:ea typeface="Palatino" charset="0"/>
                <a:cs typeface="Palatino" charset="0"/>
              </a:rPr>
              <a:t>value</a:t>
            </a:r>
            <a:r>
              <a:rPr lang="zh-CN" altLang="en-US" sz="1200" dirty="0">
                <a:ea typeface="Palatino" charset="0"/>
                <a:cs typeface="Palatino" charset="0"/>
              </a:rPr>
              <a:t> </a:t>
            </a:r>
            <a:r>
              <a:rPr lang="en-US" altLang="zh-CN" sz="1200" dirty="0">
                <a:ea typeface="Palatino" charset="0"/>
                <a:cs typeface="Palatino" charset="0"/>
              </a:rPr>
              <a:t>of</a:t>
            </a:r>
            <a:r>
              <a:rPr lang="zh-CN" altLang="en-US" sz="1200" dirty="0">
                <a:ea typeface="Palatino" charset="0"/>
                <a:cs typeface="Palatino" charset="0"/>
              </a:rPr>
              <a:t> </a:t>
            </a:r>
            <a:r>
              <a:rPr lang="en-US" altLang="zh-CN" sz="1200" dirty="0">
                <a:ea typeface="Palatino" charset="0"/>
                <a:cs typeface="Palatino" charset="0"/>
              </a:rPr>
              <a:t>edges’</a:t>
            </a:r>
            <a:r>
              <a:rPr lang="zh-CN" altLang="en-US" sz="1200" dirty="0">
                <a:ea typeface="Palatino" charset="0"/>
                <a:cs typeface="Palatino" charset="0"/>
              </a:rPr>
              <a:t> </a:t>
            </a:r>
            <a:r>
              <a:rPr lang="en-US" altLang="zh-CN" sz="1200" dirty="0">
                <a:ea typeface="Palatino" charset="0"/>
                <a:cs typeface="Palatino" charset="0"/>
              </a:rPr>
              <a:t>gradients</a:t>
            </a:r>
            <a:r>
              <a:rPr lang="zh-CN" altLang="en-US" sz="1200" dirty="0">
                <a:ea typeface="Palatino" charset="0"/>
                <a:cs typeface="Palatino" charset="0"/>
              </a:rPr>
              <a:t> </a:t>
            </a:r>
            <a:r>
              <a:rPr lang="en-US" altLang="zh-CN" sz="1200" dirty="0">
                <a:ea typeface="Palatino" charset="0"/>
                <a:cs typeface="Palatino" charset="0"/>
              </a:rPr>
              <a:t>implies</a:t>
            </a:r>
            <a:r>
              <a:rPr lang="zh-CN" altLang="en-US" sz="1200" dirty="0">
                <a:ea typeface="Palatino" charset="0"/>
                <a:cs typeface="Palatino" charset="0"/>
              </a:rPr>
              <a:t> </a:t>
            </a:r>
            <a:r>
              <a:rPr lang="en-US" altLang="zh-CN" sz="1200" dirty="0">
                <a:ea typeface="Palatino" charset="0"/>
                <a:cs typeface="Palatino" charset="0"/>
              </a:rPr>
              <a:t>these</a:t>
            </a:r>
            <a:r>
              <a:rPr lang="zh-CN" altLang="en-US" sz="1200" dirty="0">
                <a:ea typeface="Palatino" charset="0"/>
                <a:cs typeface="Palatino" charset="0"/>
              </a:rPr>
              <a:t> </a:t>
            </a:r>
            <a:r>
              <a:rPr lang="en-US" altLang="zh-CN" sz="1200" dirty="0">
                <a:ea typeface="Palatino" charset="0"/>
                <a:cs typeface="Palatino" charset="0"/>
              </a:rPr>
              <a:t>edges</a:t>
            </a:r>
            <a:r>
              <a:rPr lang="zh-CN" altLang="en-US" sz="1200" dirty="0">
                <a:ea typeface="Palatino" charset="0"/>
                <a:cs typeface="Palatino" charset="0"/>
              </a:rPr>
              <a:t> </a:t>
            </a:r>
            <a:r>
              <a:rPr lang="en-US" altLang="zh-CN" sz="1200" dirty="0">
                <a:ea typeface="Palatino" charset="0"/>
                <a:cs typeface="Palatino" charset="0"/>
              </a:rPr>
              <a:t>are</a:t>
            </a:r>
            <a:r>
              <a:rPr lang="zh-CN" altLang="en-US" sz="1200" dirty="0">
                <a:ea typeface="Palatino" charset="0"/>
                <a:cs typeface="Palatino" charset="0"/>
              </a:rPr>
              <a:t> </a:t>
            </a:r>
            <a:r>
              <a:rPr lang="en-US" altLang="zh-CN" sz="1200" dirty="0">
                <a:ea typeface="Palatino" charset="0"/>
                <a:cs typeface="Palatino" charset="0"/>
              </a:rPr>
              <a:t>far</a:t>
            </a:r>
            <a:r>
              <a:rPr lang="zh-CN" altLang="en-US" sz="1200" dirty="0">
                <a:ea typeface="Palatino" charset="0"/>
                <a:cs typeface="Palatino" charset="0"/>
              </a:rPr>
              <a:t> </a:t>
            </a:r>
            <a:r>
              <a:rPr lang="en-US" altLang="zh-CN" sz="1200" dirty="0">
                <a:ea typeface="Palatino" charset="0"/>
                <a:cs typeface="Palatino" charset="0"/>
              </a:rPr>
              <a:t>from</a:t>
            </a:r>
            <a:r>
              <a:rPr lang="zh-CN" altLang="en-US" sz="1200" dirty="0">
                <a:ea typeface="Palatino" charset="0"/>
                <a:cs typeface="Palatino" charset="0"/>
              </a:rPr>
              <a:t> </a:t>
            </a:r>
            <a:r>
              <a:rPr lang="en-US" altLang="zh-CN" sz="1200" dirty="0">
                <a:ea typeface="Palatino" charset="0"/>
                <a:cs typeface="Palatino" charset="0"/>
              </a:rPr>
              <a:t>being</a:t>
            </a:r>
            <a:r>
              <a:rPr lang="zh-CN" altLang="en-US" sz="1200" dirty="0">
                <a:ea typeface="Palatino" charset="0"/>
                <a:cs typeface="Palatino" charset="0"/>
              </a:rPr>
              <a:t> </a:t>
            </a:r>
            <a:r>
              <a:rPr lang="en-US" altLang="zh-CN" sz="1200" dirty="0">
                <a:ea typeface="Palatino" charset="0"/>
                <a:cs typeface="Palatino" charset="0"/>
              </a:rPr>
              <a:t>fine-tuned,</a:t>
            </a:r>
            <a:r>
              <a:rPr lang="zh-CN" altLang="en-US" sz="1200" dirty="0">
                <a:ea typeface="Palatino" charset="0"/>
                <a:cs typeface="Palatino" charset="0"/>
              </a:rPr>
              <a:t> </a:t>
            </a:r>
            <a:r>
              <a:rPr lang="en-US" altLang="zh-CN" sz="1200" dirty="0">
                <a:ea typeface="Palatino" charset="0"/>
                <a:cs typeface="Palatino" charset="0"/>
              </a:rPr>
              <a:t>thus</a:t>
            </a:r>
            <a:r>
              <a:rPr lang="zh-CN" altLang="en-US" sz="1200" dirty="0">
                <a:ea typeface="Palatino" charset="0"/>
                <a:cs typeface="Palatino" charset="0"/>
              </a:rPr>
              <a:t> </a:t>
            </a:r>
            <a:r>
              <a:rPr lang="en-US" altLang="zh-CN" sz="1200" dirty="0">
                <a:ea typeface="Palatino" charset="0"/>
                <a:cs typeface="Palatino" charset="0"/>
              </a:rPr>
              <a:t>contains</a:t>
            </a:r>
            <a:r>
              <a:rPr lang="zh-CN" altLang="en-US" sz="1200" dirty="0">
                <a:ea typeface="Palatino" charset="0"/>
                <a:cs typeface="Palatino" charset="0"/>
              </a:rPr>
              <a:t> </a:t>
            </a:r>
            <a:r>
              <a:rPr lang="en-US" altLang="zh-CN" sz="1200" dirty="0">
                <a:ea typeface="Palatino" charset="0"/>
                <a:cs typeface="Palatino" charset="0"/>
              </a:rPr>
              <a:t>more</a:t>
            </a:r>
            <a:r>
              <a:rPr lang="zh-CN" altLang="en-US" sz="1200" dirty="0">
                <a:ea typeface="Palatino" charset="0"/>
                <a:cs typeface="Palatino" charset="0"/>
              </a:rPr>
              <a:t> </a:t>
            </a:r>
            <a:r>
              <a:rPr lang="en-US" altLang="zh-CN" sz="1200" dirty="0">
                <a:ea typeface="Palatino" charset="0"/>
                <a:cs typeface="Palatino" charset="0"/>
              </a:rPr>
              <a:t>knowledge</a:t>
            </a:r>
            <a:r>
              <a:rPr lang="zh-CN" altLang="en-US" sz="1200" dirty="0">
                <a:ea typeface="Palatino" charset="0"/>
                <a:cs typeface="Palatino" charset="0"/>
              </a:rPr>
              <a:t> </a:t>
            </a:r>
            <a:r>
              <a:rPr lang="en-US" altLang="zh-CN" sz="1200" dirty="0">
                <a:ea typeface="Palatino" charset="0"/>
                <a:cs typeface="Palatino" charset="0"/>
              </a:rPr>
              <a:t>to</a:t>
            </a:r>
            <a:r>
              <a:rPr lang="zh-CN" altLang="en-US" sz="1200" dirty="0">
                <a:ea typeface="Palatino" charset="0"/>
                <a:cs typeface="Palatino" charset="0"/>
              </a:rPr>
              <a:t> </a:t>
            </a:r>
            <a:r>
              <a:rPr lang="en-US" altLang="zh-CN" sz="1200" dirty="0">
                <a:ea typeface="Palatino" charset="0"/>
                <a:cs typeface="Palatino" charset="0"/>
              </a:rPr>
              <a:t>help converge</a:t>
            </a:r>
            <a:r>
              <a:rPr lang="zh-CN" altLang="en-US" sz="1200" dirty="0">
                <a:ea typeface="Palatino" charset="0"/>
                <a:cs typeface="Palatino" charset="0"/>
              </a:rPr>
              <a:t> </a:t>
            </a:r>
            <a:r>
              <a:rPr lang="en-US" altLang="zh-CN" sz="1200" dirty="0">
                <a:ea typeface="Palatino" charset="0"/>
                <a:cs typeface="Palatino" charset="0"/>
              </a:rPr>
              <a:t>the</a:t>
            </a:r>
            <a:r>
              <a:rPr lang="zh-CN" altLang="en-US" sz="1200" dirty="0">
                <a:ea typeface="Palatino" charset="0"/>
                <a:cs typeface="Palatino" charset="0"/>
              </a:rPr>
              <a:t> </a:t>
            </a:r>
            <a:r>
              <a:rPr lang="en-US" altLang="zh-CN" sz="1200" dirty="0">
                <a:ea typeface="Palatino" charset="0"/>
                <a:cs typeface="Palatino" charset="0"/>
              </a:rPr>
              <a:t>model</a:t>
            </a:r>
            <a:r>
              <a:rPr lang="zh-CN" altLang="en-US" sz="1200" dirty="0">
                <a:ea typeface="Palatino" charset="0"/>
                <a:cs typeface="Palatino" charset="0"/>
              </a:rPr>
              <a:t> </a:t>
            </a:r>
            <a:r>
              <a:rPr lang="en-US" altLang="zh-CN" sz="1200" dirty="0">
                <a:ea typeface="Palatino" charset="0"/>
                <a:cs typeface="Palatino" charset="0"/>
              </a:rPr>
              <a:t>to</a:t>
            </a:r>
            <a:r>
              <a:rPr lang="zh-CN" altLang="en-US" sz="1200" dirty="0">
                <a:ea typeface="Palatino" charset="0"/>
                <a:cs typeface="Palatino" charset="0"/>
              </a:rPr>
              <a:t> </a:t>
            </a:r>
            <a:r>
              <a:rPr lang="en-US" altLang="zh-CN" sz="1200" dirty="0">
                <a:ea typeface="Palatino" charset="0"/>
                <a:cs typeface="Palatino" charset="0"/>
              </a:rPr>
              <a:t>local</a:t>
            </a:r>
            <a:r>
              <a:rPr lang="zh-CN" altLang="en-US" sz="1200" dirty="0">
                <a:ea typeface="Palatino" charset="0"/>
                <a:cs typeface="Palatino" charset="0"/>
              </a:rPr>
              <a:t> </a:t>
            </a:r>
            <a:r>
              <a:rPr lang="en-US" altLang="zh-CN" sz="1200" dirty="0">
                <a:ea typeface="Palatino" charset="0"/>
                <a:cs typeface="Palatino" charset="0"/>
              </a:rPr>
              <a:t>optimum.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ea typeface="Palatino" charset="0"/>
                <a:cs typeface="Palatino" charset="0"/>
              </a:rPr>
              <a:t>So</a:t>
            </a:r>
            <a:r>
              <a:rPr lang="zh-CN" altLang="en-US" sz="1200" dirty="0">
                <a:ea typeface="Palatino" charset="0"/>
                <a:cs typeface="Palatino" charset="0"/>
              </a:rPr>
              <a:t> </a:t>
            </a:r>
            <a:r>
              <a:rPr lang="en-US" altLang="zh-CN" sz="1200" dirty="0">
                <a:ea typeface="Palatino" charset="0"/>
                <a:cs typeface="Palatino" charset="0"/>
              </a:rPr>
              <a:t>in</a:t>
            </a:r>
            <a:r>
              <a:rPr lang="zh-CN" altLang="en-US" sz="1200" dirty="0">
                <a:ea typeface="Palatino" charset="0"/>
                <a:cs typeface="Palatino" charset="0"/>
              </a:rPr>
              <a:t> </a:t>
            </a:r>
            <a:r>
              <a:rPr lang="en-US" altLang="zh-CN" sz="1200" dirty="0">
                <a:ea typeface="Palatino" charset="0"/>
                <a:cs typeface="Palatino" charset="0"/>
              </a:rPr>
              <a:t>our</a:t>
            </a:r>
            <a:r>
              <a:rPr lang="zh-CN" altLang="en-US" sz="1200" dirty="0">
                <a:ea typeface="Palatino" charset="0"/>
                <a:cs typeface="Palatino" charset="0"/>
              </a:rPr>
              <a:t> </a:t>
            </a:r>
            <a:r>
              <a:rPr lang="en-US" altLang="zh-CN" sz="1200" dirty="0">
                <a:ea typeface="Palatino" charset="0"/>
                <a:cs typeface="Palatino" charset="0"/>
              </a:rPr>
              <a:t>model,</a:t>
            </a:r>
            <a:r>
              <a:rPr lang="zh-CN" altLang="en-US" sz="1200" dirty="0">
                <a:ea typeface="Palatino" charset="0"/>
                <a:cs typeface="Palatino" charset="0"/>
              </a:rPr>
              <a:t> </a:t>
            </a:r>
            <a:r>
              <a:rPr lang="en-US" altLang="zh-CN" sz="1200" dirty="0">
                <a:ea typeface="Palatino" charset="0"/>
                <a:cs typeface="Palatino" charset="0"/>
              </a:rPr>
              <a:t>we</a:t>
            </a:r>
            <a:r>
              <a:rPr lang="zh-CN" altLang="en-US" sz="1200" dirty="0">
                <a:ea typeface="Palatino" charset="0"/>
                <a:cs typeface="Palatino" charset="0"/>
              </a:rPr>
              <a:t> </a:t>
            </a:r>
            <a:r>
              <a:rPr lang="en-US" altLang="zh-CN" sz="1200" dirty="0">
                <a:ea typeface="Palatino" charset="0"/>
                <a:cs typeface="Palatino" charset="0"/>
              </a:rPr>
              <a:t>will</a:t>
            </a:r>
            <a:r>
              <a:rPr lang="zh-CN" altLang="en-US" sz="1200" dirty="0">
                <a:ea typeface="Palatino" charset="0"/>
                <a:cs typeface="Palatino" charset="0"/>
              </a:rPr>
              <a:t> </a:t>
            </a:r>
            <a:r>
              <a:rPr lang="en-US" altLang="zh-CN" sz="1200" dirty="0">
                <a:ea typeface="Palatino" charset="0"/>
                <a:cs typeface="Palatino" charset="0"/>
              </a:rPr>
              <a:t>only</a:t>
            </a:r>
            <a:r>
              <a:rPr lang="zh-CN" altLang="en-US" sz="1200" dirty="0">
                <a:ea typeface="Palatino" charset="0"/>
                <a:cs typeface="Palatino" charset="0"/>
              </a:rPr>
              <a:t> </a:t>
            </a:r>
            <a:r>
              <a:rPr lang="en-US" altLang="zh-CN" sz="1200" dirty="0">
                <a:ea typeface="Palatino" charset="0"/>
                <a:cs typeface="Palatino" charset="0"/>
              </a:rPr>
              <a:t>upload</a:t>
            </a:r>
            <a:r>
              <a:rPr lang="zh-CN" altLang="en-US" sz="1200" dirty="0">
                <a:ea typeface="Palatino" charset="0"/>
                <a:cs typeface="Palatino" charset="0"/>
              </a:rPr>
              <a:t> </a:t>
            </a:r>
            <a:r>
              <a:rPr lang="en-US" altLang="zh-CN" sz="1200" dirty="0">
                <a:ea typeface="Palatino" charset="0"/>
                <a:cs typeface="Palatino" charset="0"/>
              </a:rPr>
              <a:t>or</a:t>
            </a:r>
            <a:r>
              <a:rPr lang="zh-CN" altLang="en-US" sz="1200" dirty="0">
                <a:ea typeface="Palatino" charset="0"/>
                <a:cs typeface="Palatino" charset="0"/>
              </a:rPr>
              <a:t> </a:t>
            </a:r>
            <a:r>
              <a:rPr lang="en-US" altLang="zh-CN" sz="1200" dirty="0">
                <a:ea typeface="Palatino" charset="0"/>
                <a:cs typeface="Palatino" charset="0"/>
              </a:rPr>
              <a:t>download</a:t>
            </a:r>
            <a:r>
              <a:rPr lang="zh-CN" altLang="en-US" sz="1200" dirty="0">
                <a:ea typeface="Palatino" charset="0"/>
                <a:cs typeface="Palatino" charset="0"/>
              </a:rPr>
              <a:t> </a:t>
            </a:r>
            <a:r>
              <a:rPr lang="en-US" altLang="zh-CN" sz="1200" dirty="0">
                <a:ea typeface="Palatino" charset="0"/>
                <a:cs typeface="Palatino" charset="0"/>
              </a:rPr>
              <a:t>edges</a:t>
            </a:r>
            <a:r>
              <a:rPr lang="zh-CN" altLang="en-US" sz="1200" dirty="0">
                <a:ea typeface="Palatino" charset="0"/>
                <a:cs typeface="Palatino" charset="0"/>
              </a:rPr>
              <a:t> </a:t>
            </a:r>
            <a:r>
              <a:rPr lang="en-US" altLang="zh-CN" sz="1200" dirty="0">
                <a:ea typeface="Palatino" charset="0"/>
                <a:cs typeface="Palatino" charset="0"/>
              </a:rPr>
              <a:t>with</a:t>
            </a:r>
            <a:r>
              <a:rPr lang="zh-CN" altLang="en-US" sz="1200" dirty="0">
                <a:ea typeface="Palatino" charset="0"/>
                <a:cs typeface="Palatino" charset="0"/>
              </a:rPr>
              <a:t> </a:t>
            </a:r>
            <a:r>
              <a:rPr lang="en-US" altLang="zh-CN" sz="1200" dirty="0">
                <a:ea typeface="Palatino" charset="0"/>
                <a:cs typeface="Palatino" charset="0"/>
              </a:rPr>
              <a:t>larger</a:t>
            </a:r>
            <a:r>
              <a:rPr lang="zh-CN" altLang="en-US" sz="1200" dirty="0">
                <a:ea typeface="Palatino" charset="0"/>
                <a:cs typeface="Palatino" charset="0"/>
              </a:rPr>
              <a:t> </a:t>
            </a:r>
            <a:r>
              <a:rPr lang="en-US" altLang="zh-CN" sz="1200" dirty="0">
                <a:ea typeface="Palatino" charset="0"/>
                <a:cs typeface="Palatino" charset="0"/>
              </a:rPr>
              <a:t>gradients.</a:t>
            </a:r>
            <a:endParaRPr lang="zh-CN" altLang="en-US" sz="1200" dirty="0">
              <a:ea typeface="Palatino" charset="0"/>
              <a:cs typeface="Palatino" charset="0"/>
            </a:endParaRPr>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19</a:t>
            </a:fld>
            <a:endParaRPr lang="en-US"/>
          </a:p>
        </p:txBody>
      </p:sp>
    </p:spTree>
    <p:extLst>
      <p:ext uri="{BB962C8B-B14F-4D97-AF65-F5344CB8AC3E}">
        <p14:creationId xmlns:p14="http://schemas.microsoft.com/office/powerpoint/2010/main" val="3402053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Intra-group</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is</a:t>
            </a:r>
            <a:r>
              <a:rPr lang="zh-CN" altLang="en-US" dirty="0"/>
              <a:t> </a:t>
            </a:r>
            <a:r>
              <a:rPr lang="en-US" altLang="zh-CN" dirty="0"/>
              <a:t>divided</a:t>
            </a:r>
            <a:r>
              <a:rPr lang="zh-CN" altLang="en-US" dirty="0"/>
              <a:t> </a:t>
            </a:r>
            <a:r>
              <a:rPr lang="en-US" altLang="zh-CN" dirty="0"/>
              <a:t>into</a:t>
            </a:r>
            <a:r>
              <a:rPr lang="zh-CN" altLang="en-US" dirty="0"/>
              <a:t> </a:t>
            </a:r>
            <a:r>
              <a:rPr lang="en-US" altLang="zh-CN" dirty="0"/>
              <a:t>two</a:t>
            </a:r>
            <a:r>
              <a:rPr lang="zh-CN" altLang="en-US" dirty="0"/>
              <a:t> </a:t>
            </a:r>
            <a:r>
              <a:rPr lang="en-US" altLang="zh-CN" dirty="0"/>
              <a:t>steps.</a:t>
            </a:r>
            <a:r>
              <a:rPr lang="zh-CN" altLang="en-US" dirty="0"/>
              <a:t> </a:t>
            </a:r>
            <a:r>
              <a:rPr lang="en-US" altLang="zh-CN" dirty="0"/>
              <a:t>Firstly</a:t>
            </a:r>
            <a:r>
              <a:rPr lang="zh-CN" altLang="en-US" dirty="0"/>
              <a:t> </a:t>
            </a:r>
            <a:r>
              <a:rPr lang="en-US" altLang="zh-CN" dirty="0"/>
              <a:t>it</a:t>
            </a:r>
            <a:r>
              <a:rPr lang="zh-CN" altLang="en-US" dirty="0"/>
              <a:t> </a:t>
            </a:r>
            <a:r>
              <a:rPr lang="en-US" altLang="zh-CN" dirty="0"/>
              <a:t>will</a:t>
            </a:r>
            <a:r>
              <a:rPr lang="zh-CN" altLang="en-US" dirty="0"/>
              <a:t> </a:t>
            </a:r>
            <a:r>
              <a:rPr lang="en-US" altLang="zh-CN" dirty="0"/>
              <a:t>upload</a:t>
            </a:r>
            <a:r>
              <a:rPr lang="zh-CN" altLang="en-US" dirty="0"/>
              <a:t> </a:t>
            </a:r>
            <a:r>
              <a:rPr lang="en-US" altLang="zh-CN" dirty="0"/>
              <a:t>the</a:t>
            </a:r>
            <a:r>
              <a:rPr lang="zh-CN" altLang="en-US" dirty="0"/>
              <a:t> </a:t>
            </a:r>
            <a:r>
              <a:rPr lang="en-US" altLang="zh-CN" dirty="0"/>
              <a:t>accumulated</a:t>
            </a:r>
            <a:r>
              <a:rPr lang="zh-CN" altLang="en-US" dirty="0"/>
              <a:t> </a:t>
            </a:r>
            <a:r>
              <a:rPr lang="en-US" altLang="zh-CN" dirty="0"/>
              <a:t>gradients</a:t>
            </a:r>
            <a:r>
              <a:rPr lang="zh-CN" altLang="en-US" dirty="0"/>
              <a:t> </a:t>
            </a:r>
            <a:r>
              <a:rPr lang="en-US" altLang="zh-CN" dirty="0"/>
              <a:t>to</a:t>
            </a:r>
            <a:r>
              <a:rPr lang="zh-CN" altLang="en-US" dirty="0"/>
              <a:t> </a:t>
            </a:r>
            <a:r>
              <a:rPr lang="en-US" altLang="zh-CN" dirty="0"/>
              <a:t>the</a:t>
            </a:r>
            <a:r>
              <a:rPr lang="zh-CN" altLang="en-US" dirty="0"/>
              <a:t> </a:t>
            </a:r>
            <a:r>
              <a:rPr lang="en-US" altLang="zh-CN" dirty="0"/>
              <a:t>server</a:t>
            </a:r>
            <a:r>
              <a:rPr lang="zh-CN" altLang="en-US" dirty="0"/>
              <a:t> </a:t>
            </a:r>
            <a:r>
              <a:rPr lang="en-US" altLang="zh-CN" dirty="0"/>
              <a:t>based</a:t>
            </a:r>
            <a:r>
              <a:rPr lang="zh-CN" altLang="en-US" dirty="0"/>
              <a:t> </a:t>
            </a:r>
            <a:r>
              <a:rPr lang="en-US" altLang="zh-CN" dirty="0"/>
              <a:t>on</a:t>
            </a:r>
            <a:r>
              <a:rPr lang="zh-CN" altLang="en-US" dirty="0"/>
              <a:t> </a:t>
            </a:r>
            <a:r>
              <a:rPr lang="en-US" altLang="zh-CN" dirty="0"/>
              <a:t>their</a:t>
            </a:r>
            <a:r>
              <a:rPr lang="zh-CN" altLang="en-US" dirty="0"/>
              <a:t> </a:t>
            </a:r>
            <a:r>
              <a:rPr lang="en-US" altLang="zh-CN" dirty="0"/>
              <a:t>importance.</a:t>
            </a:r>
            <a:r>
              <a:rPr lang="zh-CN" altLang="en-US" dirty="0"/>
              <a:t> </a:t>
            </a:r>
            <a:r>
              <a:rPr lang="en-US" altLang="zh-CN" dirty="0"/>
              <a:t>Then</a:t>
            </a:r>
            <a:r>
              <a:rPr lang="zh-CN" altLang="en-US" dirty="0"/>
              <a:t> </a:t>
            </a:r>
            <a:r>
              <a:rPr lang="en-US" altLang="zh-CN" dirty="0"/>
              <a:t>it</a:t>
            </a:r>
            <a:r>
              <a:rPr lang="zh-CN" altLang="en-US" dirty="0"/>
              <a:t> </a:t>
            </a:r>
            <a:r>
              <a:rPr lang="en-US" altLang="zh-CN" dirty="0"/>
              <a:t>request</a:t>
            </a:r>
            <a:r>
              <a:rPr lang="zh-CN" altLang="en-US" dirty="0"/>
              <a:t> </a:t>
            </a:r>
            <a:r>
              <a:rPr lang="en-US" altLang="zh-CN" dirty="0"/>
              <a:t>the</a:t>
            </a:r>
            <a:r>
              <a:rPr lang="zh-CN" altLang="en-US" dirty="0"/>
              <a:t> </a:t>
            </a:r>
            <a:r>
              <a:rPr lang="en-US" altLang="zh-CN" dirty="0"/>
              <a:t>up-to-date</a:t>
            </a:r>
            <a:r>
              <a:rPr lang="zh-CN" altLang="en-US" dirty="0"/>
              <a:t> </a:t>
            </a:r>
            <a:r>
              <a:rPr lang="en-US" altLang="zh-CN" dirty="0"/>
              <a:t>global</a:t>
            </a:r>
            <a:r>
              <a:rPr lang="zh-CN" altLang="en-US" dirty="0"/>
              <a:t> </a:t>
            </a:r>
            <a:r>
              <a:rPr lang="en-US" altLang="zh-CN" dirty="0"/>
              <a:t>model’s</a:t>
            </a:r>
            <a:r>
              <a:rPr lang="zh-CN" altLang="en-US" dirty="0"/>
              <a:t> </a:t>
            </a:r>
            <a:r>
              <a:rPr lang="en-US" altLang="zh-CN" dirty="0"/>
              <a:t>weights</a:t>
            </a:r>
            <a:r>
              <a:rPr lang="zh-CN" altLang="en-US" dirty="0"/>
              <a:t> </a:t>
            </a:r>
            <a:r>
              <a:rPr lang="en-US" altLang="zh-CN" dirty="0"/>
              <a:t>from the</a:t>
            </a:r>
            <a:r>
              <a:rPr lang="zh-CN" altLang="en-US" dirty="0"/>
              <a:t> </a:t>
            </a:r>
            <a:r>
              <a:rPr lang="en-US" altLang="zh-CN" dirty="0"/>
              <a:t>server</a:t>
            </a:r>
            <a:r>
              <a:rPr lang="zh-CN" altLang="en-US" dirty="0"/>
              <a:t> </a:t>
            </a:r>
            <a:r>
              <a:rPr lang="en-US" altLang="zh-CN" dirty="0"/>
              <a:t>to</a:t>
            </a:r>
            <a:r>
              <a:rPr lang="zh-CN" altLang="en-US" dirty="0"/>
              <a:t> </a:t>
            </a:r>
            <a:r>
              <a:rPr lang="en-US" altLang="zh-CN" dirty="0"/>
              <a:t>update</a:t>
            </a:r>
            <a:r>
              <a:rPr lang="zh-CN" altLang="en-US" dirty="0"/>
              <a:t> </a:t>
            </a:r>
            <a:r>
              <a:rPr lang="en-US" altLang="zh-CN" dirty="0"/>
              <a:t>its</a:t>
            </a:r>
            <a:r>
              <a:rPr lang="zh-CN" altLang="en-US" dirty="0"/>
              <a:t> </a:t>
            </a:r>
            <a:r>
              <a:rPr lang="en-US" altLang="zh-CN" dirty="0"/>
              <a:t>local</a:t>
            </a:r>
            <a:r>
              <a:rPr lang="zh-CN" altLang="en-US" dirty="0"/>
              <a:t> </a:t>
            </a:r>
            <a:r>
              <a:rPr lang="en-US" altLang="zh-CN" dirty="0"/>
              <a:t>model.</a:t>
            </a:r>
            <a:r>
              <a:rPr lang="zh-CN" altLang="en-US" dirty="0"/>
              <a:t> </a:t>
            </a:r>
            <a:r>
              <a:rPr lang="en-US" altLang="zh-CN" dirty="0"/>
              <a:t>This</a:t>
            </a:r>
            <a:r>
              <a:rPr lang="zh-CN" altLang="en-US" dirty="0"/>
              <a:t> </a:t>
            </a:r>
            <a:r>
              <a:rPr lang="en-US" altLang="zh-CN" dirty="0"/>
              <a:t>two</a:t>
            </a:r>
            <a:r>
              <a:rPr lang="zh-CN" altLang="en-US" dirty="0"/>
              <a:t> </a:t>
            </a:r>
            <a:r>
              <a:rPr lang="en-US" altLang="zh-CN" dirty="0"/>
              <a:t>steps</a:t>
            </a:r>
            <a:r>
              <a:rPr lang="zh-CN" altLang="en-US" dirty="0"/>
              <a:t> </a:t>
            </a:r>
            <a:r>
              <a:rPr lang="en-US" altLang="zh-CN" dirty="0"/>
              <a:t>will</a:t>
            </a:r>
            <a:r>
              <a:rPr lang="zh-CN" altLang="en-US" dirty="0"/>
              <a:t> </a:t>
            </a:r>
            <a:r>
              <a:rPr lang="en-US" altLang="zh-CN" dirty="0"/>
              <a:t>let</a:t>
            </a:r>
            <a:r>
              <a:rPr lang="zh-CN" altLang="en-US" dirty="0"/>
              <a:t> </a:t>
            </a:r>
            <a:r>
              <a:rPr lang="en-US" altLang="zh-CN" dirty="0"/>
              <a:t>knowledges</a:t>
            </a:r>
            <a:r>
              <a:rPr lang="zh-CN" altLang="en-US" dirty="0"/>
              <a:t> </a:t>
            </a:r>
            <a:r>
              <a:rPr lang="en-US" altLang="zh-CN" dirty="0"/>
              <a:t>between</a:t>
            </a:r>
            <a:r>
              <a:rPr lang="zh-CN" altLang="en-US" dirty="0"/>
              <a:t> </a:t>
            </a:r>
            <a:r>
              <a:rPr lang="en-US" altLang="zh-CN" dirty="0"/>
              <a:t>different</a:t>
            </a:r>
            <a:r>
              <a:rPr lang="zh-CN" altLang="en-US" dirty="0"/>
              <a:t> </a:t>
            </a:r>
            <a:r>
              <a:rPr lang="en-US" altLang="zh-CN" dirty="0"/>
              <a:t>groups</a:t>
            </a:r>
            <a:r>
              <a:rPr lang="zh-CN" altLang="en-US" dirty="0"/>
              <a:t> </a:t>
            </a:r>
            <a:r>
              <a:rPr lang="en-US" altLang="zh-CN" dirty="0"/>
              <a:t>could</a:t>
            </a:r>
            <a:r>
              <a:rPr lang="zh-CN" altLang="en-US" dirty="0"/>
              <a:t> </a:t>
            </a:r>
            <a:r>
              <a:rPr lang="en-US" altLang="zh-CN" dirty="0"/>
              <a:t>be</a:t>
            </a:r>
            <a:r>
              <a:rPr lang="zh-CN" altLang="en-US" dirty="0"/>
              <a:t> </a:t>
            </a:r>
            <a:r>
              <a:rPr lang="en-US" altLang="zh-CN" dirty="0"/>
              <a:t>indirectly</a:t>
            </a:r>
            <a:r>
              <a:rPr lang="zh-CN" altLang="en-US" dirty="0"/>
              <a:t> </a:t>
            </a:r>
            <a:r>
              <a:rPr lang="en-US" altLang="zh-CN" dirty="0"/>
              <a:t>shared,</a:t>
            </a:r>
            <a:r>
              <a:rPr lang="zh-CN" altLang="en-US" dirty="0"/>
              <a:t> </a:t>
            </a:r>
            <a:r>
              <a:rPr lang="en-US" altLang="zh-CN" dirty="0"/>
              <a:t>while</a:t>
            </a:r>
            <a:r>
              <a:rPr lang="zh-CN" altLang="en-US" dirty="0"/>
              <a:t> </a:t>
            </a:r>
            <a:r>
              <a:rPr lang="en-US" altLang="zh-CN" dirty="0"/>
              <a:t>without</a:t>
            </a:r>
            <a:r>
              <a:rPr lang="zh-CN" altLang="en-US" dirty="0"/>
              <a:t> </a:t>
            </a:r>
            <a:r>
              <a:rPr lang="en-US" altLang="zh-CN" dirty="0"/>
              <a:t>chance</a:t>
            </a:r>
            <a:r>
              <a:rPr lang="zh-CN" altLang="en-US" dirty="0"/>
              <a:t> </a:t>
            </a:r>
            <a:r>
              <a:rPr lang="en-US" altLang="zh-CN" dirty="0"/>
              <a:t>of</a:t>
            </a:r>
            <a:r>
              <a:rPr lang="zh-CN" altLang="en-US" dirty="0"/>
              <a:t> </a:t>
            </a:r>
            <a:r>
              <a:rPr lang="en-US" altLang="zh-CN" dirty="0"/>
              <a:t>privacy</a:t>
            </a:r>
            <a:r>
              <a:rPr lang="zh-CN" altLang="en-US" dirty="0"/>
              <a:t> </a:t>
            </a:r>
            <a:r>
              <a:rPr lang="en-US" altLang="zh-CN" dirty="0"/>
              <a:t>disclosure.</a:t>
            </a:r>
            <a:r>
              <a:rPr lang="zh-CN" altLang="en-US" dirty="0"/>
              <a:t> </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20</a:t>
            </a:fld>
            <a:endParaRPr lang="en-US"/>
          </a:p>
        </p:txBody>
      </p:sp>
    </p:spTree>
    <p:extLst>
      <p:ext uri="{BB962C8B-B14F-4D97-AF65-F5344CB8AC3E}">
        <p14:creationId xmlns:p14="http://schemas.microsoft.com/office/powerpoint/2010/main" val="619980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zh-CN" altLang="en-US" dirty="0"/>
              <a:t> </a:t>
            </a:r>
            <a:r>
              <a:rPr lang="en-US" altLang="zh-CN" dirty="0"/>
              <a:t>the</a:t>
            </a:r>
            <a:r>
              <a:rPr lang="zh-CN" altLang="en-US" dirty="0"/>
              <a:t> </a:t>
            </a:r>
            <a:r>
              <a:rPr lang="en-US" altLang="zh-CN" dirty="0"/>
              <a:t>parameter</a:t>
            </a:r>
            <a:r>
              <a:rPr lang="zh-CN" altLang="en-US" dirty="0"/>
              <a:t> </a:t>
            </a:r>
            <a:r>
              <a:rPr lang="en-US" altLang="zh-CN" dirty="0"/>
              <a:t>server,</a:t>
            </a:r>
            <a:r>
              <a:rPr lang="zh-CN" altLang="en-US" dirty="0"/>
              <a:t> </a:t>
            </a:r>
            <a:r>
              <a:rPr lang="en-US" altLang="zh-CN" dirty="0"/>
              <a:t>it</a:t>
            </a:r>
            <a:r>
              <a:rPr lang="zh-CN" altLang="en-US" dirty="0"/>
              <a:t> </a:t>
            </a:r>
            <a:r>
              <a:rPr lang="en-US" altLang="zh-CN" dirty="0"/>
              <a:t>will</a:t>
            </a:r>
            <a:r>
              <a:rPr lang="zh-CN" altLang="en-US" dirty="0"/>
              <a:t> </a:t>
            </a:r>
            <a:r>
              <a:rPr lang="en-US" altLang="zh-CN" dirty="0"/>
              <a:t>maintain</a:t>
            </a:r>
            <a:r>
              <a:rPr lang="zh-CN" altLang="en-US" dirty="0"/>
              <a:t> </a:t>
            </a:r>
            <a:r>
              <a:rPr lang="en-US" altLang="zh-CN" dirty="0"/>
              <a:t>a</a:t>
            </a:r>
            <a:r>
              <a:rPr lang="zh-CN" altLang="en-US" dirty="0"/>
              <a:t> </a:t>
            </a:r>
            <a:r>
              <a:rPr lang="en-US" altLang="zh-CN" dirty="0"/>
              <a:t>global</a:t>
            </a:r>
            <a:r>
              <a:rPr lang="zh-CN" altLang="en-US" dirty="0"/>
              <a:t> </a:t>
            </a:r>
            <a:r>
              <a:rPr lang="en-US" altLang="zh-CN" dirty="0"/>
              <a:t>DNN</a:t>
            </a:r>
            <a:r>
              <a:rPr lang="zh-CN" altLang="en-US" dirty="0"/>
              <a:t> </a:t>
            </a:r>
            <a:r>
              <a:rPr lang="en-US" altLang="zh-CN" dirty="0"/>
              <a:t>model.</a:t>
            </a:r>
            <a:r>
              <a:rPr lang="zh-CN" altLang="en-US" dirty="0"/>
              <a:t> </a:t>
            </a:r>
            <a:r>
              <a:rPr lang="en-US" altLang="zh-CN" dirty="0"/>
              <a:t>The</a:t>
            </a:r>
            <a:r>
              <a:rPr lang="zh-CN" altLang="en-US" dirty="0"/>
              <a:t> </a:t>
            </a:r>
            <a:r>
              <a:rPr lang="en-US" altLang="zh-CN" dirty="0"/>
              <a:t>way</a:t>
            </a:r>
            <a:r>
              <a:rPr lang="zh-CN" altLang="en-US" dirty="0"/>
              <a:t> </a:t>
            </a:r>
            <a:r>
              <a:rPr lang="en-US" altLang="zh-CN" dirty="0"/>
              <a:t>it</a:t>
            </a:r>
            <a:r>
              <a:rPr lang="zh-CN" altLang="en-US" dirty="0"/>
              <a:t> </a:t>
            </a:r>
            <a:r>
              <a:rPr lang="en-US" altLang="zh-CN" dirty="0"/>
              <a:t>update</a:t>
            </a:r>
            <a:r>
              <a:rPr lang="zh-CN" altLang="en-US" dirty="0"/>
              <a:t> </a:t>
            </a:r>
            <a:r>
              <a:rPr lang="en-US" altLang="zh-CN" dirty="0"/>
              <a:t>the</a:t>
            </a:r>
            <a:r>
              <a:rPr lang="zh-CN" altLang="en-US" dirty="0"/>
              <a:t> </a:t>
            </a:r>
            <a:r>
              <a:rPr lang="en-US" altLang="zh-CN" dirty="0"/>
              <a:t>global</a:t>
            </a:r>
            <a:r>
              <a:rPr lang="zh-CN" altLang="en-US" dirty="0"/>
              <a:t> </a:t>
            </a:r>
            <a:r>
              <a:rPr lang="en-US" altLang="zh-CN" dirty="0"/>
              <a:t>weighs</a:t>
            </a:r>
            <a:r>
              <a:rPr lang="zh-CN" altLang="en-US" dirty="0"/>
              <a:t> </a:t>
            </a:r>
            <a:r>
              <a:rPr lang="en-US" altLang="zh-CN" dirty="0"/>
              <a:t>is</a:t>
            </a:r>
            <a:r>
              <a:rPr lang="zh-CN" altLang="en-US" dirty="0"/>
              <a:t> </a:t>
            </a:r>
            <a:r>
              <a:rPr lang="en-US" altLang="zh-CN" dirty="0"/>
              <a:t>based</a:t>
            </a:r>
            <a:r>
              <a:rPr lang="zh-CN" altLang="en-US" dirty="0"/>
              <a:t> </a:t>
            </a:r>
            <a:r>
              <a:rPr lang="en-US" altLang="zh-CN" dirty="0"/>
              <a:t>on</a:t>
            </a:r>
            <a:r>
              <a:rPr lang="zh-CN" altLang="en-US" dirty="0"/>
              <a:t> </a:t>
            </a:r>
            <a:r>
              <a:rPr lang="en-US" altLang="zh-CN" dirty="0"/>
              <a:t>uploaded</a:t>
            </a:r>
            <a:r>
              <a:rPr lang="zh-CN" altLang="en-US" dirty="0"/>
              <a:t> </a:t>
            </a:r>
            <a:r>
              <a:rPr lang="en-US" altLang="zh-CN" dirty="0"/>
              <a:t>weights</a:t>
            </a:r>
            <a:r>
              <a:rPr lang="zh-CN" altLang="en-US" dirty="0"/>
              <a:t> </a:t>
            </a:r>
            <a:r>
              <a:rPr lang="en-US" altLang="zh-CN" dirty="0"/>
              <a:t>from</a:t>
            </a:r>
            <a:r>
              <a:rPr lang="zh-CN" altLang="en-US" dirty="0"/>
              <a:t> </a:t>
            </a:r>
            <a:r>
              <a:rPr lang="en-US" altLang="zh-CN" dirty="0"/>
              <a:t>different</a:t>
            </a:r>
            <a:r>
              <a:rPr lang="zh-CN" altLang="en-US" dirty="0"/>
              <a:t> </a:t>
            </a:r>
            <a:r>
              <a:rPr lang="en-US" altLang="zh-CN" dirty="0"/>
              <a:t>groups.</a:t>
            </a:r>
            <a:r>
              <a:rPr lang="zh-CN" altLang="en-US" dirty="0"/>
              <a:t> </a:t>
            </a:r>
            <a:r>
              <a:rPr lang="en-US" altLang="zh-CN" dirty="0"/>
              <a:t>It</a:t>
            </a:r>
            <a:r>
              <a:rPr lang="zh-CN" altLang="en-US" dirty="0"/>
              <a:t> </a:t>
            </a:r>
            <a:r>
              <a:rPr lang="en-US" altLang="zh-CN" dirty="0"/>
              <a:t>will</a:t>
            </a:r>
            <a:r>
              <a:rPr lang="zh-CN" altLang="en-US" dirty="0"/>
              <a:t> </a:t>
            </a:r>
            <a:r>
              <a:rPr lang="en-US" altLang="zh-CN" dirty="0"/>
              <a:t>receive</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from</a:t>
            </a:r>
            <a:r>
              <a:rPr lang="zh-CN" altLang="en-US" dirty="0"/>
              <a:t> </a:t>
            </a:r>
            <a:r>
              <a:rPr lang="en-US" altLang="zh-CN" dirty="0"/>
              <a:t>groups,</a:t>
            </a:r>
            <a:r>
              <a:rPr lang="zh-CN" altLang="en-US" dirty="0"/>
              <a:t> </a:t>
            </a:r>
            <a:r>
              <a:rPr lang="en-US" altLang="zh-CN" dirty="0"/>
              <a:t>and</a:t>
            </a:r>
            <a:r>
              <a:rPr lang="zh-CN" altLang="en-US" dirty="0"/>
              <a:t> </a:t>
            </a:r>
            <a:r>
              <a:rPr lang="en-US" altLang="zh-CN" dirty="0"/>
              <a:t>use</a:t>
            </a:r>
            <a:r>
              <a:rPr lang="zh-CN" altLang="en-US" dirty="0"/>
              <a:t> </a:t>
            </a:r>
            <a:r>
              <a:rPr lang="en-US" altLang="zh-CN" dirty="0"/>
              <a:t>the</a:t>
            </a:r>
            <a:r>
              <a:rPr lang="zh-CN" altLang="en-US" dirty="0"/>
              <a:t> </a:t>
            </a:r>
            <a:r>
              <a:rPr lang="en-US" altLang="zh-CN" dirty="0"/>
              <a:t>accumulated</a:t>
            </a:r>
            <a:r>
              <a:rPr lang="zh-CN" altLang="en-US" dirty="0"/>
              <a:t> </a:t>
            </a:r>
            <a:r>
              <a:rPr lang="en-US" altLang="zh-CN" dirty="0"/>
              <a:t>weights</a:t>
            </a:r>
            <a:r>
              <a:rPr lang="zh-CN" altLang="en-US" dirty="0"/>
              <a:t> </a:t>
            </a:r>
            <a:r>
              <a:rPr lang="en-US" altLang="zh-CN" dirty="0"/>
              <a:t>to</a:t>
            </a:r>
            <a:r>
              <a:rPr lang="zh-CN" altLang="en-US" dirty="0"/>
              <a:t> </a:t>
            </a:r>
            <a:r>
              <a:rPr lang="en-US" altLang="zh-CN" dirty="0"/>
              <a:t>upload</a:t>
            </a:r>
            <a:r>
              <a:rPr lang="zh-CN" altLang="en-US" dirty="0"/>
              <a:t> </a:t>
            </a:r>
            <a:r>
              <a:rPr lang="en-US" altLang="zh-CN" dirty="0"/>
              <a:t>the</a:t>
            </a:r>
            <a:r>
              <a:rPr lang="zh-CN" altLang="en-US" dirty="0"/>
              <a:t> </a:t>
            </a:r>
            <a:r>
              <a:rPr lang="en-US" altLang="zh-CN" dirty="0"/>
              <a:t>global</a:t>
            </a:r>
            <a:r>
              <a:rPr lang="zh-CN" altLang="en-US" dirty="0"/>
              <a:t> </a:t>
            </a:r>
            <a:r>
              <a:rPr lang="en-US" altLang="zh-CN" dirty="0"/>
              <a:t>weights.</a:t>
            </a:r>
            <a:r>
              <a:rPr lang="zh-CN" altLang="en-US" dirty="0"/>
              <a:t> </a:t>
            </a:r>
            <a:r>
              <a:rPr lang="en-US" altLang="zh-CN" dirty="0"/>
              <a:t>Lazy</a:t>
            </a:r>
            <a:r>
              <a:rPr lang="zh-CN" altLang="en-US" dirty="0"/>
              <a:t> </a:t>
            </a:r>
            <a:r>
              <a:rPr lang="en-US" altLang="zh-CN" dirty="0"/>
              <a:t>update</a:t>
            </a:r>
            <a:r>
              <a:rPr lang="zh-CN" altLang="en-US" dirty="0"/>
              <a:t> </a:t>
            </a:r>
            <a:r>
              <a:rPr lang="en-US" altLang="zh-CN" dirty="0"/>
              <a:t>is</a:t>
            </a:r>
            <a:r>
              <a:rPr lang="zh-CN" altLang="en-US" dirty="0"/>
              <a:t> </a:t>
            </a:r>
            <a:r>
              <a:rPr lang="en-US" altLang="zh-CN" dirty="0"/>
              <a:t>adopted</a:t>
            </a:r>
            <a:r>
              <a:rPr lang="zh-CN" altLang="en-US" dirty="0"/>
              <a:t> </a:t>
            </a:r>
            <a:r>
              <a:rPr lang="en-US" altLang="zh-CN" dirty="0"/>
              <a:t>here</a:t>
            </a:r>
            <a:r>
              <a:rPr lang="zh-CN" altLang="en-US" dirty="0"/>
              <a:t> </a:t>
            </a:r>
            <a:r>
              <a:rPr lang="en-US" altLang="zh-CN" dirty="0"/>
              <a:t>to</a:t>
            </a:r>
            <a:r>
              <a:rPr lang="zh-CN" altLang="en-US" dirty="0"/>
              <a:t> </a:t>
            </a:r>
            <a:r>
              <a:rPr lang="en-US" altLang="zh-CN" dirty="0"/>
              <a:t>decrease</a:t>
            </a:r>
            <a:r>
              <a:rPr lang="zh-CN" altLang="en-US" dirty="0"/>
              <a:t> </a:t>
            </a:r>
            <a:r>
              <a:rPr lang="en-US" altLang="zh-CN" dirty="0"/>
              <a:t>the</a:t>
            </a:r>
            <a:r>
              <a:rPr lang="zh-CN" altLang="en-US" dirty="0"/>
              <a:t> </a:t>
            </a:r>
            <a:r>
              <a:rPr lang="en-US" altLang="zh-CN" dirty="0"/>
              <a:t>uploading</a:t>
            </a:r>
            <a:r>
              <a:rPr lang="zh-CN" altLang="en-US" dirty="0"/>
              <a:t> </a:t>
            </a:r>
            <a:r>
              <a:rPr lang="en-US" altLang="zh-CN" dirty="0"/>
              <a:t>times.</a:t>
            </a:r>
          </a:p>
          <a:p>
            <a:endParaRPr lang="en-US" dirty="0"/>
          </a:p>
          <a:p>
            <a:r>
              <a:rPr lang="en-US" altLang="zh-CN" dirty="0"/>
              <a:t>It</a:t>
            </a:r>
            <a:r>
              <a:rPr lang="zh-CN" altLang="en-US" dirty="0"/>
              <a:t> </a:t>
            </a:r>
            <a:r>
              <a:rPr lang="en-US" altLang="zh-CN" dirty="0"/>
              <a:t>also</a:t>
            </a:r>
            <a:r>
              <a:rPr lang="zh-CN" altLang="en-US" dirty="0"/>
              <a:t> </a:t>
            </a:r>
            <a:r>
              <a:rPr lang="en-US" altLang="zh-CN" dirty="0"/>
              <a:t>need</a:t>
            </a:r>
            <a:r>
              <a:rPr lang="zh-CN" altLang="en-US" dirty="0"/>
              <a:t> </a:t>
            </a:r>
            <a:r>
              <a:rPr lang="en-US" altLang="zh-CN" dirty="0"/>
              <a:t>to</a:t>
            </a:r>
            <a:r>
              <a:rPr lang="zh-CN" altLang="en-US" dirty="0"/>
              <a:t> </a:t>
            </a:r>
            <a:r>
              <a:rPr lang="en-US" altLang="zh-CN" dirty="0"/>
              <a:t>handle</a:t>
            </a:r>
            <a:r>
              <a:rPr lang="zh-CN" altLang="en-US" dirty="0"/>
              <a:t> </a:t>
            </a:r>
            <a:r>
              <a:rPr lang="en-US" altLang="zh-CN" dirty="0"/>
              <a:t>the</a:t>
            </a:r>
            <a:r>
              <a:rPr lang="zh-CN" altLang="en-US" dirty="0"/>
              <a:t> </a:t>
            </a:r>
            <a:r>
              <a:rPr lang="en-US" altLang="zh-CN" dirty="0"/>
              <a:t>downloading</a:t>
            </a:r>
            <a:r>
              <a:rPr lang="zh-CN" altLang="en-US" dirty="0"/>
              <a:t> </a:t>
            </a:r>
            <a:r>
              <a:rPr lang="en-US" altLang="zh-CN" dirty="0"/>
              <a:t>request</a:t>
            </a:r>
            <a:r>
              <a:rPr lang="zh-CN" altLang="en-US" dirty="0"/>
              <a:t> </a:t>
            </a:r>
            <a:r>
              <a:rPr lang="en-US" altLang="zh-CN" dirty="0"/>
              <a:t>from</a:t>
            </a:r>
            <a:r>
              <a:rPr lang="zh-CN" altLang="en-US" dirty="0"/>
              <a:t> </a:t>
            </a:r>
            <a:r>
              <a:rPr lang="en-US" altLang="zh-CN" dirty="0"/>
              <a:t>groups.</a:t>
            </a:r>
            <a:r>
              <a:rPr lang="zh-CN" altLang="en-US" dirty="0"/>
              <a:t> </a:t>
            </a:r>
            <a:r>
              <a:rPr lang="en-US" altLang="zh-CN" dirty="0"/>
              <a:t>It</a:t>
            </a:r>
            <a:r>
              <a:rPr lang="zh-CN" altLang="en-US" dirty="0"/>
              <a:t> </a:t>
            </a:r>
            <a:r>
              <a:rPr lang="en-US" altLang="zh-CN" dirty="0"/>
              <a:t>will</a:t>
            </a:r>
            <a:r>
              <a:rPr lang="zh-CN" altLang="en-US" dirty="0"/>
              <a:t> </a:t>
            </a:r>
            <a:r>
              <a:rPr lang="en-US" altLang="zh-CN" dirty="0"/>
              <a:t>send</a:t>
            </a:r>
            <a:r>
              <a:rPr lang="zh-CN" altLang="en-US" dirty="0"/>
              <a:t> </a:t>
            </a:r>
            <a:r>
              <a:rPr lang="en-US" altLang="zh-CN" dirty="0"/>
              <a:t>up-to-date</a:t>
            </a:r>
            <a:r>
              <a:rPr lang="zh-CN" altLang="en-US" dirty="0"/>
              <a:t> </a:t>
            </a:r>
            <a:r>
              <a:rPr lang="en-US" altLang="zh-CN" dirty="0"/>
              <a:t>weights</a:t>
            </a:r>
            <a:r>
              <a:rPr lang="zh-CN" altLang="en-US" dirty="0"/>
              <a:t> </a:t>
            </a:r>
            <a:r>
              <a:rPr lang="en-US" altLang="zh-CN" dirty="0"/>
              <a:t>to</a:t>
            </a:r>
            <a:r>
              <a:rPr lang="zh-CN" altLang="en-US" dirty="0"/>
              <a:t> </a:t>
            </a:r>
            <a:r>
              <a:rPr lang="en-US" altLang="zh-CN" dirty="0"/>
              <a:t>groups</a:t>
            </a:r>
            <a:r>
              <a:rPr lang="zh-CN" altLang="en-US" dirty="0"/>
              <a:t> </a:t>
            </a:r>
            <a:r>
              <a:rPr lang="en-US" altLang="zh-CN" dirty="0"/>
              <a:t>to</a:t>
            </a:r>
            <a:r>
              <a:rPr lang="zh-CN" altLang="en-US" dirty="0"/>
              <a:t> </a:t>
            </a:r>
            <a:r>
              <a:rPr lang="en-US" altLang="zh-CN" dirty="0"/>
              <a:t>implement</a:t>
            </a:r>
            <a:r>
              <a:rPr lang="zh-CN" altLang="en-US" dirty="0"/>
              <a:t> </a:t>
            </a:r>
            <a:r>
              <a:rPr lang="en-US" altLang="zh-CN" dirty="0"/>
              <a:t>intra-group</a:t>
            </a:r>
            <a:r>
              <a:rPr lang="zh-CN" altLang="en-US" dirty="0"/>
              <a:t> </a:t>
            </a:r>
            <a:r>
              <a:rPr lang="en-US" altLang="zh-CN" dirty="0"/>
              <a:t>knowledge</a:t>
            </a:r>
            <a:r>
              <a:rPr lang="zh-CN" altLang="en-US" dirty="0"/>
              <a:t> </a:t>
            </a:r>
            <a:r>
              <a:rPr lang="en-US" altLang="zh-CN" dirty="0"/>
              <a:t>sharing.</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21</a:t>
            </a:fld>
            <a:endParaRPr lang="en-US"/>
          </a:p>
        </p:txBody>
      </p:sp>
    </p:spTree>
    <p:extLst>
      <p:ext uri="{BB962C8B-B14F-4D97-AF65-F5344CB8AC3E}">
        <p14:creationId xmlns:p14="http://schemas.microsoft.com/office/powerpoint/2010/main" val="293667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Before</a:t>
            </a:r>
            <a:r>
              <a:rPr lang="zh-CN" altLang="en-US" dirty="0"/>
              <a:t> </a:t>
            </a:r>
            <a:r>
              <a:rPr lang="en-US" altLang="zh-CN" dirty="0"/>
              <a:t>analyze</a:t>
            </a:r>
            <a:r>
              <a:rPr lang="zh-CN" altLang="en-US" dirty="0"/>
              <a:t> </a:t>
            </a:r>
            <a:r>
              <a:rPr lang="en-US" altLang="zh-CN" dirty="0"/>
              <a:t>how</a:t>
            </a:r>
            <a:r>
              <a:rPr lang="zh-CN" altLang="en-US" dirty="0"/>
              <a:t> </a:t>
            </a:r>
            <a:r>
              <a:rPr lang="en-US" altLang="zh-CN" dirty="0"/>
              <a:t>well</a:t>
            </a:r>
            <a:r>
              <a:rPr lang="zh-CN" altLang="en-US" dirty="0"/>
              <a:t> </a:t>
            </a:r>
            <a:r>
              <a:rPr lang="en-US" altLang="zh-CN" dirty="0"/>
              <a:t>the</a:t>
            </a:r>
            <a:r>
              <a:rPr lang="zh-CN" altLang="en-US" dirty="0"/>
              <a:t> </a:t>
            </a:r>
            <a:r>
              <a:rPr lang="en-US" altLang="zh-CN" dirty="0" err="1"/>
              <a:t>SliceNet</a:t>
            </a:r>
            <a:r>
              <a:rPr lang="zh-CN" altLang="en-US" dirty="0"/>
              <a:t> </a:t>
            </a:r>
            <a:r>
              <a:rPr lang="en-US" altLang="zh-CN" dirty="0"/>
              <a:t>can</a:t>
            </a:r>
            <a:r>
              <a:rPr lang="zh-CN" altLang="en-US" dirty="0"/>
              <a:t> </a:t>
            </a:r>
            <a:r>
              <a:rPr lang="en-US" altLang="zh-CN" dirty="0"/>
              <a:t>protect</a:t>
            </a:r>
            <a:r>
              <a:rPr lang="zh-CN" altLang="en-US" dirty="0"/>
              <a:t> </a:t>
            </a:r>
            <a:r>
              <a:rPr lang="en-US" altLang="zh-CN" dirty="0"/>
              <a:t>the</a:t>
            </a:r>
            <a:r>
              <a:rPr lang="zh-CN" altLang="en-US" dirty="0"/>
              <a:t> </a:t>
            </a:r>
            <a:r>
              <a:rPr lang="en-US" altLang="zh-CN" dirty="0"/>
              <a:t>users’</a:t>
            </a:r>
            <a:r>
              <a:rPr lang="zh-CN" altLang="en-US" dirty="0"/>
              <a:t> </a:t>
            </a:r>
            <a:r>
              <a:rPr lang="en-US" altLang="zh-CN" dirty="0"/>
              <a:t>privacy</a:t>
            </a:r>
            <a:r>
              <a:rPr lang="zh-CN" altLang="en-US" dirty="0"/>
              <a:t> </a:t>
            </a:r>
            <a:r>
              <a:rPr lang="en-US" altLang="zh-CN" dirty="0"/>
              <a:t>from</a:t>
            </a:r>
            <a:r>
              <a:rPr lang="zh-CN" altLang="en-US" dirty="0"/>
              <a:t> </a:t>
            </a:r>
            <a:r>
              <a:rPr lang="en-US" altLang="zh-CN" dirty="0"/>
              <a:t>any</a:t>
            </a:r>
            <a:r>
              <a:rPr lang="zh-CN" altLang="en-US" dirty="0"/>
              <a:t> </a:t>
            </a:r>
            <a:r>
              <a:rPr lang="en-US" altLang="zh-CN" dirty="0"/>
              <a:t>possible</a:t>
            </a:r>
            <a:r>
              <a:rPr lang="zh-CN" altLang="en-US" dirty="0"/>
              <a:t> </a:t>
            </a:r>
            <a:r>
              <a:rPr lang="en-US" altLang="zh-CN" dirty="0"/>
              <a:t>disclosure,</a:t>
            </a:r>
            <a:r>
              <a:rPr lang="zh-CN" altLang="en-US" dirty="0"/>
              <a:t> </a:t>
            </a:r>
            <a:r>
              <a:rPr lang="en-US" altLang="zh-CN" dirty="0"/>
              <a:t>let’s</a:t>
            </a:r>
            <a:r>
              <a:rPr lang="zh-CN" altLang="en-US" dirty="0"/>
              <a:t> </a:t>
            </a:r>
            <a:r>
              <a:rPr lang="en-US" altLang="zh-CN" dirty="0"/>
              <a:t>first</a:t>
            </a:r>
            <a:r>
              <a:rPr lang="zh-CN" altLang="en-US" dirty="0"/>
              <a:t> </a:t>
            </a:r>
            <a:r>
              <a:rPr lang="en-US" altLang="zh-CN" dirty="0"/>
              <a:t>see</a:t>
            </a:r>
            <a:r>
              <a:rPr lang="zh-CN" altLang="en-US" dirty="0"/>
              <a:t> </a:t>
            </a:r>
            <a:r>
              <a:rPr lang="en-US" altLang="zh-CN" dirty="0"/>
              <a:t>the</a:t>
            </a:r>
            <a:r>
              <a:rPr lang="zh-CN" altLang="en-US" dirty="0"/>
              <a:t> </a:t>
            </a:r>
            <a:r>
              <a:rPr lang="en-US" altLang="zh-CN" dirty="0"/>
              <a:t>potential</a:t>
            </a:r>
            <a:r>
              <a:rPr lang="zh-CN" altLang="en-US" dirty="0"/>
              <a:t> </a:t>
            </a:r>
            <a:r>
              <a:rPr lang="en-US" altLang="zh-CN" dirty="0"/>
              <a:t>privacy</a:t>
            </a:r>
            <a:r>
              <a:rPr lang="zh-CN" altLang="en-US" dirty="0"/>
              <a:t> </a:t>
            </a:r>
            <a:r>
              <a:rPr lang="en-US" altLang="zh-CN" dirty="0"/>
              <a:t>issues</a:t>
            </a:r>
            <a:r>
              <a:rPr lang="zh-CN" altLang="en-US" dirty="0"/>
              <a:t> </a:t>
            </a:r>
            <a:r>
              <a:rPr lang="en-US" altLang="zh-CN" dirty="0"/>
              <a:t>in</a:t>
            </a:r>
            <a:r>
              <a:rPr lang="zh-CN" altLang="en-US" dirty="0"/>
              <a:t> </a:t>
            </a:r>
            <a:r>
              <a:rPr lang="en-US" altLang="zh-CN" dirty="0" err="1"/>
              <a:t>SliceNet</a:t>
            </a:r>
            <a:r>
              <a:rPr lang="en-US" altLang="zh-CN" dirty="0"/>
              <a:t>.</a:t>
            </a:r>
          </a:p>
          <a:p>
            <a:endParaRPr lang="en-US" dirty="0"/>
          </a:p>
          <a:p>
            <a:r>
              <a:rPr lang="en-US" altLang="zh-CN" dirty="0"/>
              <a:t>For</a:t>
            </a:r>
            <a:r>
              <a:rPr lang="zh-CN" altLang="en-US" dirty="0"/>
              <a:t> </a:t>
            </a:r>
            <a:r>
              <a:rPr lang="en-US" altLang="zh-CN" dirty="0"/>
              <a:t>dominator’s</a:t>
            </a:r>
            <a:r>
              <a:rPr lang="zh-CN" altLang="en-US" dirty="0"/>
              <a:t> </a:t>
            </a:r>
            <a:r>
              <a:rPr lang="en-US" altLang="zh-CN" dirty="0"/>
              <a:t>data,</a:t>
            </a:r>
            <a:r>
              <a:rPr lang="zh-CN" altLang="en-US" dirty="0"/>
              <a:t> </a:t>
            </a:r>
            <a:r>
              <a:rPr lang="en-US" altLang="zh-CN" dirty="0"/>
              <a:t>they</a:t>
            </a:r>
            <a:r>
              <a:rPr lang="zh-CN" altLang="en-US" dirty="0"/>
              <a:t> </a:t>
            </a:r>
            <a:r>
              <a:rPr lang="en-US" altLang="zh-CN" dirty="0"/>
              <a:t>will</a:t>
            </a:r>
            <a:r>
              <a:rPr lang="zh-CN" altLang="en-US" dirty="0"/>
              <a:t> </a:t>
            </a:r>
            <a:r>
              <a:rPr lang="en-US" altLang="zh-CN" dirty="0"/>
              <a:t>be</a:t>
            </a:r>
            <a:r>
              <a:rPr lang="zh-CN" altLang="en-US" dirty="0"/>
              <a:t> </a:t>
            </a:r>
            <a:r>
              <a:rPr lang="en-US" altLang="zh-CN" dirty="0"/>
              <a:t>used</a:t>
            </a:r>
            <a:r>
              <a:rPr lang="zh-CN" altLang="en-US" dirty="0"/>
              <a:t> </a:t>
            </a:r>
            <a:r>
              <a:rPr lang="en-US" altLang="zh-CN" dirty="0"/>
              <a:t>as</a:t>
            </a:r>
            <a:r>
              <a:rPr lang="zh-CN" altLang="en-US" dirty="0"/>
              <a:t> </a:t>
            </a:r>
            <a:r>
              <a:rPr lang="en-US" altLang="zh-CN" dirty="0"/>
              <a:t>training</a:t>
            </a:r>
            <a:r>
              <a:rPr lang="zh-CN" altLang="en-US" dirty="0"/>
              <a:t> </a:t>
            </a:r>
            <a:r>
              <a:rPr lang="en-US" altLang="zh-CN" dirty="0"/>
              <a:t>samples,</a:t>
            </a:r>
            <a:r>
              <a:rPr lang="zh-CN" altLang="en-US" dirty="0"/>
              <a:t> </a:t>
            </a:r>
            <a:r>
              <a:rPr lang="en-US" altLang="zh-CN" dirty="0"/>
              <a:t>thus</a:t>
            </a:r>
            <a:r>
              <a:rPr lang="zh-CN" altLang="en-US" dirty="0"/>
              <a:t> </a:t>
            </a:r>
            <a:r>
              <a:rPr lang="en-US" altLang="zh-CN" dirty="0"/>
              <a:t>are</a:t>
            </a:r>
            <a:r>
              <a:rPr lang="zh-CN" altLang="en-US" dirty="0"/>
              <a:t> </a:t>
            </a:r>
            <a:r>
              <a:rPr lang="en-US" altLang="zh-CN" dirty="0"/>
              <a:t>vulnerable</a:t>
            </a:r>
            <a:r>
              <a:rPr lang="zh-CN" altLang="en-US" dirty="0"/>
              <a:t> </a:t>
            </a:r>
            <a:r>
              <a:rPr lang="en-US" altLang="zh-CN" dirty="0"/>
              <a:t>to</a:t>
            </a:r>
            <a:r>
              <a:rPr lang="zh-CN" altLang="en-US" dirty="0"/>
              <a:t> </a:t>
            </a:r>
            <a:r>
              <a:rPr lang="en-US" altLang="zh-CN" dirty="0"/>
              <a:t>follower</a:t>
            </a:r>
            <a:r>
              <a:rPr lang="zh-CN" altLang="en-US" dirty="0"/>
              <a:t> </a:t>
            </a:r>
            <a:r>
              <a:rPr lang="en-US" altLang="zh-CN" dirty="0"/>
              <a:t>and</a:t>
            </a:r>
            <a:r>
              <a:rPr lang="zh-CN" altLang="en-US" dirty="0"/>
              <a:t> </a:t>
            </a:r>
            <a:r>
              <a:rPr lang="en-US" altLang="zh-CN" dirty="0"/>
              <a:t>server.</a:t>
            </a:r>
          </a:p>
          <a:p>
            <a:endParaRPr lang="en-US" dirty="0"/>
          </a:p>
          <a:p>
            <a:r>
              <a:rPr lang="en-US" altLang="zh-CN" dirty="0"/>
              <a:t>Second,</a:t>
            </a:r>
            <a:r>
              <a:rPr lang="zh-CN" altLang="en-US" dirty="0"/>
              <a:t> </a:t>
            </a:r>
            <a:r>
              <a:rPr lang="en-US" altLang="zh-CN" dirty="0"/>
              <a:t>communications</a:t>
            </a:r>
            <a:r>
              <a:rPr lang="zh-CN" altLang="en-US" dirty="0"/>
              <a:t> </a:t>
            </a:r>
            <a:r>
              <a:rPr lang="en-US" altLang="zh-CN" dirty="0"/>
              <a:t>between</a:t>
            </a:r>
            <a:r>
              <a:rPr lang="zh-CN" altLang="en-US" dirty="0"/>
              <a:t> </a:t>
            </a:r>
            <a:r>
              <a:rPr lang="en-US" altLang="zh-CN" dirty="0"/>
              <a:t>two</a:t>
            </a:r>
            <a:r>
              <a:rPr lang="zh-CN" altLang="en-US" dirty="0"/>
              <a:t> </a:t>
            </a:r>
            <a:r>
              <a:rPr lang="en-US" altLang="zh-CN" dirty="0"/>
              <a:t>intermediate</a:t>
            </a:r>
            <a:r>
              <a:rPr lang="zh-CN" altLang="en-US" dirty="0"/>
              <a:t> </a:t>
            </a:r>
            <a:r>
              <a:rPr lang="en-US" altLang="zh-CN" dirty="0"/>
              <a:t>pieces</a:t>
            </a:r>
            <a:r>
              <a:rPr lang="zh-CN" altLang="en-US" dirty="0"/>
              <a:t> </a:t>
            </a:r>
            <a:r>
              <a:rPr lang="en-US" altLang="zh-CN" dirty="0"/>
              <a:t>are</a:t>
            </a:r>
            <a:r>
              <a:rPr lang="zh-CN" altLang="en-US" dirty="0"/>
              <a:t> </a:t>
            </a:r>
            <a:r>
              <a:rPr lang="en-US" altLang="zh-CN" dirty="0"/>
              <a:t>relayed</a:t>
            </a:r>
            <a:r>
              <a:rPr lang="zh-CN" altLang="en-US" dirty="0"/>
              <a:t> </a:t>
            </a:r>
            <a:r>
              <a:rPr lang="en-US" altLang="zh-CN" dirty="0"/>
              <a:t>by</a:t>
            </a:r>
            <a:r>
              <a:rPr lang="zh-CN" altLang="en-US" dirty="0"/>
              <a:t> </a:t>
            </a:r>
            <a:r>
              <a:rPr lang="en-US" altLang="zh-CN" dirty="0"/>
              <a:t>server,</a:t>
            </a:r>
            <a:r>
              <a:rPr lang="zh-CN" altLang="en-US" dirty="0"/>
              <a:t> </a:t>
            </a:r>
            <a:r>
              <a:rPr lang="en-US" altLang="zh-CN" dirty="0"/>
              <a:t>which</a:t>
            </a:r>
            <a:r>
              <a:rPr lang="zh-CN" altLang="en-US" dirty="0"/>
              <a:t> </a:t>
            </a:r>
            <a:r>
              <a:rPr lang="en-US" altLang="zh-CN" dirty="0"/>
              <a:t>probably</a:t>
            </a:r>
            <a:r>
              <a:rPr lang="zh-CN" altLang="en-US" dirty="0"/>
              <a:t> </a:t>
            </a:r>
            <a:r>
              <a:rPr lang="en-US" altLang="zh-CN" dirty="0"/>
              <a:t>could</a:t>
            </a:r>
            <a:r>
              <a:rPr lang="zh-CN" altLang="en-US" dirty="0"/>
              <a:t> </a:t>
            </a:r>
            <a:r>
              <a:rPr lang="en-US" altLang="zh-CN" dirty="0"/>
              <a:t>be</a:t>
            </a:r>
            <a:r>
              <a:rPr lang="zh-CN" altLang="en-US" dirty="0"/>
              <a:t> </a:t>
            </a:r>
            <a:r>
              <a:rPr lang="en-US" altLang="zh-CN" dirty="0"/>
              <a:t>exposed</a:t>
            </a:r>
            <a:r>
              <a:rPr lang="zh-CN" altLang="en-US" dirty="0"/>
              <a:t> </a:t>
            </a:r>
            <a:r>
              <a:rPr lang="en-US" altLang="zh-CN" dirty="0"/>
              <a:t>to</a:t>
            </a:r>
            <a:r>
              <a:rPr lang="zh-CN" altLang="en-US" dirty="0"/>
              <a:t> </a:t>
            </a:r>
            <a:r>
              <a:rPr lang="en-US" altLang="zh-CN" dirty="0"/>
              <a:t>the</a:t>
            </a:r>
            <a:r>
              <a:rPr lang="zh-CN" altLang="en-US" dirty="0"/>
              <a:t> </a:t>
            </a:r>
            <a:r>
              <a:rPr lang="en-US" altLang="zh-CN" dirty="0"/>
              <a:t>server.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Thirdly</a:t>
            </a:r>
            <a:r>
              <a:rPr lang="zh-CN" altLang="en-US" dirty="0"/>
              <a:t> </a:t>
            </a:r>
            <a:r>
              <a:rPr lang="en-US" altLang="zh-CN" dirty="0"/>
              <a:t>each</a:t>
            </a:r>
            <a:r>
              <a:rPr lang="zh-CN" altLang="en-US" dirty="0"/>
              <a:t> </a:t>
            </a:r>
            <a:r>
              <a:rPr lang="en-US" altLang="zh-CN" dirty="0"/>
              <a:t>layer</a:t>
            </a:r>
            <a:r>
              <a:rPr lang="zh-CN" altLang="en-US" dirty="0"/>
              <a:t> </a:t>
            </a:r>
            <a:r>
              <a:rPr lang="en-US" altLang="zh-CN" sz="1200" dirty="0">
                <a:solidFill>
                  <a:srgbClr val="FF0000"/>
                </a:solidFill>
                <a:latin typeface="Palatino" charset="0"/>
                <a:ea typeface="Palatino" charset="0"/>
                <a:cs typeface="Palatino" charset="0"/>
              </a:rPr>
              <a:t>receives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inputs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from</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previous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layer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(feed-forward)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later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layer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(back-propagation),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which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could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help</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decode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inputs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those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Lastly,</a:t>
            </a:r>
            <a:r>
              <a:rPr lang="zh-CN" altLang="en-US" sz="1200" dirty="0">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knowledge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sharing</a:t>
            </a:r>
            <a:r>
              <a:rPr lang="zh-CN" altLang="en-US" sz="1200" dirty="0">
                <a:solidFill>
                  <a:srgbClr val="FF0000"/>
                </a:solidFill>
                <a:latin typeface="Palatino" charset="0"/>
                <a:ea typeface="Palatino" charset="0"/>
                <a:cs typeface="Palatino" charset="0"/>
              </a:rPr>
              <a:t> </a:t>
            </a:r>
            <a:r>
              <a:rPr lang="en-US" altLang="zh-CN" sz="1200" dirty="0">
                <a:latin typeface="Palatino" charset="0"/>
                <a:ea typeface="Palatino" charset="0"/>
                <a:cs typeface="Palatino" charset="0"/>
              </a:rPr>
              <a:t>among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mobile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among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mobile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server,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which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could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leak</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information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about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training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will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show</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our</a:t>
            </a:r>
            <a:r>
              <a:rPr lang="zh-CN" altLang="en-US" sz="1200" dirty="0">
                <a:latin typeface="Palatino" charset="0"/>
                <a:ea typeface="Palatino" charset="0"/>
                <a:cs typeface="Palatino" charset="0"/>
              </a:rPr>
              <a:t> </a:t>
            </a:r>
            <a:r>
              <a:rPr lang="en-US" altLang="zh-CN" sz="1200" dirty="0" err="1">
                <a:latin typeface="Palatino" charset="0"/>
                <a:ea typeface="Palatino" charset="0"/>
                <a:cs typeface="Palatino" charset="0"/>
              </a:rPr>
              <a:t>SliceNet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securely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protect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users’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privacy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without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getting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chance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let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above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four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issues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happen.</a:t>
            </a:r>
            <a:endParaRPr lang="zh-CN" alt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Palatino" charset="0"/>
              <a:ea typeface="Palatino" charset="0"/>
              <a:cs typeface="Palatino" charset="0"/>
            </a:endParaRPr>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22</a:t>
            </a:fld>
            <a:endParaRPr lang="en-US"/>
          </a:p>
        </p:txBody>
      </p:sp>
    </p:spTree>
    <p:extLst>
      <p:ext uri="{BB962C8B-B14F-4D97-AF65-F5344CB8AC3E}">
        <p14:creationId xmlns:p14="http://schemas.microsoft.com/office/powerpoint/2010/main" val="2869029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analyze what are visible to adversaries to analyze the privacy protection of our </a:t>
            </a:r>
            <a:r>
              <a:rPr lang="en-US" sz="1200" i="1" kern="1200" dirty="0" err="1">
                <a:solidFill>
                  <a:schemeClr val="tx1"/>
                </a:solidFill>
                <a:effectLst/>
                <a:latin typeface="+mn-lt"/>
                <a:ea typeface="+mn-ea"/>
                <a:cs typeface="+mn-cs"/>
              </a:rPr>
              <a:t>SliceNet</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parameter,</a:t>
            </a:r>
          </a:p>
          <a:p>
            <a:endParaRPr lang="en-US"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dirty="0"/>
              <a:t>Intra-grouping</a:t>
            </a:r>
            <a:r>
              <a:rPr lang="zh-CN" altLang="en-US" sz="1200" dirty="0"/>
              <a:t> </a:t>
            </a:r>
            <a:r>
              <a:rPr lang="en-US" altLang="zh-CN" sz="1200" dirty="0"/>
              <a:t>training</a:t>
            </a:r>
            <a:r>
              <a:rPr lang="zh-CN" altLang="en-US" sz="1200" dirty="0"/>
              <a:t> </a:t>
            </a:r>
            <a:r>
              <a:rPr lang="en-US" altLang="zh-CN" sz="1200" dirty="0"/>
              <a:t>is</a:t>
            </a:r>
            <a:r>
              <a:rPr lang="zh-CN" altLang="en-US" sz="1200" dirty="0"/>
              <a:t> </a:t>
            </a:r>
            <a:r>
              <a:rPr lang="en-US" altLang="zh-CN" sz="1200" dirty="0"/>
              <a:t>invisible</a:t>
            </a:r>
            <a:r>
              <a:rPr lang="zh-CN" altLang="en-US" sz="1200" dirty="0"/>
              <a:t> </a:t>
            </a:r>
            <a:r>
              <a:rPr lang="en-US" altLang="zh-CN" sz="1200" dirty="0"/>
              <a:t>to</a:t>
            </a:r>
            <a:r>
              <a:rPr lang="zh-CN" altLang="en-US" sz="1200" dirty="0"/>
              <a:t> </a:t>
            </a:r>
            <a:r>
              <a:rPr lang="en-US" altLang="zh-CN" sz="1200" dirty="0"/>
              <a:t>server,</a:t>
            </a:r>
            <a:r>
              <a:rPr lang="zh-CN" altLang="en-US" sz="1200" dirty="0"/>
              <a:t> </a:t>
            </a:r>
            <a:r>
              <a:rPr lang="en-US" altLang="zh-CN" sz="1200" dirty="0"/>
              <a:t>because</a:t>
            </a:r>
            <a:r>
              <a:rPr lang="zh-CN" altLang="en-US" sz="1200" dirty="0"/>
              <a:t> </a:t>
            </a:r>
            <a:r>
              <a:rPr lang="en-US" altLang="zh-CN" sz="1200" dirty="0"/>
              <a:t>we</a:t>
            </a:r>
            <a:r>
              <a:rPr lang="zh-CN" altLang="en-US" sz="1200" dirty="0"/>
              <a:t> </a:t>
            </a:r>
            <a:r>
              <a:rPr lang="en-US" altLang="zh-CN" sz="1200" dirty="0"/>
              <a:t>use</a:t>
            </a:r>
            <a:r>
              <a:rPr lang="zh-CN" altLang="en-US" sz="1200" dirty="0"/>
              <a:t> </a:t>
            </a:r>
            <a:r>
              <a:rPr lang="en-US" altLang="zh-CN" sz="1200" dirty="0"/>
              <a:t>asymmetric</a:t>
            </a:r>
            <a:r>
              <a:rPr lang="zh-CN" altLang="en-US" sz="1200" dirty="0"/>
              <a:t> </a:t>
            </a:r>
            <a:r>
              <a:rPr lang="en-US" altLang="zh-CN" sz="1200" dirty="0"/>
              <a:t>encryption</a:t>
            </a:r>
            <a:r>
              <a:rPr lang="zh-CN" altLang="en-US" sz="1200" dirty="0"/>
              <a:t> </a:t>
            </a:r>
            <a:r>
              <a:rPr lang="en-US" altLang="zh-CN" sz="1200" dirty="0"/>
              <a:t>to</a:t>
            </a:r>
            <a:r>
              <a:rPr lang="zh-CN" altLang="en-US" sz="1200" dirty="0"/>
              <a:t> </a:t>
            </a:r>
            <a:r>
              <a:rPr lang="en-US" altLang="zh-CN" sz="1200" dirty="0"/>
              <a:t>encrypt</a:t>
            </a:r>
            <a:r>
              <a:rPr lang="zh-CN" altLang="en-US" sz="1200" dirty="0"/>
              <a:t> </a:t>
            </a:r>
            <a:r>
              <a:rPr lang="en-US" altLang="zh-CN" sz="1200" dirty="0"/>
              <a:t>the</a:t>
            </a:r>
            <a:r>
              <a:rPr lang="zh-CN" altLang="en-US" sz="1200" dirty="0"/>
              <a:t> </a:t>
            </a:r>
            <a:r>
              <a:rPr lang="en-US" altLang="zh-CN" sz="1200" dirty="0" err="1"/>
              <a:t>communcations</a:t>
            </a:r>
            <a:r>
              <a:rPr lang="en-US" altLang="zh-CN"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dirty="0"/>
              <a:t>We</a:t>
            </a:r>
            <a:r>
              <a:rPr lang="zh-CN" altLang="en-US" sz="1200" dirty="0"/>
              <a:t> </a:t>
            </a:r>
            <a:r>
              <a:rPr lang="en-US" altLang="zh-CN" sz="1200" dirty="0"/>
              <a:t>will</a:t>
            </a:r>
            <a:r>
              <a:rPr lang="zh-CN" altLang="en-US" sz="1200" dirty="0"/>
              <a:t> </a:t>
            </a:r>
            <a:r>
              <a:rPr lang="en-US" altLang="zh-CN" sz="1200" dirty="0"/>
              <a:t>consider</a:t>
            </a:r>
            <a:r>
              <a:rPr lang="zh-CN" altLang="en-US" sz="1200" dirty="0"/>
              <a:t> </a:t>
            </a:r>
            <a:r>
              <a:rPr lang="en-US" altLang="zh-CN" sz="1200" dirty="0"/>
              <a:t>uploading</a:t>
            </a:r>
            <a:r>
              <a:rPr lang="zh-CN" altLang="en-US" sz="1200" dirty="0"/>
              <a:t> </a:t>
            </a:r>
            <a:r>
              <a:rPr lang="en-US" altLang="zh-CN" sz="1200" dirty="0"/>
              <a:t>weights,</a:t>
            </a:r>
            <a:r>
              <a:rPr lang="zh-CN" altLang="en-US" sz="1200" dirty="0"/>
              <a:t> </a:t>
            </a:r>
            <a:r>
              <a:rPr lang="en-US" altLang="zh-CN" sz="1200" dirty="0"/>
              <a:t>instead</a:t>
            </a:r>
            <a:r>
              <a:rPr lang="zh-CN" altLang="en-US" sz="1200" dirty="0"/>
              <a:t> </a:t>
            </a:r>
            <a:r>
              <a:rPr lang="en-US" altLang="zh-CN" sz="1200" dirty="0"/>
              <a:t>of</a:t>
            </a:r>
            <a:r>
              <a:rPr lang="zh-CN" altLang="en-US" sz="1200" dirty="0"/>
              <a:t> </a:t>
            </a:r>
            <a:r>
              <a:rPr lang="en-US" altLang="zh-CN" sz="1200" dirty="0"/>
              <a:t>gradients</a:t>
            </a:r>
            <a:r>
              <a:rPr lang="zh-CN" altLang="en-US" sz="1200" dirty="0"/>
              <a:t> </a:t>
            </a:r>
            <a:r>
              <a:rPr lang="en-US" altLang="zh-CN" sz="1200" dirty="0"/>
              <a:t>to</a:t>
            </a:r>
            <a:r>
              <a:rPr lang="zh-CN" altLang="en-US" sz="1200" dirty="0"/>
              <a:t> </a:t>
            </a:r>
            <a:r>
              <a:rPr lang="en-US" altLang="zh-CN" sz="1200" dirty="0"/>
              <a:t>the</a:t>
            </a:r>
            <a:r>
              <a:rPr lang="zh-CN" altLang="en-US" sz="1200" dirty="0"/>
              <a:t> </a:t>
            </a:r>
            <a:r>
              <a:rPr lang="en-US" altLang="zh-CN" sz="1200" dirty="0"/>
              <a:t>parameter</a:t>
            </a:r>
            <a:r>
              <a:rPr lang="zh-CN" altLang="en-US" sz="1200" dirty="0"/>
              <a:t> </a:t>
            </a:r>
            <a:r>
              <a:rPr lang="en-US" altLang="zh-CN" sz="1200" dirty="0"/>
              <a:t>server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dirty="0"/>
              <a:t>Instead</a:t>
            </a:r>
            <a:r>
              <a:rPr lang="zh-CN" altLang="en-US" sz="1200" dirty="0"/>
              <a:t> </a:t>
            </a:r>
            <a:r>
              <a:rPr lang="en-US" altLang="zh-CN" sz="1200" dirty="0"/>
              <a:t>of</a:t>
            </a:r>
            <a:r>
              <a:rPr lang="zh-CN" altLang="en-US" sz="1200" dirty="0"/>
              <a:t> </a:t>
            </a:r>
            <a:r>
              <a:rPr lang="en-US" altLang="zh-CN" sz="1200" dirty="0"/>
              <a:t>using</a:t>
            </a:r>
            <a:r>
              <a:rPr lang="zh-CN" altLang="en-US" sz="1200" dirty="0"/>
              <a:t> </a:t>
            </a:r>
            <a:r>
              <a:rPr lang="en-US" altLang="zh-CN" sz="1200" dirty="0"/>
              <a:t>SGD</a:t>
            </a:r>
            <a:r>
              <a:rPr lang="zh-CN" altLang="en-US" sz="1200" dirty="0"/>
              <a:t> </a:t>
            </a:r>
            <a:r>
              <a:rPr lang="en-US" altLang="zh-CN" sz="1200" dirty="0"/>
              <a:t>to</a:t>
            </a:r>
            <a:r>
              <a:rPr lang="zh-CN" altLang="en-US" sz="1200" dirty="0"/>
              <a:t> </a:t>
            </a:r>
            <a:r>
              <a:rPr lang="en-US" altLang="zh-CN" sz="1200" dirty="0"/>
              <a:t>optimize</a:t>
            </a:r>
            <a:r>
              <a:rPr lang="zh-CN" altLang="en-US" sz="1200" dirty="0"/>
              <a:t> </a:t>
            </a:r>
            <a:r>
              <a:rPr lang="en-US" altLang="zh-CN" sz="1200" dirty="0"/>
              <a:t>the</a:t>
            </a:r>
            <a:r>
              <a:rPr lang="zh-CN" altLang="en-US" sz="1200" dirty="0"/>
              <a:t> </a:t>
            </a:r>
            <a:r>
              <a:rPr lang="en-US" altLang="zh-CN" sz="1200" dirty="0"/>
              <a:t>model,</a:t>
            </a:r>
            <a:r>
              <a:rPr lang="zh-CN" altLang="en-US" sz="1200" dirty="0"/>
              <a:t> </a:t>
            </a:r>
            <a:r>
              <a:rPr lang="en-US" altLang="zh-CN" sz="1200" dirty="0"/>
              <a:t>we</a:t>
            </a:r>
            <a:r>
              <a:rPr lang="zh-CN" altLang="en-US" sz="1200" dirty="0"/>
              <a:t> </a:t>
            </a:r>
            <a:r>
              <a:rPr lang="en-US" altLang="zh-CN" sz="1200" dirty="0"/>
              <a:t>use</a:t>
            </a:r>
            <a:r>
              <a:rPr lang="zh-CN" altLang="en-US" sz="1200" dirty="0"/>
              <a:t> </a:t>
            </a:r>
            <a:r>
              <a:rPr lang="en-US" altLang="zh-CN" sz="1200" dirty="0"/>
              <a:t>mini-batch</a:t>
            </a:r>
            <a:r>
              <a:rPr lang="zh-CN" altLang="en-US" sz="1200" dirty="0"/>
              <a:t> </a:t>
            </a:r>
            <a:r>
              <a:rPr lang="en-US" altLang="zh-CN" sz="1200" dirty="0"/>
              <a:t>SGD</a:t>
            </a:r>
            <a:r>
              <a:rPr lang="zh-CN" altLang="en-US" sz="1200" dirty="0"/>
              <a:t> </a:t>
            </a:r>
            <a:r>
              <a:rPr lang="en-US" altLang="zh-CN" sz="1200" dirty="0"/>
              <a:t>to</a:t>
            </a:r>
            <a:r>
              <a:rPr lang="zh-CN" altLang="en-US" sz="1200" dirty="0"/>
              <a:t> </a:t>
            </a:r>
            <a:r>
              <a:rPr lang="en-US" altLang="zh-CN" sz="1200" dirty="0"/>
              <a:t>average</a:t>
            </a:r>
            <a:r>
              <a:rPr lang="zh-CN" altLang="en-US" sz="1200" dirty="0"/>
              <a:t> </a:t>
            </a:r>
            <a:r>
              <a:rPr lang="en-US" altLang="zh-CN" sz="1200" dirty="0"/>
              <a:t>the</a:t>
            </a:r>
            <a:r>
              <a:rPr lang="zh-CN" altLang="en-US" sz="1200" dirty="0"/>
              <a:t> </a:t>
            </a:r>
            <a:r>
              <a:rPr lang="en-US" altLang="zh-CN" sz="1200" dirty="0"/>
              <a:t>gradients</a:t>
            </a:r>
            <a:r>
              <a:rPr lang="zh-CN" altLang="en-US" sz="1200" dirty="0"/>
              <a:t> </a:t>
            </a:r>
            <a:r>
              <a:rPr lang="en-US" altLang="zh-CN" sz="1200" dirty="0"/>
              <a:t>among</a:t>
            </a:r>
            <a:r>
              <a:rPr lang="zh-CN" altLang="en-US" sz="1200" dirty="0"/>
              <a:t> </a:t>
            </a:r>
            <a:r>
              <a:rPr lang="en-US" altLang="zh-CN" sz="1200" dirty="0"/>
              <a:t>different</a:t>
            </a:r>
            <a:r>
              <a:rPr lang="zh-CN" altLang="en-US" sz="1200" dirty="0"/>
              <a:t> </a:t>
            </a:r>
            <a:r>
              <a:rPr lang="en-US" altLang="zh-CN" sz="1200" dirty="0"/>
              <a:t>data</a:t>
            </a:r>
            <a:r>
              <a:rPr lang="zh-CN" altLang="en-US" sz="1200" dirty="0"/>
              <a:t> </a:t>
            </a:r>
            <a:r>
              <a:rPr lang="en-US" altLang="zh-CN" sz="1200" dirty="0"/>
              <a:t>samples,</a:t>
            </a:r>
            <a:r>
              <a:rPr lang="zh-CN" altLang="en-US" sz="1200" dirty="0"/>
              <a:t> </a:t>
            </a:r>
            <a:r>
              <a:rPr lang="en-US" altLang="zh-CN" sz="1200" dirty="0"/>
              <a:t>which</a:t>
            </a:r>
            <a:r>
              <a:rPr lang="zh-CN" altLang="en-US" sz="1200" dirty="0"/>
              <a:t> </a:t>
            </a:r>
            <a:r>
              <a:rPr lang="en-US" altLang="zh-CN" sz="1200" dirty="0"/>
              <a:t>make</a:t>
            </a:r>
            <a:r>
              <a:rPr lang="zh-CN" altLang="en-US" sz="1200" dirty="0"/>
              <a:t> </a:t>
            </a:r>
            <a:r>
              <a:rPr lang="en-US" altLang="zh-CN" sz="1200" dirty="0"/>
              <a:t>the</a:t>
            </a:r>
            <a:r>
              <a:rPr lang="zh-CN" altLang="en-US" sz="1200" dirty="0"/>
              <a:t> </a:t>
            </a:r>
            <a:r>
              <a:rPr lang="en-US" altLang="zh-CN" sz="1200" dirty="0"/>
              <a:t>averaged</a:t>
            </a:r>
            <a:r>
              <a:rPr lang="zh-CN" altLang="en-US" sz="1200" dirty="0"/>
              <a:t> </a:t>
            </a:r>
            <a:r>
              <a:rPr lang="en-US" altLang="zh-CN" sz="1200" dirty="0"/>
              <a:t>gradients</a:t>
            </a:r>
            <a:r>
              <a:rPr lang="zh-CN" altLang="en-US" sz="1200" dirty="0"/>
              <a:t> </a:t>
            </a:r>
            <a:r>
              <a:rPr lang="en-US" altLang="zh-CN" sz="1200" dirty="0"/>
              <a:t>totally</a:t>
            </a:r>
            <a:r>
              <a:rPr lang="zh-CN" altLang="en-US" sz="1200" dirty="0"/>
              <a:t> </a:t>
            </a:r>
            <a:r>
              <a:rPr lang="en-US" altLang="zh-CN" sz="1200" dirty="0"/>
              <a:t>a</a:t>
            </a:r>
            <a:r>
              <a:rPr lang="zh-CN" altLang="en-US" sz="1200" dirty="0"/>
              <a:t> </a:t>
            </a:r>
            <a:r>
              <a:rPr lang="en-US" altLang="zh-CN" sz="1200" dirty="0"/>
              <a:t>mess</a:t>
            </a:r>
            <a:r>
              <a:rPr lang="zh-CN" altLang="en-US" sz="1200" dirty="0"/>
              <a:t> </a:t>
            </a:r>
            <a:r>
              <a:rPr lang="en-US" altLang="zh-CN" sz="1200" dirty="0"/>
              <a:t>for</a:t>
            </a:r>
            <a:r>
              <a:rPr lang="zh-CN" altLang="en-US" sz="1200" dirty="0"/>
              <a:t> </a:t>
            </a:r>
            <a:r>
              <a:rPr lang="en-US" altLang="zh-CN" sz="1200" dirty="0"/>
              <a:t>the</a:t>
            </a:r>
            <a:r>
              <a:rPr lang="zh-CN" altLang="en-US" sz="1200" dirty="0"/>
              <a:t> </a:t>
            </a:r>
            <a:r>
              <a:rPr lang="en-US" altLang="zh-CN" sz="1200" dirty="0"/>
              <a:t>parameter</a:t>
            </a:r>
            <a:r>
              <a:rPr lang="zh-CN" altLang="en-US" sz="1200" dirty="0"/>
              <a:t> </a:t>
            </a:r>
            <a:r>
              <a:rPr lang="en-US" altLang="zh-CN" sz="1200" dirty="0"/>
              <a:t>server.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dirty="0"/>
              <a:t>Lastly,</a:t>
            </a:r>
            <a:r>
              <a:rPr lang="zh-CN" altLang="en-US" sz="1200" dirty="0"/>
              <a:t> </a:t>
            </a:r>
            <a:r>
              <a:rPr lang="en-US" altLang="zh-CN" sz="1200" dirty="0"/>
              <a:t>since</a:t>
            </a:r>
            <a:r>
              <a:rPr lang="zh-CN" altLang="en-US" sz="1200" dirty="0"/>
              <a:t> </a:t>
            </a:r>
            <a:r>
              <a:rPr lang="en-US" altLang="zh-CN" sz="1200" dirty="0"/>
              <a:t>dominator</a:t>
            </a:r>
            <a:r>
              <a:rPr lang="zh-CN" altLang="en-US" sz="1200" dirty="0"/>
              <a:t> </a:t>
            </a:r>
            <a:r>
              <a:rPr lang="en-US" altLang="zh-CN" sz="1200" dirty="0"/>
              <a:t>feeds</a:t>
            </a:r>
            <a:r>
              <a:rPr lang="zh-CN" altLang="en-US" sz="1200" dirty="0"/>
              <a:t> </a:t>
            </a:r>
            <a:r>
              <a:rPr lang="en-US" altLang="zh-CN" sz="1200" dirty="0"/>
              <a:t>the</a:t>
            </a:r>
            <a:r>
              <a:rPr lang="zh-CN" altLang="en-US" sz="1200" dirty="0"/>
              <a:t> </a:t>
            </a:r>
            <a:r>
              <a:rPr lang="en-US" altLang="zh-CN" sz="1200" dirty="0"/>
              <a:t>(input,</a:t>
            </a:r>
            <a:r>
              <a:rPr lang="zh-CN" altLang="en-US" sz="1200" dirty="0"/>
              <a:t> </a:t>
            </a:r>
            <a:r>
              <a:rPr lang="en-US" altLang="zh-CN" sz="1200" dirty="0"/>
              <a:t>label)</a:t>
            </a:r>
            <a:r>
              <a:rPr lang="zh-CN" altLang="en-US" sz="1200" dirty="0"/>
              <a:t> </a:t>
            </a:r>
            <a:r>
              <a:rPr lang="en-US" altLang="zh-CN" sz="1200" dirty="0"/>
              <a:t>to</a:t>
            </a:r>
            <a:r>
              <a:rPr lang="zh-CN" altLang="en-US" sz="1200" dirty="0"/>
              <a:t> </a:t>
            </a:r>
            <a:r>
              <a:rPr lang="en-US" altLang="zh-CN" sz="1200" dirty="0"/>
              <a:t>training,</a:t>
            </a:r>
            <a:r>
              <a:rPr lang="zh-CN" altLang="en-US" sz="1200" dirty="0"/>
              <a:t> </a:t>
            </a:r>
            <a:r>
              <a:rPr lang="en-US" altLang="zh-CN" sz="1200" dirty="0"/>
              <a:t>server</a:t>
            </a:r>
            <a:r>
              <a:rPr lang="zh-CN" altLang="en-US" sz="1200" dirty="0"/>
              <a:t> </a:t>
            </a:r>
            <a:r>
              <a:rPr lang="en-US" altLang="zh-CN" sz="1200" dirty="0"/>
              <a:t>cannot</a:t>
            </a:r>
            <a:r>
              <a:rPr lang="zh-CN" altLang="en-US" sz="1200" dirty="0"/>
              <a:t> </a:t>
            </a:r>
            <a:r>
              <a:rPr lang="en-US" altLang="zh-CN" sz="1200" dirty="0"/>
              <a:t>manipulate</a:t>
            </a:r>
            <a:r>
              <a:rPr lang="zh-CN" altLang="en-US" sz="1200" dirty="0"/>
              <a:t> </a:t>
            </a:r>
            <a:r>
              <a:rPr lang="en-US" altLang="zh-CN" sz="1200" dirty="0"/>
              <a:t>the</a:t>
            </a:r>
            <a:r>
              <a:rPr lang="zh-CN" altLang="en-US" sz="1200" dirty="0"/>
              <a:t> </a:t>
            </a:r>
            <a:r>
              <a:rPr lang="en-US" altLang="zh-CN" sz="1200" dirty="0"/>
              <a:t>training</a:t>
            </a:r>
            <a:r>
              <a:rPr lang="zh-CN" altLang="en-US" sz="1200" dirty="0"/>
              <a:t> </a:t>
            </a:r>
            <a:r>
              <a:rPr lang="en-US" altLang="zh-CN" sz="1200" dirty="0"/>
              <a:t>purpose</a:t>
            </a:r>
            <a:r>
              <a:rPr lang="zh-CN" altLang="en-US" sz="1200" dirty="0"/>
              <a:t> </a:t>
            </a:r>
            <a:r>
              <a:rPr lang="en-US" altLang="zh-CN" sz="1200" dirty="0"/>
              <a:t>or</a:t>
            </a:r>
            <a:r>
              <a:rPr lang="zh-CN" altLang="en-US" sz="1200" dirty="0"/>
              <a:t> </a:t>
            </a:r>
            <a:r>
              <a:rPr lang="en-US" altLang="zh-CN" sz="1200" dirty="0"/>
              <a:t>try</a:t>
            </a:r>
            <a:r>
              <a:rPr lang="zh-CN" altLang="en-US" sz="1200" dirty="0"/>
              <a:t> </a:t>
            </a:r>
            <a:r>
              <a:rPr lang="en-US" altLang="zh-CN" sz="1200" dirty="0"/>
              <a:t>to</a:t>
            </a:r>
            <a:r>
              <a:rPr lang="zh-CN" altLang="en-US" sz="1200" dirty="0"/>
              <a:t> </a:t>
            </a:r>
            <a:r>
              <a:rPr lang="en-US" altLang="zh-CN" sz="1200" dirty="0"/>
              <a:t>train</a:t>
            </a:r>
            <a:r>
              <a:rPr lang="zh-CN" altLang="en-US" sz="1200" dirty="0"/>
              <a:t> </a:t>
            </a:r>
            <a:r>
              <a:rPr lang="en-US" altLang="zh-CN" sz="1200" dirty="0"/>
              <a:t>an</a:t>
            </a:r>
            <a:r>
              <a:rPr lang="zh-CN" altLang="en-US" sz="1200" dirty="0"/>
              <a:t> </a:t>
            </a:r>
            <a:r>
              <a:rPr lang="en-US" sz="1200" dirty="0"/>
              <a:t>intrusive</a:t>
            </a:r>
            <a:r>
              <a:rPr lang="zh-CN" altLang="en-US" sz="1200" dirty="0"/>
              <a:t> </a:t>
            </a:r>
            <a:r>
              <a:rPr lang="en-US" altLang="zh-CN" sz="1200" dirty="0"/>
              <a:t>model.</a:t>
            </a:r>
            <a:endParaRPr 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23</a:t>
            </a:fld>
            <a:endParaRPr lang="en-US"/>
          </a:p>
        </p:txBody>
      </p:sp>
    </p:spTree>
    <p:extLst>
      <p:ext uri="{BB962C8B-B14F-4D97-AF65-F5344CB8AC3E}">
        <p14:creationId xmlns:p14="http://schemas.microsoft.com/office/powerpoint/2010/main" val="3860744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While</a:t>
            </a:r>
            <a:r>
              <a:rPr lang="zh-CN" altLang="en-US" dirty="0"/>
              <a:t> </a:t>
            </a:r>
            <a:r>
              <a:rPr lang="en-US" altLang="zh-CN" dirty="0"/>
              <a:t>for</a:t>
            </a:r>
            <a:r>
              <a:rPr lang="zh-CN" altLang="en-US" dirty="0"/>
              <a:t> </a:t>
            </a:r>
            <a:r>
              <a:rPr lang="en-US" altLang="zh-CN" dirty="0"/>
              <a:t>the</a:t>
            </a:r>
            <a:r>
              <a:rPr lang="zh-CN" altLang="en-US" dirty="0"/>
              <a:t> </a:t>
            </a:r>
            <a:r>
              <a:rPr lang="en-US" altLang="zh-CN" dirty="0"/>
              <a:t>mobile</a:t>
            </a:r>
            <a:r>
              <a:rPr lang="zh-CN" altLang="en-US" dirty="0"/>
              <a:t> </a:t>
            </a:r>
            <a:r>
              <a:rPr lang="en-US" altLang="zh-CN" dirty="0"/>
              <a:t>devices,</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dirty="0"/>
              <a:t>They</a:t>
            </a:r>
            <a:r>
              <a:rPr lang="zh-CN" altLang="en-US" dirty="0"/>
              <a:t> </a:t>
            </a:r>
            <a:r>
              <a:rPr lang="en-US" altLang="zh-CN" dirty="0"/>
              <a:t>have</a:t>
            </a:r>
            <a:r>
              <a:rPr lang="zh-CN" altLang="en-US" dirty="0"/>
              <a:t> </a:t>
            </a:r>
            <a:r>
              <a:rPr lang="en-US" altLang="zh-CN" sz="1200" dirty="0"/>
              <a:t>limited</a:t>
            </a:r>
            <a:r>
              <a:rPr lang="zh-CN" altLang="en-US" sz="1200" dirty="0"/>
              <a:t> </a:t>
            </a:r>
            <a:r>
              <a:rPr lang="en-US" altLang="zh-CN" sz="1200" dirty="0"/>
              <a:t>knowledge</a:t>
            </a:r>
            <a:r>
              <a:rPr lang="zh-CN" altLang="en-US" sz="1200" dirty="0"/>
              <a:t> </a:t>
            </a:r>
            <a:r>
              <a:rPr lang="en-US" altLang="zh-CN" sz="1200" dirty="0"/>
              <a:t>about</a:t>
            </a:r>
            <a:r>
              <a:rPr lang="zh-CN" altLang="en-US" sz="1200" dirty="0"/>
              <a:t> </a:t>
            </a:r>
            <a:r>
              <a:rPr lang="en-US" altLang="zh-CN" sz="1200" dirty="0"/>
              <a:t>global</a:t>
            </a:r>
            <a:r>
              <a:rPr lang="zh-CN" altLang="en-US" sz="1200" dirty="0"/>
              <a:t> </a:t>
            </a:r>
            <a:r>
              <a:rPr lang="en-US" altLang="zh-CN" sz="1200" dirty="0"/>
              <a:t>DNN,</a:t>
            </a:r>
            <a:r>
              <a:rPr lang="zh-CN" altLang="en-US" sz="1200" dirty="0"/>
              <a:t> </a:t>
            </a:r>
            <a:r>
              <a:rPr lang="en-US" altLang="zh-CN" sz="1200" dirty="0"/>
              <a:t>since</a:t>
            </a:r>
            <a:r>
              <a:rPr lang="zh-CN" altLang="en-US" sz="1200" dirty="0"/>
              <a:t> </a:t>
            </a:r>
            <a:r>
              <a:rPr lang="en-US" altLang="zh-CN" sz="1200" dirty="0"/>
              <a:t>it‘s</a:t>
            </a:r>
            <a:r>
              <a:rPr lang="zh-CN" altLang="en-US" sz="1200" dirty="0"/>
              <a:t> </a:t>
            </a:r>
            <a:r>
              <a:rPr lang="en-US" altLang="zh-CN" sz="1200" dirty="0"/>
              <a:t>kept</a:t>
            </a:r>
            <a:r>
              <a:rPr lang="zh-CN" altLang="en-US" sz="1200" dirty="0"/>
              <a:t> </a:t>
            </a:r>
            <a:r>
              <a:rPr lang="en-US" altLang="zh-CN" sz="1200" dirty="0"/>
              <a:t>by</a:t>
            </a:r>
            <a:r>
              <a:rPr lang="zh-CN" altLang="en-US" sz="1200" dirty="0"/>
              <a:t> </a:t>
            </a:r>
            <a:r>
              <a:rPr lang="en-US" altLang="zh-CN" sz="1200" dirty="0"/>
              <a:t>parameter</a:t>
            </a:r>
            <a:r>
              <a:rPr lang="zh-CN" altLang="en-US" sz="1200" dirty="0"/>
              <a:t> </a:t>
            </a:r>
            <a:r>
              <a:rPr lang="en-US" altLang="zh-CN" sz="1200" dirty="0"/>
              <a:t>server.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CN"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CN" sz="1200" dirty="0"/>
              <a:t>Follower</a:t>
            </a:r>
            <a:r>
              <a:rPr lang="zh-CN" altLang="en-US" sz="1200" dirty="0"/>
              <a:t> </a:t>
            </a:r>
            <a:r>
              <a:rPr lang="en-US" altLang="zh-CN" sz="1200" dirty="0"/>
              <a:t>receives</a:t>
            </a:r>
            <a:r>
              <a:rPr lang="zh-CN" altLang="en-US" sz="1200" dirty="0"/>
              <a:t> </a:t>
            </a:r>
            <a:r>
              <a:rPr lang="en-US" altLang="zh-CN" sz="1200" dirty="0"/>
              <a:t>inputs</a:t>
            </a:r>
            <a:r>
              <a:rPr lang="zh-CN" altLang="en-US" sz="1200" dirty="0"/>
              <a:t> </a:t>
            </a:r>
            <a:r>
              <a:rPr lang="en-US" altLang="zh-CN" sz="1200" dirty="0"/>
              <a:t>from</a:t>
            </a:r>
            <a:r>
              <a:rPr lang="zh-CN" altLang="en-US" sz="1200" dirty="0"/>
              <a:t> </a:t>
            </a:r>
            <a:r>
              <a:rPr lang="en-US" altLang="zh-CN" sz="1200" dirty="0"/>
              <a:t>dominator,</a:t>
            </a:r>
            <a:r>
              <a:rPr lang="zh-CN" altLang="en-US" sz="1200" dirty="0"/>
              <a:t> </a:t>
            </a:r>
            <a:r>
              <a:rPr lang="en-US" altLang="zh-CN" sz="1200" dirty="0"/>
              <a:t>but</a:t>
            </a:r>
            <a:r>
              <a:rPr lang="zh-CN" altLang="en-US" sz="1200" dirty="0"/>
              <a:t> </a:t>
            </a:r>
            <a:r>
              <a:rPr lang="en-US" altLang="zh-CN" sz="1200" dirty="0"/>
              <a:t>number</a:t>
            </a:r>
            <a:r>
              <a:rPr lang="zh-CN" altLang="en-US" sz="1200" dirty="0"/>
              <a:t> </a:t>
            </a:r>
            <a:r>
              <a:rPr lang="en-US" altLang="zh-CN" sz="1200" dirty="0"/>
              <a:t>of</a:t>
            </a:r>
            <a:r>
              <a:rPr lang="zh-CN" altLang="en-US" sz="1200" dirty="0"/>
              <a:t> </a:t>
            </a:r>
            <a:r>
              <a:rPr lang="en-US" altLang="zh-CN" sz="1200" dirty="0"/>
              <a:t>input</a:t>
            </a:r>
            <a:r>
              <a:rPr lang="zh-CN" altLang="en-US" sz="1200" dirty="0"/>
              <a:t> </a:t>
            </a:r>
            <a:r>
              <a:rPr lang="en-US" altLang="zh-CN" sz="1200" dirty="0"/>
              <a:t>features</a:t>
            </a:r>
            <a:r>
              <a:rPr lang="zh-CN" altLang="en-US" sz="1200" dirty="0"/>
              <a:t> </a:t>
            </a:r>
            <a:r>
              <a:rPr lang="en-US" altLang="zh-CN" sz="1200" dirty="0"/>
              <a:t>are</a:t>
            </a:r>
            <a:r>
              <a:rPr lang="zh-CN" altLang="en-US" sz="1200" dirty="0"/>
              <a:t> </a:t>
            </a:r>
            <a:r>
              <a:rPr lang="en-US" altLang="zh-CN" sz="1200" dirty="0"/>
              <a:t>usually</a:t>
            </a:r>
            <a:r>
              <a:rPr lang="zh-CN" altLang="en-US" sz="1200" dirty="0"/>
              <a:t> </a:t>
            </a:r>
            <a:r>
              <a:rPr lang="en-US" altLang="zh-CN" sz="1200" dirty="0"/>
              <a:t>more</a:t>
            </a:r>
            <a:r>
              <a:rPr lang="zh-CN" altLang="en-US" sz="1200" dirty="0"/>
              <a:t> </a:t>
            </a:r>
            <a:r>
              <a:rPr lang="en-US" altLang="zh-CN" sz="1200" dirty="0"/>
              <a:t>than</a:t>
            </a:r>
            <a:r>
              <a:rPr lang="zh-CN" altLang="en-US" sz="1200" dirty="0"/>
              <a:t> </a:t>
            </a:r>
            <a:r>
              <a:rPr lang="en-US" altLang="zh-CN" sz="1200" dirty="0"/>
              <a:t>number</a:t>
            </a:r>
            <a:r>
              <a:rPr lang="zh-CN" altLang="en-US" sz="1200" dirty="0"/>
              <a:t> </a:t>
            </a:r>
            <a:r>
              <a:rPr lang="en-US" altLang="zh-CN" sz="1200" dirty="0"/>
              <a:t>of</a:t>
            </a:r>
            <a:r>
              <a:rPr lang="zh-CN" altLang="en-US" sz="1200" dirty="0"/>
              <a:t> </a:t>
            </a:r>
            <a:r>
              <a:rPr lang="en-US" altLang="zh-CN" sz="1200" dirty="0"/>
              <a:t>neurons</a:t>
            </a:r>
            <a:r>
              <a:rPr lang="zh-CN" altLang="en-US" sz="1200" dirty="0"/>
              <a:t> </a:t>
            </a:r>
            <a:r>
              <a:rPr lang="en-US" altLang="zh-CN" sz="1200" dirty="0"/>
              <a:t>in</a:t>
            </a:r>
            <a:r>
              <a:rPr lang="zh-CN" altLang="en-US" sz="1200" dirty="0"/>
              <a:t> </a:t>
            </a:r>
            <a:r>
              <a:rPr lang="en-US" altLang="zh-CN" sz="1200" dirty="0"/>
              <a:t>first</a:t>
            </a:r>
            <a:r>
              <a:rPr lang="zh-CN" altLang="en-US" sz="1200" dirty="0"/>
              <a:t> </a:t>
            </a:r>
            <a:r>
              <a:rPr lang="en-US" altLang="zh-CN" sz="1200" dirty="0"/>
              <a:t>hidden</a:t>
            </a:r>
            <a:r>
              <a:rPr lang="zh-CN" altLang="en-US" sz="1200" dirty="0"/>
              <a:t> </a:t>
            </a:r>
            <a:r>
              <a:rPr lang="en-US" altLang="zh-CN" sz="1200" dirty="0"/>
              <a:t>layer.</a:t>
            </a:r>
            <a:r>
              <a:rPr lang="zh-CN" altLang="en-US" sz="1200" dirty="0"/>
              <a:t>  </a:t>
            </a:r>
            <a:r>
              <a:rPr lang="en-US" altLang="zh-CN" sz="1200" dirty="0"/>
              <a:t>(More</a:t>
            </a:r>
            <a:r>
              <a:rPr lang="zh-CN" altLang="en-US" sz="1200" dirty="0"/>
              <a:t> </a:t>
            </a:r>
            <a:r>
              <a:rPr lang="en-US" altLang="zh-CN" sz="1200" dirty="0"/>
              <a:t>variables</a:t>
            </a:r>
            <a:r>
              <a:rPr lang="zh-CN" altLang="en-US" sz="1200" dirty="0"/>
              <a:t> </a:t>
            </a:r>
            <a:r>
              <a:rPr lang="en-US" altLang="zh-CN" sz="1200" dirty="0"/>
              <a:t>than</a:t>
            </a:r>
            <a:r>
              <a:rPr lang="zh-CN" altLang="en-US" sz="1200" dirty="0"/>
              <a:t> </a:t>
            </a:r>
            <a:r>
              <a:rPr lang="en-US" altLang="zh-CN" sz="1200" dirty="0"/>
              <a:t>equations,</a:t>
            </a:r>
            <a:r>
              <a:rPr lang="zh-CN" altLang="en-US" sz="1200" dirty="0"/>
              <a:t> </a:t>
            </a:r>
            <a:r>
              <a:rPr lang="en-US" altLang="zh-CN" sz="1200" dirty="0"/>
              <a:t>thus</a:t>
            </a:r>
            <a:r>
              <a:rPr lang="zh-CN" altLang="en-US" sz="1200" dirty="0"/>
              <a:t> </a:t>
            </a:r>
            <a:r>
              <a:rPr lang="en-US" altLang="zh-CN" sz="1200" dirty="0"/>
              <a:t>follower</a:t>
            </a:r>
            <a:r>
              <a:rPr lang="zh-CN" altLang="en-US" sz="1200" dirty="0"/>
              <a:t> </a:t>
            </a:r>
            <a:r>
              <a:rPr lang="en-US" altLang="zh-CN" sz="1200" dirty="0"/>
              <a:t>cannot</a:t>
            </a:r>
            <a:r>
              <a:rPr lang="zh-CN" altLang="en-US" sz="1200" dirty="0"/>
              <a:t> </a:t>
            </a:r>
            <a:r>
              <a:rPr lang="en-US" altLang="zh-CN" sz="1200" dirty="0"/>
              <a:t>solve</a:t>
            </a:r>
            <a:r>
              <a:rPr lang="zh-CN" altLang="en-US" sz="1200" dirty="0"/>
              <a:t> </a:t>
            </a:r>
            <a:r>
              <a:rPr lang="en-US" altLang="zh-CN" sz="1200" dirty="0"/>
              <a:t>the</a:t>
            </a:r>
            <a:r>
              <a:rPr lang="zh-CN" altLang="en-US" sz="1200" dirty="0"/>
              <a:t> </a:t>
            </a:r>
            <a:r>
              <a:rPr lang="en-US" altLang="zh-CN" sz="1200" dirty="0"/>
              <a:t>inputs</a:t>
            </a:r>
            <a:r>
              <a:rPr lang="zh-CN" altLang="en-US" sz="1200" dirty="0"/>
              <a:t> </a:t>
            </a:r>
            <a:r>
              <a:rPr lang="en-US" altLang="zh-CN" sz="1200" dirty="0"/>
              <a:t>from</a:t>
            </a:r>
            <a:r>
              <a:rPr lang="zh-CN" altLang="en-US" sz="1200" dirty="0"/>
              <a:t> </a:t>
            </a:r>
            <a:r>
              <a:rPr lang="en-US" altLang="zh-CN" sz="1200" dirty="0"/>
              <a:t>what</a:t>
            </a:r>
            <a:r>
              <a:rPr lang="zh-CN" altLang="en-US" sz="1200" dirty="0"/>
              <a:t> </a:t>
            </a:r>
            <a:r>
              <a:rPr lang="en-US" altLang="zh-CN" sz="1200" dirty="0"/>
              <a:t>he</a:t>
            </a:r>
            <a:r>
              <a:rPr lang="zh-CN" altLang="en-US" sz="1200" dirty="0"/>
              <a:t> </a:t>
            </a:r>
            <a:r>
              <a:rPr lang="en-US" altLang="zh-CN" sz="1200" dirty="0"/>
              <a:t>received)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zh-CN" altLang="en-US" sz="1200"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24</a:t>
            </a:fld>
            <a:endParaRPr lang="en-US"/>
          </a:p>
        </p:txBody>
      </p:sp>
    </p:spTree>
    <p:extLst>
      <p:ext uri="{BB962C8B-B14F-4D97-AF65-F5344CB8AC3E}">
        <p14:creationId xmlns:p14="http://schemas.microsoft.com/office/powerpoint/2010/main" val="1608982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evaluate our system on two datasets frequently used for DNN benchmarking – MNIST and CIFAR-10</a:t>
            </a:r>
            <a:r>
              <a:rPr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adopt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types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neural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multi-layer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perception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convolutional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neural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network.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Physically deploying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temporarily unrealistic in our experiments since we do not have so many mobile devices, therefore we run 120 individual processes in a PC to simulate 120 mobile devices.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parameter exchange among devices is scheduled by </a:t>
            </a:r>
            <a:r>
              <a:rPr lang="en-US" sz="1200" i="1" kern="1200" dirty="0">
                <a:solidFill>
                  <a:schemeClr val="tx1"/>
                </a:solidFill>
                <a:effectLst/>
                <a:latin typeface="+mn-lt"/>
                <a:ea typeface="+mn-ea"/>
                <a:cs typeface="+mn-cs"/>
              </a:rPr>
              <a:t>round robin </a:t>
            </a:r>
            <a:r>
              <a:rPr lang="en-US" sz="1200" kern="1200" dirty="0">
                <a:solidFill>
                  <a:schemeClr val="tx1"/>
                </a:solidFill>
                <a:effectLst/>
                <a:latin typeface="+mn-lt"/>
                <a:ea typeface="+mn-ea"/>
                <a:cs typeface="+mn-cs"/>
              </a:rPr>
              <a:t>protocol.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All the training samples are randomly uniformly distributed among all simulate processes.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25</a:t>
            </a:fld>
            <a:endParaRPr lang="en-US"/>
          </a:p>
        </p:txBody>
      </p:sp>
    </p:spTree>
    <p:extLst>
      <p:ext uri="{BB962C8B-B14F-4D97-AF65-F5344CB8AC3E}">
        <p14:creationId xmlns:p14="http://schemas.microsoft.com/office/powerpoint/2010/main" val="2495468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comparison, we also implemented and tested two different settings: </a:t>
            </a:r>
            <a:r>
              <a:rPr lang="en-US" sz="1200" i="1" kern="1200" dirty="0">
                <a:solidFill>
                  <a:schemeClr val="tx1"/>
                </a:solidFill>
                <a:effectLst/>
                <a:latin typeface="+mn-lt"/>
                <a:ea typeface="+mn-ea"/>
                <a:cs typeface="+mn-cs"/>
              </a:rPr>
              <a:t>centralized </a:t>
            </a:r>
            <a:r>
              <a:rPr lang="en-US" altLang="zh-CN" sz="1200"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which is the traditional training done by a central server, and </a:t>
            </a:r>
            <a:r>
              <a:rPr lang="en-US" sz="1200" i="1" kern="1200" dirty="0">
                <a:solidFill>
                  <a:schemeClr val="tx1"/>
                </a:solidFill>
                <a:effectLst/>
                <a:latin typeface="+mn-lt"/>
                <a:ea typeface="+mn-ea"/>
                <a:cs typeface="+mn-cs"/>
              </a:rPr>
              <a:t>standalone </a:t>
            </a:r>
            <a:r>
              <a:rPr lang="en-US" altLang="zh-CN" sz="1200" kern="1200" dirty="0">
                <a:solidFill>
                  <a:schemeClr val="tx1"/>
                </a:solidFill>
                <a:effectLst/>
                <a:latin typeface="+mn-lt"/>
                <a:ea typeface="+mn-ea"/>
                <a:cs typeface="+mn-cs"/>
              </a:rPr>
              <a:t>training</a:t>
            </a:r>
            <a:r>
              <a:rPr lang="en-US" sz="1200" kern="1200" dirty="0">
                <a:solidFill>
                  <a:schemeClr val="tx1"/>
                </a:solidFill>
                <a:effectLst/>
                <a:latin typeface="+mn-lt"/>
                <a:ea typeface="+mn-ea"/>
                <a:cs typeface="+mn-cs"/>
              </a:rPr>
              <a:t>, in which a single mobile user forms a group in </a:t>
            </a:r>
            <a:r>
              <a:rPr lang="en-US" sz="1200" i="1" kern="1200" dirty="0" err="1">
                <a:solidFill>
                  <a:schemeClr val="tx1"/>
                </a:solidFill>
                <a:effectLst/>
                <a:latin typeface="+mn-lt"/>
                <a:ea typeface="+mn-ea"/>
                <a:cs typeface="+mn-cs"/>
              </a:rPr>
              <a:t>SliceNet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theory, the centralized model’s DNN will be more generalized and reflect the characteristics of all dataset while the standalone’s model is least general because the training model is a mixture of personal models highly biased to individual data. </a:t>
            </a:r>
            <a:r>
              <a:rPr lang="en-US" altLang="zh-CN" sz="1200" kern="1200" dirty="0">
                <a:solidFill>
                  <a:schemeClr val="tx1"/>
                </a:solidFill>
                <a:effectLst/>
                <a:latin typeface="+mn-lt"/>
                <a:ea typeface="+mn-ea"/>
                <a:cs typeface="+mn-cs"/>
              </a:rPr>
              <a:t>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ideally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performance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should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generalized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better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than</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SliceNet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better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standalone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training.</a:t>
            </a:r>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26</a:t>
            </a:fld>
            <a:endParaRPr lang="en-US"/>
          </a:p>
        </p:txBody>
      </p:sp>
    </p:spTree>
    <p:extLst>
      <p:ext uri="{BB962C8B-B14F-4D97-AF65-F5344CB8AC3E}">
        <p14:creationId xmlns:p14="http://schemas.microsoft.com/office/powerpoint/2010/main" val="758569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Firstly</a:t>
            </a:r>
            <a:r>
              <a:rPr lang="zh-CN" altLang="en-US" dirty="0"/>
              <a:t> </a:t>
            </a:r>
            <a:r>
              <a:rPr lang="en-US" altLang="zh-CN" dirty="0"/>
              <a:t>we</a:t>
            </a:r>
            <a:r>
              <a:rPr lang="zh-CN" altLang="en-US" dirty="0"/>
              <a:t> </a:t>
            </a:r>
            <a:r>
              <a:rPr lang="en-US" altLang="zh-CN" dirty="0"/>
              <a:t>test</a:t>
            </a:r>
            <a:r>
              <a:rPr lang="zh-CN" altLang="en-US" dirty="0"/>
              <a:t> </a:t>
            </a:r>
            <a:r>
              <a:rPr lang="en-US" altLang="zh-CN" dirty="0"/>
              <a:t>what</a:t>
            </a:r>
            <a:r>
              <a:rPr lang="zh-CN" altLang="en-US" dirty="0"/>
              <a:t> </a:t>
            </a:r>
            <a:r>
              <a:rPr lang="en-US" altLang="zh-CN" dirty="0"/>
              <a:t>effect</a:t>
            </a:r>
            <a:r>
              <a:rPr lang="zh-CN" altLang="en-US" dirty="0"/>
              <a:t> </a:t>
            </a:r>
            <a:r>
              <a:rPr lang="en-US" altLang="zh-CN" dirty="0"/>
              <a:t>could</a:t>
            </a:r>
            <a:r>
              <a:rPr lang="zh-CN" altLang="en-US" dirty="0"/>
              <a:t> </a:t>
            </a:r>
            <a:r>
              <a:rPr lang="en-US" altLang="zh-CN" dirty="0"/>
              <a:t>the</a:t>
            </a:r>
            <a:r>
              <a:rPr lang="zh-CN" altLang="en-US" dirty="0"/>
              <a:t> </a:t>
            </a:r>
            <a:r>
              <a:rPr lang="en-US" altLang="zh-CN" dirty="0"/>
              <a:t>number</a:t>
            </a:r>
            <a:r>
              <a:rPr lang="zh-CN" altLang="en-US" dirty="0"/>
              <a:t> </a:t>
            </a:r>
            <a:r>
              <a:rPr lang="en-US" altLang="zh-CN" dirty="0"/>
              <a:t>of</a:t>
            </a:r>
            <a:r>
              <a:rPr lang="zh-CN" altLang="en-US" dirty="0"/>
              <a:t> </a:t>
            </a:r>
            <a:r>
              <a:rPr lang="en-US" altLang="zh-CN" dirty="0"/>
              <a:t>slicing</a:t>
            </a:r>
            <a:r>
              <a:rPr lang="zh-CN" altLang="en-US" dirty="0"/>
              <a:t> </a:t>
            </a:r>
            <a:r>
              <a:rPr lang="en-US" altLang="zh-CN" dirty="0"/>
              <a:t>pieces</a:t>
            </a:r>
            <a:r>
              <a:rPr lang="zh-CN" altLang="en-US" dirty="0"/>
              <a:t> </a:t>
            </a:r>
            <a:r>
              <a:rPr lang="en-US" altLang="zh-CN" dirty="0"/>
              <a:t>make</a:t>
            </a:r>
            <a:r>
              <a:rPr lang="zh-CN" altLang="en-US" dirty="0"/>
              <a:t> </a:t>
            </a:r>
            <a:r>
              <a:rPr lang="en-US" altLang="zh-CN" dirty="0"/>
              <a:t>on</a:t>
            </a:r>
            <a:r>
              <a:rPr lang="zh-CN" altLang="en-US" dirty="0"/>
              <a:t> </a:t>
            </a:r>
            <a:r>
              <a:rPr lang="en-US" altLang="zh-CN" dirty="0"/>
              <a:t>the</a:t>
            </a:r>
            <a:r>
              <a:rPr lang="zh-CN" altLang="en-US" dirty="0"/>
              <a:t> </a:t>
            </a:r>
            <a:r>
              <a:rPr lang="en-US" altLang="zh-CN" dirty="0"/>
              <a:t>model</a:t>
            </a:r>
            <a:r>
              <a:rPr lang="zh-CN" altLang="en-US" dirty="0"/>
              <a:t> </a:t>
            </a:r>
            <a:r>
              <a:rPr lang="en-US" altLang="zh-CN" dirty="0"/>
              <a:t>performance.</a:t>
            </a:r>
            <a:r>
              <a:rPr lang="zh-CN" altLang="en-US" dirty="0"/>
              <a:t> </a:t>
            </a:r>
            <a:r>
              <a:rPr lang="en-US" sz="1200" kern="1200" dirty="0">
                <a:solidFill>
                  <a:schemeClr val="tx1"/>
                </a:solidFill>
                <a:effectLst/>
                <a:latin typeface="+mn-lt"/>
                <a:ea typeface="+mn-ea"/>
                <a:cs typeface="+mn-cs"/>
              </a:rPr>
              <a:t>We varied the slicing number n among {5, 10, 15, 20}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summarize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test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error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observe that with more slicing pieces, the performance of training model will 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better.</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demonstrates that sacrificing certain communication cost does help improve the performance.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27</a:t>
            </a:fld>
            <a:endParaRPr lang="en-US"/>
          </a:p>
        </p:txBody>
      </p:sp>
    </p:spTree>
    <p:extLst>
      <p:ext uri="{BB962C8B-B14F-4D97-AF65-F5344CB8AC3E}">
        <p14:creationId xmlns:p14="http://schemas.microsoft.com/office/powerpoint/2010/main" val="37215212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For</a:t>
            </a:r>
            <a:r>
              <a:rPr lang="zh-CN" altLang="en-US" dirty="0"/>
              <a:t> </a:t>
            </a:r>
            <a:r>
              <a:rPr lang="en-US" altLang="zh-CN" dirty="0"/>
              <a:t>the</a:t>
            </a:r>
            <a:r>
              <a:rPr lang="zh-CN" altLang="en-US" dirty="0"/>
              <a:t> </a:t>
            </a:r>
            <a:r>
              <a:rPr lang="en-US" altLang="zh-CN" dirty="0"/>
              <a:t>convergence</a:t>
            </a:r>
            <a:r>
              <a:rPr lang="zh-CN" altLang="en-US" dirty="0"/>
              <a:t> </a:t>
            </a:r>
            <a:r>
              <a:rPr lang="en-US" altLang="zh-CN" dirty="0"/>
              <a:t>rate,</a:t>
            </a:r>
            <a:r>
              <a:rPr lang="zh-CN" altLang="en-US" dirty="0"/>
              <a:t> </a:t>
            </a:r>
            <a:r>
              <a:rPr lang="en-US" altLang="zh-CN" dirty="0"/>
              <a:t>we</a:t>
            </a:r>
            <a:r>
              <a:rPr lang="zh-CN" altLang="en-US" dirty="0"/>
              <a:t> </a:t>
            </a:r>
            <a:r>
              <a:rPr lang="en-US" altLang="zh-CN" dirty="0"/>
              <a:t>find</a:t>
            </a:r>
            <a:r>
              <a:rPr lang="zh-CN" altLang="en-US" dirty="0"/>
              <a:t> </a:t>
            </a:r>
            <a:r>
              <a:rPr lang="en-US" altLang="zh-CN" dirty="0"/>
              <a:t>our</a:t>
            </a:r>
            <a:r>
              <a:rPr lang="zh-CN" altLang="en-US" dirty="0"/>
              <a:t> </a:t>
            </a:r>
            <a:r>
              <a:rPr lang="en-US" altLang="zh-CN" dirty="0"/>
              <a:t>method</a:t>
            </a:r>
            <a:r>
              <a:rPr lang="zh-CN" altLang="en-US" dirty="0"/>
              <a:t> </a:t>
            </a:r>
            <a:r>
              <a:rPr lang="en-US" altLang="zh-CN" dirty="0" err="1"/>
              <a:t>SliceNet</a:t>
            </a:r>
            <a:r>
              <a:rPr lang="zh-CN" altLang="en-US" dirty="0"/>
              <a:t> </a:t>
            </a:r>
            <a:r>
              <a:rPr lang="en-US" altLang="zh-CN" dirty="0"/>
              <a:t>has</a:t>
            </a:r>
            <a:r>
              <a:rPr lang="zh-CN" altLang="en-US" dirty="0"/>
              <a:t> </a:t>
            </a:r>
            <a:r>
              <a:rPr lang="en-US" altLang="zh-CN" dirty="0"/>
              <a:t>similar</a:t>
            </a:r>
            <a:r>
              <a:rPr lang="zh-CN" altLang="en-US" dirty="0"/>
              <a:t> </a:t>
            </a:r>
            <a:r>
              <a:rPr lang="en-US" altLang="zh-CN" dirty="0"/>
              <a:t>convergence</a:t>
            </a:r>
            <a:r>
              <a:rPr lang="zh-CN" altLang="en-US" dirty="0"/>
              <a:t> </a:t>
            </a:r>
            <a:r>
              <a:rPr lang="en-US" altLang="zh-CN" dirty="0"/>
              <a:t>rate</a:t>
            </a:r>
            <a:r>
              <a:rPr lang="zh-CN" altLang="en-US" dirty="0"/>
              <a:t> </a:t>
            </a:r>
            <a:r>
              <a:rPr lang="en-US" altLang="zh-CN" dirty="0"/>
              <a:t>compared</a:t>
            </a:r>
            <a:r>
              <a:rPr lang="zh-CN" altLang="en-US" dirty="0"/>
              <a:t> </a:t>
            </a:r>
            <a:r>
              <a:rPr lang="en-US" altLang="zh-CN" dirty="0"/>
              <a:t>with</a:t>
            </a:r>
            <a:r>
              <a:rPr lang="zh-CN" altLang="en-US" dirty="0"/>
              <a:t> </a:t>
            </a:r>
            <a:r>
              <a:rPr lang="en-US" altLang="zh-CN" dirty="0"/>
              <a:t>centralized</a:t>
            </a:r>
            <a:r>
              <a:rPr lang="zh-CN" altLang="en-US" dirty="0"/>
              <a:t> </a:t>
            </a:r>
            <a:r>
              <a:rPr lang="en-US" altLang="zh-CN" dirty="0"/>
              <a:t>training</a:t>
            </a:r>
            <a:r>
              <a:rPr lang="zh-CN" altLang="en-US" dirty="0"/>
              <a:t> </a:t>
            </a:r>
            <a:r>
              <a:rPr lang="en-US" altLang="zh-CN" dirty="0"/>
              <a:t>and</a:t>
            </a:r>
            <a:r>
              <a:rPr lang="zh-CN" altLang="en-US" dirty="0"/>
              <a:t> </a:t>
            </a:r>
            <a:r>
              <a:rPr lang="en-US" altLang="zh-CN" dirty="0"/>
              <a:t>standalone</a:t>
            </a:r>
            <a:r>
              <a:rPr lang="zh-CN" altLang="en-US" dirty="0"/>
              <a:t> </a:t>
            </a:r>
            <a:r>
              <a:rPr lang="en-US" altLang="zh-CN" dirty="0"/>
              <a:t>training.</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28</a:t>
            </a:fld>
            <a:endParaRPr lang="en-US"/>
          </a:p>
        </p:txBody>
      </p:sp>
    </p:spTree>
    <p:extLst>
      <p:ext uri="{BB962C8B-B14F-4D97-AF65-F5344CB8AC3E}">
        <p14:creationId xmlns:p14="http://schemas.microsoft.com/office/powerpoint/2010/main" val="2082035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With</a:t>
            </a:r>
            <a:r>
              <a:rPr lang="zh-CN" altLang="en-US" dirty="0"/>
              <a:t> </a:t>
            </a:r>
            <a:r>
              <a:rPr lang="en-US" altLang="zh-CN" dirty="0"/>
              <a:t>so</a:t>
            </a:r>
            <a:r>
              <a:rPr lang="zh-CN" altLang="en-US" dirty="0"/>
              <a:t> </a:t>
            </a:r>
            <a:r>
              <a:rPr lang="en-US" altLang="zh-CN" dirty="0"/>
              <a:t>many</a:t>
            </a:r>
            <a:r>
              <a:rPr lang="zh-CN" altLang="en-US" dirty="0"/>
              <a:t> </a:t>
            </a:r>
            <a:r>
              <a:rPr lang="en-US" altLang="zh-CN" dirty="0"/>
              <a:t>promising</a:t>
            </a:r>
            <a:r>
              <a:rPr lang="zh-CN" altLang="en-US" dirty="0"/>
              <a:t> </a:t>
            </a:r>
            <a:r>
              <a:rPr lang="en-US" altLang="zh-CN" dirty="0"/>
              <a:t>applications,</a:t>
            </a:r>
            <a:r>
              <a:rPr lang="zh-CN" altLang="en-US" dirty="0"/>
              <a:t> </a:t>
            </a:r>
            <a:r>
              <a:rPr lang="en-US" altLang="zh-CN" dirty="0"/>
              <a:t>let’s</a:t>
            </a:r>
            <a:r>
              <a:rPr lang="zh-CN" altLang="en-US" dirty="0"/>
              <a:t> </a:t>
            </a:r>
            <a:r>
              <a:rPr lang="en-US" altLang="zh-CN" dirty="0"/>
              <a:t>see</a:t>
            </a:r>
            <a:r>
              <a:rPr lang="zh-CN" altLang="en-US" dirty="0"/>
              <a:t> </a:t>
            </a:r>
            <a:r>
              <a:rPr lang="en-US" altLang="zh-CN" dirty="0"/>
              <a:t>how</a:t>
            </a:r>
            <a:r>
              <a:rPr lang="zh-CN" altLang="en-US" dirty="0"/>
              <a:t> </a:t>
            </a:r>
            <a:r>
              <a:rPr lang="en-US" altLang="zh-CN" dirty="0"/>
              <a:t>the</a:t>
            </a:r>
            <a:r>
              <a:rPr lang="zh-CN" altLang="en-US" dirty="0"/>
              <a:t> </a:t>
            </a:r>
            <a:r>
              <a:rPr lang="en-US" altLang="zh-CN" dirty="0"/>
              <a:t>conventional</a:t>
            </a:r>
            <a:r>
              <a:rPr lang="zh-CN" altLang="en-US" dirty="0"/>
              <a:t> </a:t>
            </a:r>
            <a:r>
              <a:rPr lang="en-US" altLang="zh-CN" dirty="0"/>
              <a:t>deep</a:t>
            </a:r>
            <a:r>
              <a:rPr lang="zh-CN" altLang="en-US" dirty="0"/>
              <a:t> </a:t>
            </a:r>
            <a:r>
              <a:rPr lang="en-US" altLang="zh-CN" dirty="0"/>
              <a:t>learning</a:t>
            </a:r>
            <a:r>
              <a:rPr lang="zh-CN" altLang="en-US" dirty="0"/>
              <a:t> </a:t>
            </a:r>
            <a:r>
              <a:rPr lang="en-US" altLang="zh-CN" dirty="0"/>
              <a:t>model</a:t>
            </a:r>
            <a:r>
              <a:rPr lang="zh-CN" altLang="en-US" dirty="0"/>
              <a:t> </a:t>
            </a:r>
            <a:r>
              <a:rPr lang="en-US" altLang="zh-CN" dirty="0"/>
              <a:t>is</a:t>
            </a:r>
            <a:r>
              <a:rPr lang="zh-CN" altLang="en-US" dirty="0"/>
              <a:t> </a:t>
            </a:r>
            <a:r>
              <a:rPr lang="en-US" altLang="zh-CN" dirty="0"/>
              <a:t>trained.</a:t>
            </a:r>
            <a:r>
              <a:rPr lang="zh-CN" altLang="en-US" dirty="0"/>
              <a:t> </a:t>
            </a:r>
            <a:r>
              <a:rPr lang="en-US" altLang="zh-CN" dirty="0"/>
              <a:t>A</a:t>
            </a:r>
            <a:r>
              <a:rPr lang="zh-CN" altLang="en-US" dirty="0"/>
              <a:t> </a:t>
            </a:r>
            <a:r>
              <a:rPr lang="en-US" altLang="zh-CN" dirty="0"/>
              <a:t>common</a:t>
            </a:r>
            <a:r>
              <a:rPr lang="zh-CN" altLang="en-US" dirty="0"/>
              <a:t> </a:t>
            </a:r>
            <a:r>
              <a:rPr lang="en-US" altLang="zh-CN" dirty="0"/>
              <a:t>sense</a:t>
            </a:r>
            <a:r>
              <a:rPr lang="zh-CN" altLang="en-US" dirty="0"/>
              <a:t> </a:t>
            </a:r>
            <a:r>
              <a:rPr lang="en-US" altLang="zh-CN" dirty="0"/>
              <a:t>is</a:t>
            </a:r>
            <a:r>
              <a:rPr lang="zh-CN" altLang="en-US" dirty="0"/>
              <a:t> </a:t>
            </a:r>
            <a:r>
              <a:rPr lang="en-US" altLang="zh-CN" dirty="0"/>
              <a:t>that</a:t>
            </a:r>
            <a:r>
              <a:rPr lang="zh-CN" altLang="en-US" dirty="0"/>
              <a:t> </a:t>
            </a:r>
            <a:r>
              <a:rPr lang="en-US" altLang="zh-CN" dirty="0"/>
              <a:t>deep</a:t>
            </a:r>
            <a:r>
              <a:rPr lang="zh-CN" altLang="en-US" dirty="0"/>
              <a:t> </a:t>
            </a:r>
            <a:r>
              <a:rPr lang="en-US" altLang="zh-CN" dirty="0"/>
              <a:t>learning</a:t>
            </a:r>
            <a:r>
              <a:rPr lang="zh-CN" altLang="en-US" dirty="0"/>
              <a:t> </a:t>
            </a:r>
            <a:r>
              <a:rPr lang="en-US" altLang="zh-CN" dirty="0"/>
              <a:t>won’t</a:t>
            </a:r>
            <a:r>
              <a:rPr lang="zh-CN" altLang="en-US" dirty="0"/>
              <a:t> </a:t>
            </a:r>
            <a:r>
              <a:rPr lang="en-US" altLang="zh-CN" dirty="0"/>
              <a:t>be</a:t>
            </a:r>
            <a:r>
              <a:rPr lang="zh-CN" altLang="en-US" dirty="0"/>
              <a:t> </a:t>
            </a:r>
            <a:r>
              <a:rPr lang="en-US" altLang="zh-CN" dirty="0"/>
              <a:t>a</a:t>
            </a:r>
            <a:r>
              <a:rPr lang="zh-CN" altLang="en-US" dirty="0"/>
              <a:t> </a:t>
            </a:r>
            <a:r>
              <a:rPr lang="en-US" altLang="zh-CN" dirty="0"/>
              <a:t>success</a:t>
            </a:r>
            <a:r>
              <a:rPr lang="zh-CN" altLang="en-US" dirty="0"/>
              <a:t> </a:t>
            </a:r>
            <a:r>
              <a:rPr lang="en-US" altLang="zh-CN" dirty="0"/>
              <a:t>without</a:t>
            </a:r>
            <a:r>
              <a:rPr lang="zh-CN" altLang="en-US" dirty="0"/>
              <a:t> </a:t>
            </a:r>
            <a:r>
              <a:rPr lang="en-US" altLang="zh-CN" dirty="0"/>
              <a:t>huge</a:t>
            </a:r>
            <a:r>
              <a:rPr lang="zh-CN" altLang="en-US" dirty="0"/>
              <a:t> </a:t>
            </a:r>
            <a:r>
              <a:rPr lang="en-US" altLang="zh-CN" dirty="0"/>
              <a:t>amount</a:t>
            </a:r>
            <a:r>
              <a:rPr lang="zh-CN" altLang="en-US" dirty="0"/>
              <a:t> </a:t>
            </a:r>
            <a:r>
              <a:rPr lang="en-US" altLang="zh-CN" dirty="0"/>
              <a:t>training</a:t>
            </a:r>
            <a:r>
              <a:rPr lang="zh-CN" altLang="en-US" dirty="0"/>
              <a:t> </a:t>
            </a:r>
            <a:r>
              <a:rPr lang="en-US" altLang="zh-CN" dirty="0"/>
              <a:t>data.</a:t>
            </a:r>
            <a:r>
              <a:rPr lang="zh-CN" altLang="en-US" dirty="0"/>
              <a:t> </a:t>
            </a:r>
            <a:r>
              <a:rPr lang="en-US" altLang="zh-CN" dirty="0"/>
              <a:t>So</a:t>
            </a:r>
            <a:r>
              <a:rPr lang="zh-CN" altLang="en-US" dirty="0"/>
              <a:t> </a:t>
            </a:r>
            <a:r>
              <a:rPr lang="en-US" altLang="zh-CN" dirty="0"/>
              <a:t>to</a:t>
            </a:r>
            <a:r>
              <a:rPr lang="zh-CN" altLang="en-US" dirty="0"/>
              <a:t> </a:t>
            </a:r>
            <a:r>
              <a:rPr lang="en-US" altLang="zh-CN" dirty="0"/>
              <a:t>acquire</a:t>
            </a:r>
            <a:r>
              <a:rPr lang="zh-CN" altLang="en-US" dirty="0"/>
              <a:t> </a:t>
            </a:r>
            <a:r>
              <a:rPr lang="en-US" altLang="zh-CN" dirty="0"/>
              <a:t>the</a:t>
            </a:r>
            <a:r>
              <a:rPr lang="zh-CN" altLang="en-US" dirty="0"/>
              <a:t> </a:t>
            </a:r>
            <a:r>
              <a:rPr lang="en-US" altLang="zh-CN" dirty="0"/>
              <a:t>large</a:t>
            </a:r>
            <a:r>
              <a:rPr lang="zh-CN" altLang="en-US" dirty="0"/>
              <a:t> </a:t>
            </a:r>
            <a:r>
              <a:rPr lang="en-US" altLang="zh-CN" dirty="0"/>
              <a:t>training</a:t>
            </a:r>
            <a:r>
              <a:rPr lang="zh-CN" altLang="en-US" dirty="0"/>
              <a:t> </a:t>
            </a:r>
            <a:r>
              <a:rPr lang="en-US" altLang="zh-CN" dirty="0"/>
              <a:t>dataset,</a:t>
            </a:r>
            <a:r>
              <a:rPr lang="zh-CN" altLang="en-US" dirty="0"/>
              <a:t> </a:t>
            </a:r>
            <a:r>
              <a:rPr lang="en-US" altLang="zh-CN" dirty="0"/>
              <a:t>normally</a:t>
            </a:r>
            <a:r>
              <a:rPr lang="zh-CN" altLang="en-US" dirty="0"/>
              <a:t> </a:t>
            </a:r>
            <a:r>
              <a:rPr lang="en-US" altLang="zh-CN" dirty="0"/>
              <a:t>the</a:t>
            </a:r>
            <a:r>
              <a:rPr lang="zh-CN" altLang="en-US" dirty="0"/>
              <a:t> </a:t>
            </a:r>
            <a:r>
              <a:rPr lang="en-US" altLang="zh-CN" dirty="0"/>
              <a:t>service</a:t>
            </a:r>
            <a:r>
              <a:rPr lang="zh-CN" altLang="en-US" dirty="0"/>
              <a:t> </a:t>
            </a:r>
            <a:r>
              <a:rPr lang="en-US" altLang="zh-CN" dirty="0"/>
              <a:t>provider</a:t>
            </a:r>
            <a:r>
              <a:rPr lang="zh-CN" altLang="en-US" dirty="0"/>
              <a:t> </a:t>
            </a:r>
            <a:r>
              <a:rPr lang="en-US" altLang="zh-CN" dirty="0"/>
              <a:t>tends</a:t>
            </a:r>
            <a:r>
              <a:rPr lang="zh-CN" altLang="en-US" dirty="0"/>
              <a:t> </a:t>
            </a:r>
            <a:r>
              <a:rPr lang="en-US" altLang="zh-CN" dirty="0"/>
              <a:t>to</a:t>
            </a:r>
            <a:r>
              <a:rPr lang="zh-CN" altLang="en-US" dirty="0"/>
              <a:t> </a:t>
            </a:r>
            <a:r>
              <a:rPr lang="en-US" altLang="zh-CN" dirty="0"/>
              <a:t>centrally</a:t>
            </a:r>
            <a:r>
              <a:rPr lang="zh-CN" altLang="en-US" dirty="0"/>
              <a:t> </a:t>
            </a:r>
            <a:r>
              <a:rPr lang="en-US" altLang="zh-CN" dirty="0"/>
              <a:t>collect</a:t>
            </a:r>
            <a:r>
              <a:rPr lang="zh-CN" altLang="en-US" dirty="0"/>
              <a:t> </a:t>
            </a:r>
            <a:r>
              <a:rPr lang="en-US" altLang="zh-CN" dirty="0"/>
              <a:t>the</a:t>
            </a:r>
            <a:r>
              <a:rPr lang="zh-CN" altLang="en-US" dirty="0"/>
              <a:t> </a:t>
            </a:r>
            <a:r>
              <a:rPr lang="en-US" altLang="zh-CN" dirty="0"/>
              <a:t>user</a:t>
            </a:r>
            <a:r>
              <a:rPr lang="zh-CN" altLang="en-US" dirty="0"/>
              <a:t> </a:t>
            </a:r>
            <a:r>
              <a:rPr lang="en-US" altLang="zh-CN" dirty="0"/>
              <a:t>generated</a:t>
            </a:r>
            <a:r>
              <a:rPr lang="zh-CN" altLang="en-US" dirty="0"/>
              <a:t> </a:t>
            </a:r>
            <a:r>
              <a:rPr lang="en-US" altLang="zh-CN" dirty="0"/>
              <a:t>data,</a:t>
            </a:r>
            <a:r>
              <a:rPr lang="zh-CN" altLang="en-US" dirty="0"/>
              <a:t> </a:t>
            </a:r>
            <a:r>
              <a:rPr lang="en-US" altLang="zh-CN" dirty="0"/>
              <a:t>and</a:t>
            </a:r>
            <a:r>
              <a:rPr lang="zh-CN" altLang="en-US" dirty="0"/>
              <a:t> </a:t>
            </a:r>
            <a:r>
              <a:rPr lang="en-US" altLang="zh-CN" dirty="0"/>
              <a:t>then</a:t>
            </a:r>
            <a:r>
              <a:rPr lang="zh-CN" altLang="en-US" dirty="0"/>
              <a:t> </a:t>
            </a:r>
            <a:r>
              <a:rPr lang="en-US" altLang="zh-CN" dirty="0"/>
              <a:t>centrally</a:t>
            </a:r>
            <a:r>
              <a:rPr lang="zh-CN" altLang="en-US" dirty="0"/>
              <a:t> </a:t>
            </a:r>
            <a:r>
              <a:rPr lang="en-US" altLang="zh-CN" dirty="0"/>
              <a:t>trains</a:t>
            </a:r>
            <a:r>
              <a:rPr lang="zh-CN" altLang="en-US" dirty="0"/>
              <a:t> </a:t>
            </a:r>
            <a:r>
              <a:rPr lang="en-US" altLang="zh-CN" dirty="0"/>
              <a:t>the</a:t>
            </a:r>
            <a:r>
              <a:rPr lang="zh-CN" altLang="en-US" dirty="0"/>
              <a:t> </a:t>
            </a:r>
            <a:r>
              <a:rPr lang="en-US" altLang="zh-CN" dirty="0"/>
              <a:t>model</a:t>
            </a:r>
            <a:r>
              <a:rPr lang="zh-CN" altLang="en-US" dirty="0"/>
              <a:t> </a:t>
            </a:r>
            <a:r>
              <a:rPr lang="en-US" altLang="zh-CN" dirty="0"/>
              <a:t>over</a:t>
            </a:r>
            <a:r>
              <a:rPr lang="zh-CN" altLang="en-US" dirty="0"/>
              <a:t> </a:t>
            </a:r>
            <a:r>
              <a:rPr lang="en-US" altLang="zh-CN" dirty="0"/>
              <a:t>the</a:t>
            </a:r>
            <a:r>
              <a:rPr lang="zh-CN" altLang="en-US" dirty="0"/>
              <a:t> </a:t>
            </a:r>
            <a:r>
              <a:rPr lang="en-US" altLang="zh-CN" dirty="0"/>
              <a:t>computationally</a:t>
            </a:r>
            <a:r>
              <a:rPr lang="zh-CN" altLang="en-US" dirty="0"/>
              <a:t> </a:t>
            </a:r>
            <a:r>
              <a:rPr lang="en-US" altLang="zh-CN" dirty="0"/>
              <a:t>powerful</a:t>
            </a:r>
            <a:r>
              <a:rPr lang="zh-CN" altLang="en-US" dirty="0"/>
              <a:t> </a:t>
            </a:r>
            <a:r>
              <a:rPr lang="en-US" altLang="zh-CN" dirty="0"/>
              <a:t>machines.</a:t>
            </a:r>
            <a:r>
              <a:rPr lang="zh-CN" altLang="en-US" dirty="0"/>
              <a:t> </a:t>
            </a:r>
            <a:r>
              <a:rPr lang="en-US" altLang="zh-CN" dirty="0"/>
              <a:t>Well,</a:t>
            </a:r>
            <a:r>
              <a:rPr lang="zh-CN" altLang="en-US" dirty="0"/>
              <a:t> </a:t>
            </a:r>
            <a:r>
              <a:rPr lang="en-US" altLang="zh-CN" dirty="0"/>
              <a:t>this</a:t>
            </a:r>
            <a:r>
              <a:rPr lang="zh-CN" altLang="en-US" dirty="0"/>
              <a:t> </a:t>
            </a:r>
            <a:r>
              <a:rPr lang="en-US" altLang="zh-CN" dirty="0"/>
              <a:t>is</a:t>
            </a:r>
            <a:r>
              <a:rPr lang="zh-CN" altLang="en-US" dirty="0"/>
              <a:t> </a:t>
            </a:r>
            <a:r>
              <a:rPr lang="en-US" altLang="zh-CN" dirty="0"/>
              <a:t>fine</a:t>
            </a:r>
            <a:r>
              <a:rPr lang="zh-CN" altLang="en-US" dirty="0"/>
              <a:t> </a:t>
            </a:r>
            <a:r>
              <a:rPr lang="en-US" altLang="zh-CN" dirty="0"/>
              <a:t>for</a:t>
            </a:r>
            <a:r>
              <a:rPr lang="zh-CN" altLang="en-US" dirty="0"/>
              <a:t> </a:t>
            </a:r>
            <a:r>
              <a:rPr lang="en-US" altLang="zh-CN" dirty="0"/>
              <a:t>the</a:t>
            </a:r>
            <a:r>
              <a:rPr lang="zh-CN" altLang="en-US" dirty="0"/>
              <a:t> </a:t>
            </a:r>
            <a:r>
              <a:rPr lang="en-US" altLang="zh-CN" dirty="0"/>
              <a:t>service</a:t>
            </a:r>
            <a:r>
              <a:rPr lang="zh-CN" altLang="en-US" dirty="0"/>
              <a:t> </a:t>
            </a:r>
            <a:r>
              <a:rPr lang="en-US" altLang="zh-CN" dirty="0"/>
              <a:t>providers,</a:t>
            </a:r>
            <a:r>
              <a:rPr lang="zh-CN" altLang="en-US" dirty="0"/>
              <a:t> </a:t>
            </a:r>
            <a:r>
              <a:rPr lang="en-US" altLang="zh-CN" dirty="0"/>
              <a:t>as</a:t>
            </a:r>
            <a:r>
              <a:rPr lang="zh-CN" altLang="en-US" dirty="0"/>
              <a:t> </a:t>
            </a:r>
            <a:r>
              <a:rPr lang="en-US" altLang="zh-CN" dirty="0"/>
              <a:t>this</a:t>
            </a:r>
            <a:r>
              <a:rPr lang="zh-CN" altLang="en-US" dirty="0"/>
              <a:t> </a:t>
            </a:r>
            <a:r>
              <a:rPr lang="en-US" altLang="zh-CN" dirty="0"/>
              <a:t>is</a:t>
            </a:r>
            <a:r>
              <a:rPr lang="zh-CN" altLang="en-US" dirty="0"/>
              <a:t> </a:t>
            </a:r>
            <a:r>
              <a:rPr lang="en-US" altLang="zh-CN" dirty="0"/>
              <a:t>the</a:t>
            </a:r>
            <a:r>
              <a:rPr lang="zh-CN" altLang="en-US" dirty="0"/>
              <a:t> </a:t>
            </a:r>
            <a:r>
              <a:rPr lang="en-US" altLang="zh-CN" dirty="0"/>
              <a:t>most</a:t>
            </a:r>
            <a:r>
              <a:rPr lang="zh-CN" altLang="en-US" dirty="0"/>
              <a:t> </a:t>
            </a:r>
            <a:r>
              <a:rPr lang="en-US" altLang="zh-CN" dirty="0"/>
              <a:t>immediate</a:t>
            </a:r>
            <a:r>
              <a:rPr lang="zh-CN" altLang="en-US" dirty="0"/>
              <a:t> </a:t>
            </a:r>
            <a:r>
              <a:rPr lang="en-US" altLang="zh-CN" dirty="0"/>
              <a:t>and</a:t>
            </a:r>
            <a:r>
              <a:rPr lang="zh-CN" altLang="en-US" dirty="0"/>
              <a:t> </a:t>
            </a:r>
            <a:r>
              <a:rPr lang="en-US" altLang="zh-CN" dirty="0"/>
              <a:t>most</a:t>
            </a:r>
            <a:r>
              <a:rPr lang="zh-CN" altLang="en-US" dirty="0"/>
              <a:t> </a:t>
            </a:r>
            <a:r>
              <a:rPr lang="en-US" altLang="zh-CN" dirty="0"/>
              <a:t>efficient</a:t>
            </a:r>
            <a:r>
              <a:rPr lang="zh-CN" altLang="en-US" dirty="0"/>
              <a:t> </a:t>
            </a:r>
            <a:r>
              <a:rPr lang="en-US" altLang="zh-CN" dirty="0"/>
              <a:t>way</a:t>
            </a:r>
            <a:r>
              <a:rPr lang="zh-CN" altLang="en-US" dirty="0"/>
              <a:t> </a:t>
            </a:r>
            <a:r>
              <a:rPr lang="en-US" altLang="zh-CN" dirty="0"/>
              <a:t>to</a:t>
            </a:r>
            <a:r>
              <a:rPr lang="zh-CN" altLang="en-US" dirty="0"/>
              <a:t> </a:t>
            </a:r>
            <a:r>
              <a:rPr lang="en-US" altLang="zh-CN" dirty="0"/>
              <a:t>boost</a:t>
            </a:r>
            <a:r>
              <a:rPr lang="zh-CN" altLang="en-US" dirty="0"/>
              <a:t> </a:t>
            </a:r>
            <a:r>
              <a:rPr lang="en-US" altLang="zh-CN" dirty="0"/>
              <a:t>the</a:t>
            </a:r>
            <a:r>
              <a:rPr lang="zh-CN" altLang="en-US" dirty="0"/>
              <a:t> </a:t>
            </a:r>
            <a:r>
              <a:rPr lang="en-US" altLang="zh-CN" dirty="0"/>
              <a:t>model</a:t>
            </a:r>
            <a:r>
              <a:rPr lang="zh-CN" altLang="en-US" dirty="0"/>
              <a:t> </a:t>
            </a:r>
            <a:r>
              <a:rPr lang="en-US" altLang="zh-CN" dirty="0"/>
              <a:t>performance</a:t>
            </a:r>
            <a:r>
              <a:rPr lang="zh-CN" altLang="en-US" dirty="0"/>
              <a:t> </a:t>
            </a:r>
            <a:r>
              <a:rPr lang="en-US" altLang="zh-CN" dirty="0"/>
              <a:t>and</a:t>
            </a:r>
            <a:r>
              <a:rPr lang="zh-CN" altLang="en-US" dirty="0"/>
              <a:t> </a:t>
            </a:r>
            <a:r>
              <a:rPr lang="en-US" altLang="zh-CN" dirty="0"/>
              <a:t>improve</a:t>
            </a:r>
            <a:r>
              <a:rPr lang="zh-CN" altLang="en-US" dirty="0"/>
              <a:t> </a:t>
            </a:r>
            <a:r>
              <a:rPr lang="en-US" altLang="zh-CN" dirty="0"/>
              <a:t>the</a:t>
            </a:r>
            <a:r>
              <a:rPr lang="zh-CN" altLang="en-US" dirty="0"/>
              <a:t> </a:t>
            </a:r>
            <a:r>
              <a:rPr lang="en-US" altLang="zh-CN" dirty="0"/>
              <a:t>service</a:t>
            </a:r>
            <a:r>
              <a:rPr lang="zh-CN" altLang="en-US" dirty="0"/>
              <a:t> </a:t>
            </a:r>
            <a:r>
              <a:rPr lang="en-US" altLang="zh-CN" dirty="0"/>
              <a:t>quality.</a:t>
            </a:r>
            <a:r>
              <a:rPr lang="zh-CN" altLang="en-US" dirty="0"/>
              <a:t> </a:t>
            </a:r>
            <a:r>
              <a:rPr lang="en-US" altLang="zh-CN" dirty="0"/>
              <a:t>But</a:t>
            </a:r>
            <a:r>
              <a:rPr lang="zh-CN" altLang="en-US" dirty="0"/>
              <a:t> </a:t>
            </a:r>
            <a:r>
              <a:rPr lang="en-US" altLang="zh-CN" dirty="0"/>
              <a:t>from</a:t>
            </a:r>
            <a:r>
              <a:rPr lang="zh-CN" altLang="en-US" dirty="0"/>
              <a:t> </a:t>
            </a:r>
            <a:r>
              <a:rPr lang="en-US" altLang="zh-CN" dirty="0"/>
              <a:t>the</a:t>
            </a:r>
            <a:r>
              <a:rPr lang="zh-CN" altLang="en-US" dirty="0"/>
              <a:t> </a:t>
            </a:r>
            <a:r>
              <a:rPr lang="en-US" altLang="zh-CN" dirty="0"/>
              <a:t>users’</a:t>
            </a:r>
            <a:r>
              <a:rPr lang="zh-CN" altLang="en-US" dirty="0"/>
              <a:t> </a:t>
            </a:r>
            <a:r>
              <a:rPr lang="en-US" altLang="zh-CN" dirty="0"/>
              <a:t>perspective,</a:t>
            </a:r>
            <a:r>
              <a:rPr lang="zh-CN" altLang="en-US" dirty="0"/>
              <a:t> </a:t>
            </a:r>
            <a:r>
              <a:rPr lang="en-US" altLang="zh-CN" dirty="0"/>
              <a:t>will</a:t>
            </a:r>
            <a:r>
              <a:rPr lang="zh-CN" altLang="en-US" dirty="0"/>
              <a:t> </a:t>
            </a:r>
            <a:r>
              <a:rPr lang="en-US" altLang="zh-CN" dirty="0"/>
              <a:t>this</a:t>
            </a:r>
            <a:r>
              <a:rPr lang="zh-CN" altLang="en-US" dirty="0"/>
              <a:t> </a:t>
            </a:r>
            <a:r>
              <a:rPr lang="en-US" altLang="zh-CN" dirty="0"/>
              <a:t>be</a:t>
            </a:r>
            <a:r>
              <a:rPr lang="zh-CN" altLang="en-US" dirty="0"/>
              <a:t> </a:t>
            </a:r>
            <a:r>
              <a:rPr lang="en-US" altLang="zh-CN" dirty="0"/>
              <a:t>the</a:t>
            </a:r>
            <a:r>
              <a:rPr lang="zh-CN" altLang="en-US" dirty="0"/>
              <a:t> </a:t>
            </a:r>
            <a:r>
              <a:rPr lang="en-US" altLang="zh-CN" dirty="0"/>
              <a:t>same?</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a:t>
            </a:fld>
            <a:endParaRPr lang="en-US"/>
          </a:p>
        </p:txBody>
      </p:sp>
    </p:spTree>
    <p:extLst>
      <p:ext uri="{BB962C8B-B14F-4D97-AF65-F5344CB8AC3E}">
        <p14:creationId xmlns:p14="http://schemas.microsoft.com/office/powerpoint/2010/main" val="2490672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Uploading ratio </a:t>
            </a:r>
            <a:r>
              <a:rPr lang="el-GR" sz="1200" kern="1200" dirty="0">
                <a:solidFill>
                  <a:schemeClr val="tx1"/>
                </a:solidFill>
                <a:effectLst/>
                <a:latin typeface="+mn-lt"/>
                <a:ea typeface="+mn-ea"/>
                <a:cs typeface="+mn-cs"/>
              </a:rPr>
              <a:t>θ </a:t>
            </a:r>
            <a:r>
              <a:rPr lang="en-US" sz="1200" kern="1200" dirty="0">
                <a:solidFill>
                  <a:schemeClr val="tx1"/>
                </a:solidFill>
                <a:effectLst/>
                <a:latin typeface="+mn-lt"/>
                <a:ea typeface="+mn-ea"/>
                <a:cs typeface="+mn-cs"/>
              </a:rPr>
              <a:t>controls the server’s information gain from each group;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downloading ratio </a:t>
            </a:r>
            <a:r>
              <a:rPr lang="el-GR" sz="1200" kern="1200" dirty="0">
                <a:solidFill>
                  <a:schemeClr val="tx1"/>
                </a:solidFill>
                <a:effectLst/>
                <a:latin typeface="+mn-lt"/>
                <a:ea typeface="+mn-ea"/>
                <a:cs typeface="+mn-cs"/>
              </a:rPr>
              <a:t>τ </a:t>
            </a:r>
            <a:r>
              <a:rPr lang="en-US" sz="1200" kern="1200" dirty="0">
                <a:solidFill>
                  <a:schemeClr val="tx1"/>
                </a:solidFill>
                <a:effectLst/>
                <a:latin typeface="+mn-lt"/>
                <a:ea typeface="+mn-ea"/>
                <a:cs typeface="+mn-cs"/>
              </a:rPr>
              <a:t>controls each group’s information gain from other groups;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window size </a:t>
            </a:r>
            <a:r>
              <a:rPr lang="el-GR" sz="1200" kern="1200" dirty="0">
                <a:solidFill>
                  <a:schemeClr val="tx1"/>
                </a:solidFill>
                <a:effectLst/>
                <a:latin typeface="+mn-lt"/>
                <a:ea typeface="+mn-ea"/>
                <a:cs typeface="+mn-cs"/>
              </a:rPr>
              <a:t>ω </a:t>
            </a:r>
            <a:r>
              <a:rPr lang="en-US" sz="1200" kern="1200" dirty="0">
                <a:solidFill>
                  <a:schemeClr val="tx1"/>
                </a:solidFill>
                <a:effectLst/>
                <a:latin typeface="+mn-lt"/>
                <a:ea typeface="+mn-ea"/>
                <a:cs typeface="+mn-cs"/>
              </a:rPr>
              <a:t>controls how many historical parameters are used to update global weights. </a:t>
            </a:r>
          </a:p>
          <a:p>
            <a:endParaRPr 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model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performance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different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ratio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settings,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that:</a:t>
            </a:r>
          </a:p>
          <a:p>
            <a:endParaRPr lang="en-US" sz="1200" kern="1200" dirty="0">
              <a:solidFill>
                <a:schemeClr val="tx1"/>
              </a:solidFill>
              <a:effectLst/>
              <a:latin typeface="+mn-lt"/>
              <a:ea typeface="+mn-ea"/>
              <a:cs typeface="+mn-cs"/>
            </a:endParaRPr>
          </a:p>
          <a:p>
            <a:r>
              <a:rPr lang="en-US" altLang="zh-CN" dirty="0"/>
              <a:t>More</a:t>
            </a:r>
            <a:r>
              <a:rPr lang="zh-CN" altLang="en-US" dirty="0"/>
              <a:t> </a:t>
            </a:r>
            <a:r>
              <a:rPr lang="en-US" altLang="zh-CN" dirty="0"/>
              <a:t>knowledge</a:t>
            </a:r>
            <a:r>
              <a:rPr lang="zh-CN" altLang="en-US" dirty="0"/>
              <a:t> </a:t>
            </a:r>
            <a:r>
              <a:rPr lang="en-US" altLang="zh-CN" dirty="0"/>
              <a:t>sharing</a:t>
            </a:r>
            <a:r>
              <a:rPr lang="zh-CN" altLang="en-US" dirty="0"/>
              <a:t> </a:t>
            </a:r>
            <a:r>
              <a:rPr lang="en-US" altLang="zh-CN" dirty="0"/>
              <a:t>improves</a:t>
            </a:r>
            <a:r>
              <a:rPr lang="zh-CN" altLang="en-US" dirty="0"/>
              <a:t> </a:t>
            </a:r>
            <a:r>
              <a:rPr lang="en-US" altLang="zh-CN" dirty="0"/>
              <a:t>the</a:t>
            </a:r>
            <a:r>
              <a:rPr lang="zh-CN" altLang="en-US" dirty="0"/>
              <a:t> </a:t>
            </a:r>
            <a:r>
              <a:rPr lang="en-US" altLang="zh-CN" dirty="0"/>
              <a:t>model</a:t>
            </a:r>
            <a:r>
              <a:rPr lang="zh-CN" altLang="en-US" dirty="0"/>
              <a:t> </a:t>
            </a:r>
            <a:r>
              <a:rPr lang="en-US" altLang="zh-CN" dirty="0"/>
              <a:t>performance,</a:t>
            </a:r>
            <a:r>
              <a:rPr lang="zh-CN" altLang="en-US" dirty="0"/>
              <a:t> </a:t>
            </a:r>
            <a:r>
              <a:rPr lang="en-US" altLang="zh-CN" dirty="0"/>
              <a:t>and</a:t>
            </a:r>
            <a:r>
              <a:rPr lang="zh-CN" altLang="en-US" dirty="0"/>
              <a:t> </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solidFill>
                  <a:srgbClr val="FF0000"/>
                </a:solidFill>
                <a:latin typeface="Palatino" charset="0"/>
                <a:ea typeface="Palatino" charset="0"/>
                <a:cs typeface="Palatino" charset="0"/>
              </a:rPr>
              <a:t>When</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the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window</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size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equals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number</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of</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group</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members,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the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model</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reaches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best</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performance.</a:t>
            </a:r>
            <a:endParaRPr lang="zh-CN" altLang="en-US" sz="1200" dirty="0">
              <a:solidFill>
                <a:srgbClr val="FF0000"/>
              </a:solidFill>
              <a:latin typeface="Palatino" charset="0"/>
              <a:ea typeface="Palatino" charset="0"/>
              <a:cs typeface="Palatino" charset="0"/>
            </a:endParaRPr>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29</a:t>
            </a:fld>
            <a:endParaRPr lang="en-US"/>
          </a:p>
        </p:txBody>
      </p:sp>
    </p:spTree>
    <p:extLst>
      <p:ext uri="{BB962C8B-B14F-4D97-AF65-F5344CB8AC3E}">
        <p14:creationId xmlns:p14="http://schemas.microsoft.com/office/powerpoint/2010/main" val="1923326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Palatino" pitchFamily="2" charset="77"/>
                <a:ea typeface="Palatino" pitchFamily="2" charset="77"/>
                <a:cs typeface="+mn-cs"/>
              </a:rPr>
              <a:t>We theoretically calculate the required </a:t>
            </a:r>
            <a:r>
              <a:rPr lang="en-US" altLang="zh-CN" sz="1200" kern="1200" dirty="0">
                <a:solidFill>
                  <a:schemeClr val="tx1"/>
                </a:solidFill>
                <a:effectLst/>
                <a:latin typeface="Palatino" pitchFamily="2" charset="77"/>
                <a:ea typeface="Palatino" pitchFamily="2" charset="77"/>
                <a:cs typeface="+mn-cs"/>
              </a:rPr>
              <a:t>computation</a:t>
            </a:r>
            <a:r>
              <a:rPr lang="zh-CN" altLang="en-US" sz="1200" kern="1200" dirty="0">
                <a:solidFill>
                  <a:schemeClr val="tx1"/>
                </a:solidFill>
                <a:effectLst/>
                <a:latin typeface="Palatino" pitchFamily="2" charset="77"/>
                <a:ea typeface="Palatino" pitchFamily="2" charset="77"/>
                <a:cs typeface="+mn-cs"/>
              </a:rPr>
              <a:t> </a:t>
            </a:r>
            <a:r>
              <a:rPr lang="en-US" sz="1200" kern="1200" dirty="0">
                <a:solidFill>
                  <a:schemeClr val="tx1"/>
                </a:solidFill>
                <a:effectLst/>
                <a:latin typeface="Palatino" pitchFamily="2" charset="77"/>
                <a:ea typeface="Palatino" pitchFamily="2" charset="77"/>
                <a:cs typeface="+mn-cs"/>
              </a:rPr>
              <a:t>overhead and compare with the total load in traditional DNN. </a:t>
            </a:r>
            <a:r>
              <a:rPr lang="en-US" sz="1200" kern="1200" dirty="0">
                <a:solidFill>
                  <a:schemeClr val="tx1"/>
                </a:solidFill>
                <a:effectLst/>
                <a:latin typeface="+mn-lt"/>
                <a:ea typeface="+mn-ea"/>
                <a:cs typeface="+mn-cs"/>
              </a:rPr>
              <a:t>We list the theoretic cost model for one piece in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Table</a:t>
            </a:r>
            <a:r>
              <a:rPr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#max shows the largest-cost among all the pieces, and #ideal is the average cost which is achieved when the slicing is perfectly balanced. The architecture of DNN is usually symmetric, thus the computation load is well balanced among the devices.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latin typeface="Palatino" pitchFamily="2" charset="77"/>
              <a:ea typeface="Palatino" pitchFamily="2" charset="77"/>
            </a:endParaRPr>
          </a:p>
        </p:txBody>
      </p:sp>
      <p:sp>
        <p:nvSpPr>
          <p:cNvPr id="4" name="Slide Number Placeholder 3"/>
          <p:cNvSpPr>
            <a:spLocks noGrp="1"/>
          </p:cNvSpPr>
          <p:nvPr>
            <p:ph type="sldNum" sz="quarter" idx="10"/>
          </p:nvPr>
        </p:nvSpPr>
        <p:spPr/>
        <p:txBody>
          <a:bodyPr/>
          <a:lstStyle/>
          <a:p>
            <a:fld id="{82EEBDA7-56D9-3545-BA7D-7209FC5C995F}" type="slidenum">
              <a:rPr lang="en-US" smtClean="0"/>
              <a:t>30</a:t>
            </a:fld>
            <a:endParaRPr lang="en-US"/>
          </a:p>
        </p:txBody>
      </p:sp>
    </p:spTree>
    <p:extLst>
      <p:ext uri="{BB962C8B-B14F-4D97-AF65-F5344CB8AC3E}">
        <p14:creationId xmlns:p14="http://schemas.microsoft.com/office/powerpoint/2010/main" val="2520079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demonstrate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support mobile device’s storage, we list the parameter size of original complete DNN and slicing pieces in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Tabl</a:t>
            </a:r>
            <a:r>
              <a:rPr lang="en-US" altLang="zh-CN" sz="1200"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 Slicing network greatly frees the storage load for each device and enables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among resource-restricted mobile devices. </a:t>
            </a:r>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31</a:t>
            </a:fld>
            <a:endParaRPr lang="en-US"/>
          </a:p>
        </p:txBody>
      </p:sp>
    </p:spTree>
    <p:extLst>
      <p:ext uri="{BB962C8B-B14F-4D97-AF65-F5344CB8AC3E}">
        <p14:creationId xmlns:p14="http://schemas.microsoft.com/office/powerpoint/2010/main" val="3139854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different slicing number n, we calculate the total communication cost for the parameter server and communication cost per device in one training sample in one iteration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sample’s size is 0.77KB and 3KB respectively in MNIST and CIFAR-10.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the result we see the overall communication is relatively large, compared with training sample’s size, but each device shares an acceptable com- </a:t>
            </a:r>
            <a:r>
              <a:rPr lang="en-US" sz="1200" kern="1200" dirty="0" err="1">
                <a:solidFill>
                  <a:schemeClr val="tx1"/>
                </a:solidFill>
                <a:effectLst/>
                <a:latin typeface="+mn-lt"/>
                <a:ea typeface="+mn-ea"/>
                <a:cs typeface="+mn-cs"/>
              </a:rPr>
              <a:t>munication</a:t>
            </a:r>
            <a:r>
              <a:rPr lang="en-US" sz="1200" kern="1200" dirty="0">
                <a:solidFill>
                  <a:schemeClr val="tx1"/>
                </a:solidFill>
                <a:effectLst/>
                <a:latin typeface="+mn-lt"/>
                <a:ea typeface="+mn-ea"/>
                <a:cs typeface="+mn-cs"/>
              </a:rPr>
              <a:t> cost, almost at the same order with sample’s size. In addition, slicing more pieces will increase the total communication load, but the cost for each device will decrease.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32</a:t>
            </a:fld>
            <a:endParaRPr lang="en-US"/>
          </a:p>
        </p:txBody>
      </p:sp>
    </p:spTree>
    <p:extLst>
      <p:ext uri="{BB962C8B-B14F-4D97-AF65-F5344CB8AC3E}">
        <p14:creationId xmlns:p14="http://schemas.microsoft.com/office/powerpoint/2010/main" val="1350647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strictly protects each participant’s privacy during the whole </a:t>
            </a:r>
            <a:r>
              <a:rPr lang="en-US" sz="1200" i="1" kern="1200" dirty="0" err="1">
                <a:solidFill>
                  <a:schemeClr val="tx1"/>
                </a:solidFill>
                <a:effectLst/>
                <a:latin typeface="+mn-lt"/>
                <a:ea typeface="+mn-ea"/>
                <a:cs typeface="+mn-cs"/>
              </a:rPr>
              <a:t>Crowdlearning</a:t>
            </a:r>
            <a:r>
              <a:rPr lang="en-US" altLang="zh-CN" sz="1200" i="1" kern="1200" dirty="0">
                <a:solidFill>
                  <a:schemeClr val="tx1"/>
                </a:solidFill>
                <a:effectLst/>
                <a:latin typeface="+mn-lt"/>
                <a:ea typeface="+mn-ea"/>
                <a:cs typeface="+mn-cs"/>
              </a:rPr>
              <a:t>,</a:t>
            </a:r>
            <a:r>
              <a:rPr lang="zh-CN" alt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but one limitation is that the parameter server is </a:t>
            </a:r>
            <a:r>
              <a:rPr lang="en-US" sz="1200" i="1" kern="1200" dirty="0">
                <a:solidFill>
                  <a:schemeClr val="tx1"/>
                </a:solidFill>
                <a:effectLst/>
                <a:latin typeface="+mn-lt"/>
                <a:ea typeface="+mn-ea"/>
                <a:cs typeface="+mn-cs"/>
              </a:rPr>
              <a:t>single point of failure</a:t>
            </a:r>
            <a:r>
              <a:rPr lang="en-US" sz="1200" kern="1200" dirty="0">
                <a:solidFill>
                  <a:schemeClr val="tx1"/>
                </a:solidFill>
                <a:effectLst/>
                <a:latin typeface="+mn-lt"/>
                <a:ea typeface="+mn-ea"/>
                <a:cs typeface="+mn-cs"/>
              </a:rPr>
              <a:t>, both from privacy and feasibility perspective</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Our future work is to decentralize the functionality of the parameter server and achieve the resistant against the collusion attack.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also develop the mobile APP for users to download to test and evaluate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real mobile devices. We would like to investigate into more factors hasn’t been included in this paper’s experiment, like energy consumption, asynchrony.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paper, we successfully realized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our novel architecture </a:t>
            </a:r>
            <a:r>
              <a:rPr lang="en-US" sz="1200" i="1" kern="1200" dirty="0" err="1">
                <a:solidFill>
                  <a:schemeClr val="tx1"/>
                </a:solidFill>
                <a:effectLst/>
                <a:latin typeface="+mn-lt"/>
                <a:ea typeface="+mn-ea"/>
                <a:cs typeface="+mn-cs"/>
              </a:rPr>
              <a:t>SliceNet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Notably, individual data never leaves the mobile device during </a:t>
            </a:r>
            <a:r>
              <a:rPr lang="en-US" sz="1200" i="1" kern="1200" dirty="0" err="1">
                <a:solidFill>
                  <a:schemeClr val="tx1"/>
                </a:solidFill>
                <a:effectLst/>
                <a:latin typeface="+mn-lt"/>
                <a:ea typeface="+mn-ea"/>
                <a:cs typeface="+mn-cs"/>
              </a:rPr>
              <a:t>Crowdlearning</a:t>
            </a:r>
            <a:r>
              <a:rPr lang="en-US" sz="1200" kern="1200" dirty="0">
                <a:solidFill>
                  <a:schemeClr val="tx1"/>
                </a:solidFill>
                <a:effectLst/>
                <a:latin typeface="+mn-lt"/>
                <a:ea typeface="+mn-ea"/>
                <a:cs typeface="+mn-cs"/>
              </a:rPr>
              <a:t>, and our rigorous analysis shows the joint computation in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does not leak individual data neither.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Besides, individual data owners are given the ultimate control on the training purpose.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extensive evaluation demonstrates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feasible via </a:t>
            </a:r>
            <a:r>
              <a:rPr lang="en-US" sz="1200" i="1" kern="1200" dirty="0" err="1">
                <a:solidFill>
                  <a:schemeClr val="tx1"/>
                </a:solidFill>
                <a:effectLst/>
                <a:latin typeface="+mn-lt"/>
                <a:ea typeface="+mn-ea"/>
                <a:cs typeface="+mn-cs"/>
              </a:rPr>
              <a:t>SliceNet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 achieves a high generalization performance and acceptable extra overhead for each device.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33</a:t>
            </a:fld>
            <a:endParaRPr lang="en-US"/>
          </a:p>
        </p:txBody>
      </p:sp>
    </p:spTree>
    <p:extLst>
      <p:ext uri="{BB962C8B-B14F-4D97-AF65-F5344CB8AC3E}">
        <p14:creationId xmlns:p14="http://schemas.microsoft.com/office/powerpoint/2010/main" val="172754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smtClean="0"/>
              <a:t>	Let’s</a:t>
            </a:r>
            <a:r>
              <a:rPr lang="zh-CN" altLang="en-US" dirty="0" smtClean="0"/>
              <a:t> </a:t>
            </a:r>
            <a:r>
              <a:rPr lang="en-US" altLang="zh-CN" dirty="0"/>
              <a:t>first</a:t>
            </a:r>
            <a:r>
              <a:rPr lang="zh-CN" altLang="en-US" dirty="0"/>
              <a:t> </a:t>
            </a:r>
            <a:r>
              <a:rPr lang="en-US" altLang="zh-CN" dirty="0"/>
              <a:t>imagine</a:t>
            </a:r>
            <a:r>
              <a:rPr lang="zh-CN" altLang="en-US" dirty="0"/>
              <a:t> </a:t>
            </a:r>
            <a:r>
              <a:rPr lang="en-US" altLang="zh-CN" dirty="0"/>
              <a:t>some</a:t>
            </a:r>
            <a:r>
              <a:rPr lang="zh-CN" altLang="en-US" dirty="0"/>
              <a:t> </a:t>
            </a:r>
            <a:r>
              <a:rPr lang="en-US" altLang="zh-CN" dirty="0"/>
              <a:t>possibly</a:t>
            </a:r>
            <a:r>
              <a:rPr lang="zh-CN" altLang="en-US" dirty="0"/>
              <a:t> </a:t>
            </a:r>
            <a:r>
              <a:rPr lang="en-US" altLang="zh-CN" dirty="0"/>
              <a:t>potential</a:t>
            </a:r>
            <a:r>
              <a:rPr lang="zh-CN" altLang="en-US" dirty="0"/>
              <a:t> </a:t>
            </a:r>
            <a:r>
              <a:rPr lang="en-US" altLang="zh-CN" dirty="0"/>
              <a:t>problems</a:t>
            </a:r>
            <a:r>
              <a:rPr lang="zh-CN" altLang="en-US" dirty="0"/>
              <a:t> </a:t>
            </a:r>
            <a:r>
              <a:rPr lang="en-US" altLang="zh-CN" dirty="0"/>
              <a:t>under</a:t>
            </a:r>
            <a:r>
              <a:rPr lang="zh-CN" altLang="en-US" dirty="0"/>
              <a:t> </a:t>
            </a:r>
            <a:r>
              <a:rPr lang="en-US" altLang="zh-CN" dirty="0"/>
              <a:t>the</a:t>
            </a:r>
            <a:r>
              <a:rPr lang="zh-CN" altLang="en-US" dirty="0"/>
              <a:t> </a:t>
            </a:r>
            <a:r>
              <a:rPr lang="en-US" altLang="zh-CN" dirty="0"/>
              <a:t>conventional</a:t>
            </a:r>
            <a:r>
              <a:rPr lang="zh-CN" altLang="en-US" dirty="0"/>
              <a:t> </a:t>
            </a:r>
            <a:r>
              <a:rPr lang="en-US" altLang="zh-CN" dirty="0"/>
              <a:t>training</a:t>
            </a:r>
            <a:r>
              <a:rPr lang="zh-CN" altLang="en-US" dirty="0"/>
              <a:t> </a:t>
            </a:r>
            <a:r>
              <a:rPr lang="en-US" altLang="zh-CN" dirty="0"/>
              <a:t>mode.</a:t>
            </a:r>
            <a:r>
              <a:rPr lang="zh-CN" altLang="en-US" dirty="0"/>
              <a:t> </a:t>
            </a:r>
            <a:r>
              <a:rPr lang="en-US" altLang="zh-CN" dirty="0"/>
              <a:t>Most</a:t>
            </a:r>
            <a:r>
              <a:rPr lang="zh-CN" altLang="en-US" dirty="0"/>
              <a:t> </a:t>
            </a:r>
            <a:r>
              <a:rPr lang="en-US" altLang="zh-CN" dirty="0"/>
              <a:t>of</a:t>
            </a:r>
            <a:r>
              <a:rPr lang="zh-CN" altLang="en-US" dirty="0"/>
              <a:t> </a:t>
            </a:r>
            <a:r>
              <a:rPr lang="en-US" altLang="zh-CN" dirty="0"/>
              <a:t>the</a:t>
            </a:r>
            <a:r>
              <a:rPr lang="zh-CN" altLang="en-US" dirty="0"/>
              <a:t> </a:t>
            </a:r>
            <a:r>
              <a:rPr lang="en-US" altLang="zh-CN" dirty="0"/>
              <a:t>time,</a:t>
            </a:r>
            <a:r>
              <a:rPr lang="zh-CN" altLang="en-US" dirty="0"/>
              <a:t> </a:t>
            </a:r>
            <a:r>
              <a:rPr lang="en-US" altLang="zh-CN" dirty="0"/>
              <a:t>users’</a:t>
            </a:r>
            <a:r>
              <a:rPr lang="zh-CN" altLang="en-US" dirty="0"/>
              <a:t> </a:t>
            </a:r>
            <a:r>
              <a:rPr lang="en-US" altLang="zh-CN" dirty="0"/>
              <a:t>generated</a:t>
            </a:r>
            <a:r>
              <a:rPr lang="zh-CN" altLang="en-US" dirty="0"/>
              <a:t> </a:t>
            </a:r>
            <a:r>
              <a:rPr lang="en-US" altLang="zh-CN" dirty="0"/>
              <a:t>data</a:t>
            </a:r>
            <a:r>
              <a:rPr lang="zh-CN" altLang="en-US" dirty="0"/>
              <a:t> </a:t>
            </a:r>
            <a:r>
              <a:rPr lang="en-US" altLang="zh-CN" dirty="0"/>
              <a:t>is</a:t>
            </a:r>
            <a:r>
              <a:rPr lang="zh-CN" altLang="en-US" dirty="0"/>
              <a:t> </a:t>
            </a:r>
            <a:r>
              <a:rPr lang="en-US" altLang="zh-CN" dirty="0"/>
              <a:t>very</a:t>
            </a:r>
            <a:r>
              <a:rPr lang="zh-CN" altLang="en-US" dirty="0"/>
              <a:t> </a:t>
            </a:r>
            <a:r>
              <a:rPr lang="en-US" altLang="zh-CN" dirty="0"/>
              <a:t>sensitive.</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By</a:t>
            </a:r>
            <a:r>
              <a:rPr lang="zh-CN" altLang="en-US" dirty="0"/>
              <a:t> </a:t>
            </a:r>
            <a:r>
              <a:rPr lang="en-US" altLang="zh-CN" dirty="0"/>
              <a:t>centrally</a:t>
            </a:r>
            <a:r>
              <a:rPr lang="zh-CN" altLang="en-US" dirty="0"/>
              <a:t> </a:t>
            </a:r>
            <a:r>
              <a:rPr lang="en-US" altLang="zh-CN" dirty="0"/>
              <a:t>collecting</a:t>
            </a:r>
            <a:r>
              <a:rPr lang="zh-CN" altLang="en-US" dirty="0"/>
              <a:t> </a:t>
            </a:r>
            <a:r>
              <a:rPr lang="en-US" altLang="zh-CN" dirty="0"/>
              <a:t>the</a:t>
            </a:r>
            <a:r>
              <a:rPr lang="zh-CN" altLang="en-US" dirty="0"/>
              <a:t> </a:t>
            </a:r>
            <a:r>
              <a:rPr lang="en-US" altLang="zh-CN" dirty="0"/>
              <a:t>data</a:t>
            </a:r>
            <a:r>
              <a:rPr lang="zh-CN" altLang="en-US" dirty="0"/>
              <a:t> </a:t>
            </a:r>
            <a:r>
              <a:rPr lang="en-US" altLang="zh-CN" dirty="0"/>
              <a:t>to</a:t>
            </a:r>
            <a:r>
              <a:rPr lang="zh-CN" altLang="en-US" dirty="0"/>
              <a:t> </a:t>
            </a:r>
            <a:r>
              <a:rPr lang="en-US" altLang="zh-CN" dirty="0"/>
              <a:t>remote</a:t>
            </a:r>
            <a:r>
              <a:rPr lang="zh-CN" altLang="en-US" dirty="0"/>
              <a:t> </a:t>
            </a:r>
            <a:r>
              <a:rPr lang="en-US" altLang="zh-CN" dirty="0"/>
              <a:t>servers</a:t>
            </a:r>
            <a:r>
              <a:rPr lang="zh-CN" altLang="en-US" dirty="0"/>
              <a:t> </a:t>
            </a:r>
            <a:r>
              <a:rPr lang="en-US" altLang="zh-CN" dirty="0"/>
              <a:t>and</a:t>
            </a:r>
            <a:r>
              <a:rPr lang="zh-CN" altLang="en-US" dirty="0"/>
              <a:t> </a:t>
            </a:r>
            <a:r>
              <a:rPr lang="en-US" altLang="zh-CN" dirty="0"/>
              <a:t>training</a:t>
            </a:r>
            <a:r>
              <a:rPr lang="zh-CN" altLang="en-US" dirty="0"/>
              <a:t> </a:t>
            </a:r>
            <a:r>
              <a:rPr lang="en-US" altLang="zh-CN" dirty="0"/>
              <a:t>models</a:t>
            </a:r>
            <a:r>
              <a:rPr lang="zh-CN" altLang="en-US" dirty="0"/>
              <a:t> </a:t>
            </a:r>
            <a:r>
              <a:rPr lang="en-US" altLang="zh-CN" dirty="0"/>
              <a:t>all</a:t>
            </a:r>
            <a:r>
              <a:rPr lang="zh-CN" altLang="en-US" dirty="0"/>
              <a:t> </a:t>
            </a:r>
            <a:r>
              <a:rPr lang="en-US" altLang="zh-CN" dirty="0"/>
              <a:t>by</a:t>
            </a:r>
            <a:r>
              <a:rPr lang="zh-CN" altLang="en-US" dirty="0"/>
              <a:t> </a:t>
            </a:r>
            <a:r>
              <a:rPr lang="en-US" altLang="zh-CN" dirty="0"/>
              <a:t>service</a:t>
            </a:r>
            <a:r>
              <a:rPr lang="zh-CN" altLang="en-US" dirty="0"/>
              <a:t> </a:t>
            </a:r>
            <a:r>
              <a:rPr lang="en-US" altLang="zh-CN" dirty="0"/>
              <a:t>providers,</a:t>
            </a:r>
            <a:r>
              <a:rPr lang="zh-CN" altLang="en-US" dirty="0"/>
              <a:t> </a:t>
            </a:r>
            <a:r>
              <a:rPr lang="en-US" altLang="zh-CN" dirty="0"/>
              <a:t>the</a:t>
            </a:r>
            <a:r>
              <a:rPr lang="zh-CN" altLang="en-US" dirty="0"/>
              <a:t> </a:t>
            </a:r>
            <a:r>
              <a:rPr lang="en-US" altLang="zh-CN" dirty="0"/>
              <a:t>users’</a:t>
            </a:r>
            <a:r>
              <a:rPr lang="zh-CN" altLang="en-US" dirty="0"/>
              <a:t> </a:t>
            </a:r>
            <a:r>
              <a:rPr lang="en-US" altLang="zh-CN" dirty="0"/>
              <a:t>control</a:t>
            </a:r>
            <a:r>
              <a:rPr lang="zh-CN" altLang="en-US" dirty="0"/>
              <a:t> </a:t>
            </a:r>
            <a:r>
              <a:rPr lang="en-US" altLang="zh-CN" dirty="0"/>
              <a:t>ability</a:t>
            </a:r>
            <a:r>
              <a:rPr lang="zh-CN" altLang="en-US" dirty="0"/>
              <a:t> </a:t>
            </a:r>
            <a:r>
              <a:rPr lang="en-US" altLang="zh-CN" dirty="0"/>
              <a:t>is</a:t>
            </a:r>
            <a:r>
              <a:rPr lang="zh-CN" altLang="en-US" dirty="0"/>
              <a:t> </a:t>
            </a:r>
            <a:r>
              <a:rPr lang="en-US" altLang="zh-CN" dirty="0"/>
              <a:t>very</a:t>
            </a:r>
            <a:r>
              <a:rPr lang="zh-CN" altLang="en-US" dirty="0"/>
              <a:t> </a:t>
            </a:r>
            <a:r>
              <a:rPr lang="en-US" altLang="zh-CN" dirty="0"/>
              <a:t>limited.</a:t>
            </a:r>
            <a:r>
              <a:rPr lang="zh-CN" altLang="en-US" dirty="0"/>
              <a:t> </a:t>
            </a:r>
            <a:r>
              <a:rPr lang="en-US" altLang="zh-CN" dirty="0"/>
              <a:t>Users</a:t>
            </a:r>
            <a:r>
              <a:rPr lang="zh-CN" altLang="en-US" dirty="0"/>
              <a:t> </a:t>
            </a:r>
            <a:r>
              <a:rPr lang="en-US" altLang="zh-CN" dirty="0"/>
              <a:t>cannot</a:t>
            </a:r>
            <a:r>
              <a:rPr lang="zh-CN" altLang="en-US" dirty="0"/>
              <a:t> </a:t>
            </a:r>
            <a:r>
              <a:rPr lang="en-US" altLang="zh-CN" dirty="0"/>
              <a:t>control</a:t>
            </a:r>
            <a:r>
              <a:rPr lang="zh-CN" altLang="en-US" dirty="0"/>
              <a:t> </a:t>
            </a:r>
            <a:r>
              <a:rPr lang="en-US" altLang="zh-CN" dirty="0"/>
              <a:t>how</a:t>
            </a:r>
            <a:r>
              <a:rPr lang="zh-CN" altLang="en-US" dirty="0"/>
              <a:t> </a:t>
            </a:r>
            <a:r>
              <a:rPr lang="en-US" altLang="zh-CN" dirty="0"/>
              <a:t>will</a:t>
            </a:r>
            <a:r>
              <a:rPr lang="zh-CN" altLang="en-US" dirty="0"/>
              <a:t> </a:t>
            </a:r>
            <a:r>
              <a:rPr lang="en-US" altLang="zh-CN" dirty="0"/>
              <a:t>the</a:t>
            </a:r>
            <a:r>
              <a:rPr lang="zh-CN" altLang="en-US" dirty="0"/>
              <a:t> </a:t>
            </a:r>
            <a:r>
              <a:rPr lang="en-US" altLang="zh-CN" dirty="0"/>
              <a:t>data</a:t>
            </a:r>
            <a:r>
              <a:rPr lang="zh-CN" altLang="en-US" dirty="0"/>
              <a:t> </a:t>
            </a:r>
            <a:r>
              <a:rPr lang="en-US" altLang="zh-CN" dirty="0"/>
              <a:t>be</a:t>
            </a:r>
            <a:r>
              <a:rPr lang="zh-CN" altLang="en-US" dirty="0"/>
              <a:t> </a:t>
            </a:r>
            <a:r>
              <a:rPr lang="en-US" altLang="zh-CN" dirty="0"/>
              <a:t>used.</a:t>
            </a:r>
            <a:r>
              <a:rPr lang="zh-CN" altLang="en-US" dirty="0"/>
              <a:t> </a:t>
            </a:r>
            <a:r>
              <a:rPr lang="en-US" altLang="zh-CN" dirty="0"/>
              <a:t>The</a:t>
            </a:r>
            <a:r>
              <a:rPr lang="zh-CN" altLang="en-US" dirty="0"/>
              <a:t> </a:t>
            </a:r>
            <a:r>
              <a:rPr lang="en-US" altLang="zh-CN" dirty="0"/>
              <a:t>data</a:t>
            </a:r>
            <a:r>
              <a:rPr lang="zh-CN" altLang="en-US" dirty="0"/>
              <a:t> </a:t>
            </a:r>
            <a:r>
              <a:rPr lang="en-US" altLang="zh-CN" dirty="0"/>
              <a:t>might</a:t>
            </a:r>
            <a:r>
              <a:rPr lang="zh-CN" altLang="en-US" dirty="0"/>
              <a:t> </a:t>
            </a:r>
            <a:r>
              <a:rPr lang="en-US" altLang="zh-CN" dirty="0"/>
              <a:t>be</a:t>
            </a:r>
            <a:r>
              <a:rPr lang="zh-CN" altLang="en-US" dirty="0"/>
              <a:t> </a:t>
            </a:r>
            <a:r>
              <a:rPr lang="en-US" altLang="zh-CN" dirty="0"/>
              <a:t>collected</a:t>
            </a:r>
            <a:r>
              <a:rPr lang="zh-CN" altLang="en-US" dirty="0"/>
              <a:t> </a:t>
            </a:r>
            <a:r>
              <a:rPr lang="en-US" altLang="zh-CN" dirty="0"/>
              <a:t>while</a:t>
            </a:r>
            <a:r>
              <a:rPr lang="zh-CN" altLang="en-US" dirty="0"/>
              <a:t> </a:t>
            </a:r>
            <a:r>
              <a:rPr lang="en-US" altLang="zh-CN" dirty="0"/>
              <a:t>maliciously</a:t>
            </a:r>
            <a:r>
              <a:rPr lang="zh-CN" altLang="en-US" dirty="0"/>
              <a:t> </a:t>
            </a:r>
            <a:r>
              <a:rPr lang="en-US" altLang="zh-CN" dirty="0"/>
              <a:t>used</a:t>
            </a:r>
            <a:r>
              <a:rPr lang="zh-CN" altLang="en-US" dirty="0"/>
              <a:t> </a:t>
            </a:r>
            <a:r>
              <a:rPr lang="en-US" altLang="zh-CN" dirty="0"/>
              <a:t>by</a:t>
            </a:r>
            <a:r>
              <a:rPr lang="zh-CN" altLang="en-US" dirty="0"/>
              <a:t> </a:t>
            </a:r>
            <a:r>
              <a:rPr lang="en-US" altLang="zh-CN" dirty="0"/>
              <a:t>the</a:t>
            </a:r>
            <a:r>
              <a:rPr lang="zh-CN" altLang="en-US" dirty="0"/>
              <a:t> </a:t>
            </a:r>
            <a:r>
              <a:rPr lang="en-US" altLang="zh-CN" dirty="0"/>
              <a:t>service</a:t>
            </a:r>
            <a:r>
              <a:rPr lang="zh-CN" altLang="en-US" dirty="0"/>
              <a:t> </a:t>
            </a:r>
            <a:r>
              <a:rPr lang="en-US" altLang="zh-CN" dirty="0"/>
              <a:t>provider.</a:t>
            </a:r>
            <a:r>
              <a:rPr lang="zh-CN" altLang="en-US" dirty="0"/>
              <a:t> </a:t>
            </a:r>
            <a:r>
              <a:rPr lang="en-US" altLang="zh-CN" dirty="0"/>
              <a:t>Service</a:t>
            </a:r>
            <a:r>
              <a:rPr lang="zh-CN" altLang="en-US" dirty="0"/>
              <a:t> </a:t>
            </a:r>
            <a:r>
              <a:rPr lang="en-US" altLang="zh-CN" dirty="0"/>
              <a:t>provider</a:t>
            </a:r>
            <a:r>
              <a:rPr lang="zh-CN" altLang="en-US" dirty="0"/>
              <a:t> </a:t>
            </a:r>
            <a:r>
              <a:rPr lang="en-US" altLang="zh-CN" dirty="0"/>
              <a:t>might</a:t>
            </a:r>
            <a:r>
              <a:rPr lang="zh-CN" altLang="en-US" dirty="0"/>
              <a:t> </a:t>
            </a:r>
            <a:r>
              <a:rPr lang="en-US" altLang="zh-CN" dirty="0"/>
              <a:t>even</a:t>
            </a:r>
            <a:r>
              <a:rPr lang="zh-CN" altLang="en-US" dirty="0"/>
              <a:t> </a:t>
            </a:r>
            <a:r>
              <a:rPr lang="en-US" altLang="zh-CN" dirty="0"/>
              <a:t>trade</a:t>
            </a:r>
            <a:r>
              <a:rPr lang="zh-CN" altLang="en-US" dirty="0"/>
              <a:t> </a:t>
            </a:r>
            <a:r>
              <a:rPr lang="en-US" altLang="zh-CN" dirty="0"/>
              <a:t>the</a:t>
            </a:r>
            <a:r>
              <a:rPr lang="zh-CN" altLang="en-US" dirty="0"/>
              <a:t> </a:t>
            </a:r>
            <a:r>
              <a:rPr lang="en-US" altLang="zh-CN" dirty="0"/>
              <a:t>data</a:t>
            </a:r>
            <a:r>
              <a:rPr lang="zh-CN" altLang="en-US" dirty="0"/>
              <a:t> </a:t>
            </a:r>
            <a:r>
              <a:rPr lang="en-US" altLang="zh-CN" dirty="0"/>
              <a:t>with</a:t>
            </a:r>
            <a:r>
              <a:rPr lang="zh-CN" altLang="en-US" dirty="0"/>
              <a:t> </a:t>
            </a:r>
            <a:r>
              <a:rPr lang="en-US" altLang="zh-CN" dirty="0"/>
              <a:t>another</a:t>
            </a:r>
            <a:r>
              <a:rPr lang="zh-CN" altLang="en-US" dirty="0"/>
              <a:t> </a:t>
            </a:r>
            <a:r>
              <a:rPr lang="en-US" altLang="zh-CN" dirty="0"/>
              <a:t>third</a:t>
            </a:r>
            <a:r>
              <a:rPr lang="zh-CN" altLang="en-US" dirty="0"/>
              <a:t> </a:t>
            </a:r>
            <a:r>
              <a:rPr lang="en-US" altLang="zh-CN" dirty="0"/>
              <a:t>party.</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Users</a:t>
            </a:r>
            <a:r>
              <a:rPr lang="zh-CN" altLang="en-US" dirty="0"/>
              <a:t> </a:t>
            </a:r>
            <a:r>
              <a:rPr lang="en-US" altLang="zh-CN" dirty="0"/>
              <a:t>cannot</a:t>
            </a:r>
            <a:r>
              <a:rPr lang="zh-CN" altLang="en-US" dirty="0"/>
              <a:t> </a:t>
            </a:r>
            <a:r>
              <a:rPr lang="en-US" altLang="zh-CN" dirty="0"/>
              <a:t>control</a:t>
            </a:r>
            <a:r>
              <a:rPr lang="zh-CN" altLang="en-US" dirty="0"/>
              <a:t> </a:t>
            </a:r>
            <a:r>
              <a:rPr lang="en-US" altLang="zh-CN" dirty="0"/>
              <a:t>the</a:t>
            </a:r>
            <a:r>
              <a:rPr lang="zh-CN" altLang="en-US" dirty="0"/>
              <a:t> </a:t>
            </a:r>
            <a:r>
              <a:rPr lang="en-US" altLang="zh-CN" dirty="0"/>
              <a:t>learning</a:t>
            </a:r>
            <a:r>
              <a:rPr lang="zh-CN" altLang="en-US" dirty="0"/>
              <a:t> </a:t>
            </a:r>
            <a:r>
              <a:rPr lang="en-US" altLang="zh-CN" dirty="0"/>
              <a:t>objective</a:t>
            </a:r>
            <a:r>
              <a:rPr lang="zh-CN" altLang="en-US" dirty="0"/>
              <a:t> </a:t>
            </a:r>
            <a:r>
              <a:rPr lang="en-US" altLang="zh-CN" dirty="0"/>
              <a:t>as</a:t>
            </a:r>
            <a:r>
              <a:rPr lang="zh-CN" altLang="en-US" dirty="0"/>
              <a:t> </a:t>
            </a:r>
            <a:r>
              <a:rPr lang="en-US" altLang="zh-CN" dirty="0"/>
              <a:t>well.</a:t>
            </a:r>
            <a:r>
              <a:rPr lang="zh-CN" altLang="en-US" dirty="0"/>
              <a:t> </a:t>
            </a:r>
            <a:r>
              <a:rPr lang="en-US" sz="1200" kern="1200" dirty="0">
                <a:solidFill>
                  <a:schemeClr val="tx1"/>
                </a:solidFill>
                <a:effectLst/>
                <a:latin typeface="+mn-lt"/>
                <a:ea typeface="+mn-ea"/>
                <a:cs typeface="+mn-cs"/>
              </a:rPr>
              <a:t>For example, image datasets provided for the face recognition may be additionally fed to a DNN which trains and learns location information based on the image background at the server’s side. Such misbehavior is unobservable because the server holds ultimate control on what will be the input/label pairs used in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zh-CN" altLang="en-US" dirty="0"/>
              <a:t> </a:t>
            </a:r>
            <a:r>
              <a:rPr lang="en-US" altLang="zh-CN" dirty="0"/>
              <a:t>Users</a:t>
            </a:r>
            <a:r>
              <a:rPr lang="zh-CN" altLang="en-US" dirty="0"/>
              <a:t> </a:t>
            </a:r>
            <a:r>
              <a:rPr lang="en-US" altLang="zh-CN" dirty="0"/>
              <a:t>cannot</a:t>
            </a:r>
            <a:r>
              <a:rPr lang="zh-CN" altLang="en-US" dirty="0"/>
              <a:t> </a:t>
            </a:r>
            <a:r>
              <a:rPr lang="en-US" altLang="zh-CN" dirty="0"/>
              <a:t>delete</a:t>
            </a:r>
            <a:r>
              <a:rPr lang="zh-CN" altLang="en-US" dirty="0"/>
              <a:t> </a:t>
            </a:r>
            <a:r>
              <a:rPr lang="en-US" altLang="zh-CN" dirty="0"/>
              <a:t>the</a:t>
            </a:r>
            <a:r>
              <a:rPr lang="zh-CN" altLang="en-US" dirty="0"/>
              <a:t> </a:t>
            </a:r>
            <a:r>
              <a:rPr lang="en-US" altLang="zh-CN" dirty="0"/>
              <a:t>data</a:t>
            </a:r>
            <a:r>
              <a:rPr lang="zh-CN" altLang="en-US" dirty="0"/>
              <a:t> </a:t>
            </a:r>
            <a:r>
              <a:rPr lang="en-US" altLang="zh-CN" dirty="0"/>
              <a:t>after</a:t>
            </a:r>
            <a:r>
              <a:rPr lang="zh-CN" altLang="en-US" dirty="0"/>
              <a:t> </a:t>
            </a:r>
            <a:r>
              <a:rPr lang="en-US" altLang="zh-CN" dirty="0"/>
              <a:t>training</a:t>
            </a:r>
            <a:r>
              <a:rPr lang="zh-CN" altLang="en-US" dirty="0"/>
              <a:t> </a:t>
            </a:r>
            <a:r>
              <a:rPr lang="en-US" altLang="zh-CN" dirty="0"/>
              <a:t>neither.</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Except</a:t>
            </a:r>
            <a:r>
              <a:rPr lang="zh-CN" altLang="en-US" dirty="0"/>
              <a:t> </a:t>
            </a:r>
            <a:r>
              <a:rPr lang="en-US" altLang="zh-CN" dirty="0"/>
              <a:t>for</a:t>
            </a:r>
            <a:r>
              <a:rPr lang="zh-CN" altLang="en-US" dirty="0"/>
              <a:t> </a:t>
            </a:r>
            <a:r>
              <a:rPr lang="en-US" altLang="zh-CN" dirty="0"/>
              <a:t>the</a:t>
            </a:r>
            <a:r>
              <a:rPr lang="zh-CN" altLang="en-US" dirty="0"/>
              <a:t> </a:t>
            </a:r>
            <a:r>
              <a:rPr lang="en-US" altLang="zh-CN" dirty="0"/>
              <a:t>training,</a:t>
            </a:r>
            <a:r>
              <a:rPr lang="zh-CN" altLang="en-US" dirty="0"/>
              <a:t> </a:t>
            </a:r>
            <a:r>
              <a:rPr lang="en-US" altLang="zh-CN" dirty="0"/>
              <a:t>for</a:t>
            </a:r>
            <a:r>
              <a:rPr lang="zh-CN" altLang="en-US" dirty="0"/>
              <a:t> </a:t>
            </a:r>
            <a:r>
              <a:rPr lang="en-US" altLang="zh-CN" dirty="0"/>
              <a:t>most</a:t>
            </a:r>
            <a:r>
              <a:rPr lang="zh-CN" altLang="en-US" dirty="0"/>
              <a:t> </a:t>
            </a:r>
            <a:r>
              <a:rPr lang="en-US" altLang="zh-CN" dirty="0"/>
              <a:t>of</a:t>
            </a:r>
            <a:r>
              <a:rPr lang="zh-CN" altLang="en-US" dirty="0"/>
              <a:t> </a:t>
            </a:r>
            <a:r>
              <a:rPr lang="en-US" altLang="zh-CN" dirty="0"/>
              <a:t>the</a:t>
            </a:r>
            <a:r>
              <a:rPr lang="zh-CN" altLang="en-US" dirty="0"/>
              <a:t> </a:t>
            </a:r>
            <a:r>
              <a:rPr lang="en-US" altLang="zh-CN" dirty="0"/>
              <a:t>time,</a:t>
            </a:r>
            <a:r>
              <a:rPr lang="zh-CN" altLang="en-US" dirty="0"/>
              <a:t> </a:t>
            </a:r>
            <a:r>
              <a:rPr lang="en-US" altLang="zh-CN" dirty="0"/>
              <a:t>centrally</a:t>
            </a:r>
            <a:r>
              <a:rPr lang="zh-CN" altLang="en-US" dirty="0"/>
              <a:t> </a:t>
            </a:r>
            <a:r>
              <a:rPr lang="en-US" altLang="zh-CN" dirty="0"/>
              <a:t>training</a:t>
            </a:r>
            <a:r>
              <a:rPr lang="zh-CN" altLang="en-US" dirty="0"/>
              <a:t> </a:t>
            </a:r>
            <a:r>
              <a:rPr lang="en-US" altLang="zh-CN" dirty="0"/>
              <a:t>the</a:t>
            </a:r>
            <a:r>
              <a:rPr lang="zh-CN" altLang="en-US" dirty="0"/>
              <a:t> </a:t>
            </a:r>
            <a:r>
              <a:rPr lang="en-US" altLang="zh-CN" dirty="0"/>
              <a:t>model</a:t>
            </a:r>
            <a:r>
              <a:rPr lang="zh-CN" altLang="en-US" dirty="0"/>
              <a:t> </a:t>
            </a:r>
            <a:r>
              <a:rPr lang="en-US" altLang="zh-CN" dirty="0"/>
              <a:t>means</a:t>
            </a:r>
            <a:r>
              <a:rPr lang="zh-CN" altLang="en-US" dirty="0"/>
              <a:t> </a:t>
            </a:r>
            <a:r>
              <a:rPr lang="en-US" altLang="zh-CN" dirty="0"/>
              <a:t>the</a:t>
            </a:r>
            <a:r>
              <a:rPr lang="zh-CN" altLang="en-US" dirty="0"/>
              <a:t> </a:t>
            </a:r>
            <a:r>
              <a:rPr lang="en-US" altLang="zh-CN" dirty="0"/>
              <a:t>service</a:t>
            </a:r>
            <a:r>
              <a:rPr lang="zh-CN" altLang="en-US" dirty="0"/>
              <a:t> </a:t>
            </a:r>
            <a:r>
              <a:rPr lang="en-US" altLang="zh-CN" dirty="0"/>
              <a:t>will</a:t>
            </a:r>
            <a:r>
              <a:rPr lang="zh-CN" altLang="en-US" dirty="0"/>
              <a:t> </a:t>
            </a:r>
            <a:r>
              <a:rPr lang="en-US" altLang="zh-CN" dirty="0"/>
              <a:t>be</a:t>
            </a:r>
            <a:r>
              <a:rPr lang="zh-CN" altLang="en-US" dirty="0"/>
              <a:t> </a:t>
            </a:r>
            <a:r>
              <a:rPr lang="en-US" altLang="zh-CN" dirty="0"/>
              <a:t>centrally</a:t>
            </a:r>
            <a:r>
              <a:rPr lang="zh-CN" altLang="en-US" dirty="0"/>
              <a:t> </a:t>
            </a:r>
            <a:r>
              <a:rPr lang="en-US" altLang="zh-CN" dirty="0"/>
              <a:t>provided.</a:t>
            </a:r>
            <a:r>
              <a:rPr lang="zh-CN" altLang="en-US" dirty="0"/>
              <a:t> </a:t>
            </a:r>
            <a:r>
              <a:rPr lang="en-US" altLang="zh-CN" sz="1200" dirty="0"/>
              <a:t>To</a:t>
            </a:r>
            <a:r>
              <a:rPr lang="zh-CN" altLang="en-US" sz="1200" dirty="0"/>
              <a:t> </a:t>
            </a:r>
            <a:r>
              <a:rPr lang="en-US" altLang="zh-CN" sz="1200" dirty="0"/>
              <a:t>use</a:t>
            </a:r>
            <a:r>
              <a:rPr lang="zh-CN" altLang="en-US" sz="1200" dirty="0"/>
              <a:t> </a:t>
            </a:r>
            <a:r>
              <a:rPr lang="en-US" altLang="zh-CN" sz="1200" dirty="0"/>
              <a:t>the</a:t>
            </a:r>
            <a:r>
              <a:rPr lang="zh-CN" altLang="en-US" sz="1200" dirty="0"/>
              <a:t> </a:t>
            </a:r>
            <a:r>
              <a:rPr lang="en-US" altLang="zh-CN" sz="1200" dirty="0"/>
              <a:t>trained</a:t>
            </a:r>
            <a:r>
              <a:rPr lang="zh-CN" altLang="en-US" sz="1200" dirty="0"/>
              <a:t> </a:t>
            </a:r>
            <a:r>
              <a:rPr lang="en-US" altLang="zh-CN" sz="1200" dirty="0"/>
              <a:t>model</a:t>
            </a:r>
            <a:r>
              <a:rPr lang="zh-CN" altLang="en-US" sz="1200" dirty="0"/>
              <a:t> </a:t>
            </a:r>
            <a:r>
              <a:rPr lang="en-US" altLang="zh-CN" sz="1200" dirty="0"/>
              <a:t>requires</a:t>
            </a:r>
            <a:r>
              <a:rPr lang="zh-CN" altLang="en-US" sz="1200" dirty="0"/>
              <a:t> </a:t>
            </a:r>
            <a:r>
              <a:rPr lang="en-US" altLang="zh-CN" sz="1200" dirty="0"/>
              <a:t>users</a:t>
            </a:r>
            <a:r>
              <a:rPr lang="zh-CN" altLang="en-US" sz="1200" dirty="0"/>
              <a:t> </a:t>
            </a:r>
            <a:r>
              <a:rPr lang="en-US" altLang="zh-CN" sz="1200" dirty="0"/>
              <a:t>to</a:t>
            </a:r>
            <a:r>
              <a:rPr lang="zh-CN" altLang="en-US" sz="1200" dirty="0"/>
              <a:t> </a:t>
            </a:r>
            <a:r>
              <a:rPr lang="en-US" altLang="zh-CN" sz="1200" dirty="0">
                <a:solidFill>
                  <a:srgbClr val="C00000"/>
                </a:solidFill>
              </a:rPr>
              <a:t>share</a:t>
            </a:r>
            <a:r>
              <a:rPr lang="zh-CN" altLang="en-US" sz="1200" dirty="0">
                <a:solidFill>
                  <a:srgbClr val="C00000"/>
                </a:solidFill>
              </a:rPr>
              <a:t> </a:t>
            </a:r>
            <a:r>
              <a:rPr lang="en-US" altLang="zh-CN" sz="1200" dirty="0">
                <a:solidFill>
                  <a:srgbClr val="C00000"/>
                </a:solidFill>
              </a:rPr>
              <a:t>their</a:t>
            </a:r>
            <a:r>
              <a:rPr lang="zh-CN" altLang="en-US" sz="1200" dirty="0">
                <a:solidFill>
                  <a:srgbClr val="C00000"/>
                </a:solidFill>
              </a:rPr>
              <a:t> </a:t>
            </a:r>
            <a:r>
              <a:rPr lang="en-US" altLang="zh-CN" sz="1200" dirty="0">
                <a:solidFill>
                  <a:srgbClr val="C00000"/>
                </a:solidFill>
              </a:rPr>
              <a:t>private</a:t>
            </a:r>
            <a:r>
              <a:rPr lang="zh-CN" altLang="en-US" sz="1200" dirty="0">
                <a:solidFill>
                  <a:srgbClr val="C00000"/>
                </a:solidFill>
              </a:rPr>
              <a:t> </a:t>
            </a:r>
            <a:r>
              <a:rPr lang="en-US" altLang="zh-CN" sz="1200" dirty="0">
                <a:solidFill>
                  <a:srgbClr val="C00000"/>
                </a:solidFill>
              </a:rPr>
              <a:t>data</a:t>
            </a:r>
            <a:r>
              <a:rPr lang="zh-CN" altLang="en-US" sz="1200" dirty="0">
                <a:solidFill>
                  <a:srgbClr val="C00000"/>
                </a:solidFill>
              </a:rPr>
              <a:t> </a:t>
            </a:r>
            <a:r>
              <a:rPr lang="en-US" altLang="zh-CN" sz="1200" dirty="0">
                <a:solidFill>
                  <a:srgbClr val="C00000"/>
                </a:solidFill>
              </a:rPr>
              <a:t>with</a:t>
            </a:r>
            <a:r>
              <a:rPr lang="zh-CN" altLang="en-US" sz="1200" dirty="0">
                <a:solidFill>
                  <a:srgbClr val="C00000"/>
                </a:solidFill>
              </a:rPr>
              <a:t> </a:t>
            </a:r>
            <a:r>
              <a:rPr lang="en-US" altLang="zh-CN" sz="1200" dirty="0">
                <a:solidFill>
                  <a:srgbClr val="C00000"/>
                </a:solidFill>
              </a:rPr>
              <a:t>service</a:t>
            </a:r>
            <a:r>
              <a:rPr lang="zh-CN" altLang="en-US" sz="1200" dirty="0">
                <a:solidFill>
                  <a:srgbClr val="C00000"/>
                </a:solidFill>
              </a:rPr>
              <a:t> </a:t>
            </a:r>
            <a:r>
              <a:rPr lang="en-US" altLang="zh-CN" sz="1200" dirty="0">
                <a:solidFill>
                  <a:srgbClr val="C00000"/>
                </a:solidFill>
              </a:rPr>
              <a:t>providers</a:t>
            </a:r>
            <a:r>
              <a:rPr lang="en-US" altLang="zh-CN" sz="1200" dirty="0"/>
              <a:t>,</a:t>
            </a:r>
            <a:r>
              <a:rPr lang="zh-CN" altLang="en-US" sz="1200" dirty="0">
                <a:solidFill>
                  <a:srgbClr val="C00000"/>
                </a:solidFill>
              </a:rPr>
              <a:t> </a:t>
            </a:r>
            <a:r>
              <a:rPr lang="en-US" altLang="zh-CN" sz="1200" dirty="0"/>
              <a:t>and</a:t>
            </a:r>
            <a:r>
              <a:rPr lang="zh-CN" altLang="en-US" sz="1200" dirty="0"/>
              <a:t> </a:t>
            </a:r>
            <a:r>
              <a:rPr lang="en-US" altLang="zh-CN" sz="1200" dirty="0"/>
              <a:t>the</a:t>
            </a:r>
            <a:r>
              <a:rPr lang="zh-CN" altLang="en-US" sz="1200" dirty="0"/>
              <a:t> </a:t>
            </a:r>
            <a:r>
              <a:rPr lang="en-US" altLang="zh-CN" sz="1200" dirty="0">
                <a:solidFill>
                  <a:srgbClr val="C00000"/>
                </a:solidFill>
              </a:rPr>
              <a:t>output</a:t>
            </a:r>
            <a:r>
              <a:rPr lang="zh-CN" altLang="en-US" sz="1200" dirty="0">
                <a:solidFill>
                  <a:srgbClr val="C00000"/>
                </a:solidFill>
              </a:rPr>
              <a:t> </a:t>
            </a:r>
            <a:r>
              <a:rPr lang="en-US" altLang="zh-CN" sz="1200" dirty="0">
                <a:solidFill>
                  <a:srgbClr val="C00000"/>
                </a:solidFill>
              </a:rPr>
              <a:t>is</a:t>
            </a:r>
            <a:r>
              <a:rPr lang="zh-CN" altLang="en-US" sz="1200" dirty="0">
                <a:solidFill>
                  <a:srgbClr val="C00000"/>
                </a:solidFill>
              </a:rPr>
              <a:t> </a:t>
            </a:r>
            <a:r>
              <a:rPr lang="en-US" altLang="zh-CN" sz="1200" dirty="0">
                <a:solidFill>
                  <a:srgbClr val="C00000"/>
                </a:solidFill>
              </a:rPr>
              <a:t>provided</a:t>
            </a:r>
            <a:r>
              <a:rPr lang="zh-CN" altLang="en-US" sz="1200" dirty="0">
                <a:solidFill>
                  <a:srgbClr val="C00000"/>
                </a:solidFill>
              </a:rPr>
              <a:t> </a:t>
            </a:r>
            <a:r>
              <a:rPr lang="en-US" altLang="zh-CN" sz="1200" dirty="0">
                <a:solidFill>
                  <a:srgbClr val="C00000"/>
                </a:solidFill>
              </a:rPr>
              <a:t>by</a:t>
            </a:r>
            <a:r>
              <a:rPr lang="zh-CN" altLang="en-US" sz="1200" dirty="0">
                <a:solidFill>
                  <a:srgbClr val="C00000"/>
                </a:solidFill>
              </a:rPr>
              <a:t> </a:t>
            </a:r>
            <a:r>
              <a:rPr lang="en-US" altLang="zh-CN" sz="1200" dirty="0">
                <a:solidFill>
                  <a:srgbClr val="C00000"/>
                </a:solidFill>
              </a:rPr>
              <a:t>service</a:t>
            </a:r>
            <a:r>
              <a:rPr lang="zh-CN" altLang="en-US" sz="1200" dirty="0">
                <a:solidFill>
                  <a:srgbClr val="C00000"/>
                </a:solidFill>
              </a:rPr>
              <a:t> </a:t>
            </a:r>
            <a:r>
              <a:rPr lang="en-US" altLang="zh-CN" sz="1200" dirty="0">
                <a:solidFill>
                  <a:srgbClr val="C00000"/>
                </a:solidFill>
              </a:rPr>
              <a:t>providers</a:t>
            </a:r>
            <a:r>
              <a:rPr lang="en-US" altLang="zh-CN" sz="1200" dirty="0"/>
              <a:t>.</a:t>
            </a:r>
            <a:endParaRPr lang="zh-CN" altLang="en-US" sz="1200"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What’s</a:t>
            </a:r>
            <a:r>
              <a:rPr lang="zh-CN" altLang="en-US" dirty="0"/>
              <a:t> </a:t>
            </a:r>
            <a:r>
              <a:rPr lang="en-US" altLang="zh-CN" dirty="0"/>
              <a:t>more,</a:t>
            </a:r>
            <a:r>
              <a:rPr lang="zh-CN" altLang="en-US" dirty="0"/>
              <a:t> </a:t>
            </a:r>
            <a:r>
              <a:rPr lang="en-US" altLang="zh-CN" sz="1200" dirty="0"/>
              <a:t>in</a:t>
            </a:r>
            <a:r>
              <a:rPr lang="zh-CN" altLang="en-US" sz="1200" dirty="0"/>
              <a:t> </a:t>
            </a:r>
            <a:r>
              <a:rPr lang="en-US" altLang="zh-CN" sz="1200" dirty="0"/>
              <a:t>many</a:t>
            </a:r>
            <a:r>
              <a:rPr lang="zh-CN" altLang="en-US" sz="1200" dirty="0"/>
              <a:t> </a:t>
            </a:r>
            <a:r>
              <a:rPr lang="en-US" altLang="zh-CN" sz="1200" dirty="0"/>
              <a:t>domains,</a:t>
            </a:r>
            <a:r>
              <a:rPr lang="zh-CN" altLang="en-US" sz="1200" dirty="0"/>
              <a:t> </a:t>
            </a:r>
            <a:r>
              <a:rPr lang="en-US" altLang="zh-CN" sz="1200" dirty="0"/>
              <a:t>like</a:t>
            </a:r>
            <a:r>
              <a:rPr lang="zh-CN" altLang="en-US" sz="1200" dirty="0"/>
              <a:t> </a:t>
            </a:r>
            <a:r>
              <a:rPr lang="en-US" altLang="zh-CN" sz="1200" dirty="0"/>
              <a:t>those</a:t>
            </a:r>
            <a:r>
              <a:rPr lang="zh-CN" altLang="en-US" sz="1200" dirty="0"/>
              <a:t> </a:t>
            </a:r>
            <a:r>
              <a:rPr lang="en-US" altLang="zh-CN" sz="1200" dirty="0"/>
              <a:t>related</a:t>
            </a:r>
            <a:r>
              <a:rPr lang="zh-CN" altLang="en-US" sz="1200" dirty="0"/>
              <a:t> </a:t>
            </a:r>
            <a:r>
              <a:rPr lang="en-US" altLang="zh-CN" sz="1200" dirty="0"/>
              <a:t>to</a:t>
            </a:r>
            <a:r>
              <a:rPr lang="zh-CN" altLang="en-US" sz="1200" dirty="0"/>
              <a:t> </a:t>
            </a:r>
            <a:r>
              <a:rPr lang="en-US" altLang="zh-CN" sz="1200" dirty="0"/>
              <a:t>medicine,</a:t>
            </a:r>
            <a:r>
              <a:rPr lang="zh-CN" altLang="en-US" sz="1200" dirty="0"/>
              <a:t> </a:t>
            </a:r>
            <a:r>
              <a:rPr lang="en-US" altLang="zh-CN" sz="1200" dirty="0">
                <a:solidFill>
                  <a:srgbClr val="C00000"/>
                </a:solidFill>
              </a:rPr>
              <a:t>sharing</a:t>
            </a:r>
            <a:r>
              <a:rPr lang="zh-CN" altLang="en-US" sz="1200" dirty="0">
                <a:solidFill>
                  <a:srgbClr val="C00000"/>
                </a:solidFill>
              </a:rPr>
              <a:t> </a:t>
            </a:r>
            <a:r>
              <a:rPr lang="en-US" altLang="zh-CN" sz="1200" dirty="0">
                <a:solidFill>
                  <a:srgbClr val="C00000"/>
                </a:solidFill>
              </a:rPr>
              <a:t>data</a:t>
            </a:r>
            <a:r>
              <a:rPr lang="zh-CN" altLang="en-US" sz="1200" dirty="0">
                <a:solidFill>
                  <a:srgbClr val="C00000"/>
                </a:solidFill>
              </a:rPr>
              <a:t> </a:t>
            </a:r>
            <a:r>
              <a:rPr lang="en-US" altLang="zh-CN" sz="1200" dirty="0">
                <a:solidFill>
                  <a:srgbClr val="C00000"/>
                </a:solidFill>
              </a:rPr>
              <a:t>of</a:t>
            </a:r>
            <a:r>
              <a:rPr lang="zh-CN" altLang="en-US" sz="1200" dirty="0">
                <a:solidFill>
                  <a:srgbClr val="C00000"/>
                </a:solidFill>
              </a:rPr>
              <a:t> </a:t>
            </a:r>
            <a:r>
              <a:rPr lang="en-US" altLang="zh-CN" sz="1200" dirty="0">
                <a:solidFill>
                  <a:srgbClr val="C00000"/>
                </a:solidFill>
              </a:rPr>
              <a:t>individuals</a:t>
            </a:r>
            <a:r>
              <a:rPr lang="zh-CN" altLang="en-US" sz="1200" dirty="0">
                <a:solidFill>
                  <a:srgbClr val="C00000"/>
                </a:solidFill>
              </a:rPr>
              <a:t> </a:t>
            </a:r>
            <a:r>
              <a:rPr lang="en-US" altLang="zh-CN" sz="1200" dirty="0">
                <a:solidFill>
                  <a:srgbClr val="C00000"/>
                </a:solidFill>
              </a:rPr>
              <a:t>is</a:t>
            </a:r>
            <a:r>
              <a:rPr lang="zh-CN" altLang="en-US" sz="1200" dirty="0">
                <a:solidFill>
                  <a:srgbClr val="C00000"/>
                </a:solidFill>
              </a:rPr>
              <a:t> </a:t>
            </a:r>
            <a:r>
              <a:rPr lang="en-US" altLang="zh-CN" sz="1200" dirty="0">
                <a:solidFill>
                  <a:srgbClr val="C00000"/>
                </a:solidFill>
              </a:rPr>
              <a:t>not</a:t>
            </a:r>
            <a:r>
              <a:rPr lang="zh-CN" altLang="en-US" sz="1200" dirty="0">
                <a:solidFill>
                  <a:srgbClr val="C00000"/>
                </a:solidFill>
              </a:rPr>
              <a:t> </a:t>
            </a:r>
            <a:r>
              <a:rPr lang="en-US" altLang="zh-CN" sz="1200" dirty="0">
                <a:solidFill>
                  <a:srgbClr val="C00000"/>
                </a:solidFill>
              </a:rPr>
              <a:t>permitted</a:t>
            </a:r>
            <a:r>
              <a:rPr lang="zh-CN" altLang="en-US" sz="1200" dirty="0">
                <a:solidFill>
                  <a:srgbClr val="C00000"/>
                </a:solidFill>
              </a:rPr>
              <a:t> </a:t>
            </a:r>
            <a:r>
              <a:rPr lang="en-US" altLang="zh-CN" sz="1200" dirty="0"/>
              <a:t>by</a:t>
            </a:r>
            <a:r>
              <a:rPr lang="zh-CN" altLang="en-US" sz="1200" dirty="0"/>
              <a:t> </a:t>
            </a:r>
            <a:r>
              <a:rPr lang="en-US" altLang="zh-CN" sz="1200" dirty="0"/>
              <a:t>law</a:t>
            </a:r>
            <a:r>
              <a:rPr lang="zh-CN" altLang="en-US" sz="1200" dirty="0"/>
              <a:t> </a:t>
            </a:r>
            <a:r>
              <a:rPr lang="en-US" altLang="zh-CN" sz="1200" dirty="0"/>
              <a:t>or</a:t>
            </a:r>
            <a:r>
              <a:rPr lang="zh-CN" altLang="en-US" sz="1200" dirty="0"/>
              <a:t> </a:t>
            </a:r>
            <a:r>
              <a:rPr lang="en-US" altLang="zh-CN" sz="1200" dirty="0"/>
              <a:t>regulation.</a:t>
            </a:r>
            <a:endParaRPr lang="zh-CN" altLang="en-US" sz="1200" dirty="0"/>
          </a:p>
          <a:p>
            <a:endParaRPr lang="en-US" altLang="zh-CN" dirty="0"/>
          </a:p>
          <a:p>
            <a:endParaRPr lang="en-US" altLang="zh-CN" dirty="0"/>
          </a:p>
          <a:p>
            <a:endParaRPr lang="en-US" altLang="zh-CN" dirty="0"/>
          </a:p>
          <a:p>
            <a:endParaRPr lang="en-US" altLang="zh-CN" dirty="0"/>
          </a:p>
          <a:p>
            <a:endParaRPr lang="en-US" dirty="0"/>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3</a:t>
            </a:fld>
            <a:endParaRPr lang="en-US"/>
          </a:p>
        </p:txBody>
      </p:sp>
    </p:spTree>
    <p:extLst>
      <p:ext uri="{BB962C8B-B14F-4D97-AF65-F5344CB8AC3E}">
        <p14:creationId xmlns:p14="http://schemas.microsoft.com/office/powerpoint/2010/main" val="255716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Those</a:t>
            </a:r>
            <a:r>
              <a:rPr lang="zh-CN" altLang="en-US" dirty="0"/>
              <a:t> </a:t>
            </a:r>
            <a:r>
              <a:rPr lang="en-US" altLang="zh-CN" dirty="0"/>
              <a:t>mentioned</a:t>
            </a:r>
            <a:r>
              <a:rPr lang="zh-CN" altLang="en-US" dirty="0"/>
              <a:t> </a:t>
            </a:r>
            <a:r>
              <a:rPr lang="en-US" altLang="zh-CN" dirty="0"/>
              <a:t>problems</a:t>
            </a:r>
            <a:r>
              <a:rPr lang="zh-CN" altLang="en-US" dirty="0"/>
              <a:t> </a:t>
            </a:r>
            <a:r>
              <a:rPr lang="en-US" altLang="zh-CN" dirty="0"/>
              <a:t>could</a:t>
            </a:r>
            <a:r>
              <a:rPr lang="zh-CN" altLang="en-US" dirty="0"/>
              <a:t> </a:t>
            </a:r>
            <a:r>
              <a:rPr lang="en-US" altLang="zh-CN" dirty="0"/>
              <a:t>lead</a:t>
            </a:r>
            <a:r>
              <a:rPr lang="zh-CN" altLang="en-US" dirty="0"/>
              <a:t> </a:t>
            </a:r>
            <a:r>
              <a:rPr lang="en-US" altLang="zh-CN" dirty="0"/>
              <a:t>to</a:t>
            </a:r>
            <a:r>
              <a:rPr lang="zh-CN" altLang="en-US" dirty="0"/>
              <a:t> </a:t>
            </a:r>
            <a:r>
              <a:rPr lang="en-US" altLang="zh-CN" dirty="0"/>
              <a:t>many</a:t>
            </a:r>
            <a:r>
              <a:rPr lang="zh-CN" altLang="en-US" dirty="0"/>
              <a:t> </a:t>
            </a:r>
            <a:r>
              <a:rPr lang="en-US" altLang="zh-CN" dirty="0"/>
              <a:t>negative</a:t>
            </a:r>
            <a:r>
              <a:rPr lang="zh-CN" altLang="en-US" dirty="0"/>
              <a:t> </a:t>
            </a:r>
            <a:r>
              <a:rPr lang="en-US" altLang="zh-CN" dirty="0"/>
              <a:t>consequences.</a:t>
            </a:r>
            <a:r>
              <a:rPr lang="zh-CN" altLang="en-US" dirty="0"/>
              <a:t> </a:t>
            </a:r>
            <a:r>
              <a:rPr lang="en-US" altLang="zh-CN" dirty="0"/>
              <a:t>Users’</a:t>
            </a:r>
            <a:r>
              <a:rPr lang="zh-CN" altLang="en-US" dirty="0"/>
              <a:t> </a:t>
            </a:r>
            <a:r>
              <a:rPr lang="en-US" altLang="zh-CN" dirty="0"/>
              <a:t>data</a:t>
            </a:r>
            <a:r>
              <a:rPr lang="zh-CN" altLang="en-US" dirty="0"/>
              <a:t> </a:t>
            </a:r>
            <a:r>
              <a:rPr lang="en-US" altLang="zh-CN" dirty="0"/>
              <a:t>might</a:t>
            </a:r>
            <a:r>
              <a:rPr lang="zh-CN" altLang="en-US" dirty="0"/>
              <a:t> </a:t>
            </a:r>
            <a:r>
              <a:rPr lang="en-US" altLang="zh-CN" dirty="0"/>
              <a:t>be</a:t>
            </a:r>
            <a:r>
              <a:rPr lang="zh-CN" altLang="en-US" dirty="0"/>
              <a:t> </a:t>
            </a:r>
            <a:r>
              <a:rPr lang="en-US" altLang="zh-CN" dirty="0"/>
              <a:t>used</a:t>
            </a:r>
            <a:r>
              <a:rPr lang="zh-CN" altLang="en-US" dirty="0"/>
              <a:t> </a:t>
            </a:r>
            <a:r>
              <a:rPr lang="en-US" altLang="zh-CN" dirty="0"/>
              <a:t>in</a:t>
            </a:r>
            <a:r>
              <a:rPr lang="zh-CN" altLang="en-US" dirty="0"/>
              <a:t> </a:t>
            </a:r>
            <a:r>
              <a:rPr lang="en-US" altLang="zh-CN" dirty="0"/>
              <a:t>very</a:t>
            </a:r>
            <a:r>
              <a:rPr lang="zh-CN" altLang="en-US" dirty="0"/>
              <a:t> </a:t>
            </a:r>
            <a:r>
              <a:rPr lang="en-US" altLang="zh-CN" dirty="0"/>
              <a:t>wrong</a:t>
            </a:r>
            <a:r>
              <a:rPr lang="zh-CN" altLang="en-US" dirty="0"/>
              <a:t> </a:t>
            </a:r>
            <a:r>
              <a:rPr lang="en-US" altLang="zh-CN" dirty="0"/>
              <a:t>context,</a:t>
            </a:r>
            <a:r>
              <a:rPr lang="zh-CN" altLang="en-US" dirty="0"/>
              <a:t> </a:t>
            </a:r>
            <a:r>
              <a:rPr lang="en-US" altLang="zh-CN" dirty="0"/>
              <a:t>like</a:t>
            </a:r>
            <a:r>
              <a:rPr lang="zh-CN" altLang="en-US" dirty="0"/>
              <a:t> </a:t>
            </a:r>
            <a:r>
              <a:rPr lang="en-US" altLang="zh-CN" dirty="0"/>
              <a:t>data</a:t>
            </a:r>
            <a:r>
              <a:rPr lang="zh-CN" altLang="en-US" dirty="0"/>
              <a:t> </a:t>
            </a:r>
            <a:r>
              <a:rPr lang="en-US" altLang="zh-CN" dirty="0"/>
              <a:t>compromise</a:t>
            </a:r>
            <a:r>
              <a:rPr lang="zh-CN" altLang="en-US" dirty="0"/>
              <a:t> </a:t>
            </a:r>
            <a:r>
              <a:rPr lang="en-US" altLang="zh-CN" dirty="0"/>
              <a:t>and</a:t>
            </a:r>
            <a:r>
              <a:rPr lang="zh-CN" altLang="en-US" dirty="0"/>
              <a:t> </a:t>
            </a:r>
            <a:r>
              <a:rPr lang="en-US" altLang="zh-CN" dirty="0"/>
              <a:t>breaches,</a:t>
            </a:r>
            <a:r>
              <a:rPr lang="zh-CN" altLang="en-US" dirty="0"/>
              <a:t> </a:t>
            </a:r>
            <a:r>
              <a:rPr lang="en-US" altLang="zh-CN" dirty="0"/>
              <a:t>inference</a:t>
            </a:r>
            <a:r>
              <a:rPr lang="zh-CN" altLang="en-US" dirty="0"/>
              <a:t> </a:t>
            </a:r>
            <a:r>
              <a:rPr lang="en-US" altLang="zh-CN" dirty="0"/>
              <a:t>of</a:t>
            </a:r>
            <a:r>
              <a:rPr lang="zh-CN" altLang="en-US" dirty="0"/>
              <a:t> </a:t>
            </a:r>
            <a:r>
              <a:rPr lang="en-US" altLang="zh-CN" dirty="0"/>
              <a:t>sensitive</a:t>
            </a:r>
            <a:r>
              <a:rPr lang="zh-CN" altLang="en-US" dirty="0"/>
              <a:t> </a:t>
            </a:r>
            <a:r>
              <a:rPr lang="en-US" altLang="zh-CN" dirty="0"/>
              <a:t>information,</a:t>
            </a:r>
            <a:r>
              <a:rPr lang="zh-CN" altLang="en-US" dirty="0"/>
              <a:t> </a:t>
            </a:r>
            <a:r>
              <a:rPr lang="en-US" altLang="zh-CN" dirty="0"/>
              <a:t>maliciously</a:t>
            </a:r>
            <a:r>
              <a:rPr lang="zh-CN" altLang="en-US" dirty="0"/>
              <a:t> </a:t>
            </a:r>
            <a:r>
              <a:rPr lang="en-US" altLang="zh-CN" dirty="0"/>
              <a:t>training</a:t>
            </a:r>
            <a:r>
              <a:rPr lang="zh-CN" altLang="en-US" dirty="0"/>
              <a:t> </a:t>
            </a:r>
            <a:r>
              <a:rPr lang="en-US" altLang="zh-CN" dirty="0"/>
              <a:t>of</a:t>
            </a:r>
            <a:r>
              <a:rPr lang="zh-CN" altLang="en-US" dirty="0"/>
              <a:t> </a:t>
            </a:r>
            <a:r>
              <a:rPr lang="en-US" altLang="zh-CN" dirty="0"/>
              <a:t>intrusive</a:t>
            </a:r>
            <a:r>
              <a:rPr lang="zh-CN" altLang="en-US" dirty="0"/>
              <a:t> </a:t>
            </a:r>
            <a:r>
              <a:rPr lang="en-US" altLang="zh-CN" dirty="0"/>
              <a:t>models,</a:t>
            </a:r>
            <a:r>
              <a:rPr lang="zh-CN" altLang="en-US" dirty="0"/>
              <a:t> </a:t>
            </a:r>
            <a:r>
              <a:rPr lang="en-US" altLang="zh-CN" dirty="0"/>
              <a:t>no</a:t>
            </a:r>
            <a:r>
              <a:rPr lang="zh-CN" altLang="en-US" dirty="0"/>
              <a:t> </a:t>
            </a:r>
            <a:r>
              <a:rPr lang="en-US" altLang="zh-CN" dirty="0"/>
              <a:t>proof</a:t>
            </a:r>
            <a:r>
              <a:rPr lang="zh-CN" altLang="en-US" dirty="0"/>
              <a:t> </a:t>
            </a:r>
            <a:r>
              <a:rPr lang="en-US" altLang="zh-CN" dirty="0"/>
              <a:t>of</a:t>
            </a:r>
            <a:r>
              <a:rPr lang="zh-CN" altLang="en-US" dirty="0"/>
              <a:t> </a:t>
            </a:r>
            <a:r>
              <a:rPr lang="en-US" altLang="zh-CN" dirty="0"/>
              <a:t>data</a:t>
            </a:r>
            <a:r>
              <a:rPr lang="zh-CN" altLang="en-US" dirty="0"/>
              <a:t> </a:t>
            </a:r>
            <a:r>
              <a:rPr lang="en-US" altLang="zh-CN" dirty="0"/>
              <a:t>deletion</a:t>
            </a:r>
            <a:r>
              <a:rPr lang="zh-CN" altLang="en-US" dirty="0"/>
              <a:t> </a:t>
            </a:r>
            <a:r>
              <a:rPr lang="en-US" altLang="zh-CN" dirty="0"/>
              <a:t>after</a:t>
            </a:r>
            <a:r>
              <a:rPr lang="zh-CN" altLang="en-US" dirty="0"/>
              <a:t> </a:t>
            </a:r>
            <a:r>
              <a:rPr lang="en-US" altLang="zh-CN" dirty="0"/>
              <a:t>training,</a:t>
            </a:r>
            <a:r>
              <a:rPr lang="zh-CN" altLang="en-US" dirty="0"/>
              <a:t> </a:t>
            </a:r>
            <a:r>
              <a:rPr lang="en-US" altLang="zh-CN" dirty="0"/>
              <a:t>etc.</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4</a:t>
            </a:fld>
            <a:endParaRPr lang="en-US"/>
          </a:p>
        </p:txBody>
      </p:sp>
    </p:spTree>
    <p:extLst>
      <p:ext uri="{BB962C8B-B14F-4D97-AF65-F5344CB8AC3E}">
        <p14:creationId xmlns:p14="http://schemas.microsoft.com/office/powerpoint/2010/main" val="377017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In</a:t>
            </a:r>
            <a:r>
              <a:rPr lang="zh-CN" altLang="en-US" dirty="0"/>
              <a:t> </a:t>
            </a:r>
            <a:r>
              <a:rPr lang="en-US" altLang="zh-CN" dirty="0"/>
              <a:t>this</a:t>
            </a:r>
            <a:r>
              <a:rPr lang="zh-CN" altLang="en-US" dirty="0"/>
              <a:t> </a:t>
            </a:r>
            <a:r>
              <a:rPr lang="en-US" altLang="zh-CN" dirty="0"/>
              <a:t>work,</a:t>
            </a:r>
            <a:r>
              <a:rPr lang="zh-CN" altLang="en-US" dirty="0"/>
              <a:t> </a:t>
            </a:r>
            <a:r>
              <a:rPr lang="en-US" altLang="zh-CN" dirty="0"/>
              <a:t>we</a:t>
            </a:r>
            <a:r>
              <a:rPr lang="zh-CN" altLang="en-US" dirty="0"/>
              <a:t> </a:t>
            </a:r>
            <a:r>
              <a:rPr lang="en-US" altLang="zh-CN" dirty="0"/>
              <a:t>attempt</a:t>
            </a:r>
            <a:r>
              <a:rPr lang="zh-CN" altLang="en-US" dirty="0"/>
              <a:t> </a:t>
            </a:r>
            <a:r>
              <a:rPr lang="en-US" altLang="zh-CN" dirty="0"/>
              <a:t>to</a:t>
            </a:r>
            <a:r>
              <a:rPr lang="zh-CN" altLang="en-US" dirty="0"/>
              <a:t> </a:t>
            </a:r>
            <a:r>
              <a:rPr lang="en-US" altLang="zh-CN" dirty="0"/>
              <a:t>tackle</a:t>
            </a:r>
            <a:r>
              <a:rPr lang="zh-CN" altLang="en-US" dirty="0"/>
              <a:t> </a:t>
            </a:r>
            <a:r>
              <a:rPr lang="en-US" altLang="zh-CN" dirty="0"/>
              <a:t>the</a:t>
            </a:r>
            <a:r>
              <a:rPr lang="zh-CN" altLang="en-US" dirty="0"/>
              <a:t> </a:t>
            </a:r>
            <a:r>
              <a:rPr lang="en-US" altLang="zh-CN" dirty="0"/>
              <a:t>above</a:t>
            </a:r>
            <a:r>
              <a:rPr lang="zh-CN" altLang="en-US" dirty="0"/>
              <a:t> </a:t>
            </a:r>
            <a:r>
              <a:rPr lang="en-US" altLang="zh-CN" dirty="0"/>
              <a:t>mentioned</a:t>
            </a:r>
            <a:r>
              <a:rPr lang="zh-CN" altLang="en-US" dirty="0"/>
              <a:t> </a:t>
            </a:r>
            <a:r>
              <a:rPr lang="en-US" altLang="zh-CN" dirty="0"/>
              <a:t>problems</a:t>
            </a:r>
            <a:r>
              <a:rPr lang="zh-CN" altLang="en-US" dirty="0"/>
              <a:t> </a:t>
            </a:r>
            <a:r>
              <a:rPr lang="en-US" altLang="zh-CN" dirty="0"/>
              <a:t>and</a:t>
            </a:r>
            <a:r>
              <a:rPr lang="zh-CN" altLang="en-US" dirty="0"/>
              <a:t> </a:t>
            </a:r>
            <a:r>
              <a:rPr lang="en-US" altLang="zh-CN" dirty="0"/>
              <a:t>eliminate</a:t>
            </a:r>
            <a:r>
              <a:rPr lang="zh-CN" altLang="en-US" dirty="0"/>
              <a:t> </a:t>
            </a:r>
            <a:r>
              <a:rPr lang="en-US" altLang="zh-CN" dirty="0"/>
              <a:t>those</a:t>
            </a:r>
            <a:r>
              <a:rPr lang="zh-CN" altLang="en-US" dirty="0"/>
              <a:t> </a:t>
            </a:r>
            <a:r>
              <a:rPr lang="en-US" altLang="zh-CN" dirty="0"/>
              <a:t>negative</a:t>
            </a:r>
            <a:r>
              <a:rPr lang="zh-CN" altLang="en-US" dirty="0"/>
              <a:t> </a:t>
            </a:r>
            <a:r>
              <a:rPr lang="en-US" altLang="zh-CN" dirty="0"/>
              <a:t>consequences.</a:t>
            </a:r>
            <a:r>
              <a:rPr lang="zh-CN" altLang="en-US" dirty="0"/>
              <a:t> </a:t>
            </a:r>
            <a:r>
              <a:rPr lang="en-US" altLang="zh-CN" dirty="0"/>
              <a:t>We</a:t>
            </a:r>
            <a:r>
              <a:rPr lang="zh-CN" altLang="en-US" dirty="0"/>
              <a:t> </a:t>
            </a:r>
            <a:r>
              <a:rPr lang="en-US" altLang="zh-CN" dirty="0"/>
              <a:t>observe</a:t>
            </a:r>
            <a:r>
              <a:rPr lang="zh-CN" altLang="en-US" dirty="0"/>
              <a:t> </a:t>
            </a:r>
            <a:r>
              <a:rPr lang="en-US" altLang="zh-CN" dirty="0"/>
              <a:t>that</a:t>
            </a:r>
            <a:r>
              <a:rPr lang="zh-CN" altLang="en-US" dirty="0"/>
              <a:t> </a:t>
            </a:r>
            <a:r>
              <a:rPr lang="en-US" altLang="zh-CN" dirty="0"/>
              <a:t>nowadays,</a:t>
            </a:r>
            <a:r>
              <a:rPr lang="zh-CN" altLang="en-US" dirty="0"/>
              <a:t> </a:t>
            </a:r>
            <a:r>
              <a:rPr lang="en-US" altLang="zh-CN" dirty="0"/>
              <a:t>mobile</a:t>
            </a:r>
            <a:r>
              <a:rPr lang="zh-CN" altLang="en-US" dirty="0"/>
              <a:t> </a:t>
            </a:r>
            <a:r>
              <a:rPr lang="en-US" altLang="zh-CN" dirty="0"/>
              <a:t>devices</a:t>
            </a:r>
            <a:r>
              <a:rPr lang="zh-CN" altLang="en-US" dirty="0"/>
              <a:t> </a:t>
            </a:r>
            <a:r>
              <a:rPr lang="en-US" altLang="zh-CN" dirty="0"/>
              <a:t>with</a:t>
            </a:r>
            <a:r>
              <a:rPr lang="zh-CN" altLang="en-US" dirty="0"/>
              <a:t> </a:t>
            </a:r>
            <a:r>
              <a:rPr lang="en-US" altLang="zh-CN" dirty="0"/>
              <a:t>relatively</a:t>
            </a:r>
            <a:r>
              <a:rPr lang="zh-CN" altLang="en-US" dirty="0"/>
              <a:t> </a:t>
            </a:r>
            <a:r>
              <a:rPr lang="en-US" altLang="zh-CN" dirty="0"/>
              <a:t>strong</a:t>
            </a:r>
            <a:r>
              <a:rPr lang="zh-CN" altLang="en-US" dirty="0"/>
              <a:t> </a:t>
            </a:r>
            <a:r>
              <a:rPr lang="en-US" altLang="zh-CN" dirty="0"/>
              <a:t>computation</a:t>
            </a:r>
            <a:r>
              <a:rPr lang="zh-CN" altLang="en-US" dirty="0"/>
              <a:t> </a:t>
            </a:r>
            <a:r>
              <a:rPr lang="en-US" altLang="zh-CN" dirty="0"/>
              <a:t>capacity</a:t>
            </a:r>
            <a:r>
              <a:rPr lang="zh-CN" altLang="en-US" dirty="0"/>
              <a:t> </a:t>
            </a:r>
            <a:r>
              <a:rPr lang="en-US" altLang="zh-CN" dirty="0"/>
              <a:t>become</a:t>
            </a:r>
            <a:r>
              <a:rPr lang="zh-CN" altLang="en-US" dirty="0"/>
              <a:t> </a:t>
            </a:r>
            <a:r>
              <a:rPr lang="en-US" altLang="zh-CN" dirty="0"/>
              <a:t>more</a:t>
            </a:r>
            <a:r>
              <a:rPr lang="zh-CN" altLang="en-US" dirty="0"/>
              <a:t> </a:t>
            </a:r>
            <a:r>
              <a:rPr lang="en-US" altLang="zh-CN" dirty="0"/>
              <a:t>and</a:t>
            </a:r>
            <a:r>
              <a:rPr lang="zh-CN" altLang="en-US" dirty="0"/>
              <a:t> </a:t>
            </a:r>
            <a:r>
              <a:rPr lang="en-US" altLang="zh-CN" dirty="0"/>
              <a:t>more</a:t>
            </a:r>
            <a:r>
              <a:rPr lang="zh-CN" altLang="en-US" dirty="0"/>
              <a:t> </a:t>
            </a:r>
            <a:r>
              <a:rPr lang="en-US" altLang="zh-CN" dirty="0"/>
              <a:t>popular.</a:t>
            </a:r>
            <a:r>
              <a:rPr lang="zh-CN" altLang="en-US" dirty="0"/>
              <a:t> </a:t>
            </a:r>
            <a:r>
              <a:rPr lang="en-US" altLang="zh-CN" dirty="0"/>
              <a:t>Also,</a:t>
            </a:r>
            <a:r>
              <a:rPr lang="zh-CN" altLang="en-US" dirty="0"/>
              <a:t> </a:t>
            </a:r>
            <a:r>
              <a:rPr lang="en-US" altLang="zh-CN" dirty="0"/>
              <a:t>currently</a:t>
            </a:r>
            <a:r>
              <a:rPr lang="zh-CN" altLang="en-US" dirty="0"/>
              <a:t> </a:t>
            </a:r>
            <a:r>
              <a:rPr lang="en-US" altLang="zh-CN" dirty="0"/>
              <a:t>for</a:t>
            </a:r>
            <a:r>
              <a:rPr lang="zh-CN" altLang="en-US" dirty="0"/>
              <a:t> </a:t>
            </a:r>
            <a:r>
              <a:rPr lang="en-US" altLang="zh-CN" dirty="0"/>
              <a:t>many</a:t>
            </a:r>
            <a:r>
              <a:rPr lang="zh-CN" altLang="en-US" dirty="0"/>
              <a:t> </a:t>
            </a:r>
            <a:r>
              <a:rPr lang="en-US" altLang="zh-CN" dirty="0"/>
              <a:t>service</a:t>
            </a:r>
            <a:r>
              <a:rPr lang="zh-CN" altLang="en-US" dirty="0"/>
              <a:t> </a:t>
            </a:r>
            <a:r>
              <a:rPr lang="en-US" altLang="zh-CN" dirty="0"/>
              <a:t>providers,</a:t>
            </a:r>
            <a:r>
              <a:rPr lang="zh-CN" altLang="en-US" dirty="0"/>
              <a:t> </a:t>
            </a:r>
            <a:r>
              <a:rPr lang="en-US" altLang="zh-CN" dirty="0"/>
              <a:t>most</a:t>
            </a:r>
            <a:r>
              <a:rPr lang="zh-CN" altLang="en-US" dirty="0"/>
              <a:t> </a:t>
            </a:r>
            <a:r>
              <a:rPr lang="en-US" altLang="zh-CN" dirty="0"/>
              <a:t>of</a:t>
            </a:r>
            <a:r>
              <a:rPr lang="zh-CN" altLang="en-US" dirty="0"/>
              <a:t> </a:t>
            </a:r>
            <a:r>
              <a:rPr lang="en-US" altLang="zh-CN" dirty="0"/>
              <a:t>the</a:t>
            </a:r>
            <a:r>
              <a:rPr lang="zh-CN" altLang="en-US" dirty="0"/>
              <a:t> </a:t>
            </a:r>
            <a:r>
              <a:rPr lang="en-US" altLang="zh-CN" dirty="0"/>
              <a:t>training</a:t>
            </a:r>
            <a:r>
              <a:rPr lang="zh-CN" altLang="en-US" dirty="0"/>
              <a:t> </a:t>
            </a:r>
            <a:r>
              <a:rPr lang="en-US" altLang="zh-CN" dirty="0"/>
              <a:t>data</a:t>
            </a:r>
            <a:r>
              <a:rPr lang="zh-CN" altLang="en-US" dirty="0"/>
              <a:t> </a:t>
            </a:r>
            <a:r>
              <a:rPr lang="en-US" altLang="zh-CN" dirty="0"/>
              <a:t>are</a:t>
            </a:r>
            <a:r>
              <a:rPr lang="zh-CN" altLang="en-US" dirty="0"/>
              <a:t> </a:t>
            </a:r>
            <a:r>
              <a:rPr lang="en-US" altLang="zh-CN" dirty="0"/>
              <a:t>still</a:t>
            </a:r>
            <a:r>
              <a:rPr lang="zh-CN" altLang="en-US" dirty="0"/>
              <a:t> </a:t>
            </a:r>
            <a:r>
              <a:rPr lang="en-US" altLang="zh-CN" dirty="0"/>
              <a:t>generated</a:t>
            </a:r>
            <a:r>
              <a:rPr lang="zh-CN" altLang="en-US" dirty="0"/>
              <a:t> </a:t>
            </a:r>
            <a:r>
              <a:rPr lang="en-US" altLang="zh-CN" dirty="0"/>
              <a:t>by</a:t>
            </a:r>
            <a:r>
              <a:rPr lang="zh-CN" altLang="en-US" dirty="0"/>
              <a:t> </a:t>
            </a:r>
            <a:r>
              <a:rPr lang="en-US" altLang="zh-CN" dirty="0"/>
              <a:t>mobile</a:t>
            </a:r>
            <a:r>
              <a:rPr lang="zh-CN" altLang="en-US" dirty="0"/>
              <a:t> </a:t>
            </a:r>
            <a:r>
              <a:rPr lang="en-US" altLang="zh-CN" dirty="0"/>
              <a:t>users.</a:t>
            </a:r>
            <a:r>
              <a:rPr lang="zh-CN" altLang="en-US" dirty="0"/>
              <a:t> </a:t>
            </a:r>
            <a:r>
              <a:rPr lang="en-US" altLang="zh-CN" dirty="0"/>
              <a:t>The</a:t>
            </a:r>
            <a:r>
              <a:rPr lang="zh-CN" altLang="en-US" dirty="0"/>
              <a:t> </a:t>
            </a:r>
            <a:r>
              <a:rPr lang="en-US" altLang="zh-CN" dirty="0"/>
              <a:t>largest</a:t>
            </a:r>
            <a:r>
              <a:rPr lang="zh-CN" altLang="en-US" dirty="0"/>
              <a:t> </a:t>
            </a:r>
            <a:r>
              <a:rPr lang="en-US" altLang="zh-CN" dirty="0"/>
              <a:t>data</a:t>
            </a:r>
            <a:r>
              <a:rPr lang="zh-CN" altLang="en-US" dirty="0"/>
              <a:t> </a:t>
            </a:r>
            <a:r>
              <a:rPr lang="en-US" altLang="zh-CN" dirty="0"/>
              <a:t>collection</a:t>
            </a:r>
            <a:r>
              <a:rPr lang="zh-CN" altLang="en-US" dirty="0"/>
              <a:t> </a:t>
            </a:r>
            <a:r>
              <a:rPr lang="en-US" altLang="zh-CN" dirty="0"/>
              <a:t>resource</a:t>
            </a:r>
            <a:r>
              <a:rPr lang="zh-CN" altLang="en-US" dirty="0"/>
              <a:t> </a:t>
            </a:r>
            <a:r>
              <a:rPr lang="en-US" altLang="zh-CN" dirty="0"/>
              <a:t>is</a:t>
            </a:r>
            <a:r>
              <a:rPr lang="zh-CN" altLang="en-US" dirty="0"/>
              <a:t> </a:t>
            </a:r>
            <a:r>
              <a:rPr lang="en-US" altLang="zh-CN" dirty="0"/>
              <a:t>still</a:t>
            </a:r>
            <a:r>
              <a:rPr lang="zh-CN" altLang="en-US" dirty="0"/>
              <a:t> </a:t>
            </a:r>
            <a:r>
              <a:rPr lang="en-US" altLang="zh-CN" dirty="0"/>
              <a:t>mobile</a:t>
            </a:r>
            <a:r>
              <a:rPr lang="zh-CN" altLang="en-US" dirty="0"/>
              <a:t> </a:t>
            </a:r>
            <a:r>
              <a:rPr lang="en-US" altLang="zh-CN" dirty="0"/>
              <a:t>devices.</a:t>
            </a:r>
          </a:p>
          <a:p>
            <a:endParaRPr lang="en-US" dirty="0"/>
          </a:p>
          <a:p>
            <a:r>
              <a:rPr lang="en-US" altLang="zh-CN" dirty="0"/>
              <a:t>So</a:t>
            </a:r>
            <a:r>
              <a:rPr lang="zh-CN" altLang="en-US" dirty="0"/>
              <a:t> </a:t>
            </a:r>
            <a:r>
              <a:rPr lang="en-US" altLang="zh-CN" dirty="0"/>
              <a:t>our</a:t>
            </a:r>
            <a:r>
              <a:rPr lang="zh-CN" altLang="en-US" dirty="0"/>
              <a:t> </a:t>
            </a:r>
            <a:r>
              <a:rPr lang="en-US" altLang="zh-CN" dirty="0"/>
              <a:t>motivation</a:t>
            </a:r>
            <a:r>
              <a:rPr lang="zh-CN" altLang="en-US" dirty="0"/>
              <a:t> </a:t>
            </a:r>
            <a:r>
              <a:rPr lang="en-US" altLang="zh-CN" dirty="0"/>
              <a:t>is</a:t>
            </a:r>
            <a:r>
              <a:rPr lang="zh-CN" altLang="en-US" dirty="0"/>
              <a:t> </a:t>
            </a:r>
            <a:r>
              <a:rPr lang="en-US" altLang="zh-CN" dirty="0"/>
              <a:t>can</a:t>
            </a:r>
            <a:r>
              <a:rPr lang="zh-CN" altLang="en-US" dirty="0"/>
              <a:t> </a:t>
            </a:r>
            <a:r>
              <a:rPr lang="en-US" altLang="zh-CN" dirty="0"/>
              <a:t>we</a:t>
            </a:r>
            <a:r>
              <a:rPr lang="zh-CN" altLang="en-US" dirty="0"/>
              <a:t> </a:t>
            </a:r>
            <a:r>
              <a:rPr lang="en-US" sz="1200" dirty="0">
                <a:solidFill>
                  <a:srgbClr val="FF0000"/>
                </a:solidFill>
                <a:latin typeface="Palatino" charset="0"/>
                <a:ea typeface="Palatino" charset="0"/>
                <a:cs typeface="Palatino" charset="0"/>
              </a:rPr>
              <a:t>bypass the data collection </a:t>
            </a:r>
            <a:r>
              <a:rPr lang="en-US" sz="1200" dirty="0">
                <a:solidFill>
                  <a:schemeClr val="tx1"/>
                </a:solidFill>
                <a:latin typeface="Palatino" charset="0"/>
                <a:ea typeface="Palatino" charset="0"/>
                <a:cs typeface="Palatino" charset="0"/>
              </a:rPr>
              <a:t>from mobile devices and </a:t>
            </a:r>
            <a:r>
              <a:rPr lang="en-US" sz="1200" dirty="0">
                <a:solidFill>
                  <a:srgbClr val="FF0000"/>
                </a:solidFill>
                <a:latin typeface="Palatino" charset="0"/>
                <a:ea typeface="Palatino" charset="0"/>
                <a:cs typeface="Palatino" charset="0"/>
              </a:rPr>
              <a:t>directly train</a:t>
            </a:r>
            <a:r>
              <a:rPr lang="en-US" sz="1200" dirty="0">
                <a:solidFill>
                  <a:schemeClr val="tx1"/>
                </a:solidFill>
                <a:latin typeface="Palatino" charset="0"/>
                <a:ea typeface="Palatino" charset="0"/>
                <a:cs typeface="Palatino" charset="0"/>
              </a:rPr>
              <a:t> the DNN models</a:t>
            </a:r>
            <a:r>
              <a:rPr lang="en-US" sz="1200" dirty="0">
                <a:solidFill>
                  <a:srgbClr val="FF0000"/>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in</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mobile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devices?</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We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tried</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to</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find</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solutions</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towards</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this</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direction</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in</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this</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work.</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We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proposed</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the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idea</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of</a:t>
            </a:r>
            <a:r>
              <a:rPr lang="zh-CN" altLang="en-US" sz="1200" dirty="0">
                <a:solidFill>
                  <a:schemeClr val="tx1"/>
                </a:solidFill>
                <a:latin typeface="Palatino" charset="0"/>
                <a:ea typeface="Palatino" charset="0"/>
                <a:cs typeface="Palatino" charset="0"/>
              </a:rPr>
              <a:t> </a:t>
            </a:r>
            <a:r>
              <a:rPr lang="en-US" altLang="zh-CN" sz="1200" dirty="0" err="1">
                <a:solidFill>
                  <a:schemeClr val="tx1"/>
                </a:solidFill>
                <a:latin typeface="Palatino" charset="0"/>
                <a:ea typeface="Palatino" charset="0"/>
                <a:cs typeface="Palatino" charset="0"/>
              </a:rPr>
              <a:t>crowdlearning</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to</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facilitate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the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secure</a:t>
            </a:r>
            <a:r>
              <a:rPr lang="zh-CN" altLang="en-US" sz="1200" dirty="0">
                <a:solidFill>
                  <a:schemeClr val="tx1"/>
                </a:solidFill>
                <a:latin typeface="Palatino" charset="0"/>
                <a:ea typeface="Palatino" charset="0"/>
                <a:cs typeface="Palatino" charset="0"/>
              </a:rPr>
              <a:t> </a:t>
            </a:r>
            <a:r>
              <a:rPr lang="en-US" altLang="zh-CN" sz="1200" dirty="0">
                <a:solidFill>
                  <a:schemeClr val="tx1"/>
                </a:solidFill>
                <a:latin typeface="Palatino" charset="0"/>
                <a:ea typeface="Palatino" charset="0"/>
                <a:cs typeface="Palatino" charset="0"/>
              </a:rPr>
              <a:t>training.</a:t>
            </a:r>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5</a:t>
            </a:fld>
            <a:endParaRPr lang="en-US"/>
          </a:p>
        </p:txBody>
      </p:sp>
    </p:spTree>
    <p:extLst>
      <p:ext uri="{BB962C8B-B14F-4D97-AF65-F5344CB8AC3E}">
        <p14:creationId xmlns:p14="http://schemas.microsoft.com/office/powerpoint/2010/main" val="4004706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Enabling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mobile devices brings many extra </a:t>
            </a:r>
            <a:r>
              <a:rPr lang="en-US" sz="1200" b="0"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Firstly</a:t>
            </a:r>
            <a:r>
              <a:rPr lang="en-US" sz="1200" kern="1200" dirty="0">
                <a:solidFill>
                  <a:schemeClr val="tx1"/>
                </a:solidFill>
                <a:effectLst/>
                <a:latin typeface="+mn-lt"/>
                <a:ea typeface="+mn-ea"/>
                <a:cs typeface="+mn-cs"/>
              </a:rPr>
              <a:t>, training a DNN usually involves complex optimization, and neural network with complex structure and massive training data usually results in training for hours or days even for powerful servers, and it is much harder to use mobile devices in the training.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Secondly</a:t>
            </a:r>
            <a:r>
              <a:rPr lang="en-US" sz="1200" kern="1200" dirty="0">
                <a:solidFill>
                  <a:schemeClr val="tx1"/>
                </a:solidFill>
                <a:effectLst/>
                <a:latin typeface="+mn-lt"/>
                <a:ea typeface="+mn-ea"/>
                <a:cs typeface="+mn-cs"/>
              </a:rPr>
              <a:t>, the large size of the DNN (can be as large as several </a:t>
            </a:r>
            <a:r>
              <a:rPr lang="en-US" sz="1200" kern="1200" dirty="0" err="1">
                <a:solidFill>
                  <a:schemeClr val="tx1"/>
                </a:solidFill>
                <a:effectLst/>
                <a:latin typeface="+mn-lt"/>
                <a:ea typeface="+mn-ea"/>
                <a:cs typeface="+mn-cs"/>
              </a:rPr>
              <a:t>GBytes</a:t>
            </a:r>
            <a:r>
              <a:rPr lang="en-US" sz="1200" kern="1200" dirty="0">
                <a:solidFill>
                  <a:schemeClr val="tx1"/>
                </a:solidFill>
                <a:effectLst/>
                <a:latin typeface="+mn-lt"/>
                <a:ea typeface="+mn-ea"/>
                <a:cs typeface="+mn-cs"/>
              </a:rPr>
              <a:t>) makes it challenging for mobile devices to store the architecture and manage the training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Thirdly</a:t>
            </a:r>
            <a:r>
              <a:rPr lang="en-US" sz="1200" kern="1200" dirty="0">
                <a:solidFill>
                  <a:schemeClr val="tx1"/>
                </a:solidFill>
                <a:effectLst/>
                <a:latin typeface="+mn-lt"/>
                <a:ea typeface="+mn-ea"/>
                <a:cs typeface="+mn-cs"/>
              </a:rPr>
              <a:t>, data traffic is expensive especially for mobile devices, therefore our design is limited by the communication overhead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Finally</a:t>
            </a:r>
            <a:r>
              <a:rPr lang="en-US" sz="1200" kern="1200" dirty="0">
                <a:solidFill>
                  <a:schemeClr val="tx1"/>
                </a:solidFill>
                <a:effectLst/>
                <a:latin typeface="+mn-lt"/>
                <a:ea typeface="+mn-ea"/>
                <a:cs typeface="+mn-cs"/>
              </a:rPr>
              <a:t>, connections among mobile devices are unstable, and disconnection of mobile devices may halt the training process or even negatively impact the learning accuracy.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needs to be robust against device disconnection. </a:t>
            </a:r>
            <a:endParaRPr lang="en-US" dirty="0"/>
          </a:p>
          <a:p>
            <a:endParaRPr lang="en-US" dirty="0"/>
          </a:p>
        </p:txBody>
      </p:sp>
      <p:sp>
        <p:nvSpPr>
          <p:cNvPr id="4" name="Slide Number Placeholder 3"/>
          <p:cNvSpPr>
            <a:spLocks noGrp="1"/>
          </p:cNvSpPr>
          <p:nvPr>
            <p:ph type="sldNum" sz="quarter" idx="10"/>
          </p:nvPr>
        </p:nvSpPr>
        <p:spPr/>
        <p:txBody>
          <a:bodyPr/>
          <a:lstStyle/>
          <a:p>
            <a:fld id="{0B9B6E9D-91C8-DB48-8577-62C6FB7FF6EB}" type="slidenum">
              <a:rPr lang="en-US" smtClean="0"/>
              <a:t>6</a:t>
            </a:fld>
            <a:endParaRPr lang="en-US"/>
          </a:p>
        </p:txBody>
      </p:sp>
    </p:spTree>
    <p:extLst>
      <p:ext uri="{BB962C8B-B14F-4D97-AF65-F5344CB8AC3E}">
        <p14:creationId xmlns:p14="http://schemas.microsoft.com/office/powerpoint/2010/main" val="2076483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 of privacy-preserving learning has been an active work in machine learning community. Early works like secure multi-party computation (SMC) can help protect training data, where data is split between multiple parties, who collaborate to train learning model over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whole data</a:t>
            </a:r>
            <a:r>
              <a:rPr lang="en-US" altLang="zh-CN" sz="1200" kern="1200" dirty="0">
                <a:solidFill>
                  <a:schemeClr val="tx1"/>
                </a:solidFill>
                <a:effectLst/>
                <a:latin typeface="+mn-lt"/>
                <a:ea typeface="+mn-ea"/>
                <a:cs typeface="+mn-cs"/>
              </a:rPr>
              <a:t>set</a:t>
            </a:r>
            <a:r>
              <a:rPr lang="en-US" sz="1200" kern="1200" dirty="0">
                <a:solidFill>
                  <a:schemeClr val="tx1"/>
                </a:solidFill>
                <a:effectLst/>
                <a:latin typeface="+mn-lt"/>
                <a:ea typeface="+mn-ea"/>
                <a:cs typeface="+mn-cs"/>
              </a:rPr>
              <a:t>, while no any single party can access to others’ training data. However SMC imposes too much computation overhead and is not applicable for deep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Differential privacy is another popular approach, which directly perturbs original data, or perturbs gradients to update parameters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Although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theoretically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ifferential privacy </a:t>
            </a:r>
            <a:r>
              <a:rPr lang="en-US" altLang="zh-CN" sz="1200" kern="1200" dirty="0">
                <a:solidFill>
                  <a:schemeClr val="tx1"/>
                </a:solidFill>
                <a:effectLst/>
                <a:latin typeface="+mn-lt"/>
                <a:ea typeface="+mn-ea"/>
                <a:cs typeface="+mn-cs"/>
              </a:rPr>
              <a:t>could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provide</a:t>
            </a:r>
            <a:r>
              <a:rPr lang="en-US" sz="1200" kern="1200" dirty="0">
                <a:solidFill>
                  <a:schemeClr val="tx1"/>
                </a:solidFill>
                <a:effectLst/>
                <a:latin typeface="+mn-lt"/>
                <a:ea typeface="+mn-ea"/>
                <a:cs typeface="+mn-cs"/>
              </a:rPr>
              <a:t> strict privacy protection, </a:t>
            </a:r>
            <a:r>
              <a:rPr lang="en-US" altLang="zh-CN"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introduces too much noise and degrades model’s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Homomorphic encryption is another kind of protections from encryption perspective. It enables training over encrypted data, without exposing the plaintexts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ever homomorphic encryption only supports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limited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number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en-US" sz="1200" kern="1200" dirty="0">
                <a:solidFill>
                  <a:schemeClr val="tx1"/>
                </a:solidFill>
                <a:effectLst/>
                <a:latin typeface="+mn-lt"/>
                <a:ea typeface="+mn-ea"/>
                <a:cs typeface="+mn-cs"/>
              </a:rPr>
              <a:t> addition and multiplication operations, limits the supported operation times, and imposes heavy computation overhead, thus is hard to apply in deep learning.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B9B6E9D-91C8-DB48-8577-62C6FB7FF6EB}" type="slidenum">
              <a:rPr lang="en-US" smtClean="0"/>
              <a:t>7</a:t>
            </a:fld>
            <a:endParaRPr lang="en-US"/>
          </a:p>
        </p:txBody>
      </p:sp>
    </p:spTree>
    <p:extLst>
      <p:ext uri="{BB962C8B-B14F-4D97-AF65-F5344CB8AC3E}">
        <p14:creationId xmlns:p14="http://schemas.microsoft.com/office/powerpoint/2010/main" val="3375413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mentioned </a:t>
            </a:r>
            <a:r>
              <a:rPr lang="en-US" sz="1200" kern="1200" dirty="0">
                <a:solidFill>
                  <a:schemeClr val="tx1"/>
                </a:solidFill>
                <a:effectLst/>
                <a:latin typeface="+mn-lt"/>
                <a:ea typeface="+mn-ea"/>
                <a:cs typeface="+mn-cs"/>
              </a:rPr>
              <a:t>enabling </a:t>
            </a:r>
            <a:r>
              <a:rPr lang="en-US" sz="1200" i="1" kern="1200" dirty="0" err="1">
                <a:solidFill>
                  <a:schemeClr val="tx1"/>
                </a:solidFill>
                <a:effectLst/>
                <a:latin typeface="+mn-lt"/>
                <a:ea typeface="+mn-ea"/>
                <a:cs typeface="+mn-cs"/>
              </a:rPr>
              <a:t>Crowdlearning</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mobile devices still brings many extra </a:t>
            </a:r>
            <a:r>
              <a:rPr lang="en-US" sz="1200" b="0" kern="1200" dirty="0">
                <a:solidFill>
                  <a:schemeClr val="tx1"/>
                </a:solidFill>
                <a:effectLst/>
                <a:latin typeface="+mn-lt"/>
                <a:ea typeface="+mn-ea"/>
                <a:cs typeface="+mn-cs"/>
              </a:rPr>
              <a:t>challenges</a:t>
            </a:r>
            <a:r>
              <a:rPr lang="en-US" sz="1200" kern="1200" dirty="0">
                <a:solidFill>
                  <a:schemeClr val="tx1"/>
                </a:solidFill>
                <a:effectLst/>
                <a:latin typeface="+mn-lt"/>
                <a:ea typeface="+mn-ea"/>
                <a:cs typeface="+mn-cs"/>
              </a:rPr>
              <a:t>. To tackle those challenges, let’s first decompose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those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challenges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pieces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possible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solutions.</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Our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first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problem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that</a:t>
            </a:r>
            <a:r>
              <a:rPr lang="zh-CN" altLang="en-US" sz="1200" kern="1200" dirty="0">
                <a:solidFill>
                  <a:schemeClr val="tx1"/>
                </a:solidFill>
                <a:effectLst/>
                <a:latin typeface="+mn-lt"/>
                <a:ea typeface="+mn-ea"/>
                <a:cs typeface="+mn-cs"/>
              </a:rPr>
              <a:t> </a:t>
            </a:r>
            <a:r>
              <a:rPr lang="en-US" altLang="zh-CN" sz="1200" dirty="0">
                <a:latin typeface="Palatino" charset="0"/>
                <a:ea typeface="Palatino" charset="0"/>
                <a:cs typeface="Palatino" charset="0"/>
              </a:rPr>
              <a:t>one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mobile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cannot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tolerate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storage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Our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objective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reduce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each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load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combine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train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model,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possibly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solve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propose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slicing</a:t>
            </a:r>
            <a:r>
              <a:rPr lang="zh-CN" altLang="en-US" sz="1200" dirty="0">
                <a:solidFill>
                  <a:srgbClr val="FF0000"/>
                </a:solidFill>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whole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DNN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assigning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mobile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second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problem</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will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slicing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DNN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still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support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training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procedure,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specifically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for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feed-forward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stage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and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back-propagation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stage?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will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show</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feasible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Thirdly,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slicing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DNN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work,</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how</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slice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Actually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for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slicing,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our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objective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three-fold.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need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ensure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each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afford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one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DNN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also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need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minimize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overall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communication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overhead.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Also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need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balance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each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Fourthly,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what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scenario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that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number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mobile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much</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more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than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number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DNN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reason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emphasize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that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if</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not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handle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properly,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many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may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hold</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same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piece,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while</a:t>
            </a:r>
            <a:r>
              <a:rPr lang="zh-CN" altLang="en-US" sz="1200" dirty="0">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iteration</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can</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only</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support</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one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training</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sample</a:t>
            </a:r>
            <a:r>
              <a:rPr lang="en-US" altLang="zh-CN" sz="1200" dirty="0">
                <a:latin typeface="Palatino" charset="0"/>
                <a:ea typeface="Palatino" charset="0"/>
                <a:cs typeface="Palatino" charset="0"/>
              </a:rPr>
              <a: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thus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meaningless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waiting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waste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may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occur.</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thus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propose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logically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grouping</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Palatino" charset="0"/>
                <a:ea typeface="Palatino" charset="0"/>
                <a:cs typeface="Palatino" charset="0"/>
              </a:rPr>
              <a:t>Lastly,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by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above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general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ideas,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completely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solve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privacy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issues?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Actually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not.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First,</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data</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flows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between</a:t>
            </a:r>
            <a:r>
              <a:rPr lang="zh-CN" altLang="en-US" sz="1200" dirty="0">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previous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layer,</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server,</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later</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layer</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(forward</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and</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backward),</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which</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could</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introduce</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privacy</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breaches.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Secondly,</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contributes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his</a:t>
            </a:r>
            <a:r>
              <a:rPr lang="zh-CN" altLang="en-US" sz="1200" dirty="0">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data</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as</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training</a:t>
            </a:r>
            <a:r>
              <a:rPr lang="zh-CN" altLang="en-US" sz="1200" dirty="0">
                <a:solidFill>
                  <a:srgbClr val="FF0000"/>
                </a:solidFill>
                <a:latin typeface="Palatino" charset="0"/>
                <a:ea typeface="Palatino" charset="0"/>
                <a:cs typeface="Palatino" charset="0"/>
              </a:rPr>
              <a:t> </a:t>
            </a:r>
            <a:r>
              <a:rPr lang="en-US" altLang="zh-CN" sz="1200" dirty="0">
                <a:solidFill>
                  <a:srgbClr val="FF0000"/>
                </a:solidFill>
                <a:latin typeface="Palatino" charset="0"/>
                <a:ea typeface="Palatino" charset="0"/>
                <a:cs typeface="Palatino" charset="0"/>
              </a:rPr>
              <a:t>sample</a:t>
            </a:r>
            <a:r>
              <a:rPr lang="zh-CN" altLang="en-US" sz="1200" dirty="0">
                <a:solidFill>
                  <a:srgbClr val="FF0000"/>
                </a:solidFill>
                <a:latin typeface="Palatino" charset="0"/>
                <a:ea typeface="Palatino" charset="0"/>
                <a:cs typeface="Palatino" charset="0"/>
              </a:rPr>
              <a:t> </a:t>
            </a:r>
            <a:r>
              <a:rPr lang="en-US" altLang="zh-CN" sz="1200" dirty="0">
                <a:latin typeface="Palatino" charset="0"/>
                <a:ea typeface="Palatino" charset="0"/>
                <a:cs typeface="Palatino" charset="0"/>
              </a:rPr>
              <a:t>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vulnerable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others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who</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undertake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computation.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will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introduce</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this</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in</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detail</a:t>
            </a:r>
            <a:r>
              <a:rPr lang="zh-CN" altLang="en-US" sz="1200" dirty="0">
                <a:latin typeface="Palatino" charset="0"/>
                <a:ea typeface="Palatino" charset="0"/>
                <a:cs typeface="Palatino" charset="0"/>
              </a:rPr>
              <a:t> </a:t>
            </a:r>
            <a:r>
              <a:rPr lang="en-US" altLang="zh-CN" sz="1200" dirty="0">
                <a:latin typeface="Palatino" charset="0"/>
                <a:ea typeface="Palatino" charset="0"/>
                <a:cs typeface="Palatino" charset="0"/>
              </a:rPr>
              <a:t>later.</a:t>
            </a:r>
            <a:endParaRPr lang="zh-CN" alt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alatino" charset="0"/>
              <a:ea typeface="Palatino" charset="0"/>
              <a:cs typeface="Palatino"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2EEBDA7-56D9-3545-BA7D-7209FC5C995F}" type="slidenum">
              <a:rPr lang="en-US" smtClean="0"/>
              <a:t>8</a:t>
            </a:fld>
            <a:endParaRPr lang="en-US"/>
          </a:p>
        </p:txBody>
      </p:sp>
    </p:spTree>
    <p:extLst>
      <p:ext uri="{BB962C8B-B14F-4D97-AF65-F5344CB8AC3E}">
        <p14:creationId xmlns:p14="http://schemas.microsoft.com/office/powerpoint/2010/main" val="4210761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Master" Target="../slideMasters/slideMaster1.xml"/><Relationship Id="rId2" Type="http://schemas.openxmlformats.org/officeDocument/2006/relationships/image" Target="../media/image1.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190713-E4C0-6B49-95AA-5E94C584E19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074B55C7-EF43-E348-A050-451E7C586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 xmlns:a16="http://schemas.microsoft.com/office/drawing/2014/main" id="{DEC70FB7-7A55-7843-B324-450BCC066CC7}"/>
              </a:ext>
            </a:extLst>
          </p:cNvPr>
          <p:cNvSpPr>
            <a:spLocks noGrp="1"/>
          </p:cNvSpPr>
          <p:nvPr>
            <p:ph type="dt" sz="half" idx="10"/>
          </p:nvPr>
        </p:nvSpPr>
        <p:spPr/>
        <p:txBody>
          <a:bodyPr/>
          <a:lstStyle/>
          <a:p>
            <a:r>
              <a:rPr lang="en-US"/>
              <a:t>6/12/2018, IEEE SECON 2018</a:t>
            </a:r>
          </a:p>
        </p:txBody>
      </p:sp>
      <p:sp>
        <p:nvSpPr>
          <p:cNvPr id="5" name="Footer Placeholder 4">
            <a:extLst>
              <a:ext uri="{FF2B5EF4-FFF2-40B4-BE49-F238E27FC236}">
                <a16:creationId xmlns="" xmlns:a16="http://schemas.microsoft.com/office/drawing/2014/main" id="{8840427E-B5B2-424F-83B4-AB5C64A51A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2654E52-0E14-8B4A-82C1-BDE3AC11B31D}"/>
              </a:ext>
            </a:extLst>
          </p:cNvPr>
          <p:cNvSpPr>
            <a:spLocks noGrp="1"/>
          </p:cNvSpPr>
          <p:nvPr>
            <p:ph type="sldNum" sz="quarter" idx="12"/>
          </p:nvPr>
        </p:nvSpPr>
        <p:spPr/>
        <p:txBody>
          <a:bodyPr/>
          <a:lstStyle/>
          <a:p>
            <a:fld id="{9919F354-F0AC-664A-A3F3-CB37D7987B2A}" type="slidenum">
              <a:rPr lang="en-US" smtClean="0"/>
              <a:t>‹#›</a:t>
            </a:fld>
            <a:endParaRPr lang="en-US"/>
          </a:p>
        </p:txBody>
      </p:sp>
      <p:pic>
        <p:nvPicPr>
          <p:cNvPr id="7" name="Picture 6">
            <a:extLst>
              <a:ext uri="{FF2B5EF4-FFF2-40B4-BE49-F238E27FC236}">
                <a16:creationId xmlns="" xmlns:a16="http://schemas.microsoft.com/office/drawing/2014/main" id="{A6CD20D4-2B59-1B4B-B478-D614FC904C9F}"/>
              </a:ext>
            </a:extLst>
          </p:cNvPr>
          <p:cNvPicPr>
            <a:picLocks noChangeAspect="1"/>
          </p:cNvPicPr>
          <p:nvPr userDrawn="1"/>
        </p:nvPicPr>
        <p:blipFill>
          <a:blip r:embed="rId2"/>
          <a:stretch>
            <a:fillRect/>
          </a:stretch>
        </p:blipFill>
        <p:spPr>
          <a:xfrm>
            <a:off x="589372" y="5551581"/>
            <a:ext cx="3241623" cy="921018"/>
          </a:xfrm>
          <a:prstGeom prst="rect">
            <a:avLst/>
          </a:prstGeom>
        </p:spPr>
      </p:pic>
      <p:pic>
        <p:nvPicPr>
          <p:cNvPr id="8" name="Picture 7">
            <a:extLst>
              <a:ext uri="{FF2B5EF4-FFF2-40B4-BE49-F238E27FC236}">
                <a16:creationId xmlns="" xmlns:a16="http://schemas.microsoft.com/office/drawing/2014/main" id="{75515E36-1BFD-1C41-AA68-64EA45839737}"/>
              </a:ext>
            </a:extLst>
          </p:cNvPr>
          <p:cNvPicPr>
            <a:picLocks noChangeAspect="1"/>
          </p:cNvPicPr>
          <p:nvPr userDrawn="1"/>
        </p:nvPicPr>
        <p:blipFill>
          <a:blip r:embed="rId3"/>
          <a:stretch>
            <a:fillRect/>
          </a:stretch>
        </p:blipFill>
        <p:spPr>
          <a:xfrm>
            <a:off x="4368351" y="5701552"/>
            <a:ext cx="3677231" cy="883397"/>
          </a:xfrm>
          <a:prstGeom prst="rect">
            <a:avLst/>
          </a:prstGeom>
        </p:spPr>
      </p:pic>
      <p:pic>
        <p:nvPicPr>
          <p:cNvPr id="9" name="Picture 8">
            <a:extLst>
              <a:ext uri="{FF2B5EF4-FFF2-40B4-BE49-F238E27FC236}">
                <a16:creationId xmlns="" xmlns:a16="http://schemas.microsoft.com/office/drawing/2014/main" id="{72B5A43D-08A1-8C4D-AD33-C4B4153664F4}"/>
              </a:ext>
            </a:extLst>
          </p:cNvPr>
          <p:cNvPicPr>
            <a:picLocks noChangeAspect="1"/>
          </p:cNvPicPr>
          <p:nvPr userDrawn="1"/>
        </p:nvPicPr>
        <p:blipFill>
          <a:blip r:embed="rId4"/>
          <a:stretch>
            <a:fillRect/>
          </a:stretch>
        </p:blipFill>
        <p:spPr>
          <a:xfrm>
            <a:off x="8610600" y="5714999"/>
            <a:ext cx="3209365" cy="690364"/>
          </a:xfrm>
          <a:prstGeom prst="rect">
            <a:avLst/>
          </a:prstGeom>
        </p:spPr>
      </p:pic>
    </p:spTree>
    <p:extLst>
      <p:ext uri="{BB962C8B-B14F-4D97-AF65-F5344CB8AC3E}">
        <p14:creationId xmlns:p14="http://schemas.microsoft.com/office/powerpoint/2010/main" val="3430269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F58B9F-6902-1849-BACC-4FA359706D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9C8B52F-A1AB-5E41-B87B-F18118A607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C7E58E4-DBA0-A34D-8ACB-0C27DB76D0E1}"/>
              </a:ext>
            </a:extLst>
          </p:cNvPr>
          <p:cNvSpPr>
            <a:spLocks noGrp="1"/>
          </p:cNvSpPr>
          <p:nvPr>
            <p:ph type="dt" sz="half" idx="10"/>
          </p:nvPr>
        </p:nvSpPr>
        <p:spPr/>
        <p:txBody>
          <a:bodyPr/>
          <a:lstStyle/>
          <a:p>
            <a:r>
              <a:rPr lang="en-US"/>
              <a:t>6/12/2018, IEEE SECON 2018</a:t>
            </a:r>
          </a:p>
        </p:txBody>
      </p:sp>
      <p:sp>
        <p:nvSpPr>
          <p:cNvPr id="5" name="Footer Placeholder 4">
            <a:extLst>
              <a:ext uri="{FF2B5EF4-FFF2-40B4-BE49-F238E27FC236}">
                <a16:creationId xmlns="" xmlns:a16="http://schemas.microsoft.com/office/drawing/2014/main" id="{F9BE7BD0-0071-8F4E-A69D-886C13A730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BB082E-6A4E-0C47-AA10-7F37A200FDED}"/>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81327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273342-09F1-C14F-B1C4-FAA0E7FD05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8F5A791-3EF0-1649-A807-A683218290C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6ED843-1D45-F44E-97C8-CBB31E4336BE}"/>
              </a:ext>
            </a:extLst>
          </p:cNvPr>
          <p:cNvSpPr>
            <a:spLocks noGrp="1"/>
          </p:cNvSpPr>
          <p:nvPr>
            <p:ph type="dt" sz="half" idx="10"/>
          </p:nvPr>
        </p:nvSpPr>
        <p:spPr/>
        <p:txBody>
          <a:bodyPr/>
          <a:lstStyle/>
          <a:p>
            <a:r>
              <a:rPr lang="en-US"/>
              <a:t>6/12/2018, IEEE SECON 2018</a:t>
            </a:r>
          </a:p>
        </p:txBody>
      </p:sp>
      <p:sp>
        <p:nvSpPr>
          <p:cNvPr id="5" name="Footer Placeholder 4">
            <a:extLst>
              <a:ext uri="{FF2B5EF4-FFF2-40B4-BE49-F238E27FC236}">
                <a16:creationId xmlns="" xmlns:a16="http://schemas.microsoft.com/office/drawing/2014/main" id="{3AB6BEBC-D8C1-0744-9154-5B9AC4FF9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D9C1EF-1C6B-9B44-B03F-E1B34367CFCF}"/>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200481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7DD5C5-093C-DB47-98CC-B08F9E8459A1}"/>
              </a:ext>
            </a:extLst>
          </p:cNvPr>
          <p:cNvSpPr>
            <a:spLocks noGrp="1"/>
          </p:cNvSpPr>
          <p:nvPr>
            <p:ph type="title"/>
          </p:nvPr>
        </p:nvSpPr>
        <p:spPr>
          <a:xfrm>
            <a:off x="1829638" y="347504"/>
            <a:ext cx="8201867" cy="1150364"/>
          </a:xfrm>
          <a:solidFill>
            <a:schemeClr val="bg1"/>
          </a:solidFill>
        </p:spPr>
        <p:txBody>
          <a:bodyPr/>
          <a:lstStyle>
            <a:lvl1pPr algn="ctr">
              <a:defRPr/>
            </a:lvl1pPr>
          </a:lstStyle>
          <a:p>
            <a:r>
              <a:rPr lang="en-US" dirty="0"/>
              <a:t>Click to edit Master title style</a:t>
            </a:r>
          </a:p>
        </p:txBody>
      </p:sp>
      <p:sp>
        <p:nvSpPr>
          <p:cNvPr id="3" name="Content Placeholder 2">
            <a:extLst>
              <a:ext uri="{FF2B5EF4-FFF2-40B4-BE49-F238E27FC236}">
                <a16:creationId xmlns="" xmlns:a16="http://schemas.microsoft.com/office/drawing/2014/main" id="{1D9F5191-BC6E-104C-BB3E-0DD6CC78C068}"/>
              </a:ext>
            </a:extLst>
          </p:cNvPr>
          <p:cNvSpPr>
            <a:spLocks noGrp="1"/>
          </p:cNvSpPr>
          <p:nvPr>
            <p:ph idx="1"/>
          </p:nvPr>
        </p:nvSpPr>
        <p:spPr>
          <a:xfrm>
            <a:off x="828675" y="1889046"/>
            <a:ext cx="10515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 xmlns:a16="http://schemas.microsoft.com/office/drawing/2014/main" id="{54B005BD-CD37-D948-A475-CE27FF52C9D2}"/>
              </a:ext>
            </a:extLst>
          </p:cNvPr>
          <p:cNvCxnSpPr>
            <a:cxnSpLocks/>
          </p:cNvCxnSpPr>
          <p:nvPr userDrawn="1"/>
        </p:nvCxnSpPr>
        <p:spPr>
          <a:xfrm>
            <a:off x="642938" y="1654175"/>
            <a:ext cx="1088707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Date Placeholder 16">
            <a:extLst>
              <a:ext uri="{FF2B5EF4-FFF2-40B4-BE49-F238E27FC236}">
                <a16:creationId xmlns="" xmlns:a16="http://schemas.microsoft.com/office/drawing/2014/main" id="{4938BC9E-8714-C94B-9450-5F438BD90139}"/>
              </a:ext>
            </a:extLst>
          </p:cNvPr>
          <p:cNvSpPr>
            <a:spLocks noGrp="1"/>
          </p:cNvSpPr>
          <p:nvPr>
            <p:ph type="dt" sz="half" idx="10"/>
          </p:nvPr>
        </p:nvSpPr>
        <p:spPr/>
        <p:txBody>
          <a:bodyPr/>
          <a:lstStyle/>
          <a:p>
            <a:r>
              <a:rPr lang="en-US"/>
              <a:t>6/12/2018, IEEE SECON 2018</a:t>
            </a:r>
          </a:p>
        </p:txBody>
      </p:sp>
      <p:sp>
        <p:nvSpPr>
          <p:cNvPr id="18" name="Footer Placeholder 17">
            <a:extLst>
              <a:ext uri="{FF2B5EF4-FFF2-40B4-BE49-F238E27FC236}">
                <a16:creationId xmlns="" xmlns:a16="http://schemas.microsoft.com/office/drawing/2014/main" id="{A0F57EFA-5344-AC41-A335-743E26B0DD83}"/>
              </a:ext>
            </a:extLst>
          </p:cNvPr>
          <p:cNvSpPr>
            <a:spLocks noGrp="1"/>
          </p:cNvSpPr>
          <p:nvPr>
            <p:ph type="ftr" sz="quarter" idx="11"/>
          </p:nvPr>
        </p:nvSpPr>
        <p:spPr/>
        <p:txBody>
          <a:bodyPr/>
          <a:lstStyle/>
          <a:p>
            <a:endParaRPr lang="en-US"/>
          </a:p>
        </p:txBody>
      </p:sp>
      <p:sp>
        <p:nvSpPr>
          <p:cNvPr id="19" name="Slide Number Placeholder 18">
            <a:extLst>
              <a:ext uri="{FF2B5EF4-FFF2-40B4-BE49-F238E27FC236}">
                <a16:creationId xmlns="" xmlns:a16="http://schemas.microsoft.com/office/drawing/2014/main" id="{20ED87CD-7028-5146-A450-99362851D45A}"/>
              </a:ext>
            </a:extLst>
          </p:cNvPr>
          <p:cNvSpPr>
            <a:spLocks noGrp="1"/>
          </p:cNvSpPr>
          <p:nvPr>
            <p:ph type="sldNum" sz="quarter" idx="12"/>
          </p:nvPr>
        </p:nvSpPr>
        <p:spPr/>
        <p:txBody>
          <a:bodyPr/>
          <a:lstStyle>
            <a:lvl1pPr>
              <a:defRPr sz="1600" b="1">
                <a:solidFill>
                  <a:schemeClr val="accent5">
                    <a:lumMod val="75000"/>
                  </a:schemeClr>
                </a:solidFill>
              </a:defRPr>
            </a:lvl1pPr>
          </a:lstStyle>
          <a:p>
            <a:fld id="{9919F354-F0AC-664A-A3F3-CB37D7987B2A}" type="slidenum">
              <a:rPr lang="en-US" smtClean="0"/>
              <a:pPr/>
              <a:t>‹#›</a:t>
            </a:fld>
            <a:endParaRPr lang="en-US" dirty="0"/>
          </a:p>
        </p:txBody>
      </p:sp>
    </p:spTree>
    <p:extLst>
      <p:ext uri="{BB962C8B-B14F-4D97-AF65-F5344CB8AC3E}">
        <p14:creationId xmlns:p14="http://schemas.microsoft.com/office/powerpoint/2010/main" val="398720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43546A-7975-714F-B078-7B83D4709E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2515F9C-8C97-7F48-8609-E50A1D33D0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4F6D4E64-3546-184D-8B50-9C3E910FF386}"/>
              </a:ext>
            </a:extLst>
          </p:cNvPr>
          <p:cNvSpPr>
            <a:spLocks noGrp="1"/>
          </p:cNvSpPr>
          <p:nvPr>
            <p:ph type="dt" sz="half" idx="10"/>
          </p:nvPr>
        </p:nvSpPr>
        <p:spPr/>
        <p:txBody>
          <a:bodyPr/>
          <a:lstStyle/>
          <a:p>
            <a:r>
              <a:rPr lang="en-US"/>
              <a:t>6/12/2018, IEEE SECON 2018</a:t>
            </a:r>
          </a:p>
        </p:txBody>
      </p:sp>
      <p:sp>
        <p:nvSpPr>
          <p:cNvPr id="5" name="Footer Placeholder 4">
            <a:extLst>
              <a:ext uri="{FF2B5EF4-FFF2-40B4-BE49-F238E27FC236}">
                <a16:creationId xmlns="" xmlns:a16="http://schemas.microsoft.com/office/drawing/2014/main" id="{9CEA2220-1730-8944-A54F-DFBFDFCAE9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35DC4BE-B22A-694E-9013-FE808834F964}"/>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3500406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721E26-7B04-0543-A91B-91DC6B70DE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0F49BE4-220E-DD4D-9F05-C97B9492F7A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3A0CCA8-A314-8942-A3F3-FD9E522167A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8F86F6E-CC04-1D46-9E16-24472D1D3F30}"/>
              </a:ext>
            </a:extLst>
          </p:cNvPr>
          <p:cNvSpPr>
            <a:spLocks noGrp="1"/>
          </p:cNvSpPr>
          <p:nvPr>
            <p:ph type="dt" sz="half" idx="10"/>
          </p:nvPr>
        </p:nvSpPr>
        <p:spPr/>
        <p:txBody>
          <a:bodyPr/>
          <a:lstStyle/>
          <a:p>
            <a:r>
              <a:rPr lang="en-US"/>
              <a:t>6/12/2018, IEEE SECON 2018</a:t>
            </a:r>
          </a:p>
        </p:txBody>
      </p:sp>
      <p:sp>
        <p:nvSpPr>
          <p:cNvPr id="6" name="Footer Placeholder 5">
            <a:extLst>
              <a:ext uri="{FF2B5EF4-FFF2-40B4-BE49-F238E27FC236}">
                <a16:creationId xmlns="" xmlns:a16="http://schemas.microsoft.com/office/drawing/2014/main" id="{A2C62923-C09C-2740-9482-71EBA85D8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13F528A-4764-394F-B48B-EF1C06675329}"/>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1479801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D8A302-7EE8-4E48-96F1-E361FD99F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C8D8B38-1365-8148-8BB3-8360287AD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501BD0EA-BB4D-9044-8FD1-BABC63091B7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A77EF99-530C-4444-9851-53F2321A2F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C5A0D955-8B6A-364E-AA8D-4AF18410CC6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B6607CF-E90F-8841-AD55-1FD117685D24}"/>
              </a:ext>
            </a:extLst>
          </p:cNvPr>
          <p:cNvSpPr>
            <a:spLocks noGrp="1"/>
          </p:cNvSpPr>
          <p:nvPr>
            <p:ph type="dt" sz="half" idx="10"/>
          </p:nvPr>
        </p:nvSpPr>
        <p:spPr/>
        <p:txBody>
          <a:bodyPr/>
          <a:lstStyle/>
          <a:p>
            <a:r>
              <a:rPr lang="en-US"/>
              <a:t>6/12/2018, IEEE SECON 2018</a:t>
            </a:r>
          </a:p>
        </p:txBody>
      </p:sp>
      <p:sp>
        <p:nvSpPr>
          <p:cNvPr id="8" name="Footer Placeholder 7">
            <a:extLst>
              <a:ext uri="{FF2B5EF4-FFF2-40B4-BE49-F238E27FC236}">
                <a16:creationId xmlns="" xmlns:a16="http://schemas.microsoft.com/office/drawing/2014/main" id="{54304799-D21D-344C-83EC-95DB87A5C4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AE934E8-B14F-954B-ABC3-0EA4BE6531D8}"/>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1452474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AD1143-7481-5548-9C17-34FA4025C9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0C1050A-6529-B741-8647-BF7B84085C14}"/>
              </a:ext>
            </a:extLst>
          </p:cNvPr>
          <p:cNvSpPr>
            <a:spLocks noGrp="1"/>
          </p:cNvSpPr>
          <p:nvPr>
            <p:ph type="dt" sz="half" idx="10"/>
          </p:nvPr>
        </p:nvSpPr>
        <p:spPr/>
        <p:txBody>
          <a:bodyPr/>
          <a:lstStyle/>
          <a:p>
            <a:r>
              <a:rPr lang="en-US"/>
              <a:t>6/12/2018, IEEE SECON 2018</a:t>
            </a:r>
          </a:p>
        </p:txBody>
      </p:sp>
      <p:sp>
        <p:nvSpPr>
          <p:cNvPr id="4" name="Footer Placeholder 3">
            <a:extLst>
              <a:ext uri="{FF2B5EF4-FFF2-40B4-BE49-F238E27FC236}">
                <a16:creationId xmlns="" xmlns:a16="http://schemas.microsoft.com/office/drawing/2014/main" id="{70619C30-FEC3-DD4F-82EC-1D6D806F17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0274F57-7F29-CE4F-8636-86A66DA86C14}"/>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81421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22F4642-B106-1F41-8D86-2127CE47A03B}"/>
              </a:ext>
            </a:extLst>
          </p:cNvPr>
          <p:cNvSpPr>
            <a:spLocks noGrp="1"/>
          </p:cNvSpPr>
          <p:nvPr>
            <p:ph type="dt" sz="half" idx="10"/>
          </p:nvPr>
        </p:nvSpPr>
        <p:spPr/>
        <p:txBody>
          <a:bodyPr/>
          <a:lstStyle/>
          <a:p>
            <a:r>
              <a:rPr lang="en-US"/>
              <a:t>6/12/2018, IEEE SECON 2018</a:t>
            </a:r>
          </a:p>
        </p:txBody>
      </p:sp>
      <p:sp>
        <p:nvSpPr>
          <p:cNvPr id="3" name="Footer Placeholder 2">
            <a:extLst>
              <a:ext uri="{FF2B5EF4-FFF2-40B4-BE49-F238E27FC236}">
                <a16:creationId xmlns="" xmlns:a16="http://schemas.microsoft.com/office/drawing/2014/main" id="{C0122D15-AF35-0A48-BFA6-6FBBA10DCB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1A2A265-2FB8-974F-BF5A-017B2B3F63E8}"/>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957990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43B7668-3F63-E34C-976E-9364778ABB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3A28BCF-A397-B54F-83D5-7C11B58E0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89F47DE-27BB-1C48-BE56-8BC365178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1F36C37-47B4-8342-82D6-65FF3016BF71}"/>
              </a:ext>
            </a:extLst>
          </p:cNvPr>
          <p:cNvSpPr>
            <a:spLocks noGrp="1"/>
          </p:cNvSpPr>
          <p:nvPr>
            <p:ph type="dt" sz="half" idx="10"/>
          </p:nvPr>
        </p:nvSpPr>
        <p:spPr/>
        <p:txBody>
          <a:bodyPr/>
          <a:lstStyle/>
          <a:p>
            <a:r>
              <a:rPr lang="en-US"/>
              <a:t>6/12/2018, IEEE SECON 2018</a:t>
            </a:r>
          </a:p>
        </p:txBody>
      </p:sp>
      <p:sp>
        <p:nvSpPr>
          <p:cNvPr id="6" name="Footer Placeholder 5">
            <a:extLst>
              <a:ext uri="{FF2B5EF4-FFF2-40B4-BE49-F238E27FC236}">
                <a16:creationId xmlns="" xmlns:a16="http://schemas.microsoft.com/office/drawing/2014/main" id="{76E825E9-D77D-AA42-A477-D255FA407B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A7685DA-84DB-694B-A99A-8B58AC6D1146}"/>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1908544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9B3582-DFDF-144D-AD25-94582BFF9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3EFFE6-EC36-8646-80B2-AD5DE26A4B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7396CCD2-CE74-E147-8324-973EB8722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1C7460BA-ABE5-2A4E-B3F4-DF7EB37EB944}"/>
              </a:ext>
            </a:extLst>
          </p:cNvPr>
          <p:cNvSpPr>
            <a:spLocks noGrp="1"/>
          </p:cNvSpPr>
          <p:nvPr>
            <p:ph type="dt" sz="half" idx="10"/>
          </p:nvPr>
        </p:nvSpPr>
        <p:spPr/>
        <p:txBody>
          <a:bodyPr/>
          <a:lstStyle/>
          <a:p>
            <a:r>
              <a:rPr lang="en-US"/>
              <a:t>6/12/2018, IEEE SECON 2018</a:t>
            </a:r>
          </a:p>
        </p:txBody>
      </p:sp>
      <p:sp>
        <p:nvSpPr>
          <p:cNvPr id="6" name="Footer Placeholder 5">
            <a:extLst>
              <a:ext uri="{FF2B5EF4-FFF2-40B4-BE49-F238E27FC236}">
                <a16:creationId xmlns="" xmlns:a16="http://schemas.microsoft.com/office/drawing/2014/main" id="{8067ADB8-5BC5-BA43-A1E4-587386F85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A06D0F1-C306-2640-AC4B-9AA20DEBEAF3}"/>
              </a:ext>
            </a:extLst>
          </p:cNvPr>
          <p:cNvSpPr>
            <a:spLocks noGrp="1"/>
          </p:cNvSpPr>
          <p:nvPr>
            <p:ph type="sldNum" sz="quarter" idx="12"/>
          </p:nvPr>
        </p:nvSpPr>
        <p:spPr/>
        <p:txBody>
          <a:bodyPr/>
          <a:lstStyle/>
          <a:p>
            <a:fld id="{9919F354-F0AC-664A-A3F3-CB37D7987B2A}" type="slidenum">
              <a:rPr lang="en-US" smtClean="0"/>
              <a:t>‹#›</a:t>
            </a:fld>
            <a:endParaRPr lang="en-US"/>
          </a:p>
        </p:txBody>
      </p:sp>
    </p:spTree>
    <p:extLst>
      <p:ext uri="{BB962C8B-B14F-4D97-AF65-F5344CB8AC3E}">
        <p14:creationId xmlns:p14="http://schemas.microsoft.com/office/powerpoint/2010/main" val="4737870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511D423-15A7-AE48-B947-4512C2A0F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 xmlns:a16="http://schemas.microsoft.com/office/drawing/2014/main" id="{C790D967-CBA2-8D49-ABCF-6FCF2C2A9E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7B59E80-0DFE-1940-B843-5BA76085A0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r>
              <a:rPr lang="en-US"/>
              <a:t>6/12/2018, IEEE SECON 2018</a:t>
            </a:r>
          </a:p>
        </p:txBody>
      </p:sp>
      <p:sp>
        <p:nvSpPr>
          <p:cNvPr id="5" name="Footer Placeholder 4">
            <a:extLst>
              <a:ext uri="{FF2B5EF4-FFF2-40B4-BE49-F238E27FC236}">
                <a16:creationId xmlns="" xmlns:a16="http://schemas.microsoft.com/office/drawing/2014/main" id="{8B1C9946-158F-174F-A23B-22165814B3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 xmlns:a16="http://schemas.microsoft.com/office/drawing/2014/main" id="{FA8FF4A5-2A23-7645-B530-08F87A212B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fld id="{9919F354-F0AC-664A-A3F3-CB37D7987B2A}" type="slidenum">
              <a:rPr lang="en-US" smtClean="0"/>
              <a:pPr/>
              <a:t>‹#›</a:t>
            </a:fld>
            <a:endParaRPr lang="en-US"/>
          </a:p>
        </p:txBody>
      </p:sp>
    </p:spTree>
    <p:extLst>
      <p:ext uri="{BB962C8B-B14F-4D97-AF65-F5344CB8AC3E}">
        <p14:creationId xmlns:p14="http://schemas.microsoft.com/office/powerpoint/2010/main" val="3793578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B98BE-B712-3F47-AF2D-EDE1DEC020BF}"/>
              </a:ext>
            </a:extLst>
          </p:cNvPr>
          <p:cNvSpPr>
            <a:spLocks noGrp="1"/>
          </p:cNvSpPr>
          <p:nvPr>
            <p:ph type="ctrTitle"/>
          </p:nvPr>
        </p:nvSpPr>
        <p:spPr>
          <a:xfrm>
            <a:off x="1322295" y="503799"/>
            <a:ext cx="9798424" cy="2387600"/>
          </a:xfrm>
        </p:spPr>
        <p:txBody>
          <a:bodyPr>
            <a:normAutofit/>
          </a:bodyPr>
          <a:lstStyle/>
          <a:p>
            <a:r>
              <a:rPr lang="en-US" i="1" dirty="0" err="1">
                <a:solidFill>
                  <a:srgbClr val="0070C0"/>
                </a:solidFill>
              </a:rPr>
              <a:t>Crowdlearning</a:t>
            </a:r>
            <a:r>
              <a:rPr lang="en-US" dirty="0">
                <a:solidFill>
                  <a:srgbClr val="0070C0"/>
                </a:solidFill>
              </a:rPr>
              <a:t>:</a:t>
            </a:r>
            <a:r>
              <a:rPr lang="en-US" dirty="0"/>
              <a:t> </a:t>
            </a:r>
            <a:br>
              <a:rPr lang="en-US" dirty="0"/>
            </a:br>
            <a:r>
              <a:rPr lang="en-US" sz="4000" dirty="0"/>
              <a:t>Crowded Deep Learning with Data Privacy </a:t>
            </a:r>
            <a:endParaRPr lang="en-US" dirty="0"/>
          </a:p>
        </p:txBody>
      </p:sp>
      <p:sp>
        <p:nvSpPr>
          <p:cNvPr id="3" name="Subtitle 2">
            <a:extLst>
              <a:ext uri="{FF2B5EF4-FFF2-40B4-BE49-F238E27FC236}">
                <a16:creationId xmlns="" xmlns:a16="http://schemas.microsoft.com/office/drawing/2014/main" id="{19E68E98-B1FE-2948-B194-367D229E7206}"/>
              </a:ext>
            </a:extLst>
          </p:cNvPr>
          <p:cNvSpPr>
            <a:spLocks noGrp="1"/>
          </p:cNvSpPr>
          <p:nvPr>
            <p:ph type="subTitle" idx="1"/>
          </p:nvPr>
        </p:nvSpPr>
        <p:spPr>
          <a:xfrm>
            <a:off x="1149725" y="3265861"/>
            <a:ext cx="10143564" cy="2153304"/>
          </a:xfrm>
        </p:spPr>
        <p:txBody>
          <a:bodyPr>
            <a:normAutofit/>
          </a:bodyPr>
          <a:lstStyle/>
          <a:p>
            <a:r>
              <a:rPr lang="en-US" altLang="zh-CN" b="1" dirty="0" err="1"/>
              <a:t>Linlin</a:t>
            </a:r>
            <a:r>
              <a:rPr lang="zh-CN" altLang="en-US" b="1" dirty="0"/>
              <a:t> </a:t>
            </a:r>
            <a:r>
              <a:rPr lang="en-US" altLang="zh-CN" b="1" dirty="0"/>
              <a:t>Chen</a:t>
            </a:r>
            <a:r>
              <a:rPr lang="en-US" altLang="zh-CN" dirty="0"/>
              <a:t>,</a:t>
            </a:r>
            <a:r>
              <a:rPr lang="zh-CN" altLang="en-US" dirty="0"/>
              <a:t> </a:t>
            </a:r>
            <a:r>
              <a:rPr lang="en-US" dirty="0" err="1"/>
              <a:t>Taeho</a:t>
            </a:r>
            <a:r>
              <a:rPr lang="en-US" dirty="0"/>
              <a:t> Jung</a:t>
            </a:r>
            <a:r>
              <a:rPr lang="en-US" altLang="zh-CN" dirty="0"/>
              <a:t>,</a:t>
            </a:r>
            <a:r>
              <a:rPr lang="zh-CN" altLang="en-US" dirty="0"/>
              <a:t> </a:t>
            </a:r>
            <a:r>
              <a:rPr lang="en-US" dirty="0" err="1"/>
              <a:t>Haohua</a:t>
            </a:r>
            <a:r>
              <a:rPr lang="en-US" dirty="0"/>
              <a:t> Du</a:t>
            </a:r>
            <a:r>
              <a:rPr lang="en-US" altLang="zh-CN" dirty="0"/>
              <a:t>,</a:t>
            </a:r>
            <a:r>
              <a:rPr lang="zh-CN" altLang="en-US" dirty="0"/>
              <a:t> </a:t>
            </a:r>
            <a:r>
              <a:rPr lang="en-US" dirty="0" err="1"/>
              <a:t>Jianwei</a:t>
            </a:r>
            <a:r>
              <a:rPr lang="en-US" dirty="0"/>
              <a:t> Qian</a:t>
            </a:r>
            <a:r>
              <a:rPr lang="en-US" altLang="zh-CN" dirty="0"/>
              <a:t>,</a:t>
            </a:r>
            <a:r>
              <a:rPr lang="zh-CN" altLang="en-US" dirty="0"/>
              <a:t> </a:t>
            </a:r>
            <a:r>
              <a:rPr lang="en-US" dirty="0" err="1"/>
              <a:t>Jiahui</a:t>
            </a:r>
            <a:r>
              <a:rPr lang="en-US" dirty="0"/>
              <a:t> </a:t>
            </a:r>
            <a:r>
              <a:rPr lang="en-US" dirty="0" err="1"/>
              <a:t>Hou</a:t>
            </a:r>
            <a:r>
              <a:rPr lang="en-US" altLang="zh-CN" dirty="0"/>
              <a:t>,</a:t>
            </a:r>
            <a:r>
              <a:rPr lang="zh-CN" altLang="en-US" dirty="0"/>
              <a:t> </a:t>
            </a:r>
            <a:r>
              <a:rPr lang="en-US" dirty="0"/>
              <a:t>Xiang-Yang Li</a:t>
            </a:r>
          </a:p>
          <a:p>
            <a:endParaRPr lang="en-US" dirty="0"/>
          </a:p>
          <a:p>
            <a:r>
              <a:rPr lang="en-US" altLang="zh-CN" sz="2000" dirty="0"/>
              <a:t>Illinois</a:t>
            </a:r>
            <a:r>
              <a:rPr lang="zh-CN" altLang="en-US" sz="2000" dirty="0"/>
              <a:t> </a:t>
            </a:r>
            <a:r>
              <a:rPr lang="en-US" altLang="zh-CN" sz="2000" dirty="0"/>
              <a:t>Institute</a:t>
            </a:r>
            <a:r>
              <a:rPr lang="zh-CN" altLang="en-US" sz="2000" dirty="0"/>
              <a:t> </a:t>
            </a:r>
            <a:r>
              <a:rPr lang="en-US" altLang="zh-CN" sz="2000" dirty="0"/>
              <a:t>of</a:t>
            </a:r>
            <a:r>
              <a:rPr lang="zh-CN" altLang="en-US" sz="2000" dirty="0"/>
              <a:t> </a:t>
            </a:r>
            <a:r>
              <a:rPr lang="en-US" altLang="zh-CN" sz="2000" dirty="0"/>
              <a:t>Technology,</a:t>
            </a:r>
            <a:r>
              <a:rPr lang="zh-CN" altLang="en-US" sz="2000" dirty="0"/>
              <a:t> </a:t>
            </a:r>
            <a:r>
              <a:rPr lang="en-US" altLang="zh-CN" sz="2000" dirty="0"/>
              <a:t>USA</a:t>
            </a:r>
          </a:p>
          <a:p>
            <a:r>
              <a:rPr lang="en-US" altLang="zh-CN" sz="2000" dirty="0"/>
              <a:t>University</a:t>
            </a:r>
            <a:r>
              <a:rPr lang="zh-CN" altLang="en-US" sz="2000" dirty="0"/>
              <a:t> </a:t>
            </a:r>
            <a:r>
              <a:rPr lang="en-US" altLang="zh-CN" sz="2000" dirty="0"/>
              <a:t>of</a:t>
            </a:r>
            <a:r>
              <a:rPr lang="zh-CN" altLang="en-US" sz="2000" dirty="0"/>
              <a:t> </a:t>
            </a:r>
            <a:r>
              <a:rPr lang="en-US" altLang="zh-CN" sz="2000" dirty="0"/>
              <a:t>Notre</a:t>
            </a:r>
            <a:r>
              <a:rPr lang="zh-CN" altLang="en-US" sz="2000" dirty="0"/>
              <a:t> </a:t>
            </a:r>
            <a:r>
              <a:rPr lang="en-US" altLang="zh-CN" sz="2000" dirty="0"/>
              <a:t>Dame,</a:t>
            </a:r>
            <a:r>
              <a:rPr lang="zh-CN" altLang="en-US" sz="2000" dirty="0"/>
              <a:t> </a:t>
            </a:r>
            <a:r>
              <a:rPr lang="en-US" altLang="zh-CN" sz="2000" dirty="0"/>
              <a:t>USA</a:t>
            </a:r>
          </a:p>
          <a:p>
            <a:r>
              <a:rPr lang="en-US" altLang="zh-CN" sz="2000" dirty="0"/>
              <a:t>University</a:t>
            </a:r>
            <a:r>
              <a:rPr lang="zh-CN" altLang="en-US" sz="2000" dirty="0"/>
              <a:t> </a:t>
            </a:r>
            <a:r>
              <a:rPr lang="en-US" altLang="zh-CN" sz="2000" dirty="0"/>
              <a:t>of</a:t>
            </a:r>
            <a:r>
              <a:rPr lang="zh-CN" altLang="en-US" sz="2000" dirty="0"/>
              <a:t> </a:t>
            </a:r>
            <a:r>
              <a:rPr lang="en-US" altLang="zh-CN" sz="2000" dirty="0"/>
              <a:t>Science</a:t>
            </a:r>
            <a:r>
              <a:rPr lang="zh-CN" altLang="en-US" sz="2000" dirty="0"/>
              <a:t> </a:t>
            </a:r>
            <a:r>
              <a:rPr lang="en-US" altLang="zh-CN" sz="2000" dirty="0"/>
              <a:t>and</a:t>
            </a:r>
            <a:r>
              <a:rPr lang="zh-CN" altLang="en-US" sz="2000" dirty="0"/>
              <a:t> </a:t>
            </a:r>
            <a:r>
              <a:rPr lang="en-US" altLang="zh-CN" sz="2000" dirty="0"/>
              <a:t>Technology</a:t>
            </a:r>
            <a:r>
              <a:rPr lang="zh-CN" altLang="en-US" sz="2000" dirty="0"/>
              <a:t> </a:t>
            </a:r>
            <a:r>
              <a:rPr lang="en-US" altLang="zh-CN" sz="2000" dirty="0"/>
              <a:t>of</a:t>
            </a:r>
            <a:r>
              <a:rPr lang="zh-CN" altLang="en-US" sz="2000" dirty="0"/>
              <a:t> </a:t>
            </a:r>
            <a:r>
              <a:rPr lang="en-US" altLang="zh-CN" sz="2000" dirty="0"/>
              <a:t>China,</a:t>
            </a:r>
            <a:r>
              <a:rPr lang="zh-CN" altLang="en-US" sz="2000" dirty="0"/>
              <a:t> </a:t>
            </a:r>
            <a:r>
              <a:rPr lang="en-US" altLang="zh-CN" sz="2000" dirty="0"/>
              <a:t>P.R.</a:t>
            </a:r>
            <a:r>
              <a:rPr lang="zh-CN" altLang="en-US" sz="2000" dirty="0"/>
              <a:t> </a:t>
            </a:r>
            <a:r>
              <a:rPr lang="en-US" altLang="zh-CN" sz="2000" dirty="0"/>
              <a:t>China</a:t>
            </a:r>
            <a:endParaRPr lang="en-US" sz="2000" dirty="0"/>
          </a:p>
          <a:p>
            <a:endParaRPr lang="en-US" dirty="0"/>
          </a:p>
        </p:txBody>
      </p:sp>
    </p:spTree>
    <p:extLst>
      <p:ext uri="{BB962C8B-B14F-4D97-AF65-F5344CB8AC3E}">
        <p14:creationId xmlns:p14="http://schemas.microsoft.com/office/powerpoint/2010/main" val="4196269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Foundation</a:t>
            </a:r>
            <a:endParaRPr lang="en-US" dirty="0"/>
          </a:p>
        </p:txBody>
      </p:sp>
      <p:sp>
        <p:nvSpPr>
          <p:cNvPr id="3" name="Content Placeholder 2"/>
          <p:cNvSpPr>
            <a:spLocks noGrp="1"/>
          </p:cNvSpPr>
          <p:nvPr>
            <p:ph idx="1"/>
          </p:nvPr>
        </p:nvSpPr>
        <p:spPr>
          <a:xfrm>
            <a:off x="585695" y="1803898"/>
            <a:ext cx="11086352" cy="4691031"/>
          </a:xfrm>
        </p:spPr>
        <p:txBody>
          <a:bodyPr/>
          <a:lstStyle/>
          <a:p>
            <a:r>
              <a:rPr lang="en-US" altLang="zh-CN" sz="2800" dirty="0"/>
              <a:t>Feed-forward:</a:t>
            </a:r>
            <a:endParaRPr lang="zh-CN" altLang="en-US" sz="2800" dirty="0"/>
          </a:p>
          <a:p>
            <a:pPr lvl="1"/>
            <a:r>
              <a:rPr lang="en-US" altLang="zh-CN" sz="2000" dirty="0"/>
              <a:t>Later</a:t>
            </a:r>
            <a:r>
              <a:rPr lang="zh-CN" altLang="en-US" sz="2000" dirty="0"/>
              <a:t> </a:t>
            </a:r>
            <a:r>
              <a:rPr lang="en-US" altLang="zh-CN" sz="2000" dirty="0"/>
              <a:t>layer</a:t>
            </a:r>
            <a:r>
              <a:rPr lang="zh-CN" altLang="en-US" sz="2000" dirty="0"/>
              <a:t> </a:t>
            </a:r>
            <a:r>
              <a:rPr lang="en-US" altLang="zh-CN" sz="2000" dirty="0"/>
              <a:t>only</a:t>
            </a:r>
            <a:r>
              <a:rPr lang="zh-CN" altLang="en-US" sz="2000" dirty="0"/>
              <a:t> </a:t>
            </a:r>
            <a:r>
              <a:rPr lang="en-US" altLang="zh-CN" sz="2000" dirty="0"/>
              <a:t>needs</a:t>
            </a:r>
            <a:r>
              <a:rPr lang="zh-CN" altLang="en-US" sz="2000" dirty="0"/>
              <a:t> </a:t>
            </a:r>
            <a:r>
              <a:rPr lang="en-US" altLang="zh-CN" sz="2000" dirty="0"/>
              <a:t>to</a:t>
            </a:r>
            <a:r>
              <a:rPr lang="zh-CN" altLang="en-US" sz="2000" dirty="0"/>
              <a:t> </a:t>
            </a:r>
            <a:r>
              <a:rPr lang="en-US" altLang="zh-CN" sz="2000" dirty="0"/>
              <a:t>receive</a:t>
            </a:r>
            <a:r>
              <a:rPr lang="zh-CN" altLang="en-US" sz="2000" dirty="0"/>
              <a:t> </a:t>
            </a:r>
            <a:r>
              <a:rPr lang="en-US" altLang="zh-CN" sz="2000" dirty="0"/>
              <a:t>previous</a:t>
            </a:r>
            <a:r>
              <a:rPr lang="zh-CN" altLang="en-US" sz="2000" dirty="0"/>
              <a:t> </a:t>
            </a:r>
            <a:r>
              <a:rPr lang="en-US" altLang="zh-CN" sz="2000" dirty="0"/>
              <a:t>layer’s</a:t>
            </a:r>
            <a:r>
              <a:rPr lang="zh-CN" altLang="en-US" sz="2000" dirty="0"/>
              <a:t> </a:t>
            </a:r>
            <a:r>
              <a:rPr lang="en-US" altLang="zh-CN" sz="2000" dirty="0"/>
              <a:t>outputs,</a:t>
            </a:r>
            <a:r>
              <a:rPr lang="zh-CN" altLang="en-US" sz="2000" dirty="0"/>
              <a:t> </a:t>
            </a:r>
            <a:r>
              <a:rPr lang="en-US" altLang="zh-CN" sz="2000" dirty="0"/>
              <a:t>calculate</a:t>
            </a:r>
            <a:r>
              <a:rPr lang="zh-CN" altLang="en-US" sz="2000" dirty="0"/>
              <a:t> </a:t>
            </a:r>
            <a:r>
              <a:rPr lang="en-US" altLang="zh-CN" sz="2000" dirty="0"/>
              <a:t>weighted</a:t>
            </a:r>
            <a:r>
              <a:rPr lang="zh-CN" altLang="en-US" sz="2000" dirty="0"/>
              <a:t> </a:t>
            </a:r>
            <a:r>
              <a:rPr lang="en-US" altLang="zh-CN" sz="2000" dirty="0"/>
              <a:t>summation</a:t>
            </a:r>
            <a:r>
              <a:rPr lang="zh-CN" altLang="en-US" sz="2000" dirty="0"/>
              <a:t> </a:t>
            </a:r>
            <a:r>
              <a:rPr lang="en-US" altLang="zh-CN" sz="2000" dirty="0"/>
              <a:t>of</a:t>
            </a:r>
            <a:r>
              <a:rPr lang="zh-CN" altLang="en-US" sz="2000" dirty="0"/>
              <a:t> </a:t>
            </a:r>
            <a:r>
              <a:rPr lang="en-US" altLang="zh-CN" sz="2000" dirty="0"/>
              <a:t>these</a:t>
            </a:r>
            <a:r>
              <a:rPr lang="zh-CN" altLang="en-US" sz="2000" dirty="0"/>
              <a:t> </a:t>
            </a:r>
            <a:r>
              <a:rPr lang="en-US" altLang="zh-CN" sz="2000" dirty="0"/>
              <a:t>weights,</a:t>
            </a:r>
            <a:r>
              <a:rPr lang="zh-CN" altLang="en-US" sz="2000" dirty="0"/>
              <a:t>  </a:t>
            </a:r>
            <a:r>
              <a:rPr lang="en-US" altLang="zh-CN" sz="2000" dirty="0"/>
              <a:t>calculate</a:t>
            </a:r>
            <a:r>
              <a:rPr lang="zh-CN" altLang="en-US" sz="2000" dirty="0"/>
              <a:t> </a:t>
            </a:r>
            <a:r>
              <a:rPr lang="en-US" altLang="zh-CN" sz="2000" dirty="0"/>
              <a:t>the</a:t>
            </a:r>
            <a:r>
              <a:rPr lang="zh-CN" altLang="en-US" sz="2000" dirty="0"/>
              <a:t> </a:t>
            </a:r>
            <a:r>
              <a:rPr lang="en-US" altLang="zh-CN" sz="2000" dirty="0"/>
              <a:t>outputs</a:t>
            </a:r>
            <a:r>
              <a:rPr lang="zh-CN" altLang="en-US" sz="2000" dirty="0"/>
              <a:t> </a:t>
            </a:r>
            <a:r>
              <a:rPr lang="en-US" altLang="zh-CN" sz="2000" dirty="0"/>
              <a:t>of</a:t>
            </a:r>
            <a:r>
              <a:rPr lang="zh-CN" altLang="en-US" sz="2000" dirty="0"/>
              <a:t> </a:t>
            </a:r>
            <a:r>
              <a:rPr lang="en-US" altLang="zh-CN" sz="2000" dirty="0"/>
              <a:t>activation</a:t>
            </a:r>
            <a:r>
              <a:rPr lang="zh-CN" altLang="en-US" sz="2000" dirty="0"/>
              <a:t> </a:t>
            </a:r>
            <a:r>
              <a:rPr lang="en-US" altLang="zh-CN" sz="2000" dirty="0"/>
              <a:t>function,</a:t>
            </a:r>
            <a:r>
              <a:rPr lang="zh-CN" altLang="en-US" sz="2000" dirty="0"/>
              <a:t> </a:t>
            </a:r>
            <a:r>
              <a:rPr lang="en-US" altLang="zh-CN" sz="2000" dirty="0"/>
              <a:t>and</a:t>
            </a:r>
            <a:r>
              <a:rPr lang="zh-CN" altLang="en-US" sz="2000" dirty="0"/>
              <a:t> </a:t>
            </a:r>
            <a:r>
              <a:rPr lang="en-US" altLang="zh-CN" sz="2000" dirty="0"/>
              <a:t>then</a:t>
            </a:r>
            <a:r>
              <a:rPr lang="zh-CN" altLang="en-US" sz="2000" dirty="0"/>
              <a:t> </a:t>
            </a:r>
            <a:r>
              <a:rPr lang="en-US" altLang="zh-CN" sz="2000" dirty="0"/>
              <a:t>propagate</a:t>
            </a:r>
            <a:r>
              <a:rPr lang="zh-CN" altLang="en-US" sz="2000" dirty="0"/>
              <a:t> </a:t>
            </a:r>
            <a:r>
              <a:rPr lang="en-US" altLang="zh-CN" sz="2000" dirty="0"/>
              <a:t>to</a:t>
            </a:r>
            <a:r>
              <a:rPr lang="zh-CN" altLang="en-US" sz="2000" dirty="0"/>
              <a:t> </a:t>
            </a:r>
            <a:r>
              <a:rPr lang="en-US" altLang="zh-CN" sz="2000" dirty="0"/>
              <a:t>later</a:t>
            </a:r>
            <a:r>
              <a:rPr lang="zh-CN" altLang="en-US" sz="2000" dirty="0"/>
              <a:t> </a:t>
            </a:r>
            <a:r>
              <a:rPr lang="en-US" altLang="zh-CN" sz="2000" dirty="0"/>
              <a:t>layer.</a:t>
            </a:r>
            <a:endParaRPr lang="zh-CN" altLang="en-US" sz="2000" dirty="0"/>
          </a:p>
          <a:p>
            <a:pPr lvl="1"/>
            <a:r>
              <a:rPr lang="en-US" altLang="zh-CN" sz="2000" dirty="0"/>
              <a:t>Middle</a:t>
            </a:r>
            <a:r>
              <a:rPr lang="zh-CN" altLang="en-US" sz="2000" dirty="0"/>
              <a:t> </a:t>
            </a:r>
            <a:r>
              <a:rPr lang="en-US" altLang="zh-CN" sz="2000" dirty="0"/>
              <a:t>layer</a:t>
            </a:r>
            <a:r>
              <a:rPr lang="zh-CN" altLang="en-US" sz="2000" dirty="0"/>
              <a:t> </a:t>
            </a:r>
            <a:r>
              <a:rPr lang="en-US" altLang="zh-CN" sz="2000" dirty="0"/>
              <a:t>only</a:t>
            </a:r>
            <a:r>
              <a:rPr lang="zh-CN" altLang="en-US" sz="2000" dirty="0"/>
              <a:t> </a:t>
            </a:r>
            <a:r>
              <a:rPr lang="en-US" altLang="zh-CN" sz="2000" dirty="0"/>
              <a:t>needs</a:t>
            </a:r>
            <a:r>
              <a:rPr lang="zh-CN" altLang="en-US" sz="2000" dirty="0"/>
              <a:t> </a:t>
            </a:r>
            <a:r>
              <a:rPr lang="en-US" altLang="zh-CN" sz="2000" dirty="0"/>
              <a:t>to</a:t>
            </a:r>
            <a:r>
              <a:rPr lang="zh-CN" altLang="en-US" sz="2000" dirty="0"/>
              <a:t> </a:t>
            </a:r>
            <a:r>
              <a:rPr lang="en-US" altLang="zh-CN" sz="2000" dirty="0"/>
              <a:t>communicate</a:t>
            </a:r>
            <a:r>
              <a:rPr lang="zh-CN" altLang="en-US" sz="2000" dirty="0"/>
              <a:t> </a:t>
            </a:r>
            <a:r>
              <a:rPr lang="en-US" altLang="zh-CN" sz="2000" dirty="0"/>
              <a:t>with</a:t>
            </a:r>
            <a:r>
              <a:rPr lang="zh-CN" altLang="en-US" sz="2000" dirty="0"/>
              <a:t> </a:t>
            </a:r>
            <a:r>
              <a:rPr lang="en-US" altLang="zh-CN" sz="2000" dirty="0"/>
              <a:t>previous</a:t>
            </a:r>
            <a:r>
              <a:rPr lang="zh-CN" altLang="en-US" sz="2000" dirty="0"/>
              <a:t> </a:t>
            </a:r>
            <a:r>
              <a:rPr lang="en-US" altLang="zh-CN" sz="2000" dirty="0"/>
              <a:t>and</a:t>
            </a:r>
            <a:r>
              <a:rPr lang="zh-CN" altLang="en-US" sz="2000" dirty="0"/>
              <a:t> </a:t>
            </a:r>
            <a:r>
              <a:rPr lang="en-US" altLang="zh-CN" sz="2000" dirty="0"/>
              <a:t>latter</a:t>
            </a:r>
            <a:r>
              <a:rPr lang="zh-CN" altLang="en-US" sz="2000" dirty="0"/>
              <a:t> </a:t>
            </a:r>
            <a:r>
              <a:rPr lang="en-US" altLang="zh-CN" sz="2000" dirty="0"/>
              <a:t>layer.</a:t>
            </a:r>
            <a:endParaRPr lang="zh-CN" altLang="en-US" sz="2000" dirty="0"/>
          </a:p>
          <a:p>
            <a:pPr lvl="1"/>
            <a:r>
              <a:rPr lang="en-US" altLang="zh-CN" sz="2000" dirty="0">
                <a:solidFill>
                  <a:srgbClr val="FF0000"/>
                </a:solidFill>
              </a:rPr>
              <a:t>Input</a:t>
            </a:r>
            <a:r>
              <a:rPr lang="en-US" altLang="zh-CN" sz="2000" dirty="0"/>
              <a:t>:</a:t>
            </a:r>
            <a:r>
              <a:rPr lang="zh-CN" altLang="en-US" sz="2000" dirty="0"/>
              <a:t> </a:t>
            </a:r>
            <a:r>
              <a:rPr lang="en-US" altLang="zh-CN" sz="2000" dirty="0"/>
              <a:t>previous</a:t>
            </a:r>
            <a:r>
              <a:rPr lang="zh-CN" altLang="en-US" sz="2000" dirty="0"/>
              <a:t> </a:t>
            </a:r>
            <a:r>
              <a:rPr lang="en-US" altLang="zh-CN" sz="2000" dirty="0"/>
              <a:t>layer’s</a:t>
            </a:r>
            <a:r>
              <a:rPr lang="zh-CN" altLang="en-US" sz="2000" dirty="0"/>
              <a:t> </a:t>
            </a:r>
            <a:r>
              <a:rPr lang="en-US" altLang="zh-CN" sz="2000" dirty="0"/>
              <a:t>outputs</a:t>
            </a:r>
            <a:endParaRPr lang="zh-CN" altLang="en-US" sz="2000" dirty="0"/>
          </a:p>
          <a:p>
            <a:pPr lvl="1"/>
            <a:r>
              <a:rPr lang="en-US" altLang="zh-CN" sz="2000" dirty="0">
                <a:solidFill>
                  <a:srgbClr val="FF0000"/>
                </a:solidFill>
              </a:rPr>
              <a:t>Output</a:t>
            </a:r>
            <a:r>
              <a:rPr lang="en-US" altLang="zh-CN" sz="2000" dirty="0"/>
              <a:t>:</a:t>
            </a:r>
            <a:r>
              <a:rPr lang="zh-CN" altLang="en-US" sz="2000" dirty="0"/>
              <a:t> </a:t>
            </a:r>
            <a:r>
              <a:rPr lang="en-US" altLang="zh-CN" sz="2000" dirty="0"/>
              <a:t>calculation</a:t>
            </a:r>
            <a:r>
              <a:rPr lang="zh-CN" altLang="en-US" sz="2000" dirty="0"/>
              <a:t> </a:t>
            </a:r>
            <a:r>
              <a:rPr lang="en-US" altLang="zh-CN" sz="2000" dirty="0"/>
              <a:t>on</a:t>
            </a:r>
            <a:r>
              <a:rPr lang="zh-CN" altLang="en-US" sz="2000" dirty="0"/>
              <a:t> </a:t>
            </a:r>
            <a:r>
              <a:rPr lang="en-US" altLang="zh-CN" sz="2000" dirty="0"/>
              <a:t>its</a:t>
            </a:r>
            <a:r>
              <a:rPr lang="zh-CN" altLang="en-US" sz="2000" dirty="0"/>
              <a:t> </a:t>
            </a:r>
            <a:r>
              <a:rPr lang="en-US" altLang="zh-CN" sz="2000" dirty="0"/>
              <a:t>neurons</a:t>
            </a:r>
            <a:r>
              <a:rPr lang="zh-CN" altLang="en-US" sz="2000" dirty="0"/>
              <a:t> </a:t>
            </a:r>
            <a:r>
              <a:rPr lang="en-US" altLang="zh-CN" sz="2000" dirty="0"/>
              <a:t>and</a:t>
            </a:r>
            <a:r>
              <a:rPr lang="zh-CN" altLang="en-US" sz="2000" dirty="0"/>
              <a:t> </a:t>
            </a:r>
            <a:r>
              <a:rPr lang="en-US" altLang="zh-CN" sz="2000" dirty="0"/>
              <a:t>propagation</a:t>
            </a:r>
            <a:r>
              <a:rPr lang="zh-CN" altLang="en-US" sz="2000" dirty="0"/>
              <a:t> </a:t>
            </a:r>
            <a:r>
              <a:rPr lang="en-US" altLang="zh-CN" sz="2000" dirty="0"/>
              <a:t>to</a:t>
            </a:r>
            <a:r>
              <a:rPr lang="zh-CN" altLang="en-US" sz="2000" dirty="0"/>
              <a:t> </a:t>
            </a:r>
            <a:r>
              <a:rPr lang="en-US" altLang="zh-CN" sz="2000" dirty="0"/>
              <a:t>later</a:t>
            </a:r>
            <a:r>
              <a:rPr lang="zh-CN" altLang="en-US" sz="2000" dirty="0"/>
              <a:t> </a:t>
            </a:r>
            <a:r>
              <a:rPr lang="en-US" altLang="zh-CN" sz="2000" dirty="0"/>
              <a:t>layer.</a:t>
            </a:r>
            <a:endParaRPr lang="zh-CN" altLang="en-US" sz="2000" dirty="0"/>
          </a:p>
          <a:p>
            <a:pPr lvl="1"/>
            <a:endParaRPr lang="zh-CN" altLang="en-US" sz="2000" dirty="0"/>
          </a:p>
          <a:p>
            <a:r>
              <a:rPr lang="en-US" altLang="zh-CN" sz="2800" dirty="0"/>
              <a:t>Back-propagation:</a:t>
            </a:r>
            <a:endParaRPr lang="zh-CN" altLang="en-US" sz="2800" dirty="0"/>
          </a:p>
          <a:p>
            <a:pPr lvl="1"/>
            <a:r>
              <a:rPr lang="en-US" altLang="zh-CN" sz="2000" dirty="0"/>
              <a:t>The</a:t>
            </a:r>
            <a:r>
              <a:rPr lang="zh-CN" altLang="en-US" sz="2000" dirty="0"/>
              <a:t> </a:t>
            </a:r>
            <a:r>
              <a:rPr lang="en-US" altLang="zh-CN" sz="2000" dirty="0"/>
              <a:t>chain</a:t>
            </a:r>
            <a:r>
              <a:rPr lang="zh-CN" altLang="en-US" sz="2000" dirty="0"/>
              <a:t> </a:t>
            </a:r>
            <a:r>
              <a:rPr lang="en-US" altLang="zh-CN" sz="2000" dirty="0"/>
              <a:t>rule</a:t>
            </a:r>
            <a:r>
              <a:rPr lang="zh-CN" altLang="en-US" sz="2000" dirty="0"/>
              <a:t> </a:t>
            </a:r>
            <a:r>
              <a:rPr lang="en-US" altLang="zh-CN" sz="2000" dirty="0"/>
              <a:t>ensures</a:t>
            </a:r>
            <a:r>
              <a:rPr lang="zh-CN" altLang="en-US" sz="2000" dirty="0"/>
              <a:t> </a:t>
            </a:r>
            <a:r>
              <a:rPr lang="en-US" altLang="zh-CN" sz="2000" dirty="0"/>
              <a:t>to</a:t>
            </a:r>
            <a:r>
              <a:rPr lang="zh-CN" altLang="en-US" sz="2000" dirty="0"/>
              <a:t> </a:t>
            </a:r>
            <a:r>
              <a:rPr lang="en-US" altLang="zh-CN" sz="2000" dirty="0"/>
              <a:t>calculate</a:t>
            </a:r>
            <a:r>
              <a:rPr lang="zh-CN" altLang="en-US" sz="2000" dirty="0"/>
              <a:t> </a:t>
            </a:r>
            <a:r>
              <a:rPr lang="en-US" altLang="zh-CN" sz="2000" dirty="0"/>
              <a:t>the</a:t>
            </a:r>
            <a:r>
              <a:rPr lang="zh-CN" altLang="en-US" sz="2000" dirty="0"/>
              <a:t> </a:t>
            </a:r>
            <a:r>
              <a:rPr lang="en-US" altLang="zh-CN" sz="2000" dirty="0"/>
              <a:t>gradients</a:t>
            </a:r>
            <a:r>
              <a:rPr lang="zh-CN" altLang="en-US" sz="2000" dirty="0"/>
              <a:t> </a:t>
            </a:r>
            <a:r>
              <a:rPr lang="en-US" altLang="zh-CN" sz="2000" dirty="0"/>
              <a:t>of</a:t>
            </a:r>
            <a:r>
              <a:rPr lang="zh-CN" altLang="en-US" sz="2000" dirty="0"/>
              <a:t> </a:t>
            </a:r>
            <a:r>
              <a:rPr lang="en-US" altLang="zh-CN" sz="2000" dirty="0"/>
              <a:t>edges,</a:t>
            </a:r>
            <a:r>
              <a:rPr lang="zh-CN" altLang="en-US" sz="2000" dirty="0"/>
              <a:t> </a:t>
            </a:r>
            <a:r>
              <a:rPr lang="en-US" altLang="zh-CN" sz="2000" dirty="0"/>
              <a:t>only</a:t>
            </a:r>
            <a:r>
              <a:rPr lang="zh-CN" altLang="en-US" sz="2000" dirty="0"/>
              <a:t> </a:t>
            </a:r>
            <a:r>
              <a:rPr lang="en-US" altLang="zh-CN" sz="2000" dirty="0"/>
              <a:t>later</a:t>
            </a:r>
            <a:r>
              <a:rPr lang="zh-CN" altLang="en-US" sz="2000" dirty="0"/>
              <a:t> </a:t>
            </a:r>
            <a:r>
              <a:rPr lang="en-US" altLang="zh-CN" sz="2000" dirty="0"/>
              <a:t>layer’s</a:t>
            </a:r>
            <a:r>
              <a:rPr lang="zh-CN" altLang="en-US" sz="2000" dirty="0"/>
              <a:t> </a:t>
            </a:r>
            <a:r>
              <a:rPr lang="en-US" altLang="zh-CN" sz="2000" dirty="0"/>
              <a:t>errors</a:t>
            </a:r>
            <a:r>
              <a:rPr lang="zh-CN" altLang="en-US" sz="2000" dirty="0"/>
              <a:t> </a:t>
            </a:r>
            <a:r>
              <a:rPr lang="en-US" altLang="zh-CN" sz="2000" dirty="0"/>
              <a:t>are</a:t>
            </a:r>
            <a:r>
              <a:rPr lang="zh-CN" altLang="en-US" sz="2000" dirty="0"/>
              <a:t> </a:t>
            </a:r>
            <a:r>
              <a:rPr lang="en-US" altLang="zh-CN" sz="2000" dirty="0"/>
              <a:t>needed.</a:t>
            </a:r>
            <a:endParaRPr lang="zh-CN" altLang="en-US" sz="2000" dirty="0"/>
          </a:p>
          <a:p>
            <a:pPr lvl="1"/>
            <a:r>
              <a:rPr lang="en-US" altLang="zh-CN" sz="2000" dirty="0"/>
              <a:t>Middle</a:t>
            </a:r>
            <a:r>
              <a:rPr lang="zh-CN" altLang="en-US" sz="2000" dirty="0"/>
              <a:t> </a:t>
            </a:r>
            <a:r>
              <a:rPr lang="en-US" altLang="zh-CN" sz="2000" dirty="0"/>
              <a:t>layer</a:t>
            </a:r>
            <a:r>
              <a:rPr lang="zh-CN" altLang="en-US" sz="2000" dirty="0"/>
              <a:t> </a:t>
            </a:r>
            <a:r>
              <a:rPr lang="en-US" altLang="zh-CN" sz="2000" dirty="0"/>
              <a:t>only</a:t>
            </a:r>
            <a:r>
              <a:rPr lang="zh-CN" altLang="en-US" sz="2000" dirty="0"/>
              <a:t> </a:t>
            </a:r>
            <a:r>
              <a:rPr lang="en-US" altLang="zh-CN" sz="2000" dirty="0"/>
              <a:t>needs</a:t>
            </a:r>
            <a:r>
              <a:rPr lang="zh-CN" altLang="en-US" sz="2000" dirty="0"/>
              <a:t> </a:t>
            </a:r>
            <a:r>
              <a:rPr lang="en-US" altLang="zh-CN" sz="2000" dirty="0"/>
              <a:t>to</a:t>
            </a:r>
            <a:r>
              <a:rPr lang="zh-CN" altLang="en-US" sz="2000" dirty="0"/>
              <a:t> </a:t>
            </a:r>
            <a:r>
              <a:rPr lang="en-US" altLang="zh-CN" sz="2000" dirty="0"/>
              <a:t>receive</a:t>
            </a:r>
            <a:r>
              <a:rPr lang="zh-CN" altLang="en-US" sz="2000" dirty="0"/>
              <a:t> </a:t>
            </a:r>
            <a:r>
              <a:rPr lang="en-US" altLang="zh-CN" sz="2000" dirty="0"/>
              <a:t>the</a:t>
            </a:r>
            <a:r>
              <a:rPr lang="zh-CN" altLang="en-US" sz="2000" dirty="0"/>
              <a:t> </a:t>
            </a:r>
            <a:r>
              <a:rPr lang="en-US" altLang="zh-CN" sz="2000" dirty="0"/>
              <a:t>error</a:t>
            </a:r>
            <a:r>
              <a:rPr lang="zh-CN" altLang="en-US" sz="2000" dirty="0"/>
              <a:t> </a:t>
            </a:r>
            <a:r>
              <a:rPr lang="en-US" altLang="zh-CN" sz="2000" dirty="0"/>
              <a:t>from</a:t>
            </a:r>
            <a:r>
              <a:rPr lang="zh-CN" altLang="en-US" sz="2000" dirty="0"/>
              <a:t> </a:t>
            </a:r>
            <a:r>
              <a:rPr lang="en-US" altLang="zh-CN" sz="2000" dirty="0"/>
              <a:t>later</a:t>
            </a:r>
            <a:r>
              <a:rPr lang="zh-CN" altLang="en-US" sz="2000" dirty="0"/>
              <a:t> </a:t>
            </a:r>
            <a:r>
              <a:rPr lang="en-US" altLang="zh-CN" sz="2000" dirty="0"/>
              <a:t>layer</a:t>
            </a:r>
            <a:r>
              <a:rPr lang="zh-CN" altLang="en-US" sz="2000" dirty="0"/>
              <a:t> </a:t>
            </a:r>
            <a:r>
              <a:rPr lang="en-US" altLang="zh-CN" sz="2000" dirty="0"/>
              <a:t>and</a:t>
            </a:r>
            <a:r>
              <a:rPr lang="zh-CN" altLang="en-US" sz="2000" dirty="0"/>
              <a:t> </a:t>
            </a:r>
            <a:r>
              <a:rPr lang="en-US" altLang="zh-CN" sz="2000" dirty="0"/>
              <a:t>propagate</a:t>
            </a:r>
            <a:r>
              <a:rPr lang="zh-CN" altLang="en-US" sz="2000" dirty="0"/>
              <a:t> </a:t>
            </a:r>
            <a:r>
              <a:rPr lang="en-US" altLang="zh-CN" sz="2000" dirty="0"/>
              <a:t>error</a:t>
            </a:r>
            <a:r>
              <a:rPr lang="zh-CN" altLang="en-US" sz="2000" dirty="0"/>
              <a:t> </a:t>
            </a:r>
            <a:r>
              <a:rPr lang="en-US" altLang="zh-CN" sz="2000" dirty="0"/>
              <a:t>to</a:t>
            </a:r>
            <a:r>
              <a:rPr lang="zh-CN" altLang="en-US" sz="2000" dirty="0"/>
              <a:t> </a:t>
            </a:r>
            <a:r>
              <a:rPr lang="en-US" altLang="zh-CN" sz="2000" dirty="0"/>
              <a:t>previous</a:t>
            </a:r>
            <a:r>
              <a:rPr lang="zh-CN" altLang="en-US" sz="2000" dirty="0"/>
              <a:t> </a:t>
            </a:r>
            <a:r>
              <a:rPr lang="en-US" altLang="zh-CN" sz="2000" dirty="0"/>
              <a:t>layer.</a:t>
            </a:r>
            <a:endParaRPr lang="zh-CN" altLang="en-US" sz="2000" dirty="0"/>
          </a:p>
          <a:p>
            <a:pPr lvl="1"/>
            <a:r>
              <a:rPr lang="en-US" altLang="zh-CN" sz="2000" dirty="0">
                <a:solidFill>
                  <a:srgbClr val="FF0000"/>
                </a:solidFill>
              </a:rPr>
              <a:t>Input</a:t>
            </a:r>
            <a:r>
              <a:rPr lang="en-US" altLang="zh-CN" sz="2000" dirty="0"/>
              <a:t>:</a:t>
            </a:r>
            <a:r>
              <a:rPr lang="zh-CN" altLang="en-US" sz="2000" dirty="0"/>
              <a:t> </a:t>
            </a:r>
            <a:r>
              <a:rPr lang="en-US" altLang="zh-CN" sz="2000" dirty="0"/>
              <a:t>later</a:t>
            </a:r>
            <a:r>
              <a:rPr lang="zh-CN" altLang="en-US" sz="2000" dirty="0"/>
              <a:t> </a:t>
            </a:r>
            <a:r>
              <a:rPr lang="en-US" altLang="zh-CN" sz="2000" dirty="0"/>
              <a:t>layer’s</a:t>
            </a:r>
            <a:r>
              <a:rPr lang="zh-CN" altLang="en-US" sz="2000" dirty="0"/>
              <a:t> </a:t>
            </a:r>
            <a:r>
              <a:rPr lang="en-US" altLang="zh-CN" sz="2000" dirty="0"/>
              <a:t>errors</a:t>
            </a:r>
            <a:endParaRPr lang="zh-CN" altLang="en-US" sz="2000" dirty="0"/>
          </a:p>
          <a:p>
            <a:pPr lvl="1"/>
            <a:r>
              <a:rPr lang="en-US" altLang="zh-CN" sz="2000" dirty="0">
                <a:solidFill>
                  <a:srgbClr val="FF0000"/>
                </a:solidFill>
              </a:rPr>
              <a:t>Output</a:t>
            </a:r>
            <a:r>
              <a:rPr lang="en-US" altLang="zh-CN" sz="2000" dirty="0"/>
              <a:t>:</a:t>
            </a:r>
            <a:r>
              <a:rPr lang="zh-CN" altLang="en-US" sz="2000" dirty="0"/>
              <a:t> </a:t>
            </a:r>
            <a:r>
              <a:rPr lang="en-US" altLang="zh-CN" sz="2000" dirty="0"/>
              <a:t>calculation</a:t>
            </a:r>
            <a:r>
              <a:rPr lang="zh-CN" altLang="en-US" sz="2000" dirty="0"/>
              <a:t> </a:t>
            </a:r>
            <a:r>
              <a:rPr lang="en-US" altLang="zh-CN" sz="2000" dirty="0"/>
              <a:t>of</a:t>
            </a:r>
            <a:r>
              <a:rPr lang="zh-CN" altLang="en-US" sz="2000" dirty="0"/>
              <a:t> </a:t>
            </a:r>
            <a:r>
              <a:rPr lang="en-US" altLang="zh-CN" sz="2000" dirty="0"/>
              <a:t>gradients</a:t>
            </a:r>
            <a:r>
              <a:rPr lang="zh-CN" altLang="en-US" sz="2000" dirty="0"/>
              <a:t> </a:t>
            </a:r>
            <a:r>
              <a:rPr lang="en-US" altLang="zh-CN" sz="2000" dirty="0"/>
              <a:t>to</a:t>
            </a:r>
            <a:r>
              <a:rPr lang="zh-CN" altLang="en-US" sz="2000" dirty="0"/>
              <a:t> </a:t>
            </a:r>
            <a:r>
              <a:rPr lang="en-US" altLang="zh-CN" sz="2000" dirty="0"/>
              <a:t>update</a:t>
            </a:r>
            <a:r>
              <a:rPr lang="zh-CN" altLang="en-US" sz="2000" dirty="0"/>
              <a:t> </a:t>
            </a:r>
            <a:r>
              <a:rPr lang="en-US" altLang="zh-CN" sz="2000" dirty="0"/>
              <a:t>weights</a:t>
            </a:r>
            <a:r>
              <a:rPr lang="zh-CN" altLang="en-US" sz="2000" dirty="0"/>
              <a:t> </a:t>
            </a:r>
            <a:r>
              <a:rPr lang="en-US" altLang="zh-CN" sz="2000" dirty="0"/>
              <a:t>and</a:t>
            </a:r>
            <a:r>
              <a:rPr lang="zh-CN" altLang="en-US" sz="2000" dirty="0"/>
              <a:t> </a:t>
            </a:r>
            <a:r>
              <a:rPr lang="en-US" altLang="zh-CN" sz="2000" dirty="0"/>
              <a:t>propagation</a:t>
            </a:r>
            <a:r>
              <a:rPr lang="zh-CN" altLang="en-US" sz="2000" dirty="0"/>
              <a:t> </a:t>
            </a:r>
            <a:r>
              <a:rPr lang="en-US" altLang="zh-CN" sz="2000" dirty="0"/>
              <a:t>error</a:t>
            </a:r>
            <a:r>
              <a:rPr lang="zh-CN" altLang="en-US" sz="2000" dirty="0"/>
              <a:t> </a:t>
            </a:r>
            <a:r>
              <a:rPr lang="en-US" altLang="zh-CN" sz="2000" dirty="0"/>
              <a:t>to</a:t>
            </a:r>
            <a:r>
              <a:rPr lang="zh-CN" altLang="en-US" sz="2000" dirty="0"/>
              <a:t> </a:t>
            </a:r>
            <a:r>
              <a:rPr lang="en-US" altLang="zh-CN" sz="2000" dirty="0"/>
              <a:t>previous</a:t>
            </a:r>
            <a:r>
              <a:rPr lang="zh-CN" altLang="en-US" sz="2000" dirty="0"/>
              <a:t> </a:t>
            </a:r>
            <a:r>
              <a:rPr lang="en-US" altLang="zh-CN" sz="2000" dirty="0"/>
              <a:t>layer.</a:t>
            </a:r>
            <a:endParaRPr lang="en-US" sz="2000" dirty="0"/>
          </a:p>
        </p:txBody>
      </p:sp>
      <p:sp>
        <p:nvSpPr>
          <p:cNvPr id="5" name="Slide Number Placeholder 4">
            <a:extLst>
              <a:ext uri="{FF2B5EF4-FFF2-40B4-BE49-F238E27FC236}">
                <a16:creationId xmlns="" xmlns:a16="http://schemas.microsoft.com/office/drawing/2014/main" id="{E4809D81-901E-8A48-9F35-1BFC31E97E2B}"/>
              </a:ext>
            </a:extLst>
          </p:cNvPr>
          <p:cNvSpPr>
            <a:spLocks noGrp="1"/>
          </p:cNvSpPr>
          <p:nvPr>
            <p:ph type="sldNum" sz="quarter" idx="12"/>
          </p:nvPr>
        </p:nvSpPr>
        <p:spPr/>
        <p:txBody>
          <a:bodyPr/>
          <a:lstStyle/>
          <a:p>
            <a:fld id="{9919F354-F0AC-664A-A3F3-CB37D7987B2A}" type="slidenum">
              <a:rPr lang="en-US" smtClean="0"/>
              <a:pPr/>
              <a:t>9</a:t>
            </a:fld>
            <a:endParaRPr lang="en-US"/>
          </a:p>
        </p:txBody>
      </p:sp>
    </p:spTree>
    <p:extLst>
      <p:ext uri="{BB962C8B-B14F-4D97-AF65-F5344CB8AC3E}">
        <p14:creationId xmlns:p14="http://schemas.microsoft.com/office/powerpoint/2010/main" val="3762889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6900" y="2593977"/>
            <a:ext cx="7886700" cy="1325563"/>
          </a:xfrm>
        </p:spPr>
        <p:txBody>
          <a:bodyPr>
            <a:normAutofit/>
          </a:bodyPr>
          <a:lstStyle/>
          <a:p>
            <a:pPr algn="ctr"/>
            <a:r>
              <a:rPr lang="en-US" altLang="zh-CN" sz="4800" dirty="0"/>
              <a:t>Modeling</a:t>
            </a:r>
            <a:endParaRPr lang="en-US" sz="4800" dirty="0"/>
          </a:p>
        </p:txBody>
      </p:sp>
      <p:sp>
        <p:nvSpPr>
          <p:cNvPr id="4" name="Slide Number Placeholder 3">
            <a:extLst>
              <a:ext uri="{FF2B5EF4-FFF2-40B4-BE49-F238E27FC236}">
                <a16:creationId xmlns="" xmlns:a16="http://schemas.microsoft.com/office/drawing/2014/main" id="{9F1ACEC1-AD0F-C041-89B2-77359925BD2F}"/>
              </a:ext>
            </a:extLst>
          </p:cNvPr>
          <p:cNvSpPr>
            <a:spLocks noGrp="1"/>
          </p:cNvSpPr>
          <p:nvPr>
            <p:ph type="sldNum" sz="quarter" idx="12"/>
          </p:nvPr>
        </p:nvSpPr>
        <p:spPr/>
        <p:txBody>
          <a:bodyPr/>
          <a:lstStyle/>
          <a:p>
            <a:fld id="{9919F354-F0AC-664A-A3F3-CB37D7987B2A}" type="slidenum">
              <a:rPr lang="en-US" smtClean="0"/>
              <a:pPr/>
              <a:t>10</a:t>
            </a:fld>
            <a:endParaRPr lang="en-US"/>
          </a:p>
        </p:txBody>
      </p:sp>
    </p:spTree>
    <p:extLst>
      <p:ext uri="{BB962C8B-B14F-4D97-AF65-F5344CB8AC3E}">
        <p14:creationId xmlns:p14="http://schemas.microsoft.com/office/powerpoint/2010/main" val="29260252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7151296" y="3509922"/>
            <a:ext cx="4848046" cy="2691442"/>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p:cNvSpPr>
            <a:spLocks noGrp="1"/>
          </p:cNvSpPr>
          <p:nvPr>
            <p:ph type="title"/>
          </p:nvPr>
        </p:nvSpPr>
        <p:spPr/>
        <p:txBody>
          <a:bodyPr/>
          <a:lstStyle/>
          <a:p>
            <a:r>
              <a:rPr lang="en-US" altLang="zh-CN" i="1" dirty="0" err="1"/>
              <a:t>SliceNet</a:t>
            </a:r>
            <a:endParaRPr lang="en-US" i="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123" y="1295400"/>
            <a:ext cx="6797615" cy="5442647"/>
          </a:xfrm>
        </p:spPr>
      </p:pic>
      <p:sp>
        <p:nvSpPr>
          <p:cNvPr id="7" name="Rounded Rectangle 6"/>
          <p:cNvSpPr/>
          <p:nvPr/>
        </p:nvSpPr>
        <p:spPr>
          <a:xfrm>
            <a:off x="7211682" y="4493332"/>
            <a:ext cx="2070339" cy="7246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a:solidFill>
                  <a:schemeClr val="accent2"/>
                </a:solidFill>
                <a:latin typeface="Palatino" charset="0"/>
                <a:ea typeface="Palatino" charset="0"/>
                <a:cs typeface="Palatino" charset="0"/>
              </a:rPr>
              <a:t>Dominator</a:t>
            </a:r>
            <a:endParaRPr lang="en-US" sz="2000">
              <a:solidFill>
                <a:schemeClr val="accent2"/>
              </a:solidFill>
              <a:latin typeface="Palatino" charset="0"/>
              <a:ea typeface="Palatino" charset="0"/>
              <a:cs typeface="Palatino" charset="0"/>
            </a:endParaRPr>
          </a:p>
        </p:txBody>
      </p:sp>
      <p:sp>
        <p:nvSpPr>
          <p:cNvPr id="8" name="Rounded Rectangle 7"/>
          <p:cNvSpPr/>
          <p:nvPr/>
        </p:nvSpPr>
        <p:spPr>
          <a:xfrm>
            <a:off x="9903125" y="4493333"/>
            <a:ext cx="2070339" cy="7246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dirty="0">
                <a:solidFill>
                  <a:srgbClr val="FF0000"/>
                </a:solidFill>
                <a:latin typeface="Palatino" charset="0"/>
                <a:ea typeface="Palatino" charset="0"/>
                <a:cs typeface="Palatino" charset="0"/>
              </a:rPr>
              <a:t>Follower</a:t>
            </a:r>
            <a:endParaRPr lang="en-US" sz="2000" dirty="0">
              <a:solidFill>
                <a:srgbClr val="FF0000"/>
              </a:solidFill>
              <a:latin typeface="Palatino" charset="0"/>
              <a:ea typeface="Palatino" charset="0"/>
              <a:cs typeface="Palatino" charset="0"/>
            </a:endParaRPr>
          </a:p>
        </p:txBody>
      </p:sp>
      <p:sp>
        <p:nvSpPr>
          <p:cNvPr id="9" name="Rounded Rectangle 8"/>
          <p:cNvSpPr/>
          <p:nvPr/>
        </p:nvSpPr>
        <p:spPr>
          <a:xfrm>
            <a:off x="8540149" y="5347347"/>
            <a:ext cx="2070339" cy="724619"/>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dirty="0">
                <a:solidFill>
                  <a:schemeClr val="tx1"/>
                </a:solidFill>
                <a:latin typeface="Palatino" charset="0"/>
                <a:ea typeface="Palatino" charset="0"/>
                <a:cs typeface="Palatino" charset="0"/>
              </a:rPr>
              <a:t>Dummy</a:t>
            </a:r>
            <a:endParaRPr lang="en-US" sz="2000" dirty="0">
              <a:solidFill>
                <a:schemeClr val="tx1"/>
              </a:solidFill>
              <a:latin typeface="Palatino" charset="0"/>
              <a:ea typeface="Palatino" charset="0"/>
              <a:cs typeface="Palatino" charset="0"/>
            </a:endParaRPr>
          </a:p>
        </p:txBody>
      </p:sp>
      <p:sp>
        <p:nvSpPr>
          <p:cNvPr id="11" name="TextBox 10"/>
          <p:cNvSpPr txBox="1"/>
          <p:nvPr/>
        </p:nvSpPr>
        <p:spPr>
          <a:xfrm>
            <a:off x="9074985" y="3761461"/>
            <a:ext cx="1000665" cy="369332"/>
          </a:xfrm>
          <a:prstGeom prst="rect">
            <a:avLst/>
          </a:prstGeom>
          <a:noFill/>
        </p:spPr>
        <p:txBody>
          <a:bodyPr wrap="square" rtlCol="0">
            <a:spAutoFit/>
          </a:bodyPr>
          <a:lstStyle/>
          <a:p>
            <a:r>
              <a:rPr lang="en-US" altLang="zh-CN" dirty="0">
                <a:latin typeface="Palatino" charset="0"/>
                <a:ea typeface="Palatino" charset="0"/>
                <a:cs typeface="Palatino" charset="0"/>
              </a:rPr>
              <a:t>Users</a:t>
            </a:r>
            <a:endParaRPr lang="en-US" dirty="0">
              <a:latin typeface="Palatino" charset="0"/>
              <a:ea typeface="Palatino" charset="0"/>
              <a:cs typeface="Palatino" charset="0"/>
            </a:endParaRPr>
          </a:p>
        </p:txBody>
      </p:sp>
      <p:sp>
        <p:nvSpPr>
          <p:cNvPr id="12" name="Oval 11"/>
          <p:cNvSpPr/>
          <p:nvPr/>
        </p:nvSpPr>
        <p:spPr>
          <a:xfrm>
            <a:off x="8402124" y="1560542"/>
            <a:ext cx="2208364" cy="1207698"/>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rgbClr val="FF0000"/>
                </a:solidFill>
                <a:latin typeface="Palatino" charset="0"/>
                <a:ea typeface="Palatino" charset="0"/>
                <a:cs typeface="Palatino" charset="0"/>
              </a:rPr>
              <a:t>Server</a:t>
            </a:r>
            <a:endParaRPr lang="en-US" sz="2400" dirty="0">
              <a:solidFill>
                <a:srgbClr val="FF0000"/>
              </a:solidFill>
              <a:latin typeface="Palatino" charset="0"/>
              <a:ea typeface="Palatino" charset="0"/>
              <a:cs typeface="Palatino" charset="0"/>
            </a:endParaRPr>
          </a:p>
        </p:txBody>
      </p:sp>
      <p:sp>
        <p:nvSpPr>
          <p:cNvPr id="13" name="Up-Down Arrow 12"/>
          <p:cNvSpPr/>
          <p:nvPr/>
        </p:nvSpPr>
        <p:spPr>
          <a:xfrm>
            <a:off x="9428667" y="2777096"/>
            <a:ext cx="293300" cy="731871"/>
          </a:xfrm>
          <a:prstGeom prst="up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4F55F52E-1BB6-2F42-A2DE-408A9EBD888C}"/>
              </a:ext>
            </a:extLst>
          </p:cNvPr>
          <p:cNvSpPr>
            <a:spLocks noGrp="1"/>
          </p:cNvSpPr>
          <p:nvPr>
            <p:ph type="sldNum" sz="quarter" idx="12"/>
          </p:nvPr>
        </p:nvSpPr>
        <p:spPr/>
        <p:txBody>
          <a:bodyPr/>
          <a:lstStyle/>
          <a:p>
            <a:fld id="{9919F354-F0AC-664A-A3F3-CB37D7987B2A}" type="slidenum">
              <a:rPr lang="en-US" smtClean="0"/>
              <a:pPr/>
              <a:t>11</a:t>
            </a:fld>
            <a:endParaRPr lang="en-US"/>
          </a:p>
        </p:txBody>
      </p:sp>
    </p:spTree>
    <p:extLst>
      <p:ext uri="{BB962C8B-B14F-4D97-AF65-F5344CB8AC3E}">
        <p14:creationId xmlns:p14="http://schemas.microsoft.com/office/powerpoint/2010/main" val="3957539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Sketch</a:t>
            </a:r>
            <a:r>
              <a:rPr lang="zh-CN" altLang="en-US" dirty="0"/>
              <a:t> </a:t>
            </a:r>
            <a:r>
              <a:rPr lang="en-US" altLang="zh-CN" dirty="0"/>
              <a:t>of</a:t>
            </a:r>
            <a:r>
              <a:rPr lang="zh-CN" altLang="en-US" dirty="0"/>
              <a:t> </a:t>
            </a:r>
            <a:r>
              <a:rPr lang="en-US" altLang="zh-CN" dirty="0"/>
              <a:t>Flow</a:t>
            </a:r>
            <a:endParaRPr lang="en-US" dirty="0"/>
          </a:p>
        </p:txBody>
      </p:sp>
      <p:sp>
        <p:nvSpPr>
          <p:cNvPr id="4" name="Rounded Rectangle 3"/>
          <p:cNvSpPr/>
          <p:nvPr/>
        </p:nvSpPr>
        <p:spPr>
          <a:xfrm>
            <a:off x="982134" y="1841275"/>
            <a:ext cx="9804400" cy="711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NN</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Slicing:</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ensure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each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affordable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for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of</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a:t>
            </a:r>
            <a:endParaRPr lang="en-US" sz="2000" dirty="0">
              <a:latin typeface="Palatino" charset="0"/>
              <a:ea typeface="Palatino" charset="0"/>
              <a:cs typeface="Palatino" charset="0"/>
            </a:endParaRPr>
          </a:p>
        </p:txBody>
      </p:sp>
      <p:sp>
        <p:nvSpPr>
          <p:cNvPr id="5" name="Down Arrow 4"/>
          <p:cNvSpPr/>
          <p:nvPr/>
        </p:nvSpPr>
        <p:spPr>
          <a:xfrm>
            <a:off x="5715000" y="2637141"/>
            <a:ext cx="761999" cy="355597"/>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ounded Rectangle 5"/>
              <p:cNvSpPr/>
              <p:nvPr/>
            </p:nvSpPr>
            <p:spPr>
              <a:xfrm>
                <a:off x="982134" y="3026606"/>
                <a:ext cx="9804400" cy="812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Device</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Grouping</a:t>
                </a:r>
                <a:r>
                  <a:rPr lang="en-US" altLang="zh-CN" sz="2000" dirty="0">
                    <a:latin typeface="Palatino" charset="0"/>
                    <a:ea typeface="Palatino" charset="0"/>
                    <a:cs typeface="Palatino" charset="0"/>
                  </a:rPr>
                  <a: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handle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with</a:t>
                </a:r>
                <a:r>
                  <a:rPr lang="zh-CN" altLang="en-US" sz="2000" dirty="0">
                    <a:latin typeface="Palatino" charset="0"/>
                    <a:ea typeface="Palatino" charset="0"/>
                    <a:cs typeface="Palatino" charset="0"/>
                  </a:rPr>
                  <a:t> </a:t>
                </a:r>
                <a14:m>
                  <m:oMath xmlns:m="http://schemas.openxmlformats.org/officeDocument/2006/math">
                    <m:r>
                      <a:rPr lang="en-US" altLang="zh-CN" sz="2000" i="1" dirty="0">
                        <a:latin typeface="Cambria Math" charset="0"/>
                        <a:ea typeface="Palatino" charset="0"/>
                        <a:cs typeface="Palatino" charset="0"/>
                      </a:rPr>
                      <m:t>#</m:t>
                    </m:r>
                    <m:r>
                      <a:rPr lang="en-US" altLang="zh-CN" sz="2000" i="1" dirty="0">
                        <a:latin typeface="Cambria Math" charset="0"/>
                        <a:ea typeface="Palatino" charset="0"/>
                        <a:cs typeface="Palatino" charset="0"/>
                      </a:rPr>
                      <m:t>𝑑𝑒𝑣𝑖𝑐𝑒𝑠</m:t>
                    </m:r>
                    <m:r>
                      <a:rPr lang="zh-CN" altLang="en-US" sz="2000" i="1" dirty="0">
                        <a:latin typeface="Cambria Math" charset="0"/>
                        <a:ea typeface="Palatino" charset="0"/>
                        <a:cs typeface="Palatino" charset="0"/>
                      </a:rPr>
                      <m:t> </m:t>
                    </m:r>
                    <m:r>
                      <a:rPr lang="en-US" altLang="zh-CN" sz="2000" i="1" dirty="0">
                        <a:latin typeface="Cambria Math" charset="0"/>
                        <a:ea typeface="Palatino" charset="0"/>
                        <a:cs typeface="Palatino" charset="0"/>
                      </a:rPr>
                      <m:t>&gt;&gt;</m:t>
                    </m:r>
                    <m:r>
                      <a:rPr lang="zh-CN" altLang="en-US" sz="2000" i="1" dirty="0">
                        <a:latin typeface="Cambria Math" charset="0"/>
                        <a:ea typeface="Palatino" charset="0"/>
                        <a:cs typeface="Palatino" charset="0"/>
                      </a:rPr>
                      <m:t> </m:t>
                    </m:r>
                    <m:r>
                      <a:rPr lang="en-US" altLang="zh-CN" sz="2000" i="1" dirty="0">
                        <a:latin typeface="Cambria Math" charset="0"/>
                        <a:ea typeface="Palatino" charset="0"/>
                        <a:cs typeface="Palatino" charset="0"/>
                      </a:rPr>
                      <m:t>#</m:t>
                    </m:r>
                    <m:r>
                      <a:rPr lang="en-US" altLang="zh-CN" sz="2000" i="1" dirty="0">
                        <a:latin typeface="Cambria Math" charset="0"/>
                        <a:ea typeface="Palatino" charset="0"/>
                        <a:cs typeface="Palatino" charset="0"/>
                      </a:rPr>
                      <m:t>𝑝𝑖𝑒𝑐𝑒𝑠</m:t>
                    </m:r>
                  </m:oMath>
                </a14:m>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situation</a:t>
                </a:r>
                <a:endParaRPr lang="zh-CN" altLang="en-US" sz="2000" dirty="0">
                  <a:latin typeface="Palatino" charset="0"/>
                  <a:ea typeface="Palatino" charset="0"/>
                  <a:cs typeface="Palatino" charset="0"/>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982134" y="3026606"/>
                <a:ext cx="9804400" cy="812800"/>
              </a:xfrm>
              <a:prstGeom prst="roundRect">
                <a:avLst/>
              </a:prstGeom>
              <a:blipFill>
                <a:blip r:embed="rId3"/>
                <a:stretch>
                  <a:fillRect l="-129"/>
                </a:stretch>
              </a:blipFill>
            </p:spPr>
            <p:txBody>
              <a:bodyPr/>
              <a:lstStyle/>
              <a:p>
                <a:r>
                  <a:rPr lang="en-US">
                    <a:noFill/>
                  </a:rPr>
                  <a:t> </a:t>
                </a:r>
              </a:p>
            </p:txBody>
          </p:sp>
        </mc:Fallback>
      </mc:AlternateContent>
      <p:sp>
        <p:nvSpPr>
          <p:cNvPr id="8" name="Down Arrow 7"/>
          <p:cNvSpPr/>
          <p:nvPr/>
        </p:nvSpPr>
        <p:spPr>
          <a:xfrm>
            <a:off x="5714999" y="3873271"/>
            <a:ext cx="762000" cy="457201"/>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ounded Rectangle 8"/>
          <p:cNvSpPr/>
          <p:nvPr/>
        </p:nvSpPr>
        <p:spPr>
          <a:xfrm>
            <a:off x="982134" y="4330472"/>
            <a:ext cx="9804400" cy="812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Group</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Training:</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group</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cooperate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train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without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direct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cooperation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with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other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groups</a:t>
            </a:r>
            <a:endParaRPr lang="zh-CN" altLang="en-US" sz="2000" dirty="0">
              <a:latin typeface="Palatino" charset="0"/>
              <a:ea typeface="Palatino" charset="0"/>
              <a:cs typeface="Palatino" charset="0"/>
            </a:endParaRPr>
          </a:p>
        </p:txBody>
      </p:sp>
      <p:sp>
        <p:nvSpPr>
          <p:cNvPr id="10" name="Down Arrow 9"/>
          <p:cNvSpPr/>
          <p:nvPr/>
        </p:nvSpPr>
        <p:spPr>
          <a:xfrm>
            <a:off x="5714999" y="5177140"/>
            <a:ext cx="762000" cy="372533"/>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ounded Rectangle 10"/>
          <p:cNvSpPr/>
          <p:nvPr/>
        </p:nvSpPr>
        <p:spPr>
          <a:xfrm>
            <a:off x="982134" y="5583541"/>
            <a:ext cx="9804400" cy="8128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Global</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Updating</a:t>
            </a:r>
            <a:r>
              <a:rPr lang="en-US" altLang="zh-CN" sz="2000" dirty="0">
                <a:latin typeface="Palatino" charset="0"/>
                <a:ea typeface="Palatino" charset="0"/>
                <a:cs typeface="Palatino" charset="0"/>
              </a:rPr>
              <a: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Parameter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server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maintains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global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updates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global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model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based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weights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collected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from</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different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groups.</a:t>
            </a:r>
            <a:endParaRPr lang="zh-CN" altLang="en-US" sz="2000" dirty="0">
              <a:latin typeface="Palatino" charset="0"/>
              <a:ea typeface="Palatino" charset="0"/>
              <a:cs typeface="Palatino" charset="0"/>
            </a:endParaRPr>
          </a:p>
        </p:txBody>
      </p:sp>
      <p:sp>
        <p:nvSpPr>
          <p:cNvPr id="7" name="Slide Number Placeholder 6">
            <a:extLst>
              <a:ext uri="{FF2B5EF4-FFF2-40B4-BE49-F238E27FC236}">
                <a16:creationId xmlns="" xmlns:a16="http://schemas.microsoft.com/office/drawing/2014/main" id="{B8A8023D-7A0E-6D43-92F5-3272E8C88528}"/>
              </a:ext>
            </a:extLst>
          </p:cNvPr>
          <p:cNvSpPr>
            <a:spLocks noGrp="1"/>
          </p:cNvSpPr>
          <p:nvPr>
            <p:ph type="sldNum" sz="quarter" idx="12"/>
          </p:nvPr>
        </p:nvSpPr>
        <p:spPr/>
        <p:txBody>
          <a:bodyPr/>
          <a:lstStyle/>
          <a:p>
            <a:fld id="{9919F354-F0AC-664A-A3F3-CB37D7987B2A}" type="slidenum">
              <a:rPr lang="en-US" smtClean="0"/>
              <a:pPr/>
              <a:t>12</a:t>
            </a:fld>
            <a:endParaRPr lang="en-US"/>
          </a:p>
        </p:txBody>
      </p:sp>
    </p:spTree>
    <p:extLst>
      <p:ext uri="{BB962C8B-B14F-4D97-AF65-F5344CB8AC3E}">
        <p14:creationId xmlns:p14="http://schemas.microsoft.com/office/powerpoint/2010/main" val="322854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176" y="2449903"/>
            <a:ext cx="7794684" cy="2315026"/>
          </a:xfrm>
        </p:spPr>
        <p:txBody>
          <a:bodyPr>
            <a:normAutofit/>
          </a:bodyPr>
          <a:lstStyle/>
          <a:p>
            <a:pPr algn="ctr"/>
            <a:r>
              <a:rPr lang="en-US" altLang="zh-CN" sz="4400" dirty="0"/>
              <a:t>Assumption</a:t>
            </a:r>
            <a:r>
              <a:rPr lang="zh-CN" altLang="en-US" sz="4400" dirty="0"/>
              <a:t> </a:t>
            </a:r>
            <a:br>
              <a:rPr lang="zh-CN" altLang="en-US" sz="4400" dirty="0"/>
            </a:br>
            <a:r>
              <a:rPr lang="en-US" altLang="zh-CN" sz="4400" dirty="0"/>
              <a:t>&amp;</a:t>
            </a:r>
            <a:r>
              <a:rPr lang="zh-CN" altLang="en-US" sz="4400" dirty="0"/>
              <a:t/>
            </a:r>
            <a:br>
              <a:rPr lang="zh-CN" altLang="en-US" sz="4400" dirty="0"/>
            </a:br>
            <a:r>
              <a:rPr lang="en-US" altLang="zh-CN" sz="4400" dirty="0"/>
              <a:t>Adversary</a:t>
            </a:r>
            <a:r>
              <a:rPr lang="zh-CN" altLang="en-US" sz="4400" dirty="0"/>
              <a:t> </a:t>
            </a:r>
            <a:r>
              <a:rPr lang="en-US" altLang="zh-CN" sz="4400" dirty="0"/>
              <a:t>Model</a:t>
            </a:r>
            <a:endParaRPr lang="en-US" sz="4400" dirty="0"/>
          </a:p>
        </p:txBody>
      </p:sp>
      <p:sp>
        <p:nvSpPr>
          <p:cNvPr id="4" name="Slide Number Placeholder 3">
            <a:extLst>
              <a:ext uri="{FF2B5EF4-FFF2-40B4-BE49-F238E27FC236}">
                <a16:creationId xmlns="" xmlns:a16="http://schemas.microsoft.com/office/drawing/2014/main" id="{6DC2275F-CF00-FC4D-9A18-938FF856757B}"/>
              </a:ext>
            </a:extLst>
          </p:cNvPr>
          <p:cNvSpPr>
            <a:spLocks noGrp="1"/>
          </p:cNvSpPr>
          <p:nvPr>
            <p:ph type="sldNum" sz="quarter" idx="12"/>
          </p:nvPr>
        </p:nvSpPr>
        <p:spPr/>
        <p:txBody>
          <a:bodyPr/>
          <a:lstStyle/>
          <a:p>
            <a:fld id="{9919F354-F0AC-664A-A3F3-CB37D7987B2A}" type="slidenum">
              <a:rPr lang="en-US" smtClean="0"/>
              <a:pPr/>
              <a:t>13</a:t>
            </a:fld>
            <a:endParaRPr lang="en-US"/>
          </a:p>
        </p:txBody>
      </p:sp>
    </p:spTree>
    <p:extLst>
      <p:ext uri="{BB962C8B-B14F-4D97-AF65-F5344CB8AC3E}">
        <p14:creationId xmlns:p14="http://schemas.microsoft.com/office/powerpoint/2010/main" val="1456198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Assumption</a:t>
            </a:r>
            <a:endParaRPr lang="en-US" dirty="0"/>
          </a:p>
        </p:txBody>
      </p:sp>
      <p:sp>
        <p:nvSpPr>
          <p:cNvPr id="3" name="Content Placeholder 2"/>
          <p:cNvSpPr>
            <a:spLocks noGrp="1"/>
          </p:cNvSpPr>
          <p:nvPr>
            <p:ph idx="1"/>
          </p:nvPr>
        </p:nvSpPr>
        <p:spPr/>
        <p:txBody>
          <a:bodyPr/>
          <a:lstStyle/>
          <a:p>
            <a:pPr>
              <a:buFont typeface="Wingdings" charset="2"/>
              <a:buChar char="Ø"/>
            </a:pPr>
            <a:r>
              <a:rPr lang="en-US" altLang="zh-CN" sz="2800" dirty="0">
                <a:solidFill>
                  <a:srgbClr val="FF0000"/>
                </a:solidFill>
              </a:rPr>
              <a:t>Dominator</a:t>
            </a:r>
            <a:r>
              <a:rPr lang="zh-CN" altLang="en-US" sz="2800" dirty="0">
                <a:solidFill>
                  <a:srgbClr val="FF0000"/>
                </a:solidFill>
              </a:rPr>
              <a:t> </a:t>
            </a:r>
            <a:r>
              <a:rPr lang="en-US" altLang="zh-CN" sz="2800" dirty="0"/>
              <a:t>is</a:t>
            </a:r>
            <a:r>
              <a:rPr lang="zh-CN" altLang="en-US" sz="2800" dirty="0"/>
              <a:t> </a:t>
            </a:r>
            <a:r>
              <a:rPr lang="en-US" altLang="zh-CN" sz="2800" dirty="0"/>
              <a:t>semi-honest</a:t>
            </a:r>
            <a:endParaRPr lang="zh-CN" altLang="en-US" sz="2800" dirty="0"/>
          </a:p>
          <a:p>
            <a:pPr lvl="1">
              <a:buFont typeface="Wingdings" charset="2"/>
              <a:buChar char="–"/>
            </a:pPr>
            <a:r>
              <a:rPr lang="en-US" altLang="zh-CN" sz="2400" dirty="0"/>
              <a:t>May</a:t>
            </a:r>
            <a:r>
              <a:rPr lang="zh-CN" altLang="en-US" sz="2400" dirty="0"/>
              <a:t> </a:t>
            </a:r>
            <a:r>
              <a:rPr lang="en-US" altLang="zh-CN" sz="2400" dirty="0">
                <a:solidFill>
                  <a:srgbClr val="FF0000"/>
                </a:solidFill>
              </a:rPr>
              <a:t>try</a:t>
            </a:r>
            <a:r>
              <a:rPr lang="zh-CN" altLang="en-US" sz="2400" dirty="0">
                <a:solidFill>
                  <a:srgbClr val="FF0000"/>
                </a:solidFill>
              </a:rPr>
              <a:t> </a:t>
            </a:r>
            <a:r>
              <a:rPr lang="en-US" altLang="zh-CN" sz="2400" dirty="0">
                <a:solidFill>
                  <a:srgbClr val="FF0000"/>
                </a:solidFill>
              </a:rPr>
              <a:t>to</a:t>
            </a:r>
            <a:r>
              <a:rPr lang="zh-CN" altLang="en-US" sz="2400" dirty="0">
                <a:solidFill>
                  <a:srgbClr val="FF0000"/>
                </a:solidFill>
              </a:rPr>
              <a:t> </a:t>
            </a:r>
            <a:r>
              <a:rPr lang="en-US" altLang="zh-CN" sz="2400" dirty="0">
                <a:solidFill>
                  <a:srgbClr val="FF0000"/>
                </a:solidFill>
              </a:rPr>
              <a:t>invade</a:t>
            </a:r>
            <a:r>
              <a:rPr lang="zh-CN" altLang="en-US" sz="2400" dirty="0">
                <a:solidFill>
                  <a:srgbClr val="FF0000"/>
                </a:solidFill>
              </a:rPr>
              <a:t> </a:t>
            </a:r>
            <a:r>
              <a:rPr lang="en-US" altLang="zh-CN" sz="2400" dirty="0"/>
              <a:t>others’</a:t>
            </a:r>
            <a:r>
              <a:rPr lang="zh-CN" altLang="en-US" sz="2400" dirty="0"/>
              <a:t> </a:t>
            </a:r>
            <a:r>
              <a:rPr lang="en-US" altLang="zh-CN" sz="2400" dirty="0"/>
              <a:t>privacy</a:t>
            </a:r>
            <a:r>
              <a:rPr lang="zh-CN" altLang="en-US" sz="2400" dirty="0"/>
              <a:t> </a:t>
            </a:r>
            <a:r>
              <a:rPr lang="en-US" altLang="zh-CN" sz="2400" dirty="0">
                <a:solidFill>
                  <a:srgbClr val="FF0000"/>
                </a:solidFill>
              </a:rPr>
              <a:t>after</a:t>
            </a:r>
            <a:r>
              <a:rPr lang="zh-CN" altLang="en-US" sz="2400" dirty="0">
                <a:solidFill>
                  <a:srgbClr val="FF0000"/>
                </a:solidFill>
              </a:rPr>
              <a:t> </a:t>
            </a:r>
            <a:r>
              <a:rPr lang="en-US" altLang="zh-CN" sz="2400" dirty="0">
                <a:solidFill>
                  <a:srgbClr val="FF0000"/>
                </a:solidFill>
              </a:rPr>
              <a:t>role</a:t>
            </a:r>
            <a:r>
              <a:rPr lang="zh-CN" altLang="en-US" sz="2400" dirty="0">
                <a:solidFill>
                  <a:srgbClr val="FF0000"/>
                </a:solidFill>
              </a:rPr>
              <a:t> </a:t>
            </a:r>
            <a:r>
              <a:rPr lang="en-US" altLang="zh-CN" sz="2400" dirty="0">
                <a:solidFill>
                  <a:srgbClr val="FF0000"/>
                </a:solidFill>
              </a:rPr>
              <a:t>exchange</a:t>
            </a:r>
            <a:r>
              <a:rPr lang="zh-CN" altLang="en-US" sz="2400" dirty="0">
                <a:solidFill>
                  <a:srgbClr val="FF0000"/>
                </a:solidFill>
              </a:rPr>
              <a:t> </a:t>
            </a:r>
            <a:r>
              <a:rPr lang="en-US" altLang="zh-CN" sz="2400" dirty="0"/>
              <a:t>with</a:t>
            </a:r>
            <a:r>
              <a:rPr lang="zh-CN" altLang="en-US" sz="2400" dirty="0"/>
              <a:t> </a:t>
            </a:r>
            <a:r>
              <a:rPr lang="en-US" altLang="zh-CN" sz="2400" dirty="0"/>
              <a:t>others</a:t>
            </a:r>
            <a:r>
              <a:rPr lang="zh-CN" altLang="en-US" sz="2400" dirty="0"/>
              <a:t> </a:t>
            </a:r>
            <a:r>
              <a:rPr lang="en-US" altLang="zh-CN" sz="2400" dirty="0"/>
              <a:t>(using</a:t>
            </a:r>
            <a:r>
              <a:rPr lang="zh-CN" altLang="en-US" sz="2400" dirty="0"/>
              <a:t> </a:t>
            </a:r>
            <a:r>
              <a:rPr lang="en-US" altLang="zh-CN" sz="2400" dirty="0"/>
              <a:t>historical</a:t>
            </a:r>
            <a:r>
              <a:rPr lang="zh-CN" altLang="en-US" sz="2400" dirty="0"/>
              <a:t> </a:t>
            </a:r>
            <a:r>
              <a:rPr lang="en-US" altLang="zh-CN" sz="2400" dirty="0"/>
              <a:t>records</a:t>
            </a:r>
            <a:r>
              <a:rPr lang="zh-CN" altLang="en-US" sz="2400" dirty="0"/>
              <a:t> </a:t>
            </a:r>
            <a:r>
              <a:rPr lang="en-US" altLang="zh-CN" sz="2400" dirty="0"/>
              <a:t>as</a:t>
            </a:r>
            <a:r>
              <a:rPr lang="zh-CN" altLang="en-US" sz="2400" dirty="0"/>
              <a:t> </a:t>
            </a:r>
            <a:r>
              <a:rPr lang="en-US" altLang="zh-CN" sz="2400" dirty="0"/>
              <a:t>background</a:t>
            </a:r>
            <a:r>
              <a:rPr lang="zh-CN" altLang="en-US" sz="2400" dirty="0"/>
              <a:t> </a:t>
            </a:r>
            <a:r>
              <a:rPr lang="en-US" altLang="zh-CN" sz="2400" dirty="0"/>
              <a:t>knowledge).</a:t>
            </a:r>
            <a:endParaRPr lang="zh-CN" altLang="en-US" sz="2400" dirty="0"/>
          </a:p>
          <a:p>
            <a:pPr lvl="1">
              <a:buFont typeface="Wingdings" charset="2"/>
              <a:buChar char="–"/>
            </a:pPr>
            <a:r>
              <a:rPr lang="en-US" altLang="zh-CN" sz="2400" dirty="0">
                <a:solidFill>
                  <a:srgbClr val="FF0000"/>
                </a:solidFill>
              </a:rPr>
              <a:t>No</a:t>
            </a:r>
            <a:r>
              <a:rPr lang="zh-CN" altLang="en-US" sz="2400" dirty="0">
                <a:solidFill>
                  <a:srgbClr val="FF0000"/>
                </a:solidFill>
              </a:rPr>
              <a:t> </a:t>
            </a:r>
            <a:r>
              <a:rPr lang="en-US" altLang="zh-CN" sz="2400" dirty="0">
                <a:solidFill>
                  <a:srgbClr val="FF0000"/>
                </a:solidFill>
              </a:rPr>
              <a:t>intention</a:t>
            </a:r>
            <a:r>
              <a:rPr lang="zh-CN" altLang="en-US" sz="2400" dirty="0">
                <a:solidFill>
                  <a:srgbClr val="FF0000"/>
                </a:solidFill>
              </a:rPr>
              <a:t> </a:t>
            </a:r>
            <a:r>
              <a:rPr lang="en-US" altLang="zh-CN" sz="2400" dirty="0">
                <a:solidFill>
                  <a:srgbClr val="FF0000"/>
                </a:solidFill>
              </a:rPr>
              <a:t>to</a:t>
            </a:r>
            <a:r>
              <a:rPr lang="zh-CN" altLang="en-US" sz="2400" dirty="0">
                <a:solidFill>
                  <a:srgbClr val="FF0000"/>
                </a:solidFill>
              </a:rPr>
              <a:t> </a:t>
            </a:r>
            <a:r>
              <a:rPr lang="en-US" altLang="zh-CN" sz="2400" dirty="0">
                <a:solidFill>
                  <a:srgbClr val="FF0000"/>
                </a:solidFill>
              </a:rPr>
              <a:t>violate</a:t>
            </a:r>
            <a:r>
              <a:rPr lang="zh-CN" altLang="en-US" sz="2400" dirty="0">
                <a:solidFill>
                  <a:srgbClr val="FF0000"/>
                </a:solidFill>
              </a:rPr>
              <a:t> </a:t>
            </a:r>
            <a:r>
              <a:rPr lang="en-US" altLang="zh-CN" sz="2400" dirty="0">
                <a:solidFill>
                  <a:srgbClr val="FF0000"/>
                </a:solidFill>
              </a:rPr>
              <a:t>privacy</a:t>
            </a:r>
            <a:r>
              <a:rPr lang="zh-CN" altLang="en-US" sz="2400" dirty="0">
                <a:solidFill>
                  <a:srgbClr val="FF0000"/>
                </a:solidFill>
              </a:rPr>
              <a:t> </a:t>
            </a:r>
            <a:r>
              <a:rPr lang="en-US" altLang="zh-CN" sz="2400" dirty="0"/>
              <a:t>when</a:t>
            </a:r>
            <a:r>
              <a:rPr lang="zh-CN" altLang="en-US" sz="2400" dirty="0"/>
              <a:t> </a:t>
            </a:r>
            <a:r>
              <a:rPr lang="en-US" altLang="zh-CN" sz="2400" dirty="0"/>
              <a:t>he/she</a:t>
            </a:r>
            <a:r>
              <a:rPr lang="zh-CN" altLang="en-US" sz="2400" dirty="0"/>
              <a:t> </a:t>
            </a:r>
            <a:r>
              <a:rPr lang="en-US" altLang="zh-CN" sz="2400" dirty="0"/>
              <a:t>contributes</a:t>
            </a:r>
            <a:r>
              <a:rPr lang="zh-CN" altLang="en-US" sz="2400" dirty="0"/>
              <a:t> </a:t>
            </a:r>
            <a:r>
              <a:rPr lang="en-US" altLang="zh-CN" sz="2400" dirty="0">
                <a:solidFill>
                  <a:srgbClr val="FF0000"/>
                </a:solidFill>
              </a:rPr>
              <a:t>his/her</a:t>
            </a:r>
            <a:r>
              <a:rPr lang="zh-CN" altLang="en-US" sz="2400" dirty="0">
                <a:solidFill>
                  <a:srgbClr val="FF0000"/>
                </a:solidFill>
              </a:rPr>
              <a:t> </a:t>
            </a:r>
            <a:r>
              <a:rPr lang="en-US" altLang="zh-CN" sz="2400" dirty="0">
                <a:solidFill>
                  <a:srgbClr val="FF0000"/>
                </a:solidFill>
              </a:rPr>
              <a:t>data</a:t>
            </a:r>
            <a:r>
              <a:rPr lang="zh-CN" altLang="en-US" sz="2400" dirty="0">
                <a:solidFill>
                  <a:srgbClr val="FF0000"/>
                </a:solidFill>
              </a:rPr>
              <a:t> </a:t>
            </a:r>
            <a:r>
              <a:rPr lang="en-US" altLang="zh-CN" sz="2400" dirty="0">
                <a:solidFill>
                  <a:srgbClr val="FF0000"/>
                </a:solidFill>
              </a:rPr>
              <a:t>as</a:t>
            </a:r>
            <a:r>
              <a:rPr lang="zh-CN" altLang="en-US" sz="2400" dirty="0">
                <a:solidFill>
                  <a:srgbClr val="FF0000"/>
                </a:solidFill>
              </a:rPr>
              <a:t> </a:t>
            </a:r>
            <a:r>
              <a:rPr lang="en-US" altLang="zh-CN" sz="2400" dirty="0">
                <a:solidFill>
                  <a:srgbClr val="FF0000"/>
                </a:solidFill>
              </a:rPr>
              <a:t>training</a:t>
            </a:r>
            <a:r>
              <a:rPr lang="zh-CN" altLang="en-US" sz="2400" dirty="0">
                <a:solidFill>
                  <a:srgbClr val="FF0000"/>
                </a:solidFill>
              </a:rPr>
              <a:t> </a:t>
            </a:r>
            <a:r>
              <a:rPr lang="en-US" altLang="zh-CN" sz="2400" dirty="0">
                <a:solidFill>
                  <a:srgbClr val="FF0000"/>
                </a:solidFill>
              </a:rPr>
              <a:t>sample</a:t>
            </a:r>
            <a:r>
              <a:rPr lang="en-US" altLang="zh-CN" sz="2400" dirty="0"/>
              <a:t>.</a:t>
            </a:r>
            <a:r>
              <a:rPr lang="zh-CN" altLang="en-US" sz="2400" dirty="0"/>
              <a:t> </a:t>
            </a:r>
          </a:p>
          <a:p>
            <a:pPr lvl="1">
              <a:buFont typeface="Wingdings" charset="2"/>
              <a:buChar char="Ø"/>
            </a:pPr>
            <a:endParaRPr lang="zh-CN" altLang="en-US" sz="2500" dirty="0"/>
          </a:p>
          <a:p>
            <a:pPr>
              <a:buFont typeface="Wingdings" charset="2"/>
              <a:buChar char="Ø"/>
            </a:pPr>
            <a:r>
              <a:rPr lang="en-US" altLang="zh-CN" sz="2800" dirty="0">
                <a:solidFill>
                  <a:srgbClr val="FF0000"/>
                </a:solidFill>
              </a:rPr>
              <a:t>Follower</a:t>
            </a:r>
            <a:r>
              <a:rPr lang="en-US" altLang="zh-CN" sz="2800" dirty="0"/>
              <a:t>,</a:t>
            </a:r>
            <a:r>
              <a:rPr lang="zh-CN" altLang="en-US" sz="2800" dirty="0"/>
              <a:t> </a:t>
            </a:r>
            <a:r>
              <a:rPr lang="en-US" altLang="zh-CN" sz="2800" dirty="0">
                <a:solidFill>
                  <a:srgbClr val="FF0000"/>
                </a:solidFill>
              </a:rPr>
              <a:t>dummy</a:t>
            </a:r>
            <a:r>
              <a:rPr lang="zh-CN" altLang="en-US" sz="2800" dirty="0">
                <a:solidFill>
                  <a:srgbClr val="FF0000"/>
                </a:solidFill>
              </a:rPr>
              <a:t> </a:t>
            </a:r>
            <a:r>
              <a:rPr lang="en-US" altLang="zh-CN" sz="2800" dirty="0"/>
              <a:t>and</a:t>
            </a:r>
            <a:r>
              <a:rPr lang="zh-CN" altLang="en-US" sz="2800" dirty="0"/>
              <a:t> </a:t>
            </a:r>
            <a:r>
              <a:rPr lang="en-US" altLang="zh-CN" sz="2800" dirty="0">
                <a:solidFill>
                  <a:srgbClr val="FF0000"/>
                </a:solidFill>
              </a:rPr>
              <a:t>server</a:t>
            </a:r>
            <a:r>
              <a:rPr lang="zh-CN" altLang="en-US" sz="2800" dirty="0">
                <a:solidFill>
                  <a:srgbClr val="FF0000"/>
                </a:solidFill>
              </a:rPr>
              <a:t> </a:t>
            </a:r>
            <a:r>
              <a:rPr lang="en-US" altLang="zh-CN" sz="2800" dirty="0"/>
              <a:t>are</a:t>
            </a:r>
            <a:r>
              <a:rPr lang="zh-CN" altLang="en-US" sz="2800" dirty="0"/>
              <a:t> </a:t>
            </a:r>
            <a:r>
              <a:rPr lang="en-US" altLang="zh-CN" sz="2800" dirty="0"/>
              <a:t>semi-honest</a:t>
            </a:r>
            <a:r>
              <a:rPr lang="zh-CN" altLang="en-US" sz="2800" dirty="0"/>
              <a:t> </a:t>
            </a:r>
            <a:r>
              <a:rPr lang="en-US" altLang="zh-CN" sz="2800" dirty="0"/>
              <a:t>adversaries</a:t>
            </a:r>
            <a:endParaRPr lang="zh-CN" altLang="en-US" sz="2800" dirty="0"/>
          </a:p>
          <a:p>
            <a:pPr lvl="1"/>
            <a:r>
              <a:rPr lang="en-US" altLang="zh-CN" sz="2400" dirty="0">
                <a:solidFill>
                  <a:srgbClr val="FF0000"/>
                </a:solidFill>
              </a:rPr>
              <a:t>No</a:t>
            </a:r>
            <a:r>
              <a:rPr lang="zh-CN" altLang="en-US" sz="2400" dirty="0">
                <a:solidFill>
                  <a:srgbClr val="FF0000"/>
                </a:solidFill>
              </a:rPr>
              <a:t> </a:t>
            </a:r>
            <a:r>
              <a:rPr lang="en-US" altLang="zh-CN" sz="2400" dirty="0">
                <a:solidFill>
                  <a:srgbClr val="FF0000"/>
                </a:solidFill>
              </a:rPr>
              <a:t>collusion</a:t>
            </a:r>
            <a:r>
              <a:rPr lang="zh-CN" altLang="en-US" sz="2400" dirty="0">
                <a:solidFill>
                  <a:srgbClr val="FF0000"/>
                </a:solidFill>
              </a:rPr>
              <a:t> </a:t>
            </a:r>
            <a:r>
              <a:rPr lang="en-US" altLang="zh-CN" sz="2400" dirty="0"/>
              <a:t>within</a:t>
            </a:r>
            <a:r>
              <a:rPr lang="zh-CN" altLang="en-US" sz="2400" dirty="0"/>
              <a:t> </a:t>
            </a:r>
            <a:r>
              <a:rPr lang="en-US" altLang="zh-CN" sz="2400" dirty="0"/>
              <a:t>each</a:t>
            </a:r>
            <a:r>
              <a:rPr lang="zh-CN" altLang="en-US" sz="2400" dirty="0"/>
              <a:t> </a:t>
            </a:r>
            <a:r>
              <a:rPr lang="en-US" altLang="zh-CN" sz="2400" dirty="0"/>
              <a:t>other</a:t>
            </a:r>
            <a:endParaRPr lang="zh-CN" altLang="en-US" sz="2400" dirty="0"/>
          </a:p>
          <a:p>
            <a:pPr lvl="1"/>
            <a:r>
              <a:rPr lang="en-US" altLang="zh-CN" sz="2400" dirty="0">
                <a:solidFill>
                  <a:srgbClr val="FF0000"/>
                </a:solidFill>
              </a:rPr>
              <a:t>Follow</a:t>
            </a:r>
            <a:r>
              <a:rPr lang="zh-CN" altLang="en-US" sz="2400" dirty="0">
                <a:solidFill>
                  <a:srgbClr val="FF0000"/>
                </a:solidFill>
              </a:rPr>
              <a:t> </a:t>
            </a:r>
            <a:r>
              <a:rPr lang="en-US" altLang="zh-CN" sz="2400" dirty="0">
                <a:solidFill>
                  <a:srgbClr val="FF0000"/>
                </a:solidFill>
              </a:rPr>
              <a:t>the</a:t>
            </a:r>
            <a:r>
              <a:rPr lang="zh-CN" altLang="en-US" sz="2400" dirty="0">
                <a:solidFill>
                  <a:srgbClr val="FF0000"/>
                </a:solidFill>
              </a:rPr>
              <a:t> </a:t>
            </a:r>
            <a:r>
              <a:rPr lang="en-US" altLang="zh-CN" sz="2400" dirty="0">
                <a:solidFill>
                  <a:srgbClr val="FF0000"/>
                </a:solidFill>
              </a:rPr>
              <a:t>protocol</a:t>
            </a:r>
            <a:r>
              <a:rPr lang="zh-CN" altLang="en-US" sz="2400" dirty="0">
                <a:solidFill>
                  <a:srgbClr val="FF0000"/>
                </a:solidFill>
              </a:rPr>
              <a:t> </a:t>
            </a:r>
            <a:r>
              <a:rPr lang="en-US" altLang="zh-CN" sz="2400" dirty="0"/>
              <a:t>specification,</a:t>
            </a:r>
            <a:r>
              <a:rPr lang="zh-CN" altLang="en-US" sz="2400" dirty="0"/>
              <a:t> </a:t>
            </a:r>
            <a:r>
              <a:rPr lang="en-US" altLang="zh-CN" sz="2400" dirty="0"/>
              <a:t>but</a:t>
            </a:r>
            <a:r>
              <a:rPr lang="zh-CN" altLang="en-US" sz="2400" dirty="0"/>
              <a:t> </a:t>
            </a:r>
            <a:r>
              <a:rPr lang="en-US" altLang="zh-CN" sz="2400" dirty="0"/>
              <a:t>will</a:t>
            </a:r>
            <a:r>
              <a:rPr lang="zh-CN" altLang="en-US" sz="2400" dirty="0"/>
              <a:t> </a:t>
            </a:r>
            <a:r>
              <a:rPr lang="en-US" altLang="zh-CN" sz="2400" dirty="0"/>
              <a:t>try</a:t>
            </a:r>
            <a:r>
              <a:rPr lang="zh-CN" altLang="en-US" sz="2400" dirty="0"/>
              <a:t> </a:t>
            </a:r>
            <a:r>
              <a:rPr lang="en-US" altLang="zh-CN" sz="2400" dirty="0"/>
              <a:t>to</a:t>
            </a:r>
            <a:r>
              <a:rPr lang="zh-CN" altLang="en-US" sz="2400" dirty="0"/>
              <a:t> </a:t>
            </a:r>
            <a:r>
              <a:rPr lang="en-US" altLang="zh-CN" sz="2400" dirty="0"/>
              <a:t>infer</a:t>
            </a:r>
            <a:r>
              <a:rPr lang="zh-CN" altLang="en-US" sz="2400" dirty="0"/>
              <a:t> </a:t>
            </a:r>
            <a:r>
              <a:rPr lang="en-US" altLang="zh-CN" sz="2400" dirty="0"/>
              <a:t>other</a:t>
            </a:r>
            <a:r>
              <a:rPr lang="zh-CN" altLang="en-US" sz="2400" dirty="0"/>
              <a:t> </a:t>
            </a:r>
            <a:r>
              <a:rPr lang="en-US" altLang="zh-CN" sz="2400" dirty="0"/>
              <a:t>parties’</a:t>
            </a:r>
            <a:r>
              <a:rPr lang="zh-CN" altLang="en-US" sz="2400" dirty="0"/>
              <a:t> </a:t>
            </a:r>
            <a:r>
              <a:rPr lang="en-US" altLang="zh-CN" sz="2400" dirty="0"/>
              <a:t>private</a:t>
            </a:r>
            <a:r>
              <a:rPr lang="zh-CN" altLang="en-US" sz="2400" dirty="0"/>
              <a:t> </a:t>
            </a:r>
            <a:r>
              <a:rPr lang="en-US" altLang="zh-CN" sz="2400" dirty="0"/>
              <a:t>information</a:t>
            </a:r>
            <a:endParaRPr lang="zh-CN" altLang="en-US" sz="2400" dirty="0"/>
          </a:p>
          <a:p>
            <a:endParaRPr lang="en-US" dirty="0"/>
          </a:p>
        </p:txBody>
      </p:sp>
      <p:sp>
        <p:nvSpPr>
          <p:cNvPr id="5" name="Slide Number Placeholder 4">
            <a:extLst>
              <a:ext uri="{FF2B5EF4-FFF2-40B4-BE49-F238E27FC236}">
                <a16:creationId xmlns="" xmlns:a16="http://schemas.microsoft.com/office/drawing/2014/main" id="{D946A85D-ED9C-654A-B159-28C25EFCD017}"/>
              </a:ext>
            </a:extLst>
          </p:cNvPr>
          <p:cNvSpPr>
            <a:spLocks noGrp="1"/>
          </p:cNvSpPr>
          <p:nvPr>
            <p:ph type="sldNum" sz="quarter" idx="12"/>
          </p:nvPr>
        </p:nvSpPr>
        <p:spPr/>
        <p:txBody>
          <a:bodyPr/>
          <a:lstStyle/>
          <a:p>
            <a:fld id="{9919F354-F0AC-664A-A3F3-CB37D7987B2A}" type="slidenum">
              <a:rPr lang="en-US" smtClean="0"/>
              <a:pPr/>
              <a:t>14</a:t>
            </a:fld>
            <a:endParaRPr lang="en-US"/>
          </a:p>
        </p:txBody>
      </p:sp>
    </p:spTree>
    <p:extLst>
      <p:ext uri="{BB962C8B-B14F-4D97-AF65-F5344CB8AC3E}">
        <p14:creationId xmlns:p14="http://schemas.microsoft.com/office/powerpoint/2010/main" val="2781119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418" y="2587924"/>
            <a:ext cx="7708420" cy="1590409"/>
          </a:xfrm>
        </p:spPr>
        <p:txBody>
          <a:bodyPr>
            <a:normAutofit/>
          </a:bodyPr>
          <a:lstStyle/>
          <a:p>
            <a:pPr algn="ctr"/>
            <a:r>
              <a:rPr lang="en-US" altLang="zh-CN" sz="5400" dirty="0" err="1"/>
              <a:t>SliceNet</a:t>
            </a:r>
            <a:endParaRPr lang="en-US" sz="5400" dirty="0"/>
          </a:p>
        </p:txBody>
      </p:sp>
      <p:sp>
        <p:nvSpPr>
          <p:cNvPr id="4" name="Slide Number Placeholder 3">
            <a:extLst>
              <a:ext uri="{FF2B5EF4-FFF2-40B4-BE49-F238E27FC236}">
                <a16:creationId xmlns="" xmlns:a16="http://schemas.microsoft.com/office/drawing/2014/main" id="{B5E7E1A5-2CA0-7B43-95AB-6C12FE115C45}"/>
              </a:ext>
            </a:extLst>
          </p:cNvPr>
          <p:cNvSpPr>
            <a:spLocks noGrp="1"/>
          </p:cNvSpPr>
          <p:nvPr>
            <p:ph type="sldNum" sz="quarter" idx="12"/>
          </p:nvPr>
        </p:nvSpPr>
        <p:spPr/>
        <p:txBody>
          <a:bodyPr/>
          <a:lstStyle/>
          <a:p>
            <a:fld id="{9919F354-F0AC-664A-A3F3-CB37D7987B2A}" type="slidenum">
              <a:rPr lang="en-US" smtClean="0"/>
              <a:pPr/>
              <a:t>15</a:t>
            </a:fld>
            <a:endParaRPr lang="en-US"/>
          </a:p>
        </p:txBody>
      </p:sp>
    </p:spTree>
    <p:extLst>
      <p:ext uri="{BB962C8B-B14F-4D97-AF65-F5344CB8AC3E}">
        <p14:creationId xmlns:p14="http://schemas.microsoft.com/office/powerpoint/2010/main" val="3600151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NN</a:t>
            </a:r>
            <a:r>
              <a:rPr lang="zh-CN" altLang="en-US" dirty="0"/>
              <a:t> </a:t>
            </a:r>
            <a:r>
              <a:rPr lang="en-US" altLang="zh-CN" dirty="0"/>
              <a:t>Slicing</a:t>
            </a:r>
            <a:endParaRPr lang="en-US" dirty="0"/>
          </a:p>
        </p:txBody>
      </p:sp>
      <p:sp>
        <p:nvSpPr>
          <p:cNvPr id="4" name="Rounded Rectangle 3"/>
          <p:cNvSpPr/>
          <p:nvPr/>
        </p:nvSpPr>
        <p:spPr>
          <a:xfrm>
            <a:off x="270933" y="1456265"/>
            <a:ext cx="11345334" cy="14054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Objective:</a:t>
            </a:r>
            <a:endParaRPr lang="zh-CN" altLang="en-US" sz="2000" dirty="0">
              <a:solidFill>
                <a:srgbClr val="FF0000"/>
              </a:solidFill>
              <a:latin typeface="Palatino" charset="0"/>
              <a:ea typeface="Palatino" charset="0"/>
              <a:cs typeface="Palatino" charset="0"/>
            </a:endParaRPr>
          </a:p>
          <a:p>
            <a:r>
              <a:rPr lang="en-US" altLang="zh-CN" sz="2000" dirty="0">
                <a:latin typeface="Palatino" charset="0"/>
                <a:ea typeface="Palatino" charset="0"/>
                <a:cs typeface="Palatino" charset="0"/>
              </a:rPr>
              <a:t>1.</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Every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should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be</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affordable</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for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r>
              <a:rPr lang="zh-CN" altLang="en-US" sz="2000" dirty="0">
                <a:latin typeface="Palatino" charset="0"/>
                <a:ea typeface="Palatino" charset="0"/>
                <a:cs typeface="Palatino" charset="0"/>
              </a:rPr>
              <a:t>  </a:t>
            </a:r>
          </a:p>
          <a:p>
            <a:r>
              <a:rPr lang="en-US" altLang="zh-CN" sz="2000" dirty="0">
                <a:latin typeface="Palatino" charset="0"/>
                <a:ea typeface="Palatino" charset="0"/>
                <a:cs typeface="Palatino" charset="0"/>
              </a:rPr>
              <a:t>2.</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Overall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communication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should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be</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minimized</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(server’s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perspective)</a:t>
            </a:r>
            <a:endParaRPr lang="zh-CN" altLang="en-US" sz="2000" dirty="0">
              <a:latin typeface="Palatino" charset="0"/>
              <a:ea typeface="Palatino" charset="0"/>
              <a:cs typeface="Palatino" charset="0"/>
            </a:endParaRPr>
          </a:p>
          <a:p>
            <a:r>
              <a:rPr lang="en-US" altLang="zh-CN" sz="2000" dirty="0">
                <a:latin typeface="Palatino" charset="0"/>
                <a:ea typeface="Palatino" charset="0"/>
                <a:cs typeface="Palatino" charset="0"/>
              </a:rPr>
              <a:t>3.</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Every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load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should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be</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balanced</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(from</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mobile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perspective)</a:t>
            </a:r>
            <a:endParaRPr lang="en-US" sz="2000" dirty="0">
              <a:latin typeface="Palatino" charset="0"/>
              <a:ea typeface="Palatino" charset="0"/>
              <a:cs typeface="Palatino"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33" y="3006553"/>
            <a:ext cx="5336877" cy="3851447"/>
          </a:xfrm>
          <a:prstGeom prst="rect">
            <a:avLst/>
          </a:prstGeom>
        </p:spPr>
      </p:pic>
      <p:pic>
        <p:nvPicPr>
          <p:cNvPr id="9" name="Content Placeholder 8">
            <a:extLst>
              <a:ext uri="{FF2B5EF4-FFF2-40B4-BE49-F238E27FC236}">
                <a16:creationId xmlns="" xmlns:a16="http://schemas.microsoft.com/office/drawing/2014/main" id="{9F2ACC69-C59D-B245-B3EE-0E1FF1FB1FC6}"/>
              </a:ext>
            </a:extLst>
          </p:cNvPr>
          <p:cNvPicPr>
            <a:picLocks noGrp="1" noChangeAspect="1"/>
          </p:cNvPicPr>
          <p:nvPr>
            <p:ph idx="1"/>
          </p:nvPr>
        </p:nvPicPr>
        <p:blipFill>
          <a:blip r:embed="rId4"/>
          <a:stretch>
            <a:fillRect/>
          </a:stretch>
        </p:blipFill>
        <p:spPr>
          <a:xfrm>
            <a:off x="5607810" y="3141024"/>
            <a:ext cx="6147468" cy="3125306"/>
          </a:xfrm>
        </p:spPr>
      </p:pic>
      <p:sp>
        <p:nvSpPr>
          <p:cNvPr id="11" name="Slide Number Placeholder 10">
            <a:extLst>
              <a:ext uri="{FF2B5EF4-FFF2-40B4-BE49-F238E27FC236}">
                <a16:creationId xmlns="" xmlns:a16="http://schemas.microsoft.com/office/drawing/2014/main" id="{8B70B406-C50C-8648-818C-AD36858CEBB7}"/>
              </a:ext>
            </a:extLst>
          </p:cNvPr>
          <p:cNvSpPr>
            <a:spLocks noGrp="1"/>
          </p:cNvSpPr>
          <p:nvPr>
            <p:ph type="sldNum" sz="quarter" idx="12"/>
          </p:nvPr>
        </p:nvSpPr>
        <p:spPr/>
        <p:txBody>
          <a:bodyPr/>
          <a:lstStyle/>
          <a:p>
            <a:fld id="{9919F354-F0AC-664A-A3F3-CB37D7987B2A}" type="slidenum">
              <a:rPr lang="en-US" smtClean="0"/>
              <a:pPr/>
              <a:t>16</a:t>
            </a:fld>
            <a:endParaRPr lang="en-US"/>
          </a:p>
        </p:txBody>
      </p:sp>
    </p:spTree>
    <p:extLst>
      <p:ext uri="{BB962C8B-B14F-4D97-AF65-F5344CB8AC3E}">
        <p14:creationId xmlns:p14="http://schemas.microsoft.com/office/powerpoint/2010/main" val="90245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Device</a:t>
            </a:r>
            <a:r>
              <a:rPr lang="zh-CN" altLang="en-US" dirty="0"/>
              <a:t> </a:t>
            </a:r>
            <a:r>
              <a:rPr lang="en-US" altLang="zh-CN" dirty="0"/>
              <a:t>Grouping</a:t>
            </a:r>
            <a:endParaRPr lang="en-US" dirty="0"/>
          </a:p>
        </p:txBody>
      </p:sp>
      <p:sp>
        <p:nvSpPr>
          <p:cNvPr id="3" name="Content Placeholder 2"/>
          <p:cNvSpPr>
            <a:spLocks noGrp="1"/>
          </p:cNvSpPr>
          <p:nvPr>
            <p:ph idx="1"/>
          </p:nvPr>
        </p:nvSpPr>
        <p:spPr>
          <a:xfrm>
            <a:off x="828675" y="1889045"/>
            <a:ext cx="10515600" cy="4672175"/>
          </a:xfrm>
        </p:spPr>
        <p:txBody>
          <a:bodyPr>
            <a:normAutofit fontScale="92500"/>
          </a:bodyPr>
          <a:lstStyle/>
          <a:p>
            <a:r>
              <a:rPr lang="en-US" altLang="zh-CN" sz="2800" dirty="0"/>
              <a:t>Objective:</a:t>
            </a:r>
            <a:endParaRPr lang="zh-CN" altLang="en-US" sz="2800" dirty="0"/>
          </a:p>
          <a:p>
            <a:pPr lvl="1"/>
            <a:r>
              <a:rPr lang="en-US" altLang="zh-CN" sz="2400" dirty="0"/>
              <a:t>Logically</a:t>
            </a:r>
            <a:r>
              <a:rPr lang="zh-CN" altLang="en-US" sz="2400" dirty="0"/>
              <a:t> </a:t>
            </a:r>
            <a:r>
              <a:rPr lang="en-US" altLang="zh-CN" sz="2400" dirty="0"/>
              <a:t>separate</a:t>
            </a:r>
            <a:r>
              <a:rPr lang="zh-CN" altLang="en-US" sz="2400" dirty="0"/>
              <a:t> </a:t>
            </a:r>
            <a:r>
              <a:rPr lang="en-US" altLang="zh-CN" sz="2400" dirty="0"/>
              <a:t>mobile</a:t>
            </a:r>
            <a:r>
              <a:rPr lang="zh-CN" altLang="en-US" sz="2400" dirty="0"/>
              <a:t> </a:t>
            </a:r>
            <a:r>
              <a:rPr lang="en-US" altLang="zh-CN" sz="2400" dirty="0"/>
              <a:t>devices,</a:t>
            </a:r>
            <a:r>
              <a:rPr lang="zh-CN" altLang="en-US" sz="2400" dirty="0"/>
              <a:t> </a:t>
            </a:r>
            <a:r>
              <a:rPr lang="en-US" altLang="zh-CN" sz="2400" dirty="0"/>
              <a:t>when</a:t>
            </a:r>
            <a:r>
              <a:rPr lang="zh-CN" altLang="en-US" sz="2400" dirty="0"/>
              <a:t> </a:t>
            </a:r>
            <a:r>
              <a:rPr lang="en-US" altLang="zh-CN" sz="2400" dirty="0"/>
              <a:t>#devices</a:t>
            </a:r>
            <a:r>
              <a:rPr lang="zh-CN" altLang="en-US" sz="2400" dirty="0"/>
              <a:t> </a:t>
            </a:r>
            <a:r>
              <a:rPr lang="en-US" altLang="zh-CN" sz="2400" dirty="0"/>
              <a:t>&gt;&gt;</a:t>
            </a:r>
            <a:r>
              <a:rPr lang="zh-CN" altLang="en-US" sz="2400" dirty="0"/>
              <a:t> </a:t>
            </a:r>
            <a:r>
              <a:rPr lang="en-US" altLang="zh-CN" sz="2400" dirty="0"/>
              <a:t>#sliced</a:t>
            </a:r>
            <a:r>
              <a:rPr lang="zh-CN" altLang="en-US" sz="2400" dirty="0"/>
              <a:t> </a:t>
            </a:r>
            <a:r>
              <a:rPr lang="en-US" altLang="zh-CN" sz="2400" dirty="0"/>
              <a:t>pieces,</a:t>
            </a:r>
            <a:r>
              <a:rPr lang="zh-CN" altLang="en-US" sz="2400" dirty="0"/>
              <a:t> </a:t>
            </a:r>
            <a:r>
              <a:rPr lang="en-US" altLang="zh-CN" sz="2400" dirty="0"/>
              <a:t>to</a:t>
            </a:r>
            <a:r>
              <a:rPr lang="zh-CN" altLang="en-US" sz="2400" dirty="0"/>
              <a:t> </a:t>
            </a:r>
            <a:r>
              <a:rPr lang="en-US" altLang="zh-CN" sz="2400" dirty="0"/>
              <a:t>avoid</a:t>
            </a:r>
            <a:r>
              <a:rPr lang="zh-CN" altLang="en-US" sz="2400" dirty="0"/>
              <a:t> </a:t>
            </a:r>
            <a:r>
              <a:rPr lang="en-US" altLang="zh-CN" sz="2400" dirty="0"/>
              <a:t>meaningless</a:t>
            </a:r>
            <a:r>
              <a:rPr lang="zh-CN" altLang="en-US" sz="2400" dirty="0"/>
              <a:t> </a:t>
            </a:r>
            <a:r>
              <a:rPr lang="en-US" altLang="zh-CN" sz="2400" dirty="0"/>
              <a:t>waiting.</a:t>
            </a:r>
            <a:r>
              <a:rPr lang="zh-CN" altLang="en-US" sz="2400" dirty="0"/>
              <a:t> </a:t>
            </a:r>
          </a:p>
          <a:p>
            <a:pPr lvl="1"/>
            <a:endParaRPr lang="zh-CN" altLang="en-US" sz="2400" dirty="0"/>
          </a:p>
          <a:p>
            <a:r>
              <a:rPr lang="en-US" altLang="zh-CN" sz="2800" dirty="0"/>
              <a:t>Possible</a:t>
            </a:r>
            <a:r>
              <a:rPr lang="zh-CN" altLang="en-US" sz="2800" dirty="0"/>
              <a:t> </a:t>
            </a:r>
            <a:r>
              <a:rPr lang="en-US" altLang="zh-CN" sz="2800" dirty="0"/>
              <a:t>solutions:</a:t>
            </a:r>
            <a:endParaRPr lang="zh-CN" altLang="en-US" sz="2800" dirty="0"/>
          </a:p>
          <a:p>
            <a:pPr lvl="1"/>
            <a:r>
              <a:rPr lang="en-US" altLang="zh-CN" sz="2400" dirty="0">
                <a:solidFill>
                  <a:srgbClr val="FF0000"/>
                </a:solidFill>
              </a:rPr>
              <a:t>Randomly</a:t>
            </a:r>
            <a:r>
              <a:rPr lang="zh-CN" altLang="en-US" sz="2400" dirty="0">
                <a:solidFill>
                  <a:srgbClr val="FF0000"/>
                </a:solidFill>
              </a:rPr>
              <a:t> </a:t>
            </a:r>
            <a:r>
              <a:rPr lang="en-US" altLang="zh-CN" sz="2400" dirty="0">
                <a:solidFill>
                  <a:srgbClr val="FF0000"/>
                </a:solidFill>
              </a:rPr>
              <a:t>grouping</a:t>
            </a:r>
          </a:p>
          <a:p>
            <a:pPr lvl="1"/>
            <a:r>
              <a:rPr lang="en-US" altLang="zh-CN" sz="2400" dirty="0"/>
              <a:t>Geographical</a:t>
            </a:r>
            <a:r>
              <a:rPr lang="zh-CN" altLang="en-US" sz="2400" dirty="0"/>
              <a:t> </a:t>
            </a:r>
            <a:r>
              <a:rPr lang="en-US" altLang="zh-CN" sz="2400" dirty="0"/>
              <a:t>distance</a:t>
            </a:r>
          </a:p>
          <a:p>
            <a:pPr lvl="1"/>
            <a:r>
              <a:rPr lang="en-US" altLang="zh-CN" dirty="0"/>
              <a:t>Social</a:t>
            </a:r>
            <a:r>
              <a:rPr lang="zh-CN" altLang="en-US" dirty="0"/>
              <a:t> </a:t>
            </a:r>
            <a:r>
              <a:rPr lang="en-US" altLang="zh-CN" dirty="0"/>
              <a:t>network</a:t>
            </a:r>
          </a:p>
          <a:p>
            <a:pPr lvl="1"/>
            <a:r>
              <a:rPr lang="en-US" altLang="zh-CN" dirty="0"/>
              <a:t>Demography</a:t>
            </a:r>
          </a:p>
          <a:p>
            <a:pPr lvl="1"/>
            <a:r>
              <a:rPr lang="en-US" altLang="zh-CN" dirty="0"/>
              <a:t>…</a:t>
            </a:r>
          </a:p>
          <a:p>
            <a:pPr lvl="1"/>
            <a:endParaRPr lang="en-US" altLang="zh-CN" dirty="0"/>
          </a:p>
          <a:p>
            <a:r>
              <a:rPr lang="en-US" altLang="zh-CN" dirty="0"/>
              <a:t>Discussions</a:t>
            </a:r>
            <a:r>
              <a:rPr lang="zh-CN" altLang="en-US" dirty="0"/>
              <a:t> </a:t>
            </a:r>
            <a:r>
              <a:rPr lang="en-US" altLang="zh-CN" dirty="0"/>
              <a:t>of</a:t>
            </a:r>
            <a:r>
              <a:rPr lang="zh-CN" altLang="en-US" dirty="0"/>
              <a:t> </a:t>
            </a:r>
            <a:r>
              <a:rPr lang="en-US" altLang="zh-CN" dirty="0"/>
              <a:t>t</a:t>
            </a:r>
            <a:r>
              <a:rPr lang="en-US" dirty="0"/>
              <a:t>he influence of the way devices are grouped</a:t>
            </a:r>
            <a:r>
              <a:rPr lang="zh-CN" altLang="en-US" dirty="0"/>
              <a:t> </a:t>
            </a:r>
            <a:r>
              <a:rPr lang="en-US" altLang="zh-CN" dirty="0"/>
              <a:t>are</a:t>
            </a:r>
            <a:r>
              <a:rPr lang="zh-CN" altLang="en-US" dirty="0"/>
              <a:t> </a:t>
            </a:r>
            <a:r>
              <a:rPr lang="en-US" altLang="zh-CN" dirty="0"/>
              <a:t>ignored.</a:t>
            </a:r>
            <a:endParaRPr lang="en-US" dirty="0"/>
          </a:p>
          <a:p>
            <a:endParaRPr lang="zh-CN" altLang="en-US" dirty="0"/>
          </a:p>
        </p:txBody>
      </p:sp>
      <p:sp>
        <p:nvSpPr>
          <p:cNvPr id="5" name="Slide Number Placeholder 4">
            <a:extLst>
              <a:ext uri="{FF2B5EF4-FFF2-40B4-BE49-F238E27FC236}">
                <a16:creationId xmlns="" xmlns:a16="http://schemas.microsoft.com/office/drawing/2014/main" id="{8A9B81DA-7897-DF42-9180-14486FB1767D}"/>
              </a:ext>
            </a:extLst>
          </p:cNvPr>
          <p:cNvSpPr>
            <a:spLocks noGrp="1"/>
          </p:cNvSpPr>
          <p:nvPr>
            <p:ph type="sldNum" sz="quarter" idx="12"/>
          </p:nvPr>
        </p:nvSpPr>
        <p:spPr/>
        <p:txBody>
          <a:bodyPr/>
          <a:lstStyle/>
          <a:p>
            <a:fld id="{9919F354-F0AC-664A-A3F3-CB37D7987B2A}" type="slidenum">
              <a:rPr lang="en-US" smtClean="0"/>
              <a:pPr/>
              <a:t>17</a:t>
            </a:fld>
            <a:endParaRPr lang="en-US"/>
          </a:p>
        </p:txBody>
      </p:sp>
    </p:spTree>
    <p:extLst>
      <p:ext uri="{BB962C8B-B14F-4D97-AF65-F5344CB8AC3E}">
        <p14:creationId xmlns:p14="http://schemas.microsoft.com/office/powerpoint/2010/main" val="726670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Group</a:t>
            </a:r>
            <a:r>
              <a:rPr lang="zh-CN" altLang="en-US" dirty="0"/>
              <a:t> </a:t>
            </a:r>
            <a:r>
              <a:rPr lang="en-US" altLang="zh-CN" dirty="0"/>
              <a:t>Training</a:t>
            </a:r>
            <a:endParaRPr lang="en-US" dirty="0"/>
          </a:p>
        </p:txBody>
      </p:sp>
      <p:sp>
        <p:nvSpPr>
          <p:cNvPr id="3" name="Content Placeholder 2"/>
          <p:cNvSpPr>
            <a:spLocks noGrp="1"/>
          </p:cNvSpPr>
          <p:nvPr>
            <p:ph idx="1"/>
          </p:nvPr>
        </p:nvSpPr>
        <p:spPr/>
        <p:txBody>
          <a:bodyPr/>
          <a:lstStyle/>
          <a:p>
            <a:r>
              <a:rPr lang="en-US" altLang="zh-CN" sz="2800" dirty="0">
                <a:ea typeface="Palatino" charset="0"/>
                <a:cs typeface="Palatino" charset="0"/>
              </a:rPr>
              <a:t>Intra-group</a:t>
            </a:r>
            <a:r>
              <a:rPr lang="zh-CN" altLang="en-US" sz="2800" dirty="0">
                <a:ea typeface="Palatino" charset="0"/>
                <a:cs typeface="Palatino" charset="0"/>
              </a:rPr>
              <a:t> </a:t>
            </a:r>
            <a:r>
              <a:rPr lang="en-US" altLang="zh-CN" sz="2800" dirty="0">
                <a:ea typeface="Palatino" charset="0"/>
                <a:cs typeface="Palatino" charset="0"/>
              </a:rPr>
              <a:t>training</a:t>
            </a:r>
            <a:endParaRPr lang="zh-CN" altLang="en-US" sz="2800" dirty="0">
              <a:ea typeface="Palatino" charset="0"/>
              <a:cs typeface="Palatino" charset="0"/>
            </a:endParaRPr>
          </a:p>
          <a:p>
            <a:pPr lvl="1"/>
            <a:r>
              <a:rPr lang="en-US" altLang="zh-CN" sz="2000" dirty="0">
                <a:ea typeface="Palatino" charset="0"/>
                <a:cs typeface="Palatino" charset="0"/>
              </a:rPr>
              <a:t>Dominator</a:t>
            </a:r>
            <a:r>
              <a:rPr lang="zh-CN" altLang="en-US" sz="2000" dirty="0">
                <a:ea typeface="Palatino" charset="0"/>
                <a:cs typeface="Palatino" charset="0"/>
              </a:rPr>
              <a:t> </a:t>
            </a:r>
            <a:r>
              <a:rPr lang="en-US" altLang="zh-CN" sz="2000" dirty="0">
                <a:ea typeface="Palatino" charset="0"/>
                <a:cs typeface="Palatino" charset="0"/>
              </a:rPr>
              <a:t>contributes</a:t>
            </a:r>
            <a:r>
              <a:rPr lang="zh-CN" altLang="en-US" sz="2000" dirty="0">
                <a:ea typeface="Palatino" charset="0"/>
                <a:cs typeface="Palatino" charset="0"/>
              </a:rPr>
              <a:t> </a:t>
            </a:r>
            <a:r>
              <a:rPr lang="en-US" altLang="zh-CN" sz="2000" dirty="0">
                <a:ea typeface="Palatino" charset="0"/>
                <a:cs typeface="Palatino" charset="0"/>
              </a:rPr>
              <a:t>local</a:t>
            </a:r>
            <a:r>
              <a:rPr lang="zh-CN" altLang="en-US" sz="2000" dirty="0">
                <a:ea typeface="Palatino" charset="0"/>
                <a:cs typeface="Palatino" charset="0"/>
              </a:rPr>
              <a:t> </a:t>
            </a:r>
            <a:r>
              <a:rPr lang="en-US" altLang="zh-CN" sz="2000" dirty="0">
                <a:ea typeface="Palatino" charset="0"/>
                <a:cs typeface="Palatino" charset="0"/>
              </a:rPr>
              <a:t>data</a:t>
            </a:r>
            <a:r>
              <a:rPr lang="zh-CN" altLang="en-US" sz="2000" dirty="0">
                <a:ea typeface="Palatino" charset="0"/>
                <a:cs typeface="Palatino" charset="0"/>
              </a:rPr>
              <a:t> </a:t>
            </a:r>
            <a:r>
              <a:rPr lang="en-US" altLang="zh-CN" sz="2000" dirty="0">
                <a:ea typeface="Palatino" charset="0"/>
                <a:cs typeface="Palatino" charset="0"/>
              </a:rPr>
              <a:t>as</a:t>
            </a:r>
            <a:r>
              <a:rPr lang="zh-CN" altLang="en-US" sz="2000" dirty="0">
                <a:ea typeface="Palatino" charset="0"/>
                <a:cs typeface="Palatino" charset="0"/>
              </a:rPr>
              <a:t> </a:t>
            </a:r>
            <a:r>
              <a:rPr lang="en-US" altLang="zh-CN" sz="2000" dirty="0">
                <a:ea typeface="Palatino" charset="0"/>
                <a:cs typeface="Palatino" charset="0"/>
              </a:rPr>
              <a:t>training</a:t>
            </a:r>
            <a:r>
              <a:rPr lang="zh-CN" altLang="en-US" sz="2000" dirty="0">
                <a:ea typeface="Palatino" charset="0"/>
                <a:cs typeface="Palatino" charset="0"/>
              </a:rPr>
              <a:t> </a:t>
            </a:r>
            <a:r>
              <a:rPr lang="en-US" altLang="zh-CN" sz="2000" dirty="0">
                <a:ea typeface="Palatino" charset="0"/>
                <a:cs typeface="Palatino" charset="0"/>
              </a:rPr>
              <a:t>samples</a:t>
            </a:r>
            <a:endParaRPr lang="zh-CN" altLang="en-US" sz="2000" dirty="0">
              <a:ea typeface="Palatino" charset="0"/>
              <a:cs typeface="Palatino" charset="0"/>
            </a:endParaRPr>
          </a:p>
          <a:p>
            <a:pPr lvl="1"/>
            <a:r>
              <a:rPr lang="en-US" altLang="zh-CN" sz="2000" dirty="0">
                <a:ea typeface="Palatino" charset="0"/>
                <a:cs typeface="Palatino" charset="0"/>
              </a:rPr>
              <a:t>Other</a:t>
            </a:r>
            <a:r>
              <a:rPr lang="zh-CN" altLang="en-US" sz="2000" dirty="0">
                <a:ea typeface="Palatino" charset="0"/>
                <a:cs typeface="Palatino" charset="0"/>
              </a:rPr>
              <a:t> </a:t>
            </a:r>
            <a:r>
              <a:rPr lang="en-US" altLang="zh-CN" sz="2000" dirty="0">
                <a:ea typeface="Palatino" charset="0"/>
                <a:cs typeface="Palatino" charset="0"/>
              </a:rPr>
              <a:t>followers</a:t>
            </a:r>
            <a:r>
              <a:rPr lang="zh-CN" altLang="en-US" sz="2000" dirty="0">
                <a:ea typeface="Palatino" charset="0"/>
                <a:cs typeface="Palatino" charset="0"/>
              </a:rPr>
              <a:t> </a:t>
            </a:r>
            <a:r>
              <a:rPr lang="en-US" altLang="zh-CN" sz="2000" dirty="0">
                <a:ea typeface="Palatino" charset="0"/>
                <a:cs typeface="Palatino" charset="0"/>
              </a:rPr>
              <a:t>in</a:t>
            </a:r>
            <a:r>
              <a:rPr lang="zh-CN" altLang="en-US" sz="2000" dirty="0">
                <a:ea typeface="Palatino" charset="0"/>
                <a:cs typeface="Palatino" charset="0"/>
              </a:rPr>
              <a:t> </a:t>
            </a:r>
            <a:r>
              <a:rPr lang="en-US" altLang="zh-CN" sz="2000" dirty="0">
                <a:ea typeface="Palatino" charset="0"/>
                <a:cs typeface="Palatino" charset="0"/>
              </a:rPr>
              <a:t>group</a:t>
            </a:r>
            <a:r>
              <a:rPr lang="zh-CN" altLang="en-US" sz="2000" dirty="0">
                <a:ea typeface="Palatino" charset="0"/>
                <a:cs typeface="Palatino" charset="0"/>
              </a:rPr>
              <a:t> </a:t>
            </a:r>
            <a:r>
              <a:rPr lang="en-US" altLang="zh-CN" sz="2000" dirty="0">
                <a:ea typeface="Palatino" charset="0"/>
                <a:cs typeface="Palatino" charset="0"/>
              </a:rPr>
              <a:t>undertake</a:t>
            </a:r>
            <a:r>
              <a:rPr lang="zh-CN" altLang="en-US" sz="2000" dirty="0">
                <a:ea typeface="Palatino" charset="0"/>
                <a:cs typeface="Palatino" charset="0"/>
              </a:rPr>
              <a:t> </a:t>
            </a:r>
            <a:r>
              <a:rPr lang="en-US" altLang="zh-CN" sz="2000" dirty="0">
                <a:ea typeface="Palatino" charset="0"/>
                <a:cs typeface="Palatino" charset="0"/>
              </a:rPr>
              <a:t>the</a:t>
            </a:r>
            <a:r>
              <a:rPr lang="zh-CN" altLang="en-US" sz="2000" dirty="0">
                <a:ea typeface="Palatino" charset="0"/>
                <a:cs typeface="Palatino" charset="0"/>
              </a:rPr>
              <a:t> </a:t>
            </a:r>
            <a:r>
              <a:rPr lang="en-US" altLang="zh-CN" sz="2000" dirty="0">
                <a:ea typeface="Palatino" charset="0"/>
                <a:cs typeface="Palatino" charset="0"/>
              </a:rPr>
              <a:t>computation</a:t>
            </a:r>
            <a:r>
              <a:rPr lang="zh-CN" altLang="en-US" sz="2000" dirty="0">
                <a:ea typeface="Palatino" charset="0"/>
                <a:cs typeface="Palatino" charset="0"/>
              </a:rPr>
              <a:t> </a:t>
            </a:r>
            <a:r>
              <a:rPr lang="en-US" altLang="zh-CN" sz="2000" dirty="0">
                <a:ea typeface="Palatino" charset="0"/>
                <a:cs typeface="Palatino" charset="0"/>
              </a:rPr>
              <a:t>load</a:t>
            </a:r>
            <a:endParaRPr lang="zh-CN" altLang="en-US" sz="2000" dirty="0">
              <a:ea typeface="Palatino" charset="0"/>
              <a:cs typeface="Palatino" charset="0"/>
            </a:endParaRPr>
          </a:p>
          <a:p>
            <a:pPr marL="0" indent="0">
              <a:buNone/>
            </a:pPr>
            <a:endParaRPr lang="zh-CN" altLang="en-US" sz="2800" dirty="0">
              <a:ea typeface="Palatino" charset="0"/>
              <a:cs typeface="Palatino" charset="0"/>
            </a:endParaRPr>
          </a:p>
          <a:p>
            <a:r>
              <a:rPr lang="en-US" altLang="zh-CN" sz="2800" dirty="0">
                <a:ea typeface="Palatino" charset="0"/>
                <a:cs typeface="Palatino" charset="0"/>
              </a:rPr>
              <a:t>Shuffling</a:t>
            </a:r>
            <a:r>
              <a:rPr lang="zh-CN" altLang="en-US" sz="2800" dirty="0">
                <a:ea typeface="Palatino" charset="0"/>
                <a:cs typeface="Palatino" charset="0"/>
              </a:rPr>
              <a:t> </a:t>
            </a:r>
            <a:r>
              <a:rPr lang="en-US" altLang="zh-CN" sz="2800" dirty="0">
                <a:ea typeface="Palatino" charset="0"/>
                <a:cs typeface="Palatino" charset="0"/>
              </a:rPr>
              <a:t>within</a:t>
            </a:r>
            <a:r>
              <a:rPr lang="zh-CN" altLang="en-US" sz="2800" dirty="0">
                <a:ea typeface="Palatino" charset="0"/>
                <a:cs typeface="Palatino" charset="0"/>
              </a:rPr>
              <a:t> </a:t>
            </a:r>
            <a:r>
              <a:rPr lang="en-US" altLang="zh-CN" sz="2800" dirty="0">
                <a:ea typeface="Palatino" charset="0"/>
                <a:cs typeface="Palatino" charset="0"/>
              </a:rPr>
              <a:t>the</a:t>
            </a:r>
            <a:r>
              <a:rPr lang="zh-CN" altLang="en-US" sz="2800" dirty="0">
                <a:ea typeface="Palatino" charset="0"/>
                <a:cs typeface="Palatino" charset="0"/>
              </a:rPr>
              <a:t> </a:t>
            </a:r>
            <a:r>
              <a:rPr lang="en-US" altLang="zh-CN" sz="2800" dirty="0">
                <a:ea typeface="Palatino" charset="0"/>
                <a:cs typeface="Palatino" charset="0"/>
              </a:rPr>
              <a:t>group</a:t>
            </a:r>
            <a:endParaRPr lang="zh-CN" altLang="en-US" sz="2800" dirty="0">
              <a:ea typeface="Palatino" charset="0"/>
              <a:cs typeface="Palatino" charset="0"/>
            </a:endParaRPr>
          </a:p>
          <a:p>
            <a:pPr lvl="1"/>
            <a:r>
              <a:rPr lang="en-US" altLang="zh-CN" sz="2000" dirty="0">
                <a:ea typeface="Palatino" charset="0"/>
                <a:cs typeface="Palatino" charset="0"/>
              </a:rPr>
              <a:t>Shuffling</a:t>
            </a:r>
            <a:r>
              <a:rPr lang="zh-CN" altLang="en-US" sz="2000" dirty="0">
                <a:ea typeface="Palatino" charset="0"/>
                <a:cs typeface="Palatino" charset="0"/>
              </a:rPr>
              <a:t> </a:t>
            </a:r>
            <a:r>
              <a:rPr lang="en-US" altLang="zh-CN" sz="2000" dirty="0">
                <a:ea typeface="Palatino" charset="0"/>
                <a:cs typeface="Palatino" charset="0"/>
              </a:rPr>
              <a:t>dominator,</a:t>
            </a:r>
            <a:r>
              <a:rPr lang="zh-CN" altLang="en-US" sz="2000" dirty="0">
                <a:ea typeface="Palatino" charset="0"/>
                <a:cs typeface="Palatino" charset="0"/>
              </a:rPr>
              <a:t> </a:t>
            </a:r>
            <a:r>
              <a:rPr lang="en-US" altLang="zh-CN" sz="2000" dirty="0">
                <a:ea typeface="Palatino" charset="0"/>
                <a:cs typeface="Palatino" charset="0"/>
              </a:rPr>
              <a:t>followers,</a:t>
            </a:r>
            <a:r>
              <a:rPr lang="zh-CN" altLang="en-US" sz="2000" dirty="0">
                <a:ea typeface="Palatino" charset="0"/>
                <a:cs typeface="Palatino" charset="0"/>
              </a:rPr>
              <a:t> </a:t>
            </a:r>
            <a:r>
              <a:rPr lang="en-US" altLang="zh-CN" sz="2000" dirty="0">
                <a:ea typeface="Palatino" charset="0"/>
                <a:cs typeface="Palatino" charset="0"/>
              </a:rPr>
              <a:t>and</a:t>
            </a:r>
            <a:r>
              <a:rPr lang="zh-CN" altLang="en-US" sz="2000" dirty="0">
                <a:ea typeface="Palatino" charset="0"/>
                <a:cs typeface="Palatino" charset="0"/>
              </a:rPr>
              <a:t> </a:t>
            </a:r>
            <a:r>
              <a:rPr lang="en-US" altLang="zh-CN" sz="2000" dirty="0">
                <a:ea typeface="Palatino" charset="0"/>
                <a:cs typeface="Palatino" charset="0"/>
              </a:rPr>
              <a:t>dummies</a:t>
            </a:r>
            <a:endParaRPr lang="zh-CN" altLang="en-US" sz="2000" dirty="0">
              <a:ea typeface="Palatino" charset="0"/>
              <a:cs typeface="Palatino" charset="0"/>
            </a:endParaRPr>
          </a:p>
          <a:p>
            <a:pPr lvl="1"/>
            <a:r>
              <a:rPr lang="en-US" altLang="zh-CN" sz="2000" dirty="0">
                <a:ea typeface="Palatino" charset="0"/>
                <a:cs typeface="Palatino" charset="0"/>
              </a:rPr>
              <a:t>So</a:t>
            </a:r>
            <a:r>
              <a:rPr lang="zh-CN" altLang="en-US" sz="2000" dirty="0">
                <a:ea typeface="Palatino" charset="0"/>
                <a:cs typeface="Palatino" charset="0"/>
              </a:rPr>
              <a:t> </a:t>
            </a:r>
            <a:r>
              <a:rPr lang="en-US" altLang="zh-CN" sz="2000" dirty="0">
                <a:ea typeface="Palatino" charset="0"/>
                <a:cs typeface="Palatino" charset="0"/>
              </a:rPr>
              <a:t>that</a:t>
            </a:r>
            <a:r>
              <a:rPr lang="zh-CN" altLang="en-US" sz="2000" dirty="0">
                <a:ea typeface="Palatino" charset="0"/>
                <a:cs typeface="Palatino" charset="0"/>
              </a:rPr>
              <a:t> </a:t>
            </a:r>
            <a:r>
              <a:rPr lang="en-US" altLang="zh-CN" sz="2000" dirty="0">
                <a:ea typeface="Palatino" charset="0"/>
                <a:cs typeface="Palatino" charset="0"/>
              </a:rPr>
              <a:t>every</a:t>
            </a:r>
            <a:r>
              <a:rPr lang="zh-CN" altLang="en-US" sz="2000" dirty="0">
                <a:ea typeface="Palatino" charset="0"/>
                <a:cs typeface="Palatino" charset="0"/>
              </a:rPr>
              <a:t> </a:t>
            </a:r>
            <a:r>
              <a:rPr lang="en-US" altLang="zh-CN" sz="2000" dirty="0">
                <a:ea typeface="Palatino" charset="0"/>
                <a:cs typeface="Palatino" charset="0"/>
              </a:rPr>
              <a:t>device’s</a:t>
            </a:r>
            <a:r>
              <a:rPr lang="zh-CN" altLang="en-US" sz="2000" dirty="0">
                <a:ea typeface="Palatino" charset="0"/>
                <a:cs typeface="Palatino" charset="0"/>
              </a:rPr>
              <a:t> </a:t>
            </a:r>
            <a:r>
              <a:rPr lang="en-US" altLang="zh-CN" sz="2000" dirty="0">
                <a:ea typeface="Palatino" charset="0"/>
                <a:cs typeface="Palatino" charset="0"/>
              </a:rPr>
              <a:t>data</a:t>
            </a:r>
            <a:r>
              <a:rPr lang="zh-CN" altLang="en-US" sz="2000" dirty="0">
                <a:ea typeface="Palatino" charset="0"/>
                <a:cs typeface="Palatino" charset="0"/>
              </a:rPr>
              <a:t> </a:t>
            </a:r>
            <a:r>
              <a:rPr lang="en-US" altLang="zh-CN" sz="2000" dirty="0">
                <a:ea typeface="Palatino" charset="0"/>
                <a:cs typeface="Palatino" charset="0"/>
              </a:rPr>
              <a:t>would</a:t>
            </a:r>
            <a:r>
              <a:rPr lang="zh-CN" altLang="en-US" sz="2000" dirty="0">
                <a:ea typeface="Palatino" charset="0"/>
                <a:cs typeface="Palatino" charset="0"/>
              </a:rPr>
              <a:t> </a:t>
            </a:r>
            <a:r>
              <a:rPr lang="en-US" altLang="zh-CN" sz="2000" dirty="0">
                <a:ea typeface="Palatino" charset="0"/>
                <a:cs typeface="Palatino" charset="0"/>
              </a:rPr>
              <a:t>be</a:t>
            </a:r>
            <a:r>
              <a:rPr lang="zh-CN" altLang="en-US" sz="2000" dirty="0">
                <a:ea typeface="Palatino" charset="0"/>
                <a:cs typeface="Palatino" charset="0"/>
              </a:rPr>
              <a:t> </a:t>
            </a:r>
            <a:r>
              <a:rPr lang="en-US" altLang="zh-CN" sz="2000" dirty="0">
                <a:ea typeface="Palatino" charset="0"/>
                <a:cs typeface="Palatino" charset="0"/>
              </a:rPr>
              <a:t>used</a:t>
            </a:r>
            <a:r>
              <a:rPr lang="zh-CN" altLang="en-US" sz="2000" dirty="0">
                <a:ea typeface="Palatino" charset="0"/>
                <a:cs typeface="Palatino" charset="0"/>
              </a:rPr>
              <a:t> </a:t>
            </a:r>
            <a:r>
              <a:rPr lang="en-US" altLang="zh-CN" sz="2000" dirty="0">
                <a:ea typeface="Palatino" charset="0"/>
                <a:cs typeface="Palatino" charset="0"/>
              </a:rPr>
              <a:t>as</a:t>
            </a:r>
            <a:r>
              <a:rPr lang="zh-CN" altLang="en-US" sz="2000" dirty="0">
                <a:ea typeface="Palatino" charset="0"/>
                <a:cs typeface="Palatino" charset="0"/>
              </a:rPr>
              <a:t> </a:t>
            </a:r>
            <a:r>
              <a:rPr lang="en-US" altLang="zh-CN" sz="2000" dirty="0">
                <a:ea typeface="Palatino" charset="0"/>
                <a:cs typeface="Palatino" charset="0"/>
              </a:rPr>
              <a:t>training</a:t>
            </a:r>
            <a:r>
              <a:rPr lang="zh-CN" altLang="en-US" sz="2000" dirty="0">
                <a:ea typeface="Palatino" charset="0"/>
                <a:cs typeface="Palatino" charset="0"/>
              </a:rPr>
              <a:t> </a:t>
            </a:r>
            <a:r>
              <a:rPr lang="en-US" altLang="zh-CN" sz="2000" dirty="0">
                <a:ea typeface="Palatino" charset="0"/>
                <a:cs typeface="Palatino" charset="0"/>
              </a:rPr>
              <a:t>samples</a:t>
            </a:r>
            <a:endParaRPr lang="zh-CN" altLang="en-US" sz="2800" dirty="0">
              <a:ea typeface="Palatino" charset="0"/>
              <a:cs typeface="Palatino" charset="0"/>
            </a:endParaRPr>
          </a:p>
          <a:p>
            <a:endParaRPr lang="zh-CN" altLang="en-US" sz="2800" dirty="0">
              <a:ea typeface="Palatino" charset="0"/>
              <a:cs typeface="Palatino" charset="0"/>
            </a:endParaRPr>
          </a:p>
          <a:p>
            <a:r>
              <a:rPr lang="en-US" altLang="zh-CN" sz="2800" dirty="0">
                <a:ea typeface="Palatino" charset="0"/>
                <a:cs typeface="Palatino" charset="0"/>
              </a:rPr>
              <a:t>Inter-group</a:t>
            </a:r>
            <a:r>
              <a:rPr lang="zh-CN" altLang="en-US" sz="2800" dirty="0">
                <a:ea typeface="Palatino" charset="0"/>
                <a:cs typeface="Palatino" charset="0"/>
              </a:rPr>
              <a:t> </a:t>
            </a:r>
            <a:r>
              <a:rPr lang="en-US" altLang="zh-CN" sz="2800" dirty="0">
                <a:ea typeface="Palatino" charset="0"/>
                <a:cs typeface="Palatino" charset="0"/>
              </a:rPr>
              <a:t>knowledge</a:t>
            </a:r>
            <a:r>
              <a:rPr lang="zh-CN" altLang="en-US" sz="2800" dirty="0">
                <a:ea typeface="Palatino" charset="0"/>
                <a:cs typeface="Palatino" charset="0"/>
              </a:rPr>
              <a:t> </a:t>
            </a:r>
            <a:r>
              <a:rPr lang="en-US" altLang="zh-CN" sz="2800" dirty="0">
                <a:ea typeface="Palatino" charset="0"/>
                <a:cs typeface="Palatino" charset="0"/>
              </a:rPr>
              <a:t>sharing</a:t>
            </a:r>
            <a:endParaRPr lang="zh-CN" altLang="en-US" sz="2800" dirty="0">
              <a:ea typeface="Palatino" charset="0"/>
              <a:cs typeface="Palatino" charset="0"/>
            </a:endParaRPr>
          </a:p>
          <a:p>
            <a:pPr lvl="1"/>
            <a:r>
              <a:rPr lang="en-US" altLang="zh-CN" sz="2000" dirty="0">
                <a:ea typeface="Palatino" charset="0"/>
                <a:cs typeface="Palatino" charset="0"/>
              </a:rPr>
              <a:t>Improve</a:t>
            </a:r>
            <a:r>
              <a:rPr lang="zh-CN" altLang="en-US" sz="2000" dirty="0">
                <a:ea typeface="Palatino" charset="0"/>
                <a:cs typeface="Palatino" charset="0"/>
              </a:rPr>
              <a:t> </a:t>
            </a:r>
            <a:r>
              <a:rPr lang="en-US" altLang="zh-CN" sz="2000" dirty="0">
                <a:ea typeface="Palatino" charset="0"/>
                <a:cs typeface="Palatino" charset="0"/>
              </a:rPr>
              <a:t>model’s</a:t>
            </a:r>
            <a:r>
              <a:rPr lang="zh-CN" altLang="en-US" sz="2000" dirty="0">
                <a:ea typeface="Palatino" charset="0"/>
                <a:cs typeface="Palatino" charset="0"/>
              </a:rPr>
              <a:t> </a:t>
            </a:r>
            <a:r>
              <a:rPr lang="en-US" altLang="zh-CN" sz="2000" dirty="0">
                <a:ea typeface="Palatino" charset="0"/>
                <a:cs typeface="Palatino" charset="0"/>
              </a:rPr>
              <a:t>generalization</a:t>
            </a:r>
            <a:r>
              <a:rPr lang="zh-CN" altLang="en-US" sz="2000" dirty="0">
                <a:ea typeface="Palatino" charset="0"/>
                <a:cs typeface="Palatino" charset="0"/>
              </a:rPr>
              <a:t> </a:t>
            </a:r>
            <a:r>
              <a:rPr lang="en-US" altLang="zh-CN" sz="2000" dirty="0">
                <a:ea typeface="Palatino" charset="0"/>
                <a:cs typeface="Palatino" charset="0"/>
              </a:rPr>
              <a:t>ability</a:t>
            </a:r>
            <a:endParaRPr lang="en-US" sz="2000" dirty="0">
              <a:ea typeface="Palatino" charset="0"/>
              <a:cs typeface="Palatino" charset="0"/>
            </a:endParaRPr>
          </a:p>
        </p:txBody>
      </p:sp>
      <p:grpSp>
        <p:nvGrpSpPr>
          <p:cNvPr id="6" name="Group 5"/>
          <p:cNvGrpSpPr/>
          <p:nvPr/>
        </p:nvGrpSpPr>
        <p:grpSpPr>
          <a:xfrm>
            <a:off x="1532466" y="3119969"/>
            <a:ext cx="19769667" cy="1380064"/>
            <a:chOff x="1532466" y="3119969"/>
            <a:chExt cx="19769667" cy="1380064"/>
          </a:xfrm>
        </p:grpSpPr>
        <p:sp>
          <p:nvSpPr>
            <p:cNvPr id="4" name="Rounded Rectangle 3"/>
            <p:cNvSpPr/>
            <p:nvPr/>
          </p:nvSpPr>
          <p:spPr>
            <a:xfrm>
              <a:off x="1532466" y="3217334"/>
              <a:ext cx="8695267" cy="118533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4000" dirty="0">
                  <a:solidFill>
                    <a:srgbClr val="FF0000"/>
                  </a:solidFill>
                  <a:latin typeface="Palatino" charset="0"/>
                  <a:ea typeface="Palatino" charset="0"/>
                  <a:cs typeface="Palatino" charset="0"/>
                </a:rPr>
                <a:t>Any</a:t>
              </a:r>
              <a:r>
                <a:rPr lang="zh-CN" altLang="en-US" sz="4000" dirty="0">
                  <a:solidFill>
                    <a:srgbClr val="FF0000"/>
                  </a:solidFill>
                  <a:latin typeface="Palatino" charset="0"/>
                  <a:ea typeface="Palatino" charset="0"/>
                  <a:cs typeface="Palatino" charset="0"/>
                </a:rPr>
                <a:t> </a:t>
              </a:r>
              <a:r>
                <a:rPr lang="en-US" altLang="zh-CN" sz="4000" dirty="0">
                  <a:solidFill>
                    <a:srgbClr val="FF0000"/>
                  </a:solidFill>
                  <a:latin typeface="Palatino" charset="0"/>
                  <a:ea typeface="Palatino" charset="0"/>
                  <a:cs typeface="Palatino" charset="0"/>
                </a:rPr>
                <a:t>problem?</a:t>
              </a:r>
              <a:endParaRPr lang="en-US" sz="4000" dirty="0">
                <a:solidFill>
                  <a:srgbClr val="FF0000"/>
                </a:solidFill>
                <a:latin typeface="Palatino" charset="0"/>
                <a:ea typeface="Palatino" charset="0"/>
                <a:cs typeface="Palatino" charset="0"/>
              </a:endParaRPr>
            </a:p>
          </p:txBody>
        </p:sp>
        <p:sp>
          <p:nvSpPr>
            <p:cNvPr id="5" name="Rounded Rectangle 4"/>
            <p:cNvSpPr/>
            <p:nvPr/>
          </p:nvSpPr>
          <p:spPr>
            <a:xfrm>
              <a:off x="12606866" y="3119969"/>
              <a:ext cx="8695267" cy="138006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latin typeface="Palatino" charset="0"/>
                  <a:ea typeface="Palatino" charset="0"/>
                  <a:cs typeface="Palatino" charset="0"/>
                </a:rPr>
                <a:t>In</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one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group,</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only</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one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dominator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exists,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who</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contributes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his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data</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training</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sample.</a:t>
              </a:r>
              <a:endParaRPr lang="en-US" sz="2400" dirty="0">
                <a:latin typeface="Palatino" charset="0"/>
                <a:ea typeface="Palatino" charset="0"/>
                <a:cs typeface="Palatino" charset="0"/>
              </a:endParaRPr>
            </a:p>
          </p:txBody>
        </p:sp>
      </p:grpSp>
      <p:sp>
        <p:nvSpPr>
          <p:cNvPr id="8" name="Slide Number Placeholder 7">
            <a:extLst>
              <a:ext uri="{FF2B5EF4-FFF2-40B4-BE49-F238E27FC236}">
                <a16:creationId xmlns="" xmlns:a16="http://schemas.microsoft.com/office/drawing/2014/main" id="{D1A053A8-B90D-244D-9E55-DEABE0522C61}"/>
              </a:ext>
            </a:extLst>
          </p:cNvPr>
          <p:cNvSpPr>
            <a:spLocks noGrp="1"/>
          </p:cNvSpPr>
          <p:nvPr>
            <p:ph type="sldNum" sz="quarter" idx="12"/>
          </p:nvPr>
        </p:nvSpPr>
        <p:spPr/>
        <p:txBody>
          <a:bodyPr/>
          <a:lstStyle/>
          <a:p>
            <a:fld id="{9919F354-F0AC-664A-A3F3-CB37D7987B2A}" type="slidenum">
              <a:rPr lang="en-US" smtClean="0"/>
              <a:pPr/>
              <a:t>18</a:t>
            </a:fld>
            <a:endParaRPr lang="en-US"/>
          </a:p>
        </p:txBody>
      </p:sp>
    </p:spTree>
    <p:extLst>
      <p:ext uri="{BB962C8B-B14F-4D97-AF65-F5344CB8AC3E}">
        <p14:creationId xmlns:p14="http://schemas.microsoft.com/office/powerpoint/2010/main" val="4789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5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1.66667E-6 4.44444E-6 L -0.91146 0.00555 " pathEditMode="relative" rAng="0" ptsTypes="AA">
                                      <p:cBhvr>
                                        <p:cTn id="32" dur="1000" fill="hold"/>
                                        <p:tgtEl>
                                          <p:spTgt spid="6"/>
                                        </p:tgtEl>
                                        <p:attrNameLst>
                                          <p:attrName>ppt_x</p:attrName>
                                          <p:attrName>ppt_y</p:attrName>
                                        </p:attrNameLst>
                                      </p:cBhvr>
                                      <p:rCtr x="-45573" y="278"/>
                                    </p:animMotion>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861DE3-E5A0-9546-9C8D-DCC3833BE749}"/>
              </a:ext>
            </a:extLst>
          </p:cNvPr>
          <p:cNvSpPr>
            <a:spLocks noGrp="1"/>
          </p:cNvSpPr>
          <p:nvPr>
            <p:ph type="title"/>
          </p:nvPr>
        </p:nvSpPr>
        <p:spPr/>
        <p:txBody>
          <a:bodyPr/>
          <a:lstStyle/>
          <a:p>
            <a:r>
              <a:rPr lang="en-US" altLang="zh-CN" dirty="0"/>
              <a:t>Introduction</a:t>
            </a:r>
            <a:endParaRPr lang="en-US" dirty="0"/>
          </a:p>
        </p:txBody>
      </p:sp>
      <p:sp>
        <p:nvSpPr>
          <p:cNvPr id="3" name="Content Placeholder 2">
            <a:extLst>
              <a:ext uri="{FF2B5EF4-FFF2-40B4-BE49-F238E27FC236}">
                <a16:creationId xmlns="" xmlns:a16="http://schemas.microsoft.com/office/drawing/2014/main" id="{A2C7C21F-7F5B-ED4A-8B03-48C2D87C25A7}"/>
              </a:ext>
            </a:extLst>
          </p:cNvPr>
          <p:cNvSpPr>
            <a:spLocks noGrp="1"/>
          </p:cNvSpPr>
          <p:nvPr>
            <p:ph idx="1"/>
          </p:nvPr>
        </p:nvSpPr>
        <p:spPr>
          <a:xfrm>
            <a:off x="828675" y="1889046"/>
            <a:ext cx="5962090" cy="4351338"/>
          </a:xfrm>
        </p:spPr>
        <p:txBody>
          <a:bodyPr/>
          <a:lstStyle/>
          <a:p>
            <a:r>
              <a:rPr lang="en-US" altLang="zh-CN" dirty="0"/>
              <a:t>Deep</a:t>
            </a:r>
            <a:r>
              <a:rPr lang="zh-CN" altLang="en-US" dirty="0"/>
              <a:t> </a:t>
            </a:r>
            <a:r>
              <a:rPr lang="en-US" altLang="zh-CN" dirty="0"/>
              <a:t>learning</a:t>
            </a:r>
            <a:r>
              <a:rPr lang="zh-CN" altLang="en-US" dirty="0"/>
              <a:t> </a:t>
            </a:r>
            <a:r>
              <a:rPr lang="en-US" altLang="zh-CN" dirty="0"/>
              <a:t>outperforms</a:t>
            </a:r>
            <a:r>
              <a:rPr lang="zh-CN" altLang="en-US" dirty="0"/>
              <a:t> </a:t>
            </a:r>
            <a:r>
              <a:rPr lang="en-US" altLang="zh-CN" dirty="0"/>
              <a:t>other</a:t>
            </a:r>
            <a:r>
              <a:rPr lang="zh-CN" altLang="en-US" dirty="0"/>
              <a:t> </a:t>
            </a:r>
            <a:r>
              <a:rPr lang="en-US" altLang="zh-CN" dirty="0"/>
              <a:t>machine</a:t>
            </a:r>
            <a:r>
              <a:rPr lang="zh-CN" altLang="en-US" dirty="0"/>
              <a:t> </a:t>
            </a:r>
            <a:r>
              <a:rPr lang="en-US" altLang="zh-CN" dirty="0"/>
              <a:t>learning</a:t>
            </a:r>
            <a:r>
              <a:rPr lang="zh-CN" altLang="en-US" dirty="0"/>
              <a:t> </a:t>
            </a:r>
            <a:r>
              <a:rPr lang="en-US" dirty="0"/>
              <a:t>in dramatically improving state-of-art in</a:t>
            </a:r>
            <a:r>
              <a:rPr lang="zh-CN" altLang="en-US" dirty="0"/>
              <a:t> </a:t>
            </a:r>
            <a:r>
              <a:rPr lang="en-US" altLang="zh-CN" dirty="0"/>
              <a:t>areas</a:t>
            </a:r>
            <a:r>
              <a:rPr lang="zh-CN" altLang="en-US" dirty="0"/>
              <a:t> </a:t>
            </a:r>
            <a:r>
              <a:rPr lang="en-US" altLang="zh-CN" dirty="0"/>
              <a:t>like:</a:t>
            </a:r>
            <a:endParaRPr lang="zh-CN" altLang="en-US" dirty="0"/>
          </a:p>
          <a:p>
            <a:pPr lvl="1"/>
            <a:r>
              <a:rPr lang="en-US" altLang="zh-CN" dirty="0"/>
              <a:t>Speech</a:t>
            </a:r>
            <a:r>
              <a:rPr lang="zh-CN" altLang="en-US" dirty="0"/>
              <a:t> </a:t>
            </a:r>
            <a:r>
              <a:rPr lang="en-US" altLang="zh-CN" dirty="0"/>
              <a:t>recognition,</a:t>
            </a:r>
            <a:r>
              <a:rPr lang="zh-CN" altLang="en-US" dirty="0"/>
              <a:t> </a:t>
            </a:r>
            <a:r>
              <a:rPr lang="en-US" altLang="zh-CN" dirty="0"/>
              <a:t>machine</a:t>
            </a:r>
            <a:r>
              <a:rPr lang="zh-CN" altLang="en-US" dirty="0"/>
              <a:t> </a:t>
            </a:r>
            <a:r>
              <a:rPr lang="en-US" altLang="zh-CN" dirty="0"/>
              <a:t>translation,</a:t>
            </a:r>
            <a:r>
              <a:rPr lang="zh-CN" altLang="en-US" dirty="0"/>
              <a:t> </a:t>
            </a:r>
            <a:r>
              <a:rPr lang="en-US" altLang="zh-CN" dirty="0"/>
              <a:t>object</a:t>
            </a:r>
            <a:r>
              <a:rPr lang="zh-CN" altLang="en-US" dirty="0"/>
              <a:t> </a:t>
            </a:r>
            <a:r>
              <a:rPr lang="en-US" altLang="zh-CN" dirty="0"/>
              <a:t>detection,</a:t>
            </a:r>
            <a:r>
              <a:rPr lang="zh-CN" altLang="en-US" dirty="0"/>
              <a:t> </a:t>
            </a:r>
            <a:r>
              <a:rPr lang="en-US" altLang="zh-CN" dirty="0"/>
              <a:t>drug</a:t>
            </a:r>
            <a:r>
              <a:rPr lang="zh-CN" altLang="en-US" dirty="0"/>
              <a:t> </a:t>
            </a:r>
            <a:r>
              <a:rPr lang="en-US" altLang="zh-CN" dirty="0"/>
              <a:t>discovery,</a:t>
            </a:r>
            <a:r>
              <a:rPr lang="zh-CN" altLang="en-US" dirty="0"/>
              <a:t> </a:t>
            </a:r>
            <a:r>
              <a:rPr lang="en-US" altLang="zh-CN" dirty="0"/>
              <a:t>face</a:t>
            </a:r>
            <a:r>
              <a:rPr lang="zh-CN" altLang="en-US" dirty="0"/>
              <a:t> </a:t>
            </a:r>
            <a:r>
              <a:rPr lang="en-US" altLang="zh-CN" dirty="0"/>
              <a:t>recognition,</a:t>
            </a:r>
            <a:r>
              <a:rPr lang="zh-CN" altLang="en-US" dirty="0"/>
              <a:t> </a:t>
            </a:r>
            <a:r>
              <a:rPr lang="en-US" altLang="zh-CN" dirty="0"/>
              <a:t>genomics,</a:t>
            </a:r>
            <a:r>
              <a:rPr lang="zh-CN" altLang="en-US" dirty="0"/>
              <a:t> </a:t>
            </a:r>
            <a:r>
              <a:rPr lang="en-US" altLang="zh-CN" dirty="0"/>
              <a:t>etc.</a:t>
            </a:r>
            <a:endParaRPr lang="zh-CN" altLang="en-US" dirty="0"/>
          </a:p>
          <a:p>
            <a:endParaRPr lang="en-US" dirty="0"/>
          </a:p>
        </p:txBody>
      </p:sp>
      <p:pic>
        <p:nvPicPr>
          <p:cNvPr id="4" name="Picture 3">
            <a:extLst>
              <a:ext uri="{FF2B5EF4-FFF2-40B4-BE49-F238E27FC236}">
                <a16:creationId xmlns="" xmlns:a16="http://schemas.microsoft.com/office/drawing/2014/main" id="{BC4FD552-6552-3947-BFE5-FF588914ADD4}"/>
              </a:ext>
            </a:extLst>
          </p:cNvPr>
          <p:cNvPicPr>
            <a:picLocks noChangeAspect="1"/>
          </p:cNvPicPr>
          <p:nvPr/>
        </p:nvPicPr>
        <p:blipFill>
          <a:blip r:embed="rId3"/>
          <a:stretch>
            <a:fillRect/>
          </a:stretch>
        </p:blipFill>
        <p:spPr>
          <a:xfrm>
            <a:off x="8000999" y="1844606"/>
            <a:ext cx="3496235" cy="2220109"/>
          </a:xfrm>
          <a:prstGeom prst="rect">
            <a:avLst/>
          </a:prstGeom>
        </p:spPr>
      </p:pic>
      <p:pic>
        <p:nvPicPr>
          <p:cNvPr id="5" name="Picture 4">
            <a:extLst>
              <a:ext uri="{FF2B5EF4-FFF2-40B4-BE49-F238E27FC236}">
                <a16:creationId xmlns="" xmlns:a16="http://schemas.microsoft.com/office/drawing/2014/main" id="{D8227B22-E9D4-5942-B5D4-23A4CAE31920}"/>
              </a:ext>
            </a:extLst>
          </p:cNvPr>
          <p:cNvPicPr>
            <a:picLocks noChangeAspect="1"/>
          </p:cNvPicPr>
          <p:nvPr/>
        </p:nvPicPr>
        <p:blipFill>
          <a:blip r:embed="rId4"/>
          <a:stretch>
            <a:fillRect/>
          </a:stretch>
        </p:blipFill>
        <p:spPr>
          <a:xfrm>
            <a:off x="7752975" y="4238254"/>
            <a:ext cx="3744259" cy="2494613"/>
          </a:xfrm>
          <a:prstGeom prst="rect">
            <a:avLst/>
          </a:prstGeom>
        </p:spPr>
      </p:pic>
      <p:sp>
        <p:nvSpPr>
          <p:cNvPr id="7" name="Slide Number Placeholder 6">
            <a:extLst>
              <a:ext uri="{FF2B5EF4-FFF2-40B4-BE49-F238E27FC236}">
                <a16:creationId xmlns="" xmlns:a16="http://schemas.microsoft.com/office/drawing/2014/main" id="{EDDFD732-6E93-1440-AA29-A1EE755CB6A6}"/>
              </a:ext>
            </a:extLst>
          </p:cNvPr>
          <p:cNvSpPr>
            <a:spLocks noGrp="1"/>
          </p:cNvSpPr>
          <p:nvPr>
            <p:ph type="sldNum" sz="quarter" idx="12"/>
          </p:nvPr>
        </p:nvSpPr>
        <p:spPr/>
        <p:txBody>
          <a:bodyPr/>
          <a:lstStyle/>
          <a:p>
            <a:fld id="{9919F354-F0AC-664A-A3F3-CB37D7987B2A}" type="slidenum">
              <a:rPr lang="en-US" smtClean="0"/>
              <a:pPr/>
              <a:t>1</a:t>
            </a:fld>
            <a:endParaRPr lang="en-US"/>
          </a:p>
        </p:txBody>
      </p:sp>
    </p:spTree>
    <p:extLst>
      <p:ext uri="{BB962C8B-B14F-4D97-AF65-F5344CB8AC3E}">
        <p14:creationId xmlns:p14="http://schemas.microsoft.com/office/powerpoint/2010/main" val="2505336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Intra-group</a:t>
            </a:r>
            <a:r>
              <a:rPr lang="zh-CN" altLang="en-US" dirty="0"/>
              <a:t> </a:t>
            </a:r>
            <a:r>
              <a:rPr lang="en-US" altLang="zh-CN" dirty="0"/>
              <a:t>knowledge</a:t>
            </a:r>
            <a:r>
              <a:rPr lang="zh-CN" altLang="en-US" dirty="0"/>
              <a:t> </a:t>
            </a:r>
            <a:r>
              <a:rPr lang="en-US" altLang="zh-CN" dirty="0"/>
              <a:t>sharing</a:t>
            </a:r>
            <a:endParaRPr lang="en-US" dirty="0"/>
          </a:p>
        </p:txBody>
      </p:sp>
      <p:sp>
        <p:nvSpPr>
          <p:cNvPr id="3" name="Content Placeholder 2"/>
          <p:cNvSpPr>
            <a:spLocks noGrp="1"/>
          </p:cNvSpPr>
          <p:nvPr>
            <p:ph idx="1"/>
          </p:nvPr>
        </p:nvSpPr>
        <p:spPr/>
        <p:txBody>
          <a:bodyPr/>
          <a:lstStyle/>
          <a:p>
            <a:r>
              <a:rPr lang="en-US" altLang="zh-CN" sz="2800" dirty="0">
                <a:solidFill>
                  <a:srgbClr val="FF0000"/>
                </a:solidFill>
                <a:ea typeface="Palatino" charset="0"/>
                <a:cs typeface="Palatino" charset="0"/>
              </a:rPr>
              <a:t>Phenomenon:</a:t>
            </a:r>
            <a:r>
              <a:rPr lang="zh-CN" altLang="en-US" sz="2800" dirty="0">
                <a:solidFill>
                  <a:srgbClr val="FF0000"/>
                </a:solidFill>
                <a:ea typeface="Palatino" charset="0"/>
                <a:cs typeface="Palatino" charset="0"/>
              </a:rPr>
              <a:t> </a:t>
            </a:r>
          </a:p>
          <a:p>
            <a:pPr lvl="1"/>
            <a:r>
              <a:rPr lang="en-US" altLang="zh-CN" sz="2400" dirty="0">
                <a:ea typeface="Palatino" charset="0"/>
                <a:cs typeface="Palatino" charset="0"/>
              </a:rPr>
              <a:t>SGD</a:t>
            </a:r>
            <a:r>
              <a:rPr lang="zh-CN" altLang="en-US" sz="2400" dirty="0">
                <a:ea typeface="Palatino" charset="0"/>
                <a:cs typeface="Palatino" charset="0"/>
              </a:rPr>
              <a:t> </a:t>
            </a:r>
            <a:r>
              <a:rPr lang="en-US" altLang="zh-CN" sz="2400" dirty="0">
                <a:ea typeface="Palatino" charset="0"/>
                <a:cs typeface="Palatino" charset="0"/>
              </a:rPr>
              <a:t>always</a:t>
            </a:r>
            <a:r>
              <a:rPr lang="zh-CN" altLang="en-US" sz="2400" dirty="0">
                <a:ea typeface="Palatino" charset="0"/>
                <a:cs typeface="Palatino" charset="0"/>
              </a:rPr>
              <a:t> </a:t>
            </a:r>
            <a:r>
              <a:rPr lang="en-US" altLang="zh-CN" sz="2400" dirty="0">
                <a:ea typeface="Palatino" charset="0"/>
                <a:cs typeface="Palatino" charset="0"/>
              </a:rPr>
              <a:t>finds</a:t>
            </a:r>
            <a:r>
              <a:rPr lang="zh-CN" altLang="en-US" sz="2400" dirty="0">
                <a:ea typeface="Palatino" charset="0"/>
                <a:cs typeface="Palatino" charset="0"/>
              </a:rPr>
              <a:t> </a:t>
            </a:r>
            <a:r>
              <a:rPr lang="en-US" altLang="zh-CN" sz="2400" dirty="0">
                <a:ea typeface="Palatino" charset="0"/>
                <a:cs typeface="Palatino" charset="0"/>
              </a:rPr>
              <a:t>a</a:t>
            </a:r>
            <a:r>
              <a:rPr lang="zh-CN" altLang="en-US" sz="2400" dirty="0">
                <a:ea typeface="Palatino" charset="0"/>
                <a:cs typeface="Palatino" charset="0"/>
              </a:rPr>
              <a:t> </a:t>
            </a:r>
            <a:r>
              <a:rPr lang="en-US" altLang="zh-CN" sz="2400" dirty="0">
                <a:ea typeface="Palatino" charset="0"/>
                <a:cs typeface="Palatino" charset="0"/>
              </a:rPr>
              <a:t>direction</a:t>
            </a:r>
            <a:r>
              <a:rPr lang="zh-CN" altLang="en-US" sz="2400" dirty="0">
                <a:ea typeface="Palatino" charset="0"/>
                <a:cs typeface="Palatino" charset="0"/>
              </a:rPr>
              <a:t> </a:t>
            </a:r>
            <a:r>
              <a:rPr lang="en-US" altLang="zh-CN" sz="2400" dirty="0">
                <a:ea typeface="Palatino" charset="0"/>
                <a:cs typeface="Palatino" charset="0"/>
              </a:rPr>
              <a:t>towards</a:t>
            </a:r>
            <a:r>
              <a:rPr lang="zh-CN" altLang="en-US" sz="2400" dirty="0">
                <a:ea typeface="Palatino" charset="0"/>
                <a:cs typeface="Palatino" charset="0"/>
              </a:rPr>
              <a:t> </a:t>
            </a:r>
            <a:r>
              <a:rPr lang="en-US" altLang="zh-CN" sz="2400" dirty="0">
                <a:ea typeface="Palatino" charset="0"/>
                <a:cs typeface="Palatino" charset="0"/>
              </a:rPr>
              <a:t>local</a:t>
            </a:r>
            <a:r>
              <a:rPr lang="zh-CN" altLang="en-US" sz="2400" dirty="0">
                <a:ea typeface="Palatino" charset="0"/>
                <a:cs typeface="Palatino" charset="0"/>
              </a:rPr>
              <a:t> </a:t>
            </a:r>
            <a:r>
              <a:rPr lang="en-US" altLang="zh-CN" sz="2400" dirty="0">
                <a:ea typeface="Palatino" charset="0"/>
                <a:cs typeface="Palatino" charset="0"/>
              </a:rPr>
              <a:t>minimum</a:t>
            </a:r>
            <a:endParaRPr lang="zh-CN" altLang="en-US" sz="2400" dirty="0">
              <a:ea typeface="Palatino" charset="0"/>
              <a:cs typeface="Palatino" charset="0"/>
            </a:endParaRPr>
          </a:p>
          <a:p>
            <a:pPr lvl="1"/>
            <a:r>
              <a:rPr lang="en-US" altLang="zh-CN" sz="2400" dirty="0">
                <a:ea typeface="Palatino" charset="0"/>
                <a:cs typeface="Palatino" charset="0"/>
              </a:rPr>
              <a:t>Larger</a:t>
            </a:r>
            <a:r>
              <a:rPr lang="zh-CN" altLang="en-US" sz="2400" dirty="0">
                <a:ea typeface="Palatino" charset="0"/>
                <a:cs typeface="Palatino" charset="0"/>
              </a:rPr>
              <a:t> </a:t>
            </a:r>
            <a:r>
              <a:rPr lang="en-US" altLang="zh-CN" sz="2400" dirty="0">
                <a:ea typeface="Palatino" charset="0"/>
                <a:cs typeface="Palatino" charset="0"/>
              </a:rPr>
              <a:t>value</a:t>
            </a:r>
            <a:r>
              <a:rPr lang="zh-CN" altLang="en-US" sz="2400" dirty="0">
                <a:ea typeface="Palatino" charset="0"/>
                <a:cs typeface="Palatino" charset="0"/>
              </a:rPr>
              <a:t> </a:t>
            </a:r>
            <a:r>
              <a:rPr lang="en-US" altLang="zh-CN" sz="2400" dirty="0">
                <a:ea typeface="Palatino" charset="0"/>
                <a:cs typeface="Palatino" charset="0"/>
              </a:rPr>
              <a:t>of</a:t>
            </a:r>
            <a:r>
              <a:rPr lang="zh-CN" altLang="en-US" sz="2400" dirty="0">
                <a:ea typeface="Palatino" charset="0"/>
                <a:cs typeface="Palatino" charset="0"/>
              </a:rPr>
              <a:t> </a:t>
            </a:r>
            <a:r>
              <a:rPr lang="en-US" altLang="zh-CN" sz="2400" dirty="0">
                <a:ea typeface="Palatino" charset="0"/>
                <a:cs typeface="Palatino" charset="0"/>
              </a:rPr>
              <a:t>edges’</a:t>
            </a:r>
            <a:r>
              <a:rPr lang="zh-CN" altLang="en-US" sz="2400" dirty="0">
                <a:ea typeface="Palatino" charset="0"/>
                <a:cs typeface="Palatino" charset="0"/>
              </a:rPr>
              <a:t> </a:t>
            </a:r>
            <a:r>
              <a:rPr lang="en-US" altLang="zh-CN" sz="2400" dirty="0">
                <a:ea typeface="Palatino" charset="0"/>
                <a:cs typeface="Palatino" charset="0"/>
              </a:rPr>
              <a:t>gradients</a:t>
            </a:r>
            <a:r>
              <a:rPr lang="zh-CN" altLang="en-US" sz="2400" dirty="0">
                <a:ea typeface="Palatino" charset="0"/>
                <a:cs typeface="Palatino" charset="0"/>
              </a:rPr>
              <a:t> </a:t>
            </a:r>
            <a:r>
              <a:rPr lang="en-US" altLang="zh-CN" sz="2400" dirty="0">
                <a:ea typeface="Palatino" charset="0"/>
                <a:cs typeface="Palatino" charset="0"/>
              </a:rPr>
              <a:t>implies</a:t>
            </a:r>
            <a:r>
              <a:rPr lang="zh-CN" altLang="en-US" sz="2400" dirty="0">
                <a:ea typeface="Palatino" charset="0"/>
                <a:cs typeface="Palatino" charset="0"/>
              </a:rPr>
              <a:t> </a:t>
            </a:r>
            <a:r>
              <a:rPr lang="en-US" altLang="zh-CN" sz="2400" dirty="0">
                <a:ea typeface="Palatino" charset="0"/>
                <a:cs typeface="Palatino" charset="0"/>
              </a:rPr>
              <a:t>these</a:t>
            </a:r>
            <a:r>
              <a:rPr lang="zh-CN" altLang="en-US" sz="2400" dirty="0">
                <a:ea typeface="Palatino" charset="0"/>
                <a:cs typeface="Palatino" charset="0"/>
              </a:rPr>
              <a:t> </a:t>
            </a:r>
            <a:r>
              <a:rPr lang="en-US" altLang="zh-CN" sz="2400" dirty="0">
                <a:ea typeface="Palatino" charset="0"/>
                <a:cs typeface="Palatino" charset="0"/>
              </a:rPr>
              <a:t>edges</a:t>
            </a:r>
            <a:r>
              <a:rPr lang="zh-CN" altLang="en-US" sz="2400" dirty="0">
                <a:ea typeface="Palatino" charset="0"/>
                <a:cs typeface="Palatino" charset="0"/>
              </a:rPr>
              <a:t> </a:t>
            </a:r>
            <a:r>
              <a:rPr lang="en-US" altLang="zh-CN" sz="2400" dirty="0">
                <a:ea typeface="Palatino" charset="0"/>
                <a:cs typeface="Palatino" charset="0"/>
              </a:rPr>
              <a:t>are</a:t>
            </a:r>
            <a:r>
              <a:rPr lang="zh-CN" altLang="en-US" sz="2400" dirty="0">
                <a:ea typeface="Palatino" charset="0"/>
                <a:cs typeface="Palatino" charset="0"/>
              </a:rPr>
              <a:t> </a:t>
            </a:r>
            <a:r>
              <a:rPr lang="en-US" altLang="zh-CN" sz="2400" dirty="0">
                <a:ea typeface="Palatino" charset="0"/>
                <a:cs typeface="Palatino" charset="0"/>
              </a:rPr>
              <a:t>far</a:t>
            </a:r>
            <a:r>
              <a:rPr lang="zh-CN" altLang="en-US" sz="2400" dirty="0">
                <a:ea typeface="Palatino" charset="0"/>
                <a:cs typeface="Palatino" charset="0"/>
              </a:rPr>
              <a:t> </a:t>
            </a:r>
            <a:r>
              <a:rPr lang="en-US" altLang="zh-CN" sz="2400" dirty="0">
                <a:ea typeface="Palatino" charset="0"/>
                <a:cs typeface="Palatino" charset="0"/>
              </a:rPr>
              <a:t>from</a:t>
            </a:r>
            <a:r>
              <a:rPr lang="zh-CN" altLang="en-US" sz="2400" dirty="0">
                <a:ea typeface="Palatino" charset="0"/>
                <a:cs typeface="Palatino" charset="0"/>
              </a:rPr>
              <a:t> </a:t>
            </a:r>
            <a:r>
              <a:rPr lang="en-US" altLang="zh-CN" sz="2400" dirty="0">
                <a:ea typeface="Palatino" charset="0"/>
                <a:cs typeface="Palatino" charset="0"/>
              </a:rPr>
              <a:t>being</a:t>
            </a:r>
            <a:r>
              <a:rPr lang="zh-CN" altLang="en-US" sz="2400" dirty="0">
                <a:ea typeface="Palatino" charset="0"/>
                <a:cs typeface="Palatino" charset="0"/>
              </a:rPr>
              <a:t> </a:t>
            </a:r>
            <a:r>
              <a:rPr lang="en-US" altLang="zh-CN" sz="2400" dirty="0">
                <a:ea typeface="Palatino" charset="0"/>
                <a:cs typeface="Palatino" charset="0"/>
              </a:rPr>
              <a:t>fine-tuned,</a:t>
            </a:r>
            <a:r>
              <a:rPr lang="zh-CN" altLang="en-US" sz="2400" dirty="0">
                <a:ea typeface="Palatino" charset="0"/>
                <a:cs typeface="Palatino" charset="0"/>
              </a:rPr>
              <a:t> </a:t>
            </a:r>
            <a:r>
              <a:rPr lang="en-US" altLang="zh-CN" sz="2400" dirty="0">
                <a:ea typeface="Palatino" charset="0"/>
                <a:cs typeface="Palatino" charset="0"/>
              </a:rPr>
              <a:t>thus</a:t>
            </a:r>
            <a:r>
              <a:rPr lang="zh-CN" altLang="en-US" sz="2400" dirty="0">
                <a:ea typeface="Palatino" charset="0"/>
                <a:cs typeface="Palatino" charset="0"/>
              </a:rPr>
              <a:t> </a:t>
            </a:r>
            <a:r>
              <a:rPr lang="en-US" altLang="zh-CN" sz="2400" dirty="0">
                <a:ea typeface="Palatino" charset="0"/>
                <a:cs typeface="Palatino" charset="0"/>
              </a:rPr>
              <a:t>contains</a:t>
            </a:r>
            <a:r>
              <a:rPr lang="zh-CN" altLang="en-US" sz="2400" dirty="0">
                <a:ea typeface="Palatino" charset="0"/>
                <a:cs typeface="Palatino" charset="0"/>
              </a:rPr>
              <a:t> </a:t>
            </a:r>
            <a:r>
              <a:rPr lang="en-US" altLang="zh-CN" sz="2400" dirty="0">
                <a:ea typeface="Palatino" charset="0"/>
                <a:cs typeface="Palatino" charset="0"/>
              </a:rPr>
              <a:t>more</a:t>
            </a:r>
            <a:r>
              <a:rPr lang="zh-CN" altLang="en-US" sz="2400" dirty="0">
                <a:ea typeface="Palatino" charset="0"/>
                <a:cs typeface="Palatino" charset="0"/>
              </a:rPr>
              <a:t> </a:t>
            </a:r>
            <a:r>
              <a:rPr lang="en-US" altLang="zh-CN" sz="2400" dirty="0">
                <a:ea typeface="Palatino" charset="0"/>
                <a:cs typeface="Palatino" charset="0"/>
              </a:rPr>
              <a:t>knowledge</a:t>
            </a:r>
            <a:r>
              <a:rPr lang="zh-CN" altLang="en-US" sz="2400" dirty="0">
                <a:ea typeface="Palatino" charset="0"/>
                <a:cs typeface="Palatino" charset="0"/>
              </a:rPr>
              <a:t> </a:t>
            </a:r>
            <a:r>
              <a:rPr lang="en-US" altLang="zh-CN" sz="2400" dirty="0">
                <a:ea typeface="Palatino" charset="0"/>
                <a:cs typeface="Palatino" charset="0"/>
              </a:rPr>
              <a:t>to</a:t>
            </a:r>
            <a:r>
              <a:rPr lang="zh-CN" altLang="en-US" sz="2400" dirty="0">
                <a:ea typeface="Palatino" charset="0"/>
                <a:cs typeface="Palatino" charset="0"/>
              </a:rPr>
              <a:t> </a:t>
            </a:r>
            <a:r>
              <a:rPr lang="en-US" altLang="zh-CN" sz="2400" dirty="0">
                <a:ea typeface="Palatino" charset="0"/>
                <a:cs typeface="Palatino" charset="0"/>
              </a:rPr>
              <a:t>help converge</a:t>
            </a:r>
            <a:r>
              <a:rPr lang="zh-CN" altLang="en-US" sz="2400" dirty="0">
                <a:ea typeface="Palatino" charset="0"/>
                <a:cs typeface="Palatino" charset="0"/>
              </a:rPr>
              <a:t> </a:t>
            </a:r>
            <a:r>
              <a:rPr lang="en-US" altLang="zh-CN" sz="2400" dirty="0">
                <a:ea typeface="Palatino" charset="0"/>
                <a:cs typeface="Palatino" charset="0"/>
              </a:rPr>
              <a:t>the</a:t>
            </a:r>
            <a:r>
              <a:rPr lang="zh-CN" altLang="en-US" sz="2400" dirty="0">
                <a:ea typeface="Palatino" charset="0"/>
                <a:cs typeface="Palatino" charset="0"/>
              </a:rPr>
              <a:t> </a:t>
            </a:r>
            <a:r>
              <a:rPr lang="en-US" altLang="zh-CN" sz="2400" dirty="0">
                <a:ea typeface="Palatino" charset="0"/>
                <a:cs typeface="Palatino" charset="0"/>
              </a:rPr>
              <a:t>model</a:t>
            </a:r>
            <a:r>
              <a:rPr lang="zh-CN" altLang="en-US" sz="2400" dirty="0">
                <a:ea typeface="Palatino" charset="0"/>
                <a:cs typeface="Palatino" charset="0"/>
              </a:rPr>
              <a:t> </a:t>
            </a:r>
            <a:r>
              <a:rPr lang="en-US" altLang="zh-CN" sz="2400" dirty="0">
                <a:ea typeface="Palatino" charset="0"/>
                <a:cs typeface="Palatino" charset="0"/>
              </a:rPr>
              <a:t>to</a:t>
            </a:r>
            <a:r>
              <a:rPr lang="zh-CN" altLang="en-US" sz="2400" dirty="0">
                <a:ea typeface="Palatino" charset="0"/>
                <a:cs typeface="Palatino" charset="0"/>
              </a:rPr>
              <a:t> </a:t>
            </a:r>
            <a:r>
              <a:rPr lang="en-US" altLang="zh-CN" sz="2400" dirty="0">
                <a:ea typeface="Palatino" charset="0"/>
                <a:cs typeface="Palatino" charset="0"/>
              </a:rPr>
              <a:t>local</a:t>
            </a:r>
            <a:r>
              <a:rPr lang="zh-CN" altLang="en-US" sz="2400" dirty="0">
                <a:ea typeface="Palatino" charset="0"/>
                <a:cs typeface="Palatino" charset="0"/>
              </a:rPr>
              <a:t> </a:t>
            </a:r>
            <a:r>
              <a:rPr lang="en-US" altLang="zh-CN" sz="2400" dirty="0">
                <a:ea typeface="Palatino" charset="0"/>
                <a:cs typeface="Palatino" charset="0"/>
              </a:rPr>
              <a:t>optimum.</a:t>
            </a:r>
            <a:endParaRPr lang="zh-CN" altLang="en-US" sz="2400" dirty="0">
              <a:ea typeface="Palatino" charset="0"/>
              <a:cs typeface="Palatino" charset="0"/>
            </a:endParaRPr>
          </a:p>
          <a:p>
            <a:pPr lvl="1"/>
            <a:endParaRPr lang="zh-CN" altLang="en-US" sz="2400" dirty="0">
              <a:ea typeface="Palatino" charset="0"/>
              <a:cs typeface="Palatino" charset="0"/>
            </a:endParaRPr>
          </a:p>
          <a:p>
            <a:r>
              <a:rPr lang="en-US" altLang="zh-CN" sz="2800" dirty="0">
                <a:solidFill>
                  <a:srgbClr val="FF0000"/>
                </a:solidFill>
                <a:ea typeface="Palatino" charset="0"/>
                <a:cs typeface="Palatino" charset="0"/>
              </a:rPr>
              <a:t>Inspiration:</a:t>
            </a:r>
            <a:endParaRPr lang="zh-CN" altLang="en-US" sz="2800" dirty="0">
              <a:solidFill>
                <a:srgbClr val="FF0000"/>
              </a:solidFill>
              <a:ea typeface="Palatino" charset="0"/>
              <a:cs typeface="Palatino" charset="0"/>
            </a:endParaRPr>
          </a:p>
          <a:p>
            <a:pPr lvl="1"/>
            <a:r>
              <a:rPr lang="en-US" altLang="zh-CN" sz="2400" dirty="0">
                <a:ea typeface="Palatino" charset="0"/>
                <a:cs typeface="Palatino" charset="0"/>
              </a:rPr>
              <a:t>Upload</a:t>
            </a:r>
            <a:r>
              <a:rPr lang="zh-CN" altLang="en-US" sz="2400" dirty="0">
                <a:ea typeface="Palatino" charset="0"/>
                <a:cs typeface="Palatino" charset="0"/>
              </a:rPr>
              <a:t> </a:t>
            </a:r>
            <a:r>
              <a:rPr lang="en-US" altLang="zh-CN" sz="2400" dirty="0">
                <a:ea typeface="Palatino" charset="0"/>
                <a:cs typeface="Palatino" charset="0"/>
              </a:rPr>
              <a:t>edges</a:t>
            </a:r>
            <a:r>
              <a:rPr lang="zh-CN" altLang="en-US" sz="2400" dirty="0">
                <a:ea typeface="Palatino" charset="0"/>
                <a:cs typeface="Palatino" charset="0"/>
              </a:rPr>
              <a:t> </a:t>
            </a:r>
            <a:r>
              <a:rPr lang="en-US" altLang="zh-CN" sz="2400" dirty="0">
                <a:ea typeface="Palatino" charset="0"/>
                <a:cs typeface="Palatino" charset="0"/>
              </a:rPr>
              <a:t>with</a:t>
            </a:r>
            <a:r>
              <a:rPr lang="zh-CN" altLang="en-US" sz="2400" dirty="0">
                <a:ea typeface="Palatino" charset="0"/>
                <a:cs typeface="Palatino" charset="0"/>
              </a:rPr>
              <a:t> </a:t>
            </a:r>
            <a:r>
              <a:rPr lang="en-US" altLang="zh-CN" sz="2400" dirty="0">
                <a:ea typeface="Palatino" charset="0"/>
                <a:cs typeface="Palatino" charset="0"/>
              </a:rPr>
              <a:t>larger</a:t>
            </a:r>
            <a:r>
              <a:rPr lang="zh-CN" altLang="en-US" sz="2400" dirty="0">
                <a:ea typeface="Palatino" charset="0"/>
                <a:cs typeface="Palatino" charset="0"/>
              </a:rPr>
              <a:t> </a:t>
            </a:r>
            <a:r>
              <a:rPr lang="en-US" altLang="zh-CN" sz="2400" dirty="0">
                <a:ea typeface="Palatino" charset="0"/>
                <a:cs typeface="Palatino" charset="0"/>
              </a:rPr>
              <a:t>gradients</a:t>
            </a:r>
            <a:r>
              <a:rPr lang="zh-CN" altLang="en-US" sz="2400" dirty="0">
                <a:ea typeface="Palatino" charset="0"/>
                <a:cs typeface="Palatino" charset="0"/>
              </a:rPr>
              <a:t> </a:t>
            </a:r>
            <a:r>
              <a:rPr lang="en-US" altLang="zh-CN" sz="2400" dirty="0">
                <a:ea typeface="Palatino" charset="0"/>
                <a:cs typeface="Palatino" charset="0"/>
              </a:rPr>
              <a:t>to</a:t>
            </a:r>
            <a:r>
              <a:rPr lang="zh-CN" altLang="en-US" sz="2400" dirty="0">
                <a:ea typeface="Palatino" charset="0"/>
                <a:cs typeface="Palatino" charset="0"/>
              </a:rPr>
              <a:t> </a:t>
            </a:r>
            <a:r>
              <a:rPr lang="en-US" altLang="zh-CN" sz="2400" dirty="0">
                <a:ea typeface="Palatino" charset="0"/>
                <a:cs typeface="Palatino" charset="0"/>
              </a:rPr>
              <a:t>the</a:t>
            </a:r>
            <a:r>
              <a:rPr lang="zh-CN" altLang="en-US" sz="2400" dirty="0">
                <a:ea typeface="Palatino" charset="0"/>
                <a:cs typeface="Palatino" charset="0"/>
              </a:rPr>
              <a:t> </a:t>
            </a:r>
            <a:r>
              <a:rPr lang="en-US" altLang="zh-CN" sz="2400" dirty="0">
                <a:ea typeface="Palatino" charset="0"/>
                <a:cs typeface="Palatino" charset="0"/>
              </a:rPr>
              <a:t>server.</a:t>
            </a:r>
            <a:r>
              <a:rPr lang="zh-CN" altLang="en-US" sz="2400" dirty="0">
                <a:ea typeface="Palatino" charset="0"/>
                <a:cs typeface="Palatino" charset="0"/>
              </a:rPr>
              <a:t> </a:t>
            </a:r>
            <a:r>
              <a:rPr lang="en-US" altLang="zh-CN" sz="2400" dirty="0">
                <a:ea typeface="Palatino" charset="0"/>
                <a:cs typeface="Palatino" charset="0"/>
              </a:rPr>
              <a:t>(same</a:t>
            </a:r>
            <a:r>
              <a:rPr lang="zh-CN" altLang="en-US" sz="2400" dirty="0">
                <a:ea typeface="Palatino" charset="0"/>
                <a:cs typeface="Palatino" charset="0"/>
              </a:rPr>
              <a:t> </a:t>
            </a:r>
            <a:r>
              <a:rPr lang="en-US" altLang="zh-CN" sz="2400" dirty="0">
                <a:ea typeface="Palatino" charset="0"/>
                <a:cs typeface="Palatino" charset="0"/>
              </a:rPr>
              <a:t>idea</a:t>
            </a:r>
            <a:r>
              <a:rPr lang="zh-CN" altLang="en-US" sz="2400" dirty="0">
                <a:ea typeface="Palatino" charset="0"/>
                <a:cs typeface="Palatino" charset="0"/>
              </a:rPr>
              <a:t> </a:t>
            </a:r>
            <a:r>
              <a:rPr lang="en-US" altLang="zh-CN" sz="2400" dirty="0">
                <a:ea typeface="Palatino" charset="0"/>
                <a:cs typeface="Palatino" charset="0"/>
              </a:rPr>
              <a:t>to</a:t>
            </a:r>
            <a:r>
              <a:rPr lang="zh-CN" altLang="en-US" sz="2400" dirty="0">
                <a:ea typeface="Palatino" charset="0"/>
                <a:cs typeface="Palatino" charset="0"/>
              </a:rPr>
              <a:t> </a:t>
            </a:r>
            <a:r>
              <a:rPr lang="en-US" altLang="zh-CN" sz="2400" dirty="0">
                <a:ea typeface="Palatino" charset="0"/>
                <a:cs typeface="Palatino" charset="0"/>
              </a:rPr>
              <a:t>download</a:t>
            </a:r>
            <a:r>
              <a:rPr lang="zh-CN" altLang="en-US" sz="2400" dirty="0">
                <a:ea typeface="Palatino" charset="0"/>
                <a:cs typeface="Palatino" charset="0"/>
              </a:rPr>
              <a:t> </a:t>
            </a:r>
            <a:r>
              <a:rPr lang="en-US" altLang="zh-CN" sz="2400" dirty="0">
                <a:ea typeface="Palatino" charset="0"/>
                <a:cs typeface="Palatino" charset="0"/>
              </a:rPr>
              <a:t>from</a:t>
            </a:r>
            <a:r>
              <a:rPr lang="zh-CN" altLang="en-US" sz="2400" dirty="0">
                <a:ea typeface="Palatino" charset="0"/>
                <a:cs typeface="Palatino" charset="0"/>
              </a:rPr>
              <a:t> </a:t>
            </a:r>
            <a:r>
              <a:rPr lang="en-US" altLang="zh-CN" sz="2400" dirty="0">
                <a:ea typeface="Palatino" charset="0"/>
                <a:cs typeface="Palatino" charset="0"/>
              </a:rPr>
              <a:t>server)</a:t>
            </a:r>
            <a:endParaRPr lang="zh-CN" altLang="en-US" sz="2400" dirty="0">
              <a:ea typeface="Palatino" charset="0"/>
              <a:cs typeface="Palatino" charset="0"/>
            </a:endParaRPr>
          </a:p>
          <a:p>
            <a:pPr lvl="1"/>
            <a:endParaRPr lang="zh-CN" altLang="en-US" sz="2000" dirty="0">
              <a:ea typeface="Palatino" charset="0"/>
              <a:cs typeface="Palatino" charset="0"/>
            </a:endParaRPr>
          </a:p>
        </p:txBody>
      </p:sp>
      <p:sp>
        <p:nvSpPr>
          <p:cNvPr id="5" name="Slide Number Placeholder 4">
            <a:extLst>
              <a:ext uri="{FF2B5EF4-FFF2-40B4-BE49-F238E27FC236}">
                <a16:creationId xmlns="" xmlns:a16="http://schemas.microsoft.com/office/drawing/2014/main" id="{23E5FB44-4A81-204D-A0F0-D830F1C9414D}"/>
              </a:ext>
            </a:extLst>
          </p:cNvPr>
          <p:cNvSpPr>
            <a:spLocks noGrp="1"/>
          </p:cNvSpPr>
          <p:nvPr>
            <p:ph type="sldNum" sz="quarter" idx="12"/>
          </p:nvPr>
        </p:nvSpPr>
        <p:spPr/>
        <p:txBody>
          <a:bodyPr/>
          <a:lstStyle/>
          <a:p>
            <a:fld id="{9919F354-F0AC-664A-A3F3-CB37D7987B2A}" type="slidenum">
              <a:rPr lang="en-US" smtClean="0"/>
              <a:pPr/>
              <a:t>19</a:t>
            </a:fld>
            <a:endParaRPr lang="en-US"/>
          </a:p>
        </p:txBody>
      </p:sp>
    </p:spTree>
    <p:extLst>
      <p:ext uri="{BB962C8B-B14F-4D97-AF65-F5344CB8AC3E}">
        <p14:creationId xmlns:p14="http://schemas.microsoft.com/office/powerpoint/2010/main" val="3572438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Intra-group</a:t>
            </a:r>
            <a:r>
              <a:rPr lang="zh-CN" altLang="en-US" dirty="0"/>
              <a:t> </a:t>
            </a:r>
            <a:r>
              <a:rPr lang="en-US" altLang="zh-CN" dirty="0"/>
              <a:t>knowledge</a:t>
            </a:r>
            <a:r>
              <a:rPr lang="zh-CN" altLang="en-US" dirty="0"/>
              <a:t> </a:t>
            </a:r>
            <a:r>
              <a:rPr lang="en-US" altLang="zh-CN" dirty="0"/>
              <a:t>sharing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sz="2800" dirty="0"/>
                  <a:t>Uploading</a:t>
                </a:r>
                <a:r>
                  <a:rPr lang="zh-CN" altLang="en-US" sz="2800" dirty="0"/>
                  <a:t> </a:t>
                </a:r>
                <a:r>
                  <a:rPr lang="en-US" altLang="zh-CN" sz="2800" dirty="0"/>
                  <a:t>to</a:t>
                </a:r>
                <a:r>
                  <a:rPr lang="zh-CN" altLang="en-US" sz="2800" dirty="0"/>
                  <a:t> </a:t>
                </a:r>
                <a:r>
                  <a:rPr lang="en-US" altLang="zh-CN" sz="2800" dirty="0"/>
                  <a:t>server:</a:t>
                </a:r>
                <a:r>
                  <a:rPr lang="zh-CN" altLang="en-US" sz="2800" dirty="0"/>
                  <a:t> </a:t>
                </a:r>
                <a:r>
                  <a:rPr lang="en-US" altLang="zh-CN" sz="2800" dirty="0"/>
                  <a:t>(knowledge</a:t>
                </a:r>
                <a:r>
                  <a:rPr lang="zh-CN" altLang="en-US" sz="2800" dirty="0"/>
                  <a:t> </a:t>
                </a:r>
                <a:r>
                  <a:rPr lang="en-US" altLang="zh-CN" sz="2800" dirty="0"/>
                  <a:t>sharing</a:t>
                </a:r>
                <a:r>
                  <a:rPr lang="zh-CN" altLang="en-US" sz="2800" dirty="0"/>
                  <a:t> </a:t>
                </a:r>
                <a:r>
                  <a:rPr lang="en-US" altLang="zh-CN" sz="2800" dirty="0"/>
                  <a:t>to</a:t>
                </a:r>
                <a:r>
                  <a:rPr lang="zh-CN" altLang="en-US" sz="2800" dirty="0"/>
                  <a:t> </a:t>
                </a:r>
                <a:r>
                  <a:rPr lang="en-US" altLang="zh-CN" sz="2800" dirty="0"/>
                  <a:t>others)</a:t>
                </a:r>
                <a:endParaRPr lang="zh-CN" altLang="en-US" sz="2800" dirty="0"/>
              </a:p>
              <a:p>
                <a:pPr marL="757238" lvl="1" indent="-457200">
                  <a:buFont typeface="+mj-lt"/>
                  <a:buAutoNum type="arabicPeriod"/>
                </a:pPr>
                <a:r>
                  <a:rPr lang="en-US" altLang="zh-CN" sz="2400" dirty="0">
                    <a:ea typeface="Palatino" charset="0"/>
                    <a:cs typeface="Palatino" charset="0"/>
                  </a:rPr>
                  <a:t>Sorting</a:t>
                </a:r>
                <a:r>
                  <a:rPr lang="zh-CN" altLang="en-US" sz="2400" dirty="0">
                    <a:ea typeface="Palatino" charset="0"/>
                    <a:cs typeface="Palatino" charset="0"/>
                  </a:rPr>
                  <a:t> </a:t>
                </a:r>
                <a:r>
                  <a:rPr lang="en-US" altLang="zh-CN" sz="2400" dirty="0">
                    <a:ea typeface="Palatino" charset="0"/>
                    <a:cs typeface="Palatino" charset="0"/>
                  </a:rPr>
                  <a:t>weights</a:t>
                </a:r>
                <a:r>
                  <a:rPr lang="zh-CN" altLang="en-US" sz="2400" dirty="0">
                    <a:ea typeface="Palatino" charset="0"/>
                    <a:cs typeface="Palatino" charset="0"/>
                  </a:rPr>
                  <a:t> </a:t>
                </a:r>
                <a:r>
                  <a:rPr lang="en-US" altLang="zh-CN" sz="2400" dirty="0">
                    <a:ea typeface="Palatino" charset="0"/>
                    <a:cs typeface="Palatino" charset="0"/>
                  </a:rPr>
                  <a:t>with</a:t>
                </a:r>
                <a:r>
                  <a:rPr lang="zh-CN" altLang="en-US" sz="2400" dirty="0">
                    <a:ea typeface="Palatino" charset="0"/>
                    <a:cs typeface="Palatino" charset="0"/>
                  </a:rPr>
                  <a:t> </a:t>
                </a:r>
                <a:r>
                  <a:rPr lang="en-US" altLang="zh-CN" sz="2400" dirty="0">
                    <a:solidFill>
                      <a:srgbClr val="FF0000"/>
                    </a:solidFill>
                    <a:ea typeface="Palatino" charset="0"/>
                    <a:cs typeface="Palatino" charset="0"/>
                  </a:rPr>
                  <a:t>accumulated</a:t>
                </a:r>
                <a:r>
                  <a:rPr lang="zh-CN" altLang="en-US" sz="2400" dirty="0">
                    <a:solidFill>
                      <a:srgbClr val="FF0000"/>
                    </a:solidFill>
                    <a:ea typeface="Palatino" charset="0"/>
                    <a:cs typeface="Palatino" charset="0"/>
                  </a:rPr>
                  <a:t> </a:t>
                </a:r>
                <a:r>
                  <a:rPr lang="en-US" altLang="zh-CN" sz="2400" dirty="0">
                    <a:solidFill>
                      <a:srgbClr val="FF0000"/>
                    </a:solidFill>
                    <a:ea typeface="Palatino" charset="0"/>
                    <a:cs typeface="Palatino" charset="0"/>
                  </a:rPr>
                  <a:t>gradient</a:t>
                </a:r>
                <a:r>
                  <a:rPr lang="zh-CN" altLang="en-US" sz="2400" dirty="0">
                    <a:solidFill>
                      <a:srgbClr val="FF0000"/>
                    </a:solidFill>
                    <a:ea typeface="Palatino" charset="0"/>
                    <a:cs typeface="Palatino" charset="0"/>
                  </a:rPr>
                  <a:t> </a:t>
                </a:r>
                <a:r>
                  <a:rPr lang="en-US" altLang="zh-CN" sz="2400" dirty="0">
                    <a:solidFill>
                      <a:srgbClr val="FF0000"/>
                    </a:solidFill>
                    <a:ea typeface="Palatino" charset="0"/>
                    <a:cs typeface="Palatino" charset="0"/>
                  </a:rPr>
                  <a:t>variance</a:t>
                </a:r>
                <a:r>
                  <a:rPr lang="zh-CN" altLang="en-US" sz="2400" dirty="0">
                    <a:solidFill>
                      <a:srgbClr val="FF0000"/>
                    </a:solidFill>
                    <a:ea typeface="Palatino" charset="0"/>
                    <a:cs typeface="Palatino" charset="0"/>
                  </a:rPr>
                  <a:t> </a:t>
                </a:r>
                <a:r>
                  <a:rPr lang="en-US" altLang="zh-CN" sz="2400" dirty="0">
                    <a:ea typeface="Palatino" charset="0"/>
                    <a:cs typeface="Palatino" charset="0"/>
                  </a:rPr>
                  <a:t>in</a:t>
                </a:r>
                <a:r>
                  <a:rPr lang="zh-CN" altLang="en-US" sz="2400" dirty="0">
                    <a:ea typeface="Palatino" charset="0"/>
                    <a:cs typeface="Palatino" charset="0"/>
                  </a:rPr>
                  <a:t> </a:t>
                </a:r>
                <a:r>
                  <a:rPr lang="en-US" altLang="zh-CN" sz="2400" dirty="0">
                    <a:ea typeface="Palatino" charset="0"/>
                    <a:cs typeface="Palatino" charset="0"/>
                  </a:rPr>
                  <a:t>descending</a:t>
                </a:r>
                <a:r>
                  <a:rPr lang="zh-CN" altLang="en-US" sz="2400" dirty="0">
                    <a:ea typeface="Palatino" charset="0"/>
                    <a:cs typeface="Palatino" charset="0"/>
                  </a:rPr>
                  <a:t> </a:t>
                </a:r>
                <a:r>
                  <a:rPr lang="en-US" altLang="zh-CN" sz="2400" dirty="0">
                    <a:ea typeface="Palatino" charset="0"/>
                    <a:cs typeface="Palatino" charset="0"/>
                  </a:rPr>
                  <a:t>order.</a:t>
                </a:r>
                <a:endParaRPr lang="zh-CN" altLang="en-US" sz="2400" dirty="0">
                  <a:ea typeface="Palatino" charset="0"/>
                  <a:cs typeface="Palatino" charset="0"/>
                </a:endParaRPr>
              </a:p>
              <a:p>
                <a:pPr marL="757238" lvl="1" indent="-457200">
                  <a:buFont typeface="+mj-lt"/>
                  <a:buAutoNum type="arabicPeriod"/>
                </a:pPr>
                <a:r>
                  <a:rPr lang="en-US" altLang="zh-CN" sz="2400" dirty="0">
                    <a:ea typeface="Palatino" charset="0"/>
                    <a:cs typeface="Palatino" charset="0"/>
                  </a:rPr>
                  <a:t>Select</a:t>
                </a:r>
                <a:r>
                  <a:rPr lang="zh-CN" altLang="en-US" sz="2400" dirty="0">
                    <a:ea typeface="Palatino" charset="0"/>
                    <a:cs typeface="Palatino" charset="0"/>
                  </a:rPr>
                  <a:t> </a:t>
                </a:r>
                <a:r>
                  <a:rPr lang="en-US" altLang="zh-CN" sz="2400" dirty="0">
                    <a:ea typeface="Palatino" charset="0"/>
                    <a:cs typeface="Palatino" charset="0"/>
                  </a:rPr>
                  <a:t>top</a:t>
                </a:r>
                <a:r>
                  <a:rPr lang="zh-CN" altLang="en-US" sz="2400" dirty="0">
                    <a:ea typeface="Palatino" charset="0"/>
                    <a:cs typeface="Palatino" charset="0"/>
                  </a:rPr>
                  <a:t> </a:t>
                </a:r>
                <a14:m>
                  <m:oMath xmlns:m="http://schemas.openxmlformats.org/officeDocument/2006/math">
                    <m:r>
                      <a:rPr lang="zh-CN" altLang="en-US" sz="2400" i="1">
                        <a:latin typeface="Cambria Math" charset="0"/>
                        <a:ea typeface="Palatino" charset="0"/>
                        <a:cs typeface="Palatino" charset="0"/>
                      </a:rPr>
                      <m:t>𝜃</m:t>
                    </m:r>
                  </m:oMath>
                </a14:m>
                <a:r>
                  <a:rPr lang="zh-CN" altLang="en-US" sz="2400" dirty="0">
                    <a:ea typeface="Palatino" charset="0"/>
                    <a:cs typeface="Palatino" charset="0"/>
                  </a:rPr>
                  <a:t> </a:t>
                </a:r>
                <a:r>
                  <a:rPr lang="en-US" altLang="zh-CN" sz="2400" dirty="0">
                    <a:ea typeface="Palatino" charset="0"/>
                    <a:cs typeface="Palatino" charset="0"/>
                  </a:rPr>
                  <a:t>edges</a:t>
                </a:r>
                <a:r>
                  <a:rPr lang="zh-CN" altLang="en-US" sz="2400" dirty="0">
                    <a:ea typeface="Palatino" charset="0"/>
                    <a:cs typeface="Palatino" charset="0"/>
                  </a:rPr>
                  <a:t> </a:t>
                </a:r>
                <a:r>
                  <a:rPr lang="en-US" altLang="zh-CN" sz="2400" dirty="0">
                    <a:ea typeface="Palatino" charset="0"/>
                    <a:cs typeface="Palatino" charset="0"/>
                  </a:rPr>
                  <a:t>to</a:t>
                </a:r>
                <a:r>
                  <a:rPr lang="zh-CN" altLang="en-US" sz="2400" dirty="0">
                    <a:ea typeface="Palatino" charset="0"/>
                    <a:cs typeface="Palatino" charset="0"/>
                  </a:rPr>
                  <a:t> </a:t>
                </a:r>
                <a:r>
                  <a:rPr lang="en-US" altLang="zh-CN" sz="2400" dirty="0">
                    <a:ea typeface="Palatino" charset="0"/>
                    <a:cs typeface="Palatino" charset="0"/>
                  </a:rPr>
                  <a:t>upload</a:t>
                </a:r>
                <a:endParaRPr lang="zh-CN" altLang="en-US" sz="2400" dirty="0">
                  <a:ea typeface="Palatino" charset="0"/>
                  <a:cs typeface="Palatino" charset="0"/>
                </a:endParaRPr>
              </a:p>
              <a:p>
                <a:pPr lvl="1"/>
                <a:endParaRPr lang="zh-CN" altLang="en-US" sz="2400" dirty="0"/>
              </a:p>
              <a:p>
                <a:pPr marL="0" indent="0">
                  <a:buNone/>
                </a:pPr>
                <a:endParaRPr lang="zh-CN" altLang="en-US" sz="2800" dirty="0"/>
              </a:p>
              <a:p>
                <a:r>
                  <a:rPr lang="en-US" altLang="zh-CN" sz="2800" dirty="0"/>
                  <a:t>Downloading</a:t>
                </a:r>
                <a:r>
                  <a:rPr lang="zh-CN" altLang="en-US" sz="2800" dirty="0"/>
                  <a:t> </a:t>
                </a:r>
                <a:r>
                  <a:rPr lang="en-US" altLang="zh-CN" sz="2800" dirty="0"/>
                  <a:t>from</a:t>
                </a:r>
                <a:r>
                  <a:rPr lang="zh-CN" altLang="en-US" sz="2800" dirty="0"/>
                  <a:t> </a:t>
                </a:r>
                <a:r>
                  <a:rPr lang="en-US" altLang="zh-CN" sz="2800" dirty="0"/>
                  <a:t>server:</a:t>
                </a:r>
                <a:r>
                  <a:rPr lang="zh-CN" altLang="en-US" sz="2800" dirty="0"/>
                  <a:t> </a:t>
                </a:r>
                <a:r>
                  <a:rPr lang="en-US" altLang="zh-CN" sz="2800" dirty="0"/>
                  <a:t>(knowledge</a:t>
                </a:r>
                <a:r>
                  <a:rPr lang="zh-CN" altLang="en-US" sz="2800" dirty="0"/>
                  <a:t> </a:t>
                </a:r>
                <a:r>
                  <a:rPr lang="en-US" altLang="zh-CN" sz="2800" dirty="0"/>
                  <a:t>learning</a:t>
                </a:r>
                <a:r>
                  <a:rPr lang="zh-CN" altLang="en-US" sz="2800" dirty="0"/>
                  <a:t> </a:t>
                </a:r>
                <a:r>
                  <a:rPr lang="en-US" altLang="zh-CN" sz="2800" dirty="0"/>
                  <a:t>from</a:t>
                </a:r>
                <a:r>
                  <a:rPr lang="zh-CN" altLang="en-US" sz="2800" dirty="0"/>
                  <a:t> </a:t>
                </a:r>
                <a:r>
                  <a:rPr lang="en-US" altLang="zh-CN" sz="2800" dirty="0"/>
                  <a:t>others)</a:t>
                </a:r>
                <a:endParaRPr lang="zh-CN" altLang="en-US" sz="2800" dirty="0"/>
              </a:p>
              <a:p>
                <a:pPr lvl="1"/>
                <a:r>
                  <a:rPr lang="en-US" altLang="zh-CN" sz="2400" dirty="0"/>
                  <a:t>1.</a:t>
                </a:r>
                <a:r>
                  <a:rPr lang="zh-CN" altLang="en-US" sz="2400" dirty="0"/>
                  <a:t> </a:t>
                </a:r>
                <a:r>
                  <a:rPr lang="en-US" altLang="zh-CN" sz="2400" dirty="0"/>
                  <a:t>Download</a:t>
                </a:r>
                <a:r>
                  <a:rPr lang="zh-CN" altLang="en-US" sz="2400" dirty="0"/>
                  <a:t> </a:t>
                </a:r>
                <a:r>
                  <a:rPr lang="en-US" altLang="zh-CN" sz="2400" dirty="0"/>
                  <a:t>some</a:t>
                </a:r>
                <a:r>
                  <a:rPr lang="zh-CN" altLang="en-US" sz="2400" dirty="0"/>
                  <a:t> </a:t>
                </a:r>
                <a:r>
                  <a:rPr lang="en-US" altLang="zh-CN" sz="2400" dirty="0"/>
                  <a:t>edges</a:t>
                </a:r>
                <a:r>
                  <a:rPr lang="zh-CN" altLang="en-US" sz="2400" dirty="0"/>
                  <a:t> </a:t>
                </a:r>
                <a:r>
                  <a:rPr lang="en-US" altLang="zh-CN" sz="2400" dirty="0"/>
                  <a:t>with</a:t>
                </a:r>
                <a:r>
                  <a:rPr lang="zh-CN" altLang="en-US" sz="2400" dirty="0"/>
                  <a:t> </a:t>
                </a:r>
                <a:r>
                  <a:rPr lang="en-US" altLang="zh-CN" sz="2400" dirty="0"/>
                  <a:t>larger</a:t>
                </a:r>
                <a:r>
                  <a:rPr lang="zh-CN" altLang="en-US" sz="2400" dirty="0"/>
                  <a:t> </a:t>
                </a:r>
                <a:r>
                  <a:rPr lang="en-US" altLang="zh-CN" sz="2400" dirty="0"/>
                  <a:t>gradients</a:t>
                </a:r>
                <a:r>
                  <a:rPr lang="zh-CN" altLang="en-US" sz="2400" dirty="0"/>
                  <a:t> </a:t>
                </a:r>
                <a:r>
                  <a:rPr lang="en-US" altLang="zh-CN" sz="2400" dirty="0"/>
                  <a:t>from</a:t>
                </a:r>
                <a:r>
                  <a:rPr lang="zh-CN" altLang="en-US" sz="2400" dirty="0"/>
                  <a:t> </a:t>
                </a:r>
                <a:r>
                  <a:rPr lang="en-US" altLang="zh-CN" sz="2400" dirty="0"/>
                  <a:t>server</a:t>
                </a:r>
                <a:endParaRPr lang="zh-CN" altLang="en-US" sz="2400" dirty="0"/>
              </a:p>
              <a:p>
                <a:pPr lvl="1"/>
                <a:r>
                  <a:rPr lang="en-US" altLang="zh-CN" sz="2400" dirty="0"/>
                  <a:t>2.</a:t>
                </a:r>
                <a:r>
                  <a:rPr lang="zh-CN" altLang="en-US" sz="2400" dirty="0"/>
                  <a:t> </a:t>
                </a:r>
                <a:r>
                  <a:rPr lang="en-US" altLang="zh-CN" sz="2400" dirty="0"/>
                  <a:t>Replace</a:t>
                </a:r>
                <a:r>
                  <a:rPr lang="zh-CN" altLang="en-US" sz="2400" dirty="0"/>
                  <a:t> </a:t>
                </a:r>
                <a:r>
                  <a:rPr lang="en-US" altLang="zh-CN" sz="2400" dirty="0"/>
                  <a:t>local</a:t>
                </a:r>
                <a:r>
                  <a:rPr lang="zh-CN" altLang="en-US" sz="2400" dirty="0"/>
                  <a:t> </a:t>
                </a:r>
                <a:r>
                  <a:rPr lang="en-US" altLang="zh-CN" sz="2400" dirty="0"/>
                  <a:t>weights</a:t>
                </a:r>
                <a:r>
                  <a:rPr lang="zh-CN" altLang="en-US" sz="2400" dirty="0"/>
                  <a:t> </a:t>
                </a:r>
                <a:r>
                  <a:rPr lang="en-US" altLang="zh-CN" sz="2400" dirty="0"/>
                  <a:t>with</a:t>
                </a:r>
                <a:r>
                  <a:rPr lang="zh-CN" altLang="en-US" sz="2400" dirty="0"/>
                  <a:t> </a:t>
                </a:r>
                <a:r>
                  <a:rPr lang="en-US" altLang="zh-CN" sz="2400" dirty="0"/>
                  <a:t>downloaded</a:t>
                </a:r>
                <a:r>
                  <a:rPr lang="zh-CN" altLang="en-US" sz="2400" dirty="0"/>
                  <a:t> </a:t>
                </a:r>
                <a:r>
                  <a:rPr lang="en-US" altLang="zh-CN" sz="2400" dirty="0"/>
                  <a:t>weights.</a:t>
                </a: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936" t="-1525"/>
                </a:stretch>
              </a:blipFill>
            </p:spPr>
            <p:txBody>
              <a:bodyPr/>
              <a:lstStyle/>
              <a:p>
                <a:r>
                  <a:rPr lang="en-US">
                    <a:noFill/>
                  </a:rPr>
                  <a:t> </a:t>
                </a:r>
              </a:p>
            </p:txBody>
          </p:sp>
        </mc:Fallback>
      </mc:AlternateContent>
      <p:sp>
        <p:nvSpPr>
          <p:cNvPr id="5" name="Slide Number Placeholder 4">
            <a:extLst>
              <a:ext uri="{FF2B5EF4-FFF2-40B4-BE49-F238E27FC236}">
                <a16:creationId xmlns="" xmlns:a16="http://schemas.microsoft.com/office/drawing/2014/main" id="{36F5B776-5CD5-4A47-A817-3B73B49E2F79}"/>
              </a:ext>
            </a:extLst>
          </p:cNvPr>
          <p:cNvSpPr>
            <a:spLocks noGrp="1"/>
          </p:cNvSpPr>
          <p:nvPr>
            <p:ph type="sldNum" sz="quarter" idx="12"/>
          </p:nvPr>
        </p:nvSpPr>
        <p:spPr/>
        <p:txBody>
          <a:bodyPr/>
          <a:lstStyle/>
          <a:p>
            <a:fld id="{9919F354-F0AC-664A-A3F3-CB37D7987B2A}" type="slidenum">
              <a:rPr lang="en-US" smtClean="0"/>
              <a:pPr/>
              <a:t>20</a:t>
            </a:fld>
            <a:endParaRPr lang="en-US"/>
          </a:p>
        </p:txBody>
      </p:sp>
    </p:spTree>
    <p:extLst>
      <p:ext uri="{BB962C8B-B14F-4D97-AF65-F5344CB8AC3E}">
        <p14:creationId xmlns:p14="http://schemas.microsoft.com/office/powerpoint/2010/main" val="1302836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Global</a:t>
            </a:r>
            <a:r>
              <a:rPr lang="zh-CN" altLang="en-US" dirty="0"/>
              <a:t> </a:t>
            </a:r>
            <a:r>
              <a:rPr lang="en-US" altLang="zh-CN" dirty="0"/>
              <a:t>Updating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CN" sz="2400" dirty="0"/>
                  <a:t>Update</a:t>
                </a:r>
                <a:r>
                  <a:rPr lang="zh-CN" altLang="en-US" sz="2400" dirty="0"/>
                  <a:t> </a:t>
                </a:r>
                <a:r>
                  <a:rPr lang="en-US" altLang="zh-CN" sz="2400" dirty="0"/>
                  <a:t>global</a:t>
                </a:r>
                <a:r>
                  <a:rPr lang="zh-CN" altLang="en-US" sz="2400" dirty="0"/>
                  <a:t> </a:t>
                </a:r>
                <a:r>
                  <a:rPr lang="en-US" altLang="zh-CN" sz="2400" dirty="0"/>
                  <a:t>weights</a:t>
                </a:r>
                <a:r>
                  <a:rPr lang="zh-CN" altLang="en-US" sz="2400" dirty="0"/>
                  <a:t> </a:t>
                </a:r>
                <a:r>
                  <a:rPr lang="en-US" altLang="zh-CN" sz="2400" dirty="0"/>
                  <a:t>based</a:t>
                </a:r>
                <a:r>
                  <a:rPr lang="zh-CN" altLang="en-US" sz="2400" dirty="0"/>
                  <a:t> </a:t>
                </a:r>
                <a:r>
                  <a:rPr lang="en-US" altLang="zh-CN" sz="2400" dirty="0"/>
                  <a:t>on</a:t>
                </a:r>
                <a:r>
                  <a:rPr lang="zh-CN" altLang="en-US" sz="2400" dirty="0"/>
                  <a:t> </a:t>
                </a:r>
                <a:r>
                  <a:rPr lang="en-US" altLang="zh-CN" sz="2400" dirty="0"/>
                  <a:t>uploaded</a:t>
                </a:r>
                <a:r>
                  <a:rPr lang="zh-CN" altLang="en-US" sz="2400" dirty="0"/>
                  <a:t> </a:t>
                </a:r>
                <a:r>
                  <a:rPr lang="en-US" altLang="zh-CN" sz="2400" dirty="0"/>
                  <a:t>weights</a:t>
                </a:r>
                <a:r>
                  <a:rPr lang="zh-CN" altLang="en-US" sz="2400" dirty="0"/>
                  <a:t> </a:t>
                </a:r>
                <a:r>
                  <a:rPr lang="en-US" altLang="zh-CN" sz="2400" dirty="0"/>
                  <a:t>from</a:t>
                </a:r>
                <a:r>
                  <a:rPr lang="zh-CN" altLang="en-US" sz="2400" dirty="0"/>
                  <a:t> </a:t>
                </a:r>
                <a:r>
                  <a:rPr lang="en-US" altLang="zh-CN" sz="2400" dirty="0"/>
                  <a:t>different</a:t>
                </a:r>
                <a:r>
                  <a:rPr lang="zh-CN" altLang="en-US" sz="2400" dirty="0"/>
                  <a:t> </a:t>
                </a:r>
                <a:r>
                  <a:rPr lang="en-US" altLang="zh-CN" sz="2400" dirty="0"/>
                  <a:t>groups.</a:t>
                </a:r>
                <a:endParaRPr lang="zh-CN" altLang="en-US" sz="2400" dirty="0"/>
              </a:p>
              <a:p>
                <a:endParaRPr lang="zh-CN" altLang="en-US" sz="2400" dirty="0"/>
              </a:p>
              <a:p>
                <a:r>
                  <a:rPr lang="en-US" altLang="zh-CN" sz="2400" dirty="0">
                    <a:solidFill>
                      <a:srgbClr val="FF0000"/>
                    </a:solidFill>
                  </a:rPr>
                  <a:t>Updating</a:t>
                </a:r>
                <a:r>
                  <a:rPr lang="zh-CN" altLang="en-US" sz="2400" dirty="0">
                    <a:solidFill>
                      <a:srgbClr val="FF0000"/>
                    </a:solidFill>
                  </a:rPr>
                  <a:t> </a:t>
                </a:r>
                <a:r>
                  <a:rPr lang="en-US" altLang="zh-CN" sz="2400" dirty="0">
                    <a:solidFill>
                      <a:srgbClr val="FF0000"/>
                    </a:solidFill>
                  </a:rPr>
                  <a:t>global</a:t>
                </a:r>
                <a:r>
                  <a:rPr lang="zh-CN" altLang="en-US" sz="2400" dirty="0">
                    <a:solidFill>
                      <a:srgbClr val="FF0000"/>
                    </a:solidFill>
                  </a:rPr>
                  <a:t> </a:t>
                </a:r>
                <a:r>
                  <a:rPr lang="en-US" altLang="zh-CN" sz="2400" dirty="0">
                    <a:solidFill>
                      <a:srgbClr val="FF0000"/>
                    </a:solidFill>
                  </a:rPr>
                  <a:t>edges:</a:t>
                </a:r>
                <a:endParaRPr lang="zh-CN" altLang="en-US" sz="2400" dirty="0">
                  <a:solidFill>
                    <a:srgbClr val="FF0000"/>
                  </a:solidFill>
                </a:endParaRPr>
              </a:p>
              <a:p>
                <a:pPr marL="857250" lvl="1" indent="-514350">
                  <a:buFont typeface="+mj-lt"/>
                  <a:buAutoNum type="romanLcPeriod"/>
                </a:pPr>
                <a:r>
                  <a:rPr lang="en-US" altLang="zh-CN" sz="2000" dirty="0"/>
                  <a:t>Receiving</a:t>
                </a:r>
                <a:r>
                  <a:rPr lang="zh-CN" altLang="en-US" sz="2000" dirty="0"/>
                  <a:t> </a:t>
                </a:r>
                <a:r>
                  <a:rPr lang="en-US" altLang="zh-CN" sz="2000" dirty="0"/>
                  <a:t>knowledge</a:t>
                </a:r>
                <a:r>
                  <a:rPr lang="zh-CN" altLang="en-US" sz="2000" dirty="0"/>
                  <a:t> </a:t>
                </a:r>
                <a:r>
                  <a:rPr lang="en-US" altLang="zh-CN" sz="2000" dirty="0"/>
                  <a:t>sharing</a:t>
                </a:r>
                <a:r>
                  <a:rPr lang="zh-CN" altLang="en-US" sz="2000" dirty="0"/>
                  <a:t> </a:t>
                </a:r>
                <a:r>
                  <a:rPr lang="en-US" altLang="zh-CN" sz="2000" dirty="0"/>
                  <a:t>(weights</a:t>
                </a:r>
                <a:r>
                  <a:rPr lang="zh-CN" altLang="en-US" sz="2000" dirty="0"/>
                  <a:t> </a:t>
                </a:r>
                <a:r>
                  <a:rPr lang="en-US" altLang="zh-CN" sz="2000" dirty="0"/>
                  <a:t>of</a:t>
                </a:r>
                <a:r>
                  <a:rPr lang="zh-CN" altLang="en-US" sz="2000" dirty="0"/>
                  <a:t> </a:t>
                </a:r>
                <a:r>
                  <a:rPr lang="en-US" altLang="zh-CN" sz="2000" dirty="0"/>
                  <a:t>edges)</a:t>
                </a:r>
                <a:r>
                  <a:rPr lang="zh-CN" altLang="en-US" sz="2000" dirty="0"/>
                  <a:t> </a:t>
                </a:r>
                <a:r>
                  <a:rPr lang="en-US" altLang="zh-CN" sz="2000" dirty="0"/>
                  <a:t>from</a:t>
                </a:r>
                <a:r>
                  <a:rPr lang="zh-CN" altLang="en-US" sz="2000" dirty="0"/>
                  <a:t> </a:t>
                </a:r>
                <a:r>
                  <a:rPr lang="en-US" altLang="zh-CN" sz="2000" dirty="0"/>
                  <a:t>groups</a:t>
                </a:r>
                <a:r>
                  <a:rPr lang="zh-CN" altLang="en-US" sz="2000" dirty="0"/>
                  <a:t> </a:t>
                </a:r>
              </a:p>
              <a:p>
                <a:pPr marL="857250" lvl="1" indent="-514350">
                  <a:buFont typeface="+mj-lt"/>
                  <a:buAutoNum type="romanLcPeriod"/>
                </a:pPr>
                <a:r>
                  <a:rPr lang="en-US" altLang="zh-CN" sz="2000" dirty="0"/>
                  <a:t>Set</a:t>
                </a:r>
                <a:r>
                  <a:rPr lang="zh-CN" altLang="en-US" sz="2000" dirty="0"/>
                  <a:t> </a:t>
                </a:r>
                <a:r>
                  <a:rPr lang="en-US" altLang="zh-CN" sz="2000" dirty="0"/>
                  <a:t>a</a:t>
                </a:r>
                <a:r>
                  <a:rPr lang="zh-CN" altLang="en-US" sz="2000" dirty="0"/>
                  <a:t> </a:t>
                </a:r>
                <a:r>
                  <a:rPr lang="en-US" altLang="zh-CN" sz="2000" dirty="0">
                    <a:solidFill>
                      <a:srgbClr val="FF0000"/>
                    </a:solidFill>
                  </a:rPr>
                  <a:t>sliding</a:t>
                </a:r>
                <a:r>
                  <a:rPr lang="zh-CN" altLang="en-US" sz="2000" dirty="0">
                    <a:solidFill>
                      <a:srgbClr val="FF0000"/>
                    </a:solidFill>
                  </a:rPr>
                  <a:t> </a:t>
                </a:r>
                <a:r>
                  <a:rPr lang="en-US" altLang="zh-CN" sz="2000" dirty="0">
                    <a:solidFill>
                      <a:srgbClr val="FF0000"/>
                    </a:solidFill>
                  </a:rPr>
                  <a:t>window</a:t>
                </a:r>
                <a:r>
                  <a:rPr lang="en-US" altLang="zh-CN" sz="2000" dirty="0"/>
                  <a:t>,</a:t>
                </a:r>
                <a:r>
                  <a:rPr lang="zh-CN" altLang="en-US" sz="2000" dirty="0"/>
                  <a:t> </a:t>
                </a:r>
                <a:r>
                  <a:rPr lang="en-US" altLang="zh-CN" sz="2000" dirty="0"/>
                  <a:t>with</a:t>
                </a:r>
                <a:r>
                  <a:rPr lang="zh-CN" altLang="en-US" sz="2000" dirty="0"/>
                  <a:t> </a:t>
                </a:r>
                <a:r>
                  <a:rPr lang="en-US" altLang="zh-CN" sz="2000" dirty="0"/>
                  <a:t>length</a:t>
                </a:r>
                <a14:m>
                  <m:oMath xmlns:m="http://schemas.openxmlformats.org/officeDocument/2006/math">
                    <m:r>
                      <a:rPr lang="zh-CN" altLang="en-US" sz="2000" b="0" i="0" smtClean="0">
                        <a:latin typeface="Cambria Math" charset="0"/>
                        <a:ea typeface="Cambria Math" charset="0"/>
                        <a:cs typeface="Cambria Math" charset="0"/>
                      </a:rPr>
                      <m:t> </m:t>
                    </m:r>
                    <m:r>
                      <a:rPr lang="zh-CN" altLang="en-US" sz="2000" i="1" smtClean="0">
                        <a:latin typeface="Cambria Math" charset="0"/>
                        <a:ea typeface="Cambria Math" charset="0"/>
                        <a:cs typeface="Cambria Math" charset="0"/>
                      </a:rPr>
                      <m:t>𝜔</m:t>
                    </m:r>
                  </m:oMath>
                </a14:m>
                <a:r>
                  <a:rPr lang="en-US" altLang="zh-CN" sz="2000" dirty="0"/>
                  <a:t>,</a:t>
                </a:r>
                <a:r>
                  <a:rPr lang="zh-CN" altLang="en-US" sz="2000" dirty="0"/>
                  <a:t> </a:t>
                </a:r>
                <a:r>
                  <a:rPr lang="en-US" altLang="zh-CN" sz="2000" dirty="0"/>
                  <a:t>to</a:t>
                </a:r>
                <a:r>
                  <a:rPr lang="zh-CN" altLang="en-US" sz="2000" dirty="0"/>
                  <a:t> </a:t>
                </a:r>
                <a:r>
                  <a:rPr lang="en-US" altLang="zh-CN" sz="2000" dirty="0"/>
                  <a:t>accumulate</a:t>
                </a:r>
                <a:r>
                  <a:rPr lang="zh-CN" altLang="en-US" sz="2000" dirty="0"/>
                  <a:t> </a:t>
                </a:r>
                <a:r>
                  <a:rPr lang="en-US" altLang="zh-CN" sz="2000" dirty="0"/>
                  <a:t>uploaded</a:t>
                </a:r>
                <a:r>
                  <a:rPr lang="zh-CN" altLang="en-US" sz="2000" dirty="0"/>
                  <a:t> </a:t>
                </a:r>
                <a:r>
                  <a:rPr lang="en-US" altLang="zh-CN" sz="2000" dirty="0"/>
                  <a:t>weights.</a:t>
                </a:r>
                <a:endParaRPr lang="zh-CN" altLang="en-US" sz="2000" dirty="0"/>
              </a:p>
              <a:p>
                <a:pPr marL="857250" lvl="1" indent="-514350">
                  <a:buFont typeface="+mj-lt"/>
                  <a:buAutoNum type="romanLcPeriod"/>
                </a:pPr>
                <a:r>
                  <a:rPr lang="en-US" altLang="zh-CN" sz="2000" dirty="0">
                    <a:solidFill>
                      <a:srgbClr val="FF0000"/>
                    </a:solidFill>
                  </a:rPr>
                  <a:t>Lazy</a:t>
                </a:r>
                <a:r>
                  <a:rPr lang="zh-CN" altLang="en-US" sz="2000" dirty="0">
                    <a:solidFill>
                      <a:srgbClr val="FF0000"/>
                    </a:solidFill>
                  </a:rPr>
                  <a:t> </a:t>
                </a:r>
                <a:r>
                  <a:rPr lang="en-US" altLang="zh-CN" sz="2000" dirty="0">
                    <a:solidFill>
                      <a:srgbClr val="FF0000"/>
                    </a:solidFill>
                  </a:rPr>
                  <a:t>update</a:t>
                </a:r>
                <a:r>
                  <a:rPr lang="en-US" altLang="zh-CN" sz="2000" dirty="0"/>
                  <a:t>,</a:t>
                </a:r>
                <a:r>
                  <a:rPr lang="zh-CN" altLang="en-US" sz="2000" dirty="0"/>
                  <a:t> </a:t>
                </a:r>
                <a:r>
                  <a:rPr lang="en-US" altLang="zh-CN" sz="2000" dirty="0"/>
                  <a:t>triggering</a:t>
                </a:r>
                <a:r>
                  <a:rPr lang="zh-CN" altLang="en-US" sz="2000" dirty="0"/>
                  <a:t> </a:t>
                </a:r>
                <a:r>
                  <a:rPr lang="en-US" altLang="zh-CN" sz="2000" dirty="0"/>
                  <a:t>when</a:t>
                </a:r>
                <a:r>
                  <a:rPr lang="zh-CN" altLang="en-US" sz="2000" dirty="0"/>
                  <a:t> </a:t>
                </a:r>
                <a:r>
                  <a:rPr lang="en-US" altLang="zh-CN" sz="2000" dirty="0"/>
                  <a:t>receiving</a:t>
                </a:r>
                <a:r>
                  <a:rPr lang="zh-CN" altLang="en-US" sz="2000" dirty="0"/>
                  <a:t> </a:t>
                </a:r>
                <a:r>
                  <a:rPr lang="en-US" altLang="zh-CN" sz="2000" dirty="0"/>
                  <a:t>downloading</a:t>
                </a:r>
                <a:r>
                  <a:rPr lang="zh-CN" altLang="en-US" sz="2000" dirty="0"/>
                  <a:t> </a:t>
                </a:r>
                <a:r>
                  <a:rPr lang="en-US" altLang="zh-CN" sz="2000" dirty="0"/>
                  <a:t>request</a:t>
                </a:r>
                <a:r>
                  <a:rPr lang="zh-CN" altLang="en-US" sz="2000" dirty="0"/>
                  <a:t> </a:t>
                </a:r>
                <a:r>
                  <a:rPr lang="en-US" altLang="zh-CN" sz="2000" dirty="0"/>
                  <a:t>from</a:t>
                </a:r>
                <a:r>
                  <a:rPr lang="zh-CN" altLang="en-US" sz="2000" dirty="0"/>
                  <a:t> </a:t>
                </a:r>
                <a:r>
                  <a:rPr lang="en-US" altLang="zh-CN" sz="2000" dirty="0"/>
                  <a:t>mobile</a:t>
                </a:r>
                <a:r>
                  <a:rPr lang="zh-CN" altLang="en-US" sz="2000" dirty="0"/>
                  <a:t> </a:t>
                </a:r>
                <a:r>
                  <a:rPr lang="en-US" altLang="zh-CN" sz="2000" dirty="0"/>
                  <a:t>devices.</a:t>
                </a:r>
                <a:endParaRPr lang="zh-CN" altLang="en-US" sz="2000" dirty="0"/>
              </a:p>
              <a:p>
                <a:pPr lvl="1"/>
                <a:endParaRPr lang="zh-CN" altLang="en-US" dirty="0"/>
              </a:p>
              <a:p>
                <a:r>
                  <a:rPr lang="zh-CN" altLang="en-US" sz="2400" dirty="0"/>
                  <a:t> </a:t>
                </a:r>
                <a:r>
                  <a:rPr lang="en-US" altLang="zh-CN" sz="2400" dirty="0">
                    <a:solidFill>
                      <a:srgbClr val="FF0000"/>
                    </a:solidFill>
                  </a:rPr>
                  <a:t>Handling</a:t>
                </a:r>
                <a:r>
                  <a:rPr lang="zh-CN" altLang="en-US" sz="2400" dirty="0">
                    <a:solidFill>
                      <a:srgbClr val="FF0000"/>
                    </a:solidFill>
                  </a:rPr>
                  <a:t> </a:t>
                </a:r>
                <a:r>
                  <a:rPr lang="en-US" altLang="zh-CN" sz="2400" dirty="0">
                    <a:solidFill>
                      <a:srgbClr val="FF0000"/>
                    </a:solidFill>
                  </a:rPr>
                  <a:t>with</a:t>
                </a:r>
                <a:r>
                  <a:rPr lang="zh-CN" altLang="en-US" sz="2400" dirty="0">
                    <a:solidFill>
                      <a:srgbClr val="FF0000"/>
                    </a:solidFill>
                  </a:rPr>
                  <a:t> </a:t>
                </a:r>
                <a:r>
                  <a:rPr lang="en-US" altLang="zh-CN" sz="2400" dirty="0">
                    <a:solidFill>
                      <a:srgbClr val="FF0000"/>
                    </a:solidFill>
                  </a:rPr>
                  <a:t>downloading</a:t>
                </a:r>
                <a:r>
                  <a:rPr lang="zh-CN" altLang="en-US" sz="2400" dirty="0">
                    <a:solidFill>
                      <a:srgbClr val="FF0000"/>
                    </a:solidFill>
                  </a:rPr>
                  <a:t> </a:t>
                </a:r>
                <a:r>
                  <a:rPr lang="en-US" altLang="zh-CN" sz="2400" dirty="0">
                    <a:solidFill>
                      <a:srgbClr val="FF0000"/>
                    </a:solidFill>
                  </a:rPr>
                  <a:t>request:</a:t>
                </a:r>
                <a:endParaRPr lang="zh-CN" altLang="en-US" sz="2400" dirty="0">
                  <a:solidFill>
                    <a:srgbClr val="FF0000"/>
                  </a:solidFill>
                </a:endParaRPr>
              </a:p>
              <a:p>
                <a:pPr marL="857250" lvl="1" indent="-514350">
                  <a:buFont typeface="+mj-lt"/>
                  <a:buAutoNum type="romanLcPeriod"/>
                </a:pPr>
                <a:r>
                  <a:rPr lang="en-US" altLang="zh-CN" sz="2000" dirty="0"/>
                  <a:t>Firstly</a:t>
                </a:r>
                <a:r>
                  <a:rPr lang="zh-CN" altLang="en-US" sz="2000" dirty="0"/>
                  <a:t> </a:t>
                </a:r>
                <a:r>
                  <a:rPr lang="en-US" altLang="zh-CN" sz="2000" dirty="0"/>
                  <a:t>update</a:t>
                </a:r>
                <a:r>
                  <a:rPr lang="zh-CN" altLang="en-US" sz="2000" dirty="0"/>
                  <a:t> </a:t>
                </a:r>
                <a:r>
                  <a:rPr lang="en-US" altLang="zh-CN" sz="2000" dirty="0"/>
                  <a:t>global</a:t>
                </a:r>
                <a:r>
                  <a:rPr lang="zh-CN" altLang="en-US" sz="2000" dirty="0"/>
                  <a:t> </a:t>
                </a:r>
                <a:r>
                  <a:rPr lang="en-US" altLang="zh-CN" sz="2000" dirty="0"/>
                  <a:t>weights</a:t>
                </a:r>
                <a:r>
                  <a:rPr lang="zh-CN" altLang="en-US" sz="2000" dirty="0"/>
                  <a:t> </a:t>
                </a:r>
                <a:r>
                  <a:rPr lang="en-US" altLang="zh-CN" sz="2000" dirty="0"/>
                  <a:t>based</a:t>
                </a:r>
                <a:r>
                  <a:rPr lang="zh-CN" altLang="en-US" sz="2000" dirty="0"/>
                  <a:t> </a:t>
                </a:r>
                <a:r>
                  <a:rPr lang="en-US" altLang="zh-CN" sz="2000" dirty="0"/>
                  <a:t>on</a:t>
                </a:r>
                <a:r>
                  <a:rPr lang="zh-CN" altLang="en-US" sz="2000" dirty="0"/>
                  <a:t> </a:t>
                </a:r>
                <a:r>
                  <a:rPr lang="en-US" altLang="zh-CN" sz="2000" dirty="0"/>
                  <a:t>accumulated</a:t>
                </a:r>
                <a:r>
                  <a:rPr lang="zh-CN" altLang="en-US" sz="2000" dirty="0"/>
                  <a:t> </a:t>
                </a:r>
                <a:r>
                  <a:rPr lang="en-US" altLang="zh-CN" sz="2000" dirty="0"/>
                  <a:t>updated</a:t>
                </a:r>
                <a:r>
                  <a:rPr lang="zh-CN" altLang="en-US" sz="2000" dirty="0"/>
                  <a:t> </a:t>
                </a:r>
                <a:r>
                  <a:rPr lang="en-US" altLang="zh-CN" sz="2000" dirty="0"/>
                  <a:t>records</a:t>
                </a:r>
                <a:r>
                  <a:rPr lang="zh-CN" altLang="en-US" sz="2000" dirty="0"/>
                  <a:t> </a:t>
                </a:r>
                <a:r>
                  <a:rPr lang="en-US" altLang="zh-CN" sz="2000" dirty="0"/>
                  <a:t>in</a:t>
                </a:r>
                <a:r>
                  <a:rPr lang="zh-CN" altLang="en-US" sz="2000" dirty="0"/>
                  <a:t> </a:t>
                </a:r>
                <a:r>
                  <a:rPr lang="en-US" altLang="zh-CN" sz="2000" dirty="0"/>
                  <a:t>sliding</a:t>
                </a:r>
                <a:r>
                  <a:rPr lang="zh-CN" altLang="en-US" sz="2000" dirty="0"/>
                  <a:t> </a:t>
                </a:r>
                <a:r>
                  <a:rPr lang="en-US" altLang="zh-CN" sz="2000" dirty="0"/>
                  <a:t>window.</a:t>
                </a:r>
                <a:endParaRPr lang="zh-CN" altLang="en-US" sz="2000" dirty="0"/>
              </a:p>
              <a:p>
                <a:pPr marL="857250" lvl="1" indent="-514350">
                  <a:buFont typeface="+mj-lt"/>
                  <a:buAutoNum type="romanLcPeriod"/>
                </a:pPr>
                <a:r>
                  <a:rPr lang="en-US" altLang="zh-CN" sz="2000" dirty="0"/>
                  <a:t>Send</a:t>
                </a:r>
                <a:r>
                  <a:rPr lang="zh-CN" altLang="en-US" sz="2000" dirty="0"/>
                  <a:t> </a:t>
                </a:r>
                <a:r>
                  <a:rPr lang="en-US" altLang="zh-CN" sz="2000" dirty="0"/>
                  <a:t>edges’</a:t>
                </a:r>
                <a:r>
                  <a:rPr lang="zh-CN" altLang="en-US" sz="2000" dirty="0"/>
                  <a:t> </a:t>
                </a:r>
                <a:r>
                  <a:rPr lang="en-US" altLang="zh-CN" sz="2000" dirty="0"/>
                  <a:t>weights</a:t>
                </a:r>
                <a:r>
                  <a:rPr lang="zh-CN" altLang="en-US" sz="2000" dirty="0"/>
                  <a:t> </a:t>
                </a:r>
                <a:r>
                  <a:rPr lang="en-US" altLang="zh-CN" sz="2000" dirty="0"/>
                  <a:t>to</a:t>
                </a:r>
                <a:r>
                  <a:rPr lang="zh-CN" altLang="en-US" sz="2000" dirty="0"/>
                  <a:t> </a:t>
                </a:r>
                <a:r>
                  <a:rPr lang="en-US" altLang="zh-CN" sz="2000" dirty="0"/>
                  <a:t>mobile</a:t>
                </a:r>
                <a:r>
                  <a:rPr lang="zh-CN" altLang="en-US" sz="2000" dirty="0"/>
                  <a:t> </a:t>
                </a:r>
                <a:r>
                  <a:rPr lang="en-US" altLang="zh-CN" sz="2000" dirty="0"/>
                  <a:t>devices,</a:t>
                </a:r>
                <a:r>
                  <a:rPr lang="zh-CN" altLang="en-US" sz="2000" dirty="0"/>
                  <a:t> </a:t>
                </a:r>
                <a:r>
                  <a:rPr lang="en-US" altLang="zh-CN" sz="2000" dirty="0"/>
                  <a:t>only</a:t>
                </a:r>
                <a:r>
                  <a:rPr lang="zh-CN" altLang="en-US" sz="2000" dirty="0"/>
                  <a:t> </a:t>
                </a:r>
                <a:r>
                  <a:rPr lang="en-US" altLang="zh-CN" sz="2000" dirty="0"/>
                  <a:t>if:</a:t>
                </a:r>
                <a:r>
                  <a:rPr lang="zh-CN" altLang="en-US" sz="2000" dirty="0"/>
                  <a:t> </a:t>
                </a:r>
              </a:p>
              <a:p>
                <a:pPr lvl="2"/>
                <a14:m>
                  <m:oMath xmlns:m="http://schemas.openxmlformats.org/officeDocument/2006/math">
                    <m:r>
                      <a:rPr lang="en-US" altLang="zh-CN" sz="2000" i="1">
                        <a:latin typeface="Cambria Math" charset="0"/>
                      </a:rPr>
                      <m:t>#</m:t>
                    </m:r>
                    <m:r>
                      <a:rPr lang="en-US" altLang="zh-CN" sz="2000" i="1">
                        <a:latin typeface="Cambria Math" charset="0"/>
                      </a:rPr>
                      <m:t>𝑢𝑝𝑙𝑜𝑎𝑑𝑖𝑛𝑔</m:t>
                    </m:r>
                    <m:r>
                      <a:rPr lang="en-US" altLang="zh-CN" sz="2000" i="1">
                        <a:latin typeface="Cambria Math" charset="0"/>
                      </a:rPr>
                      <m:t>&gt; </m:t>
                    </m:r>
                    <m:r>
                      <a:rPr lang="zh-CN" altLang="en-US" sz="2000" i="1">
                        <a:latin typeface="Cambria Math" charset="0"/>
                        <a:ea typeface="Cambria Math" charset="0"/>
                        <a:cs typeface="Cambria Math" charset="0"/>
                      </a:rPr>
                      <m:t>𝜔</m:t>
                    </m:r>
                    <m:r>
                      <a:rPr lang="zh-CN" altLang="en-US" sz="2000" i="1">
                        <a:latin typeface="Cambria Math" charset="0"/>
                        <a:ea typeface="Cambria Math" charset="0"/>
                        <a:cs typeface="Cambria Math" charset="0"/>
                      </a:rPr>
                      <m:t> ∗ </m:t>
                    </m:r>
                    <m:r>
                      <a:rPr lang="zh-CN" altLang="en-US" sz="2000" i="1">
                        <a:latin typeface="Cambria Math" charset="0"/>
                        <a:ea typeface="Cambria Math" charset="0"/>
                        <a:cs typeface="Cambria Math" charset="0"/>
                      </a:rPr>
                      <m:t>𝜏</m:t>
                    </m:r>
                  </m:oMath>
                </a14:m>
                <a:r>
                  <a:rPr lang="en-US" altLang="zh-CN" sz="2000" dirty="0"/>
                  <a:t>,</a:t>
                </a:r>
                <a:r>
                  <a:rPr lang="zh-CN" altLang="en-US" sz="2000" dirty="0"/>
                  <a:t> </a:t>
                </a:r>
                <a:r>
                  <a:rPr lang="en-US" altLang="zh-CN" sz="2000" dirty="0"/>
                  <a:t>where</a:t>
                </a:r>
                <a:r>
                  <a:rPr lang="zh-CN" altLang="en-US" sz="2000" dirty="0"/>
                  <a:t> </a:t>
                </a:r>
                <a14:m>
                  <m:oMath xmlns:m="http://schemas.openxmlformats.org/officeDocument/2006/math">
                    <m:r>
                      <a:rPr lang="zh-CN" altLang="en-US" sz="2000" i="1">
                        <a:latin typeface="Cambria Math" charset="0"/>
                        <a:ea typeface="Cambria Math" charset="0"/>
                        <a:cs typeface="Cambria Math" charset="0"/>
                      </a:rPr>
                      <m:t>𝜏</m:t>
                    </m:r>
                  </m:oMath>
                </a14:m>
                <a:r>
                  <a:rPr lang="zh-CN" altLang="en-US" sz="2000" dirty="0"/>
                  <a:t> </a:t>
                </a:r>
                <a:r>
                  <a:rPr lang="en-US" altLang="zh-CN" sz="2000" dirty="0"/>
                  <a:t>is</a:t>
                </a:r>
                <a:r>
                  <a:rPr lang="zh-CN" altLang="en-US" sz="2000" dirty="0"/>
                  <a:t> </a:t>
                </a:r>
                <a:r>
                  <a:rPr lang="en-US" altLang="zh-CN" sz="2000" dirty="0"/>
                  <a:t>downloading</a:t>
                </a:r>
                <a:r>
                  <a:rPr lang="zh-CN" altLang="en-US" sz="2000" dirty="0"/>
                  <a:t> </a:t>
                </a:r>
                <a:r>
                  <a:rPr lang="en-US" altLang="zh-CN" sz="2000" dirty="0"/>
                  <a:t>threshold</a:t>
                </a:r>
                <a:endParaRPr lang="zh-CN" altLang="en-US" sz="2000" dirty="0"/>
              </a:p>
              <a:p>
                <a:pPr marL="342900" lvl="1" indent="0">
                  <a:buNone/>
                </a:pPr>
                <a:endParaRPr lang="zh-CN" alt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715" t="-1017"/>
                </a:stretch>
              </a:blipFill>
            </p:spPr>
            <p:txBody>
              <a:bodyPr/>
              <a:lstStyle/>
              <a:p>
                <a:r>
                  <a:rPr lang="en-US">
                    <a:noFill/>
                  </a:rPr>
                  <a:t> </a:t>
                </a:r>
              </a:p>
            </p:txBody>
          </p:sp>
        </mc:Fallback>
      </mc:AlternateContent>
      <p:sp>
        <p:nvSpPr>
          <p:cNvPr id="5" name="Slide Number Placeholder 4">
            <a:extLst>
              <a:ext uri="{FF2B5EF4-FFF2-40B4-BE49-F238E27FC236}">
                <a16:creationId xmlns="" xmlns:a16="http://schemas.microsoft.com/office/drawing/2014/main" id="{6EEAACFD-72F0-DC4F-8419-0CD4A6FE1B23}"/>
              </a:ext>
            </a:extLst>
          </p:cNvPr>
          <p:cNvSpPr>
            <a:spLocks noGrp="1"/>
          </p:cNvSpPr>
          <p:nvPr>
            <p:ph type="sldNum" sz="quarter" idx="12"/>
          </p:nvPr>
        </p:nvSpPr>
        <p:spPr/>
        <p:txBody>
          <a:bodyPr/>
          <a:lstStyle/>
          <a:p>
            <a:fld id="{9919F354-F0AC-664A-A3F3-CB37D7987B2A}" type="slidenum">
              <a:rPr lang="en-US" smtClean="0"/>
              <a:pPr/>
              <a:t>21</a:t>
            </a:fld>
            <a:endParaRPr lang="en-US"/>
          </a:p>
        </p:txBody>
      </p:sp>
    </p:spTree>
    <p:extLst>
      <p:ext uri="{BB962C8B-B14F-4D97-AF65-F5344CB8AC3E}">
        <p14:creationId xmlns:p14="http://schemas.microsoft.com/office/powerpoint/2010/main" val="1639856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Potential</a:t>
            </a:r>
            <a:r>
              <a:rPr lang="zh-CN" altLang="en-US" dirty="0"/>
              <a:t> </a:t>
            </a:r>
            <a:r>
              <a:rPr lang="en-US" altLang="zh-CN" dirty="0"/>
              <a:t>Privacy</a:t>
            </a:r>
            <a:r>
              <a:rPr lang="zh-CN" altLang="en-US" dirty="0"/>
              <a:t> </a:t>
            </a:r>
            <a:r>
              <a:rPr lang="en-US" altLang="zh-CN" dirty="0"/>
              <a:t>Issues</a:t>
            </a:r>
            <a:endParaRPr lang="en-US" dirty="0"/>
          </a:p>
        </p:txBody>
      </p:sp>
      <p:sp>
        <p:nvSpPr>
          <p:cNvPr id="4" name="Rounded Rectangle 3"/>
          <p:cNvSpPr/>
          <p:nvPr/>
        </p:nvSpPr>
        <p:spPr>
          <a:xfrm>
            <a:off x="475129" y="1737161"/>
            <a:ext cx="11241741" cy="44305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AutoNum type="arabicPeriod"/>
            </a:pPr>
            <a:r>
              <a:rPr lang="en-US" altLang="zh-CN" sz="2400" dirty="0">
                <a:solidFill>
                  <a:srgbClr val="FF0000"/>
                </a:solidFill>
                <a:latin typeface="Palatino" charset="0"/>
                <a:ea typeface="Palatino" charset="0"/>
                <a:cs typeface="Palatino" charset="0"/>
              </a:rPr>
              <a:t>Dominator’s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data</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(data</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features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well</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labels)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are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vulnerable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to</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follower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and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server.</a:t>
            </a:r>
            <a:endParaRPr lang="zh-CN" altLang="en-US" sz="2400" dirty="0">
              <a:latin typeface="Palatino" charset="0"/>
              <a:ea typeface="Palatino" charset="0"/>
              <a:cs typeface="Palatino" charset="0"/>
            </a:endParaRPr>
          </a:p>
          <a:p>
            <a:pPr marL="342900" indent="-342900">
              <a:buAutoNum type="arabicPeriod"/>
            </a:pPr>
            <a:endParaRPr lang="zh-CN" altLang="en-US" sz="2400" dirty="0">
              <a:latin typeface="Palatino" charset="0"/>
              <a:ea typeface="Palatino" charset="0"/>
              <a:cs typeface="Palatino" charset="0"/>
            </a:endParaRPr>
          </a:p>
          <a:p>
            <a:pPr marL="342900" indent="-342900">
              <a:buAutoNum type="arabicPeriod"/>
            </a:pPr>
            <a:r>
              <a:rPr lang="en-US" altLang="zh-CN" sz="2400" dirty="0">
                <a:solidFill>
                  <a:srgbClr val="FF0000"/>
                </a:solidFill>
                <a:latin typeface="Palatino" charset="0"/>
                <a:ea typeface="Palatino" charset="0"/>
                <a:cs typeface="Palatino" charset="0"/>
              </a:rPr>
              <a:t>Communications</a:t>
            </a:r>
            <a:r>
              <a:rPr lang="zh-CN" altLang="en-US" sz="2400" dirty="0">
                <a:solidFill>
                  <a:srgbClr val="FF0000"/>
                </a:solidFill>
                <a:latin typeface="Palatino" charset="0"/>
                <a:ea typeface="Palatino" charset="0"/>
                <a:cs typeface="Palatino" charset="0"/>
              </a:rPr>
              <a:t> </a:t>
            </a:r>
            <a:r>
              <a:rPr lang="en-US" altLang="zh-CN" sz="2400" dirty="0">
                <a:latin typeface="Palatino" charset="0"/>
                <a:ea typeface="Palatino" charset="0"/>
                <a:cs typeface="Palatino" charset="0"/>
              </a:rPr>
              <a:t>between</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two</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adjacent</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pieces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are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relayed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by</a:t>
            </a:r>
            <a:r>
              <a:rPr lang="zh-CN" altLang="en-US" sz="2400" dirty="0">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server</a:t>
            </a:r>
            <a:r>
              <a:rPr lang="en-US" altLang="zh-CN" sz="2400" dirty="0">
                <a:latin typeface="Palatino" charset="0"/>
                <a:ea typeface="Palatino" charset="0"/>
                <a:cs typeface="Palatino" charset="0"/>
              </a:rPr>
              <a:t>.</a:t>
            </a:r>
            <a:endParaRPr lang="zh-CN" altLang="en-US" sz="2400" dirty="0">
              <a:latin typeface="Palatino" charset="0"/>
              <a:ea typeface="Palatino" charset="0"/>
              <a:cs typeface="Palatino" charset="0"/>
            </a:endParaRPr>
          </a:p>
          <a:p>
            <a:pPr marL="342900" indent="-342900">
              <a:buAutoNum type="arabicPeriod"/>
            </a:pPr>
            <a:endParaRPr lang="zh-CN" altLang="en-US" sz="2400" dirty="0">
              <a:latin typeface="Palatino" charset="0"/>
              <a:ea typeface="Palatino" charset="0"/>
              <a:cs typeface="Palatino" charset="0"/>
            </a:endParaRPr>
          </a:p>
          <a:p>
            <a:pPr marL="342900" indent="-342900">
              <a:buAutoNum type="arabicPeriod"/>
            </a:pPr>
            <a:r>
              <a:rPr lang="en-US" altLang="zh-CN" sz="2400" dirty="0">
                <a:latin typeface="Palatino" charset="0"/>
                <a:ea typeface="Palatino" charset="0"/>
                <a:cs typeface="Palatino" charset="0"/>
              </a:rPr>
              <a:t>Layer</a:t>
            </a:r>
            <a:r>
              <a:rPr lang="zh-CN" altLang="en-US" sz="2400" dirty="0">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receives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inputs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from</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previous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layer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(feed-forward)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later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layer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(back-propagation),</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which</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could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help</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to</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decode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the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inputs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of</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those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layers.</a:t>
            </a:r>
            <a:endParaRPr lang="zh-CN" altLang="en-US" sz="2400" dirty="0">
              <a:latin typeface="Palatino" charset="0"/>
              <a:ea typeface="Palatino" charset="0"/>
              <a:cs typeface="Palatino" charset="0"/>
            </a:endParaRPr>
          </a:p>
          <a:p>
            <a:pPr marL="342900" indent="-342900">
              <a:buAutoNum type="arabicPeriod"/>
            </a:pPr>
            <a:endParaRPr lang="zh-CN" altLang="en-US" sz="2400" dirty="0">
              <a:latin typeface="Palatino" charset="0"/>
              <a:ea typeface="Palatino" charset="0"/>
              <a:cs typeface="Palatino" charset="0"/>
            </a:endParaRPr>
          </a:p>
          <a:p>
            <a:pPr marL="342900" indent="-342900">
              <a:buAutoNum type="arabicPeriod"/>
            </a:pPr>
            <a:r>
              <a:rPr lang="en-US" altLang="zh-CN" sz="2400" dirty="0">
                <a:solidFill>
                  <a:srgbClr val="FF0000"/>
                </a:solidFill>
                <a:latin typeface="Palatino" charset="0"/>
                <a:ea typeface="Palatino" charset="0"/>
                <a:cs typeface="Palatino" charset="0"/>
              </a:rPr>
              <a:t>Knowledge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sharing</a:t>
            </a:r>
            <a:r>
              <a:rPr lang="zh-CN" altLang="en-US" sz="2400" dirty="0">
                <a:solidFill>
                  <a:srgbClr val="FF0000"/>
                </a:solidFill>
                <a:latin typeface="Palatino" charset="0"/>
                <a:ea typeface="Palatino" charset="0"/>
                <a:cs typeface="Palatino" charset="0"/>
              </a:rPr>
              <a:t> </a:t>
            </a:r>
            <a:r>
              <a:rPr lang="en-US" altLang="zh-CN" sz="2400" dirty="0">
                <a:latin typeface="Palatino" charset="0"/>
                <a:ea typeface="Palatino" charset="0"/>
                <a:cs typeface="Palatino" charset="0"/>
              </a:rPr>
              <a:t>among</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mobile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devices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and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among</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mobile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devices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and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server,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which</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could</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leak</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information</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about</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training</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data.</a:t>
            </a:r>
            <a:endParaRPr lang="zh-CN" altLang="en-US" sz="2400" dirty="0">
              <a:latin typeface="Palatino" charset="0"/>
              <a:ea typeface="Palatino" charset="0"/>
              <a:cs typeface="Palatino" charset="0"/>
            </a:endParaRPr>
          </a:p>
          <a:p>
            <a:pPr marL="342900" indent="-342900">
              <a:buAutoNum type="arabicPeriod"/>
            </a:pPr>
            <a:endParaRPr lang="en-US" sz="2400" dirty="0">
              <a:latin typeface="Palatino" charset="0"/>
              <a:ea typeface="Palatino" charset="0"/>
              <a:cs typeface="Palatino" charset="0"/>
            </a:endParaRPr>
          </a:p>
        </p:txBody>
      </p:sp>
      <p:sp>
        <p:nvSpPr>
          <p:cNvPr id="5" name="Slide Number Placeholder 4">
            <a:extLst>
              <a:ext uri="{FF2B5EF4-FFF2-40B4-BE49-F238E27FC236}">
                <a16:creationId xmlns="" xmlns:a16="http://schemas.microsoft.com/office/drawing/2014/main" id="{D746E661-A1EB-4743-9461-7986D44BDA84}"/>
              </a:ext>
            </a:extLst>
          </p:cNvPr>
          <p:cNvSpPr>
            <a:spLocks noGrp="1"/>
          </p:cNvSpPr>
          <p:nvPr>
            <p:ph type="sldNum" sz="quarter" idx="12"/>
          </p:nvPr>
        </p:nvSpPr>
        <p:spPr/>
        <p:txBody>
          <a:bodyPr/>
          <a:lstStyle/>
          <a:p>
            <a:fld id="{9919F354-F0AC-664A-A3F3-CB37D7987B2A}" type="slidenum">
              <a:rPr lang="en-US" smtClean="0"/>
              <a:pPr/>
              <a:t>22</a:t>
            </a:fld>
            <a:endParaRPr lang="en-US"/>
          </a:p>
        </p:txBody>
      </p:sp>
    </p:spTree>
    <p:extLst>
      <p:ext uri="{BB962C8B-B14F-4D97-AF65-F5344CB8AC3E}">
        <p14:creationId xmlns:p14="http://schemas.microsoft.com/office/powerpoint/2010/main" val="1569974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Privacy</a:t>
            </a:r>
            <a:r>
              <a:rPr lang="zh-CN" altLang="en-US" dirty="0"/>
              <a:t> </a:t>
            </a:r>
            <a:r>
              <a:rPr lang="en-US" altLang="zh-CN" dirty="0"/>
              <a:t>Protection</a:t>
            </a:r>
            <a:r>
              <a:rPr lang="zh-CN" altLang="en-US" dirty="0"/>
              <a:t> </a:t>
            </a:r>
            <a:r>
              <a:rPr lang="en-US" altLang="zh-CN" dirty="0"/>
              <a:t>Analysis</a:t>
            </a:r>
            <a:endParaRPr lang="en-US" dirty="0"/>
          </a:p>
        </p:txBody>
      </p:sp>
      <p:sp>
        <p:nvSpPr>
          <p:cNvPr id="3" name="Content Placeholder 2"/>
          <p:cNvSpPr>
            <a:spLocks noGrp="1"/>
          </p:cNvSpPr>
          <p:nvPr>
            <p:ph idx="1"/>
          </p:nvPr>
        </p:nvSpPr>
        <p:spPr/>
        <p:txBody>
          <a:bodyPr/>
          <a:lstStyle/>
          <a:p>
            <a:r>
              <a:rPr lang="en-US" altLang="zh-CN" sz="2800" dirty="0"/>
              <a:t>For</a:t>
            </a:r>
            <a:r>
              <a:rPr lang="zh-CN" altLang="en-US" sz="2800" dirty="0"/>
              <a:t> </a:t>
            </a:r>
            <a:r>
              <a:rPr lang="en-US" altLang="zh-CN" sz="2800" dirty="0">
                <a:solidFill>
                  <a:srgbClr val="FF0000"/>
                </a:solidFill>
              </a:rPr>
              <a:t>parameter</a:t>
            </a:r>
            <a:r>
              <a:rPr lang="zh-CN" altLang="en-US" sz="2800" dirty="0">
                <a:solidFill>
                  <a:srgbClr val="FF0000"/>
                </a:solidFill>
              </a:rPr>
              <a:t> </a:t>
            </a:r>
            <a:r>
              <a:rPr lang="en-US" altLang="zh-CN" sz="2800" dirty="0">
                <a:solidFill>
                  <a:srgbClr val="FF0000"/>
                </a:solidFill>
              </a:rPr>
              <a:t>server</a:t>
            </a:r>
            <a:r>
              <a:rPr lang="en-US" altLang="zh-CN" sz="2800" dirty="0"/>
              <a:t>:</a:t>
            </a:r>
            <a:endParaRPr lang="zh-CN" altLang="en-US" sz="2800" dirty="0"/>
          </a:p>
          <a:p>
            <a:pPr lvl="1"/>
            <a:r>
              <a:rPr lang="en-US" altLang="zh-CN" sz="2400" dirty="0"/>
              <a:t>Intra-grouping</a:t>
            </a:r>
            <a:r>
              <a:rPr lang="zh-CN" altLang="en-US" sz="2400" dirty="0"/>
              <a:t> </a:t>
            </a:r>
            <a:r>
              <a:rPr lang="en-US" altLang="zh-CN" sz="2400" dirty="0"/>
              <a:t>training</a:t>
            </a:r>
            <a:r>
              <a:rPr lang="zh-CN" altLang="en-US" sz="2400" dirty="0"/>
              <a:t> </a:t>
            </a:r>
            <a:r>
              <a:rPr lang="en-US" altLang="zh-CN" sz="2400" dirty="0"/>
              <a:t>is</a:t>
            </a:r>
            <a:r>
              <a:rPr lang="zh-CN" altLang="en-US" sz="2400" dirty="0"/>
              <a:t> </a:t>
            </a:r>
            <a:r>
              <a:rPr lang="en-US" altLang="zh-CN" sz="2400" dirty="0"/>
              <a:t>invisible</a:t>
            </a:r>
            <a:r>
              <a:rPr lang="zh-CN" altLang="en-US" sz="2400" dirty="0"/>
              <a:t> </a:t>
            </a:r>
            <a:r>
              <a:rPr lang="en-US" altLang="zh-CN" sz="2400" dirty="0"/>
              <a:t>to</a:t>
            </a:r>
            <a:r>
              <a:rPr lang="zh-CN" altLang="en-US" sz="2400" dirty="0"/>
              <a:t> </a:t>
            </a:r>
            <a:r>
              <a:rPr lang="en-US" altLang="zh-CN" sz="2400" dirty="0"/>
              <a:t>server</a:t>
            </a:r>
            <a:r>
              <a:rPr lang="zh-CN" altLang="en-US" sz="2400" dirty="0"/>
              <a:t> </a:t>
            </a:r>
            <a:r>
              <a:rPr lang="en-US" altLang="zh-CN" sz="2400" dirty="0"/>
              <a:t>(asymmetric</a:t>
            </a:r>
            <a:r>
              <a:rPr lang="zh-CN" altLang="en-US" sz="2400" dirty="0"/>
              <a:t> </a:t>
            </a:r>
            <a:r>
              <a:rPr lang="en-US" altLang="zh-CN" sz="2400" dirty="0"/>
              <a:t>encryption)</a:t>
            </a:r>
            <a:endParaRPr lang="zh-CN" altLang="en-US" sz="2400" dirty="0"/>
          </a:p>
          <a:p>
            <a:pPr lvl="1"/>
            <a:endParaRPr lang="zh-CN" altLang="en-US" sz="2400" dirty="0"/>
          </a:p>
          <a:p>
            <a:pPr lvl="1"/>
            <a:r>
              <a:rPr lang="en-US" altLang="zh-CN" sz="2400" dirty="0"/>
              <a:t>Uploading</a:t>
            </a:r>
            <a:r>
              <a:rPr lang="zh-CN" altLang="en-US" sz="2400" dirty="0"/>
              <a:t> </a:t>
            </a:r>
            <a:r>
              <a:rPr lang="en-US" altLang="zh-CN" sz="2400" dirty="0"/>
              <a:t>weights,</a:t>
            </a:r>
            <a:r>
              <a:rPr lang="zh-CN" altLang="en-US" sz="2400" dirty="0"/>
              <a:t> </a:t>
            </a:r>
            <a:r>
              <a:rPr lang="en-US" altLang="zh-CN" sz="2400" dirty="0"/>
              <a:t>instead</a:t>
            </a:r>
            <a:r>
              <a:rPr lang="zh-CN" altLang="en-US" sz="2400" dirty="0"/>
              <a:t> </a:t>
            </a:r>
            <a:r>
              <a:rPr lang="en-US" altLang="zh-CN" sz="2400" dirty="0"/>
              <a:t>of</a:t>
            </a:r>
            <a:r>
              <a:rPr lang="zh-CN" altLang="en-US" sz="2400" dirty="0"/>
              <a:t> </a:t>
            </a:r>
            <a:r>
              <a:rPr lang="en-US" altLang="zh-CN" sz="2400" dirty="0"/>
              <a:t>gradients</a:t>
            </a:r>
            <a:endParaRPr lang="zh-CN" altLang="en-US" sz="2400" dirty="0"/>
          </a:p>
          <a:p>
            <a:pPr lvl="1"/>
            <a:endParaRPr lang="zh-CN" altLang="en-US" sz="2400" dirty="0"/>
          </a:p>
          <a:p>
            <a:pPr lvl="1"/>
            <a:r>
              <a:rPr lang="en-US" altLang="zh-CN" sz="2400" dirty="0"/>
              <a:t>Mini-batch</a:t>
            </a:r>
            <a:r>
              <a:rPr lang="zh-CN" altLang="en-US" sz="2400" dirty="0"/>
              <a:t> </a:t>
            </a:r>
            <a:r>
              <a:rPr lang="en-US" altLang="zh-CN" sz="2400" dirty="0"/>
              <a:t>SGD,</a:t>
            </a:r>
            <a:r>
              <a:rPr lang="zh-CN" altLang="en-US" sz="2400" dirty="0"/>
              <a:t> </a:t>
            </a:r>
            <a:r>
              <a:rPr lang="en-US" altLang="zh-CN" sz="2400" dirty="0"/>
              <a:t>average</a:t>
            </a:r>
            <a:r>
              <a:rPr lang="zh-CN" altLang="en-US" sz="2400" dirty="0"/>
              <a:t> </a:t>
            </a:r>
            <a:r>
              <a:rPr lang="en-US" altLang="zh-CN" sz="2400" dirty="0"/>
              <a:t>the</a:t>
            </a:r>
            <a:r>
              <a:rPr lang="zh-CN" altLang="en-US" sz="2400" dirty="0"/>
              <a:t> </a:t>
            </a:r>
            <a:r>
              <a:rPr lang="en-US" altLang="zh-CN" sz="2400" dirty="0"/>
              <a:t>gradients</a:t>
            </a:r>
            <a:r>
              <a:rPr lang="zh-CN" altLang="en-US" sz="2400" dirty="0"/>
              <a:t> </a:t>
            </a:r>
            <a:r>
              <a:rPr lang="en-US" altLang="zh-CN" sz="2400" dirty="0"/>
              <a:t>among</a:t>
            </a:r>
            <a:r>
              <a:rPr lang="zh-CN" altLang="en-US" sz="2400" dirty="0"/>
              <a:t> </a:t>
            </a:r>
            <a:r>
              <a:rPr lang="en-US" altLang="zh-CN" sz="2400" dirty="0"/>
              <a:t>different</a:t>
            </a:r>
            <a:r>
              <a:rPr lang="zh-CN" altLang="en-US" sz="2400" dirty="0"/>
              <a:t> </a:t>
            </a:r>
            <a:r>
              <a:rPr lang="en-US" altLang="zh-CN" sz="2400" dirty="0"/>
              <a:t>data</a:t>
            </a:r>
            <a:r>
              <a:rPr lang="zh-CN" altLang="en-US" sz="2400" dirty="0"/>
              <a:t> </a:t>
            </a:r>
            <a:r>
              <a:rPr lang="en-US" altLang="zh-CN" sz="2400" dirty="0"/>
              <a:t>samples</a:t>
            </a:r>
            <a:r>
              <a:rPr lang="zh-CN" altLang="en-US" sz="2400" dirty="0"/>
              <a:t> </a:t>
            </a:r>
            <a:r>
              <a:rPr lang="en-US" altLang="zh-CN" sz="2400" dirty="0"/>
              <a:t>(one</a:t>
            </a:r>
            <a:r>
              <a:rPr lang="zh-CN" altLang="en-US" sz="2400" dirty="0"/>
              <a:t> </a:t>
            </a:r>
            <a:r>
              <a:rPr lang="en-US" altLang="zh-CN" sz="2400" dirty="0"/>
              <a:t>batch)</a:t>
            </a:r>
            <a:endParaRPr lang="zh-CN" altLang="en-US" sz="2400" dirty="0"/>
          </a:p>
          <a:p>
            <a:pPr lvl="1"/>
            <a:endParaRPr lang="zh-CN" altLang="en-US" sz="2400" dirty="0"/>
          </a:p>
          <a:p>
            <a:pPr lvl="1"/>
            <a:r>
              <a:rPr lang="en-US" altLang="zh-CN" sz="2400" dirty="0"/>
              <a:t>Dominator</a:t>
            </a:r>
            <a:r>
              <a:rPr lang="zh-CN" altLang="en-US" sz="2400" dirty="0"/>
              <a:t> </a:t>
            </a:r>
            <a:r>
              <a:rPr lang="en-US" altLang="zh-CN" sz="2400" dirty="0"/>
              <a:t>feeds</a:t>
            </a:r>
            <a:r>
              <a:rPr lang="zh-CN" altLang="en-US" sz="2400" dirty="0"/>
              <a:t> </a:t>
            </a:r>
            <a:r>
              <a:rPr lang="en-US" altLang="zh-CN" sz="2400" dirty="0"/>
              <a:t>the</a:t>
            </a:r>
            <a:r>
              <a:rPr lang="zh-CN" altLang="en-US" sz="2400" dirty="0"/>
              <a:t> </a:t>
            </a:r>
            <a:r>
              <a:rPr lang="en-US" altLang="zh-CN" sz="2400" dirty="0"/>
              <a:t>(input,</a:t>
            </a:r>
            <a:r>
              <a:rPr lang="zh-CN" altLang="en-US" sz="2400" dirty="0"/>
              <a:t> </a:t>
            </a:r>
            <a:r>
              <a:rPr lang="en-US" altLang="zh-CN" sz="2400" dirty="0"/>
              <a:t>label)</a:t>
            </a:r>
            <a:r>
              <a:rPr lang="zh-CN" altLang="en-US" sz="2400" dirty="0"/>
              <a:t> </a:t>
            </a:r>
            <a:r>
              <a:rPr lang="en-US" altLang="zh-CN" sz="2400" dirty="0"/>
              <a:t>to</a:t>
            </a:r>
            <a:r>
              <a:rPr lang="zh-CN" altLang="en-US" sz="2400" dirty="0"/>
              <a:t> </a:t>
            </a:r>
            <a:r>
              <a:rPr lang="en-US" altLang="zh-CN" sz="2400" dirty="0"/>
              <a:t>training,</a:t>
            </a:r>
            <a:r>
              <a:rPr lang="zh-CN" altLang="en-US" sz="2400" dirty="0"/>
              <a:t> </a:t>
            </a:r>
            <a:r>
              <a:rPr lang="en-US" altLang="zh-CN" sz="2400" dirty="0"/>
              <a:t>server</a:t>
            </a:r>
            <a:r>
              <a:rPr lang="zh-CN" altLang="en-US" sz="2400" dirty="0"/>
              <a:t> </a:t>
            </a:r>
            <a:r>
              <a:rPr lang="en-US" altLang="zh-CN" sz="2400" dirty="0"/>
              <a:t>cannot</a:t>
            </a:r>
            <a:r>
              <a:rPr lang="zh-CN" altLang="en-US" sz="2400" dirty="0"/>
              <a:t> </a:t>
            </a:r>
            <a:r>
              <a:rPr lang="en-US" altLang="zh-CN" sz="2400" dirty="0"/>
              <a:t>manipulate</a:t>
            </a:r>
            <a:r>
              <a:rPr lang="zh-CN" altLang="en-US" sz="2400" dirty="0"/>
              <a:t> </a:t>
            </a:r>
            <a:r>
              <a:rPr lang="en-US" altLang="zh-CN" sz="2400" dirty="0"/>
              <a:t>the</a:t>
            </a:r>
            <a:r>
              <a:rPr lang="zh-CN" altLang="en-US" sz="2400" dirty="0"/>
              <a:t> </a:t>
            </a:r>
            <a:r>
              <a:rPr lang="en-US" altLang="zh-CN" sz="2400" dirty="0"/>
              <a:t>training</a:t>
            </a:r>
            <a:r>
              <a:rPr lang="zh-CN" altLang="en-US" sz="2400" dirty="0"/>
              <a:t> </a:t>
            </a:r>
            <a:r>
              <a:rPr lang="en-US" altLang="zh-CN" sz="2400" dirty="0"/>
              <a:t>purpose</a:t>
            </a:r>
            <a:endParaRPr lang="en-US" sz="2400" dirty="0"/>
          </a:p>
        </p:txBody>
      </p:sp>
      <p:sp>
        <p:nvSpPr>
          <p:cNvPr id="5" name="Slide Number Placeholder 4">
            <a:extLst>
              <a:ext uri="{FF2B5EF4-FFF2-40B4-BE49-F238E27FC236}">
                <a16:creationId xmlns="" xmlns:a16="http://schemas.microsoft.com/office/drawing/2014/main" id="{4F4A4319-76F4-3541-BE78-7A4FC02BB5D1}"/>
              </a:ext>
            </a:extLst>
          </p:cNvPr>
          <p:cNvSpPr>
            <a:spLocks noGrp="1"/>
          </p:cNvSpPr>
          <p:nvPr>
            <p:ph type="sldNum" sz="quarter" idx="12"/>
          </p:nvPr>
        </p:nvSpPr>
        <p:spPr/>
        <p:txBody>
          <a:bodyPr/>
          <a:lstStyle/>
          <a:p>
            <a:fld id="{9919F354-F0AC-664A-A3F3-CB37D7987B2A}" type="slidenum">
              <a:rPr lang="en-US" smtClean="0"/>
              <a:pPr/>
              <a:t>23</a:t>
            </a:fld>
            <a:endParaRPr lang="en-US"/>
          </a:p>
        </p:txBody>
      </p:sp>
    </p:spTree>
    <p:extLst>
      <p:ext uri="{BB962C8B-B14F-4D97-AF65-F5344CB8AC3E}">
        <p14:creationId xmlns:p14="http://schemas.microsoft.com/office/powerpoint/2010/main" val="4277984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Privacy</a:t>
            </a:r>
            <a:r>
              <a:rPr lang="zh-CN" altLang="en-US" dirty="0"/>
              <a:t> </a:t>
            </a:r>
            <a:r>
              <a:rPr lang="en-US" altLang="zh-CN" dirty="0"/>
              <a:t>Protection</a:t>
            </a:r>
            <a:r>
              <a:rPr lang="zh-CN" altLang="en-US" dirty="0"/>
              <a:t> </a:t>
            </a:r>
            <a:r>
              <a:rPr lang="en-US" altLang="zh-CN" dirty="0"/>
              <a:t>Analysis</a:t>
            </a:r>
            <a:endParaRPr lang="en-US" dirty="0"/>
          </a:p>
        </p:txBody>
      </p:sp>
      <p:sp>
        <p:nvSpPr>
          <p:cNvPr id="3" name="Content Placeholder 2"/>
          <p:cNvSpPr>
            <a:spLocks noGrp="1"/>
          </p:cNvSpPr>
          <p:nvPr>
            <p:ph idx="1"/>
          </p:nvPr>
        </p:nvSpPr>
        <p:spPr/>
        <p:txBody>
          <a:bodyPr/>
          <a:lstStyle/>
          <a:p>
            <a:r>
              <a:rPr lang="en-US" altLang="zh-CN" sz="2800" dirty="0"/>
              <a:t>For</a:t>
            </a:r>
            <a:r>
              <a:rPr lang="zh-CN" altLang="en-US" sz="2800" dirty="0"/>
              <a:t> </a:t>
            </a:r>
            <a:r>
              <a:rPr lang="en-US" altLang="zh-CN" sz="2800" dirty="0">
                <a:solidFill>
                  <a:srgbClr val="FF0000"/>
                </a:solidFill>
              </a:rPr>
              <a:t>mobile</a:t>
            </a:r>
            <a:r>
              <a:rPr lang="zh-CN" altLang="en-US" sz="2800" dirty="0">
                <a:solidFill>
                  <a:srgbClr val="FF0000"/>
                </a:solidFill>
              </a:rPr>
              <a:t> </a:t>
            </a:r>
            <a:r>
              <a:rPr lang="en-US" altLang="zh-CN" sz="2800" dirty="0">
                <a:solidFill>
                  <a:srgbClr val="FF0000"/>
                </a:solidFill>
              </a:rPr>
              <a:t>devices</a:t>
            </a:r>
            <a:r>
              <a:rPr lang="zh-CN" altLang="en-US" sz="2800" dirty="0">
                <a:solidFill>
                  <a:srgbClr val="FF0000"/>
                </a:solidFill>
              </a:rPr>
              <a:t> </a:t>
            </a:r>
            <a:r>
              <a:rPr lang="en-US" altLang="zh-CN" sz="2800" dirty="0"/>
              <a:t>(followers)</a:t>
            </a:r>
            <a:endParaRPr lang="zh-CN" altLang="en-US" sz="2800" dirty="0"/>
          </a:p>
          <a:p>
            <a:pPr lvl="1"/>
            <a:r>
              <a:rPr lang="en-US" altLang="zh-CN" sz="2400" dirty="0"/>
              <a:t>Have</a:t>
            </a:r>
            <a:r>
              <a:rPr lang="zh-CN" altLang="en-US" sz="2400" dirty="0"/>
              <a:t> </a:t>
            </a:r>
            <a:r>
              <a:rPr lang="en-US" altLang="zh-CN" sz="2400" dirty="0"/>
              <a:t>limited</a:t>
            </a:r>
            <a:r>
              <a:rPr lang="zh-CN" altLang="en-US" sz="2400" dirty="0"/>
              <a:t> </a:t>
            </a:r>
            <a:r>
              <a:rPr lang="en-US" altLang="zh-CN" sz="2400" dirty="0"/>
              <a:t>knowledge</a:t>
            </a:r>
            <a:r>
              <a:rPr lang="zh-CN" altLang="en-US" sz="2400" dirty="0"/>
              <a:t> </a:t>
            </a:r>
            <a:r>
              <a:rPr lang="en-US" altLang="zh-CN" sz="2400" dirty="0"/>
              <a:t>about</a:t>
            </a:r>
            <a:r>
              <a:rPr lang="zh-CN" altLang="en-US" sz="2400" dirty="0"/>
              <a:t> </a:t>
            </a:r>
            <a:r>
              <a:rPr lang="en-US" altLang="zh-CN" sz="2400" dirty="0"/>
              <a:t>global</a:t>
            </a:r>
            <a:r>
              <a:rPr lang="zh-CN" altLang="en-US" sz="2400" dirty="0"/>
              <a:t> </a:t>
            </a:r>
            <a:r>
              <a:rPr lang="en-US" altLang="zh-CN" sz="2400" dirty="0"/>
              <a:t>DNN</a:t>
            </a:r>
            <a:endParaRPr lang="zh-CN" altLang="en-US" sz="2400" dirty="0"/>
          </a:p>
          <a:p>
            <a:pPr lvl="1"/>
            <a:endParaRPr lang="zh-CN" altLang="en-US" sz="2400" dirty="0"/>
          </a:p>
          <a:p>
            <a:pPr lvl="1"/>
            <a:r>
              <a:rPr lang="en-US" altLang="zh-CN" sz="2400" dirty="0"/>
              <a:t>Follower</a:t>
            </a:r>
            <a:r>
              <a:rPr lang="zh-CN" altLang="en-US" sz="2400" dirty="0"/>
              <a:t> </a:t>
            </a:r>
            <a:r>
              <a:rPr lang="en-US" altLang="zh-CN" sz="2400" dirty="0"/>
              <a:t>receives</a:t>
            </a:r>
            <a:r>
              <a:rPr lang="zh-CN" altLang="en-US" sz="2400" dirty="0"/>
              <a:t> </a:t>
            </a:r>
            <a:r>
              <a:rPr lang="en-US" altLang="zh-CN" sz="2400" dirty="0"/>
              <a:t>inputs</a:t>
            </a:r>
            <a:r>
              <a:rPr lang="zh-CN" altLang="en-US" sz="2400" dirty="0"/>
              <a:t> </a:t>
            </a:r>
            <a:r>
              <a:rPr lang="en-US" altLang="zh-CN" sz="2400" dirty="0"/>
              <a:t>from</a:t>
            </a:r>
            <a:r>
              <a:rPr lang="zh-CN" altLang="en-US" sz="2400" dirty="0"/>
              <a:t> </a:t>
            </a:r>
            <a:r>
              <a:rPr lang="en-US" altLang="zh-CN" sz="2400" dirty="0"/>
              <a:t>dominator,</a:t>
            </a:r>
            <a:r>
              <a:rPr lang="zh-CN" altLang="en-US" sz="2400" dirty="0"/>
              <a:t> </a:t>
            </a:r>
            <a:r>
              <a:rPr lang="en-US" altLang="zh-CN" sz="2400" dirty="0"/>
              <a:t>but</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input</a:t>
            </a:r>
            <a:r>
              <a:rPr lang="zh-CN" altLang="en-US" sz="2400" dirty="0"/>
              <a:t> </a:t>
            </a:r>
            <a:r>
              <a:rPr lang="en-US" altLang="zh-CN" sz="2400" dirty="0"/>
              <a:t>features</a:t>
            </a:r>
            <a:r>
              <a:rPr lang="zh-CN" altLang="en-US" sz="2400" dirty="0"/>
              <a:t> </a:t>
            </a:r>
            <a:r>
              <a:rPr lang="en-US" altLang="zh-CN" sz="2400" dirty="0"/>
              <a:t>are</a:t>
            </a:r>
            <a:r>
              <a:rPr lang="zh-CN" altLang="en-US" sz="2400" dirty="0"/>
              <a:t> </a:t>
            </a:r>
            <a:r>
              <a:rPr lang="en-US" altLang="zh-CN" sz="2400" dirty="0"/>
              <a:t>usually</a:t>
            </a:r>
            <a:r>
              <a:rPr lang="zh-CN" altLang="en-US" sz="2400" dirty="0"/>
              <a:t> </a:t>
            </a:r>
            <a:r>
              <a:rPr lang="en-US" altLang="zh-CN" sz="2400" dirty="0"/>
              <a:t>more</a:t>
            </a:r>
            <a:r>
              <a:rPr lang="zh-CN" altLang="en-US" sz="2400" dirty="0"/>
              <a:t> </a:t>
            </a:r>
            <a:r>
              <a:rPr lang="en-US" altLang="zh-CN" sz="2400" dirty="0"/>
              <a:t>than</a:t>
            </a:r>
            <a:r>
              <a:rPr lang="zh-CN" altLang="en-US" sz="2400" dirty="0"/>
              <a:t> </a:t>
            </a:r>
            <a:r>
              <a:rPr lang="en-US" altLang="zh-CN" sz="2400" dirty="0"/>
              <a:t>number</a:t>
            </a:r>
            <a:r>
              <a:rPr lang="zh-CN" altLang="en-US" sz="2400" dirty="0"/>
              <a:t> </a:t>
            </a:r>
            <a:r>
              <a:rPr lang="en-US" altLang="zh-CN" sz="2400" dirty="0"/>
              <a:t>of</a:t>
            </a:r>
            <a:r>
              <a:rPr lang="zh-CN" altLang="en-US" sz="2400" dirty="0"/>
              <a:t> </a:t>
            </a:r>
            <a:r>
              <a:rPr lang="en-US" altLang="zh-CN" sz="2400" dirty="0"/>
              <a:t>neurons</a:t>
            </a:r>
            <a:r>
              <a:rPr lang="zh-CN" altLang="en-US" sz="2400" dirty="0"/>
              <a:t> </a:t>
            </a:r>
            <a:r>
              <a:rPr lang="en-US" altLang="zh-CN" sz="2400" dirty="0"/>
              <a:t>in</a:t>
            </a:r>
            <a:r>
              <a:rPr lang="zh-CN" altLang="en-US" sz="2400" dirty="0"/>
              <a:t> </a:t>
            </a:r>
            <a:r>
              <a:rPr lang="en-US" altLang="zh-CN" sz="2400" dirty="0"/>
              <a:t>first</a:t>
            </a:r>
            <a:r>
              <a:rPr lang="zh-CN" altLang="en-US" sz="2400" dirty="0"/>
              <a:t> </a:t>
            </a:r>
            <a:r>
              <a:rPr lang="en-US" altLang="zh-CN" sz="2400" dirty="0"/>
              <a:t>hidden</a:t>
            </a:r>
            <a:r>
              <a:rPr lang="zh-CN" altLang="en-US" sz="2400" dirty="0"/>
              <a:t> </a:t>
            </a:r>
            <a:r>
              <a:rPr lang="en-US" altLang="zh-CN" sz="2400" dirty="0"/>
              <a:t>layer.</a:t>
            </a:r>
            <a:r>
              <a:rPr lang="zh-CN" altLang="en-US" sz="2400" dirty="0"/>
              <a:t>  </a:t>
            </a:r>
            <a:r>
              <a:rPr lang="en-US" altLang="zh-CN" sz="2400" dirty="0"/>
              <a:t>(More</a:t>
            </a:r>
            <a:r>
              <a:rPr lang="zh-CN" altLang="en-US" sz="2400" dirty="0"/>
              <a:t> </a:t>
            </a:r>
            <a:r>
              <a:rPr lang="en-US" altLang="zh-CN" sz="2400" dirty="0"/>
              <a:t>variables</a:t>
            </a:r>
            <a:r>
              <a:rPr lang="zh-CN" altLang="en-US" sz="2400" dirty="0"/>
              <a:t> </a:t>
            </a:r>
            <a:r>
              <a:rPr lang="en-US" altLang="zh-CN" sz="2400" dirty="0"/>
              <a:t>than</a:t>
            </a:r>
            <a:r>
              <a:rPr lang="zh-CN" altLang="en-US" sz="2400" dirty="0"/>
              <a:t> </a:t>
            </a:r>
            <a:r>
              <a:rPr lang="en-US" altLang="zh-CN" sz="2400" dirty="0"/>
              <a:t>equations)</a:t>
            </a:r>
            <a:endParaRPr lang="zh-CN" altLang="en-US" sz="2400" dirty="0"/>
          </a:p>
          <a:p>
            <a:pPr lvl="1"/>
            <a:endParaRPr lang="zh-CN" altLang="en-US" sz="2400" dirty="0"/>
          </a:p>
          <a:p>
            <a:pPr lvl="2"/>
            <a:endParaRPr lang="en-US" dirty="0"/>
          </a:p>
        </p:txBody>
      </p:sp>
      <p:sp>
        <p:nvSpPr>
          <p:cNvPr id="5" name="Slide Number Placeholder 4">
            <a:extLst>
              <a:ext uri="{FF2B5EF4-FFF2-40B4-BE49-F238E27FC236}">
                <a16:creationId xmlns="" xmlns:a16="http://schemas.microsoft.com/office/drawing/2014/main" id="{6FFC9628-1A10-1543-8F5B-F714E0FA295F}"/>
              </a:ext>
            </a:extLst>
          </p:cNvPr>
          <p:cNvSpPr>
            <a:spLocks noGrp="1"/>
          </p:cNvSpPr>
          <p:nvPr>
            <p:ph type="sldNum" sz="quarter" idx="12"/>
          </p:nvPr>
        </p:nvSpPr>
        <p:spPr/>
        <p:txBody>
          <a:bodyPr/>
          <a:lstStyle/>
          <a:p>
            <a:fld id="{9919F354-F0AC-664A-A3F3-CB37D7987B2A}" type="slidenum">
              <a:rPr lang="en-US" smtClean="0"/>
              <a:pPr/>
              <a:t>24</a:t>
            </a:fld>
            <a:endParaRPr lang="en-US"/>
          </a:p>
        </p:txBody>
      </p:sp>
    </p:spTree>
    <p:extLst>
      <p:ext uri="{BB962C8B-B14F-4D97-AF65-F5344CB8AC3E}">
        <p14:creationId xmlns:p14="http://schemas.microsoft.com/office/powerpoint/2010/main" val="36674187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Experiment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28675" y="1889045"/>
                <a:ext cx="10515600" cy="4832429"/>
              </a:xfrm>
            </p:spPr>
            <p:txBody>
              <a:bodyPr>
                <a:normAutofit fontScale="92500" lnSpcReduction="20000"/>
              </a:bodyPr>
              <a:lstStyle/>
              <a:p>
                <a:r>
                  <a:rPr lang="en-US" altLang="zh-CN" sz="2400" dirty="0"/>
                  <a:t>Neural</a:t>
                </a:r>
                <a:r>
                  <a:rPr lang="zh-CN" altLang="en-US" sz="2400" dirty="0"/>
                  <a:t> </a:t>
                </a:r>
                <a:r>
                  <a:rPr lang="en-US" altLang="zh-CN" sz="2400" dirty="0"/>
                  <a:t>network:</a:t>
                </a:r>
                <a:endParaRPr lang="zh-CN" altLang="en-US" sz="2400" dirty="0"/>
              </a:p>
              <a:p>
                <a:pPr lvl="1"/>
                <a:r>
                  <a:rPr lang="en-US" altLang="zh-CN" sz="2000" dirty="0"/>
                  <a:t>MLP</a:t>
                </a:r>
                <a:r>
                  <a:rPr lang="zh-CN" altLang="en-US" sz="2000" dirty="0"/>
                  <a:t> </a:t>
                </a:r>
                <a:r>
                  <a:rPr lang="en-US" altLang="zh-CN" sz="2000" dirty="0"/>
                  <a:t>(Multi-Layer</a:t>
                </a:r>
                <a:r>
                  <a:rPr lang="zh-CN" altLang="en-US" sz="2000" dirty="0"/>
                  <a:t> </a:t>
                </a:r>
                <a:r>
                  <a:rPr lang="en-US" altLang="zh-CN" sz="2000" dirty="0"/>
                  <a:t>Perception),</a:t>
                </a:r>
                <a:r>
                  <a:rPr lang="zh-CN" altLang="en-US" sz="2000" dirty="0"/>
                  <a:t> </a:t>
                </a:r>
                <a:r>
                  <a:rPr lang="en-US" altLang="zh-CN" sz="2000" dirty="0"/>
                  <a:t>CNN</a:t>
                </a:r>
                <a:r>
                  <a:rPr lang="zh-CN" altLang="en-US" sz="2000" dirty="0"/>
                  <a:t> </a:t>
                </a:r>
                <a:r>
                  <a:rPr lang="en-US" altLang="zh-CN" sz="2000" dirty="0"/>
                  <a:t>(Convolutional</a:t>
                </a:r>
                <a:r>
                  <a:rPr lang="zh-CN" altLang="en-US" sz="2000" dirty="0"/>
                  <a:t> </a:t>
                </a:r>
                <a:r>
                  <a:rPr lang="en-US" altLang="zh-CN" sz="2000" dirty="0"/>
                  <a:t>Neural</a:t>
                </a:r>
                <a:r>
                  <a:rPr lang="zh-CN" altLang="en-US" sz="2000" dirty="0"/>
                  <a:t> </a:t>
                </a:r>
                <a:r>
                  <a:rPr lang="en-US" altLang="zh-CN" sz="2000" dirty="0"/>
                  <a:t>Network)</a:t>
                </a:r>
                <a:endParaRPr lang="zh-CN" altLang="en-US" sz="2000" dirty="0"/>
              </a:p>
              <a:p>
                <a:r>
                  <a:rPr lang="en-US" altLang="zh-CN" sz="2400" dirty="0"/>
                  <a:t>Dataset:</a:t>
                </a:r>
                <a:endParaRPr lang="zh-CN" altLang="en-US" sz="2400" dirty="0"/>
              </a:p>
              <a:p>
                <a:pPr lvl="1"/>
                <a:r>
                  <a:rPr lang="en-US" altLang="zh-CN" sz="2000" dirty="0"/>
                  <a:t>MNIST,</a:t>
                </a:r>
                <a:r>
                  <a:rPr lang="zh-CN" altLang="en-US" sz="2000" dirty="0"/>
                  <a:t> </a:t>
                </a:r>
                <a:r>
                  <a:rPr lang="en-US" altLang="zh-CN" sz="2000" dirty="0"/>
                  <a:t>CIFAR-10</a:t>
                </a:r>
                <a:endParaRPr lang="zh-CN" altLang="en-US" sz="2000" dirty="0"/>
              </a:p>
              <a:p>
                <a:r>
                  <a:rPr lang="en-US" altLang="zh-CN" sz="2400" dirty="0"/>
                  <a:t>variable:</a:t>
                </a:r>
                <a:r>
                  <a:rPr lang="zh-CN" altLang="en-US" sz="2400" dirty="0"/>
                  <a:t> </a:t>
                </a:r>
                <a14:m>
                  <m:oMath xmlns:m="http://schemas.openxmlformats.org/officeDocument/2006/math">
                    <m:r>
                      <m:rPr>
                        <m:sty m:val="p"/>
                      </m:rPr>
                      <a:rPr lang="en-US" altLang="zh-CN" sz="2400" b="0" i="0" smtClean="0">
                        <a:latin typeface="Cambria Math" charset="0"/>
                        <a:ea typeface="Cambria Math" charset="0"/>
                        <a:cs typeface="Cambria Math" charset="0"/>
                      </a:rPr>
                      <m:t>n</m:t>
                    </m:r>
                    <m:r>
                      <a:rPr lang="en-US" altLang="zh-CN" sz="2400" b="0" i="0" smtClean="0">
                        <a:latin typeface="Cambria Math" charset="0"/>
                        <a:ea typeface="Cambria Math" charset="0"/>
                        <a:cs typeface="Cambria Math" charset="0"/>
                      </a:rPr>
                      <m:t>, </m:t>
                    </m:r>
                    <m:r>
                      <a:rPr lang="zh-CN" altLang="en-US" sz="2400" i="1" smtClean="0">
                        <a:latin typeface="Cambria Math" charset="0"/>
                        <a:ea typeface="Cambria Math" charset="0"/>
                        <a:cs typeface="Cambria Math" charset="0"/>
                      </a:rPr>
                      <m:t>𝜃</m:t>
                    </m:r>
                    <m:r>
                      <a:rPr lang="en-US" altLang="zh-CN" sz="2400" b="0" i="1" smtClean="0">
                        <a:latin typeface="Cambria Math" charset="0"/>
                        <a:ea typeface="Cambria Math" charset="0"/>
                        <a:cs typeface="Cambria Math" charset="0"/>
                      </a:rPr>
                      <m:t>,</m:t>
                    </m:r>
                    <m:r>
                      <a:rPr lang="zh-CN" altLang="en-US" sz="2400" b="0" i="1" smtClean="0">
                        <a:latin typeface="Cambria Math" charset="0"/>
                        <a:ea typeface="Cambria Math" charset="0"/>
                        <a:cs typeface="Cambria Math" charset="0"/>
                      </a:rPr>
                      <m:t> </m:t>
                    </m:r>
                    <m:r>
                      <a:rPr lang="zh-CN" altLang="en-US" sz="2400" b="0" i="1" smtClean="0">
                        <a:latin typeface="Cambria Math" charset="0"/>
                        <a:ea typeface="Cambria Math" charset="0"/>
                        <a:cs typeface="Cambria Math" charset="0"/>
                      </a:rPr>
                      <m:t>𝜏</m:t>
                    </m:r>
                    <m:r>
                      <a:rPr lang="en-US" altLang="zh-CN" sz="2400" b="0" i="1" smtClean="0">
                        <a:latin typeface="Cambria Math" charset="0"/>
                        <a:ea typeface="Cambria Math" charset="0"/>
                        <a:cs typeface="Cambria Math" charset="0"/>
                      </a:rPr>
                      <m:t>,</m:t>
                    </m:r>
                    <m:r>
                      <a:rPr lang="zh-CN" altLang="en-US" sz="2400" b="0" i="1" smtClean="0">
                        <a:latin typeface="Cambria Math" charset="0"/>
                        <a:ea typeface="Cambria Math" charset="0"/>
                        <a:cs typeface="Cambria Math" charset="0"/>
                      </a:rPr>
                      <m:t> </m:t>
                    </m:r>
                    <m:r>
                      <a:rPr lang="zh-CN" altLang="en-US" sz="2400" b="0" i="1" smtClean="0">
                        <a:latin typeface="Cambria Math" charset="0"/>
                        <a:ea typeface="Cambria Math" charset="0"/>
                        <a:cs typeface="Cambria Math" charset="0"/>
                      </a:rPr>
                      <m:t>𝜔</m:t>
                    </m:r>
                  </m:oMath>
                </a14:m>
                <a:endParaRPr lang="zh-CN" altLang="en-US" sz="2400" dirty="0"/>
              </a:p>
              <a:p>
                <a:r>
                  <a:rPr lang="en-US" altLang="zh-CN" sz="2400" dirty="0"/>
                  <a:t>Framework:</a:t>
                </a:r>
                <a:endParaRPr lang="zh-CN" altLang="en-US" sz="2400" dirty="0"/>
              </a:p>
              <a:p>
                <a:pPr lvl="1"/>
                <a:r>
                  <a:rPr lang="en-US" altLang="zh-CN" sz="2000" dirty="0"/>
                  <a:t>Torch</a:t>
                </a:r>
                <a:r>
                  <a:rPr lang="zh-CN" altLang="en-US" sz="2000" dirty="0"/>
                  <a:t> </a:t>
                </a:r>
                <a:r>
                  <a:rPr lang="en-US" altLang="zh-CN" sz="2000" dirty="0"/>
                  <a:t>open</a:t>
                </a:r>
                <a:r>
                  <a:rPr lang="zh-CN" altLang="en-US" sz="2000" dirty="0"/>
                  <a:t> </a:t>
                </a:r>
                <a:r>
                  <a:rPr lang="en-US" altLang="zh-CN" sz="2000" dirty="0"/>
                  <a:t>source</a:t>
                </a:r>
                <a:endParaRPr lang="zh-CN" altLang="en-US" sz="2000" dirty="0"/>
              </a:p>
              <a:p>
                <a:pPr lvl="1"/>
                <a:endParaRPr lang="zh-CN" altLang="en-US" sz="2000" dirty="0"/>
              </a:p>
              <a:p>
                <a:r>
                  <a:rPr lang="en-US" altLang="zh-CN" sz="2400" dirty="0"/>
                  <a:t>Logically</a:t>
                </a:r>
                <a:r>
                  <a:rPr lang="zh-CN" altLang="en-US" sz="2400" dirty="0"/>
                  <a:t> </a:t>
                </a:r>
                <a:r>
                  <a:rPr lang="en-US" altLang="zh-CN" sz="2400" dirty="0"/>
                  <a:t>implemented:</a:t>
                </a:r>
                <a:endParaRPr lang="zh-CN" altLang="en-US" sz="2400" dirty="0"/>
              </a:p>
              <a:p>
                <a:pPr lvl="1"/>
                <a:r>
                  <a:rPr lang="en-US" sz="2000" dirty="0"/>
                  <a:t>120 individual processes in a PC to simulate 120 mobile devices</a:t>
                </a:r>
                <a:r>
                  <a:rPr lang="en-US" altLang="zh-CN" sz="2000" dirty="0"/>
                  <a:t>.</a:t>
                </a:r>
                <a:endParaRPr lang="zh-CN" altLang="en-US" sz="2000" dirty="0"/>
              </a:p>
              <a:p>
                <a:pPr lvl="1"/>
                <a:endParaRPr lang="zh-CN" altLang="en-US" sz="2000" dirty="0"/>
              </a:p>
              <a:p>
                <a:r>
                  <a:rPr lang="en-US" altLang="zh-CN" sz="2400" dirty="0"/>
                  <a:t>Parameter</a:t>
                </a:r>
                <a:r>
                  <a:rPr lang="zh-CN" altLang="en-US" sz="2400" dirty="0"/>
                  <a:t> </a:t>
                </a:r>
                <a:r>
                  <a:rPr lang="en-US" altLang="zh-CN" sz="2400" dirty="0"/>
                  <a:t>exchange</a:t>
                </a:r>
                <a:r>
                  <a:rPr lang="zh-CN" altLang="en-US" sz="2400" dirty="0"/>
                  <a:t> </a:t>
                </a:r>
                <a:r>
                  <a:rPr lang="en-US" altLang="zh-CN" sz="2400" dirty="0"/>
                  <a:t>follows</a:t>
                </a:r>
                <a:r>
                  <a:rPr lang="zh-CN" altLang="en-US" sz="2400" dirty="0"/>
                  <a:t> </a:t>
                </a:r>
                <a:r>
                  <a:rPr lang="en-US" sz="2400" i="1" dirty="0"/>
                  <a:t>round robin </a:t>
                </a:r>
                <a:r>
                  <a:rPr lang="en-US" altLang="zh-CN" sz="2400" dirty="0"/>
                  <a:t>principle</a:t>
                </a:r>
              </a:p>
              <a:p>
                <a:endParaRPr lang="en-US" sz="2400" dirty="0"/>
              </a:p>
              <a:p>
                <a:r>
                  <a:rPr lang="en-US" sz="2400" dirty="0"/>
                  <a:t>All the training samples are randomly uniformly distributed among all simulate processes. </a:t>
                </a:r>
                <a:endParaRPr lang="en-US" altLang="zh-CN" sz="2400" dirty="0"/>
              </a:p>
              <a:p>
                <a:endParaRPr lang="en-US" sz="2400" dirty="0"/>
              </a:p>
              <a:p>
                <a:endParaRPr lang="zh-CN" altLang="en-US" dirty="0"/>
              </a:p>
              <a:p>
                <a:pPr marL="3429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28675" y="1889045"/>
                <a:ext cx="10515600" cy="4832429"/>
              </a:xfrm>
              <a:blipFill>
                <a:blip r:embed="rId3"/>
                <a:stretch>
                  <a:fillRect l="-603" t="-2625" r="-1206"/>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450" y="2773543"/>
            <a:ext cx="3186049" cy="958515"/>
          </a:xfrm>
          <a:prstGeom prst="rect">
            <a:avLst/>
          </a:prstGeom>
        </p:spPr>
      </p:pic>
      <p:sp>
        <p:nvSpPr>
          <p:cNvPr id="6" name="Slide Number Placeholder 5">
            <a:extLst>
              <a:ext uri="{FF2B5EF4-FFF2-40B4-BE49-F238E27FC236}">
                <a16:creationId xmlns="" xmlns:a16="http://schemas.microsoft.com/office/drawing/2014/main" id="{7FF403D2-9C6D-B94F-A882-66DEDE38EF67}"/>
              </a:ext>
            </a:extLst>
          </p:cNvPr>
          <p:cNvSpPr>
            <a:spLocks noGrp="1"/>
          </p:cNvSpPr>
          <p:nvPr>
            <p:ph type="sldNum" sz="quarter" idx="12"/>
          </p:nvPr>
        </p:nvSpPr>
        <p:spPr/>
        <p:txBody>
          <a:bodyPr/>
          <a:lstStyle/>
          <a:p>
            <a:fld id="{9919F354-F0AC-664A-A3F3-CB37D7987B2A}" type="slidenum">
              <a:rPr lang="en-US" smtClean="0"/>
              <a:pPr/>
              <a:t>25</a:t>
            </a:fld>
            <a:endParaRPr lang="en-US"/>
          </a:p>
        </p:txBody>
      </p:sp>
    </p:spTree>
    <p:extLst>
      <p:ext uri="{BB962C8B-B14F-4D97-AF65-F5344CB8AC3E}">
        <p14:creationId xmlns:p14="http://schemas.microsoft.com/office/powerpoint/2010/main" val="11519645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Two</a:t>
            </a:r>
            <a:r>
              <a:rPr lang="zh-CN" altLang="en-US" dirty="0"/>
              <a:t> </a:t>
            </a:r>
            <a:r>
              <a:rPr lang="en-US" altLang="zh-CN" dirty="0"/>
              <a:t>baselines</a:t>
            </a:r>
            <a:endParaRPr lang="en-US" dirty="0"/>
          </a:p>
        </p:txBody>
      </p:sp>
      <p:sp>
        <p:nvSpPr>
          <p:cNvPr id="3" name="Content Placeholder 2"/>
          <p:cNvSpPr>
            <a:spLocks noGrp="1"/>
          </p:cNvSpPr>
          <p:nvPr>
            <p:ph idx="1"/>
          </p:nvPr>
        </p:nvSpPr>
        <p:spPr/>
        <p:txBody>
          <a:bodyPr/>
          <a:lstStyle/>
          <a:p>
            <a:r>
              <a:rPr lang="en-US" altLang="zh-CN" sz="2400" dirty="0">
                <a:solidFill>
                  <a:srgbClr val="FF0000"/>
                </a:solidFill>
              </a:rPr>
              <a:t>Centralized</a:t>
            </a:r>
            <a:r>
              <a:rPr lang="zh-CN" altLang="en-US" sz="2400" dirty="0">
                <a:solidFill>
                  <a:srgbClr val="FF0000"/>
                </a:solidFill>
              </a:rPr>
              <a:t> </a:t>
            </a:r>
            <a:r>
              <a:rPr lang="en-US" altLang="zh-CN" sz="2400" dirty="0"/>
              <a:t>training</a:t>
            </a:r>
            <a:endParaRPr lang="zh-CN" altLang="en-US" sz="2400" dirty="0"/>
          </a:p>
          <a:p>
            <a:pPr lvl="1"/>
            <a:r>
              <a:rPr lang="en-US" altLang="zh-CN" sz="2000" dirty="0"/>
              <a:t>Centrally</a:t>
            </a:r>
            <a:r>
              <a:rPr lang="zh-CN" altLang="en-US" sz="2000" dirty="0"/>
              <a:t> </a:t>
            </a:r>
            <a:r>
              <a:rPr lang="en-US" altLang="zh-CN" sz="2000" dirty="0"/>
              <a:t>collecting</a:t>
            </a:r>
            <a:r>
              <a:rPr lang="zh-CN" altLang="en-US" sz="2000" dirty="0"/>
              <a:t> </a:t>
            </a:r>
            <a:r>
              <a:rPr lang="en-US" altLang="zh-CN" sz="2000" dirty="0"/>
              <a:t>all</a:t>
            </a:r>
            <a:r>
              <a:rPr lang="zh-CN" altLang="en-US" sz="2000" dirty="0"/>
              <a:t> </a:t>
            </a:r>
            <a:r>
              <a:rPr lang="en-US" altLang="zh-CN" sz="2000" dirty="0"/>
              <a:t>data</a:t>
            </a:r>
            <a:r>
              <a:rPr lang="zh-CN" altLang="en-US" sz="2000" dirty="0"/>
              <a:t> </a:t>
            </a:r>
            <a:r>
              <a:rPr lang="en-US" altLang="zh-CN" sz="2000" dirty="0"/>
              <a:t>and</a:t>
            </a:r>
            <a:r>
              <a:rPr lang="zh-CN" altLang="en-US" sz="2000" dirty="0"/>
              <a:t> </a:t>
            </a:r>
            <a:r>
              <a:rPr lang="en-US" altLang="zh-CN" sz="2000" dirty="0"/>
              <a:t>centrally</a:t>
            </a:r>
            <a:r>
              <a:rPr lang="zh-CN" altLang="en-US" sz="2000" dirty="0"/>
              <a:t> </a:t>
            </a:r>
            <a:r>
              <a:rPr lang="en-US" altLang="zh-CN" sz="2000" dirty="0"/>
              <a:t>train</a:t>
            </a:r>
            <a:r>
              <a:rPr lang="zh-CN" altLang="en-US" sz="2000" dirty="0"/>
              <a:t> </a:t>
            </a:r>
            <a:r>
              <a:rPr lang="en-US" altLang="zh-CN" sz="2000" dirty="0"/>
              <a:t>one</a:t>
            </a:r>
            <a:r>
              <a:rPr lang="zh-CN" altLang="en-US" sz="2000" dirty="0"/>
              <a:t> </a:t>
            </a:r>
            <a:r>
              <a:rPr lang="en-US" altLang="zh-CN" sz="2000" dirty="0"/>
              <a:t>DNN</a:t>
            </a:r>
            <a:r>
              <a:rPr lang="zh-CN" altLang="en-US" sz="2000" dirty="0"/>
              <a:t> </a:t>
            </a:r>
            <a:r>
              <a:rPr lang="en-US" altLang="zh-CN" sz="2000" dirty="0"/>
              <a:t>model</a:t>
            </a:r>
            <a:endParaRPr lang="zh-CN" altLang="en-US" sz="2000" dirty="0"/>
          </a:p>
          <a:p>
            <a:endParaRPr lang="zh-CN" altLang="en-US" sz="2400" dirty="0"/>
          </a:p>
          <a:p>
            <a:r>
              <a:rPr lang="en-US" altLang="zh-CN" sz="2400" dirty="0">
                <a:solidFill>
                  <a:srgbClr val="FF0000"/>
                </a:solidFill>
              </a:rPr>
              <a:t>Standalone</a:t>
            </a:r>
            <a:r>
              <a:rPr lang="zh-CN" altLang="en-US" sz="2400" dirty="0">
                <a:solidFill>
                  <a:srgbClr val="FF0000"/>
                </a:solidFill>
              </a:rPr>
              <a:t> </a:t>
            </a:r>
            <a:r>
              <a:rPr lang="en-US" altLang="zh-CN" sz="2400" dirty="0"/>
              <a:t>training</a:t>
            </a:r>
            <a:endParaRPr lang="zh-CN" altLang="en-US" sz="2400" dirty="0"/>
          </a:p>
          <a:p>
            <a:pPr lvl="1"/>
            <a:r>
              <a:rPr lang="en-US" altLang="zh-CN" sz="2000" dirty="0"/>
              <a:t>Each</a:t>
            </a:r>
            <a:r>
              <a:rPr lang="zh-CN" altLang="en-US" sz="2000" dirty="0"/>
              <a:t> </a:t>
            </a:r>
            <a:r>
              <a:rPr lang="en-US" altLang="zh-CN" sz="2000" dirty="0"/>
              <a:t>mobile</a:t>
            </a:r>
            <a:r>
              <a:rPr lang="zh-CN" altLang="en-US" sz="2000" dirty="0"/>
              <a:t> </a:t>
            </a:r>
            <a:r>
              <a:rPr lang="en-US" altLang="zh-CN" sz="2000" dirty="0"/>
              <a:t>device</a:t>
            </a:r>
            <a:r>
              <a:rPr lang="zh-CN" altLang="en-US" sz="2000" dirty="0"/>
              <a:t> </a:t>
            </a:r>
            <a:r>
              <a:rPr lang="en-US" altLang="zh-CN" sz="2000" dirty="0"/>
              <a:t>train</a:t>
            </a:r>
            <a:r>
              <a:rPr lang="zh-CN" altLang="en-US" sz="2000" dirty="0"/>
              <a:t> </a:t>
            </a:r>
            <a:r>
              <a:rPr lang="en-US" altLang="zh-CN" sz="2000" dirty="0"/>
              <a:t>a</a:t>
            </a:r>
            <a:r>
              <a:rPr lang="zh-CN" altLang="en-US" sz="2000" dirty="0"/>
              <a:t> </a:t>
            </a:r>
            <a:r>
              <a:rPr lang="en-US" altLang="zh-CN" sz="2000" dirty="0"/>
              <a:t>standalone</a:t>
            </a:r>
            <a:r>
              <a:rPr lang="zh-CN" altLang="en-US" sz="2000" dirty="0"/>
              <a:t> </a:t>
            </a:r>
            <a:r>
              <a:rPr lang="en-US" altLang="zh-CN" sz="2000" dirty="0"/>
              <a:t>model</a:t>
            </a:r>
            <a:r>
              <a:rPr lang="zh-CN" altLang="en-US" sz="2000" dirty="0"/>
              <a:t> </a:t>
            </a:r>
            <a:r>
              <a:rPr lang="en-US" altLang="zh-CN" sz="2000" dirty="0"/>
              <a:t>with</a:t>
            </a:r>
            <a:r>
              <a:rPr lang="zh-CN" altLang="en-US" sz="2000" dirty="0"/>
              <a:t> </a:t>
            </a:r>
            <a:r>
              <a:rPr lang="en-US" altLang="zh-CN" sz="2000" dirty="0"/>
              <a:t>its</a:t>
            </a:r>
            <a:r>
              <a:rPr lang="zh-CN" altLang="en-US" sz="2000" dirty="0"/>
              <a:t> </a:t>
            </a:r>
            <a:r>
              <a:rPr lang="en-US" altLang="zh-CN" sz="2000" dirty="0"/>
              <a:t>local</a:t>
            </a:r>
            <a:r>
              <a:rPr lang="zh-CN" altLang="en-US" sz="2000" dirty="0"/>
              <a:t> </a:t>
            </a:r>
            <a:r>
              <a:rPr lang="en-US" altLang="zh-CN" sz="2000" dirty="0"/>
              <a:t>data,</a:t>
            </a:r>
            <a:r>
              <a:rPr lang="zh-CN" altLang="en-US" sz="2000" dirty="0"/>
              <a:t> </a:t>
            </a:r>
            <a:r>
              <a:rPr lang="en-US" altLang="zh-CN" sz="2000" dirty="0"/>
              <a:t>without</a:t>
            </a:r>
            <a:r>
              <a:rPr lang="zh-CN" altLang="en-US" sz="2000" dirty="0"/>
              <a:t> </a:t>
            </a:r>
            <a:r>
              <a:rPr lang="en-US" altLang="zh-CN" sz="2000" dirty="0"/>
              <a:t>any</a:t>
            </a:r>
            <a:r>
              <a:rPr lang="zh-CN" altLang="en-US" sz="2000" dirty="0"/>
              <a:t> </a:t>
            </a:r>
            <a:r>
              <a:rPr lang="en-US" altLang="zh-CN" sz="2000" dirty="0"/>
              <a:t>cooperation</a:t>
            </a:r>
            <a:r>
              <a:rPr lang="zh-CN" altLang="en-US" sz="2000" dirty="0"/>
              <a:t> </a:t>
            </a:r>
            <a:r>
              <a:rPr lang="en-US" altLang="zh-CN" sz="2000" dirty="0"/>
              <a:t>with</a:t>
            </a:r>
            <a:r>
              <a:rPr lang="zh-CN" altLang="en-US" sz="2000" dirty="0"/>
              <a:t> </a:t>
            </a:r>
            <a:r>
              <a:rPr lang="en-US" altLang="zh-CN" sz="2000" dirty="0"/>
              <a:t>others.</a:t>
            </a:r>
            <a:endParaRPr lang="zh-CN" altLang="en-US" sz="2000" dirty="0"/>
          </a:p>
          <a:p>
            <a:pPr lvl="1"/>
            <a:endParaRPr lang="en-US" sz="2000" dirty="0"/>
          </a:p>
        </p:txBody>
      </p:sp>
      <p:grpSp>
        <p:nvGrpSpPr>
          <p:cNvPr id="12" name="Group 11"/>
          <p:cNvGrpSpPr/>
          <p:nvPr/>
        </p:nvGrpSpPr>
        <p:grpSpPr>
          <a:xfrm>
            <a:off x="1459831" y="4186989"/>
            <a:ext cx="8876635" cy="1973179"/>
            <a:chOff x="1459831" y="4186989"/>
            <a:chExt cx="8876635" cy="1973179"/>
          </a:xfrm>
        </p:grpSpPr>
        <p:grpSp>
          <p:nvGrpSpPr>
            <p:cNvPr id="10" name="Group 9"/>
            <p:cNvGrpSpPr/>
            <p:nvPr/>
          </p:nvGrpSpPr>
          <p:grpSpPr>
            <a:xfrm>
              <a:off x="1459831" y="4924926"/>
              <a:ext cx="8876635" cy="1235242"/>
              <a:chOff x="914399" y="4283242"/>
              <a:chExt cx="8876635" cy="1235242"/>
            </a:xfrm>
          </p:grpSpPr>
          <p:sp>
            <p:nvSpPr>
              <p:cNvPr id="4" name="Rounded Rectangle 3"/>
              <p:cNvSpPr/>
              <p:nvPr/>
            </p:nvSpPr>
            <p:spPr>
              <a:xfrm>
                <a:off x="914399" y="4283242"/>
                <a:ext cx="2213811" cy="1235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latin typeface="Palatino" charset="0"/>
                    <a:ea typeface="Palatino" charset="0"/>
                    <a:cs typeface="Palatino" charset="0"/>
                  </a:rPr>
                  <a:t>Centralized</a:t>
                </a:r>
                <a:endParaRPr lang="zh-CN" altLang="en-US" sz="2400" dirty="0">
                  <a:latin typeface="Palatino" charset="0"/>
                  <a:ea typeface="Palatino" charset="0"/>
                  <a:cs typeface="Palatino" charset="0"/>
                </a:endParaRPr>
              </a:p>
              <a:p>
                <a:pPr algn="ctr"/>
                <a:r>
                  <a:rPr lang="en-US" altLang="zh-CN" sz="2400" dirty="0" err="1">
                    <a:latin typeface="Palatino" charset="0"/>
                    <a:ea typeface="Palatino" charset="0"/>
                    <a:cs typeface="Palatino" charset="0"/>
                  </a:rPr>
                  <a:t>Traning</a:t>
                </a:r>
                <a:endParaRPr lang="en-US" sz="2400" dirty="0">
                  <a:latin typeface="Palatino" charset="0"/>
                  <a:ea typeface="Palatino" charset="0"/>
                  <a:cs typeface="Palatino" charset="0"/>
                </a:endParaRPr>
              </a:p>
            </p:txBody>
          </p:sp>
          <p:sp>
            <p:nvSpPr>
              <p:cNvPr id="6" name="Rounded Rectangle 5"/>
              <p:cNvSpPr/>
              <p:nvPr/>
            </p:nvSpPr>
            <p:spPr>
              <a:xfrm>
                <a:off x="4245811" y="4283242"/>
                <a:ext cx="2213811" cy="1235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err="1">
                    <a:latin typeface="Palatino" charset="0"/>
                    <a:ea typeface="Palatino" charset="0"/>
                    <a:cs typeface="Palatino" charset="0"/>
                  </a:rPr>
                  <a:t>SliceNet</a:t>
                </a:r>
                <a:endParaRPr lang="zh-CN" altLang="en-US" sz="2400" dirty="0">
                  <a:latin typeface="Palatino" charset="0"/>
                  <a:ea typeface="Palatino" charset="0"/>
                  <a:cs typeface="Palatino" charset="0"/>
                </a:endParaRPr>
              </a:p>
              <a:p>
                <a:pPr algn="ctr"/>
                <a:r>
                  <a:rPr lang="en-US" altLang="zh-CN" sz="2400" dirty="0" err="1">
                    <a:latin typeface="Palatino" charset="0"/>
                    <a:ea typeface="Palatino" charset="0"/>
                    <a:cs typeface="Palatino" charset="0"/>
                  </a:rPr>
                  <a:t>Traning</a:t>
                </a:r>
                <a:endParaRPr lang="en-US" sz="2400" dirty="0">
                  <a:latin typeface="Palatino" charset="0"/>
                  <a:ea typeface="Palatino" charset="0"/>
                  <a:cs typeface="Palatino" charset="0"/>
                </a:endParaRPr>
              </a:p>
            </p:txBody>
          </p:sp>
          <p:sp>
            <p:nvSpPr>
              <p:cNvPr id="7" name="Rounded Rectangle 6"/>
              <p:cNvSpPr/>
              <p:nvPr/>
            </p:nvSpPr>
            <p:spPr>
              <a:xfrm>
                <a:off x="7577223" y="4283242"/>
                <a:ext cx="2213811" cy="123524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latin typeface="Palatino" charset="0"/>
                    <a:ea typeface="Palatino" charset="0"/>
                    <a:cs typeface="Palatino" charset="0"/>
                  </a:rPr>
                  <a:t>Standalone</a:t>
                </a:r>
                <a:endParaRPr lang="zh-CN" altLang="en-US" sz="2400" dirty="0">
                  <a:latin typeface="Palatino" charset="0"/>
                  <a:ea typeface="Palatino" charset="0"/>
                  <a:cs typeface="Palatino" charset="0"/>
                </a:endParaRPr>
              </a:p>
              <a:p>
                <a:pPr algn="ctr"/>
                <a:r>
                  <a:rPr lang="en-US" altLang="zh-CN" sz="2400" dirty="0" err="1">
                    <a:latin typeface="Palatino" charset="0"/>
                    <a:ea typeface="Palatino" charset="0"/>
                    <a:cs typeface="Palatino" charset="0"/>
                  </a:rPr>
                  <a:t>Traning</a:t>
                </a:r>
                <a:endParaRPr lang="en-US" sz="2400" dirty="0">
                  <a:latin typeface="Palatino" charset="0"/>
                  <a:ea typeface="Palatino" charset="0"/>
                  <a:cs typeface="Palatino" charset="0"/>
                </a:endParaRPr>
              </a:p>
            </p:txBody>
          </p:sp>
          <p:pic>
            <p:nvPicPr>
              <p:cNvPr id="8" name="Picture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460517" y="4565984"/>
                <a:ext cx="614176" cy="669758"/>
              </a:xfrm>
              <a:prstGeom prst="rect">
                <a:avLst/>
              </a:prstGeom>
              <a:solidFill>
                <a:schemeClr val="bg1"/>
              </a:solidFill>
            </p:spPr>
          </p:pic>
          <p:pic>
            <p:nvPicPr>
              <p:cNvPr id="9" name="Picture 8"/>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791929" y="4565984"/>
                <a:ext cx="614176" cy="669758"/>
              </a:xfrm>
              <a:prstGeom prst="rect">
                <a:avLst/>
              </a:prstGeom>
            </p:spPr>
          </p:pic>
        </p:grpSp>
        <p:sp>
          <p:nvSpPr>
            <p:cNvPr id="11" name="TextBox 10"/>
            <p:cNvSpPr txBox="1"/>
            <p:nvPr/>
          </p:nvSpPr>
          <p:spPr>
            <a:xfrm>
              <a:off x="4170947" y="4186989"/>
              <a:ext cx="3166414" cy="523220"/>
            </a:xfrm>
            <a:prstGeom prst="rect">
              <a:avLst/>
            </a:prstGeom>
            <a:noFill/>
          </p:spPr>
          <p:txBody>
            <a:bodyPr wrap="square" rtlCol="0">
              <a:spAutoFit/>
            </a:bodyPr>
            <a:lstStyle/>
            <a:p>
              <a:pPr algn="ctr"/>
              <a:r>
                <a:rPr lang="en-US" altLang="zh-CN" sz="2800" dirty="0">
                  <a:solidFill>
                    <a:srgbClr val="FF0000"/>
                  </a:solidFill>
                  <a:latin typeface="Palatino" charset="0"/>
                  <a:ea typeface="Palatino" charset="0"/>
                  <a:cs typeface="Palatino" charset="0"/>
                </a:rPr>
                <a:t>Ideally:</a:t>
              </a:r>
              <a:endParaRPr lang="en-US" sz="2800" dirty="0">
                <a:solidFill>
                  <a:srgbClr val="FF0000"/>
                </a:solidFill>
                <a:latin typeface="Palatino" charset="0"/>
                <a:ea typeface="Palatino" charset="0"/>
                <a:cs typeface="Palatino" charset="0"/>
              </a:endParaRPr>
            </a:p>
          </p:txBody>
        </p:sp>
      </p:grpSp>
      <p:sp>
        <p:nvSpPr>
          <p:cNvPr id="13" name="Slide Number Placeholder 12">
            <a:extLst>
              <a:ext uri="{FF2B5EF4-FFF2-40B4-BE49-F238E27FC236}">
                <a16:creationId xmlns="" xmlns:a16="http://schemas.microsoft.com/office/drawing/2014/main" id="{C82BCA61-4CE9-BF49-84AF-1CAE628AF38F}"/>
              </a:ext>
            </a:extLst>
          </p:cNvPr>
          <p:cNvSpPr>
            <a:spLocks noGrp="1"/>
          </p:cNvSpPr>
          <p:nvPr>
            <p:ph type="sldNum" sz="quarter" idx="12"/>
          </p:nvPr>
        </p:nvSpPr>
        <p:spPr/>
        <p:txBody>
          <a:bodyPr/>
          <a:lstStyle/>
          <a:p>
            <a:fld id="{9919F354-F0AC-664A-A3F3-CB37D7987B2A}" type="slidenum">
              <a:rPr lang="en-US" smtClean="0"/>
              <a:pPr/>
              <a:t>26</a:t>
            </a:fld>
            <a:endParaRPr lang="en-US"/>
          </a:p>
        </p:txBody>
      </p:sp>
    </p:spTree>
    <p:extLst>
      <p:ext uri="{BB962C8B-B14F-4D97-AF65-F5344CB8AC3E}">
        <p14:creationId xmlns:p14="http://schemas.microsoft.com/office/powerpoint/2010/main" val="986944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Slicing</a:t>
            </a:r>
            <a:r>
              <a:rPr lang="zh-CN" altLang="en-US" dirty="0"/>
              <a:t> </a:t>
            </a:r>
            <a:r>
              <a:rPr lang="en-US" altLang="zh-CN" dirty="0"/>
              <a:t>Number</a:t>
            </a:r>
            <a:endParaRPr lang="en-US" dirty="0"/>
          </a:p>
        </p:txBody>
      </p:sp>
      <p:sp>
        <p:nvSpPr>
          <p:cNvPr id="5" name="Rounded Rectangle 4"/>
          <p:cNvSpPr/>
          <p:nvPr/>
        </p:nvSpPr>
        <p:spPr>
          <a:xfrm>
            <a:off x="845925" y="4373085"/>
            <a:ext cx="10213675" cy="122495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dirty="0">
                <a:solidFill>
                  <a:srgbClr val="FF0000"/>
                </a:solidFill>
                <a:latin typeface="Palatino" charset="0"/>
                <a:ea typeface="Palatino" charset="0"/>
                <a:cs typeface="Palatino" charset="0"/>
              </a:rPr>
              <a:t>Sacrificing</a:t>
            </a:r>
            <a:r>
              <a:rPr lang="zh-CN" altLang="en-US" sz="2800" dirty="0">
                <a:solidFill>
                  <a:srgbClr val="FF0000"/>
                </a:solidFill>
                <a:latin typeface="Palatino" charset="0"/>
                <a:ea typeface="Palatino" charset="0"/>
                <a:cs typeface="Palatino" charset="0"/>
              </a:rPr>
              <a:t> </a:t>
            </a:r>
            <a:r>
              <a:rPr lang="en-US" altLang="zh-CN" sz="2800" dirty="0">
                <a:solidFill>
                  <a:srgbClr val="FF0000"/>
                </a:solidFill>
                <a:latin typeface="Palatino" charset="0"/>
                <a:ea typeface="Palatino" charset="0"/>
                <a:cs typeface="Palatino" charset="0"/>
              </a:rPr>
              <a:t>communication</a:t>
            </a:r>
            <a:r>
              <a:rPr lang="zh-CN" altLang="en-US" sz="2800" dirty="0">
                <a:solidFill>
                  <a:srgbClr val="FF0000"/>
                </a:solidFill>
                <a:latin typeface="Palatino" charset="0"/>
                <a:ea typeface="Palatino" charset="0"/>
                <a:cs typeface="Palatino" charset="0"/>
              </a:rPr>
              <a:t> </a:t>
            </a:r>
            <a:r>
              <a:rPr lang="en-US" altLang="zh-CN" sz="2800" dirty="0">
                <a:solidFill>
                  <a:srgbClr val="FF0000"/>
                </a:solidFill>
                <a:latin typeface="Palatino" charset="0"/>
                <a:ea typeface="Palatino" charset="0"/>
                <a:cs typeface="Palatino" charset="0"/>
              </a:rPr>
              <a:t>helps</a:t>
            </a:r>
            <a:r>
              <a:rPr lang="zh-CN" altLang="en-US" sz="2800" dirty="0">
                <a:solidFill>
                  <a:srgbClr val="FF0000"/>
                </a:solidFill>
                <a:latin typeface="Palatino" charset="0"/>
                <a:ea typeface="Palatino" charset="0"/>
                <a:cs typeface="Palatino" charset="0"/>
              </a:rPr>
              <a:t> </a:t>
            </a:r>
            <a:r>
              <a:rPr lang="en-US" altLang="zh-CN" sz="2800" dirty="0">
                <a:solidFill>
                  <a:srgbClr val="FF0000"/>
                </a:solidFill>
                <a:latin typeface="Palatino" charset="0"/>
                <a:ea typeface="Palatino" charset="0"/>
                <a:cs typeface="Palatino" charset="0"/>
              </a:rPr>
              <a:t>improve</a:t>
            </a:r>
            <a:r>
              <a:rPr lang="zh-CN" altLang="en-US" sz="2800" dirty="0">
                <a:solidFill>
                  <a:srgbClr val="FF0000"/>
                </a:solidFill>
                <a:latin typeface="Palatino" charset="0"/>
                <a:ea typeface="Palatino" charset="0"/>
                <a:cs typeface="Palatino" charset="0"/>
              </a:rPr>
              <a:t> </a:t>
            </a:r>
            <a:r>
              <a:rPr lang="en-US" altLang="zh-CN" sz="2800" dirty="0">
                <a:solidFill>
                  <a:srgbClr val="FF0000"/>
                </a:solidFill>
                <a:latin typeface="Palatino" charset="0"/>
                <a:ea typeface="Palatino" charset="0"/>
                <a:cs typeface="Palatino" charset="0"/>
              </a:rPr>
              <a:t>performance!</a:t>
            </a:r>
            <a:endParaRPr lang="en-US" sz="2800" dirty="0">
              <a:solidFill>
                <a:srgbClr val="FF0000"/>
              </a:solidFill>
              <a:latin typeface="Palatino" charset="0"/>
              <a:ea typeface="Palatino" charset="0"/>
              <a:cs typeface="Palatino" charset="0"/>
            </a:endParaRPr>
          </a:p>
        </p:txBody>
      </p:sp>
      <p:pic>
        <p:nvPicPr>
          <p:cNvPr id="9" name="Content Placeholder 8">
            <a:extLst>
              <a:ext uri="{FF2B5EF4-FFF2-40B4-BE49-F238E27FC236}">
                <a16:creationId xmlns="" xmlns:a16="http://schemas.microsoft.com/office/drawing/2014/main" id="{F6DDFE6F-AC67-604E-B405-7651E3240916}"/>
              </a:ext>
            </a:extLst>
          </p:cNvPr>
          <p:cNvPicPr>
            <a:picLocks noGrp="1" noChangeAspect="1"/>
          </p:cNvPicPr>
          <p:nvPr>
            <p:ph idx="1"/>
          </p:nvPr>
        </p:nvPicPr>
        <p:blipFill>
          <a:blip r:embed="rId3"/>
          <a:stretch>
            <a:fillRect/>
          </a:stretch>
        </p:blipFill>
        <p:spPr>
          <a:xfrm>
            <a:off x="1280831" y="1937542"/>
            <a:ext cx="9343864" cy="1881421"/>
          </a:xfrm>
        </p:spPr>
      </p:pic>
      <p:sp>
        <p:nvSpPr>
          <p:cNvPr id="11" name="Slide Number Placeholder 10">
            <a:extLst>
              <a:ext uri="{FF2B5EF4-FFF2-40B4-BE49-F238E27FC236}">
                <a16:creationId xmlns="" xmlns:a16="http://schemas.microsoft.com/office/drawing/2014/main" id="{22694CEB-0B10-9F40-BD16-C8934A698E78}"/>
              </a:ext>
            </a:extLst>
          </p:cNvPr>
          <p:cNvSpPr>
            <a:spLocks noGrp="1"/>
          </p:cNvSpPr>
          <p:nvPr>
            <p:ph type="sldNum" sz="quarter" idx="12"/>
          </p:nvPr>
        </p:nvSpPr>
        <p:spPr/>
        <p:txBody>
          <a:bodyPr/>
          <a:lstStyle/>
          <a:p>
            <a:fld id="{9919F354-F0AC-664A-A3F3-CB37D7987B2A}" type="slidenum">
              <a:rPr lang="en-US" smtClean="0"/>
              <a:pPr/>
              <a:t>27</a:t>
            </a:fld>
            <a:endParaRPr lang="en-US"/>
          </a:p>
        </p:txBody>
      </p:sp>
    </p:spTree>
    <p:extLst>
      <p:ext uri="{BB962C8B-B14F-4D97-AF65-F5344CB8AC3E}">
        <p14:creationId xmlns:p14="http://schemas.microsoft.com/office/powerpoint/2010/main" val="13544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Convergence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1602" y="1833023"/>
            <a:ext cx="6517937" cy="4888452"/>
          </a:xfrm>
        </p:spPr>
      </p:pic>
      <p:sp>
        <p:nvSpPr>
          <p:cNvPr id="5" name="Slide Number Placeholder 4">
            <a:extLst>
              <a:ext uri="{FF2B5EF4-FFF2-40B4-BE49-F238E27FC236}">
                <a16:creationId xmlns="" xmlns:a16="http://schemas.microsoft.com/office/drawing/2014/main" id="{7875B40A-ED7B-AA43-8D6E-BB50812D2977}"/>
              </a:ext>
            </a:extLst>
          </p:cNvPr>
          <p:cNvSpPr>
            <a:spLocks noGrp="1"/>
          </p:cNvSpPr>
          <p:nvPr>
            <p:ph type="sldNum" sz="quarter" idx="12"/>
          </p:nvPr>
        </p:nvSpPr>
        <p:spPr/>
        <p:txBody>
          <a:bodyPr/>
          <a:lstStyle/>
          <a:p>
            <a:fld id="{9919F354-F0AC-664A-A3F3-CB37D7987B2A}" type="slidenum">
              <a:rPr lang="en-US" smtClean="0"/>
              <a:pPr/>
              <a:t>28</a:t>
            </a:fld>
            <a:endParaRPr lang="en-US"/>
          </a:p>
        </p:txBody>
      </p:sp>
    </p:spTree>
    <p:extLst>
      <p:ext uri="{BB962C8B-B14F-4D97-AF65-F5344CB8AC3E}">
        <p14:creationId xmlns:p14="http://schemas.microsoft.com/office/powerpoint/2010/main" val="5531924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9E5C7F-64CF-104F-BB41-D48C041C1E2B}"/>
              </a:ext>
            </a:extLst>
          </p:cNvPr>
          <p:cNvSpPr>
            <a:spLocks noGrp="1"/>
          </p:cNvSpPr>
          <p:nvPr>
            <p:ph type="title"/>
          </p:nvPr>
        </p:nvSpPr>
        <p:spPr/>
        <p:txBody>
          <a:bodyPr/>
          <a:lstStyle/>
          <a:p>
            <a:r>
              <a:rPr lang="en-US" dirty="0"/>
              <a:t>Training </a:t>
            </a:r>
            <a:r>
              <a:rPr lang="en-US" altLang="zh-CN" dirty="0"/>
              <a:t>Mode</a:t>
            </a:r>
            <a:endParaRPr lang="en-US" dirty="0"/>
          </a:p>
        </p:txBody>
      </p:sp>
      <p:sp>
        <p:nvSpPr>
          <p:cNvPr id="3" name="Content Placeholder 2">
            <a:extLst>
              <a:ext uri="{FF2B5EF4-FFF2-40B4-BE49-F238E27FC236}">
                <a16:creationId xmlns="" xmlns:a16="http://schemas.microsoft.com/office/drawing/2014/main" id="{B17EDB09-F292-F844-8E80-131704589AF4}"/>
              </a:ext>
            </a:extLst>
          </p:cNvPr>
          <p:cNvSpPr>
            <a:spLocks noGrp="1"/>
          </p:cNvSpPr>
          <p:nvPr>
            <p:ph idx="1"/>
          </p:nvPr>
        </p:nvSpPr>
        <p:spPr/>
        <p:txBody>
          <a:bodyPr/>
          <a:lstStyle/>
          <a:p>
            <a:endParaRPr lang="en-US" dirty="0"/>
          </a:p>
        </p:txBody>
      </p:sp>
      <p:sp>
        <p:nvSpPr>
          <p:cNvPr id="4" name="Rounded Rectangle 3">
            <a:extLst>
              <a:ext uri="{FF2B5EF4-FFF2-40B4-BE49-F238E27FC236}">
                <a16:creationId xmlns="" xmlns:a16="http://schemas.microsoft.com/office/drawing/2014/main" id="{10DF37D9-E7CD-7E42-9905-93A4BED2779D}"/>
              </a:ext>
            </a:extLst>
          </p:cNvPr>
          <p:cNvSpPr/>
          <p:nvPr/>
        </p:nvSpPr>
        <p:spPr>
          <a:xfrm>
            <a:off x="729120" y="3222504"/>
            <a:ext cx="10956758" cy="16844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557212" lvl="2" indent="-257175" algn="ctr"/>
            <a:r>
              <a:rPr lang="en-US" altLang="zh-CN" sz="2400" dirty="0">
                <a:latin typeface="Palatino" charset="0"/>
                <a:ea typeface="Palatino" charset="0"/>
                <a:cs typeface="Palatino" charset="0"/>
              </a:rPr>
              <a:t>Service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provider</a:t>
            </a:r>
            <a:r>
              <a:rPr lang="zh-CN" altLang="en-US" sz="2400" dirty="0">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centrally</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collects</a:t>
            </a:r>
            <a:r>
              <a:rPr lang="zh-CN" altLang="en-US" sz="2400" dirty="0">
                <a:solidFill>
                  <a:srgbClr val="FF0000"/>
                </a:solidFill>
                <a:latin typeface="Palatino" charset="0"/>
                <a:ea typeface="Palatino" charset="0"/>
                <a:cs typeface="Palatino" charset="0"/>
              </a:rPr>
              <a:t> </a:t>
            </a:r>
            <a:r>
              <a:rPr lang="en-US" altLang="zh-CN" sz="2400" dirty="0">
                <a:latin typeface="Palatino" charset="0"/>
                <a:ea typeface="Palatino" charset="0"/>
                <a:cs typeface="Palatino" charset="0"/>
              </a:rPr>
              <a:t>the</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data,</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and</a:t>
            </a:r>
            <a:r>
              <a:rPr lang="zh-CN" altLang="en-US" sz="2400" dirty="0">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centrally</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trains</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model</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over</a:t>
            </a:r>
            <a:r>
              <a:rPr lang="zh-CN" altLang="en-US" sz="2400" dirty="0">
                <a:latin typeface="Palatino" charset="0"/>
                <a:ea typeface="Palatino" charset="0"/>
                <a:cs typeface="Palatino" charset="0"/>
              </a:rPr>
              <a:t> </a:t>
            </a:r>
            <a:r>
              <a:rPr lang="en-US" altLang="zh-CN" sz="2400" dirty="0">
                <a:latin typeface="Palatino" charset="0"/>
                <a:ea typeface="Palatino" charset="0"/>
                <a:cs typeface="Palatino" charset="0"/>
              </a:rPr>
              <a:t>the</a:t>
            </a:r>
            <a:r>
              <a:rPr lang="zh-CN" altLang="en-US" sz="2400" dirty="0">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computationally</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powerful</a:t>
            </a:r>
            <a:r>
              <a:rPr lang="zh-CN" altLang="en-US" sz="2400" dirty="0">
                <a:solidFill>
                  <a:srgbClr val="FF0000"/>
                </a:solidFill>
                <a:latin typeface="Palatino" charset="0"/>
                <a:ea typeface="Palatino" charset="0"/>
                <a:cs typeface="Palatino" charset="0"/>
              </a:rPr>
              <a:t> </a:t>
            </a:r>
            <a:r>
              <a:rPr lang="en-US" altLang="zh-CN" sz="2400" dirty="0">
                <a:latin typeface="Palatino" charset="0"/>
                <a:ea typeface="Palatino" charset="0"/>
                <a:cs typeface="Palatino" charset="0"/>
              </a:rPr>
              <a:t>machines.</a:t>
            </a:r>
            <a:endParaRPr lang="zh-CN" altLang="en-US" sz="2400" dirty="0">
              <a:latin typeface="Palatino" charset="0"/>
              <a:ea typeface="Palatino" charset="0"/>
              <a:cs typeface="Palatino" charset="0"/>
            </a:endParaRPr>
          </a:p>
        </p:txBody>
      </p:sp>
      <p:sp>
        <p:nvSpPr>
          <p:cNvPr id="6" name="Slide Number Placeholder 5">
            <a:extLst>
              <a:ext uri="{FF2B5EF4-FFF2-40B4-BE49-F238E27FC236}">
                <a16:creationId xmlns="" xmlns:a16="http://schemas.microsoft.com/office/drawing/2014/main" id="{150238E8-F040-384E-9F54-B4AC867E514D}"/>
              </a:ext>
            </a:extLst>
          </p:cNvPr>
          <p:cNvSpPr>
            <a:spLocks noGrp="1"/>
          </p:cNvSpPr>
          <p:nvPr>
            <p:ph type="sldNum" sz="quarter" idx="12"/>
          </p:nvPr>
        </p:nvSpPr>
        <p:spPr/>
        <p:txBody>
          <a:bodyPr/>
          <a:lstStyle/>
          <a:p>
            <a:fld id="{9919F354-F0AC-664A-A3F3-CB37D7987B2A}" type="slidenum">
              <a:rPr lang="en-US" smtClean="0"/>
              <a:pPr/>
              <a:t>2</a:t>
            </a:fld>
            <a:endParaRPr lang="en-US"/>
          </a:p>
        </p:txBody>
      </p:sp>
    </p:spTree>
    <p:extLst>
      <p:ext uri="{BB962C8B-B14F-4D97-AF65-F5344CB8AC3E}">
        <p14:creationId xmlns:p14="http://schemas.microsoft.com/office/powerpoint/2010/main" val="14040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Generalization</a:t>
            </a:r>
            <a:r>
              <a:rPr lang="zh-CN" altLang="en-US" dirty="0"/>
              <a:t> </a:t>
            </a:r>
            <a:r>
              <a:rPr lang="en-US" altLang="zh-CN" dirty="0"/>
              <a:t>Performance</a:t>
            </a:r>
            <a:endParaRPr lang="en-US" dirty="0"/>
          </a:p>
        </p:txBody>
      </p:sp>
      <p:sp>
        <p:nvSpPr>
          <p:cNvPr id="8" name="Slide Number Placeholder 7">
            <a:extLst>
              <a:ext uri="{FF2B5EF4-FFF2-40B4-BE49-F238E27FC236}">
                <a16:creationId xmlns="" xmlns:a16="http://schemas.microsoft.com/office/drawing/2014/main" id="{505BDD17-A75E-374B-A7FF-3E7F0330F1BF}"/>
              </a:ext>
            </a:extLst>
          </p:cNvPr>
          <p:cNvSpPr>
            <a:spLocks noGrp="1"/>
          </p:cNvSpPr>
          <p:nvPr>
            <p:ph type="sldNum" sz="quarter" idx="12"/>
          </p:nvPr>
        </p:nvSpPr>
        <p:spPr/>
        <p:txBody>
          <a:bodyPr/>
          <a:lstStyle/>
          <a:p>
            <a:fld id="{9919F354-F0AC-664A-A3F3-CB37D7987B2A}" type="slidenum">
              <a:rPr lang="en-US" smtClean="0"/>
              <a:pPr/>
              <a:t>29</a:t>
            </a:fld>
            <a:endParaRPr lang="en-US"/>
          </a:p>
        </p:txBody>
      </p:sp>
      <p:pic>
        <p:nvPicPr>
          <p:cNvPr id="10" name="Picture 9">
            <a:extLst>
              <a:ext uri="{FF2B5EF4-FFF2-40B4-BE49-F238E27FC236}">
                <a16:creationId xmlns="" xmlns:a16="http://schemas.microsoft.com/office/drawing/2014/main" id="{D46035A0-7604-0D48-A5B6-AA9E699BE50C}"/>
              </a:ext>
            </a:extLst>
          </p:cNvPr>
          <p:cNvPicPr>
            <a:picLocks noChangeAspect="1"/>
          </p:cNvPicPr>
          <p:nvPr/>
        </p:nvPicPr>
        <p:blipFill>
          <a:blip r:embed="rId3"/>
          <a:stretch>
            <a:fillRect/>
          </a:stretch>
        </p:blipFill>
        <p:spPr>
          <a:xfrm>
            <a:off x="2579408" y="1852374"/>
            <a:ext cx="7832163" cy="1353519"/>
          </a:xfrm>
          <a:prstGeom prst="rect">
            <a:avLst/>
          </a:prstGeom>
        </p:spPr>
      </p:pic>
      <p:pic>
        <p:nvPicPr>
          <p:cNvPr id="14" name="Picture 13">
            <a:extLst>
              <a:ext uri="{FF2B5EF4-FFF2-40B4-BE49-F238E27FC236}">
                <a16:creationId xmlns="" xmlns:a16="http://schemas.microsoft.com/office/drawing/2014/main" id="{669E9622-7DB7-6841-B4AF-063E5B6DAF51}"/>
              </a:ext>
            </a:extLst>
          </p:cNvPr>
          <p:cNvPicPr>
            <a:picLocks noChangeAspect="1"/>
          </p:cNvPicPr>
          <p:nvPr/>
        </p:nvPicPr>
        <p:blipFill>
          <a:blip r:embed="rId4"/>
          <a:stretch>
            <a:fillRect/>
          </a:stretch>
        </p:blipFill>
        <p:spPr>
          <a:xfrm>
            <a:off x="2823410" y="3429965"/>
            <a:ext cx="7588161" cy="1149326"/>
          </a:xfrm>
          <a:prstGeom prst="rect">
            <a:avLst/>
          </a:prstGeom>
        </p:spPr>
      </p:pic>
      <p:pic>
        <p:nvPicPr>
          <p:cNvPr id="16" name="Picture 15">
            <a:extLst>
              <a:ext uri="{FF2B5EF4-FFF2-40B4-BE49-F238E27FC236}">
                <a16:creationId xmlns="" xmlns:a16="http://schemas.microsoft.com/office/drawing/2014/main" id="{BFA73959-4EFD-6149-A796-F0561F055F9E}"/>
              </a:ext>
            </a:extLst>
          </p:cNvPr>
          <p:cNvPicPr>
            <a:picLocks noChangeAspect="1"/>
          </p:cNvPicPr>
          <p:nvPr/>
        </p:nvPicPr>
        <p:blipFill>
          <a:blip r:embed="rId5"/>
          <a:stretch>
            <a:fillRect/>
          </a:stretch>
        </p:blipFill>
        <p:spPr>
          <a:xfrm>
            <a:off x="2690891" y="5020035"/>
            <a:ext cx="7720681" cy="1399566"/>
          </a:xfrm>
          <a:prstGeom prst="rect">
            <a:avLst/>
          </a:prstGeom>
        </p:spPr>
      </p:pic>
      <p:sp>
        <p:nvSpPr>
          <p:cNvPr id="7" name="Rounded Rectangle 6"/>
          <p:cNvSpPr/>
          <p:nvPr/>
        </p:nvSpPr>
        <p:spPr>
          <a:xfrm>
            <a:off x="1302387" y="2912555"/>
            <a:ext cx="10386204" cy="16667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rgbClr val="FF0000"/>
                </a:solidFill>
                <a:latin typeface="Palatino" charset="0"/>
                <a:ea typeface="Palatino" charset="0"/>
                <a:cs typeface="Palatino" charset="0"/>
              </a:rPr>
              <a:t>More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knowledge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sharing</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improves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performance.</a:t>
            </a:r>
          </a:p>
          <a:p>
            <a:pPr algn="ctr"/>
            <a:endParaRPr lang="zh-CN" altLang="en-US" sz="2400" dirty="0">
              <a:solidFill>
                <a:srgbClr val="FF0000"/>
              </a:solidFill>
              <a:latin typeface="Palatino" charset="0"/>
              <a:ea typeface="Palatino" charset="0"/>
              <a:cs typeface="Palatino" charset="0"/>
            </a:endParaRPr>
          </a:p>
          <a:p>
            <a:pPr algn="ctr"/>
            <a:r>
              <a:rPr lang="en-US" altLang="zh-CN" sz="2400" dirty="0">
                <a:solidFill>
                  <a:srgbClr val="FF0000"/>
                </a:solidFill>
                <a:latin typeface="Palatino" charset="0"/>
                <a:ea typeface="Palatino" charset="0"/>
                <a:cs typeface="Palatino" charset="0"/>
              </a:rPr>
              <a:t>When</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window</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size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equals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number</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of</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group</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members,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the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model</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reaches</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best</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performance.</a:t>
            </a:r>
            <a:endParaRPr lang="zh-CN" altLang="en-US" sz="2400" dirty="0">
              <a:solidFill>
                <a:srgbClr val="FF0000"/>
              </a:solidFill>
              <a:latin typeface="Palatino" charset="0"/>
              <a:ea typeface="Palatino" charset="0"/>
              <a:cs typeface="Palatino" charset="0"/>
            </a:endParaRPr>
          </a:p>
        </p:txBody>
      </p:sp>
    </p:spTree>
    <p:extLst>
      <p:ext uri="{BB962C8B-B14F-4D97-AF65-F5344CB8AC3E}">
        <p14:creationId xmlns:p14="http://schemas.microsoft.com/office/powerpoint/2010/main" val="388271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Computation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4327" y="2066706"/>
            <a:ext cx="8211171" cy="3804703"/>
          </a:xfrm>
        </p:spPr>
      </p:pic>
      <p:sp>
        <p:nvSpPr>
          <p:cNvPr id="5" name="Slide Number Placeholder 4">
            <a:extLst>
              <a:ext uri="{FF2B5EF4-FFF2-40B4-BE49-F238E27FC236}">
                <a16:creationId xmlns="" xmlns:a16="http://schemas.microsoft.com/office/drawing/2014/main" id="{E835E4E4-19E7-F647-B3CF-0060DCA28792}"/>
              </a:ext>
            </a:extLst>
          </p:cNvPr>
          <p:cNvSpPr>
            <a:spLocks noGrp="1"/>
          </p:cNvSpPr>
          <p:nvPr>
            <p:ph type="sldNum" sz="quarter" idx="12"/>
          </p:nvPr>
        </p:nvSpPr>
        <p:spPr/>
        <p:txBody>
          <a:bodyPr/>
          <a:lstStyle/>
          <a:p>
            <a:fld id="{9919F354-F0AC-664A-A3F3-CB37D7987B2A}" type="slidenum">
              <a:rPr lang="en-US" smtClean="0"/>
              <a:pPr/>
              <a:t>30</a:t>
            </a:fld>
            <a:endParaRPr lang="en-US"/>
          </a:p>
        </p:txBody>
      </p:sp>
      <p:sp>
        <p:nvSpPr>
          <p:cNvPr id="6" name="Rounded Rectangle 5">
            <a:extLst>
              <a:ext uri="{FF2B5EF4-FFF2-40B4-BE49-F238E27FC236}">
                <a16:creationId xmlns="" xmlns:a16="http://schemas.microsoft.com/office/drawing/2014/main" id="{40635EC2-99BF-E044-B5F7-D2C3AD9C1917}"/>
              </a:ext>
            </a:extLst>
          </p:cNvPr>
          <p:cNvSpPr/>
          <p:nvPr/>
        </p:nvSpPr>
        <p:spPr>
          <a:xfrm>
            <a:off x="1286345" y="3135689"/>
            <a:ext cx="10386204" cy="166673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dirty="0">
                <a:solidFill>
                  <a:srgbClr val="FF0000"/>
                </a:solidFill>
                <a:latin typeface="Palatino" charset="0"/>
                <a:ea typeface="Palatino" charset="0"/>
                <a:cs typeface="Palatino" charset="0"/>
              </a:rPr>
              <a:t>Well</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balanced.</a:t>
            </a:r>
          </a:p>
          <a:p>
            <a:pPr algn="ctr"/>
            <a:endParaRPr lang="en-US" altLang="zh-CN" sz="2400" dirty="0">
              <a:solidFill>
                <a:srgbClr val="FF0000"/>
              </a:solidFill>
              <a:latin typeface="Palatino" charset="0"/>
              <a:ea typeface="Palatino" charset="0"/>
              <a:cs typeface="Palatino" charset="0"/>
            </a:endParaRPr>
          </a:p>
          <a:p>
            <a:pPr algn="ctr"/>
            <a:r>
              <a:rPr lang="en-US" altLang="zh-CN" sz="2400" dirty="0">
                <a:solidFill>
                  <a:srgbClr val="FF0000"/>
                </a:solidFill>
                <a:latin typeface="Palatino" charset="0"/>
                <a:ea typeface="Palatino" charset="0"/>
                <a:cs typeface="Palatino" charset="0"/>
              </a:rPr>
              <a:t>Affordable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cost</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for</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mobile</a:t>
            </a:r>
            <a:r>
              <a:rPr lang="zh-CN" altLang="en-US" sz="2400" dirty="0">
                <a:solidFill>
                  <a:srgbClr val="FF0000"/>
                </a:solidFill>
                <a:latin typeface="Palatino" charset="0"/>
                <a:ea typeface="Palatino" charset="0"/>
                <a:cs typeface="Palatino" charset="0"/>
              </a:rPr>
              <a:t> </a:t>
            </a:r>
            <a:r>
              <a:rPr lang="en-US" altLang="zh-CN" sz="2400" dirty="0">
                <a:solidFill>
                  <a:srgbClr val="FF0000"/>
                </a:solidFill>
                <a:latin typeface="Palatino" charset="0"/>
                <a:ea typeface="Palatino" charset="0"/>
                <a:cs typeface="Palatino" charset="0"/>
              </a:rPr>
              <a:t>devices.</a:t>
            </a:r>
          </a:p>
          <a:p>
            <a:pPr algn="ctr"/>
            <a:endParaRPr lang="zh-CN" altLang="en-US" sz="2400" dirty="0">
              <a:solidFill>
                <a:srgbClr val="FF0000"/>
              </a:solidFill>
              <a:latin typeface="Palatino" charset="0"/>
              <a:ea typeface="Palatino" charset="0"/>
              <a:cs typeface="Palatino" charset="0"/>
            </a:endParaRPr>
          </a:p>
        </p:txBody>
      </p:sp>
    </p:spTree>
    <p:extLst>
      <p:ext uri="{BB962C8B-B14F-4D97-AF65-F5344CB8AC3E}">
        <p14:creationId xmlns:p14="http://schemas.microsoft.com/office/powerpoint/2010/main" val="76612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Storage</a:t>
            </a:r>
            <a:endParaRPr lang="en-US" dirty="0"/>
          </a:p>
        </p:txBody>
      </p:sp>
      <p:sp>
        <p:nvSpPr>
          <p:cNvPr id="5" name="Slide Number Placeholder 4">
            <a:extLst>
              <a:ext uri="{FF2B5EF4-FFF2-40B4-BE49-F238E27FC236}">
                <a16:creationId xmlns="" xmlns:a16="http://schemas.microsoft.com/office/drawing/2014/main" id="{2CABC2CC-7BF6-D74C-A3F5-3677F2F2FDAD}"/>
              </a:ext>
            </a:extLst>
          </p:cNvPr>
          <p:cNvSpPr>
            <a:spLocks noGrp="1"/>
          </p:cNvSpPr>
          <p:nvPr>
            <p:ph type="sldNum" sz="quarter" idx="12"/>
          </p:nvPr>
        </p:nvSpPr>
        <p:spPr/>
        <p:txBody>
          <a:bodyPr/>
          <a:lstStyle/>
          <a:p>
            <a:fld id="{9919F354-F0AC-664A-A3F3-CB37D7987B2A}" type="slidenum">
              <a:rPr lang="en-US" smtClean="0"/>
              <a:pPr/>
              <a:t>31</a:t>
            </a:fld>
            <a:endParaRPr lang="en-US"/>
          </a:p>
        </p:txBody>
      </p:sp>
      <p:pic>
        <p:nvPicPr>
          <p:cNvPr id="11" name="Content Placeholder 10">
            <a:extLst>
              <a:ext uri="{FF2B5EF4-FFF2-40B4-BE49-F238E27FC236}">
                <a16:creationId xmlns="" xmlns:a16="http://schemas.microsoft.com/office/drawing/2014/main" id="{17AB24AF-549B-E444-82C7-21F7C2DAFC74}"/>
              </a:ext>
            </a:extLst>
          </p:cNvPr>
          <p:cNvPicPr>
            <a:picLocks noGrp="1" noChangeAspect="1"/>
          </p:cNvPicPr>
          <p:nvPr>
            <p:ph idx="1"/>
          </p:nvPr>
        </p:nvPicPr>
        <p:blipFill>
          <a:blip r:embed="rId3"/>
          <a:stretch>
            <a:fillRect/>
          </a:stretch>
        </p:blipFill>
        <p:spPr>
          <a:xfrm>
            <a:off x="2414800" y="1839871"/>
            <a:ext cx="7796137" cy="4516479"/>
          </a:xfrm>
        </p:spPr>
      </p:pic>
    </p:spTree>
    <p:extLst>
      <p:ext uri="{BB962C8B-B14F-4D97-AF65-F5344CB8AC3E}">
        <p14:creationId xmlns:p14="http://schemas.microsoft.com/office/powerpoint/2010/main" val="26592995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Communication</a:t>
            </a:r>
            <a:endParaRPr lang="en-US" dirty="0"/>
          </a:p>
        </p:txBody>
      </p:sp>
      <p:sp>
        <p:nvSpPr>
          <p:cNvPr id="4" name="Slide Number Placeholder 3">
            <a:extLst>
              <a:ext uri="{FF2B5EF4-FFF2-40B4-BE49-F238E27FC236}">
                <a16:creationId xmlns="" xmlns:a16="http://schemas.microsoft.com/office/drawing/2014/main" id="{878B495A-CC2E-9C41-8464-973E2C1A617C}"/>
              </a:ext>
            </a:extLst>
          </p:cNvPr>
          <p:cNvSpPr>
            <a:spLocks noGrp="1"/>
          </p:cNvSpPr>
          <p:nvPr>
            <p:ph type="sldNum" sz="quarter" idx="12"/>
          </p:nvPr>
        </p:nvSpPr>
        <p:spPr/>
        <p:txBody>
          <a:bodyPr/>
          <a:lstStyle/>
          <a:p>
            <a:fld id="{9919F354-F0AC-664A-A3F3-CB37D7987B2A}" type="slidenum">
              <a:rPr lang="en-US" smtClean="0"/>
              <a:pPr/>
              <a:t>32</a:t>
            </a:fld>
            <a:endParaRPr lang="en-US"/>
          </a:p>
        </p:txBody>
      </p:sp>
      <p:pic>
        <p:nvPicPr>
          <p:cNvPr id="10" name="Content Placeholder 9">
            <a:extLst>
              <a:ext uri="{FF2B5EF4-FFF2-40B4-BE49-F238E27FC236}">
                <a16:creationId xmlns="" xmlns:a16="http://schemas.microsoft.com/office/drawing/2014/main" id="{FE410C01-6273-C64B-B9AF-184DC404B1AE}"/>
              </a:ext>
            </a:extLst>
          </p:cNvPr>
          <p:cNvPicPr>
            <a:picLocks noGrp="1" noChangeAspect="1"/>
          </p:cNvPicPr>
          <p:nvPr>
            <p:ph idx="1"/>
          </p:nvPr>
        </p:nvPicPr>
        <p:blipFill>
          <a:blip r:embed="rId3"/>
          <a:stretch>
            <a:fillRect/>
          </a:stretch>
        </p:blipFill>
        <p:spPr>
          <a:xfrm>
            <a:off x="2652248" y="2695071"/>
            <a:ext cx="8252373" cy="2868989"/>
          </a:xfrm>
        </p:spPr>
      </p:pic>
      <p:sp>
        <p:nvSpPr>
          <p:cNvPr id="7" name="TextBox 6"/>
          <p:cNvSpPr txBox="1"/>
          <p:nvPr/>
        </p:nvSpPr>
        <p:spPr>
          <a:xfrm>
            <a:off x="268105" y="3513381"/>
            <a:ext cx="2898475" cy="1631216"/>
          </a:xfrm>
          <a:prstGeom prst="rect">
            <a:avLst/>
          </a:prstGeom>
          <a:noFill/>
        </p:spPr>
        <p:txBody>
          <a:bodyPr wrap="square" rtlCol="0">
            <a:spAutoFit/>
          </a:bodyPr>
          <a:lstStyle/>
          <a:p>
            <a:r>
              <a:rPr lang="en-US" altLang="zh-CN" sz="2000" dirty="0">
                <a:latin typeface="Palatino" charset="0"/>
                <a:ea typeface="Palatino" charset="0"/>
                <a:cs typeface="Palatino" charset="0"/>
              </a:rPr>
              <a:t>MNIST:</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0.77KB</a:t>
            </a:r>
            <a:r>
              <a:rPr lang="en-US" altLang="zh-CN" sz="2000" dirty="0">
                <a:latin typeface="Palatino" charset="0"/>
                <a:ea typeface="Palatino" charset="0"/>
                <a:cs typeface="Palatino" charset="0"/>
              </a:rPr>
              <a:t>/image</a:t>
            </a:r>
          </a:p>
          <a:p>
            <a:endParaRPr lang="en-US" altLang="zh-CN" sz="2000" dirty="0">
              <a:latin typeface="Palatino" charset="0"/>
              <a:ea typeface="Palatino" charset="0"/>
              <a:cs typeface="Palatino" charset="0"/>
            </a:endParaRPr>
          </a:p>
          <a:p>
            <a:endParaRPr lang="zh-CN" altLang="en-US" sz="2000" dirty="0">
              <a:latin typeface="Palatino" charset="0"/>
              <a:ea typeface="Palatino" charset="0"/>
              <a:cs typeface="Palatino" charset="0"/>
            </a:endParaRPr>
          </a:p>
          <a:p>
            <a:endParaRPr lang="zh-CN" altLang="en-US" sz="2000" dirty="0">
              <a:latin typeface="Palatino" charset="0"/>
              <a:ea typeface="Palatino" charset="0"/>
              <a:cs typeface="Palatino" charset="0"/>
            </a:endParaRPr>
          </a:p>
          <a:p>
            <a:r>
              <a:rPr lang="en-US" altLang="zh-CN" sz="2000" dirty="0">
                <a:latin typeface="Palatino" charset="0"/>
                <a:ea typeface="Palatino" charset="0"/>
                <a:cs typeface="Palatino" charset="0"/>
              </a:rPr>
              <a:t>CIFAR-10:</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3KB</a:t>
            </a:r>
            <a:r>
              <a:rPr lang="en-US" altLang="zh-CN" sz="2000" dirty="0">
                <a:latin typeface="Palatino" charset="0"/>
                <a:ea typeface="Palatino" charset="0"/>
                <a:cs typeface="Palatino" charset="0"/>
              </a:rPr>
              <a:t>/image</a:t>
            </a:r>
            <a:endParaRPr lang="en-US" sz="2000" dirty="0">
              <a:latin typeface="Palatino" charset="0"/>
              <a:ea typeface="Palatino" charset="0"/>
              <a:cs typeface="Palatino" charset="0"/>
            </a:endParaRPr>
          </a:p>
        </p:txBody>
      </p:sp>
    </p:spTree>
    <p:extLst>
      <p:ext uri="{BB962C8B-B14F-4D97-AF65-F5344CB8AC3E}">
        <p14:creationId xmlns:p14="http://schemas.microsoft.com/office/powerpoint/2010/main" val="12661990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11D435-7BE8-4344-AF3A-EE07C5F46C41}"/>
              </a:ext>
            </a:extLst>
          </p:cNvPr>
          <p:cNvSpPr>
            <a:spLocks noGrp="1"/>
          </p:cNvSpPr>
          <p:nvPr>
            <p:ph type="title"/>
          </p:nvPr>
        </p:nvSpPr>
        <p:spPr/>
        <p:txBody>
          <a:bodyPr>
            <a:normAutofit/>
          </a:bodyPr>
          <a:lstStyle/>
          <a:p>
            <a:r>
              <a:rPr lang="en-US" altLang="zh-CN" dirty="0"/>
              <a:t>Future</a:t>
            </a:r>
            <a:r>
              <a:rPr lang="zh-CN" altLang="en-US" dirty="0"/>
              <a:t> </a:t>
            </a:r>
            <a:r>
              <a:rPr lang="en-US" altLang="zh-CN" dirty="0"/>
              <a:t>Work</a:t>
            </a:r>
            <a:r>
              <a:rPr lang="zh-CN" altLang="en-US" dirty="0"/>
              <a:t> </a:t>
            </a:r>
            <a:r>
              <a:rPr lang="en-US" altLang="zh-CN" dirty="0"/>
              <a:t>and</a:t>
            </a:r>
            <a:r>
              <a:rPr lang="zh-CN" altLang="en-US" dirty="0"/>
              <a:t> </a:t>
            </a:r>
            <a:r>
              <a:rPr lang="en-US" altLang="zh-CN" dirty="0"/>
              <a:t>Conclusion</a:t>
            </a:r>
            <a:endParaRPr lang="en-US" dirty="0"/>
          </a:p>
        </p:txBody>
      </p:sp>
      <p:sp>
        <p:nvSpPr>
          <p:cNvPr id="3" name="Content Placeholder 2">
            <a:extLst>
              <a:ext uri="{FF2B5EF4-FFF2-40B4-BE49-F238E27FC236}">
                <a16:creationId xmlns="" xmlns:a16="http://schemas.microsoft.com/office/drawing/2014/main" id="{ED58B9BD-5703-AC41-BB00-26F86DF4AA77}"/>
              </a:ext>
            </a:extLst>
          </p:cNvPr>
          <p:cNvSpPr>
            <a:spLocks noGrp="1"/>
          </p:cNvSpPr>
          <p:nvPr>
            <p:ph idx="1"/>
          </p:nvPr>
        </p:nvSpPr>
        <p:spPr>
          <a:xfrm>
            <a:off x="588043" y="1889046"/>
            <a:ext cx="10994357" cy="4832429"/>
          </a:xfrm>
        </p:spPr>
        <p:txBody>
          <a:bodyPr>
            <a:normAutofit/>
          </a:bodyPr>
          <a:lstStyle/>
          <a:p>
            <a:r>
              <a:rPr lang="en-US" altLang="zh-CN" dirty="0">
                <a:solidFill>
                  <a:srgbClr val="C00000"/>
                </a:solidFill>
              </a:rPr>
              <a:t>Future</a:t>
            </a:r>
            <a:r>
              <a:rPr lang="zh-CN" altLang="en-US" dirty="0">
                <a:solidFill>
                  <a:srgbClr val="C00000"/>
                </a:solidFill>
              </a:rPr>
              <a:t> </a:t>
            </a:r>
            <a:r>
              <a:rPr lang="en-US" altLang="zh-CN" dirty="0">
                <a:solidFill>
                  <a:srgbClr val="C00000"/>
                </a:solidFill>
              </a:rPr>
              <a:t>Work</a:t>
            </a:r>
            <a:r>
              <a:rPr lang="en-US" altLang="zh-CN" dirty="0"/>
              <a:t>:</a:t>
            </a:r>
          </a:p>
          <a:p>
            <a:pPr lvl="1">
              <a:buFont typeface="Wingdings" pitchFamily="2" charset="2"/>
              <a:buChar char="v"/>
            </a:pPr>
            <a:r>
              <a:rPr lang="en-US" dirty="0"/>
              <a:t>t</a:t>
            </a:r>
            <a:r>
              <a:rPr lang="en-US" sz="2000" dirty="0"/>
              <a:t>he parameter server is </a:t>
            </a:r>
            <a:r>
              <a:rPr lang="en-US" sz="2000" i="1" dirty="0">
                <a:solidFill>
                  <a:srgbClr val="FF0000"/>
                </a:solidFill>
              </a:rPr>
              <a:t>single point of failure</a:t>
            </a:r>
            <a:r>
              <a:rPr lang="en-US" sz="2000" dirty="0"/>
              <a:t>, both from privacy and feasibility perspective. </a:t>
            </a:r>
          </a:p>
          <a:p>
            <a:pPr lvl="1">
              <a:buFont typeface="Wingdings" pitchFamily="2" charset="2"/>
              <a:buChar char="v"/>
            </a:pPr>
            <a:r>
              <a:rPr lang="en-US" sz="2000" dirty="0"/>
              <a:t>develop the mobile APP for users to download to test and evaluate </a:t>
            </a:r>
            <a:r>
              <a:rPr lang="en-US" sz="2000" i="1" dirty="0" err="1"/>
              <a:t>SliceNet</a:t>
            </a:r>
            <a:r>
              <a:rPr lang="en-US" sz="2000" i="1" dirty="0"/>
              <a:t> </a:t>
            </a:r>
            <a:r>
              <a:rPr lang="en-US" sz="2000" dirty="0"/>
              <a:t>in real mobile devices. </a:t>
            </a:r>
          </a:p>
          <a:p>
            <a:pPr lvl="1">
              <a:buFont typeface="Wingdings" pitchFamily="2" charset="2"/>
              <a:buChar char="v"/>
            </a:pPr>
            <a:r>
              <a:rPr lang="en-US" sz="2000" dirty="0"/>
              <a:t>investigate into more factors hasn’t been included in this paper’s experiment, like energy consumption, asynchrony. </a:t>
            </a:r>
          </a:p>
          <a:p>
            <a:pPr lvl="1"/>
            <a:endParaRPr lang="en-US" sz="2000" dirty="0"/>
          </a:p>
          <a:p>
            <a:r>
              <a:rPr lang="en-US" altLang="zh-CN" sz="2400" dirty="0"/>
              <a:t>W</a:t>
            </a:r>
            <a:r>
              <a:rPr lang="en-US" sz="2400" dirty="0"/>
              <a:t>e successfully realized </a:t>
            </a:r>
            <a:r>
              <a:rPr lang="en-US" sz="2400" i="1" dirty="0" err="1"/>
              <a:t>Crowdlearning</a:t>
            </a:r>
            <a:r>
              <a:rPr lang="en-US" sz="2400" i="1" dirty="0"/>
              <a:t> </a:t>
            </a:r>
            <a:r>
              <a:rPr lang="en-US" sz="2400" dirty="0"/>
              <a:t>with our novel architecture </a:t>
            </a:r>
            <a:r>
              <a:rPr lang="en-US" sz="2400" i="1" dirty="0" err="1"/>
              <a:t>SliceNet</a:t>
            </a:r>
            <a:r>
              <a:rPr lang="en-US" sz="2400" dirty="0"/>
              <a:t>. </a:t>
            </a:r>
          </a:p>
          <a:p>
            <a:r>
              <a:rPr lang="en-US" altLang="zh-CN" sz="2400" dirty="0"/>
              <a:t>I</a:t>
            </a:r>
            <a:r>
              <a:rPr lang="en-US" sz="2400" dirty="0"/>
              <a:t>ndividual data never leaves the mobile device during </a:t>
            </a:r>
            <a:r>
              <a:rPr lang="en-US" sz="2400" i="1" dirty="0" err="1"/>
              <a:t>Crowdlearning</a:t>
            </a:r>
            <a:r>
              <a:rPr lang="en-US" altLang="zh-CN" sz="2400" i="1" dirty="0"/>
              <a:t>.</a:t>
            </a:r>
            <a:endParaRPr lang="en-US" sz="2400" dirty="0"/>
          </a:p>
          <a:p>
            <a:r>
              <a:rPr lang="en-US" altLang="zh-CN" sz="2400" dirty="0"/>
              <a:t>J</a:t>
            </a:r>
            <a:r>
              <a:rPr lang="en-US" sz="2400" dirty="0"/>
              <a:t>oint computation in </a:t>
            </a:r>
            <a:r>
              <a:rPr lang="en-US" sz="2400" i="1" dirty="0" err="1"/>
              <a:t>Crowdlearning</a:t>
            </a:r>
            <a:r>
              <a:rPr lang="en-US" sz="2400" i="1" dirty="0"/>
              <a:t> </a:t>
            </a:r>
            <a:r>
              <a:rPr lang="en-US" sz="2400" dirty="0"/>
              <a:t>does not leak individual data neither. </a:t>
            </a:r>
          </a:p>
          <a:p>
            <a:r>
              <a:rPr lang="en-US" altLang="zh-CN" sz="2400" dirty="0"/>
              <a:t>I</a:t>
            </a:r>
            <a:r>
              <a:rPr lang="en-US" sz="2400" dirty="0"/>
              <a:t>ndividual data owners are given the ultimate control on the training purpose</a:t>
            </a:r>
            <a:r>
              <a:rPr lang="en-US" altLang="zh-CN" sz="2400" dirty="0"/>
              <a:t>.</a:t>
            </a:r>
          </a:p>
          <a:p>
            <a:r>
              <a:rPr lang="en-US" altLang="zh-CN" sz="2400" dirty="0" err="1"/>
              <a:t>SliceNet</a:t>
            </a:r>
            <a:r>
              <a:rPr lang="zh-CN" altLang="en-US" sz="2400" dirty="0"/>
              <a:t> </a:t>
            </a:r>
            <a:r>
              <a:rPr lang="en-US" sz="2400" dirty="0"/>
              <a:t>achieves a high generalization performance and acceptable extra overhead for each device. </a:t>
            </a:r>
          </a:p>
          <a:p>
            <a:endParaRPr lang="en-US" dirty="0"/>
          </a:p>
          <a:p>
            <a:pPr lvl="1"/>
            <a:endParaRPr lang="en-US" altLang="zh-CN" dirty="0"/>
          </a:p>
          <a:p>
            <a:endParaRPr lang="en-US" altLang="zh-CN" dirty="0"/>
          </a:p>
          <a:p>
            <a:endParaRPr lang="en-US" dirty="0"/>
          </a:p>
        </p:txBody>
      </p:sp>
      <p:sp>
        <p:nvSpPr>
          <p:cNvPr id="4" name="Slide Number Placeholder 3">
            <a:extLst>
              <a:ext uri="{FF2B5EF4-FFF2-40B4-BE49-F238E27FC236}">
                <a16:creationId xmlns="" xmlns:a16="http://schemas.microsoft.com/office/drawing/2014/main" id="{FE7E2C36-2CE9-6B45-BD6E-B8C1EF838FFE}"/>
              </a:ext>
            </a:extLst>
          </p:cNvPr>
          <p:cNvSpPr>
            <a:spLocks noGrp="1"/>
          </p:cNvSpPr>
          <p:nvPr>
            <p:ph type="sldNum" sz="quarter" idx="12"/>
          </p:nvPr>
        </p:nvSpPr>
        <p:spPr/>
        <p:txBody>
          <a:bodyPr/>
          <a:lstStyle/>
          <a:p>
            <a:fld id="{9919F354-F0AC-664A-A3F3-CB37D7987B2A}" type="slidenum">
              <a:rPr lang="en-US" smtClean="0"/>
              <a:pPr/>
              <a:t>33</a:t>
            </a:fld>
            <a:endParaRPr lang="en-US" dirty="0"/>
          </a:p>
        </p:txBody>
      </p:sp>
    </p:spTree>
    <p:extLst>
      <p:ext uri="{BB962C8B-B14F-4D97-AF65-F5344CB8AC3E}">
        <p14:creationId xmlns:p14="http://schemas.microsoft.com/office/powerpoint/2010/main" val="2506160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180" y="2353242"/>
            <a:ext cx="7708420" cy="1590409"/>
          </a:xfrm>
        </p:spPr>
        <p:txBody>
          <a:bodyPr>
            <a:normAutofit/>
          </a:bodyPr>
          <a:lstStyle/>
          <a:p>
            <a:pPr algn="ctr"/>
            <a:r>
              <a:rPr lang="en-US" altLang="zh-CN" sz="8000" dirty="0">
                <a:solidFill>
                  <a:srgbClr val="FF0000"/>
                </a:solidFill>
                <a:latin typeface="Times" pitchFamily="2" charset="0"/>
              </a:rPr>
              <a:t>Thanks!</a:t>
            </a:r>
            <a:endParaRPr lang="en-US" sz="8000" dirty="0">
              <a:solidFill>
                <a:srgbClr val="FF0000"/>
              </a:solidFill>
              <a:latin typeface="Times" pitchFamily="2" charset="0"/>
            </a:endParaRPr>
          </a:p>
        </p:txBody>
      </p:sp>
      <p:sp>
        <p:nvSpPr>
          <p:cNvPr id="4" name="Slide Number Placeholder 3">
            <a:extLst>
              <a:ext uri="{FF2B5EF4-FFF2-40B4-BE49-F238E27FC236}">
                <a16:creationId xmlns="" xmlns:a16="http://schemas.microsoft.com/office/drawing/2014/main" id="{AAB31F18-C1D4-2C45-8D90-C3DC3BA5E3CD}"/>
              </a:ext>
            </a:extLst>
          </p:cNvPr>
          <p:cNvSpPr>
            <a:spLocks noGrp="1"/>
          </p:cNvSpPr>
          <p:nvPr>
            <p:ph type="sldNum" sz="quarter" idx="12"/>
          </p:nvPr>
        </p:nvSpPr>
        <p:spPr/>
        <p:txBody>
          <a:bodyPr/>
          <a:lstStyle/>
          <a:p>
            <a:fld id="{9919F354-F0AC-664A-A3F3-CB37D7987B2A}" type="slidenum">
              <a:rPr lang="en-US" smtClean="0"/>
              <a:pPr/>
              <a:t>34</a:t>
            </a:fld>
            <a:endParaRPr lang="en-US"/>
          </a:p>
        </p:txBody>
      </p:sp>
      <p:sp>
        <p:nvSpPr>
          <p:cNvPr id="5" name="Title 1">
            <a:extLst>
              <a:ext uri="{FF2B5EF4-FFF2-40B4-BE49-F238E27FC236}">
                <a16:creationId xmlns="" xmlns:a16="http://schemas.microsoft.com/office/drawing/2014/main" id="{6E078F39-BDBA-1C42-B826-EA9C4C728BFC}"/>
              </a:ext>
            </a:extLst>
          </p:cNvPr>
          <p:cNvSpPr txBox="1">
            <a:spLocks/>
          </p:cNvSpPr>
          <p:nvPr/>
        </p:nvSpPr>
        <p:spPr>
          <a:xfrm>
            <a:off x="4144123" y="3918952"/>
            <a:ext cx="7708420" cy="1590409"/>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Times New Roman" panose="02020603050405020304" pitchFamily="18" charset="0"/>
              </a:defRPr>
            </a:lvl1pPr>
          </a:lstStyle>
          <a:p>
            <a:r>
              <a:rPr lang="en-US" altLang="zh-CN" sz="8000" dirty="0">
                <a:solidFill>
                  <a:srgbClr val="FF0000"/>
                </a:solidFill>
                <a:latin typeface="Times" pitchFamily="2" charset="0"/>
              </a:rPr>
              <a:t>Q&amp;A</a:t>
            </a:r>
            <a:endParaRPr lang="en-US" sz="8000" dirty="0">
              <a:solidFill>
                <a:srgbClr val="FF0000"/>
              </a:solidFill>
              <a:latin typeface="Times" pitchFamily="2" charset="0"/>
            </a:endParaRPr>
          </a:p>
        </p:txBody>
      </p:sp>
    </p:spTree>
    <p:extLst>
      <p:ext uri="{BB962C8B-B14F-4D97-AF65-F5344CB8AC3E}">
        <p14:creationId xmlns:p14="http://schemas.microsoft.com/office/powerpoint/2010/main" val="5172713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Problems</a:t>
            </a:r>
            <a:r>
              <a:rPr lang="is-IS" altLang="zh-CN" dirty="0"/>
              <a:t>…</a:t>
            </a:r>
            <a:endParaRPr lang="en-US" dirty="0"/>
          </a:p>
        </p:txBody>
      </p:sp>
      <p:sp>
        <p:nvSpPr>
          <p:cNvPr id="3" name="Content Placeholder 2"/>
          <p:cNvSpPr>
            <a:spLocks noGrp="1"/>
          </p:cNvSpPr>
          <p:nvPr>
            <p:ph idx="1"/>
          </p:nvPr>
        </p:nvSpPr>
        <p:spPr/>
        <p:txBody>
          <a:bodyPr>
            <a:normAutofit fontScale="92500" lnSpcReduction="20000"/>
          </a:bodyPr>
          <a:lstStyle/>
          <a:p>
            <a:r>
              <a:rPr lang="en-US" altLang="zh-CN" sz="2400" dirty="0"/>
              <a:t>Training</a:t>
            </a:r>
            <a:r>
              <a:rPr lang="zh-CN" altLang="en-US" sz="2400" dirty="0"/>
              <a:t> </a:t>
            </a:r>
            <a:r>
              <a:rPr lang="en-US" altLang="zh-CN" sz="2400" dirty="0"/>
              <a:t>data</a:t>
            </a:r>
            <a:r>
              <a:rPr lang="zh-CN" altLang="en-US" sz="2400" dirty="0"/>
              <a:t> </a:t>
            </a:r>
            <a:r>
              <a:rPr lang="en-US" altLang="zh-CN" sz="2400" dirty="0"/>
              <a:t>is</a:t>
            </a:r>
            <a:r>
              <a:rPr lang="zh-CN" altLang="en-US" sz="2400" dirty="0"/>
              <a:t> </a:t>
            </a:r>
            <a:r>
              <a:rPr lang="en-US" altLang="zh-CN" sz="2400" dirty="0"/>
              <a:t>very</a:t>
            </a:r>
            <a:r>
              <a:rPr lang="zh-CN" altLang="en-US" sz="2400" dirty="0"/>
              <a:t> </a:t>
            </a:r>
            <a:r>
              <a:rPr lang="en-US" altLang="zh-CN" sz="2400" dirty="0">
                <a:solidFill>
                  <a:srgbClr val="C00000"/>
                </a:solidFill>
              </a:rPr>
              <a:t>sensitive</a:t>
            </a:r>
            <a:r>
              <a:rPr lang="en-US" altLang="zh-CN" sz="2400" dirty="0"/>
              <a:t>:</a:t>
            </a:r>
            <a:endParaRPr lang="zh-CN" altLang="en-US" sz="2400" dirty="0"/>
          </a:p>
          <a:p>
            <a:pPr lvl="1">
              <a:buFont typeface=".AppleSystemUIFont" charset="0"/>
              <a:buChar char="-"/>
            </a:pPr>
            <a:r>
              <a:rPr lang="en-US" altLang="zh-CN" sz="2000" dirty="0"/>
              <a:t>Speech,</a:t>
            </a:r>
            <a:r>
              <a:rPr lang="zh-CN" altLang="en-US" sz="2000" dirty="0"/>
              <a:t> </a:t>
            </a:r>
            <a:r>
              <a:rPr lang="en-US" altLang="zh-CN" sz="2000" dirty="0"/>
              <a:t>photo</a:t>
            </a:r>
            <a:r>
              <a:rPr lang="zh-CN" altLang="en-US" sz="2000" dirty="0"/>
              <a:t> </a:t>
            </a:r>
            <a:r>
              <a:rPr lang="en-US" altLang="zh-CN" sz="2000" dirty="0"/>
              <a:t>images,</a:t>
            </a:r>
            <a:r>
              <a:rPr lang="zh-CN" altLang="en-US" sz="2000" dirty="0"/>
              <a:t> </a:t>
            </a:r>
            <a:r>
              <a:rPr lang="en-US" altLang="zh-CN" sz="2000" dirty="0"/>
              <a:t>written</a:t>
            </a:r>
            <a:r>
              <a:rPr lang="zh-CN" altLang="en-US" sz="2000" dirty="0"/>
              <a:t> </a:t>
            </a:r>
            <a:r>
              <a:rPr lang="en-US" altLang="zh-CN" sz="2000" dirty="0"/>
              <a:t>documents,</a:t>
            </a:r>
            <a:r>
              <a:rPr lang="zh-CN" altLang="en-US" sz="2000" dirty="0"/>
              <a:t> </a:t>
            </a:r>
            <a:r>
              <a:rPr lang="en-US" altLang="zh-CN" sz="2000" dirty="0"/>
              <a:t>or</a:t>
            </a:r>
            <a:r>
              <a:rPr lang="zh-CN" altLang="en-US" sz="2000" dirty="0"/>
              <a:t> </a:t>
            </a:r>
            <a:r>
              <a:rPr lang="en-US" altLang="zh-CN" sz="2000" dirty="0"/>
              <a:t>typing</a:t>
            </a:r>
            <a:r>
              <a:rPr lang="zh-CN" altLang="en-US" sz="2000" dirty="0"/>
              <a:t> </a:t>
            </a:r>
            <a:r>
              <a:rPr lang="en-US" altLang="zh-CN" sz="2000" dirty="0"/>
              <a:t>input,</a:t>
            </a:r>
            <a:r>
              <a:rPr lang="zh-CN" altLang="en-US" sz="2000" dirty="0"/>
              <a:t> </a:t>
            </a:r>
            <a:r>
              <a:rPr lang="en-US" altLang="zh-CN" sz="2000" dirty="0"/>
              <a:t>might</a:t>
            </a:r>
            <a:r>
              <a:rPr lang="zh-CN" altLang="en-US" sz="2000" dirty="0"/>
              <a:t> </a:t>
            </a:r>
            <a:r>
              <a:rPr lang="en-US" altLang="zh-CN" sz="2000" dirty="0"/>
              <a:t>contain</a:t>
            </a:r>
            <a:r>
              <a:rPr lang="zh-CN" altLang="en-US" sz="2000" dirty="0"/>
              <a:t> </a:t>
            </a:r>
            <a:r>
              <a:rPr lang="en-US" altLang="zh-CN" sz="2000" dirty="0"/>
              <a:t>sensitive</a:t>
            </a:r>
            <a:r>
              <a:rPr lang="zh-CN" altLang="en-US" sz="2000" dirty="0"/>
              <a:t> </a:t>
            </a:r>
            <a:r>
              <a:rPr lang="en-US" altLang="zh-CN" sz="2000" dirty="0"/>
              <a:t>private</a:t>
            </a:r>
            <a:r>
              <a:rPr lang="zh-CN" altLang="en-US" sz="2000" dirty="0"/>
              <a:t> </a:t>
            </a:r>
            <a:r>
              <a:rPr lang="en-US" altLang="zh-CN" sz="2000" dirty="0"/>
              <a:t>information.</a:t>
            </a:r>
            <a:endParaRPr lang="zh-CN" altLang="en-US" sz="2000" dirty="0"/>
          </a:p>
          <a:p>
            <a:endParaRPr lang="en-US" altLang="zh-CN" sz="2400" dirty="0"/>
          </a:p>
          <a:p>
            <a:r>
              <a:rPr lang="en-US" altLang="zh-CN" sz="2400" dirty="0"/>
              <a:t>Users’</a:t>
            </a:r>
            <a:r>
              <a:rPr lang="zh-CN" altLang="en-US" sz="2400" dirty="0"/>
              <a:t> </a:t>
            </a:r>
            <a:r>
              <a:rPr lang="en-US" altLang="zh-CN" sz="2400" dirty="0"/>
              <a:t>control</a:t>
            </a:r>
            <a:r>
              <a:rPr lang="zh-CN" altLang="en-US" sz="2400" dirty="0"/>
              <a:t> </a:t>
            </a:r>
            <a:r>
              <a:rPr lang="en-US" altLang="zh-CN" sz="2400" dirty="0"/>
              <a:t>ability:</a:t>
            </a:r>
            <a:endParaRPr lang="zh-CN" altLang="en-US" sz="2400" dirty="0"/>
          </a:p>
          <a:p>
            <a:pPr lvl="1">
              <a:buFont typeface=".AppleSystemUIFont" charset="0"/>
              <a:buChar char="-"/>
            </a:pPr>
            <a:r>
              <a:rPr lang="en-US" altLang="zh-CN" sz="2000" dirty="0"/>
              <a:t>Users</a:t>
            </a:r>
            <a:r>
              <a:rPr lang="zh-CN" altLang="en-US" sz="2000" dirty="0"/>
              <a:t> </a:t>
            </a:r>
            <a:r>
              <a:rPr lang="en-US" altLang="zh-CN" sz="2000" dirty="0"/>
              <a:t>cannot</a:t>
            </a:r>
            <a:r>
              <a:rPr lang="zh-CN" altLang="en-US" sz="2000" dirty="0"/>
              <a:t> </a:t>
            </a:r>
            <a:r>
              <a:rPr lang="en-US" altLang="zh-CN" sz="2000" dirty="0"/>
              <a:t>control</a:t>
            </a:r>
            <a:r>
              <a:rPr lang="zh-CN" altLang="en-US" sz="2000" dirty="0"/>
              <a:t> </a:t>
            </a:r>
            <a:r>
              <a:rPr lang="en-US" altLang="zh-CN" sz="2000" dirty="0">
                <a:solidFill>
                  <a:srgbClr val="C00000"/>
                </a:solidFill>
              </a:rPr>
              <a:t>how</a:t>
            </a:r>
            <a:r>
              <a:rPr lang="zh-CN" altLang="en-US" sz="2000" dirty="0">
                <a:solidFill>
                  <a:srgbClr val="C00000"/>
                </a:solidFill>
              </a:rPr>
              <a:t> </a:t>
            </a:r>
            <a:r>
              <a:rPr lang="en-US" altLang="zh-CN" sz="2000" dirty="0">
                <a:solidFill>
                  <a:srgbClr val="C00000"/>
                </a:solidFill>
              </a:rPr>
              <a:t>will</a:t>
            </a:r>
            <a:r>
              <a:rPr lang="zh-CN" altLang="en-US" sz="2000" dirty="0">
                <a:solidFill>
                  <a:srgbClr val="C00000"/>
                </a:solidFill>
              </a:rPr>
              <a:t> </a:t>
            </a:r>
            <a:r>
              <a:rPr lang="en-US" altLang="zh-CN" sz="2000" dirty="0">
                <a:solidFill>
                  <a:srgbClr val="C00000"/>
                </a:solidFill>
              </a:rPr>
              <a:t>the</a:t>
            </a:r>
            <a:r>
              <a:rPr lang="zh-CN" altLang="en-US" sz="2000" dirty="0">
                <a:solidFill>
                  <a:srgbClr val="C00000"/>
                </a:solidFill>
              </a:rPr>
              <a:t> </a:t>
            </a:r>
            <a:r>
              <a:rPr lang="en-US" altLang="zh-CN" sz="2000" dirty="0">
                <a:solidFill>
                  <a:srgbClr val="C00000"/>
                </a:solidFill>
              </a:rPr>
              <a:t>data</a:t>
            </a:r>
            <a:r>
              <a:rPr lang="zh-CN" altLang="en-US" sz="2000" dirty="0">
                <a:solidFill>
                  <a:srgbClr val="C00000"/>
                </a:solidFill>
              </a:rPr>
              <a:t> </a:t>
            </a:r>
            <a:r>
              <a:rPr lang="en-US" altLang="zh-CN" sz="2000" dirty="0">
                <a:solidFill>
                  <a:srgbClr val="C00000"/>
                </a:solidFill>
              </a:rPr>
              <a:t>be</a:t>
            </a:r>
            <a:r>
              <a:rPr lang="zh-CN" altLang="en-US" sz="2000" dirty="0">
                <a:solidFill>
                  <a:srgbClr val="C00000"/>
                </a:solidFill>
              </a:rPr>
              <a:t> </a:t>
            </a:r>
            <a:r>
              <a:rPr lang="en-US" altLang="zh-CN" sz="2000" dirty="0">
                <a:solidFill>
                  <a:srgbClr val="C00000"/>
                </a:solidFill>
              </a:rPr>
              <a:t>used</a:t>
            </a:r>
            <a:endParaRPr lang="zh-CN" altLang="en-US" sz="2000" dirty="0">
              <a:solidFill>
                <a:srgbClr val="C00000"/>
              </a:solidFill>
            </a:endParaRPr>
          </a:p>
          <a:p>
            <a:pPr lvl="1">
              <a:buFont typeface=".AppleSystemUIFont" charset="0"/>
              <a:buChar char="-"/>
            </a:pPr>
            <a:r>
              <a:rPr lang="en-US" altLang="zh-CN" sz="2000" dirty="0"/>
              <a:t>Users</a:t>
            </a:r>
            <a:r>
              <a:rPr lang="zh-CN" altLang="en-US" sz="2000" dirty="0"/>
              <a:t> </a:t>
            </a:r>
            <a:r>
              <a:rPr lang="en-US" altLang="zh-CN" sz="2000" dirty="0"/>
              <a:t>have</a:t>
            </a:r>
            <a:r>
              <a:rPr lang="zh-CN" altLang="en-US" sz="2000" dirty="0"/>
              <a:t> </a:t>
            </a:r>
            <a:r>
              <a:rPr lang="en-US" altLang="zh-CN" sz="2000" dirty="0"/>
              <a:t>no</a:t>
            </a:r>
            <a:r>
              <a:rPr lang="zh-CN" altLang="en-US" sz="2000" dirty="0"/>
              <a:t> </a:t>
            </a:r>
            <a:r>
              <a:rPr lang="en-US" altLang="zh-CN" sz="2000" dirty="0"/>
              <a:t>control</a:t>
            </a:r>
            <a:r>
              <a:rPr lang="zh-CN" altLang="en-US" sz="2000" dirty="0"/>
              <a:t> </a:t>
            </a:r>
            <a:r>
              <a:rPr lang="en-US" altLang="zh-CN" sz="2000" dirty="0"/>
              <a:t>over</a:t>
            </a:r>
            <a:r>
              <a:rPr lang="zh-CN" altLang="en-US" sz="2000" dirty="0"/>
              <a:t> </a:t>
            </a:r>
            <a:r>
              <a:rPr lang="en-US" altLang="zh-CN" sz="2000" dirty="0"/>
              <a:t>the</a:t>
            </a:r>
            <a:r>
              <a:rPr lang="zh-CN" altLang="en-US" sz="2000" dirty="0"/>
              <a:t> </a:t>
            </a:r>
            <a:r>
              <a:rPr lang="en-US" altLang="zh-CN" sz="2000" dirty="0">
                <a:solidFill>
                  <a:srgbClr val="C00000"/>
                </a:solidFill>
              </a:rPr>
              <a:t>learning</a:t>
            </a:r>
            <a:r>
              <a:rPr lang="zh-CN" altLang="en-US" sz="2000" dirty="0">
                <a:solidFill>
                  <a:srgbClr val="C00000"/>
                </a:solidFill>
              </a:rPr>
              <a:t> </a:t>
            </a:r>
            <a:r>
              <a:rPr lang="en-US" altLang="zh-CN" sz="2000" dirty="0">
                <a:solidFill>
                  <a:srgbClr val="C00000"/>
                </a:solidFill>
              </a:rPr>
              <a:t>objective</a:t>
            </a:r>
          </a:p>
          <a:p>
            <a:pPr lvl="1">
              <a:buFont typeface=".AppleSystemUIFont" charset="0"/>
              <a:buChar char="-"/>
            </a:pPr>
            <a:r>
              <a:rPr lang="en-US" sz="2000" dirty="0"/>
              <a:t>Users can</a:t>
            </a:r>
            <a:r>
              <a:rPr lang="en-US" altLang="zh-CN" sz="2000" dirty="0"/>
              <a:t>not</a:t>
            </a:r>
            <a:r>
              <a:rPr lang="zh-CN" altLang="en-US" sz="2000" dirty="0"/>
              <a:t> </a:t>
            </a:r>
            <a:r>
              <a:rPr lang="en-US" sz="2000" dirty="0">
                <a:solidFill>
                  <a:srgbClr val="C00000"/>
                </a:solidFill>
              </a:rPr>
              <a:t>delete</a:t>
            </a:r>
            <a:r>
              <a:rPr lang="en-US" sz="2000" dirty="0"/>
              <a:t> </a:t>
            </a:r>
            <a:r>
              <a:rPr lang="en-US" altLang="zh-CN" sz="2000" dirty="0"/>
              <a:t>the</a:t>
            </a:r>
            <a:r>
              <a:rPr lang="zh-CN" altLang="en-US" sz="2000" dirty="0"/>
              <a:t> </a:t>
            </a:r>
            <a:r>
              <a:rPr lang="en-US" altLang="zh-CN" sz="2000" dirty="0"/>
              <a:t>data</a:t>
            </a:r>
            <a:r>
              <a:rPr lang="zh-CN" altLang="en-US" sz="2000" dirty="0"/>
              <a:t> </a:t>
            </a:r>
            <a:r>
              <a:rPr lang="en-US" altLang="zh-CN" sz="2000" dirty="0"/>
              <a:t>after</a:t>
            </a:r>
            <a:r>
              <a:rPr lang="zh-CN" altLang="en-US" sz="2000" dirty="0"/>
              <a:t> </a:t>
            </a:r>
            <a:r>
              <a:rPr lang="en-US" altLang="zh-CN" sz="2000" dirty="0"/>
              <a:t>training</a:t>
            </a:r>
            <a:endParaRPr lang="zh-CN" altLang="en-US" sz="2000" dirty="0">
              <a:solidFill>
                <a:srgbClr val="C00000"/>
              </a:solidFill>
            </a:endParaRPr>
          </a:p>
          <a:p>
            <a:pPr marL="457200" lvl="1" indent="0">
              <a:buNone/>
            </a:pPr>
            <a:endParaRPr lang="zh-CN" altLang="en-US" sz="2000" dirty="0">
              <a:solidFill>
                <a:srgbClr val="FF0000"/>
              </a:solidFill>
            </a:endParaRPr>
          </a:p>
          <a:p>
            <a:r>
              <a:rPr lang="en-US" altLang="zh-CN" sz="2400" dirty="0"/>
              <a:t>To</a:t>
            </a:r>
            <a:r>
              <a:rPr lang="zh-CN" altLang="en-US" sz="2400" dirty="0"/>
              <a:t> </a:t>
            </a:r>
            <a:r>
              <a:rPr lang="en-US" altLang="zh-CN" sz="2400" dirty="0"/>
              <a:t>use</a:t>
            </a:r>
            <a:r>
              <a:rPr lang="zh-CN" altLang="en-US" sz="2400" dirty="0"/>
              <a:t> </a:t>
            </a:r>
            <a:r>
              <a:rPr lang="en-US" altLang="zh-CN" sz="2400" dirty="0"/>
              <a:t>the</a:t>
            </a:r>
            <a:r>
              <a:rPr lang="zh-CN" altLang="en-US" sz="2400" dirty="0"/>
              <a:t> </a:t>
            </a:r>
            <a:r>
              <a:rPr lang="en-US" altLang="zh-CN" sz="2400" dirty="0"/>
              <a:t>trained</a:t>
            </a:r>
            <a:r>
              <a:rPr lang="zh-CN" altLang="en-US" sz="2400" dirty="0"/>
              <a:t> </a:t>
            </a:r>
            <a:r>
              <a:rPr lang="en-US" altLang="zh-CN" sz="2400" dirty="0"/>
              <a:t>model</a:t>
            </a:r>
            <a:r>
              <a:rPr lang="zh-CN" altLang="en-US" sz="2400" dirty="0"/>
              <a:t> </a:t>
            </a:r>
            <a:r>
              <a:rPr lang="en-US" altLang="zh-CN" sz="2400" dirty="0"/>
              <a:t>requires</a:t>
            </a:r>
            <a:r>
              <a:rPr lang="zh-CN" altLang="en-US" sz="2400" dirty="0"/>
              <a:t> </a:t>
            </a:r>
            <a:r>
              <a:rPr lang="en-US" altLang="zh-CN" sz="2400" dirty="0"/>
              <a:t>users</a:t>
            </a:r>
            <a:r>
              <a:rPr lang="zh-CN" altLang="en-US" sz="2400" dirty="0"/>
              <a:t> </a:t>
            </a:r>
            <a:r>
              <a:rPr lang="en-US" altLang="zh-CN" sz="2400" dirty="0"/>
              <a:t>to</a:t>
            </a:r>
            <a:r>
              <a:rPr lang="zh-CN" altLang="en-US" sz="2400" dirty="0"/>
              <a:t> </a:t>
            </a:r>
            <a:r>
              <a:rPr lang="en-US" altLang="zh-CN" sz="2400" dirty="0">
                <a:solidFill>
                  <a:srgbClr val="C00000"/>
                </a:solidFill>
              </a:rPr>
              <a:t>share</a:t>
            </a:r>
            <a:r>
              <a:rPr lang="zh-CN" altLang="en-US" sz="2400" dirty="0">
                <a:solidFill>
                  <a:srgbClr val="C00000"/>
                </a:solidFill>
              </a:rPr>
              <a:t> </a:t>
            </a:r>
            <a:r>
              <a:rPr lang="en-US" altLang="zh-CN" sz="2400" dirty="0">
                <a:solidFill>
                  <a:srgbClr val="C00000"/>
                </a:solidFill>
              </a:rPr>
              <a:t>their</a:t>
            </a:r>
            <a:r>
              <a:rPr lang="zh-CN" altLang="en-US" sz="2400" dirty="0">
                <a:solidFill>
                  <a:srgbClr val="C00000"/>
                </a:solidFill>
              </a:rPr>
              <a:t> </a:t>
            </a:r>
            <a:r>
              <a:rPr lang="en-US" altLang="zh-CN" sz="2400" dirty="0">
                <a:solidFill>
                  <a:srgbClr val="C00000"/>
                </a:solidFill>
              </a:rPr>
              <a:t>private</a:t>
            </a:r>
            <a:r>
              <a:rPr lang="zh-CN" altLang="en-US" sz="2400" dirty="0">
                <a:solidFill>
                  <a:srgbClr val="C00000"/>
                </a:solidFill>
              </a:rPr>
              <a:t> </a:t>
            </a:r>
            <a:r>
              <a:rPr lang="en-US" altLang="zh-CN" sz="2400" dirty="0">
                <a:solidFill>
                  <a:srgbClr val="C00000"/>
                </a:solidFill>
              </a:rPr>
              <a:t>data</a:t>
            </a:r>
            <a:r>
              <a:rPr lang="zh-CN" altLang="en-US" sz="2400" dirty="0">
                <a:solidFill>
                  <a:srgbClr val="C00000"/>
                </a:solidFill>
              </a:rPr>
              <a:t> </a:t>
            </a:r>
            <a:r>
              <a:rPr lang="en-US" altLang="zh-CN" sz="2400" dirty="0">
                <a:solidFill>
                  <a:srgbClr val="C00000"/>
                </a:solidFill>
              </a:rPr>
              <a:t>with</a:t>
            </a:r>
            <a:r>
              <a:rPr lang="zh-CN" altLang="en-US" sz="2400" dirty="0">
                <a:solidFill>
                  <a:srgbClr val="C00000"/>
                </a:solidFill>
              </a:rPr>
              <a:t> </a:t>
            </a:r>
            <a:r>
              <a:rPr lang="en-US" altLang="zh-CN" sz="2400" dirty="0">
                <a:solidFill>
                  <a:srgbClr val="C00000"/>
                </a:solidFill>
              </a:rPr>
              <a:t>service</a:t>
            </a:r>
            <a:r>
              <a:rPr lang="zh-CN" altLang="en-US" sz="2400" dirty="0">
                <a:solidFill>
                  <a:srgbClr val="C00000"/>
                </a:solidFill>
              </a:rPr>
              <a:t> </a:t>
            </a:r>
            <a:r>
              <a:rPr lang="en-US" altLang="zh-CN" sz="2400" dirty="0">
                <a:solidFill>
                  <a:srgbClr val="C00000"/>
                </a:solidFill>
              </a:rPr>
              <a:t>providers</a:t>
            </a:r>
            <a:r>
              <a:rPr lang="en-US" altLang="zh-CN" sz="2400" dirty="0"/>
              <a:t>,</a:t>
            </a:r>
            <a:r>
              <a:rPr lang="zh-CN" altLang="en-US" sz="2400" dirty="0">
                <a:solidFill>
                  <a:srgbClr val="C00000"/>
                </a:solidFill>
              </a:rPr>
              <a:t> </a:t>
            </a:r>
            <a:r>
              <a:rPr lang="en-US" altLang="zh-CN" sz="2400" dirty="0"/>
              <a:t>and</a:t>
            </a:r>
            <a:r>
              <a:rPr lang="zh-CN" altLang="en-US" sz="2400" dirty="0"/>
              <a:t> </a:t>
            </a:r>
            <a:r>
              <a:rPr lang="en-US" altLang="zh-CN" sz="2400" dirty="0"/>
              <a:t>the</a:t>
            </a:r>
            <a:r>
              <a:rPr lang="zh-CN" altLang="en-US" sz="2400" dirty="0"/>
              <a:t> </a:t>
            </a:r>
            <a:r>
              <a:rPr lang="en-US" altLang="zh-CN" sz="2400" dirty="0">
                <a:solidFill>
                  <a:srgbClr val="C00000"/>
                </a:solidFill>
              </a:rPr>
              <a:t>output</a:t>
            </a:r>
            <a:r>
              <a:rPr lang="zh-CN" altLang="en-US" sz="2400" dirty="0">
                <a:solidFill>
                  <a:srgbClr val="C00000"/>
                </a:solidFill>
              </a:rPr>
              <a:t> </a:t>
            </a:r>
            <a:r>
              <a:rPr lang="en-US" altLang="zh-CN" sz="2400" dirty="0">
                <a:solidFill>
                  <a:srgbClr val="C00000"/>
                </a:solidFill>
              </a:rPr>
              <a:t>is</a:t>
            </a:r>
            <a:r>
              <a:rPr lang="zh-CN" altLang="en-US" sz="2400" dirty="0">
                <a:solidFill>
                  <a:srgbClr val="C00000"/>
                </a:solidFill>
              </a:rPr>
              <a:t> </a:t>
            </a:r>
            <a:r>
              <a:rPr lang="en-US" altLang="zh-CN" sz="2400" dirty="0">
                <a:solidFill>
                  <a:srgbClr val="C00000"/>
                </a:solidFill>
              </a:rPr>
              <a:t>provided</a:t>
            </a:r>
            <a:r>
              <a:rPr lang="zh-CN" altLang="en-US" sz="2400" dirty="0">
                <a:solidFill>
                  <a:srgbClr val="C00000"/>
                </a:solidFill>
              </a:rPr>
              <a:t> </a:t>
            </a:r>
            <a:r>
              <a:rPr lang="en-US" altLang="zh-CN" sz="2400" dirty="0">
                <a:solidFill>
                  <a:srgbClr val="C00000"/>
                </a:solidFill>
              </a:rPr>
              <a:t>by</a:t>
            </a:r>
            <a:r>
              <a:rPr lang="zh-CN" altLang="en-US" sz="2400" dirty="0">
                <a:solidFill>
                  <a:srgbClr val="C00000"/>
                </a:solidFill>
              </a:rPr>
              <a:t> </a:t>
            </a:r>
            <a:r>
              <a:rPr lang="en-US" altLang="zh-CN" sz="2400" dirty="0">
                <a:solidFill>
                  <a:srgbClr val="C00000"/>
                </a:solidFill>
              </a:rPr>
              <a:t>service</a:t>
            </a:r>
            <a:r>
              <a:rPr lang="zh-CN" altLang="en-US" sz="2400" dirty="0">
                <a:solidFill>
                  <a:srgbClr val="C00000"/>
                </a:solidFill>
              </a:rPr>
              <a:t> </a:t>
            </a:r>
            <a:r>
              <a:rPr lang="en-US" altLang="zh-CN" sz="2400" dirty="0">
                <a:solidFill>
                  <a:srgbClr val="C00000"/>
                </a:solidFill>
              </a:rPr>
              <a:t>providers</a:t>
            </a:r>
            <a:r>
              <a:rPr lang="en-US" altLang="zh-CN" sz="2400" dirty="0"/>
              <a:t>.</a:t>
            </a:r>
            <a:endParaRPr lang="zh-CN" altLang="en-US" sz="2400" dirty="0"/>
          </a:p>
          <a:p>
            <a:endParaRPr lang="zh-CN" altLang="en-US" sz="2400" dirty="0"/>
          </a:p>
          <a:p>
            <a:r>
              <a:rPr lang="en-US" altLang="zh-CN" sz="2400" dirty="0"/>
              <a:t>In</a:t>
            </a:r>
            <a:r>
              <a:rPr lang="zh-CN" altLang="en-US" sz="2400" dirty="0"/>
              <a:t> </a:t>
            </a:r>
            <a:r>
              <a:rPr lang="en-US" altLang="zh-CN" sz="2400" dirty="0"/>
              <a:t>many</a:t>
            </a:r>
            <a:r>
              <a:rPr lang="zh-CN" altLang="en-US" sz="2400" dirty="0"/>
              <a:t> </a:t>
            </a:r>
            <a:r>
              <a:rPr lang="en-US" altLang="zh-CN" sz="2400" dirty="0"/>
              <a:t>domains,</a:t>
            </a:r>
            <a:r>
              <a:rPr lang="zh-CN" altLang="en-US" sz="2400" dirty="0"/>
              <a:t> </a:t>
            </a:r>
            <a:r>
              <a:rPr lang="en-US" altLang="zh-CN" sz="2400" dirty="0"/>
              <a:t>like</a:t>
            </a:r>
            <a:r>
              <a:rPr lang="zh-CN" altLang="en-US" sz="2400" dirty="0"/>
              <a:t> </a:t>
            </a:r>
            <a:r>
              <a:rPr lang="en-US" altLang="zh-CN" sz="2400" dirty="0"/>
              <a:t>those</a:t>
            </a:r>
            <a:r>
              <a:rPr lang="zh-CN" altLang="en-US" sz="2400" dirty="0"/>
              <a:t> </a:t>
            </a:r>
            <a:r>
              <a:rPr lang="en-US" altLang="zh-CN" sz="2400" dirty="0"/>
              <a:t>related</a:t>
            </a:r>
            <a:r>
              <a:rPr lang="zh-CN" altLang="en-US" sz="2400" dirty="0"/>
              <a:t> </a:t>
            </a:r>
            <a:r>
              <a:rPr lang="en-US" altLang="zh-CN" sz="2400" dirty="0"/>
              <a:t>to</a:t>
            </a:r>
            <a:r>
              <a:rPr lang="zh-CN" altLang="en-US" sz="2400" dirty="0"/>
              <a:t> </a:t>
            </a:r>
            <a:r>
              <a:rPr lang="en-US" altLang="zh-CN" sz="2400" dirty="0"/>
              <a:t>medicine,</a:t>
            </a:r>
            <a:r>
              <a:rPr lang="zh-CN" altLang="en-US" sz="2400" dirty="0"/>
              <a:t> </a:t>
            </a:r>
            <a:r>
              <a:rPr lang="en-US" altLang="zh-CN" sz="2400" dirty="0">
                <a:solidFill>
                  <a:srgbClr val="C00000"/>
                </a:solidFill>
              </a:rPr>
              <a:t>sharing</a:t>
            </a:r>
            <a:r>
              <a:rPr lang="zh-CN" altLang="en-US" sz="2400" dirty="0">
                <a:solidFill>
                  <a:srgbClr val="C00000"/>
                </a:solidFill>
              </a:rPr>
              <a:t> </a:t>
            </a:r>
            <a:r>
              <a:rPr lang="en-US" altLang="zh-CN" sz="2400" dirty="0">
                <a:solidFill>
                  <a:srgbClr val="C00000"/>
                </a:solidFill>
              </a:rPr>
              <a:t>data</a:t>
            </a:r>
            <a:r>
              <a:rPr lang="zh-CN" altLang="en-US" sz="2400" dirty="0">
                <a:solidFill>
                  <a:srgbClr val="C00000"/>
                </a:solidFill>
              </a:rPr>
              <a:t> </a:t>
            </a:r>
            <a:r>
              <a:rPr lang="en-US" altLang="zh-CN" sz="2400" dirty="0">
                <a:solidFill>
                  <a:srgbClr val="C00000"/>
                </a:solidFill>
              </a:rPr>
              <a:t>of</a:t>
            </a:r>
            <a:r>
              <a:rPr lang="zh-CN" altLang="en-US" sz="2400" dirty="0">
                <a:solidFill>
                  <a:srgbClr val="C00000"/>
                </a:solidFill>
              </a:rPr>
              <a:t> </a:t>
            </a:r>
            <a:r>
              <a:rPr lang="en-US" altLang="zh-CN" sz="2400" dirty="0">
                <a:solidFill>
                  <a:srgbClr val="C00000"/>
                </a:solidFill>
              </a:rPr>
              <a:t>individuals</a:t>
            </a:r>
            <a:r>
              <a:rPr lang="zh-CN" altLang="en-US" sz="2400" dirty="0">
                <a:solidFill>
                  <a:srgbClr val="C00000"/>
                </a:solidFill>
              </a:rPr>
              <a:t> </a:t>
            </a:r>
            <a:r>
              <a:rPr lang="en-US" altLang="zh-CN" sz="2400" dirty="0">
                <a:solidFill>
                  <a:srgbClr val="C00000"/>
                </a:solidFill>
              </a:rPr>
              <a:t>is</a:t>
            </a:r>
            <a:r>
              <a:rPr lang="zh-CN" altLang="en-US" sz="2400" dirty="0">
                <a:solidFill>
                  <a:srgbClr val="C00000"/>
                </a:solidFill>
              </a:rPr>
              <a:t> </a:t>
            </a:r>
            <a:r>
              <a:rPr lang="en-US" altLang="zh-CN" sz="2400" dirty="0">
                <a:solidFill>
                  <a:srgbClr val="C00000"/>
                </a:solidFill>
              </a:rPr>
              <a:t>not</a:t>
            </a:r>
            <a:r>
              <a:rPr lang="zh-CN" altLang="en-US" sz="2400" dirty="0">
                <a:solidFill>
                  <a:srgbClr val="C00000"/>
                </a:solidFill>
              </a:rPr>
              <a:t> </a:t>
            </a:r>
            <a:r>
              <a:rPr lang="en-US" altLang="zh-CN" sz="2400" dirty="0">
                <a:solidFill>
                  <a:srgbClr val="C00000"/>
                </a:solidFill>
              </a:rPr>
              <a:t>permitted</a:t>
            </a:r>
            <a:r>
              <a:rPr lang="zh-CN" altLang="en-US" sz="2400" dirty="0">
                <a:solidFill>
                  <a:srgbClr val="C00000"/>
                </a:solidFill>
              </a:rPr>
              <a:t> </a:t>
            </a:r>
            <a:r>
              <a:rPr lang="en-US" altLang="zh-CN" sz="2400" dirty="0"/>
              <a:t>by</a:t>
            </a:r>
            <a:r>
              <a:rPr lang="zh-CN" altLang="en-US" sz="2400" dirty="0"/>
              <a:t> </a:t>
            </a:r>
            <a:r>
              <a:rPr lang="en-US" altLang="zh-CN" sz="2400" dirty="0"/>
              <a:t>law</a:t>
            </a:r>
            <a:r>
              <a:rPr lang="zh-CN" altLang="en-US" sz="2400" dirty="0"/>
              <a:t> </a:t>
            </a:r>
            <a:r>
              <a:rPr lang="en-US" altLang="zh-CN" sz="2400" dirty="0"/>
              <a:t>or</a:t>
            </a:r>
            <a:r>
              <a:rPr lang="zh-CN" altLang="en-US" sz="2400" dirty="0"/>
              <a:t> </a:t>
            </a:r>
            <a:r>
              <a:rPr lang="en-US" altLang="zh-CN" sz="2400" dirty="0"/>
              <a:t>regulation.</a:t>
            </a:r>
            <a:endParaRPr lang="zh-CN" altLang="en-US" sz="2400" dirty="0"/>
          </a:p>
        </p:txBody>
      </p:sp>
      <p:sp>
        <p:nvSpPr>
          <p:cNvPr id="5" name="Slide Number Placeholder 4">
            <a:extLst>
              <a:ext uri="{FF2B5EF4-FFF2-40B4-BE49-F238E27FC236}">
                <a16:creationId xmlns="" xmlns:a16="http://schemas.microsoft.com/office/drawing/2014/main" id="{90D862AB-F8B0-AD42-89A9-FAFDF23E2FDE}"/>
              </a:ext>
            </a:extLst>
          </p:cNvPr>
          <p:cNvSpPr>
            <a:spLocks noGrp="1"/>
          </p:cNvSpPr>
          <p:nvPr>
            <p:ph type="sldNum" sz="quarter" idx="12"/>
          </p:nvPr>
        </p:nvSpPr>
        <p:spPr/>
        <p:txBody>
          <a:bodyPr/>
          <a:lstStyle/>
          <a:p>
            <a:fld id="{9919F354-F0AC-664A-A3F3-CB37D7987B2A}" type="slidenum">
              <a:rPr lang="en-US" smtClean="0"/>
              <a:pPr/>
              <a:t>3</a:t>
            </a:fld>
            <a:endParaRPr lang="en-US"/>
          </a:p>
        </p:txBody>
      </p:sp>
    </p:spTree>
    <p:extLst>
      <p:ext uri="{BB962C8B-B14F-4D97-AF65-F5344CB8AC3E}">
        <p14:creationId xmlns:p14="http://schemas.microsoft.com/office/powerpoint/2010/main" val="3170524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Possible</a:t>
            </a:r>
            <a:r>
              <a:rPr lang="zh-CN" altLang="en-US" dirty="0"/>
              <a:t> </a:t>
            </a:r>
            <a:r>
              <a:rPr lang="en-US" altLang="zh-CN" dirty="0"/>
              <a:t>Consequences</a:t>
            </a:r>
            <a:r>
              <a:rPr lang="is-IS" altLang="zh-CN" dirty="0"/>
              <a:t>…</a:t>
            </a:r>
            <a:endParaRPr lang="en-US" dirty="0"/>
          </a:p>
        </p:txBody>
      </p:sp>
      <p:sp>
        <p:nvSpPr>
          <p:cNvPr id="3" name="Content Placeholder 2"/>
          <p:cNvSpPr>
            <a:spLocks noGrp="1"/>
          </p:cNvSpPr>
          <p:nvPr>
            <p:ph idx="1"/>
          </p:nvPr>
        </p:nvSpPr>
        <p:spPr/>
        <p:txBody>
          <a:bodyPr>
            <a:normAutofit/>
          </a:bodyPr>
          <a:lstStyle/>
          <a:p>
            <a:r>
              <a:rPr lang="en-US" dirty="0"/>
              <a:t>Users’ data might be used in </a:t>
            </a:r>
            <a:r>
              <a:rPr lang="en-US" dirty="0">
                <a:solidFill>
                  <a:srgbClr val="C00000"/>
                </a:solidFill>
              </a:rPr>
              <a:t>wrong context</a:t>
            </a:r>
            <a:endParaRPr lang="en-US" sz="2400" dirty="0"/>
          </a:p>
          <a:p>
            <a:pPr lvl="1"/>
            <a:r>
              <a:rPr lang="en-US" altLang="zh-CN" dirty="0"/>
              <a:t>Data</a:t>
            </a:r>
            <a:r>
              <a:rPr lang="zh-CN" altLang="en-US" dirty="0"/>
              <a:t> </a:t>
            </a:r>
            <a:r>
              <a:rPr lang="en-US" altLang="zh-CN" dirty="0"/>
              <a:t>compromise</a:t>
            </a:r>
            <a:r>
              <a:rPr lang="zh-CN" altLang="en-US" dirty="0"/>
              <a:t> </a:t>
            </a:r>
            <a:r>
              <a:rPr lang="en-US" altLang="zh-CN" dirty="0"/>
              <a:t>and</a:t>
            </a:r>
            <a:r>
              <a:rPr lang="zh-CN" altLang="en-US" dirty="0"/>
              <a:t> </a:t>
            </a:r>
            <a:r>
              <a:rPr lang="en-US" dirty="0"/>
              <a:t>breaches</a:t>
            </a:r>
            <a:endParaRPr lang="zh-CN" altLang="en-US" dirty="0"/>
          </a:p>
          <a:p>
            <a:pPr lvl="1"/>
            <a:r>
              <a:rPr lang="en-US" altLang="zh-CN" dirty="0"/>
              <a:t>Inference</a:t>
            </a:r>
            <a:r>
              <a:rPr lang="zh-CN" altLang="en-US" dirty="0"/>
              <a:t> </a:t>
            </a:r>
            <a:r>
              <a:rPr lang="en-US" altLang="zh-CN" dirty="0"/>
              <a:t>of</a:t>
            </a:r>
            <a:r>
              <a:rPr lang="zh-CN" altLang="en-US" dirty="0"/>
              <a:t> </a:t>
            </a:r>
            <a:r>
              <a:rPr lang="en-US" altLang="zh-CN" dirty="0"/>
              <a:t>sensitive</a:t>
            </a:r>
            <a:r>
              <a:rPr lang="zh-CN" altLang="en-US" dirty="0"/>
              <a:t> </a:t>
            </a:r>
            <a:r>
              <a:rPr lang="en-US" altLang="zh-CN" dirty="0"/>
              <a:t>information</a:t>
            </a:r>
            <a:endParaRPr lang="zh-CN" altLang="en-US" dirty="0"/>
          </a:p>
          <a:p>
            <a:pPr lvl="1"/>
            <a:r>
              <a:rPr lang="en-US" altLang="zh-CN" dirty="0"/>
              <a:t>Training</a:t>
            </a:r>
            <a:r>
              <a:rPr lang="zh-CN" altLang="en-US" dirty="0"/>
              <a:t> </a:t>
            </a:r>
            <a:r>
              <a:rPr lang="en-US" altLang="zh-CN" dirty="0"/>
              <a:t>of</a:t>
            </a:r>
            <a:r>
              <a:rPr lang="zh-CN" altLang="en-US" dirty="0"/>
              <a:t> </a:t>
            </a:r>
            <a:r>
              <a:rPr lang="en-US" dirty="0"/>
              <a:t>intrusive </a:t>
            </a:r>
            <a:r>
              <a:rPr lang="en-US" altLang="zh-CN" dirty="0"/>
              <a:t>models</a:t>
            </a:r>
          </a:p>
          <a:p>
            <a:pPr lvl="1"/>
            <a:r>
              <a:rPr lang="en-US" altLang="zh-CN" dirty="0"/>
              <a:t>No</a:t>
            </a:r>
            <a:r>
              <a:rPr lang="zh-CN" altLang="en-US" dirty="0"/>
              <a:t> </a:t>
            </a:r>
            <a:r>
              <a:rPr lang="en-US" altLang="zh-CN" dirty="0"/>
              <a:t>proof</a:t>
            </a:r>
            <a:r>
              <a:rPr lang="zh-CN" altLang="en-US" dirty="0"/>
              <a:t> </a:t>
            </a:r>
            <a:r>
              <a:rPr lang="en-US" altLang="zh-CN" dirty="0"/>
              <a:t>of</a:t>
            </a:r>
            <a:r>
              <a:rPr lang="zh-CN" altLang="en-US" dirty="0"/>
              <a:t> </a:t>
            </a:r>
            <a:r>
              <a:rPr lang="en-US" altLang="zh-CN" dirty="0"/>
              <a:t>data</a:t>
            </a:r>
            <a:r>
              <a:rPr lang="zh-CN" altLang="en-US" dirty="0"/>
              <a:t> </a:t>
            </a:r>
            <a:r>
              <a:rPr lang="en-US" altLang="zh-CN" dirty="0"/>
              <a:t>deletion</a:t>
            </a:r>
            <a:r>
              <a:rPr lang="zh-CN" altLang="en-US" dirty="0"/>
              <a:t> </a:t>
            </a:r>
            <a:r>
              <a:rPr lang="en-US" altLang="zh-CN" dirty="0"/>
              <a:t>after</a:t>
            </a:r>
            <a:r>
              <a:rPr lang="zh-CN" altLang="en-US" dirty="0"/>
              <a:t> </a:t>
            </a:r>
            <a:r>
              <a:rPr lang="en-US" altLang="zh-CN" dirty="0"/>
              <a:t>training</a:t>
            </a:r>
          </a:p>
          <a:p>
            <a:pPr lvl="1"/>
            <a:r>
              <a:rPr lang="en-US" altLang="zh-CN" dirty="0"/>
              <a:t>…</a:t>
            </a:r>
            <a:endParaRPr lang="en-US" dirty="0"/>
          </a:p>
          <a:p>
            <a:pPr marL="457200" lvl="1" indent="0">
              <a:buNone/>
            </a:pPr>
            <a:endParaRPr lang="zh-CN" altLang="en-US" dirty="0"/>
          </a:p>
          <a:p>
            <a:endParaRPr lang="en-US" sz="3200" dirty="0"/>
          </a:p>
        </p:txBody>
      </p:sp>
      <p:sp>
        <p:nvSpPr>
          <p:cNvPr id="5" name="Slide Number Placeholder 4">
            <a:extLst>
              <a:ext uri="{FF2B5EF4-FFF2-40B4-BE49-F238E27FC236}">
                <a16:creationId xmlns="" xmlns:a16="http://schemas.microsoft.com/office/drawing/2014/main" id="{136C6FBA-61E7-BC4A-8FA6-A2008B7B4D3B}"/>
              </a:ext>
            </a:extLst>
          </p:cNvPr>
          <p:cNvSpPr>
            <a:spLocks noGrp="1"/>
          </p:cNvSpPr>
          <p:nvPr>
            <p:ph type="sldNum" sz="quarter" idx="12"/>
          </p:nvPr>
        </p:nvSpPr>
        <p:spPr/>
        <p:txBody>
          <a:bodyPr/>
          <a:lstStyle/>
          <a:p>
            <a:fld id="{9919F354-F0AC-664A-A3F3-CB37D7987B2A}" type="slidenum">
              <a:rPr lang="en-US" smtClean="0"/>
              <a:pPr/>
              <a:t>4</a:t>
            </a:fld>
            <a:endParaRPr lang="en-US"/>
          </a:p>
        </p:txBody>
      </p:sp>
    </p:spTree>
    <p:extLst>
      <p:ext uri="{BB962C8B-B14F-4D97-AF65-F5344CB8AC3E}">
        <p14:creationId xmlns:p14="http://schemas.microsoft.com/office/powerpoint/2010/main" val="2942498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82655">
            <a:off x="6154094" y="3573082"/>
            <a:ext cx="1321468" cy="1321468"/>
          </a:xfrm>
          <a:prstGeom prst="rect">
            <a:avLst/>
          </a:prstGeom>
        </p:spPr>
      </p:pic>
      <p:sp>
        <p:nvSpPr>
          <p:cNvPr id="2" name="Title 1"/>
          <p:cNvSpPr>
            <a:spLocks noGrp="1"/>
          </p:cNvSpPr>
          <p:nvPr>
            <p:ph type="title"/>
          </p:nvPr>
        </p:nvSpPr>
        <p:spPr/>
        <p:txBody>
          <a:bodyPr/>
          <a:lstStyle/>
          <a:p>
            <a:r>
              <a:rPr lang="en-US" altLang="zh-CN" dirty="0">
                <a:ea typeface="Palatino" charset="0"/>
                <a:cs typeface="Palatino" charset="0"/>
              </a:rPr>
              <a:t>Motivation</a:t>
            </a:r>
            <a:endParaRPr lang="en-US" dirty="0">
              <a:ea typeface="Palatino" charset="0"/>
              <a:cs typeface="Palatino" charset="0"/>
            </a:endParaRPr>
          </a:p>
        </p:txBody>
      </p:sp>
      <p:sp>
        <p:nvSpPr>
          <p:cNvPr id="4" name="Rounded Rectangle 3"/>
          <p:cNvSpPr/>
          <p:nvPr/>
        </p:nvSpPr>
        <p:spPr>
          <a:xfrm>
            <a:off x="609600" y="1760058"/>
            <a:ext cx="10828421" cy="162336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buFont typeface="Wingdings" charset="2"/>
              <a:buChar char="Ø"/>
            </a:pPr>
            <a:r>
              <a:rPr lang="en-US" altLang="zh-CN" sz="2200" dirty="0">
                <a:latin typeface="Palatino" charset="0"/>
                <a:ea typeface="Palatino" charset="0"/>
                <a:cs typeface="Palatino" charset="0"/>
              </a:rPr>
              <a:t>Mobile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devices,</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with</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relatively</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strong</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computation</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capacity,</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become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more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and</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more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popular.</a:t>
            </a:r>
            <a:endParaRPr lang="zh-CN" altLang="en-US" sz="2200" dirty="0">
              <a:latin typeface="Palatino" charset="0"/>
              <a:ea typeface="Palatino" charset="0"/>
              <a:cs typeface="Palatino" charset="0"/>
            </a:endParaRPr>
          </a:p>
          <a:p>
            <a:pPr marL="342900" indent="-342900">
              <a:buFont typeface="Wingdings" charset="2"/>
              <a:buChar char="Ø"/>
            </a:pPr>
            <a:r>
              <a:rPr lang="en-US" altLang="zh-CN" sz="2200" dirty="0">
                <a:latin typeface="Palatino" charset="0"/>
                <a:ea typeface="Palatino" charset="0"/>
                <a:cs typeface="Palatino" charset="0"/>
              </a:rPr>
              <a:t>For</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many</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service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providers,</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optimal</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training</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data</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are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generated</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by</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mobile</a:t>
            </a:r>
            <a:r>
              <a:rPr lang="zh-CN" altLang="en-US" sz="2200" dirty="0">
                <a:latin typeface="Palatino" charset="0"/>
                <a:ea typeface="Palatino" charset="0"/>
                <a:cs typeface="Palatino" charset="0"/>
              </a:rPr>
              <a:t> </a:t>
            </a:r>
            <a:r>
              <a:rPr lang="en-US" altLang="zh-CN" sz="2200" dirty="0">
                <a:latin typeface="Palatino" charset="0"/>
                <a:ea typeface="Palatino" charset="0"/>
                <a:cs typeface="Palatino" charset="0"/>
              </a:rPr>
              <a:t>users.</a:t>
            </a:r>
            <a:r>
              <a:rPr lang="zh-CN" altLang="en-US" sz="2200" dirty="0">
                <a:latin typeface="Palatino" charset="0"/>
                <a:ea typeface="Palatino" charset="0"/>
                <a:cs typeface="Palatino" charset="0"/>
              </a:rPr>
              <a:t> </a:t>
            </a:r>
            <a:endParaRPr lang="en-US" sz="2200" dirty="0">
              <a:latin typeface="Palatino" charset="0"/>
              <a:ea typeface="Palatino" charset="0"/>
              <a:cs typeface="Palatino" charset="0"/>
            </a:endParaRPr>
          </a:p>
        </p:txBody>
      </p:sp>
      <p:sp>
        <p:nvSpPr>
          <p:cNvPr id="5" name="Down Arrow 4"/>
          <p:cNvSpPr/>
          <p:nvPr/>
        </p:nvSpPr>
        <p:spPr>
          <a:xfrm>
            <a:off x="5498060" y="3514988"/>
            <a:ext cx="597940" cy="110047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Palatino" charset="0"/>
              <a:ea typeface="Palatino" charset="0"/>
              <a:cs typeface="Palatino" charset="0"/>
            </a:endParaRPr>
          </a:p>
        </p:txBody>
      </p:sp>
      <p:sp>
        <p:nvSpPr>
          <p:cNvPr id="6" name="Rounded Rectangle 5"/>
          <p:cNvSpPr/>
          <p:nvPr/>
        </p:nvSpPr>
        <p:spPr>
          <a:xfrm>
            <a:off x="609600" y="4841816"/>
            <a:ext cx="10828421" cy="160421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200" dirty="0">
                <a:solidFill>
                  <a:schemeClr val="tx1"/>
                </a:solidFill>
                <a:latin typeface="Palatino" charset="0"/>
                <a:ea typeface="Palatino" charset="0"/>
                <a:cs typeface="Palatino" charset="0"/>
              </a:rPr>
              <a:t>Can</a:t>
            </a:r>
            <a:r>
              <a:rPr lang="zh-CN" altLang="en-US" sz="2200" dirty="0">
                <a:solidFill>
                  <a:schemeClr val="tx1"/>
                </a:solidFill>
                <a:latin typeface="Palatino" charset="0"/>
                <a:ea typeface="Palatino" charset="0"/>
                <a:cs typeface="Palatino" charset="0"/>
              </a:rPr>
              <a:t> </a:t>
            </a:r>
            <a:r>
              <a:rPr lang="en-US" altLang="zh-CN" sz="2200" dirty="0">
                <a:solidFill>
                  <a:srgbClr val="FF0000"/>
                </a:solidFill>
                <a:latin typeface="Palatino" charset="0"/>
                <a:ea typeface="Palatino" charset="0"/>
                <a:cs typeface="Palatino" charset="0"/>
              </a:rPr>
              <a:t>we</a:t>
            </a:r>
            <a:r>
              <a:rPr lang="zh-CN" altLang="en-US" sz="2200" dirty="0">
                <a:solidFill>
                  <a:srgbClr val="FF0000"/>
                </a:solidFill>
                <a:latin typeface="Palatino" charset="0"/>
                <a:ea typeface="Palatino" charset="0"/>
                <a:cs typeface="Palatino" charset="0"/>
              </a:rPr>
              <a:t> </a:t>
            </a:r>
            <a:r>
              <a:rPr lang="en-US" sz="2200" dirty="0">
                <a:solidFill>
                  <a:srgbClr val="FF0000"/>
                </a:solidFill>
                <a:latin typeface="Palatino" charset="0"/>
                <a:ea typeface="Palatino" charset="0"/>
                <a:cs typeface="Palatino" charset="0"/>
              </a:rPr>
              <a:t>bypass the data collection </a:t>
            </a:r>
            <a:r>
              <a:rPr lang="en-US" sz="2200" dirty="0">
                <a:solidFill>
                  <a:schemeClr val="tx1"/>
                </a:solidFill>
                <a:latin typeface="Palatino" charset="0"/>
                <a:ea typeface="Palatino" charset="0"/>
                <a:cs typeface="Palatino" charset="0"/>
              </a:rPr>
              <a:t>from mobile devices and </a:t>
            </a:r>
            <a:r>
              <a:rPr lang="en-US" sz="2200" dirty="0">
                <a:solidFill>
                  <a:srgbClr val="FF0000"/>
                </a:solidFill>
                <a:latin typeface="Palatino" charset="0"/>
                <a:ea typeface="Palatino" charset="0"/>
                <a:cs typeface="Palatino" charset="0"/>
              </a:rPr>
              <a:t>directly train</a:t>
            </a:r>
            <a:r>
              <a:rPr lang="en-US" sz="2200" dirty="0">
                <a:solidFill>
                  <a:schemeClr val="tx1"/>
                </a:solidFill>
                <a:latin typeface="Palatino" charset="0"/>
                <a:ea typeface="Palatino" charset="0"/>
                <a:cs typeface="Palatino" charset="0"/>
              </a:rPr>
              <a:t> the DNN models</a:t>
            </a:r>
            <a:r>
              <a:rPr lang="en-US" sz="2200" dirty="0">
                <a:solidFill>
                  <a:srgbClr val="FF0000"/>
                </a:solidFill>
                <a:latin typeface="Palatino" charset="0"/>
                <a:ea typeface="Palatino" charset="0"/>
                <a:cs typeface="Palatino" charset="0"/>
              </a:rPr>
              <a:t> </a:t>
            </a:r>
            <a:r>
              <a:rPr lang="en-US" altLang="zh-CN" sz="2200" dirty="0">
                <a:solidFill>
                  <a:schemeClr val="tx1"/>
                </a:solidFill>
                <a:latin typeface="Palatino" charset="0"/>
                <a:ea typeface="Palatino" charset="0"/>
                <a:cs typeface="Palatino" charset="0"/>
              </a:rPr>
              <a:t>in</a:t>
            </a:r>
            <a:r>
              <a:rPr lang="zh-CN" altLang="en-US" sz="2200" dirty="0">
                <a:solidFill>
                  <a:schemeClr val="tx1"/>
                </a:solidFill>
                <a:latin typeface="Palatino" charset="0"/>
                <a:ea typeface="Palatino" charset="0"/>
                <a:cs typeface="Palatino" charset="0"/>
              </a:rPr>
              <a:t> </a:t>
            </a:r>
            <a:r>
              <a:rPr lang="en-US" altLang="zh-CN" sz="2200" dirty="0">
                <a:solidFill>
                  <a:schemeClr val="tx1"/>
                </a:solidFill>
                <a:latin typeface="Palatino" charset="0"/>
                <a:ea typeface="Palatino" charset="0"/>
                <a:cs typeface="Palatino" charset="0"/>
              </a:rPr>
              <a:t>mobile</a:t>
            </a:r>
            <a:r>
              <a:rPr lang="zh-CN" altLang="en-US" sz="2200" dirty="0">
                <a:solidFill>
                  <a:schemeClr val="tx1"/>
                </a:solidFill>
                <a:latin typeface="Palatino" charset="0"/>
                <a:ea typeface="Palatino" charset="0"/>
                <a:cs typeface="Palatino" charset="0"/>
              </a:rPr>
              <a:t> </a:t>
            </a:r>
            <a:r>
              <a:rPr lang="en-US" altLang="zh-CN" sz="2200" dirty="0">
                <a:solidFill>
                  <a:schemeClr val="tx1"/>
                </a:solidFill>
                <a:latin typeface="Palatino" charset="0"/>
                <a:ea typeface="Palatino" charset="0"/>
                <a:cs typeface="Palatino" charset="0"/>
              </a:rPr>
              <a:t>devices?</a:t>
            </a:r>
            <a:endParaRPr lang="en-US" sz="2200" dirty="0">
              <a:solidFill>
                <a:schemeClr val="tx1"/>
              </a:solidFill>
              <a:latin typeface="Palatino" charset="0"/>
              <a:ea typeface="Palatino" charset="0"/>
              <a:cs typeface="Palatino" charset="0"/>
            </a:endParaRPr>
          </a:p>
        </p:txBody>
      </p:sp>
      <p:sp>
        <p:nvSpPr>
          <p:cNvPr id="8" name="Slide Number Placeholder 7">
            <a:extLst>
              <a:ext uri="{FF2B5EF4-FFF2-40B4-BE49-F238E27FC236}">
                <a16:creationId xmlns="" xmlns:a16="http://schemas.microsoft.com/office/drawing/2014/main" id="{09DBF58E-EA14-5F49-A013-014C749B5713}"/>
              </a:ext>
            </a:extLst>
          </p:cNvPr>
          <p:cNvSpPr>
            <a:spLocks noGrp="1"/>
          </p:cNvSpPr>
          <p:nvPr>
            <p:ph type="sldNum" sz="quarter" idx="12"/>
          </p:nvPr>
        </p:nvSpPr>
        <p:spPr/>
        <p:txBody>
          <a:bodyPr/>
          <a:lstStyle/>
          <a:p>
            <a:fld id="{9919F354-F0AC-664A-A3F3-CB37D7987B2A}" type="slidenum">
              <a:rPr lang="en-US" smtClean="0"/>
              <a:pPr/>
              <a:t>5</a:t>
            </a:fld>
            <a:endParaRPr lang="en-US"/>
          </a:p>
        </p:txBody>
      </p:sp>
    </p:spTree>
    <p:extLst>
      <p:ext uri="{BB962C8B-B14F-4D97-AF65-F5344CB8AC3E}">
        <p14:creationId xmlns:p14="http://schemas.microsoft.com/office/powerpoint/2010/main" val="1650501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Challenges</a:t>
            </a:r>
            <a:endParaRPr lang="en-US" dirty="0"/>
          </a:p>
        </p:txBody>
      </p:sp>
      <p:sp>
        <p:nvSpPr>
          <p:cNvPr id="3" name="Content Placeholder 2"/>
          <p:cNvSpPr>
            <a:spLocks noGrp="1"/>
          </p:cNvSpPr>
          <p:nvPr>
            <p:ph idx="1"/>
          </p:nvPr>
        </p:nvSpPr>
        <p:spPr>
          <a:xfrm>
            <a:off x="828675" y="1889045"/>
            <a:ext cx="10515600" cy="4700013"/>
          </a:xfrm>
        </p:spPr>
        <p:txBody>
          <a:bodyPr>
            <a:normAutofit fontScale="85000" lnSpcReduction="20000"/>
          </a:bodyPr>
          <a:lstStyle/>
          <a:p>
            <a:pPr>
              <a:buFont typeface="Wingdings" pitchFamily="2" charset="2"/>
              <a:buChar char="§"/>
            </a:pPr>
            <a:r>
              <a:rPr lang="en-US" altLang="zh-CN" dirty="0">
                <a:solidFill>
                  <a:srgbClr val="FF0000"/>
                </a:solidFill>
              </a:rPr>
              <a:t>Computation</a:t>
            </a:r>
            <a:r>
              <a:rPr lang="zh-CN" altLang="en-US" dirty="0">
                <a:solidFill>
                  <a:srgbClr val="FF0000"/>
                </a:solidFill>
              </a:rPr>
              <a:t> </a:t>
            </a:r>
            <a:r>
              <a:rPr lang="en-US" altLang="zh-CN" dirty="0">
                <a:solidFill>
                  <a:srgbClr val="FF0000"/>
                </a:solidFill>
              </a:rPr>
              <a:t>complexity</a:t>
            </a:r>
            <a:endParaRPr lang="zh-CN" altLang="en-US" dirty="0">
              <a:solidFill>
                <a:srgbClr val="FF0000"/>
              </a:solidFill>
            </a:endParaRPr>
          </a:p>
          <a:p>
            <a:pPr lvl="1">
              <a:buFont typeface="System Font Regular"/>
              <a:buChar char="-"/>
            </a:pPr>
            <a:r>
              <a:rPr lang="en-US" altLang="zh-CN" dirty="0"/>
              <a:t>DNN:</a:t>
            </a:r>
            <a:r>
              <a:rPr lang="zh-CN" altLang="en-US" dirty="0"/>
              <a:t> </a:t>
            </a:r>
            <a:r>
              <a:rPr lang="en-US" altLang="zh-CN" dirty="0"/>
              <a:t>very</a:t>
            </a:r>
            <a:r>
              <a:rPr lang="zh-CN" altLang="en-US" dirty="0"/>
              <a:t> </a:t>
            </a:r>
            <a:r>
              <a:rPr lang="en-US" altLang="zh-CN" dirty="0"/>
              <a:t>complex</a:t>
            </a:r>
            <a:r>
              <a:rPr lang="zh-CN" altLang="en-US" dirty="0"/>
              <a:t> </a:t>
            </a:r>
            <a:r>
              <a:rPr lang="en-US" altLang="zh-CN" dirty="0"/>
              <a:t>structure,</a:t>
            </a:r>
            <a:r>
              <a:rPr lang="zh-CN" altLang="en-US" dirty="0"/>
              <a:t> </a:t>
            </a:r>
            <a:r>
              <a:rPr lang="en-US" altLang="zh-CN" dirty="0"/>
              <a:t>and</a:t>
            </a:r>
            <a:r>
              <a:rPr lang="zh-CN" altLang="en-US" dirty="0"/>
              <a:t> </a:t>
            </a:r>
            <a:r>
              <a:rPr lang="en-US" altLang="zh-CN" dirty="0"/>
              <a:t>massive</a:t>
            </a:r>
            <a:r>
              <a:rPr lang="zh-CN" altLang="en-US" dirty="0"/>
              <a:t> </a:t>
            </a:r>
            <a:r>
              <a:rPr lang="en-US" altLang="zh-CN" dirty="0"/>
              <a:t>amount</a:t>
            </a:r>
            <a:r>
              <a:rPr lang="zh-CN" altLang="en-US" dirty="0"/>
              <a:t> </a:t>
            </a:r>
            <a:r>
              <a:rPr lang="en-US" altLang="zh-CN" dirty="0"/>
              <a:t>of</a:t>
            </a:r>
            <a:r>
              <a:rPr lang="zh-CN" altLang="en-US" dirty="0"/>
              <a:t> </a:t>
            </a:r>
            <a:r>
              <a:rPr lang="en-US" altLang="zh-CN" dirty="0"/>
              <a:t>training</a:t>
            </a:r>
            <a:r>
              <a:rPr lang="zh-CN" altLang="en-US" dirty="0"/>
              <a:t> </a:t>
            </a:r>
            <a:r>
              <a:rPr lang="en-US" altLang="zh-CN" dirty="0"/>
              <a:t>data</a:t>
            </a:r>
            <a:endParaRPr lang="zh-CN" altLang="en-US" dirty="0"/>
          </a:p>
          <a:p>
            <a:pPr lvl="1">
              <a:buFont typeface="System Font Regular"/>
              <a:buChar char="-"/>
            </a:pPr>
            <a:r>
              <a:rPr lang="en-US" altLang="zh-CN" dirty="0"/>
              <a:t>Training</a:t>
            </a:r>
            <a:r>
              <a:rPr lang="zh-CN" altLang="en-US" dirty="0"/>
              <a:t> </a:t>
            </a:r>
            <a:r>
              <a:rPr lang="en-US" altLang="zh-CN" dirty="0"/>
              <a:t>requires</a:t>
            </a:r>
            <a:r>
              <a:rPr lang="zh-CN" altLang="en-US" dirty="0"/>
              <a:t> </a:t>
            </a:r>
            <a:r>
              <a:rPr lang="en-US" altLang="zh-CN" dirty="0"/>
              <a:t>for</a:t>
            </a:r>
            <a:r>
              <a:rPr lang="zh-CN" altLang="en-US" dirty="0"/>
              <a:t> </a:t>
            </a:r>
            <a:r>
              <a:rPr lang="en-US" altLang="zh-CN" dirty="0"/>
              <a:t>hours</a:t>
            </a:r>
            <a:r>
              <a:rPr lang="zh-CN" altLang="en-US" dirty="0"/>
              <a:t> </a:t>
            </a:r>
            <a:r>
              <a:rPr lang="en-US" altLang="zh-CN" dirty="0"/>
              <a:t>or</a:t>
            </a:r>
            <a:r>
              <a:rPr lang="zh-CN" altLang="en-US" dirty="0"/>
              <a:t> </a:t>
            </a:r>
            <a:r>
              <a:rPr lang="en-US" altLang="zh-CN" dirty="0"/>
              <a:t>days</a:t>
            </a:r>
            <a:r>
              <a:rPr lang="zh-CN" altLang="en-US" dirty="0"/>
              <a:t> </a:t>
            </a:r>
            <a:r>
              <a:rPr lang="en-US" altLang="zh-CN" dirty="0"/>
              <a:t>even</a:t>
            </a:r>
            <a:r>
              <a:rPr lang="zh-CN" altLang="en-US" dirty="0"/>
              <a:t> </a:t>
            </a:r>
            <a:r>
              <a:rPr lang="en-US" altLang="zh-CN" dirty="0"/>
              <a:t>for</a:t>
            </a:r>
            <a:r>
              <a:rPr lang="zh-CN" altLang="en-US" dirty="0"/>
              <a:t> </a:t>
            </a:r>
            <a:r>
              <a:rPr lang="en-US" altLang="zh-CN" dirty="0"/>
              <a:t>very</a:t>
            </a:r>
            <a:r>
              <a:rPr lang="zh-CN" altLang="en-US" dirty="0"/>
              <a:t> </a:t>
            </a:r>
            <a:r>
              <a:rPr lang="en-US" altLang="zh-CN" dirty="0"/>
              <a:t>powerful</a:t>
            </a:r>
            <a:r>
              <a:rPr lang="zh-CN" altLang="en-US" dirty="0"/>
              <a:t> </a:t>
            </a:r>
            <a:r>
              <a:rPr lang="en-US" altLang="zh-CN" dirty="0"/>
              <a:t>servers.</a:t>
            </a:r>
            <a:endParaRPr lang="zh-CN" altLang="en-US" dirty="0"/>
          </a:p>
          <a:p>
            <a:pPr lvl="1">
              <a:buFont typeface="System Font Regular"/>
              <a:buChar char="-"/>
            </a:pPr>
            <a:r>
              <a:rPr lang="en-US" altLang="zh-CN" dirty="0"/>
              <a:t>Mobile</a:t>
            </a:r>
            <a:r>
              <a:rPr lang="zh-CN" altLang="en-US" dirty="0"/>
              <a:t> </a:t>
            </a:r>
            <a:r>
              <a:rPr lang="en-US" altLang="zh-CN" dirty="0"/>
              <a:t>devices</a:t>
            </a:r>
            <a:r>
              <a:rPr lang="zh-CN" altLang="en-US" dirty="0"/>
              <a:t> </a:t>
            </a:r>
            <a:r>
              <a:rPr lang="en-US" altLang="zh-CN" dirty="0"/>
              <a:t>are</a:t>
            </a:r>
            <a:r>
              <a:rPr lang="zh-CN" altLang="en-US" dirty="0"/>
              <a:t> </a:t>
            </a:r>
            <a:r>
              <a:rPr lang="en-US" altLang="zh-CN" dirty="0"/>
              <a:t>resource</a:t>
            </a:r>
            <a:r>
              <a:rPr lang="zh-CN" altLang="en-US" dirty="0"/>
              <a:t> </a:t>
            </a:r>
            <a:r>
              <a:rPr lang="en-US" altLang="zh-CN" dirty="0"/>
              <a:t>limited.</a:t>
            </a:r>
            <a:r>
              <a:rPr lang="zh-CN" altLang="en-US" dirty="0"/>
              <a:t> </a:t>
            </a:r>
            <a:endParaRPr lang="en-US" altLang="zh-CN" dirty="0"/>
          </a:p>
          <a:p>
            <a:pPr lvl="1">
              <a:buFont typeface="Wingdings" charset="2"/>
              <a:buChar char="Ø"/>
            </a:pPr>
            <a:endParaRPr lang="zh-CN" altLang="en-US" sz="2200" dirty="0"/>
          </a:p>
          <a:p>
            <a:pPr>
              <a:buFont typeface="Wingdings" pitchFamily="2" charset="2"/>
              <a:buChar char="§"/>
            </a:pPr>
            <a:r>
              <a:rPr lang="en-US" altLang="zh-CN" dirty="0">
                <a:solidFill>
                  <a:srgbClr val="FF0000"/>
                </a:solidFill>
              </a:rPr>
              <a:t>Architecture</a:t>
            </a:r>
            <a:r>
              <a:rPr lang="zh-CN" altLang="en-US" dirty="0">
                <a:solidFill>
                  <a:srgbClr val="FF0000"/>
                </a:solidFill>
              </a:rPr>
              <a:t> </a:t>
            </a:r>
            <a:r>
              <a:rPr lang="en-US" altLang="zh-CN" dirty="0">
                <a:solidFill>
                  <a:srgbClr val="FF0000"/>
                </a:solidFill>
              </a:rPr>
              <a:t>storage</a:t>
            </a:r>
            <a:r>
              <a:rPr lang="zh-CN" altLang="en-US" dirty="0">
                <a:solidFill>
                  <a:srgbClr val="FF0000"/>
                </a:solidFill>
              </a:rPr>
              <a:t> </a:t>
            </a:r>
            <a:r>
              <a:rPr lang="en-US" altLang="zh-CN" dirty="0">
                <a:solidFill>
                  <a:srgbClr val="FF0000"/>
                </a:solidFill>
              </a:rPr>
              <a:t>and</a:t>
            </a:r>
            <a:r>
              <a:rPr lang="zh-CN" altLang="en-US" dirty="0">
                <a:solidFill>
                  <a:srgbClr val="FF0000"/>
                </a:solidFill>
              </a:rPr>
              <a:t> </a:t>
            </a:r>
            <a:r>
              <a:rPr lang="en-US" altLang="zh-CN" dirty="0">
                <a:solidFill>
                  <a:srgbClr val="FF0000"/>
                </a:solidFill>
              </a:rPr>
              <a:t>management</a:t>
            </a:r>
            <a:endParaRPr lang="zh-CN" altLang="en-US" dirty="0">
              <a:solidFill>
                <a:srgbClr val="FF0000"/>
              </a:solidFill>
            </a:endParaRPr>
          </a:p>
          <a:p>
            <a:pPr lvl="1">
              <a:buFont typeface="System Font Regular"/>
              <a:buChar char="-"/>
            </a:pPr>
            <a:r>
              <a:rPr lang="en-US" altLang="zh-CN" dirty="0"/>
              <a:t>Large</a:t>
            </a:r>
            <a:r>
              <a:rPr lang="zh-CN" altLang="en-US" dirty="0"/>
              <a:t> </a:t>
            </a:r>
            <a:r>
              <a:rPr lang="en-US" altLang="zh-CN" dirty="0"/>
              <a:t>size</a:t>
            </a:r>
            <a:r>
              <a:rPr lang="zh-CN" altLang="en-US" dirty="0"/>
              <a:t> </a:t>
            </a:r>
            <a:r>
              <a:rPr lang="en-US" altLang="zh-CN" dirty="0"/>
              <a:t>of</a:t>
            </a:r>
            <a:r>
              <a:rPr lang="zh-CN" altLang="en-US" dirty="0"/>
              <a:t> </a:t>
            </a:r>
            <a:r>
              <a:rPr lang="en-US" altLang="zh-CN" dirty="0"/>
              <a:t>DNN</a:t>
            </a:r>
            <a:r>
              <a:rPr lang="zh-CN" altLang="en-US" dirty="0"/>
              <a:t> </a:t>
            </a:r>
            <a:r>
              <a:rPr lang="en-US" altLang="zh-CN" dirty="0"/>
              <a:t>can</a:t>
            </a:r>
            <a:r>
              <a:rPr lang="zh-CN" altLang="en-US" dirty="0"/>
              <a:t> </a:t>
            </a:r>
            <a:r>
              <a:rPr lang="en-US" altLang="zh-CN" dirty="0"/>
              <a:t>require</a:t>
            </a:r>
            <a:r>
              <a:rPr lang="zh-CN" altLang="en-US" dirty="0"/>
              <a:t> </a:t>
            </a:r>
            <a:r>
              <a:rPr lang="en-US" altLang="zh-CN" dirty="0"/>
              <a:t>for</a:t>
            </a:r>
            <a:r>
              <a:rPr lang="zh-CN" altLang="en-US" dirty="0"/>
              <a:t> </a:t>
            </a:r>
            <a:r>
              <a:rPr lang="en-US" altLang="zh-CN" dirty="0"/>
              <a:t>several</a:t>
            </a:r>
            <a:r>
              <a:rPr lang="zh-CN" altLang="en-US" dirty="0"/>
              <a:t> </a:t>
            </a:r>
            <a:r>
              <a:rPr lang="en-US" altLang="zh-CN" dirty="0"/>
              <a:t>GBs</a:t>
            </a:r>
            <a:r>
              <a:rPr lang="zh-CN" altLang="en-US" dirty="0"/>
              <a:t> </a:t>
            </a:r>
            <a:r>
              <a:rPr lang="en-US" altLang="zh-CN" dirty="0"/>
              <a:t>for</a:t>
            </a:r>
            <a:r>
              <a:rPr lang="zh-CN" altLang="en-US" dirty="0"/>
              <a:t> </a:t>
            </a:r>
            <a:r>
              <a:rPr lang="en-US" altLang="zh-CN" dirty="0"/>
              <a:t>storage.</a:t>
            </a:r>
            <a:endParaRPr lang="zh-CN" altLang="en-US" dirty="0"/>
          </a:p>
          <a:p>
            <a:pPr lvl="1">
              <a:buFont typeface="System Font Regular"/>
              <a:buChar char="-"/>
            </a:pPr>
            <a:r>
              <a:rPr lang="en-US" altLang="zh-CN" dirty="0"/>
              <a:t>Mobile</a:t>
            </a:r>
            <a:r>
              <a:rPr lang="zh-CN" altLang="en-US" dirty="0"/>
              <a:t> </a:t>
            </a:r>
            <a:r>
              <a:rPr lang="en-US" altLang="zh-CN" dirty="0"/>
              <a:t>devices</a:t>
            </a:r>
            <a:r>
              <a:rPr lang="zh-CN" altLang="en-US" dirty="0"/>
              <a:t> </a:t>
            </a:r>
            <a:r>
              <a:rPr lang="en-US" altLang="zh-CN" dirty="0"/>
              <a:t>are</a:t>
            </a:r>
            <a:r>
              <a:rPr lang="zh-CN" altLang="en-US" dirty="0"/>
              <a:t> </a:t>
            </a:r>
            <a:r>
              <a:rPr lang="en-US" altLang="zh-CN" dirty="0"/>
              <a:t>restricted</a:t>
            </a:r>
            <a:r>
              <a:rPr lang="zh-CN" altLang="en-US" dirty="0"/>
              <a:t> </a:t>
            </a:r>
            <a:r>
              <a:rPr lang="en-US" altLang="zh-CN" dirty="0"/>
              <a:t>by</a:t>
            </a:r>
            <a:r>
              <a:rPr lang="zh-CN" altLang="en-US" dirty="0"/>
              <a:t> </a:t>
            </a:r>
            <a:r>
              <a:rPr lang="en-US" altLang="zh-CN" dirty="0"/>
              <a:t>storage</a:t>
            </a:r>
            <a:r>
              <a:rPr lang="zh-CN" altLang="en-US" dirty="0"/>
              <a:t> </a:t>
            </a:r>
            <a:r>
              <a:rPr lang="en-US" altLang="zh-CN" dirty="0"/>
              <a:t>space.</a:t>
            </a:r>
          </a:p>
          <a:p>
            <a:pPr lvl="1">
              <a:buFont typeface="Wingdings" charset="2"/>
              <a:buChar char="Ø"/>
            </a:pPr>
            <a:endParaRPr lang="zh-CN" altLang="en-US" dirty="0"/>
          </a:p>
          <a:p>
            <a:pPr>
              <a:buFont typeface="Wingdings" pitchFamily="2" charset="2"/>
              <a:buChar char="§"/>
            </a:pPr>
            <a:r>
              <a:rPr lang="en-US" altLang="zh-CN" dirty="0">
                <a:solidFill>
                  <a:srgbClr val="FF0000"/>
                </a:solidFill>
              </a:rPr>
              <a:t>Communication</a:t>
            </a:r>
            <a:r>
              <a:rPr lang="zh-CN" altLang="en-US" dirty="0">
                <a:solidFill>
                  <a:srgbClr val="FF0000"/>
                </a:solidFill>
              </a:rPr>
              <a:t> </a:t>
            </a:r>
            <a:r>
              <a:rPr lang="en-US" altLang="zh-CN" dirty="0">
                <a:solidFill>
                  <a:srgbClr val="FF0000"/>
                </a:solidFill>
              </a:rPr>
              <a:t>overhead</a:t>
            </a:r>
            <a:endParaRPr lang="zh-CN" altLang="en-US" dirty="0">
              <a:solidFill>
                <a:srgbClr val="FF0000"/>
              </a:solidFill>
            </a:endParaRPr>
          </a:p>
          <a:p>
            <a:pPr lvl="1">
              <a:buFont typeface="System Font Regular"/>
              <a:buChar char="-"/>
            </a:pPr>
            <a:r>
              <a:rPr lang="en-US" altLang="zh-CN" dirty="0"/>
              <a:t>Data</a:t>
            </a:r>
            <a:r>
              <a:rPr lang="zh-CN" altLang="en-US" dirty="0"/>
              <a:t> </a:t>
            </a:r>
            <a:r>
              <a:rPr lang="en-US" altLang="zh-CN" dirty="0"/>
              <a:t>traffic</a:t>
            </a:r>
            <a:r>
              <a:rPr lang="zh-CN" altLang="en-US" dirty="0"/>
              <a:t> </a:t>
            </a:r>
            <a:r>
              <a:rPr lang="en-US" altLang="zh-CN" dirty="0"/>
              <a:t>is</a:t>
            </a:r>
            <a:r>
              <a:rPr lang="zh-CN" altLang="en-US" dirty="0"/>
              <a:t> </a:t>
            </a:r>
            <a:r>
              <a:rPr lang="en-US" altLang="zh-CN" dirty="0"/>
              <a:t>expensive</a:t>
            </a:r>
            <a:endParaRPr lang="zh-CN" altLang="en-US" dirty="0"/>
          </a:p>
          <a:p>
            <a:pPr lvl="1">
              <a:buFont typeface="System Font Regular"/>
              <a:buChar char="-"/>
            </a:pPr>
            <a:r>
              <a:rPr lang="en-US" altLang="zh-CN" dirty="0"/>
              <a:t>Communication</a:t>
            </a:r>
            <a:r>
              <a:rPr lang="zh-CN" altLang="en-US" dirty="0"/>
              <a:t> </a:t>
            </a:r>
            <a:r>
              <a:rPr lang="en-US" altLang="zh-CN" dirty="0"/>
              <a:t>is</a:t>
            </a:r>
            <a:r>
              <a:rPr lang="zh-CN" altLang="en-US" dirty="0"/>
              <a:t> </a:t>
            </a:r>
            <a:r>
              <a:rPr lang="en-US" altLang="zh-CN" dirty="0"/>
              <a:t>also</a:t>
            </a:r>
            <a:r>
              <a:rPr lang="zh-CN" altLang="en-US" dirty="0"/>
              <a:t> </a:t>
            </a:r>
            <a:r>
              <a:rPr lang="en-US" altLang="zh-CN" dirty="0"/>
              <a:t>costly</a:t>
            </a:r>
            <a:r>
              <a:rPr lang="zh-CN" altLang="en-US" dirty="0"/>
              <a:t> </a:t>
            </a:r>
            <a:r>
              <a:rPr lang="en-US" altLang="zh-CN" dirty="0"/>
              <a:t>in</a:t>
            </a:r>
            <a:r>
              <a:rPr lang="zh-CN" altLang="en-US" dirty="0"/>
              <a:t> </a:t>
            </a:r>
            <a:r>
              <a:rPr lang="en-US" altLang="zh-CN" dirty="0"/>
              <a:t>energy.</a:t>
            </a:r>
          </a:p>
          <a:p>
            <a:pPr lvl="1">
              <a:buFont typeface="Wingdings" charset="2"/>
              <a:buChar char="Ø"/>
            </a:pPr>
            <a:endParaRPr lang="zh-CN" altLang="en-US" dirty="0"/>
          </a:p>
          <a:p>
            <a:pPr>
              <a:buFont typeface="Wingdings" pitchFamily="2" charset="2"/>
              <a:buChar char="§"/>
            </a:pPr>
            <a:r>
              <a:rPr lang="en-US" altLang="zh-CN" dirty="0">
                <a:solidFill>
                  <a:srgbClr val="FF0000"/>
                </a:solidFill>
              </a:rPr>
              <a:t>Unstable</a:t>
            </a:r>
            <a:r>
              <a:rPr lang="zh-CN" altLang="en-US" dirty="0">
                <a:solidFill>
                  <a:srgbClr val="FF0000"/>
                </a:solidFill>
              </a:rPr>
              <a:t> </a:t>
            </a:r>
            <a:r>
              <a:rPr lang="en-US" altLang="zh-CN" dirty="0">
                <a:solidFill>
                  <a:srgbClr val="FF0000"/>
                </a:solidFill>
              </a:rPr>
              <a:t>internet</a:t>
            </a:r>
            <a:r>
              <a:rPr lang="zh-CN" altLang="en-US" dirty="0">
                <a:solidFill>
                  <a:srgbClr val="FF0000"/>
                </a:solidFill>
              </a:rPr>
              <a:t> </a:t>
            </a:r>
            <a:r>
              <a:rPr lang="en-US" altLang="zh-CN" dirty="0">
                <a:solidFill>
                  <a:srgbClr val="FF0000"/>
                </a:solidFill>
              </a:rPr>
              <a:t>connection</a:t>
            </a:r>
            <a:endParaRPr lang="zh-CN" altLang="en-US" dirty="0">
              <a:solidFill>
                <a:srgbClr val="FF0000"/>
              </a:solidFill>
            </a:endParaRPr>
          </a:p>
          <a:p>
            <a:pPr lvl="1">
              <a:buFont typeface="System Font Regular"/>
              <a:buChar char="-"/>
            </a:pPr>
            <a:r>
              <a:rPr lang="en-US" altLang="zh-CN" dirty="0"/>
              <a:t>Internet</a:t>
            </a:r>
            <a:r>
              <a:rPr lang="zh-CN" altLang="en-US" dirty="0"/>
              <a:t> </a:t>
            </a:r>
            <a:r>
              <a:rPr lang="en-US" altLang="zh-CN" dirty="0"/>
              <a:t>could</a:t>
            </a:r>
            <a:r>
              <a:rPr lang="zh-CN" altLang="en-US" dirty="0"/>
              <a:t> </a:t>
            </a:r>
            <a:r>
              <a:rPr lang="en-US" altLang="zh-CN" dirty="0"/>
              <a:t>be</a:t>
            </a:r>
            <a:r>
              <a:rPr lang="zh-CN" altLang="en-US" dirty="0"/>
              <a:t> </a:t>
            </a:r>
            <a:r>
              <a:rPr lang="en-US" altLang="zh-CN" dirty="0"/>
              <a:t>unstable,</a:t>
            </a:r>
            <a:r>
              <a:rPr lang="zh-CN" altLang="en-US" dirty="0"/>
              <a:t> </a:t>
            </a:r>
            <a:r>
              <a:rPr lang="en-US" altLang="zh-CN" dirty="0"/>
              <a:t>and</a:t>
            </a:r>
            <a:r>
              <a:rPr lang="zh-CN" altLang="en-US" dirty="0"/>
              <a:t> </a:t>
            </a:r>
            <a:r>
              <a:rPr lang="en-US" altLang="zh-CN" dirty="0"/>
              <a:t>unexpected</a:t>
            </a:r>
            <a:r>
              <a:rPr lang="zh-CN" altLang="en-US" dirty="0"/>
              <a:t> </a:t>
            </a:r>
            <a:r>
              <a:rPr lang="en-US" altLang="zh-CN" dirty="0"/>
              <a:t>disconnections</a:t>
            </a:r>
            <a:r>
              <a:rPr lang="zh-CN" altLang="en-US" dirty="0"/>
              <a:t> </a:t>
            </a:r>
            <a:r>
              <a:rPr lang="en-US" altLang="zh-CN" dirty="0"/>
              <a:t>could</a:t>
            </a:r>
            <a:r>
              <a:rPr lang="zh-CN" altLang="en-US" dirty="0"/>
              <a:t> </a:t>
            </a:r>
            <a:r>
              <a:rPr lang="en-US" altLang="zh-CN" dirty="0"/>
              <a:t>occur</a:t>
            </a:r>
            <a:r>
              <a:rPr lang="zh-CN" altLang="en-US" dirty="0"/>
              <a:t> </a:t>
            </a:r>
            <a:r>
              <a:rPr lang="en-US" altLang="zh-CN" dirty="0"/>
              <a:t>during</a:t>
            </a:r>
            <a:r>
              <a:rPr lang="zh-CN" altLang="en-US" dirty="0"/>
              <a:t> </a:t>
            </a:r>
            <a:r>
              <a:rPr lang="en-US" altLang="zh-CN" dirty="0"/>
              <a:t>training.</a:t>
            </a:r>
            <a:endParaRPr lang="en-US" dirty="0"/>
          </a:p>
        </p:txBody>
      </p:sp>
      <p:sp>
        <p:nvSpPr>
          <p:cNvPr id="5" name="Slide Number Placeholder 4">
            <a:extLst>
              <a:ext uri="{FF2B5EF4-FFF2-40B4-BE49-F238E27FC236}">
                <a16:creationId xmlns="" xmlns:a16="http://schemas.microsoft.com/office/drawing/2014/main" id="{F1B1FA1E-4EA9-EF47-9275-99C76ED4998F}"/>
              </a:ext>
            </a:extLst>
          </p:cNvPr>
          <p:cNvSpPr>
            <a:spLocks noGrp="1"/>
          </p:cNvSpPr>
          <p:nvPr>
            <p:ph type="sldNum" sz="quarter" idx="12"/>
          </p:nvPr>
        </p:nvSpPr>
        <p:spPr/>
        <p:txBody>
          <a:bodyPr/>
          <a:lstStyle/>
          <a:p>
            <a:fld id="{9919F354-F0AC-664A-A3F3-CB37D7987B2A}" type="slidenum">
              <a:rPr lang="en-US" smtClean="0"/>
              <a:pPr/>
              <a:t>6</a:t>
            </a:fld>
            <a:endParaRPr lang="en-US"/>
          </a:p>
        </p:txBody>
      </p:sp>
    </p:spTree>
    <p:extLst>
      <p:ext uri="{BB962C8B-B14F-4D97-AF65-F5344CB8AC3E}">
        <p14:creationId xmlns:p14="http://schemas.microsoft.com/office/powerpoint/2010/main" val="419548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fade">
                                      <p:cBhvr>
                                        <p:cTn id="38" dur="500"/>
                                        <p:tgtEl>
                                          <p:spTgt spid="3">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4" end="14"/>
                                            </p:txEl>
                                          </p:spTgt>
                                        </p:tgtEl>
                                        <p:attrNameLst>
                                          <p:attrName>style.visibility</p:attrName>
                                        </p:attrNameLst>
                                      </p:cBhvr>
                                      <p:to>
                                        <p:strVal val="visible"/>
                                      </p:to>
                                    </p:set>
                                    <p:animEffect transition="in" filter="fade">
                                      <p:cBhvr>
                                        <p:cTn id="46"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solidFill>
                  <a:srgbClr val="FF0000"/>
                </a:solidFill>
              </a:rPr>
              <a:t>SMC</a:t>
            </a:r>
            <a:endParaRPr lang="zh-CN" altLang="en-US" sz="2400" dirty="0">
              <a:solidFill>
                <a:srgbClr val="FF0000"/>
              </a:solidFill>
            </a:endParaRPr>
          </a:p>
          <a:p>
            <a:pPr lvl="1"/>
            <a:r>
              <a:rPr lang="en-US" altLang="zh-CN" sz="2000" dirty="0">
                <a:ea typeface="Palatino" charset="0"/>
                <a:cs typeface="Palatino" charset="0"/>
              </a:rPr>
              <a:t>Heavy</a:t>
            </a:r>
            <a:r>
              <a:rPr lang="zh-CN" altLang="en-US" sz="2000" dirty="0">
                <a:ea typeface="Palatino" charset="0"/>
                <a:cs typeface="Palatino" charset="0"/>
              </a:rPr>
              <a:t> </a:t>
            </a:r>
            <a:r>
              <a:rPr lang="en-US" altLang="zh-CN" sz="2000" dirty="0">
                <a:ea typeface="Palatino" charset="0"/>
                <a:cs typeface="Palatino" charset="0"/>
              </a:rPr>
              <a:t>computation</a:t>
            </a:r>
            <a:r>
              <a:rPr lang="zh-CN" altLang="en-US" sz="2000" dirty="0">
                <a:ea typeface="Palatino" charset="0"/>
                <a:cs typeface="Palatino" charset="0"/>
              </a:rPr>
              <a:t> </a:t>
            </a:r>
            <a:r>
              <a:rPr lang="en-US" altLang="zh-CN" sz="2000" dirty="0">
                <a:ea typeface="Palatino" charset="0"/>
                <a:cs typeface="Palatino" charset="0"/>
              </a:rPr>
              <a:t>overhead</a:t>
            </a:r>
            <a:r>
              <a:rPr lang="zh-CN" altLang="en-US" sz="2000" dirty="0">
                <a:ea typeface="Palatino" charset="0"/>
                <a:cs typeface="Palatino" charset="0"/>
              </a:rPr>
              <a:t> </a:t>
            </a:r>
            <a:r>
              <a:rPr lang="en-US" altLang="zh-CN" sz="2000" dirty="0">
                <a:ea typeface="Palatino" charset="0"/>
                <a:cs typeface="Palatino" charset="0"/>
              </a:rPr>
              <a:t>and</a:t>
            </a:r>
            <a:r>
              <a:rPr lang="zh-CN" altLang="en-US" sz="2000" dirty="0">
                <a:ea typeface="Palatino" charset="0"/>
                <a:cs typeface="Palatino" charset="0"/>
              </a:rPr>
              <a:t> </a:t>
            </a:r>
            <a:r>
              <a:rPr lang="en-US" altLang="zh-CN" sz="2000" dirty="0">
                <a:ea typeface="Palatino" charset="0"/>
                <a:cs typeface="Palatino" charset="0"/>
              </a:rPr>
              <a:t>not</a:t>
            </a:r>
            <a:r>
              <a:rPr lang="zh-CN" altLang="en-US" sz="2000" dirty="0">
                <a:ea typeface="Palatino" charset="0"/>
                <a:cs typeface="Palatino" charset="0"/>
              </a:rPr>
              <a:t> </a:t>
            </a:r>
            <a:r>
              <a:rPr lang="en-US" altLang="zh-CN" sz="2000" dirty="0">
                <a:ea typeface="Palatino" charset="0"/>
                <a:cs typeface="Palatino" charset="0"/>
              </a:rPr>
              <a:t>applicable</a:t>
            </a:r>
            <a:r>
              <a:rPr lang="zh-CN" altLang="en-US" sz="2000" dirty="0">
                <a:ea typeface="Palatino" charset="0"/>
                <a:cs typeface="Palatino" charset="0"/>
              </a:rPr>
              <a:t> </a:t>
            </a:r>
            <a:r>
              <a:rPr lang="en-US" altLang="zh-CN" sz="2000" dirty="0">
                <a:ea typeface="Palatino" charset="0"/>
                <a:cs typeface="Palatino" charset="0"/>
              </a:rPr>
              <a:t>for</a:t>
            </a:r>
            <a:r>
              <a:rPr lang="zh-CN" altLang="en-US" sz="2000" dirty="0">
                <a:ea typeface="Palatino" charset="0"/>
                <a:cs typeface="Palatino" charset="0"/>
              </a:rPr>
              <a:t> </a:t>
            </a:r>
            <a:r>
              <a:rPr lang="en-US" altLang="zh-CN" sz="2000" dirty="0">
                <a:ea typeface="Palatino" charset="0"/>
                <a:cs typeface="Palatino" charset="0"/>
              </a:rPr>
              <a:t>deep</a:t>
            </a:r>
            <a:r>
              <a:rPr lang="zh-CN" altLang="en-US" sz="2000" dirty="0">
                <a:ea typeface="Palatino" charset="0"/>
                <a:cs typeface="Palatino" charset="0"/>
              </a:rPr>
              <a:t> </a:t>
            </a:r>
            <a:r>
              <a:rPr lang="en-US" altLang="zh-CN" sz="2000" dirty="0">
                <a:ea typeface="Palatino" charset="0"/>
                <a:cs typeface="Palatino" charset="0"/>
              </a:rPr>
              <a:t>learning</a:t>
            </a:r>
            <a:endParaRPr lang="zh-CN" altLang="en-US" sz="2000" dirty="0">
              <a:ea typeface="Palatino" charset="0"/>
              <a:cs typeface="Palatino" charset="0"/>
            </a:endParaRPr>
          </a:p>
          <a:p>
            <a:pPr lvl="1"/>
            <a:endParaRPr lang="en-US" sz="2000" dirty="0">
              <a:ea typeface="Palatino" charset="0"/>
              <a:cs typeface="Palatino" charset="0"/>
            </a:endParaRPr>
          </a:p>
          <a:p>
            <a:r>
              <a:rPr lang="en-US" altLang="zh-CN" sz="2400" dirty="0">
                <a:solidFill>
                  <a:srgbClr val="FF0000"/>
                </a:solidFill>
              </a:rPr>
              <a:t>Differential</a:t>
            </a:r>
            <a:r>
              <a:rPr lang="zh-CN" altLang="en-US" sz="2400" dirty="0">
                <a:solidFill>
                  <a:srgbClr val="FF0000"/>
                </a:solidFill>
              </a:rPr>
              <a:t> </a:t>
            </a:r>
            <a:r>
              <a:rPr lang="en-US" altLang="zh-CN" sz="2400" dirty="0">
                <a:solidFill>
                  <a:srgbClr val="FF0000"/>
                </a:solidFill>
              </a:rPr>
              <a:t>privacy</a:t>
            </a:r>
            <a:r>
              <a:rPr lang="en-US" sz="2400" dirty="0">
                <a:ea typeface="Palatino" charset="0"/>
                <a:cs typeface="Palatino" charset="0"/>
              </a:rPr>
              <a:t> </a:t>
            </a:r>
          </a:p>
          <a:p>
            <a:pPr lvl="1"/>
            <a:r>
              <a:rPr lang="en-US" altLang="zh-CN" sz="2000" dirty="0">
                <a:ea typeface="Palatino" charset="0"/>
                <a:cs typeface="Palatino" charset="0"/>
              </a:rPr>
              <a:t>I</a:t>
            </a:r>
            <a:r>
              <a:rPr lang="en-US" sz="2000" dirty="0">
                <a:ea typeface="Palatino" charset="0"/>
                <a:cs typeface="Palatino" charset="0"/>
              </a:rPr>
              <a:t>ntroduces too much noise and degrades training model’s performance </a:t>
            </a:r>
            <a:endParaRPr lang="zh-CN" altLang="en-US" sz="2000" dirty="0">
              <a:ea typeface="Palatino" charset="0"/>
              <a:cs typeface="Palatino" charset="0"/>
            </a:endParaRPr>
          </a:p>
          <a:p>
            <a:pPr lvl="1"/>
            <a:endParaRPr lang="zh-CN" altLang="en-US" sz="2000" dirty="0">
              <a:ea typeface="Palatino" charset="0"/>
              <a:cs typeface="Palatino" charset="0"/>
            </a:endParaRPr>
          </a:p>
          <a:p>
            <a:r>
              <a:rPr lang="en-US" sz="2400" dirty="0" err="1">
                <a:solidFill>
                  <a:srgbClr val="FF0000"/>
                </a:solidFill>
              </a:rPr>
              <a:t>Homomorphic</a:t>
            </a:r>
            <a:r>
              <a:rPr lang="en-US" sz="2400" dirty="0">
                <a:solidFill>
                  <a:srgbClr val="FF0000"/>
                </a:solidFill>
              </a:rPr>
              <a:t> encryption </a:t>
            </a:r>
            <a:endParaRPr lang="zh-CN" altLang="en-US" sz="2400" dirty="0">
              <a:solidFill>
                <a:srgbClr val="FF0000"/>
              </a:solidFill>
            </a:endParaRPr>
          </a:p>
          <a:p>
            <a:pPr lvl="1"/>
            <a:r>
              <a:rPr lang="en-US" altLang="zh-CN" sz="2000" dirty="0"/>
              <a:t>O</a:t>
            </a:r>
            <a:r>
              <a:rPr lang="en-US" sz="2000" dirty="0"/>
              <a:t>nly supports </a:t>
            </a:r>
            <a:r>
              <a:rPr lang="en-US" altLang="zh-CN" sz="2000" dirty="0"/>
              <a:t>limited</a:t>
            </a:r>
            <a:r>
              <a:rPr lang="zh-CN" altLang="en-US" sz="2000" dirty="0"/>
              <a:t> </a:t>
            </a:r>
            <a:r>
              <a:rPr lang="en-US" altLang="zh-CN" sz="2000" dirty="0"/>
              <a:t>number</a:t>
            </a:r>
            <a:r>
              <a:rPr lang="zh-CN" altLang="en-US" sz="2000" dirty="0"/>
              <a:t> </a:t>
            </a:r>
            <a:r>
              <a:rPr lang="en-US" altLang="zh-CN" sz="2000" dirty="0"/>
              <a:t>of</a:t>
            </a:r>
            <a:r>
              <a:rPr lang="zh-CN" altLang="en-US" sz="2000" dirty="0"/>
              <a:t> </a:t>
            </a:r>
            <a:r>
              <a:rPr lang="en-US" sz="2000" dirty="0"/>
              <a:t>addition and multiplication operations </a:t>
            </a:r>
          </a:p>
          <a:p>
            <a:pPr lvl="1"/>
            <a:r>
              <a:rPr lang="en-US" altLang="zh-CN" sz="2000" dirty="0"/>
              <a:t>H</a:t>
            </a:r>
            <a:r>
              <a:rPr lang="en-US" sz="2000" dirty="0"/>
              <a:t>eavy computation overhead </a:t>
            </a:r>
            <a:endParaRPr lang="zh-CN" altLang="en-US" sz="2000" dirty="0"/>
          </a:p>
          <a:p>
            <a:pPr lvl="1"/>
            <a:endParaRPr lang="zh-CN" altLang="en-US" sz="2000" dirty="0"/>
          </a:p>
        </p:txBody>
      </p:sp>
      <p:sp>
        <p:nvSpPr>
          <p:cNvPr id="4" name="Title 1">
            <a:extLst>
              <a:ext uri="{FF2B5EF4-FFF2-40B4-BE49-F238E27FC236}">
                <a16:creationId xmlns="" xmlns:a16="http://schemas.microsoft.com/office/drawing/2014/main" id="{8780AB59-111B-3747-BFDF-EF25FEADEE0E}"/>
              </a:ext>
            </a:extLst>
          </p:cNvPr>
          <p:cNvSpPr txBox="1">
            <a:spLocks/>
          </p:cNvSpPr>
          <p:nvPr/>
        </p:nvSpPr>
        <p:spPr>
          <a:xfrm>
            <a:off x="1982038" y="347504"/>
            <a:ext cx="8201867" cy="1150364"/>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Georgia" panose="02040502050405020303" pitchFamily="18" charset="0"/>
                <a:ea typeface="+mj-ea"/>
                <a:cs typeface="Times New Roman" panose="02020603050405020304" pitchFamily="18" charset="0"/>
              </a:defRPr>
            </a:lvl1pPr>
          </a:lstStyle>
          <a:p>
            <a:r>
              <a:rPr lang="en-US" altLang="zh-CN" dirty="0"/>
              <a:t>Related</a:t>
            </a:r>
            <a:r>
              <a:rPr lang="zh-CN" altLang="en-US" dirty="0"/>
              <a:t> </a:t>
            </a:r>
            <a:r>
              <a:rPr lang="en-US" altLang="zh-CN" dirty="0"/>
              <a:t>Work</a:t>
            </a:r>
            <a:endParaRPr lang="en-US" dirty="0"/>
          </a:p>
        </p:txBody>
      </p:sp>
      <p:sp>
        <p:nvSpPr>
          <p:cNvPr id="6" name="Slide Number Placeholder 5">
            <a:extLst>
              <a:ext uri="{FF2B5EF4-FFF2-40B4-BE49-F238E27FC236}">
                <a16:creationId xmlns="" xmlns:a16="http://schemas.microsoft.com/office/drawing/2014/main" id="{23D066C7-A050-A046-AAC6-4C165A21AD53}"/>
              </a:ext>
            </a:extLst>
          </p:cNvPr>
          <p:cNvSpPr>
            <a:spLocks noGrp="1"/>
          </p:cNvSpPr>
          <p:nvPr>
            <p:ph type="sldNum" sz="quarter" idx="12"/>
          </p:nvPr>
        </p:nvSpPr>
        <p:spPr/>
        <p:txBody>
          <a:bodyPr/>
          <a:lstStyle/>
          <a:p>
            <a:fld id="{9919F354-F0AC-664A-A3F3-CB37D7987B2A}" type="slidenum">
              <a:rPr lang="en-US" smtClean="0"/>
              <a:pPr/>
              <a:t>7</a:t>
            </a:fld>
            <a:endParaRPr lang="en-US"/>
          </a:p>
        </p:txBody>
      </p:sp>
    </p:spTree>
    <p:extLst>
      <p:ext uri="{BB962C8B-B14F-4D97-AF65-F5344CB8AC3E}">
        <p14:creationId xmlns:p14="http://schemas.microsoft.com/office/powerpoint/2010/main" val="8686842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Mind</a:t>
            </a:r>
            <a:r>
              <a:rPr lang="zh-CN" altLang="en-US" dirty="0"/>
              <a:t> </a:t>
            </a:r>
            <a:r>
              <a:rPr lang="en-US" altLang="zh-CN" dirty="0"/>
              <a:t>Map</a:t>
            </a:r>
            <a:endParaRPr lang="en-US" dirty="0"/>
          </a:p>
        </p:txBody>
      </p:sp>
      <p:sp>
        <p:nvSpPr>
          <p:cNvPr id="4" name="Rounded Rectangle 3"/>
          <p:cNvSpPr/>
          <p:nvPr/>
        </p:nvSpPr>
        <p:spPr>
          <a:xfrm>
            <a:off x="584200" y="1508292"/>
            <a:ext cx="11020926" cy="885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Q:</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mobile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cannot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tolerate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storage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and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A:</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Can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reduce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each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load,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and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combine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all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train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model.</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S</a:t>
            </a:r>
            <a:r>
              <a:rPr lang="zh-CN" altLang="en-US" sz="2000" dirty="0">
                <a:solidFill>
                  <a:srgbClr val="FF0000"/>
                </a:solidFill>
                <a:latin typeface="Palatino" charset="0"/>
                <a:ea typeface="Palatino" charset="0"/>
                <a:cs typeface="Palatino" charset="0"/>
              </a:rPr>
              <a:t>：</a:t>
            </a:r>
            <a:r>
              <a:rPr lang="en-US" altLang="zh-CN" sz="2000" dirty="0">
                <a:solidFill>
                  <a:srgbClr val="FF0000"/>
                </a:solidFill>
                <a:latin typeface="Palatino" charset="0"/>
                <a:ea typeface="Palatino" charset="0"/>
                <a:cs typeface="Palatino" charset="0"/>
              </a:rPr>
              <a:t>Slice</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whole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into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and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assign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mobile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a:t>
            </a:r>
            <a:endParaRPr lang="en-US" sz="2000" dirty="0">
              <a:latin typeface="Palatino" charset="0"/>
              <a:ea typeface="Palatino" charset="0"/>
              <a:cs typeface="Palatino" charset="0"/>
            </a:endParaRPr>
          </a:p>
        </p:txBody>
      </p:sp>
      <p:sp>
        <p:nvSpPr>
          <p:cNvPr id="6" name="Down Arrow 5"/>
          <p:cNvSpPr/>
          <p:nvPr/>
        </p:nvSpPr>
        <p:spPr>
          <a:xfrm>
            <a:off x="5649390" y="2419517"/>
            <a:ext cx="941346" cy="3905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ounded Rectangle 6"/>
          <p:cNvSpPr/>
          <p:nvPr/>
        </p:nvSpPr>
        <p:spPr>
          <a:xfrm>
            <a:off x="609600" y="2845638"/>
            <a:ext cx="11020926" cy="9023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Q:</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Slicing</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can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still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support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training</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procedure?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(feed-forward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and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back-propagation)</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A:</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Later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foundation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ensures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feasibility.</a:t>
            </a:r>
            <a:endParaRPr lang="en-US" sz="2000" dirty="0">
              <a:latin typeface="Palatino" charset="0"/>
              <a:ea typeface="Palatino" charset="0"/>
              <a:cs typeface="Palatino" charset="0"/>
            </a:endParaRPr>
          </a:p>
        </p:txBody>
      </p:sp>
      <p:sp>
        <p:nvSpPr>
          <p:cNvPr id="8" name="Rounded Rectangle 7"/>
          <p:cNvSpPr/>
          <p:nvPr/>
        </p:nvSpPr>
        <p:spPr>
          <a:xfrm>
            <a:off x="609600" y="4193071"/>
            <a:ext cx="11020926" cy="8858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Q:</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How</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slice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A:</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objective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1)</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Each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can</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afford</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of</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one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DNN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a:t>
            </a:r>
            <a:r>
              <a:rPr lang="zh-CN" altLang="en-US" sz="2000" dirty="0">
                <a:latin typeface="Palatino" charset="0"/>
                <a:ea typeface="Palatino" charset="0"/>
                <a:cs typeface="Palatino" charset="0"/>
              </a:rPr>
              <a:t> </a:t>
            </a:r>
          </a:p>
          <a:p>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2)</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Minimize</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overall</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communication</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overload.</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3)</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Balance</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each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computation</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cost.</a:t>
            </a:r>
            <a:endParaRPr lang="en-US" sz="2000" dirty="0">
              <a:latin typeface="Palatino" charset="0"/>
              <a:ea typeface="Palatino" charset="0"/>
              <a:cs typeface="Palatino" charset="0"/>
            </a:endParaRPr>
          </a:p>
        </p:txBody>
      </p:sp>
      <p:sp>
        <p:nvSpPr>
          <p:cNvPr id="9" name="Down Arrow 8"/>
          <p:cNvSpPr/>
          <p:nvPr/>
        </p:nvSpPr>
        <p:spPr>
          <a:xfrm>
            <a:off x="5649390" y="3783741"/>
            <a:ext cx="941346" cy="3905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ounded Rectangle 9"/>
              <p:cNvSpPr/>
              <p:nvPr/>
            </p:nvSpPr>
            <p:spPr>
              <a:xfrm>
                <a:off x="609600" y="5509802"/>
                <a:ext cx="11020926" cy="12928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Q:</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What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if</a:t>
                </a:r>
                <a:r>
                  <a:rPr lang="zh-CN" altLang="en-US" sz="2000" dirty="0">
                    <a:latin typeface="Palatino" charset="0"/>
                    <a:ea typeface="Palatino" charset="0"/>
                    <a:cs typeface="Palatino" charset="0"/>
                  </a:rPr>
                  <a:t> </a:t>
                </a:r>
                <a14:m>
                  <m:oMath xmlns:m="http://schemas.openxmlformats.org/officeDocument/2006/math">
                    <m:r>
                      <a:rPr lang="en-US" altLang="zh-CN" sz="2000" i="1" dirty="0" smtClean="0">
                        <a:latin typeface="Cambria Math" charset="0"/>
                        <a:ea typeface="Palatino" charset="0"/>
                        <a:cs typeface="Palatino" charset="0"/>
                      </a:rPr>
                      <m:t>#</m:t>
                    </m:r>
                    <m:r>
                      <a:rPr lang="en-US" altLang="zh-CN" sz="2000" i="1" dirty="0" smtClean="0">
                        <a:latin typeface="Cambria Math" charset="0"/>
                        <a:ea typeface="Palatino" charset="0"/>
                        <a:cs typeface="Palatino" charset="0"/>
                      </a:rPr>
                      <m:t>𝑑𝑒𝑣𝑖𝑐𝑒𝑠</m:t>
                    </m:r>
                    <m:r>
                      <a:rPr lang="zh-CN" altLang="en-US" sz="2000" i="1" dirty="0" smtClean="0">
                        <a:latin typeface="Cambria Math" charset="0"/>
                        <a:ea typeface="Palatino" charset="0"/>
                        <a:cs typeface="Palatino" charset="0"/>
                      </a:rPr>
                      <m:t> </m:t>
                    </m:r>
                    <m:r>
                      <a:rPr lang="en-US" altLang="zh-CN" sz="2000" i="1" dirty="0" smtClean="0">
                        <a:latin typeface="Cambria Math" charset="0"/>
                        <a:ea typeface="Palatino" charset="0"/>
                        <a:cs typeface="Palatino" charset="0"/>
                      </a:rPr>
                      <m:t>&gt;&gt;</m:t>
                    </m:r>
                    <m:r>
                      <a:rPr lang="zh-CN" altLang="en-US" sz="2000" i="1" dirty="0" smtClean="0">
                        <a:latin typeface="Cambria Math" charset="0"/>
                        <a:ea typeface="Palatino" charset="0"/>
                        <a:cs typeface="Palatino" charset="0"/>
                      </a:rPr>
                      <m:t> </m:t>
                    </m:r>
                    <m:r>
                      <a:rPr lang="en-US" altLang="zh-CN" sz="2000" i="1" dirty="0" smtClean="0">
                        <a:latin typeface="Cambria Math" charset="0"/>
                        <a:ea typeface="Palatino" charset="0"/>
                        <a:cs typeface="Palatino" charset="0"/>
                      </a:rPr>
                      <m:t>#</m:t>
                    </m:r>
                    <m:r>
                      <a:rPr lang="en-US" altLang="zh-CN" sz="2000" i="1" dirty="0" smtClean="0">
                        <a:latin typeface="Cambria Math" charset="0"/>
                        <a:ea typeface="Palatino" charset="0"/>
                        <a:cs typeface="Palatino" charset="0"/>
                      </a:rPr>
                      <m:t>𝑝𝑖𝑒𝑐𝑒𝑠</m:t>
                    </m:r>
                  </m:oMath>
                </a14:m>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A:</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Many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may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hold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same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piece,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while</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one</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iteration</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can</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only</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support</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one</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training</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sample</a:t>
                </a:r>
                <a:r>
                  <a:rPr lang="en-US" altLang="zh-CN" sz="2000" dirty="0">
                    <a:latin typeface="Palatino" charset="0"/>
                    <a:ea typeface="Palatino" charset="0"/>
                    <a:cs typeface="Palatino" charset="0"/>
                  </a:rPr>
                  <a: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thus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meaningless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waiting</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or</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waste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may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occur</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S:</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Logically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group</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devices,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so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that</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in</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each</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group</a:t>
                </a:r>
                <a:r>
                  <a:rPr lang="zh-CN" altLang="en-US" sz="2000" dirty="0">
                    <a:latin typeface="Palatino" charset="0"/>
                    <a:ea typeface="Palatino" charset="0"/>
                    <a:cs typeface="Palatino" charset="0"/>
                  </a:rPr>
                  <a:t> </a:t>
                </a:r>
                <a14:m>
                  <m:oMath xmlns:m="http://schemas.openxmlformats.org/officeDocument/2006/math">
                    <m:r>
                      <a:rPr lang="en-US" altLang="zh-CN" sz="2000" i="1" dirty="0" smtClean="0">
                        <a:latin typeface="Cambria Math" charset="0"/>
                        <a:ea typeface="Palatino" charset="0"/>
                        <a:cs typeface="Palatino" charset="0"/>
                      </a:rPr>
                      <m:t>#</m:t>
                    </m:r>
                    <m:r>
                      <a:rPr lang="en-US" altLang="zh-CN" sz="2000" i="1" dirty="0" smtClean="0">
                        <a:latin typeface="Cambria Math" charset="0"/>
                        <a:ea typeface="Palatino" charset="0"/>
                        <a:cs typeface="Palatino" charset="0"/>
                      </a:rPr>
                      <m:t>𝑑𝑒𝑣𝑖𝑐𝑒𝑠</m:t>
                    </m:r>
                    <m:r>
                      <a:rPr lang="zh-CN" altLang="en-US" sz="2000" i="1" dirty="0">
                        <a:latin typeface="Cambria Math" charset="0"/>
                        <a:ea typeface="Palatino" charset="0"/>
                        <a:cs typeface="Palatino" charset="0"/>
                      </a:rPr>
                      <m:t> </m:t>
                    </m:r>
                    <m:r>
                      <a:rPr lang="zh-CN" altLang="en-US" sz="2000" i="1" smtClean="0">
                        <a:latin typeface="Cambria Math" charset="0"/>
                        <a:ea typeface="Cambria Math" charset="0"/>
                        <a:cs typeface="Cambria Math" charset="0"/>
                      </a:rPr>
                      <m:t>≅</m:t>
                    </m:r>
                    <m:r>
                      <a:rPr lang="en-US" altLang="zh-CN" sz="2000" b="0" i="1" smtClean="0">
                        <a:latin typeface="Cambria Math" charset="0"/>
                        <a:ea typeface="Cambria Math" charset="0"/>
                        <a:cs typeface="Cambria Math" charset="0"/>
                      </a:rPr>
                      <m:t>#</m:t>
                    </m:r>
                    <m:r>
                      <m:rPr>
                        <m:sty m:val="p"/>
                      </m:rPr>
                      <a:rPr lang="en-US" altLang="zh-CN" sz="2000" b="0" i="1" smtClean="0">
                        <a:latin typeface="Cambria Math" charset="0"/>
                        <a:ea typeface="Cambria Math" charset="0"/>
                        <a:cs typeface="Cambria Math" charset="0"/>
                      </a:rPr>
                      <m:t>pieces</m:t>
                    </m:r>
                  </m:oMath>
                </a14:m>
                <a:endParaRPr lang="en-US" sz="2000" dirty="0">
                  <a:latin typeface="Palatino" charset="0"/>
                  <a:ea typeface="Palatino" charset="0"/>
                  <a:cs typeface="Palatino" charset="0"/>
                </a:endParaRPr>
              </a:p>
            </p:txBody>
          </p:sp>
        </mc:Choice>
        <mc:Fallback xmlns="">
          <p:sp>
            <p:nvSpPr>
              <p:cNvPr id="10" name="Rounded Rectangle 9"/>
              <p:cNvSpPr>
                <a:spLocks noRot="1" noChangeAspect="1" noMove="1" noResize="1" noEditPoints="1" noAdjustHandles="1" noChangeArrowheads="1" noChangeShapeType="1" noTextEdit="1"/>
              </p:cNvSpPr>
              <p:nvPr/>
            </p:nvSpPr>
            <p:spPr>
              <a:xfrm>
                <a:off x="609600" y="5509802"/>
                <a:ext cx="11020926" cy="1292893"/>
              </a:xfrm>
              <a:prstGeom prst="roundRect">
                <a:avLst/>
              </a:prstGeom>
              <a:blipFill>
                <a:blip r:embed="rId3"/>
                <a:stretch>
                  <a:fillRect t="-1923" b="-7692"/>
                </a:stretch>
              </a:blipFill>
            </p:spPr>
            <p:txBody>
              <a:bodyPr/>
              <a:lstStyle/>
              <a:p>
                <a:r>
                  <a:rPr lang="en-US">
                    <a:noFill/>
                  </a:rPr>
                  <a:t> </a:t>
                </a:r>
              </a:p>
            </p:txBody>
          </p:sp>
        </mc:Fallback>
      </mc:AlternateContent>
      <p:sp>
        <p:nvSpPr>
          <p:cNvPr id="11" name="Down Arrow 10"/>
          <p:cNvSpPr/>
          <p:nvPr/>
        </p:nvSpPr>
        <p:spPr>
          <a:xfrm>
            <a:off x="5649390" y="5117890"/>
            <a:ext cx="941346" cy="3905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ounded Rectangle 11"/>
          <p:cNvSpPr/>
          <p:nvPr/>
        </p:nvSpPr>
        <p:spPr>
          <a:xfrm>
            <a:off x="609600" y="7223125"/>
            <a:ext cx="11020926" cy="129289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zh-CN" sz="2000" dirty="0">
                <a:solidFill>
                  <a:srgbClr val="FF0000"/>
                </a:solidFill>
                <a:latin typeface="Palatino" charset="0"/>
                <a:ea typeface="Palatino" charset="0"/>
                <a:cs typeface="Palatino" charset="0"/>
              </a:rPr>
              <a:t>Q:</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Any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potential</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privacy</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issues?</a:t>
            </a:r>
            <a:endParaRPr lang="zh-CN" altLang="en-US" sz="2000" dirty="0">
              <a:latin typeface="Palatino" charset="0"/>
              <a:ea typeface="Palatino" charset="0"/>
              <a:cs typeface="Palatino" charset="0"/>
            </a:endParaRPr>
          </a:p>
          <a:p>
            <a:r>
              <a:rPr lang="en-US" altLang="zh-CN" sz="2000" dirty="0">
                <a:solidFill>
                  <a:srgbClr val="FF0000"/>
                </a:solidFill>
                <a:latin typeface="Palatino" charset="0"/>
                <a:ea typeface="Palatino" charset="0"/>
                <a:cs typeface="Palatino" charset="0"/>
              </a:rPr>
              <a:t>A:</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1)</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Data</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flows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between</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previous</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layer,</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server,</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later</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layer</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(forward</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and</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backward)</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2)Who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contributes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his</a:t>
            </a:r>
            <a:r>
              <a:rPr lang="zh-CN" altLang="en-US" sz="2000" dirty="0">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data</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as</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training</a:t>
            </a:r>
            <a:r>
              <a:rPr lang="zh-CN" altLang="en-US" sz="2000" dirty="0">
                <a:solidFill>
                  <a:srgbClr val="FF0000"/>
                </a:solidFill>
                <a:latin typeface="Palatino" charset="0"/>
                <a:ea typeface="Palatino" charset="0"/>
                <a:cs typeface="Palatino" charset="0"/>
              </a:rPr>
              <a:t> </a:t>
            </a:r>
            <a:r>
              <a:rPr lang="en-US" altLang="zh-CN" sz="2000" dirty="0">
                <a:solidFill>
                  <a:srgbClr val="FF0000"/>
                </a:solidFill>
                <a:latin typeface="Palatino" charset="0"/>
                <a:ea typeface="Palatino" charset="0"/>
                <a:cs typeface="Palatino" charset="0"/>
              </a:rPr>
              <a:t>sample</a:t>
            </a:r>
            <a:r>
              <a:rPr lang="zh-CN" altLang="en-US" sz="2000" dirty="0">
                <a:solidFill>
                  <a:srgbClr val="FF0000"/>
                </a:solidFill>
                <a:latin typeface="Palatino" charset="0"/>
                <a:ea typeface="Palatino" charset="0"/>
                <a:cs typeface="Palatino" charset="0"/>
              </a:rPr>
              <a:t> </a:t>
            </a:r>
            <a:r>
              <a:rPr lang="en-US" altLang="zh-CN" sz="2000" dirty="0">
                <a:latin typeface="Palatino" charset="0"/>
                <a:ea typeface="Palatino" charset="0"/>
                <a:cs typeface="Palatino" charset="0"/>
              </a:rPr>
              <a:t>is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vulnerable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to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others</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who</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undertake</a:t>
            </a:r>
            <a:r>
              <a:rPr lang="zh-CN" altLang="en-US" sz="2000" dirty="0">
                <a:latin typeface="Palatino" charset="0"/>
                <a:ea typeface="Palatino" charset="0"/>
                <a:cs typeface="Palatino" charset="0"/>
              </a:rPr>
              <a:t> </a:t>
            </a:r>
            <a:r>
              <a:rPr lang="en-US" altLang="zh-CN" sz="2000" dirty="0">
                <a:latin typeface="Palatino" charset="0"/>
                <a:ea typeface="Palatino" charset="0"/>
                <a:cs typeface="Palatino" charset="0"/>
              </a:rPr>
              <a:t>computation.</a:t>
            </a:r>
            <a:endParaRPr lang="zh-CN" altLang="en-US" sz="2000" dirty="0">
              <a:latin typeface="Palatino" charset="0"/>
              <a:ea typeface="Palatino" charset="0"/>
              <a:cs typeface="Palatino" charset="0"/>
            </a:endParaRPr>
          </a:p>
        </p:txBody>
      </p:sp>
      <p:sp>
        <p:nvSpPr>
          <p:cNvPr id="13" name="Down Arrow 12"/>
          <p:cNvSpPr/>
          <p:nvPr/>
        </p:nvSpPr>
        <p:spPr>
          <a:xfrm>
            <a:off x="5625327" y="6832600"/>
            <a:ext cx="941346" cy="390525"/>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4">
            <a:extLst>
              <a:ext uri="{FF2B5EF4-FFF2-40B4-BE49-F238E27FC236}">
                <a16:creationId xmlns="" xmlns:a16="http://schemas.microsoft.com/office/drawing/2014/main" id="{6170820E-9137-DC40-ABE8-3AFDE6DA7A6C}"/>
              </a:ext>
            </a:extLst>
          </p:cNvPr>
          <p:cNvSpPr>
            <a:spLocks noGrp="1"/>
          </p:cNvSpPr>
          <p:nvPr>
            <p:ph type="sldNum" sz="quarter" idx="12"/>
          </p:nvPr>
        </p:nvSpPr>
        <p:spPr/>
        <p:txBody>
          <a:bodyPr/>
          <a:lstStyle/>
          <a:p>
            <a:fld id="{9919F354-F0AC-664A-A3F3-CB37D7987B2A}" type="slidenum">
              <a:rPr lang="en-US" smtClean="0"/>
              <a:pPr/>
              <a:t>8</a:t>
            </a:fld>
            <a:endParaRPr lang="en-US"/>
          </a:p>
        </p:txBody>
      </p:sp>
    </p:spTree>
    <p:extLst>
      <p:ext uri="{BB962C8B-B14F-4D97-AF65-F5344CB8AC3E}">
        <p14:creationId xmlns:p14="http://schemas.microsoft.com/office/powerpoint/2010/main" val="36869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grpId="1" nodeType="clickEffect">
                                  <p:stCondLst>
                                    <p:cond delay="0"/>
                                  </p:stCondLst>
                                  <p:childTnLst>
                                    <p:animMotion origin="layout" path="M 2.08333E-7 -0.00602 L 2.08333E-7 -0.25602 " pathEditMode="relative" rAng="0" ptsTypes="AA">
                                      <p:cBhvr>
                                        <p:cTn id="35" dur="1000" fill="hold"/>
                                        <p:tgtEl>
                                          <p:spTgt spid="4"/>
                                        </p:tgtEl>
                                        <p:attrNameLst>
                                          <p:attrName>ppt_x</p:attrName>
                                          <p:attrName>ppt_y</p:attrName>
                                        </p:attrNameLst>
                                      </p:cBhvr>
                                      <p:rCtr x="0" y="-12500"/>
                                    </p:animMotion>
                                  </p:childTnLst>
                                </p:cTn>
                              </p:par>
                              <p:par>
                                <p:cTn id="36" presetID="64" presetClass="path" presetSubtype="0" accel="50000" decel="50000" fill="hold" grpId="1" nodeType="withEffect">
                                  <p:stCondLst>
                                    <p:cond delay="0"/>
                                  </p:stCondLst>
                                  <p:childTnLst>
                                    <p:animMotion origin="layout" path="M -3.125E-6 -0.00602 L -3.125E-6 -0.25602 " pathEditMode="relative" rAng="0" ptsTypes="AA">
                                      <p:cBhvr>
                                        <p:cTn id="37" dur="1000" fill="hold"/>
                                        <p:tgtEl>
                                          <p:spTgt spid="6"/>
                                        </p:tgtEl>
                                        <p:attrNameLst>
                                          <p:attrName>ppt_x</p:attrName>
                                          <p:attrName>ppt_y</p:attrName>
                                        </p:attrNameLst>
                                      </p:cBhvr>
                                      <p:rCtr x="0" y="-12500"/>
                                    </p:animMotion>
                                  </p:childTnLst>
                                </p:cTn>
                              </p:par>
                              <p:par>
                                <p:cTn id="38" presetID="64" presetClass="path" presetSubtype="0" accel="50000" decel="50000" fill="hold" grpId="1" nodeType="withEffect">
                                  <p:stCondLst>
                                    <p:cond delay="0"/>
                                  </p:stCondLst>
                                  <p:childTnLst>
                                    <p:animMotion origin="layout" path="M -3.125E-6 -0.00602 L -3.125E-6 -0.25602 " pathEditMode="relative" rAng="0" ptsTypes="AA">
                                      <p:cBhvr>
                                        <p:cTn id="39" dur="1000" fill="hold"/>
                                        <p:tgtEl>
                                          <p:spTgt spid="7"/>
                                        </p:tgtEl>
                                        <p:attrNameLst>
                                          <p:attrName>ppt_x</p:attrName>
                                          <p:attrName>ppt_y</p:attrName>
                                        </p:attrNameLst>
                                      </p:cBhvr>
                                      <p:rCtr x="0" y="-12500"/>
                                    </p:animMotion>
                                  </p:childTnLst>
                                </p:cTn>
                              </p:par>
                              <p:par>
                                <p:cTn id="40" presetID="64" presetClass="path" presetSubtype="0" accel="50000" decel="50000" fill="hold" grpId="1" nodeType="withEffect">
                                  <p:stCondLst>
                                    <p:cond delay="0"/>
                                  </p:stCondLst>
                                  <p:childTnLst>
                                    <p:animMotion origin="layout" path="M -3.125E-6 -0.00602 L -3.125E-6 -0.25602 " pathEditMode="relative" rAng="0" ptsTypes="AA">
                                      <p:cBhvr>
                                        <p:cTn id="41" dur="1000" fill="hold"/>
                                        <p:tgtEl>
                                          <p:spTgt spid="8"/>
                                        </p:tgtEl>
                                        <p:attrNameLst>
                                          <p:attrName>ppt_x</p:attrName>
                                          <p:attrName>ppt_y</p:attrName>
                                        </p:attrNameLst>
                                      </p:cBhvr>
                                      <p:rCtr x="0" y="-12500"/>
                                    </p:animMotion>
                                  </p:childTnLst>
                                </p:cTn>
                              </p:par>
                              <p:par>
                                <p:cTn id="42" presetID="64" presetClass="path" presetSubtype="0" accel="50000" decel="50000" fill="hold" grpId="1" nodeType="withEffect">
                                  <p:stCondLst>
                                    <p:cond delay="0"/>
                                  </p:stCondLst>
                                  <p:childTnLst>
                                    <p:animMotion origin="layout" path="M -3.125E-6 -0.00602 L -3.125E-6 -0.25602 " pathEditMode="relative" rAng="0" ptsTypes="AA">
                                      <p:cBhvr>
                                        <p:cTn id="43" dur="1000" fill="hold"/>
                                        <p:tgtEl>
                                          <p:spTgt spid="9"/>
                                        </p:tgtEl>
                                        <p:attrNameLst>
                                          <p:attrName>ppt_x</p:attrName>
                                          <p:attrName>ppt_y</p:attrName>
                                        </p:attrNameLst>
                                      </p:cBhvr>
                                      <p:rCtr x="0" y="-12500"/>
                                    </p:animMotion>
                                  </p:childTnLst>
                                </p:cTn>
                              </p:par>
                              <p:par>
                                <p:cTn id="44" presetID="64" presetClass="path" presetSubtype="0" accel="50000" decel="50000" fill="hold" grpId="1" nodeType="withEffect">
                                  <p:stCondLst>
                                    <p:cond delay="0"/>
                                  </p:stCondLst>
                                  <p:childTnLst>
                                    <p:animMotion origin="layout" path="M -3.125E-6 -0.00602 L -3.125E-6 -0.25602 " pathEditMode="relative" rAng="0" ptsTypes="AA">
                                      <p:cBhvr>
                                        <p:cTn id="45" dur="1000" fill="hold"/>
                                        <p:tgtEl>
                                          <p:spTgt spid="10"/>
                                        </p:tgtEl>
                                        <p:attrNameLst>
                                          <p:attrName>ppt_x</p:attrName>
                                          <p:attrName>ppt_y</p:attrName>
                                        </p:attrNameLst>
                                      </p:cBhvr>
                                      <p:rCtr x="0" y="-12500"/>
                                    </p:animMotion>
                                  </p:childTnLst>
                                </p:cTn>
                              </p:par>
                              <p:par>
                                <p:cTn id="46" presetID="64" presetClass="path" presetSubtype="0" accel="50000" decel="50000" fill="hold" grpId="1" nodeType="withEffect">
                                  <p:stCondLst>
                                    <p:cond delay="0"/>
                                  </p:stCondLst>
                                  <p:childTnLst>
                                    <p:animMotion origin="layout" path="M -3.125E-6 -0.00602 L -3.125E-6 -0.25602 " pathEditMode="relative" rAng="0" ptsTypes="AA">
                                      <p:cBhvr>
                                        <p:cTn id="47" dur="1000" fill="hold"/>
                                        <p:tgtEl>
                                          <p:spTgt spid="11"/>
                                        </p:tgtEl>
                                        <p:attrNameLst>
                                          <p:attrName>ppt_x</p:attrName>
                                          <p:attrName>ppt_y</p:attrName>
                                        </p:attrNameLst>
                                      </p:cBhvr>
                                      <p:rCtr x="0" y="-12500"/>
                                    </p:animMotion>
                                  </p:childTnLst>
                                </p:cTn>
                              </p:par>
                              <p:par>
                                <p:cTn id="48" presetID="64" presetClass="path" presetSubtype="0" accel="50000" decel="50000" fill="hold" grpId="0" nodeType="withEffect">
                                  <p:stCondLst>
                                    <p:cond delay="0"/>
                                  </p:stCondLst>
                                  <p:childTnLst>
                                    <p:animMotion origin="layout" path="M -3.125E-6 -0.00601 L -3.125E-6 -0.25601 " pathEditMode="relative" rAng="0" ptsTypes="AA">
                                      <p:cBhvr>
                                        <p:cTn id="49" dur="1000" fill="hold"/>
                                        <p:tgtEl>
                                          <p:spTgt spid="12"/>
                                        </p:tgtEl>
                                        <p:attrNameLst>
                                          <p:attrName>ppt_x</p:attrName>
                                          <p:attrName>ppt_y</p:attrName>
                                        </p:attrNameLst>
                                      </p:cBhvr>
                                      <p:rCtr x="0" y="-12500"/>
                                    </p:animMotion>
                                  </p:childTnLst>
                                </p:cTn>
                              </p:par>
                              <p:par>
                                <p:cTn id="50" presetID="64" presetClass="path" presetSubtype="0" accel="50000" decel="50000" fill="hold" grpId="0" nodeType="withEffect">
                                  <p:stCondLst>
                                    <p:cond delay="0"/>
                                  </p:stCondLst>
                                  <p:childTnLst>
                                    <p:animMotion origin="layout" path="M 0 -0.00602 L 0 -0.25602 " pathEditMode="relative" rAng="0" ptsTypes="AA">
                                      <p:cBhvr>
                                        <p:cTn id="51" dur="1000" fill="hold"/>
                                        <p:tgtEl>
                                          <p:spTgt spid="1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4982</Words>
  <Application>Microsoft Macintosh PowerPoint</Application>
  <PresentationFormat>宽屏</PresentationFormat>
  <Paragraphs>492</Paragraphs>
  <Slides>35</Slides>
  <Notes>34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.AppleSystemUIFont</vt:lpstr>
      <vt:lpstr>Calibri</vt:lpstr>
      <vt:lpstr>Cambria Math</vt:lpstr>
      <vt:lpstr>Georgia</vt:lpstr>
      <vt:lpstr>Palatino</vt:lpstr>
      <vt:lpstr>System Font Regular</vt:lpstr>
      <vt:lpstr>Times</vt:lpstr>
      <vt:lpstr>Times New Roman</vt:lpstr>
      <vt:lpstr>Wingdings</vt:lpstr>
      <vt:lpstr>等线</vt:lpstr>
      <vt:lpstr>等线 Light</vt:lpstr>
      <vt:lpstr>Arial</vt:lpstr>
      <vt:lpstr>Office Theme</vt:lpstr>
      <vt:lpstr>Crowdlearning:  Crowded Deep Learning with Data Privacy </vt:lpstr>
      <vt:lpstr>Introduction</vt:lpstr>
      <vt:lpstr>Training Mode</vt:lpstr>
      <vt:lpstr>Problems…</vt:lpstr>
      <vt:lpstr>Possible Consequences…</vt:lpstr>
      <vt:lpstr>Motivation</vt:lpstr>
      <vt:lpstr>Challenges</vt:lpstr>
      <vt:lpstr>PowerPoint 演示文稿</vt:lpstr>
      <vt:lpstr>Mind Map</vt:lpstr>
      <vt:lpstr>Foundation</vt:lpstr>
      <vt:lpstr>Modeling</vt:lpstr>
      <vt:lpstr>SliceNet</vt:lpstr>
      <vt:lpstr>Sketch of Flow</vt:lpstr>
      <vt:lpstr>Assumption  &amp; Adversary Model</vt:lpstr>
      <vt:lpstr>Assumption</vt:lpstr>
      <vt:lpstr>SliceNet</vt:lpstr>
      <vt:lpstr>NN Slicing</vt:lpstr>
      <vt:lpstr>Device Grouping</vt:lpstr>
      <vt:lpstr>Group Training</vt:lpstr>
      <vt:lpstr>Intra-group knowledge sharing</vt:lpstr>
      <vt:lpstr>Intra-group knowledge sharing</vt:lpstr>
      <vt:lpstr>Global Updating</vt:lpstr>
      <vt:lpstr>Potential Privacy Issues</vt:lpstr>
      <vt:lpstr>Privacy Protection Analysis</vt:lpstr>
      <vt:lpstr>Privacy Protection Analysis</vt:lpstr>
      <vt:lpstr>Experiment</vt:lpstr>
      <vt:lpstr>Two baselines</vt:lpstr>
      <vt:lpstr>Slicing Number</vt:lpstr>
      <vt:lpstr>Convergence</vt:lpstr>
      <vt:lpstr>Generalization Performance</vt:lpstr>
      <vt:lpstr>Computation</vt:lpstr>
      <vt:lpstr>Storage</vt:lpstr>
      <vt:lpstr>Communication</vt:lpstr>
      <vt:lpstr>Future Work and Conclusion</vt:lpstr>
      <vt:lpstr>Thanks!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 Linlin</dc:creator>
  <cp:lastModifiedBy>Hao Zhou</cp:lastModifiedBy>
  <cp:revision>153</cp:revision>
  <dcterms:created xsi:type="dcterms:W3CDTF">2018-06-06T03:26:39Z</dcterms:created>
  <dcterms:modified xsi:type="dcterms:W3CDTF">2018-06-12T03:50:37Z</dcterms:modified>
</cp:coreProperties>
</file>