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6"/>
  </p:notesMasterIdLst>
  <p:sldIdLst>
    <p:sldId id="256" r:id="rId2"/>
    <p:sldId id="289" r:id="rId3"/>
    <p:sldId id="290" r:id="rId4"/>
    <p:sldId id="291" r:id="rId5"/>
    <p:sldId id="285" r:id="rId6"/>
    <p:sldId id="287" r:id="rId7"/>
    <p:sldId id="288" r:id="rId8"/>
    <p:sldId id="284" r:id="rId9"/>
    <p:sldId id="257" r:id="rId10"/>
    <p:sldId id="258" r:id="rId11"/>
    <p:sldId id="260" r:id="rId12"/>
    <p:sldId id="259" r:id="rId13"/>
    <p:sldId id="261" r:id="rId14"/>
    <p:sldId id="262" r:id="rId15"/>
    <p:sldId id="263" r:id="rId16"/>
    <p:sldId id="264" r:id="rId17"/>
    <p:sldId id="292" r:id="rId18"/>
    <p:sldId id="265" r:id="rId19"/>
    <p:sldId id="266" r:id="rId20"/>
    <p:sldId id="268" r:id="rId21"/>
    <p:sldId id="269" r:id="rId22"/>
    <p:sldId id="270"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6" d="100"/>
          <a:sy n="66" d="100"/>
        </p:scale>
        <p:origin x="82" y="379"/>
      </p:cViewPr>
      <p:guideLst>
        <p:guide orient="horz" pos="21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5923D6-D66A-4B2F-9849-B0956F84281F}" type="datetimeFigureOut">
              <a:rPr lang="en-US" smtClean="0"/>
              <a:t>10/12/2019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6E142A-87CC-4B8D-AD51-C10682DBEB8A}" type="slidenum">
              <a:rPr lang="en-US" smtClean="0"/>
              <a:t>‹#›</a:t>
            </a:fld>
            <a:endParaRPr lang="en-US"/>
          </a:p>
        </p:txBody>
      </p:sp>
    </p:spTree>
    <p:extLst>
      <p:ext uri="{BB962C8B-B14F-4D97-AF65-F5344CB8AC3E}">
        <p14:creationId xmlns:p14="http://schemas.microsoft.com/office/powerpoint/2010/main" val="2641542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TW" altLang="zh-TW" smtClean="0"/>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4DE4B9F3-B5A4-4203-A98D-8AA322085559}" type="slidenum">
              <a:rPr lang="en-US" altLang="zh-TW" sz="1200"/>
              <a:pPr/>
              <a:t>2</a:t>
            </a:fld>
            <a:endParaRPr lang="en-US" altLang="zh-TW" sz="1200"/>
          </a:p>
        </p:txBody>
      </p:sp>
    </p:spTree>
    <p:extLst>
      <p:ext uri="{BB962C8B-B14F-4D97-AF65-F5344CB8AC3E}">
        <p14:creationId xmlns:p14="http://schemas.microsoft.com/office/powerpoint/2010/main" val="539208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4cc4a104d5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4cc4a104d5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4384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4cc4a104d5_4_13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6" name="Google Shape;396;g4cc4a104d5_4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2410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4f0a758181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4f0a75818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8680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4cc4a104d5_4_8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smtClean="0">
                <a:solidFill>
                  <a:srgbClr val="222222"/>
                </a:solidFill>
                <a:highlight>
                  <a:schemeClr val="lt1"/>
                </a:highlight>
              </a:rPr>
              <a:t>Student Member Retention (2019 Membership Year initiative) and Section Branch Connection (2016 multi-year initiative)</a:t>
            </a:r>
          </a:p>
        </p:txBody>
      </p:sp>
      <p:sp>
        <p:nvSpPr>
          <p:cNvPr id="431" name="Google Shape;431;g4cc4a104d5_4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3549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4cc4a104d5_4_8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smtClean="0">
                <a:solidFill>
                  <a:srgbClr val="222222"/>
                </a:solidFill>
                <a:highlight>
                  <a:schemeClr val="lt1"/>
                </a:highlight>
              </a:rPr>
              <a:t>Student Member Retention (2019 Membership Year initiative) and Section Branch Connection (2016 multi-year initiative)</a:t>
            </a:r>
          </a:p>
        </p:txBody>
      </p:sp>
      <p:sp>
        <p:nvSpPr>
          <p:cNvPr id="431" name="Google Shape;431;g4cc4a104d5_4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8586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4ee4ca064b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4ee4ca064b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3668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4cc4a104d5_11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4" name="Google Shape;484;g4cc4a104d5_11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9831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362D4-5DD5-1441-A093-8EF5773AF7CF}" type="slidenum">
              <a:rPr lang="en-US" smtClean="0"/>
              <a:t>25</a:t>
            </a:fld>
            <a:endParaRPr lang="en-US"/>
          </a:p>
        </p:txBody>
      </p:sp>
    </p:spTree>
    <p:extLst>
      <p:ext uri="{BB962C8B-B14F-4D97-AF65-F5344CB8AC3E}">
        <p14:creationId xmlns:p14="http://schemas.microsoft.com/office/powerpoint/2010/main" val="1586479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362D4-5DD5-1441-A093-8EF5773AF7CF}" type="slidenum">
              <a:rPr lang="en-US" smtClean="0"/>
              <a:t>34</a:t>
            </a:fld>
            <a:endParaRPr lang="en-US"/>
          </a:p>
        </p:txBody>
      </p:sp>
    </p:spTree>
    <p:extLst>
      <p:ext uri="{BB962C8B-B14F-4D97-AF65-F5344CB8AC3E}">
        <p14:creationId xmlns:p14="http://schemas.microsoft.com/office/powerpoint/2010/main" val="1662965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591D43CF-A442-4EA0-B599-2B3E7C518EFA}" type="slidenum">
              <a:rPr lang="en-US" altLang="en-US"/>
              <a:pPr/>
              <a:t>3</a:t>
            </a:fld>
            <a:endParaRPr lang="en-US" altLang="en-US"/>
          </a:p>
        </p:txBody>
      </p:sp>
      <p:sp>
        <p:nvSpPr>
          <p:cNvPr id="33793" name="Text Box 1"/>
          <p:cNvSpPr txBox="1">
            <a:spLocks noChangeArrowheads="1"/>
          </p:cNvSpPr>
          <p:nvPr/>
        </p:nvSpPr>
        <p:spPr bwMode="auto">
          <a:xfrm>
            <a:off x="1135063" y="688975"/>
            <a:ext cx="4587875" cy="34417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3794" name="Rectangle 2"/>
          <p:cNvSpPr txBox="1">
            <a:spLocks noGrp="1" noChangeArrowheads="1"/>
          </p:cNvSpPr>
          <p:nvPr>
            <p:ph type="body"/>
          </p:nvPr>
        </p:nvSpPr>
        <p:spPr bwMode="auto">
          <a:xfrm>
            <a:off x="685800" y="4360863"/>
            <a:ext cx="5486400" cy="42243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33795" name="Text Box 3"/>
          <p:cNvSpPr txBox="1">
            <a:spLocks noChangeArrowheads="1"/>
          </p:cNvSpPr>
          <p:nvPr/>
        </p:nvSpPr>
        <p:spPr bwMode="auto">
          <a:xfrm>
            <a:off x="3884613" y="8720138"/>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9pPr>
          </a:lstStyle>
          <a:p>
            <a:pPr algn="r"/>
            <a:fld id="{836FE39D-BBA3-4B92-84C8-1D2452E60511}" type="slidenum">
              <a:rPr lang="en-US" altLang="en-US" sz="1200"/>
              <a:pPr algn="r"/>
              <a:t>3</a:t>
            </a:fld>
            <a:endParaRPr lang="en-US" altLang="en-US" sz="1200"/>
          </a:p>
        </p:txBody>
      </p:sp>
    </p:spTree>
    <p:extLst>
      <p:ext uri="{BB962C8B-B14F-4D97-AF65-F5344CB8AC3E}">
        <p14:creationId xmlns:p14="http://schemas.microsoft.com/office/powerpoint/2010/main" val="1285410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TW" altLang="zh-TW" smtClean="0"/>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4E9AF79-E1AA-4762-8933-0BBB842F88AC}" type="slidenum">
              <a:rPr lang="en-US" altLang="zh-TW" sz="1200"/>
              <a:pPr/>
              <a:t>4</a:t>
            </a:fld>
            <a:endParaRPr lang="en-US" altLang="zh-TW" sz="1200"/>
          </a:p>
        </p:txBody>
      </p:sp>
    </p:spTree>
    <p:extLst>
      <p:ext uri="{BB962C8B-B14F-4D97-AF65-F5344CB8AC3E}">
        <p14:creationId xmlns:p14="http://schemas.microsoft.com/office/powerpoint/2010/main" val="3002756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E8E9D8-E7C1-4749-A621-54C0BB6F3632}" type="slidenum">
              <a:rPr lang="en-US" altLang="en-US"/>
              <a:pPr/>
              <a:t>5</a:t>
            </a:fld>
            <a:endParaRPr lang="en-US" altLang="en-US"/>
          </a:p>
        </p:txBody>
      </p:sp>
      <p:sp>
        <p:nvSpPr>
          <p:cNvPr id="404482" name="Rectangle 2"/>
          <p:cNvSpPr>
            <a:spLocks noGrp="1" noChangeArrowheads="1"/>
          </p:cNvSpPr>
          <p:nvPr>
            <p:ph type="body" idx="1"/>
          </p:nvPr>
        </p:nvSpPr>
        <p:spPr bwMode="auto">
          <a:xfrm>
            <a:off x="923925" y="4343400"/>
            <a:ext cx="5086350" cy="4116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566" tIns="43997" rIns="89566" bIns="43997"/>
          <a:lstStyle/>
          <a:p>
            <a:endParaRPr lang="en-US" altLang="en-US"/>
          </a:p>
        </p:txBody>
      </p:sp>
      <p:sp>
        <p:nvSpPr>
          <p:cNvPr id="404483" name="Rectangle 3"/>
          <p:cNvSpPr>
            <a:spLocks noGrp="1" noRot="1" noChangeAspect="1" noChangeArrowheads="1" noTextEdit="1"/>
          </p:cNvSpPr>
          <p:nvPr>
            <p:ph type="sldImg"/>
          </p:nvPr>
        </p:nvSpPr>
        <p:spPr bwMode="auto">
          <a:xfrm>
            <a:off x="428625" y="688975"/>
            <a:ext cx="6081713" cy="342265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3052514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DA6D60-14D8-4F2F-8553-F8ED74CBD406}" type="slidenum">
              <a:rPr lang="en-US" altLang="en-US"/>
              <a:pPr/>
              <a:t>6</a:t>
            </a:fld>
            <a:endParaRPr lang="en-US" altLang="en-US"/>
          </a:p>
        </p:txBody>
      </p:sp>
      <p:sp>
        <p:nvSpPr>
          <p:cNvPr id="408578" name="Rectangle 2"/>
          <p:cNvSpPr>
            <a:spLocks noGrp="1" noRot="1" noChangeAspect="1" noChangeArrowheads="1" noTextEdit="1"/>
          </p:cNvSpPr>
          <p:nvPr>
            <p:ph type="sldImg"/>
          </p:nvPr>
        </p:nvSpPr>
        <p:spPr bwMode="auto">
          <a:xfrm>
            <a:off x="398463" y="695325"/>
            <a:ext cx="6065837" cy="3413125"/>
          </a:xfrm>
          <a:prstGeom prst="rect">
            <a:avLst/>
          </a:prstGeom>
          <a:solidFill>
            <a:srgbClr val="FFFFFF"/>
          </a:solidFill>
          <a:ln>
            <a:solidFill>
              <a:srgbClr val="000000"/>
            </a:solidFill>
            <a:miter lim="800000"/>
            <a:headEnd/>
            <a:tailEnd/>
          </a:ln>
        </p:spPr>
      </p:sp>
      <p:sp>
        <p:nvSpPr>
          <p:cNvPr id="408579" name="Rectangle 3"/>
          <p:cNvSpPr>
            <a:spLocks noGrp="1" noChangeArrowheads="1"/>
          </p:cNvSpPr>
          <p:nvPr>
            <p:ph type="body" idx="1"/>
          </p:nvPr>
        </p:nvSpPr>
        <p:spPr bwMode="auto">
          <a:xfrm>
            <a:off x="914400" y="4343400"/>
            <a:ext cx="5029200" cy="4116388"/>
          </a:xfrm>
          <a:prstGeom prst="rect">
            <a:avLst/>
          </a:prstGeom>
          <a:solidFill>
            <a:srgbClr val="FFFFFF"/>
          </a:solidFill>
          <a:ln>
            <a:solidFill>
              <a:srgbClr val="000000"/>
            </a:solidFill>
            <a:miter lim="800000"/>
            <a:headEnd/>
            <a:tailEnd/>
          </a:ln>
        </p:spPr>
        <p:txBody>
          <a:bodyPr lIns="90343" tIns="45171" rIns="90343" bIns="45171"/>
          <a:lstStyle/>
          <a:p>
            <a:endParaRPr lang="en-US" altLang="en-US"/>
          </a:p>
        </p:txBody>
      </p:sp>
    </p:spTree>
    <p:extLst>
      <p:ext uri="{BB962C8B-B14F-4D97-AF65-F5344CB8AC3E}">
        <p14:creationId xmlns:p14="http://schemas.microsoft.com/office/powerpoint/2010/main" val="2279921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B339C3-582D-4531-9EE7-05AB23D74650}" type="slidenum">
              <a:rPr lang="en-US" altLang="en-US"/>
              <a:pPr/>
              <a:t>7</a:t>
            </a:fld>
            <a:endParaRPr lang="en-US" altLang="en-US"/>
          </a:p>
        </p:txBody>
      </p:sp>
      <p:sp>
        <p:nvSpPr>
          <p:cNvPr id="410626" name="Rectangle 2"/>
          <p:cNvSpPr>
            <a:spLocks noGrp="1" noRot="1" noChangeAspect="1" noChangeArrowheads="1" noTextEdit="1"/>
          </p:cNvSpPr>
          <p:nvPr>
            <p:ph type="sldImg"/>
          </p:nvPr>
        </p:nvSpPr>
        <p:spPr bwMode="auto">
          <a:xfrm>
            <a:off x="398463" y="695325"/>
            <a:ext cx="6065837" cy="3413125"/>
          </a:xfrm>
          <a:prstGeom prst="rect">
            <a:avLst/>
          </a:prstGeom>
          <a:solidFill>
            <a:srgbClr val="FFFFFF"/>
          </a:solidFill>
          <a:ln>
            <a:solidFill>
              <a:srgbClr val="000000"/>
            </a:solidFill>
            <a:miter lim="800000"/>
            <a:headEnd/>
            <a:tailEnd/>
          </a:ln>
        </p:spPr>
      </p:sp>
      <p:sp>
        <p:nvSpPr>
          <p:cNvPr id="410627" name="Rectangle 3"/>
          <p:cNvSpPr>
            <a:spLocks noGrp="1" noChangeArrowheads="1"/>
          </p:cNvSpPr>
          <p:nvPr>
            <p:ph type="body" idx="1"/>
          </p:nvPr>
        </p:nvSpPr>
        <p:spPr bwMode="auto">
          <a:xfrm>
            <a:off x="914400" y="4343400"/>
            <a:ext cx="5029200" cy="4116388"/>
          </a:xfrm>
          <a:prstGeom prst="rect">
            <a:avLst/>
          </a:prstGeom>
          <a:solidFill>
            <a:srgbClr val="FFFFFF"/>
          </a:solidFill>
          <a:ln>
            <a:solidFill>
              <a:srgbClr val="000000"/>
            </a:solidFill>
            <a:miter lim="800000"/>
            <a:headEnd/>
            <a:tailEnd/>
          </a:ln>
        </p:spPr>
        <p:txBody>
          <a:bodyPr lIns="90343" tIns="45171" rIns="90343" bIns="45171"/>
          <a:lstStyle/>
          <a:p>
            <a:endParaRPr lang="en-US" altLang="en-US"/>
          </a:p>
        </p:txBody>
      </p:sp>
    </p:spTree>
    <p:extLst>
      <p:ext uri="{BB962C8B-B14F-4D97-AF65-F5344CB8AC3E}">
        <p14:creationId xmlns:p14="http://schemas.microsoft.com/office/powerpoint/2010/main" val="1350247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3"/>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9pPr>
          </a:lstStyle>
          <a:p>
            <a:pPr>
              <a:buFont typeface="Wingdings" panose="05000000000000000000" pitchFamily="2" charset="2"/>
              <a:buNone/>
            </a:pPr>
            <a:r>
              <a:rPr lang="en-US" altLang="en-US" sz="1200" smtClean="0">
                <a:solidFill>
                  <a:srgbClr val="000000"/>
                </a:solidFill>
                <a:latin typeface="Times New Roman" panose="02020603050405020304" pitchFamily="18" charset="0"/>
                <a:cs typeface="Arial Unicode MS" panose="020B0604020202020204" pitchFamily="34" charset="-128"/>
              </a:rPr>
              <a:t>04/02/11</a:t>
            </a:r>
          </a:p>
        </p:txBody>
      </p:sp>
      <p:sp>
        <p:nvSpPr>
          <p:cNvPr id="60419"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9pPr>
          </a:lstStyle>
          <a:p>
            <a:fld id="{C4700DAC-D222-4085-935D-9DFCE7BFF472}" type="slidenum">
              <a:rPr lang="en-US" altLang="en-US" sz="1200">
                <a:solidFill>
                  <a:srgbClr val="000000"/>
                </a:solidFill>
                <a:latin typeface="Times New Roman" panose="02020603050405020304" pitchFamily="18" charset="0"/>
              </a:rPr>
              <a:pPr/>
              <a:t>8</a:t>
            </a:fld>
            <a:endParaRPr lang="en-US" altLang="en-US" sz="1200">
              <a:solidFill>
                <a:srgbClr val="000000"/>
              </a:solidFill>
              <a:latin typeface="Times New Roman" panose="02020603050405020304" pitchFamily="18" charset="0"/>
            </a:endParaRPr>
          </a:p>
        </p:txBody>
      </p:sp>
      <p:sp>
        <p:nvSpPr>
          <p:cNvPr id="60420" name="Rectangle 1"/>
          <p:cNvSpPr>
            <a:spLocks noGrp="1" noRot="1" noChangeAspect="1" noChangeArrowheads="1" noTextEdit="1"/>
          </p:cNvSpPr>
          <p:nvPr>
            <p:ph type="sldImg"/>
          </p:nvPr>
        </p:nvSpPr>
        <p:spPr>
          <a:xfrm>
            <a:off x="385763" y="684213"/>
            <a:ext cx="6091237" cy="3427412"/>
          </a:xfrm>
          <a:solidFill>
            <a:srgbClr val="FFFFFF"/>
          </a:solidFill>
          <a:ln/>
        </p:spPr>
      </p:sp>
      <p:sp>
        <p:nvSpPr>
          <p:cNvPr id="60421" name="Rectangle 2"/>
          <p:cNvSpPr>
            <a:spLocks noGrp="1" noChangeArrowheads="1"/>
          </p:cNvSpPr>
          <p:nvPr>
            <p:ph type="body" idx="1"/>
          </p:nvPr>
        </p:nvSpPr>
        <p:spPr>
          <a:xfrm>
            <a:off x="914400" y="4341813"/>
            <a:ext cx="5029200"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169635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4cc4a104d5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4cc4a104d5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6534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4f430114a6_2_111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2" name="Google Shape;382;g4f430114a6_2_1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7554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049C0C-40A1-4FEF-B91F-C0468FB5BE54}" type="datetimeFigureOut">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F0ED9-B2C7-48D3-8E85-E0F1122612E8}" type="slidenum">
              <a:rPr lang="en-US" smtClean="0"/>
              <a:t>‹#›</a:t>
            </a:fld>
            <a:endParaRPr lang="en-US"/>
          </a:p>
        </p:txBody>
      </p:sp>
    </p:spTree>
    <p:extLst>
      <p:ext uri="{BB962C8B-B14F-4D97-AF65-F5344CB8AC3E}">
        <p14:creationId xmlns:p14="http://schemas.microsoft.com/office/powerpoint/2010/main" val="122705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49C0C-40A1-4FEF-B91F-C0468FB5BE54}" type="datetimeFigureOut">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F0ED9-B2C7-48D3-8E85-E0F1122612E8}" type="slidenum">
              <a:rPr lang="en-US" smtClean="0"/>
              <a:t>‹#›</a:t>
            </a:fld>
            <a:endParaRPr lang="en-US"/>
          </a:p>
        </p:txBody>
      </p:sp>
    </p:spTree>
    <p:extLst>
      <p:ext uri="{BB962C8B-B14F-4D97-AF65-F5344CB8AC3E}">
        <p14:creationId xmlns:p14="http://schemas.microsoft.com/office/powerpoint/2010/main" val="2048551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49C0C-40A1-4FEF-B91F-C0468FB5BE54}" type="datetimeFigureOut">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F0ED9-B2C7-48D3-8E85-E0F1122612E8}" type="slidenum">
              <a:rPr lang="en-US" smtClean="0"/>
              <a:t>‹#›</a:t>
            </a:fld>
            <a:endParaRPr lang="en-US"/>
          </a:p>
        </p:txBody>
      </p:sp>
    </p:spTree>
    <p:extLst>
      <p:ext uri="{BB962C8B-B14F-4D97-AF65-F5344CB8AC3E}">
        <p14:creationId xmlns:p14="http://schemas.microsoft.com/office/powerpoint/2010/main" val="3396853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50979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One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89187" y="197555"/>
            <a:ext cx="11175999" cy="1030112"/>
          </a:xfrm>
          <a:prstGeom prst="rect">
            <a:avLst/>
          </a:prstGeom>
        </p:spPr>
        <p:txBody>
          <a:bodyPr anchor="ctr" anchorCtr="0"/>
          <a:lstStyle>
            <a:lvl1pPr algn="l">
              <a:defRPr sz="3200" b="1">
                <a:solidFill>
                  <a:schemeClr val="bg1"/>
                </a:solidFill>
                <a:latin typeface="Verdana"/>
                <a:cs typeface="Verdana"/>
              </a:defRPr>
            </a:lvl1pPr>
          </a:lstStyle>
          <a:p>
            <a:r>
              <a:rPr lang="en-US" dirty="0"/>
              <a:t>Click to edit header title</a:t>
            </a:r>
          </a:p>
        </p:txBody>
      </p:sp>
      <p:sp>
        <p:nvSpPr>
          <p:cNvPr id="3" name="Slide Number Placeholder 2"/>
          <p:cNvSpPr>
            <a:spLocks noGrp="1"/>
          </p:cNvSpPr>
          <p:nvPr>
            <p:ph type="sldNum" sz="quarter" idx="13"/>
          </p:nvPr>
        </p:nvSpPr>
        <p:spPr/>
        <p:txBody>
          <a:bodyPr/>
          <a:lstStyle/>
          <a:p>
            <a:fld id="{60BC5383-B22C-A746-A4AF-C32103C6BFA6}" type="slidenum">
              <a:rPr lang="en-US" smtClean="0"/>
              <a:pPr/>
              <a:t>‹#›</a:t>
            </a:fld>
            <a:endParaRPr lang="en-US" dirty="0"/>
          </a:p>
        </p:txBody>
      </p:sp>
      <p:sp>
        <p:nvSpPr>
          <p:cNvPr id="7" name="Content Placeholder 3"/>
          <p:cNvSpPr>
            <a:spLocks noGrp="1"/>
          </p:cNvSpPr>
          <p:nvPr>
            <p:ph sz="half" idx="11" hasCustomPrompt="1"/>
          </p:nvPr>
        </p:nvSpPr>
        <p:spPr>
          <a:xfrm>
            <a:off x="489187" y="1644952"/>
            <a:ext cx="11175999" cy="4366381"/>
          </a:xfrm>
          <a:prstGeom prst="rect">
            <a:avLst/>
          </a:prstGeom>
          <a:ln>
            <a:noFill/>
          </a:ln>
        </p:spPr>
        <p:txBody>
          <a:bodyPr/>
          <a:lstStyle>
            <a:lvl1pPr marL="342891" indent="-342891">
              <a:spcBef>
                <a:spcPts val="1800"/>
              </a:spcBef>
              <a:buSzPct val="135000"/>
              <a:buFontTx/>
              <a:buBlip>
                <a:blip r:embed="rId2"/>
              </a:buBlip>
              <a:defRPr sz="2200" b="0" baseline="0">
                <a:solidFill>
                  <a:srgbClr val="000000"/>
                </a:solidFill>
                <a:latin typeface="Verdana"/>
                <a:cs typeface="Verdana"/>
              </a:defRPr>
            </a:lvl1pPr>
            <a:lvl2pPr marL="594345" indent="-182875">
              <a:spcBef>
                <a:spcPts val="1000"/>
              </a:spcBef>
              <a:buClr>
                <a:schemeClr val="tx1">
                  <a:lumMod val="50000"/>
                  <a:lumOff val="50000"/>
                </a:schemeClr>
              </a:buClr>
              <a:buFont typeface="Lucida Grande"/>
              <a:buChar char="–"/>
              <a:defRPr sz="1800" baseline="0"/>
            </a:lvl2pPr>
            <a:lvl3pPr marL="822939" indent="-182875">
              <a:spcBef>
                <a:spcPts val="800"/>
              </a:spcBef>
              <a:buClr>
                <a:schemeClr val="tx1">
                  <a:lumMod val="50000"/>
                  <a:lumOff val="50000"/>
                </a:schemeClr>
              </a:buClr>
              <a:buFont typeface="Lucida Grande"/>
              <a:buChar char="–"/>
              <a:defRPr sz="1800" baseline="0"/>
            </a:lvl3pPr>
            <a:lvl4pPr marL="1051534" indent="-182875">
              <a:spcBef>
                <a:spcPts val="800"/>
              </a:spcBef>
              <a:buClr>
                <a:schemeClr val="tx1">
                  <a:lumMod val="50000"/>
                  <a:lumOff val="50000"/>
                </a:schemeClr>
              </a:buClr>
              <a:defRPr sz="1500" baseline="0"/>
            </a:lvl4pPr>
            <a:lvl5pPr marL="1234409" indent="-182875">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en-US" dirty="0"/>
              <a:t>Click to Edit Content</a:t>
            </a:r>
          </a:p>
          <a:p>
            <a:pPr lvl="1"/>
            <a:r>
              <a:rPr lang="en-US" sz="1800" dirty="0"/>
              <a:t>Second level</a:t>
            </a:r>
          </a:p>
          <a:p>
            <a:pPr lvl="2"/>
            <a:r>
              <a:rPr lang="en-US" dirty="0"/>
              <a:t>Third level</a:t>
            </a:r>
          </a:p>
          <a:p>
            <a:pPr lvl="3"/>
            <a:r>
              <a:rPr lang="en-US" dirty="0"/>
              <a:t>Fourth level</a:t>
            </a:r>
          </a:p>
          <a:p>
            <a:pPr lvl="4"/>
            <a:r>
              <a:rPr lang="en-US" dirty="0"/>
              <a:t>Fifth level</a:t>
            </a:r>
          </a:p>
          <a:p>
            <a:pPr lvl="4"/>
            <a:endParaRPr lang="en-US" dirty="0"/>
          </a:p>
          <a:p>
            <a:pPr lvl="0"/>
            <a:endParaRPr lang="en-US" dirty="0"/>
          </a:p>
        </p:txBody>
      </p:sp>
    </p:spTree>
    <p:extLst>
      <p:ext uri="{BB962C8B-B14F-4D97-AF65-F5344CB8AC3E}">
        <p14:creationId xmlns:p14="http://schemas.microsoft.com/office/powerpoint/2010/main" val="3125070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10" name="Text Placeholder 9"/>
          <p:cNvSpPr>
            <a:spLocks noGrp="1"/>
          </p:cNvSpPr>
          <p:nvPr>
            <p:ph type="body" sz="quarter" idx="13"/>
          </p:nvPr>
        </p:nvSpPr>
        <p:spPr>
          <a:xfrm>
            <a:off x="838200" y="1825626"/>
            <a:ext cx="10515600" cy="3943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11"/>
          <p:cNvSpPr>
            <a:spLocks noGrp="1"/>
          </p:cNvSpPr>
          <p:nvPr>
            <p:ph type="sldNum" sz="quarter" idx="14"/>
          </p:nvPr>
        </p:nvSpPr>
        <p:spPr/>
        <p:txBody>
          <a:bodyPr/>
          <a:lstStyle/>
          <a:p>
            <a:fld id="{3DD97BEB-BAEF-0344-9D5C-EC73E478698A}" type="slidenum">
              <a:rPr lang="en-US" smtClean="0"/>
              <a:pPr/>
              <a:t>‹#›</a:t>
            </a:fld>
            <a:endParaRPr lang="en-US"/>
          </a:p>
        </p:txBody>
      </p:sp>
      <p:sp>
        <p:nvSpPr>
          <p:cNvPr id="4" name="Text Placeholder 3"/>
          <p:cNvSpPr>
            <a:spLocks noGrp="1"/>
          </p:cNvSpPr>
          <p:nvPr>
            <p:ph type="body" sz="quarter" idx="15" hasCustomPrompt="1"/>
          </p:nvPr>
        </p:nvSpPr>
        <p:spPr>
          <a:xfrm>
            <a:off x="838200" y="1106197"/>
            <a:ext cx="10515600" cy="356843"/>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36212277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49C0C-40A1-4FEF-B91F-C0468FB5BE54}" type="datetimeFigureOut">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F0ED9-B2C7-48D3-8E85-E0F1122612E8}" type="slidenum">
              <a:rPr lang="en-US" smtClean="0"/>
              <a:t>‹#›</a:t>
            </a:fld>
            <a:endParaRPr lang="en-US"/>
          </a:p>
        </p:txBody>
      </p:sp>
    </p:spTree>
    <p:extLst>
      <p:ext uri="{BB962C8B-B14F-4D97-AF65-F5344CB8AC3E}">
        <p14:creationId xmlns:p14="http://schemas.microsoft.com/office/powerpoint/2010/main" val="1337959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049C0C-40A1-4FEF-B91F-C0468FB5BE54}" type="datetimeFigureOut">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F0ED9-B2C7-48D3-8E85-E0F1122612E8}" type="slidenum">
              <a:rPr lang="en-US" smtClean="0"/>
              <a:t>‹#›</a:t>
            </a:fld>
            <a:endParaRPr lang="en-US"/>
          </a:p>
        </p:txBody>
      </p:sp>
    </p:spTree>
    <p:extLst>
      <p:ext uri="{BB962C8B-B14F-4D97-AF65-F5344CB8AC3E}">
        <p14:creationId xmlns:p14="http://schemas.microsoft.com/office/powerpoint/2010/main" val="2690592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049C0C-40A1-4FEF-B91F-C0468FB5BE54}" type="datetimeFigureOut">
              <a:rPr lang="en-US" smtClean="0"/>
              <a:t>10/12/2019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EF0ED9-B2C7-48D3-8E85-E0F1122612E8}" type="slidenum">
              <a:rPr lang="en-US" smtClean="0"/>
              <a:t>‹#›</a:t>
            </a:fld>
            <a:endParaRPr lang="en-US"/>
          </a:p>
        </p:txBody>
      </p:sp>
    </p:spTree>
    <p:extLst>
      <p:ext uri="{BB962C8B-B14F-4D97-AF65-F5344CB8AC3E}">
        <p14:creationId xmlns:p14="http://schemas.microsoft.com/office/powerpoint/2010/main" val="1537677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049C0C-40A1-4FEF-B91F-C0468FB5BE54}" type="datetimeFigureOut">
              <a:rPr lang="en-US" smtClean="0"/>
              <a:t>10/12/2019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EF0ED9-B2C7-48D3-8E85-E0F1122612E8}" type="slidenum">
              <a:rPr lang="en-US" smtClean="0"/>
              <a:t>‹#›</a:t>
            </a:fld>
            <a:endParaRPr lang="en-US"/>
          </a:p>
        </p:txBody>
      </p:sp>
    </p:spTree>
    <p:extLst>
      <p:ext uri="{BB962C8B-B14F-4D97-AF65-F5344CB8AC3E}">
        <p14:creationId xmlns:p14="http://schemas.microsoft.com/office/powerpoint/2010/main" val="2829204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049C0C-40A1-4FEF-B91F-C0468FB5BE54}" type="datetimeFigureOut">
              <a:rPr lang="en-US" smtClean="0"/>
              <a:t>10/12/2019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EF0ED9-B2C7-48D3-8E85-E0F1122612E8}" type="slidenum">
              <a:rPr lang="en-US" smtClean="0"/>
              <a:t>‹#›</a:t>
            </a:fld>
            <a:endParaRPr lang="en-US"/>
          </a:p>
        </p:txBody>
      </p:sp>
    </p:spTree>
    <p:extLst>
      <p:ext uri="{BB962C8B-B14F-4D97-AF65-F5344CB8AC3E}">
        <p14:creationId xmlns:p14="http://schemas.microsoft.com/office/powerpoint/2010/main" val="2212747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049C0C-40A1-4FEF-B91F-C0468FB5BE54}" type="datetimeFigureOut">
              <a:rPr lang="en-US" smtClean="0"/>
              <a:t>10/12/2019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EF0ED9-B2C7-48D3-8E85-E0F1122612E8}" type="slidenum">
              <a:rPr lang="en-US" smtClean="0"/>
              <a:t>‹#›</a:t>
            </a:fld>
            <a:endParaRPr lang="en-US"/>
          </a:p>
        </p:txBody>
      </p:sp>
    </p:spTree>
    <p:extLst>
      <p:ext uri="{BB962C8B-B14F-4D97-AF65-F5344CB8AC3E}">
        <p14:creationId xmlns:p14="http://schemas.microsoft.com/office/powerpoint/2010/main" val="333574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049C0C-40A1-4FEF-B91F-C0468FB5BE54}" type="datetimeFigureOut">
              <a:rPr lang="en-US" smtClean="0"/>
              <a:t>10/12/2019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EF0ED9-B2C7-48D3-8E85-E0F1122612E8}" type="slidenum">
              <a:rPr lang="en-US" smtClean="0"/>
              <a:t>‹#›</a:t>
            </a:fld>
            <a:endParaRPr lang="en-US"/>
          </a:p>
        </p:txBody>
      </p:sp>
    </p:spTree>
    <p:extLst>
      <p:ext uri="{BB962C8B-B14F-4D97-AF65-F5344CB8AC3E}">
        <p14:creationId xmlns:p14="http://schemas.microsoft.com/office/powerpoint/2010/main" val="2587617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049C0C-40A1-4FEF-B91F-C0468FB5BE54}" type="datetimeFigureOut">
              <a:rPr lang="en-US" smtClean="0"/>
              <a:t>10/12/2019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EF0ED9-B2C7-48D3-8E85-E0F1122612E8}" type="slidenum">
              <a:rPr lang="en-US" smtClean="0"/>
              <a:t>‹#›</a:t>
            </a:fld>
            <a:endParaRPr lang="en-US"/>
          </a:p>
        </p:txBody>
      </p:sp>
    </p:spTree>
    <p:extLst>
      <p:ext uri="{BB962C8B-B14F-4D97-AF65-F5344CB8AC3E}">
        <p14:creationId xmlns:p14="http://schemas.microsoft.com/office/powerpoint/2010/main" val="1011213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049C0C-40A1-4FEF-B91F-C0468FB5BE54}" type="datetimeFigureOut">
              <a:rPr lang="en-US" smtClean="0"/>
              <a:t>10/12/2019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EF0ED9-B2C7-48D3-8E85-E0F1122612E8}" type="slidenum">
              <a:rPr lang="en-US" smtClean="0"/>
              <a:t>‹#›</a:t>
            </a:fld>
            <a:endParaRPr lang="en-US"/>
          </a:p>
        </p:txBody>
      </p:sp>
    </p:spTree>
    <p:extLst>
      <p:ext uri="{BB962C8B-B14F-4D97-AF65-F5344CB8AC3E}">
        <p14:creationId xmlns:p14="http://schemas.microsoft.com/office/powerpoint/2010/main" val="1956816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hyperlink" Target="https://students.ieee.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0.emf"/></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hyperlink" Target="https://ieeetv.ieee.org/video/section-leadership-ieee-students"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ieeetv.ieee.org/video/student-branch-leadership-ieee-students" TargetMode="External"/><Relationship Id="rId5" Type="http://schemas.openxmlformats.org/officeDocument/2006/relationships/hyperlink" Target="https://ieeetv.ieee.org/video/new-member-orientation-ieee-students" TargetMode="External"/><Relationship Id="rId4" Type="http://schemas.openxmlformats.org/officeDocument/2006/relationships/hyperlink" Target="https://students.ieee.or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http://ieee-elearning.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yp.ieee.org" TargetMode="Externa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9.gif"/></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ieee-elearning.org/CLE" TargetMode="External"/><Relationship Id="rId1" Type="http://schemas.openxmlformats.org/officeDocument/2006/relationships/slideLayout" Target="../slideLayouts/slideLayout2.xml"/><Relationship Id="rId5" Type="http://schemas.openxmlformats.org/officeDocument/2006/relationships/image" Target="../media/image19.gif"/><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ieee.org/ouanalytics" TargetMode="External"/><Relationship Id="rId1" Type="http://schemas.openxmlformats.org/officeDocument/2006/relationships/slideLayout" Target="../slideLayouts/slideLayout2.xml"/><Relationship Id="rId6" Type="http://schemas.openxmlformats.org/officeDocument/2006/relationships/image" Target="../media/image19.gif"/><Relationship Id="rId5" Type="http://schemas.openxmlformats.org/officeDocument/2006/relationships/image" Target="../media/image22.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emf"/><Relationship Id="rId4" Type="http://schemas.openxmlformats.org/officeDocument/2006/relationships/image" Target="../media/image41.emf"/></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SAC</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0780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Responsibilities of the Regional Student Representative to Student Activities Committee</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The </a:t>
            </a:r>
            <a:r>
              <a:rPr lang="en-US" dirty="0"/>
              <a:t>Regional Student Representative (RSR) supports the RSAC Chair in managing, coordinating, and carrying out responsibilities for the student affairs in the Region. These responsibilities include:</a:t>
            </a:r>
          </a:p>
          <a:p>
            <a:r>
              <a:rPr lang="en-US" dirty="0"/>
              <a:t>Organizing or coordinating the Regional Student Conference meeting</a:t>
            </a:r>
          </a:p>
          <a:p>
            <a:r>
              <a:rPr lang="en-US" dirty="0"/>
              <a:t>Coordinating the Student Branch Officer leadership workshop</a:t>
            </a:r>
          </a:p>
          <a:p>
            <a:r>
              <a:rPr lang="en-US" dirty="0"/>
              <a:t>Communicating with Branches through the Regional Student Newsletter</a:t>
            </a:r>
          </a:p>
          <a:p>
            <a:r>
              <a:rPr lang="en-US" dirty="0"/>
              <a:t>Contacting and reactivating inactive Branches</a:t>
            </a:r>
          </a:p>
          <a:p>
            <a:r>
              <a:rPr lang="en-US" dirty="0"/>
              <a:t>Aiding in recognizing effective Student Branches</a:t>
            </a:r>
          </a:p>
          <a:p>
            <a:r>
              <a:rPr lang="en-US" dirty="0"/>
              <a:t>Aiding the RSAC in defining objectives and plans for the coming year and developing the budget to support them.</a:t>
            </a:r>
          </a:p>
          <a:p>
            <a:r>
              <a:rPr lang="en-US" dirty="0"/>
              <a:t>Contributing to the Institute student programs and policy by making recommendations to the RAB SAC based on involvement and experiences with Regional programs and Branch activities.</a:t>
            </a:r>
          </a:p>
          <a:p>
            <a:endParaRPr lang="en-US" dirty="0"/>
          </a:p>
        </p:txBody>
      </p:sp>
    </p:spTree>
    <p:extLst>
      <p:ext uri="{BB962C8B-B14F-4D97-AF65-F5344CB8AC3E}">
        <p14:creationId xmlns:p14="http://schemas.microsoft.com/office/powerpoint/2010/main" val="1598075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64"/>
          <p:cNvSpPr txBox="1">
            <a:spLocks noGrp="1"/>
          </p:cNvSpPr>
          <p:nvPr>
            <p:ph type="title"/>
          </p:nvPr>
        </p:nvSpPr>
        <p:spPr>
          <a:xfrm>
            <a:off x="535800" y="285080"/>
            <a:ext cx="11120400" cy="1325600"/>
          </a:xfrm>
          <a:prstGeom prst="rect">
            <a:avLst/>
          </a:prstGeom>
        </p:spPr>
        <p:txBody>
          <a:bodyPr spcFirstLastPara="1" vert="horz" wrap="square" lIns="91433" tIns="45700" rIns="91433" bIns="45700" rtlCol="0" anchor="ctr" anchorCtr="0">
            <a:noAutofit/>
          </a:bodyPr>
          <a:lstStyle/>
          <a:p>
            <a:pPr marL="457189" indent="-457189">
              <a:spcBef>
                <a:spcPts val="0"/>
              </a:spcBef>
            </a:pPr>
            <a:r>
              <a:rPr lang="en" b="1">
                <a:solidFill>
                  <a:schemeClr val="accent6"/>
                </a:solidFill>
              </a:rPr>
              <a:t>Student Activities Committee (SAC) Mission</a:t>
            </a:r>
            <a:endParaRPr/>
          </a:p>
        </p:txBody>
      </p:sp>
      <p:sp>
        <p:nvSpPr>
          <p:cNvPr id="378" name="Google Shape;378;p64"/>
          <p:cNvSpPr txBox="1">
            <a:spLocks noGrp="1"/>
          </p:cNvSpPr>
          <p:nvPr>
            <p:ph type="body" idx="1"/>
          </p:nvPr>
        </p:nvSpPr>
        <p:spPr>
          <a:xfrm>
            <a:off x="402167" y="1253400"/>
            <a:ext cx="10515600" cy="4351200"/>
          </a:xfrm>
          <a:prstGeom prst="rect">
            <a:avLst/>
          </a:prstGeom>
        </p:spPr>
        <p:txBody>
          <a:bodyPr spcFirstLastPara="1" vert="horz" wrap="square" lIns="91433" tIns="45700" rIns="91433" bIns="45700" rtlCol="0" anchor="t" anchorCtr="0">
            <a:noAutofit/>
          </a:bodyPr>
          <a:lstStyle/>
          <a:p>
            <a:pPr marL="0" indent="0">
              <a:lnSpc>
                <a:spcPct val="100000"/>
              </a:lnSpc>
              <a:spcBef>
                <a:spcPts val="0"/>
              </a:spcBef>
              <a:buClr>
                <a:schemeClr val="dk1"/>
              </a:buClr>
              <a:buSzPts val="1100"/>
              <a:buNone/>
            </a:pPr>
            <a:endParaRPr sz="1467" dirty="0"/>
          </a:p>
          <a:p>
            <a:pPr marL="84665" indent="0">
              <a:lnSpc>
                <a:spcPct val="110000"/>
              </a:lnSpc>
              <a:spcBef>
                <a:spcPts val="0"/>
              </a:spcBef>
              <a:buClr>
                <a:schemeClr val="dk1"/>
              </a:buClr>
              <a:buSzPts val="1100"/>
              <a:buNone/>
            </a:pPr>
            <a:endParaRPr sz="1467" b="1" u="sng" dirty="0"/>
          </a:p>
          <a:p>
            <a:pPr marL="0" indent="0">
              <a:lnSpc>
                <a:spcPct val="108333"/>
              </a:lnSpc>
              <a:spcBef>
                <a:spcPts val="0"/>
              </a:spcBef>
              <a:buClr>
                <a:schemeClr val="dk1"/>
              </a:buClr>
              <a:buSzPts val="1100"/>
              <a:buNone/>
            </a:pPr>
            <a:endParaRPr sz="1467" b="1" u="sng" dirty="0"/>
          </a:p>
          <a:p>
            <a:pPr marL="84665" marR="36406" indent="0" algn="just">
              <a:lnSpc>
                <a:spcPct val="100416"/>
              </a:lnSpc>
              <a:spcBef>
                <a:spcPts val="100"/>
              </a:spcBef>
              <a:buClr>
                <a:schemeClr val="dk1"/>
              </a:buClr>
              <a:buSzPts val="1100"/>
              <a:buNone/>
            </a:pPr>
            <a:r>
              <a:rPr lang="en" sz="3067" dirty="0"/>
              <a:t>To deliver a common, high quality IEEE Student Member experience globally, for lifelong, professional success through IEEE.  </a:t>
            </a:r>
            <a:endParaRPr sz="3067" dirty="0"/>
          </a:p>
          <a:p>
            <a:pPr marL="84665" marR="36406" indent="0" algn="just">
              <a:lnSpc>
                <a:spcPct val="100416"/>
              </a:lnSpc>
              <a:spcBef>
                <a:spcPts val="100"/>
              </a:spcBef>
              <a:buClr>
                <a:schemeClr val="dk1"/>
              </a:buClr>
              <a:buSzPts val="1100"/>
              <a:buNone/>
            </a:pPr>
            <a:endParaRPr sz="3067" dirty="0"/>
          </a:p>
          <a:p>
            <a:pPr marL="84665" marR="36406" indent="0" algn="just">
              <a:lnSpc>
                <a:spcPct val="100416"/>
              </a:lnSpc>
              <a:spcBef>
                <a:spcPts val="100"/>
              </a:spcBef>
              <a:buClr>
                <a:schemeClr val="dk1"/>
              </a:buClr>
              <a:buSzPts val="1100"/>
              <a:buNone/>
            </a:pPr>
            <a:r>
              <a:rPr lang="en" sz="3067" dirty="0"/>
              <a:t>The SAC Vision is:  To be recognized as the global platform to inspire, enable, develop, and support students as the future leaders of our profession.</a:t>
            </a:r>
            <a:endParaRPr sz="3067" dirty="0"/>
          </a:p>
          <a:p>
            <a:pPr marL="0" indent="0">
              <a:spcBef>
                <a:spcPts val="1067"/>
              </a:spcBef>
              <a:buNone/>
            </a:pPr>
            <a:endParaRPr sz="3067" dirty="0"/>
          </a:p>
        </p:txBody>
      </p:sp>
      <p:pic>
        <p:nvPicPr>
          <p:cNvPr id="379" name="Google Shape;379;p64" descr="https://brand-experience.ieee.org/wp-content/uploads/2018/04/IEEE_Students_logo.png"/>
          <p:cNvPicPr preferRelativeResize="0"/>
          <p:nvPr/>
        </p:nvPicPr>
        <p:blipFill rotWithShape="1">
          <a:blip r:embed="rId3">
            <a:alphaModFix/>
          </a:blip>
          <a:srcRect/>
          <a:stretch/>
        </p:blipFill>
        <p:spPr>
          <a:xfrm>
            <a:off x="5574957" y="6015121"/>
            <a:ext cx="1336995" cy="551512"/>
          </a:xfrm>
          <a:prstGeom prst="rect">
            <a:avLst/>
          </a:prstGeom>
          <a:noFill/>
          <a:ln>
            <a:noFill/>
          </a:ln>
        </p:spPr>
      </p:pic>
    </p:spTree>
    <p:extLst>
      <p:ext uri="{BB962C8B-B14F-4D97-AF65-F5344CB8AC3E}">
        <p14:creationId xmlns:p14="http://schemas.microsoft.com/office/powerpoint/2010/main" val="4153542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65"/>
          <p:cNvSpPr txBox="1">
            <a:spLocks noGrp="1"/>
          </p:cNvSpPr>
          <p:nvPr>
            <p:ph type="title"/>
          </p:nvPr>
        </p:nvSpPr>
        <p:spPr>
          <a:xfrm>
            <a:off x="838200" y="180079"/>
            <a:ext cx="10515600" cy="1325600"/>
          </a:xfrm>
          <a:prstGeom prst="rect">
            <a:avLst/>
          </a:prstGeom>
          <a:noFill/>
          <a:ln>
            <a:noFill/>
          </a:ln>
        </p:spPr>
        <p:txBody>
          <a:bodyPr spcFirstLastPara="1" vert="horz" wrap="square" lIns="91433" tIns="45700" rIns="91433" bIns="45700" rtlCol="0" anchor="ctr" anchorCtr="0">
            <a:noAutofit/>
          </a:bodyPr>
          <a:lstStyle/>
          <a:p>
            <a:pPr marL="457189" indent="-457189">
              <a:spcBef>
                <a:spcPts val="0"/>
              </a:spcBef>
              <a:buClr>
                <a:schemeClr val="dk1"/>
              </a:buClr>
              <a:buSzPts val="3300"/>
            </a:pPr>
            <a:r>
              <a:rPr lang="en" b="1" dirty="0">
                <a:solidFill>
                  <a:schemeClr val="accent6"/>
                </a:solidFill>
              </a:rPr>
              <a:t>IEEE Students At a </a:t>
            </a:r>
            <a:r>
              <a:rPr lang="en" b="1" dirty="0" smtClean="0">
                <a:solidFill>
                  <a:schemeClr val="accent6"/>
                </a:solidFill>
              </a:rPr>
              <a:t>Glance</a:t>
            </a:r>
            <a:endParaRPr dirty="0"/>
          </a:p>
        </p:txBody>
      </p:sp>
      <p:sp>
        <p:nvSpPr>
          <p:cNvPr id="385" name="Google Shape;385;p65"/>
          <p:cNvSpPr txBox="1">
            <a:spLocks noGrp="1"/>
          </p:cNvSpPr>
          <p:nvPr>
            <p:ph type="body" idx="1"/>
          </p:nvPr>
        </p:nvSpPr>
        <p:spPr>
          <a:xfrm>
            <a:off x="563667" y="1426800"/>
            <a:ext cx="10515600" cy="4004400"/>
          </a:xfrm>
          <a:prstGeom prst="rect">
            <a:avLst/>
          </a:prstGeom>
          <a:noFill/>
          <a:ln>
            <a:noFill/>
          </a:ln>
        </p:spPr>
        <p:txBody>
          <a:bodyPr spcFirstLastPara="1" vert="horz" wrap="square" lIns="91433" tIns="45700" rIns="91433" bIns="45700" rtlCol="0" anchor="t" anchorCtr="0">
            <a:noAutofit/>
          </a:bodyPr>
          <a:lstStyle/>
          <a:p>
            <a:pPr marL="237061" indent="-245527">
              <a:spcBef>
                <a:spcPts val="1067"/>
              </a:spcBef>
              <a:buClr>
                <a:schemeClr val="dk1"/>
              </a:buClr>
              <a:buSzPts val="2300"/>
            </a:pPr>
            <a:r>
              <a:rPr lang="en" sz="3067" dirty="0"/>
              <a:t>100,000+ student and graduate student members</a:t>
            </a:r>
            <a:endParaRPr sz="3067" dirty="0"/>
          </a:p>
          <a:p>
            <a:pPr marL="237061" indent="-245527">
              <a:spcBef>
                <a:spcPts val="1067"/>
              </a:spcBef>
              <a:buClr>
                <a:schemeClr val="dk1"/>
              </a:buClr>
              <a:buSzPts val="2300"/>
            </a:pPr>
            <a:r>
              <a:rPr lang="en" sz="3067" dirty="0"/>
              <a:t>25% of overall IEEE membership</a:t>
            </a:r>
            <a:endParaRPr sz="3067" dirty="0"/>
          </a:p>
          <a:p>
            <a:pPr marL="237061" indent="-245527">
              <a:spcBef>
                <a:spcPts val="1067"/>
              </a:spcBef>
              <a:buClr>
                <a:schemeClr val="dk1"/>
              </a:buClr>
              <a:buSzPts val="2300"/>
            </a:pPr>
            <a:r>
              <a:rPr lang="en" sz="3067" dirty="0"/>
              <a:t>In 100+ countries and at 3200+ institutions</a:t>
            </a:r>
            <a:endParaRPr sz="3067" dirty="0"/>
          </a:p>
          <a:p>
            <a:pPr marL="237061" indent="-245527">
              <a:spcBef>
                <a:spcPts val="1067"/>
              </a:spcBef>
              <a:buClr>
                <a:schemeClr val="dk1"/>
              </a:buClr>
              <a:buSzPts val="2300"/>
            </a:pPr>
            <a:r>
              <a:rPr lang="en" sz="3067" dirty="0"/>
              <a:t>Provides pipeline to Higher Grade membership (~5,000/year)</a:t>
            </a:r>
            <a:endParaRPr sz="3067" dirty="0"/>
          </a:p>
          <a:p>
            <a:pPr marL="237061" indent="-245527">
              <a:spcBef>
                <a:spcPts val="1067"/>
              </a:spcBef>
              <a:buClr>
                <a:schemeClr val="dk1"/>
              </a:buClr>
              <a:buSzPts val="2300"/>
            </a:pPr>
            <a:r>
              <a:rPr lang="en" sz="3067" dirty="0"/>
              <a:t>Graduate Student Membership on the rise</a:t>
            </a:r>
            <a:endParaRPr sz="3067" dirty="0"/>
          </a:p>
          <a:p>
            <a:pPr marL="237061" indent="-245527">
              <a:spcBef>
                <a:spcPts val="1067"/>
              </a:spcBef>
              <a:buClr>
                <a:schemeClr val="dk1"/>
              </a:buClr>
              <a:buSzPts val="2300"/>
            </a:pPr>
            <a:r>
              <a:rPr lang="en" sz="3067" dirty="0"/>
              <a:t>Retention continues to be a challenge</a:t>
            </a:r>
            <a:endParaRPr dirty="0"/>
          </a:p>
          <a:p>
            <a:pPr marL="0" indent="0">
              <a:spcBef>
                <a:spcPts val="1067"/>
              </a:spcBef>
              <a:buClr>
                <a:schemeClr val="dk1"/>
              </a:buClr>
              <a:buSzPts val="2100"/>
              <a:buNone/>
            </a:pPr>
            <a:endParaRPr dirty="0"/>
          </a:p>
        </p:txBody>
      </p:sp>
      <p:pic>
        <p:nvPicPr>
          <p:cNvPr id="386" name="Google Shape;386;p65" descr="https://brand-experience.ieee.org/wp-content/uploads/2018/04/IEEE_Students_logo.png"/>
          <p:cNvPicPr preferRelativeResize="0"/>
          <p:nvPr/>
        </p:nvPicPr>
        <p:blipFill rotWithShape="1">
          <a:blip r:embed="rId3">
            <a:alphaModFix/>
          </a:blip>
          <a:srcRect/>
          <a:stretch/>
        </p:blipFill>
        <p:spPr>
          <a:xfrm>
            <a:off x="5574957" y="6015121"/>
            <a:ext cx="1336995" cy="551512"/>
          </a:xfrm>
          <a:prstGeom prst="rect">
            <a:avLst/>
          </a:prstGeom>
          <a:noFill/>
          <a:ln>
            <a:noFill/>
          </a:ln>
        </p:spPr>
      </p:pic>
      <p:pic>
        <p:nvPicPr>
          <p:cNvPr id="387" name="Google Shape;387;p65"/>
          <p:cNvPicPr preferRelativeResize="0"/>
          <p:nvPr/>
        </p:nvPicPr>
        <p:blipFill rotWithShape="1">
          <a:blip r:embed="rId4">
            <a:alphaModFix/>
          </a:blip>
          <a:srcRect/>
          <a:stretch/>
        </p:blipFill>
        <p:spPr>
          <a:xfrm>
            <a:off x="9305553" y="404899"/>
            <a:ext cx="2300267" cy="2271667"/>
          </a:xfrm>
          <a:prstGeom prst="rect">
            <a:avLst/>
          </a:prstGeom>
          <a:noFill/>
          <a:ln>
            <a:noFill/>
          </a:ln>
        </p:spPr>
      </p:pic>
    </p:spTree>
    <p:extLst>
      <p:ext uri="{BB962C8B-B14F-4D97-AF65-F5344CB8AC3E}">
        <p14:creationId xmlns:p14="http://schemas.microsoft.com/office/powerpoint/2010/main" val="18760875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66"/>
          <p:cNvSpPr txBox="1">
            <a:spLocks noGrp="1"/>
          </p:cNvSpPr>
          <p:nvPr>
            <p:ph type="title"/>
          </p:nvPr>
        </p:nvSpPr>
        <p:spPr>
          <a:prstGeom prst="rect">
            <a:avLst/>
          </a:prstGeom>
        </p:spPr>
        <p:txBody>
          <a:bodyPr spcFirstLastPara="1" vert="horz" wrap="square" lIns="91433" tIns="45700" rIns="91433" bIns="45700" rtlCol="0" anchor="ctr" anchorCtr="0">
            <a:noAutofit/>
          </a:bodyPr>
          <a:lstStyle/>
          <a:p>
            <a:pPr>
              <a:spcBef>
                <a:spcPts val="0"/>
              </a:spcBef>
            </a:pPr>
            <a:r>
              <a:rPr lang="en" sz="4000" b="1">
                <a:solidFill>
                  <a:schemeClr val="accent6"/>
                </a:solidFill>
              </a:rPr>
              <a:t>Student Membership Statistics</a:t>
            </a:r>
            <a:endParaRPr sz="4000" b="1">
              <a:solidFill>
                <a:schemeClr val="accent6"/>
              </a:solidFill>
            </a:endParaRPr>
          </a:p>
          <a:p>
            <a:pPr algn="r">
              <a:spcBef>
                <a:spcPts val="0"/>
              </a:spcBef>
            </a:pPr>
            <a:r>
              <a:rPr lang="en" sz="1867" b="1">
                <a:solidFill>
                  <a:srgbClr val="222222"/>
                </a:solidFill>
                <a:highlight>
                  <a:schemeClr val="lt1"/>
                </a:highlight>
              </a:rPr>
              <a:t>(</a:t>
            </a:r>
            <a:r>
              <a:rPr lang="en" sz="1867" b="1" i="1">
                <a:solidFill>
                  <a:srgbClr val="222222"/>
                </a:solidFill>
                <a:highlight>
                  <a:schemeClr val="lt1"/>
                </a:highlight>
              </a:rPr>
              <a:t>as of 31 January 2019)</a:t>
            </a:r>
            <a:endParaRPr sz="1867" i="1"/>
          </a:p>
        </p:txBody>
      </p:sp>
      <p:sp>
        <p:nvSpPr>
          <p:cNvPr id="393" name="Google Shape;393;p66"/>
          <p:cNvSpPr txBox="1">
            <a:spLocks noGrp="1"/>
          </p:cNvSpPr>
          <p:nvPr>
            <p:ph type="body" idx="1"/>
          </p:nvPr>
        </p:nvSpPr>
        <p:spPr>
          <a:prstGeom prst="rect">
            <a:avLst/>
          </a:prstGeom>
        </p:spPr>
        <p:txBody>
          <a:bodyPr spcFirstLastPara="1" vert="horz" wrap="square" lIns="91433" tIns="45700" rIns="91433" bIns="45700" rtlCol="0" anchor="t" anchorCtr="0">
            <a:noAutofit/>
          </a:bodyPr>
          <a:lstStyle/>
          <a:p>
            <a:pPr marL="0" indent="0">
              <a:lnSpc>
                <a:spcPct val="100000"/>
              </a:lnSpc>
              <a:spcBef>
                <a:spcPts val="0"/>
              </a:spcBef>
              <a:buClr>
                <a:schemeClr val="dk1"/>
              </a:buClr>
              <a:buSzPts val="1100"/>
              <a:buNone/>
            </a:pPr>
            <a:endParaRPr sz="1600" b="1" dirty="0">
              <a:solidFill>
                <a:srgbClr val="222222"/>
              </a:solidFill>
              <a:highlight>
                <a:srgbClr val="FFFFFF"/>
              </a:highlight>
            </a:endParaRPr>
          </a:p>
          <a:p>
            <a:pPr marL="609585" indent="-507987">
              <a:lnSpc>
                <a:spcPct val="115000"/>
              </a:lnSpc>
              <a:spcBef>
                <a:spcPts val="533"/>
              </a:spcBef>
              <a:buSzPts val="2400"/>
              <a:buFont typeface="Calibri"/>
              <a:buChar char="●"/>
            </a:pPr>
            <a:r>
              <a:rPr lang="en" sz="3200" dirty="0">
                <a:highlight>
                  <a:srgbClr val="FFFFFF"/>
                </a:highlight>
              </a:rPr>
              <a:t>Undergraduate Student Membership: 81,169 members</a:t>
            </a:r>
            <a:endParaRPr sz="3200" dirty="0">
              <a:highlight>
                <a:srgbClr val="FFFFFF"/>
              </a:highlight>
            </a:endParaRPr>
          </a:p>
          <a:p>
            <a:pPr marL="609585" indent="-507987">
              <a:lnSpc>
                <a:spcPct val="115000"/>
              </a:lnSpc>
              <a:spcBef>
                <a:spcPts val="0"/>
              </a:spcBef>
              <a:buSzPts val="2400"/>
              <a:buFont typeface="Calibri"/>
              <a:buChar char="●"/>
            </a:pPr>
            <a:r>
              <a:rPr lang="en" sz="3200" dirty="0">
                <a:highlight>
                  <a:srgbClr val="FFFFFF"/>
                </a:highlight>
              </a:rPr>
              <a:t>Change from January 2018: 0.3% decrease</a:t>
            </a:r>
            <a:endParaRPr sz="3200" dirty="0">
              <a:highlight>
                <a:srgbClr val="FFFFFF"/>
              </a:highlight>
            </a:endParaRPr>
          </a:p>
          <a:p>
            <a:pPr marL="609585" indent="0">
              <a:lnSpc>
                <a:spcPct val="115000"/>
              </a:lnSpc>
              <a:spcBef>
                <a:spcPts val="533"/>
              </a:spcBef>
              <a:buNone/>
            </a:pPr>
            <a:endParaRPr sz="3200" dirty="0">
              <a:highlight>
                <a:srgbClr val="FFFFFF"/>
              </a:highlight>
            </a:endParaRPr>
          </a:p>
          <a:p>
            <a:pPr marL="609585" indent="-507987">
              <a:lnSpc>
                <a:spcPct val="115000"/>
              </a:lnSpc>
              <a:spcBef>
                <a:spcPts val="533"/>
              </a:spcBef>
              <a:buSzPts val="2400"/>
              <a:buFont typeface="Calibri"/>
              <a:buChar char="●"/>
            </a:pPr>
            <a:r>
              <a:rPr lang="en" sz="3200" dirty="0">
                <a:highlight>
                  <a:srgbClr val="FFFFFF"/>
                </a:highlight>
              </a:rPr>
              <a:t>Graduate Student Membership: 48,032 members</a:t>
            </a:r>
            <a:endParaRPr sz="3200" dirty="0">
              <a:highlight>
                <a:srgbClr val="FFFFFF"/>
              </a:highlight>
            </a:endParaRPr>
          </a:p>
          <a:p>
            <a:pPr marL="609585" indent="-507987">
              <a:lnSpc>
                <a:spcPct val="115000"/>
              </a:lnSpc>
              <a:spcBef>
                <a:spcPts val="0"/>
              </a:spcBef>
              <a:buSzPts val="2400"/>
              <a:buFont typeface="Calibri"/>
              <a:buChar char="●"/>
            </a:pPr>
            <a:r>
              <a:rPr lang="en" sz="3200" dirty="0">
                <a:highlight>
                  <a:srgbClr val="FFFFFF"/>
                </a:highlight>
              </a:rPr>
              <a:t>Change from January 2018: 5.7% increase</a:t>
            </a:r>
            <a:endParaRPr sz="3200" dirty="0">
              <a:highlight>
                <a:srgbClr val="FFFFFF"/>
              </a:highlight>
            </a:endParaRPr>
          </a:p>
          <a:p>
            <a:pPr marL="609585" indent="0">
              <a:lnSpc>
                <a:spcPct val="115000"/>
              </a:lnSpc>
              <a:spcBef>
                <a:spcPts val="533"/>
              </a:spcBef>
              <a:buNone/>
            </a:pPr>
            <a:endParaRPr sz="3200" dirty="0"/>
          </a:p>
        </p:txBody>
      </p:sp>
      <p:pic>
        <p:nvPicPr>
          <p:cNvPr id="4" name="Google Shape;386;p65" descr="https://brand-experience.ieee.org/wp-content/uploads/2018/04/IEEE_Students_logo.png"/>
          <p:cNvPicPr preferRelativeResize="0"/>
          <p:nvPr/>
        </p:nvPicPr>
        <p:blipFill rotWithShape="1">
          <a:blip r:embed="rId3">
            <a:alphaModFix/>
          </a:blip>
          <a:srcRect/>
          <a:stretch/>
        </p:blipFill>
        <p:spPr>
          <a:xfrm>
            <a:off x="5574957" y="6015121"/>
            <a:ext cx="1336995" cy="551512"/>
          </a:xfrm>
          <a:prstGeom prst="rect">
            <a:avLst/>
          </a:prstGeom>
          <a:noFill/>
          <a:ln>
            <a:noFill/>
          </a:ln>
        </p:spPr>
      </p:pic>
    </p:spTree>
    <p:extLst>
      <p:ext uri="{BB962C8B-B14F-4D97-AF65-F5344CB8AC3E}">
        <p14:creationId xmlns:p14="http://schemas.microsoft.com/office/powerpoint/2010/main" val="4080647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6" name="Google Shape;408;p68"/>
          <p:cNvPicPr preferRelativeResize="0"/>
          <p:nvPr/>
        </p:nvPicPr>
        <p:blipFill>
          <a:blip r:embed="rId3">
            <a:alphaModFix/>
          </a:blip>
          <a:stretch>
            <a:fillRect/>
          </a:stretch>
        </p:blipFill>
        <p:spPr>
          <a:xfrm>
            <a:off x="9709602" y="224433"/>
            <a:ext cx="2099967" cy="2825000"/>
          </a:xfrm>
          <a:prstGeom prst="rect">
            <a:avLst/>
          </a:prstGeom>
          <a:noFill/>
          <a:ln>
            <a:noFill/>
          </a:ln>
        </p:spPr>
      </p:pic>
      <p:sp>
        <p:nvSpPr>
          <p:cNvPr id="398" name="Google Shape;398;p67"/>
          <p:cNvSpPr txBox="1">
            <a:spLocks noGrp="1"/>
          </p:cNvSpPr>
          <p:nvPr>
            <p:ph type="title"/>
          </p:nvPr>
        </p:nvSpPr>
        <p:spPr>
          <a:xfrm>
            <a:off x="220717" y="-26767"/>
            <a:ext cx="11133083" cy="1325563"/>
          </a:xfrm>
          <a:prstGeom prst="rect">
            <a:avLst/>
          </a:prstGeom>
          <a:noFill/>
          <a:ln>
            <a:noFill/>
          </a:ln>
        </p:spPr>
        <p:txBody>
          <a:bodyPr spcFirstLastPara="1" vert="horz" wrap="square" lIns="91433" tIns="45700" rIns="91433" bIns="45700" rtlCol="0" anchor="ctr" anchorCtr="0">
            <a:noAutofit/>
          </a:bodyPr>
          <a:lstStyle/>
          <a:p>
            <a:pPr lvl="0">
              <a:buSzPts val="3300"/>
            </a:pPr>
            <a:r>
              <a:rPr lang="en-US" sz="4000" b="1" dirty="0">
                <a:solidFill>
                  <a:schemeClr val="accent6"/>
                </a:solidFill>
              </a:rPr>
              <a:t>2018 Accomplishments</a:t>
            </a:r>
            <a:endParaRPr sz="4800" dirty="0">
              <a:solidFill>
                <a:schemeClr val="accent6"/>
              </a:solidFill>
            </a:endParaRPr>
          </a:p>
        </p:txBody>
      </p:sp>
      <p:sp>
        <p:nvSpPr>
          <p:cNvPr id="399" name="Google Shape;399;p67"/>
          <p:cNvSpPr txBox="1">
            <a:spLocks noGrp="1"/>
          </p:cNvSpPr>
          <p:nvPr>
            <p:ph type="body" idx="1"/>
          </p:nvPr>
        </p:nvSpPr>
        <p:spPr>
          <a:xfrm>
            <a:off x="220717" y="1078694"/>
            <a:ext cx="10515600" cy="5093505"/>
          </a:xfrm>
          <a:prstGeom prst="rect">
            <a:avLst/>
          </a:prstGeom>
          <a:noFill/>
          <a:ln>
            <a:noFill/>
          </a:ln>
        </p:spPr>
        <p:txBody>
          <a:bodyPr spcFirstLastPara="1" vert="horz" wrap="square" lIns="91433" tIns="45700" rIns="91433" bIns="45700" rtlCol="0" anchor="t" anchorCtr="0">
            <a:noAutofit/>
          </a:bodyPr>
          <a:lstStyle/>
          <a:p>
            <a:pPr indent="-474121">
              <a:spcBef>
                <a:spcPts val="1600"/>
              </a:spcBef>
              <a:buClr>
                <a:srgbClr val="222222"/>
              </a:buClr>
              <a:buSzPts val="2000"/>
              <a:buFont typeface="Calibri"/>
              <a:buChar char="➢"/>
            </a:pPr>
            <a:r>
              <a:rPr lang="en-US" sz="2667" dirty="0">
                <a:solidFill>
                  <a:srgbClr val="222222"/>
                </a:solidFill>
                <a:highlight>
                  <a:srgbClr val="FFFFFF"/>
                </a:highlight>
              </a:rPr>
              <a:t>New Student Website - </a:t>
            </a:r>
            <a:r>
              <a:rPr lang="en-US" sz="2667" u="sng" dirty="0">
                <a:solidFill>
                  <a:schemeClr val="hlink"/>
                </a:solidFill>
                <a:highlight>
                  <a:srgbClr val="FFFFFF"/>
                </a:highlight>
                <a:hlinkClick r:id="rId4"/>
              </a:rPr>
              <a:t>students.ieee.org </a:t>
            </a:r>
            <a:endParaRPr lang="en-US" sz="2667" dirty="0">
              <a:solidFill>
                <a:srgbClr val="222222"/>
              </a:solidFill>
              <a:highlight>
                <a:srgbClr val="FFFFFF"/>
              </a:highlight>
            </a:endParaRPr>
          </a:p>
          <a:p>
            <a:pPr indent="-474121">
              <a:spcBef>
                <a:spcPts val="1600"/>
              </a:spcBef>
              <a:buClr>
                <a:srgbClr val="222222"/>
              </a:buClr>
              <a:buSzPts val="2000"/>
              <a:buFont typeface="Calibri"/>
              <a:buChar char="➢"/>
            </a:pPr>
            <a:r>
              <a:rPr lang="en-US" sz="2667" dirty="0">
                <a:solidFill>
                  <a:srgbClr val="222222"/>
                </a:solidFill>
                <a:highlight>
                  <a:srgbClr val="FFFFFF"/>
                </a:highlight>
              </a:rPr>
              <a:t>Formal launch of New Student Visual Identity </a:t>
            </a:r>
          </a:p>
          <a:p>
            <a:pPr indent="-474121">
              <a:spcBef>
                <a:spcPts val="1600"/>
              </a:spcBef>
              <a:buClr>
                <a:srgbClr val="222222"/>
              </a:buClr>
              <a:buSzPts val="2000"/>
              <a:buFont typeface="Calibri"/>
              <a:buChar char="➢"/>
            </a:pPr>
            <a:r>
              <a:rPr lang="en-US" sz="2667" dirty="0">
                <a:solidFill>
                  <a:srgbClr val="222222"/>
                </a:solidFill>
                <a:highlight>
                  <a:srgbClr val="FFFFFF"/>
                </a:highlight>
              </a:rPr>
              <a:t>Strengthening the Section Branch Connection</a:t>
            </a:r>
          </a:p>
          <a:p>
            <a:pPr lvl="1" indent="-474121">
              <a:spcBef>
                <a:spcPts val="800"/>
              </a:spcBef>
              <a:buClr>
                <a:srgbClr val="222222"/>
              </a:buClr>
              <a:buSzPts val="2000"/>
              <a:buFont typeface="Calibri"/>
              <a:buChar char="○"/>
            </a:pPr>
            <a:r>
              <a:rPr lang="en-US" sz="2667" dirty="0">
                <a:solidFill>
                  <a:srgbClr val="222222"/>
                </a:solidFill>
                <a:highlight>
                  <a:srgbClr val="FFFFFF"/>
                </a:highlight>
              </a:rPr>
              <a:t>Best practices videos for Branches and Sections </a:t>
            </a:r>
          </a:p>
          <a:p>
            <a:pPr lvl="1" indent="-474121">
              <a:spcBef>
                <a:spcPts val="800"/>
              </a:spcBef>
              <a:buClr>
                <a:srgbClr val="222222"/>
              </a:buClr>
              <a:buSzPts val="2000"/>
              <a:buFont typeface="Calibri"/>
              <a:buChar char="○"/>
            </a:pPr>
            <a:r>
              <a:rPr lang="en-US" sz="2667" dirty="0">
                <a:solidFill>
                  <a:srgbClr val="222222"/>
                </a:solidFill>
                <a:highlight>
                  <a:srgbClr val="FFFFFF"/>
                </a:highlight>
              </a:rPr>
              <a:t>Preparation for changes to annual reporting and rebate timelines</a:t>
            </a:r>
          </a:p>
          <a:p>
            <a:pPr lvl="1" indent="-474121">
              <a:spcBef>
                <a:spcPts val="800"/>
              </a:spcBef>
              <a:buClr>
                <a:srgbClr val="222222"/>
              </a:buClr>
              <a:buSzPts val="2000"/>
              <a:buFont typeface="Calibri"/>
              <a:buChar char="○"/>
            </a:pPr>
            <a:r>
              <a:rPr lang="en-US" sz="2667" dirty="0">
                <a:solidFill>
                  <a:srgbClr val="222222"/>
                </a:solidFill>
                <a:highlight>
                  <a:schemeClr val="lt1"/>
                </a:highlight>
              </a:rPr>
              <a:t>Development of new volunteer training modules in CLE</a:t>
            </a:r>
          </a:p>
          <a:p>
            <a:pPr lvl="1" indent="-474121">
              <a:spcBef>
                <a:spcPts val="800"/>
              </a:spcBef>
              <a:buClr>
                <a:srgbClr val="222222"/>
              </a:buClr>
              <a:buSzPts val="2000"/>
              <a:buFont typeface="Calibri"/>
              <a:buChar char="○"/>
            </a:pPr>
            <a:r>
              <a:rPr lang="en-US" sz="2667" dirty="0">
                <a:solidFill>
                  <a:srgbClr val="222222"/>
                </a:solidFill>
                <a:highlight>
                  <a:schemeClr val="lt1"/>
                </a:highlight>
              </a:rPr>
              <a:t>Clean up of student rosters and compliance with Ops Manual</a:t>
            </a:r>
          </a:p>
          <a:p>
            <a:pPr lvl="1" indent="-474121">
              <a:spcBef>
                <a:spcPts val="800"/>
              </a:spcBef>
              <a:buClr>
                <a:srgbClr val="222222"/>
              </a:buClr>
              <a:buSzPts val="2000"/>
              <a:buFont typeface="Calibri"/>
              <a:buChar char="○"/>
            </a:pPr>
            <a:r>
              <a:rPr lang="en-US" sz="2667" dirty="0">
                <a:solidFill>
                  <a:srgbClr val="222222"/>
                </a:solidFill>
                <a:highlight>
                  <a:schemeClr val="lt1"/>
                </a:highlight>
              </a:rPr>
              <a:t>Work requests made for improved reporting via OU Analytics</a:t>
            </a:r>
          </a:p>
          <a:p>
            <a:pPr lvl="1" indent="-474121">
              <a:spcBef>
                <a:spcPts val="800"/>
              </a:spcBef>
              <a:buClr>
                <a:srgbClr val="222222"/>
              </a:buClr>
              <a:buSzPts val="2000"/>
              <a:buFont typeface="Calibri"/>
              <a:buChar char="○"/>
            </a:pPr>
            <a:r>
              <a:rPr lang="en-US" sz="2667" dirty="0">
                <a:solidFill>
                  <a:srgbClr val="222222"/>
                </a:solidFill>
                <a:highlight>
                  <a:schemeClr val="lt1"/>
                </a:highlight>
              </a:rPr>
              <a:t>Branches reporting to sections</a:t>
            </a:r>
          </a:p>
          <a:p>
            <a:pPr lvl="1" indent="-474121">
              <a:spcBef>
                <a:spcPts val="800"/>
              </a:spcBef>
              <a:buClr>
                <a:srgbClr val="222222"/>
              </a:buClr>
              <a:buSzPts val="2000"/>
              <a:buFont typeface="Calibri"/>
              <a:buChar char="○"/>
            </a:pPr>
            <a:r>
              <a:rPr lang="en-US" sz="2667" dirty="0">
                <a:solidFill>
                  <a:srgbClr val="222222"/>
                </a:solidFill>
                <a:highlight>
                  <a:schemeClr val="lt1"/>
                </a:highlight>
              </a:rPr>
              <a:t>Dissolving and rejuvenating Branches</a:t>
            </a:r>
          </a:p>
          <a:p>
            <a:pPr marL="0" indent="0">
              <a:lnSpc>
                <a:spcPct val="100000"/>
              </a:lnSpc>
              <a:spcBef>
                <a:spcPts val="1067"/>
              </a:spcBef>
              <a:buSzPts val="2400"/>
              <a:buNone/>
            </a:pPr>
            <a:endParaRPr sz="3200" dirty="0"/>
          </a:p>
        </p:txBody>
      </p:sp>
      <p:pic>
        <p:nvPicPr>
          <p:cNvPr id="400" name="Google Shape;400;p67" descr="https://brand-experience.ieee.org/wp-content/uploads/2018/04/IEEE_Students_logo.png"/>
          <p:cNvPicPr preferRelativeResize="0"/>
          <p:nvPr/>
        </p:nvPicPr>
        <p:blipFill rotWithShape="1">
          <a:blip r:embed="rId5">
            <a:alphaModFix/>
          </a:blip>
          <a:srcRect/>
          <a:stretch/>
        </p:blipFill>
        <p:spPr>
          <a:xfrm>
            <a:off x="5574957" y="6015121"/>
            <a:ext cx="1336995" cy="551512"/>
          </a:xfrm>
          <a:prstGeom prst="rect">
            <a:avLst/>
          </a:prstGeom>
          <a:noFill/>
          <a:ln>
            <a:noFill/>
          </a:ln>
        </p:spPr>
      </p:pic>
      <p:pic>
        <p:nvPicPr>
          <p:cNvPr id="5" name="Google Shape;415;p69"/>
          <p:cNvPicPr preferRelativeResize="0"/>
          <p:nvPr/>
        </p:nvPicPr>
        <p:blipFill>
          <a:blip r:embed="rId6">
            <a:alphaModFix/>
          </a:blip>
          <a:stretch>
            <a:fillRect/>
          </a:stretch>
        </p:blipFill>
        <p:spPr>
          <a:xfrm>
            <a:off x="7262034" y="171940"/>
            <a:ext cx="4929967" cy="2877493"/>
          </a:xfrm>
          <a:prstGeom prst="rect">
            <a:avLst/>
          </a:prstGeom>
          <a:noFill/>
          <a:ln>
            <a:noFill/>
          </a:ln>
        </p:spPr>
      </p:pic>
    </p:spTree>
    <p:extLst>
      <p:ext uri="{BB962C8B-B14F-4D97-AF65-F5344CB8AC3E}">
        <p14:creationId xmlns:p14="http://schemas.microsoft.com/office/powerpoint/2010/main" val="253424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75"/>
          <p:cNvSpPr txBox="1">
            <a:spLocks noGrp="1"/>
          </p:cNvSpPr>
          <p:nvPr>
            <p:ph type="title"/>
          </p:nvPr>
        </p:nvSpPr>
        <p:spPr>
          <a:xfrm>
            <a:off x="573833" y="184475"/>
            <a:ext cx="10515600" cy="1325600"/>
          </a:xfrm>
          <a:prstGeom prst="rect">
            <a:avLst/>
          </a:prstGeom>
        </p:spPr>
        <p:txBody>
          <a:bodyPr spcFirstLastPara="1" vert="horz" wrap="square" lIns="91433" tIns="45700" rIns="91433" bIns="45700" rtlCol="0" anchor="ctr" anchorCtr="0">
            <a:noAutofit/>
          </a:bodyPr>
          <a:lstStyle/>
          <a:p>
            <a:pPr>
              <a:spcBef>
                <a:spcPts val="0"/>
              </a:spcBef>
            </a:pPr>
            <a:r>
              <a:rPr lang="en" sz="4000" b="1" dirty="0">
                <a:solidFill>
                  <a:schemeClr val="accent6"/>
                </a:solidFill>
              </a:rPr>
              <a:t>Student Retention Initiative</a:t>
            </a:r>
            <a:endParaRPr sz="4000" dirty="0">
              <a:solidFill>
                <a:schemeClr val="accent6"/>
              </a:solidFill>
            </a:endParaRPr>
          </a:p>
        </p:txBody>
      </p:sp>
      <p:sp>
        <p:nvSpPr>
          <p:cNvPr id="469" name="Google Shape;469;p75"/>
          <p:cNvSpPr txBox="1">
            <a:spLocks noGrp="1"/>
          </p:cNvSpPr>
          <p:nvPr>
            <p:ph type="body" idx="1"/>
          </p:nvPr>
        </p:nvSpPr>
        <p:spPr>
          <a:xfrm>
            <a:off x="5535023" y="1510082"/>
            <a:ext cx="6482804" cy="4881863"/>
          </a:xfrm>
          <a:prstGeom prst="rect">
            <a:avLst/>
          </a:prstGeom>
        </p:spPr>
        <p:txBody>
          <a:bodyPr spcFirstLastPara="1" vert="horz" wrap="square" lIns="91433" tIns="45700" rIns="91433" bIns="45700" rtlCol="0" anchor="t" anchorCtr="0">
            <a:noAutofit/>
          </a:bodyPr>
          <a:lstStyle/>
          <a:p>
            <a:pPr marL="0" indent="0">
              <a:spcBef>
                <a:spcPts val="1333"/>
              </a:spcBef>
              <a:buClr>
                <a:schemeClr val="dk1"/>
              </a:buClr>
              <a:buSzPts val="1100"/>
              <a:buNone/>
            </a:pPr>
            <a:r>
              <a:rPr lang="en" sz="3200" b="1" dirty="0">
                <a:latin typeface="Calibri" panose="020F0502020204030204" pitchFamily="34" charset="0"/>
              </a:rPr>
              <a:t>Goals/Measures of Success</a:t>
            </a:r>
            <a:endParaRPr sz="3200" b="1" dirty="0">
              <a:latin typeface="Calibri" panose="020F0502020204030204" pitchFamily="34" charset="0"/>
            </a:endParaRPr>
          </a:p>
          <a:p>
            <a:pPr marL="0" indent="0">
              <a:spcBef>
                <a:spcPts val="1333"/>
              </a:spcBef>
              <a:buClr>
                <a:schemeClr val="dk1"/>
              </a:buClr>
              <a:buSzPts val="1100"/>
              <a:buNone/>
            </a:pPr>
            <a:r>
              <a:rPr lang="en" sz="2133" dirty="0">
                <a:solidFill>
                  <a:srgbClr val="0066A1"/>
                </a:solidFill>
                <a:latin typeface="Calibri" panose="020F0502020204030204" pitchFamily="34" charset="0"/>
                <a:ea typeface="Merriweather Sans"/>
                <a:cs typeface="Merriweather Sans"/>
                <a:sym typeface="Merriweather Sans"/>
              </a:rPr>
              <a:t>▸ </a:t>
            </a:r>
            <a:r>
              <a:rPr lang="en" sz="2133" dirty="0">
                <a:latin typeface="Calibri" panose="020F0502020204030204" pitchFamily="34" charset="0"/>
              </a:rPr>
              <a:t>By the end of the 2019 membership year:</a:t>
            </a:r>
            <a:endParaRPr sz="2133" dirty="0">
              <a:latin typeface="Calibri" panose="020F0502020204030204" pitchFamily="34" charset="0"/>
            </a:endParaRPr>
          </a:p>
          <a:p>
            <a:pPr marL="609585" indent="0">
              <a:spcBef>
                <a:spcPts val="1600"/>
              </a:spcBef>
              <a:buClr>
                <a:schemeClr val="dk1"/>
              </a:buClr>
              <a:buSzPts val="1100"/>
              <a:buNone/>
            </a:pPr>
            <a:r>
              <a:rPr lang="en" sz="1867" dirty="0">
                <a:solidFill>
                  <a:srgbClr val="0066A1"/>
                </a:solidFill>
                <a:latin typeface="Calibri" panose="020F0502020204030204" pitchFamily="34" charset="0"/>
                <a:ea typeface="Merriweather Sans"/>
                <a:cs typeface="Merriweather Sans"/>
                <a:sym typeface="Merriweather Sans"/>
              </a:rPr>
              <a:t>- </a:t>
            </a:r>
            <a:r>
              <a:rPr lang="en" sz="1867" dirty="0">
                <a:latin typeface="Calibri" panose="020F0502020204030204" pitchFamily="34" charset="0"/>
              </a:rPr>
              <a:t>Increase first-year student retention by 3%</a:t>
            </a:r>
            <a:endParaRPr sz="1867" dirty="0">
              <a:latin typeface="Calibri" panose="020F0502020204030204" pitchFamily="34" charset="0"/>
            </a:endParaRPr>
          </a:p>
          <a:p>
            <a:pPr lvl="1" indent="0">
              <a:spcBef>
                <a:spcPts val="0"/>
              </a:spcBef>
              <a:buSzPts val="1100"/>
              <a:buNone/>
            </a:pPr>
            <a:r>
              <a:rPr lang="en" sz="1600" dirty="0">
                <a:solidFill>
                  <a:srgbClr val="0066A1"/>
                </a:solidFill>
                <a:latin typeface="Calibri" panose="020F0502020204030204" pitchFamily="34" charset="0"/>
                <a:ea typeface="Arial"/>
                <a:cs typeface="Arial"/>
                <a:sym typeface="Arial"/>
              </a:rPr>
              <a:t>•</a:t>
            </a:r>
            <a:r>
              <a:rPr lang="en" sz="1600" dirty="0">
                <a:latin typeface="Calibri" panose="020F0502020204030204" pitchFamily="34" charset="0"/>
              </a:rPr>
              <a:t>August 2018 retention rate = 26.3%, 2019 goal = 29.3%</a:t>
            </a:r>
            <a:endParaRPr sz="1600" dirty="0">
              <a:latin typeface="Calibri" panose="020F0502020204030204" pitchFamily="34" charset="0"/>
            </a:endParaRPr>
          </a:p>
          <a:p>
            <a:pPr marL="609585" indent="0">
              <a:spcBef>
                <a:spcPts val="1600"/>
              </a:spcBef>
              <a:buClr>
                <a:schemeClr val="dk1"/>
              </a:buClr>
              <a:buSzPts val="1100"/>
              <a:buNone/>
            </a:pPr>
            <a:r>
              <a:rPr lang="en" sz="1867" dirty="0">
                <a:solidFill>
                  <a:srgbClr val="0066A1"/>
                </a:solidFill>
                <a:latin typeface="Calibri" panose="020F0502020204030204" pitchFamily="34" charset="0"/>
                <a:ea typeface="Merriweather Sans"/>
                <a:cs typeface="Merriweather Sans"/>
                <a:sym typeface="Merriweather Sans"/>
              </a:rPr>
              <a:t>- </a:t>
            </a:r>
            <a:r>
              <a:rPr lang="en" sz="1867" dirty="0">
                <a:latin typeface="Calibri" panose="020F0502020204030204" pitchFamily="34" charset="0"/>
              </a:rPr>
              <a:t>Increase overall student member retention by 5%</a:t>
            </a:r>
            <a:endParaRPr sz="1867" dirty="0">
              <a:latin typeface="Calibri" panose="020F0502020204030204" pitchFamily="34" charset="0"/>
            </a:endParaRPr>
          </a:p>
          <a:p>
            <a:pPr lvl="1" indent="0">
              <a:spcBef>
                <a:spcPts val="0"/>
              </a:spcBef>
              <a:buSzPts val="1100"/>
              <a:buNone/>
            </a:pPr>
            <a:r>
              <a:rPr lang="en" sz="1600" dirty="0">
                <a:solidFill>
                  <a:srgbClr val="0066A1"/>
                </a:solidFill>
                <a:latin typeface="Calibri" panose="020F0502020204030204" pitchFamily="34" charset="0"/>
                <a:ea typeface="Arial"/>
                <a:cs typeface="Arial"/>
                <a:sym typeface="Arial"/>
              </a:rPr>
              <a:t>•</a:t>
            </a:r>
            <a:r>
              <a:rPr lang="en" sz="1600" dirty="0">
                <a:latin typeface="Calibri" panose="020F0502020204030204" pitchFamily="34" charset="0"/>
              </a:rPr>
              <a:t>August 2018 retention rate = 37.4%, 2019 goal = 42.4%</a:t>
            </a:r>
            <a:endParaRPr sz="1600" dirty="0">
              <a:latin typeface="Calibri" panose="020F0502020204030204" pitchFamily="34" charset="0"/>
            </a:endParaRPr>
          </a:p>
          <a:p>
            <a:pPr marL="609585" indent="0">
              <a:spcBef>
                <a:spcPts val="1600"/>
              </a:spcBef>
              <a:buClr>
                <a:schemeClr val="dk1"/>
              </a:buClr>
              <a:buSzPts val="1100"/>
              <a:buNone/>
            </a:pPr>
            <a:r>
              <a:rPr lang="en" sz="1867" dirty="0">
                <a:solidFill>
                  <a:srgbClr val="0066A1"/>
                </a:solidFill>
                <a:latin typeface="Calibri" panose="020F0502020204030204" pitchFamily="34" charset="0"/>
                <a:ea typeface="Merriweather Sans"/>
                <a:cs typeface="Merriweather Sans"/>
                <a:sym typeface="Merriweather Sans"/>
              </a:rPr>
              <a:t>- </a:t>
            </a:r>
            <a:r>
              <a:rPr lang="en" sz="1867" dirty="0">
                <a:latin typeface="Calibri" panose="020F0502020204030204" pitchFamily="34" charset="0"/>
              </a:rPr>
              <a:t>Outcome: Incremental increase of 4,600 student renewals = ~$138k in dues revenue</a:t>
            </a:r>
            <a:endParaRPr sz="1867" dirty="0">
              <a:latin typeface="Calibri" panose="020F0502020204030204" pitchFamily="34" charset="0"/>
            </a:endParaRPr>
          </a:p>
          <a:p>
            <a:pPr marL="0" indent="0">
              <a:spcBef>
                <a:spcPts val="1600"/>
              </a:spcBef>
              <a:buSzPts val="1100"/>
              <a:buNone/>
            </a:pPr>
            <a:r>
              <a:rPr lang="en" sz="2133" dirty="0">
                <a:solidFill>
                  <a:srgbClr val="0066A1"/>
                </a:solidFill>
                <a:latin typeface="Calibri" panose="020F0502020204030204" pitchFamily="34" charset="0"/>
                <a:ea typeface="Merriweather Sans"/>
                <a:cs typeface="Merriweather Sans"/>
                <a:sym typeface="Merriweather Sans"/>
              </a:rPr>
              <a:t>▸ </a:t>
            </a:r>
            <a:r>
              <a:rPr lang="en" sz="2133" dirty="0">
                <a:latin typeface="Calibri" panose="020F0502020204030204" pitchFamily="34" charset="0"/>
              </a:rPr>
              <a:t>For the four Sections:</a:t>
            </a:r>
            <a:endParaRPr sz="2133" dirty="0">
              <a:latin typeface="Calibri" panose="020F0502020204030204" pitchFamily="34" charset="0"/>
            </a:endParaRPr>
          </a:p>
          <a:p>
            <a:pPr marL="609585" indent="0">
              <a:spcBef>
                <a:spcPts val="1600"/>
              </a:spcBef>
              <a:buClr>
                <a:schemeClr val="dk1"/>
              </a:buClr>
              <a:buSzPts val="1100"/>
              <a:buNone/>
            </a:pPr>
            <a:r>
              <a:rPr lang="en" sz="1867" dirty="0">
                <a:solidFill>
                  <a:srgbClr val="0066A1"/>
                </a:solidFill>
                <a:latin typeface="Calibri" panose="020F0502020204030204" pitchFamily="34" charset="0"/>
                <a:ea typeface="Merriweather Sans"/>
                <a:cs typeface="Merriweather Sans"/>
                <a:sym typeface="Merriweather Sans"/>
              </a:rPr>
              <a:t>- </a:t>
            </a:r>
            <a:r>
              <a:rPr lang="en" sz="1867" dirty="0">
                <a:latin typeface="Calibri" panose="020F0502020204030204" pitchFamily="34" charset="0"/>
              </a:rPr>
              <a:t>Did the tests have an impact on retention?</a:t>
            </a:r>
            <a:endParaRPr sz="1867" dirty="0">
              <a:latin typeface="Calibri" panose="020F0502020204030204" pitchFamily="34" charset="0"/>
            </a:endParaRPr>
          </a:p>
          <a:p>
            <a:pPr marL="609585" indent="0">
              <a:spcBef>
                <a:spcPts val="1600"/>
              </a:spcBef>
              <a:buNone/>
            </a:pPr>
            <a:r>
              <a:rPr lang="en" sz="1867" dirty="0">
                <a:solidFill>
                  <a:srgbClr val="0066A1"/>
                </a:solidFill>
                <a:latin typeface="Calibri" panose="020F0502020204030204" pitchFamily="34" charset="0"/>
                <a:ea typeface="Merriweather Sans"/>
                <a:cs typeface="Merriweather Sans"/>
                <a:sym typeface="Merriweather Sans"/>
              </a:rPr>
              <a:t>- </a:t>
            </a:r>
            <a:r>
              <a:rPr lang="en" sz="1867" dirty="0">
                <a:latin typeface="Calibri" panose="020F0502020204030204" pitchFamily="34" charset="0"/>
              </a:rPr>
              <a:t>Specific measures developed based on the test chosen</a:t>
            </a:r>
            <a:endParaRPr sz="1867" dirty="0">
              <a:latin typeface="Calibri" panose="020F0502020204030204" pitchFamily="34" charset="0"/>
            </a:endParaRPr>
          </a:p>
        </p:txBody>
      </p:sp>
      <p:pic>
        <p:nvPicPr>
          <p:cNvPr id="470" name="Google Shape;470;p75"/>
          <p:cNvPicPr preferRelativeResize="0"/>
          <p:nvPr/>
        </p:nvPicPr>
        <p:blipFill>
          <a:blip r:embed="rId3">
            <a:alphaModFix/>
          </a:blip>
          <a:stretch>
            <a:fillRect/>
          </a:stretch>
        </p:blipFill>
        <p:spPr>
          <a:xfrm>
            <a:off x="39495" y="1564369"/>
            <a:ext cx="5553588" cy="5032372"/>
          </a:xfrm>
          <a:prstGeom prst="rect">
            <a:avLst/>
          </a:prstGeom>
          <a:noFill/>
          <a:ln>
            <a:noFill/>
          </a:ln>
        </p:spPr>
      </p:pic>
    </p:spTree>
    <p:extLst>
      <p:ext uri="{BB962C8B-B14F-4D97-AF65-F5344CB8AC3E}">
        <p14:creationId xmlns:p14="http://schemas.microsoft.com/office/powerpoint/2010/main" val="41478398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72"/>
          <p:cNvSpPr txBox="1">
            <a:spLocks noGrp="1"/>
          </p:cNvSpPr>
          <p:nvPr>
            <p:ph type="title"/>
          </p:nvPr>
        </p:nvSpPr>
        <p:spPr>
          <a:xfrm>
            <a:off x="211459" y="274145"/>
            <a:ext cx="10515600" cy="1017628"/>
          </a:xfrm>
          <a:prstGeom prst="rect">
            <a:avLst/>
          </a:prstGeom>
          <a:noFill/>
          <a:ln>
            <a:noFill/>
          </a:ln>
        </p:spPr>
        <p:txBody>
          <a:bodyPr spcFirstLastPara="1" vert="horz" wrap="square" lIns="91433" tIns="45700" rIns="91433" bIns="45700" rtlCol="0" anchor="ctr" anchorCtr="0">
            <a:noAutofit/>
          </a:bodyPr>
          <a:lstStyle/>
          <a:p>
            <a:pPr marL="457189" indent="-457189">
              <a:spcBef>
                <a:spcPts val="0"/>
              </a:spcBef>
              <a:buClr>
                <a:schemeClr val="dk1"/>
              </a:buClr>
              <a:buSzPts val="3000"/>
            </a:pPr>
            <a:r>
              <a:rPr lang="en" sz="4000" b="1" dirty="0">
                <a:solidFill>
                  <a:schemeClr val="accent6"/>
                </a:solidFill>
              </a:rPr>
              <a:t>2019 SAC Priority Projects </a:t>
            </a:r>
            <a:endParaRPr sz="4000" b="1" dirty="0">
              <a:solidFill>
                <a:schemeClr val="accent6"/>
              </a:solidFill>
            </a:endParaRPr>
          </a:p>
        </p:txBody>
      </p:sp>
      <p:sp>
        <p:nvSpPr>
          <p:cNvPr id="434" name="Google Shape;434;p72"/>
          <p:cNvSpPr txBox="1">
            <a:spLocks noGrp="1"/>
          </p:cNvSpPr>
          <p:nvPr>
            <p:ph type="body" idx="1"/>
          </p:nvPr>
        </p:nvSpPr>
        <p:spPr>
          <a:xfrm>
            <a:off x="457463" y="1132113"/>
            <a:ext cx="11060400" cy="4883200"/>
          </a:xfrm>
          <a:prstGeom prst="rect">
            <a:avLst/>
          </a:prstGeom>
          <a:noFill/>
          <a:ln>
            <a:noFill/>
          </a:ln>
        </p:spPr>
        <p:txBody>
          <a:bodyPr spcFirstLastPara="1" vert="horz" wrap="square" lIns="91433" tIns="45700" rIns="91433" bIns="45700" rtlCol="0" anchor="t" anchorCtr="0">
            <a:noAutofit/>
          </a:bodyPr>
          <a:lstStyle/>
          <a:p>
            <a:pPr marL="0" indent="0">
              <a:lnSpc>
                <a:spcPct val="70000"/>
              </a:lnSpc>
              <a:spcBef>
                <a:spcPts val="0"/>
              </a:spcBef>
              <a:buClr>
                <a:schemeClr val="dk1"/>
              </a:buClr>
              <a:buSzPts val="400"/>
              <a:buNone/>
            </a:pPr>
            <a:endParaRPr sz="800" b="1" i="1" dirty="0">
              <a:latin typeface="Calibri" panose="020F0502020204030204" pitchFamily="34" charset="0"/>
            </a:endParaRPr>
          </a:p>
          <a:p>
            <a:pPr marL="0" indent="0">
              <a:lnSpc>
                <a:spcPct val="70000"/>
              </a:lnSpc>
              <a:spcBef>
                <a:spcPts val="1067"/>
              </a:spcBef>
              <a:buClr>
                <a:schemeClr val="dk1"/>
              </a:buClr>
              <a:buSzPts val="1500"/>
              <a:buNone/>
            </a:pPr>
            <a:r>
              <a:rPr lang="en" sz="2400" i="1" dirty="0" smtClean="0">
                <a:latin typeface="Calibri" panose="020F0502020204030204" pitchFamily="34" charset="0"/>
              </a:rPr>
              <a:t>1. Continuation </a:t>
            </a:r>
            <a:r>
              <a:rPr lang="en" sz="2400" i="1" dirty="0">
                <a:latin typeface="Calibri" panose="020F0502020204030204" pitchFamily="34" charset="0"/>
              </a:rPr>
              <a:t>of Student Retention and Branch Section Connection </a:t>
            </a:r>
            <a:r>
              <a:rPr lang="en" sz="2400" i="1" dirty="0" smtClean="0">
                <a:latin typeface="Calibri" panose="020F0502020204030204" pitchFamily="34" charset="0"/>
              </a:rPr>
              <a:t>Initiatives</a:t>
            </a:r>
          </a:p>
          <a:p>
            <a:pPr marL="0" indent="0">
              <a:lnSpc>
                <a:spcPct val="70000"/>
              </a:lnSpc>
              <a:spcBef>
                <a:spcPts val="1067"/>
              </a:spcBef>
              <a:buClr>
                <a:schemeClr val="dk1"/>
              </a:buClr>
              <a:buSzPts val="1500"/>
              <a:buNone/>
            </a:pPr>
            <a:r>
              <a:rPr lang="en" sz="2400" i="1" dirty="0" smtClean="0">
                <a:latin typeface="Calibri" panose="020F0502020204030204" pitchFamily="34" charset="0"/>
              </a:rPr>
              <a:t>2. Adopt SPAx from IEEE-USA</a:t>
            </a:r>
            <a:endParaRPr sz="1867" dirty="0">
              <a:latin typeface="Calibri" panose="020F0502020204030204" pitchFamily="34" charset="0"/>
            </a:endParaRPr>
          </a:p>
          <a:p>
            <a:pPr marL="0" indent="0">
              <a:lnSpc>
                <a:spcPct val="70000"/>
              </a:lnSpc>
              <a:spcBef>
                <a:spcPts val="1600"/>
              </a:spcBef>
              <a:buClr>
                <a:schemeClr val="dk1"/>
              </a:buClr>
              <a:buSzPts val="1500"/>
              <a:buNone/>
            </a:pPr>
            <a:r>
              <a:rPr lang="en" sz="2400" i="1" dirty="0" smtClean="0">
                <a:latin typeface="Calibri" panose="020F0502020204030204" pitchFamily="34" charset="0"/>
              </a:rPr>
              <a:t>3. </a:t>
            </a:r>
            <a:r>
              <a:rPr lang="en" sz="2400" i="1" dirty="0">
                <a:latin typeface="Calibri" panose="020F0502020204030204" pitchFamily="34" charset="0"/>
              </a:rPr>
              <a:t>Increase Student Engagement in Collabratec</a:t>
            </a:r>
            <a:endParaRPr sz="1867" dirty="0">
              <a:latin typeface="Calibri" panose="020F0502020204030204" pitchFamily="34" charset="0"/>
            </a:endParaRPr>
          </a:p>
          <a:p>
            <a:pPr marL="846646" lvl="1" indent="-228594">
              <a:lnSpc>
                <a:spcPct val="100000"/>
              </a:lnSpc>
              <a:spcBef>
                <a:spcPts val="0"/>
              </a:spcBef>
              <a:buSzPts val="1500"/>
            </a:pPr>
            <a:r>
              <a:rPr lang="en" sz="2133" dirty="0">
                <a:latin typeface="Calibri" panose="020F0502020204030204" pitchFamily="34" charset="0"/>
              </a:rPr>
              <a:t>Ambassadors Program </a:t>
            </a:r>
          </a:p>
          <a:p>
            <a:pPr marL="846646" lvl="1" indent="-228594">
              <a:lnSpc>
                <a:spcPct val="100000"/>
              </a:lnSpc>
              <a:spcBef>
                <a:spcPts val="0"/>
              </a:spcBef>
              <a:buSzPts val="1500"/>
            </a:pPr>
            <a:r>
              <a:rPr lang="en" sz="2133" dirty="0">
                <a:latin typeface="Calibri" panose="020F0502020204030204" pitchFamily="34" charset="0"/>
              </a:rPr>
              <a:t>Partnership with Potentials Magazine</a:t>
            </a:r>
          </a:p>
          <a:p>
            <a:pPr marL="846646" lvl="1" indent="-228594">
              <a:lnSpc>
                <a:spcPct val="100000"/>
              </a:lnSpc>
              <a:spcBef>
                <a:spcPts val="0"/>
              </a:spcBef>
              <a:buSzPts val="1500"/>
            </a:pPr>
            <a:r>
              <a:rPr lang="en" sz="2133" dirty="0">
                <a:latin typeface="Calibri" panose="020F0502020204030204" pitchFamily="34" charset="0"/>
              </a:rPr>
              <a:t>Student Branch Discussions</a:t>
            </a:r>
          </a:p>
          <a:p>
            <a:pPr marL="846646" lvl="1" indent="-228594">
              <a:lnSpc>
                <a:spcPct val="100000"/>
              </a:lnSpc>
              <a:spcBef>
                <a:spcPts val="0"/>
              </a:spcBef>
              <a:buSzPts val="1500"/>
            </a:pPr>
            <a:r>
              <a:rPr lang="en" sz="2133" dirty="0">
                <a:latin typeface="Calibri" panose="020F0502020204030204" pitchFamily="34" charset="0"/>
              </a:rPr>
              <a:t>expand the Global Student Network.</a:t>
            </a:r>
          </a:p>
          <a:p>
            <a:pPr marL="0" indent="0">
              <a:lnSpc>
                <a:spcPct val="70000"/>
              </a:lnSpc>
              <a:spcBef>
                <a:spcPts val="1600"/>
              </a:spcBef>
              <a:buSzPts val="1500"/>
              <a:buNone/>
            </a:pPr>
            <a:r>
              <a:rPr lang="en-US" sz="2400" i="1" dirty="0" smtClean="0">
                <a:latin typeface="Calibri" panose="020F0502020204030204" pitchFamily="34" charset="0"/>
              </a:rPr>
              <a:t>4. </a:t>
            </a:r>
            <a:r>
              <a:rPr lang="en-US" sz="2400" i="1" dirty="0">
                <a:latin typeface="Calibri" panose="020F0502020204030204" pitchFamily="34" charset="0"/>
              </a:rPr>
              <a:t>Address needs of Southern Hemisphere members and volunteers</a:t>
            </a:r>
          </a:p>
          <a:p>
            <a:pPr marL="0" indent="0">
              <a:lnSpc>
                <a:spcPct val="70000"/>
              </a:lnSpc>
              <a:spcBef>
                <a:spcPts val="1600"/>
              </a:spcBef>
              <a:buSzPts val="1500"/>
              <a:buNone/>
            </a:pPr>
            <a:r>
              <a:rPr lang="en-US" sz="2400" i="1" dirty="0" smtClean="0">
                <a:latin typeface="Calibri" panose="020F0502020204030204" pitchFamily="34" charset="0"/>
              </a:rPr>
              <a:t>5. </a:t>
            </a:r>
            <a:r>
              <a:rPr lang="en-US" sz="2400" i="1" dirty="0">
                <a:latin typeface="Calibri" panose="020F0502020204030204" pitchFamily="34" charset="0"/>
              </a:rPr>
              <a:t>Awards Program</a:t>
            </a:r>
          </a:p>
          <a:p>
            <a:pPr marL="846646" lvl="1" indent="-228594">
              <a:lnSpc>
                <a:spcPct val="100000"/>
              </a:lnSpc>
              <a:spcBef>
                <a:spcPts val="0"/>
              </a:spcBef>
              <a:buSzPts val="1500"/>
            </a:pPr>
            <a:r>
              <a:rPr lang="en-US" sz="2133" dirty="0">
                <a:latin typeface="Calibri" panose="020F0502020204030204" pitchFamily="34" charset="0"/>
              </a:rPr>
              <a:t>Revise procedure and transparency</a:t>
            </a:r>
          </a:p>
          <a:p>
            <a:pPr marL="846646" lvl="1" indent="-228594">
              <a:lnSpc>
                <a:spcPct val="100000"/>
              </a:lnSpc>
              <a:spcBef>
                <a:spcPts val="0"/>
              </a:spcBef>
              <a:buSzPts val="1500"/>
            </a:pPr>
            <a:r>
              <a:rPr lang="en-US" sz="2133" dirty="0" smtClean="0">
                <a:latin typeface="Calibri" panose="020F0502020204030204" pitchFamily="34" charset="0"/>
              </a:rPr>
              <a:t>New submission platform: Open Water</a:t>
            </a:r>
            <a:endParaRPr lang="en-US" sz="2133" dirty="0">
              <a:latin typeface="Calibri" panose="020F0502020204030204" pitchFamily="34" charset="0"/>
            </a:endParaRPr>
          </a:p>
        </p:txBody>
      </p:sp>
      <p:pic>
        <p:nvPicPr>
          <p:cNvPr id="435" name="Google Shape;435;p72" descr="https://brand-experience.ieee.org/wp-content/uploads/2018/04/IEEE_Students_logo.png"/>
          <p:cNvPicPr preferRelativeResize="0"/>
          <p:nvPr/>
        </p:nvPicPr>
        <p:blipFill rotWithShape="1">
          <a:blip r:embed="rId3">
            <a:alphaModFix/>
          </a:blip>
          <a:srcRect/>
          <a:stretch/>
        </p:blipFill>
        <p:spPr>
          <a:xfrm>
            <a:off x="5574957" y="6108891"/>
            <a:ext cx="1336995" cy="551512"/>
          </a:xfrm>
          <a:prstGeom prst="rect">
            <a:avLst/>
          </a:prstGeom>
          <a:noFill/>
          <a:ln>
            <a:noFill/>
          </a:ln>
        </p:spPr>
      </p:pic>
      <p:pic>
        <p:nvPicPr>
          <p:cNvPr id="436" name="Google Shape;436;p72"/>
          <p:cNvPicPr preferRelativeResize="0"/>
          <p:nvPr/>
        </p:nvPicPr>
        <p:blipFill rotWithShape="1">
          <a:blip r:embed="rId4">
            <a:alphaModFix/>
          </a:blip>
          <a:srcRect/>
          <a:stretch/>
        </p:blipFill>
        <p:spPr>
          <a:xfrm>
            <a:off x="10821970" y="6384647"/>
            <a:ext cx="1188541" cy="352600"/>
          </a:xfrm>
          <a:prstGeom prst="rect">
            <a:avLst/>
          </a:prstGeom>
          <a:noFill/>
          <a:ln>
            <a:noFill/>
          </a:ln>
        </p:spPr>
      </p:pic>
      <p:grpSp>
        <p:nvGrpSpPr>
          <p:cNvPr id="3" name="Group 2"/>
          <p:cNvGrpSpPr/>
          <p:nvPr/>
        </p:nvGrpSpPr>
        <p:grpSpPr>
          <a:xfrm>
            <a:off x="5987663" y="2798259"/>
            <a:ext cx="2696572" cy="2029091"/>
            <a:chOff x="5987663" y="2798259"/>
            <a:chExt cx="2696572" cy="2029091"/>
          </a:xfrm>
        </p:grpSpPr>
        <p:sp>
          <p:nvSpPr>
            <p:cNvPr id="2" name="TextBox 1"/>
            <p:cNvSpPr txBox="1"/>
            <p:nvPr/>
          </p:nvSpPr>
          <p:spPr>
            <a:xfrm>
              <a:off x="5987663" y="4406786"/>
              <a:ext cx="2696572" cy="420564"/>
            </a:xfrm>
            <a:prstGeom prst="rect">
              <a:avLst/>
            </a:prstGeom>
            <a:noFill/>
          </p:spPr>
          <p:txBody>
            <a:bodyPr wrap="none" rtlCol="0">
              <a:spAutoFit/>
            </a:bodyPr>
            <a:lstStyle/>
            <a:p>
              <a:r>
                <a:rPr lang="en-US" sz="2133" dirty="0">
                  <a:solidFill>
                    <a:schemeClr val="dk1"/>
                  </a:solidFill>
                  <a:latin typeface="Calibri" panose="020F0502020204030204" pitchFamily="34" charset="0"/>
                  <a:ea typeface="Calibri"/>
                  <a:cs typeface="Calibri"/>
                  <a:sym typeface="Symbol" panose="05050102010706020507" pitchFamily="18" charset="2"/>
                </a:rPr>
                <a:t></a:t>
              </a:r>
              <a:r>
                <a:rPr lang="en-US" sz="2133" dirty="0">
                  <a:solidFill>
                    <a:schemeClr val="dk1"/>
                  </a:solidFill>
                  <a:latin typeface="Calibri" panose="020F0502020204030204" pitchFamily="34" charset="0"/>
                  <a:ea typeface="Calibri"/>
                  <a:cs typeface="Calibri"/>
                  <a:sym typeface="Calibri"/>
                </a:rPr>
                <a:t>  Need Region help !</a:t>
              </a:r>
            </a:p>
          </p:txBody>
        </p:sp>
        <p:sp>
          <p:nvSpPr>
            <p:cNvPr id="7" name="TextBox 6"/>
            <p:cNvSpPr txBox="1"/>
            <p:nvPr/>
          </p:nvSpPr>
          <p:spPr>
            <a:xfrm>
              <a:off x="5987663" y="2798259"/>
              <a:ext cx="2696572" cy="420564"/>
            </a:xfrm>
            <a:prstGeom prst="rect">
              <a:avLst/>
            </a:prstGeom>
            <a:noFill/>
          </p:spPr>
          <p:txBody>
            <a:bodyPr wrap="none" rtlCol="0">
              <a:spAutoFit/>
            </a:bodyPr>
            <a:lstStyle/>
            <a:p>
              <a:r>
                <a:rPr lang="en-US" sz="2133" dirty="0">
                  <a:solidFill>
                    <a:schemeClr val="dk1"/>
                  </a:solidFill>
                  <a:latin typeface="Calibri" panose="020F0502020204030204" pitchFamily="34" charset="0"/>
                  <a:ea typeface="Calibri"/>
                  <a:cs typeface="Calibri"/>
                  <a:sym typeface="Symbol" panose="05050102010706020507" pitchFamily="18" charset="2"/>
                </a:rPr>
                <a:t></a:t>
              </a:r>
              <a:r>
                <a:rPr lang="en-US" sz="2133" dirty="0">
                  <a:solidFill>
                    <a:schemeClr val="dk1"/>
                  </a:solidFill>
                  <a:latin typeface="Calibri" panose="020F0502020204030204" pitchFamily="34" charset="0"/>
                  <a:ea typeface="Calibri"/>
                  <a:cs typeface="Calibri"/>
                  <a:sym typeface="Calibri"/>
                </a:rPr>
                <a:t>  Need Region help !</a:t>
              </a:r>
            </a:p>
          </p:txBody>
        </p:sp>
      </p:grpSp>
    </p:spTree>
    <p:extLst>
      <p:ext uri="{BB962C8B-B14F-4D97-AF65-F5344CB8AC3E}">
        <p14:creationId xmlns:p14="http://schemas.microsoft.com/office/powerpoint/2010/main" val="2454725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72"/>
          <p:cNvSpPr txBox="1">
            <a:spLocks noGrp="1"/>
          </p:cNvSpPr>
          <p:nvPr>
            <p:ph type="title"/>
          </p:nvPr>
        </p:nvSpPr>
        <p:spPr>
          <a:xfrm>
            <a:off x="211459" y="274145"/>
            <a:ext cx="10515600" cy="1017628"/>
          </a:xfrm>
          <a:prstGeom prst="rect">
            <a:avLst/>
          </a:prstGeom>
          <a:noFill/>
          <a:ln>
            <a:noFill/>
          </a:ln>
        </p:spPr>
        <p:txBody>
          <a:bodyPr spcFirstLastPara="1" vert="horz" wrap="square" lIns="91433" tIns="45700" rIns="91433" bIns="45700" rtlCol="0" anchor="ctr" anchorCtr="0">
            <a:noAutofit/>
          </a:bodyPr>
          <a:lstStyle/>
          <a:p>
            <a:pPr marL="457189" indent="-457189">
              <a:spcBef>
                <a:spcPts val="0"/>
              </a:spcBef>
              <a:buClr>
                <a:schemeClr val="dk1"/>
              </a:buClr>
              <a:buSzPts val="3000"/>
            </a:pPr>
            <a:r>
              <a:rPr lang="en" sz="4000" b="1" dirty="0">
                <a:solidFill>
                  <a:schemeClr val="accent6"/>
                </a:solidFill>
              </a:rPr>
              <a:t>2019 SAC Priority Projects </a:t>
            </a:r>
            <a:endParaRPr sz="4000" b="1" dirty="0">
              <a:solidFill>
                <a:schemeClr val="accent6"/>
              </a:solidFill>
            </a:endParaRPr>
          </a:p>
        </p:txBody>
      </p:sp>
      <p:sp>
        <p:nvSpPr>
          <p:cNvPr id="434" name="Google Shape;434;p72"/>
          <p:cNvSpPr txBox="1">
            <a:spLocks noGrp="1"/>
          </p:cNvSpPr>
          <p:nvPr>
            <p:ph type="body" idx="1"/>
          </p:nvPr>
        </p:nvSpPr>
        <p:spPr>
          <a:xfrm>
            <a:off x="457463" y="1132113"/>
            <a:ext cx="11060400" cy="4883200"/>
          </a:xfrm>
          <a:prstGeom prst="rect">
            <a:avLst/>
          </a:prstGeom>
          <a:noFill/>
          <a:ln>
            <a:noFill/>
          </a:ln>
        </p:spPr>
        <p:txBody>
          <a:bodyPr spcFirstLastPara="1" vert="horz" wrap="square" lIns="91433" tIns="45700" rIns="91433" bIns="45700" rtlCol="0" anchor="t" anchorCtr="0">
            <a:noAutofit/>
          </a:bodyPr>
          <a:lstStyle/>
          <a:p>
            <a:pPr marL="0" indent="0">
              <a:lnSpc>
                <a:spcPct val="150000"/>
              </a:lnSpc>
              <a:spcBef>
                <a:spcPts val="0"/>
              </a:spcBef>
              <a:buClr>
                <a:schemeClr val="dk1"/>
              </a:buClr>
              <a:buSzPts val="400"/>
              <a:buNone/>
            </a:pPr>
            <a:endParaRPr sz="800" b="1" i="1" dirty="0">
              <a:latin typeface="Calibri" panose="020F0502020204030204" pitchFamily="34" charset="0"/>
            </a:endParaRPr>
          </a:p>
          <a:p>
            <a:pPr marL="0" indent="0">
              <a:lnSpc>
                <a:spcPct val="150000"/>
              </a:lnSpc>
              <a:spcBef>
                <a:spcPts val="1600"/>
              </a:spcBef>
              <a:buClr>
                <a:schemeClr val="dk1"/>
              </a:buClr>
              <a:buSzPts val="1500"/>
              <a:buNone/>
            </a:pPr>
            <a:r>
              <a:rPr lang="en" sz="2400" i="1" dirty="0" smtClean="0">
                <a:latin typeface="Calibri" panose="020F0502020204030204" pitchFamily="34" charset="0"/>
              </a:rPr>
              <a:t>6. Speakers Bureau (live)</a:t>
            </a:r>
          </a:p>
          <a:p>
            <a:pPr marL="0" indent="0">
              <a:lnSpc>
                <a:spcPct val="150000"/>
              </a:lnSpc>
              <a:spcBef>
                <a:spcPts val="1600"/>
              </a:spcBef>
              <a:buClr>
                <a:schemeClr val="dk1"/>
              </a:buClr>
              <a:buSzPts val="1500"/>
              <a:buNone/>
            </a:pPr>
            <a:r>
              <a:rPr lang="en" sz="2400" i="1" dirty="0" smtClean="0">
                <a:latin typeface="Calibri" panose="020F0502020204030204" pitchFamily="34" charset="0"/>
              </a:rPr>
              <a:t>7. Soft Skills mini Tech talks  (recorded)</a:t>
            </a:r>
            <a:endParaRPr lang="en" sz="2400" i="1" dirty="0" smtClean="0">
              <a:latin typeface="Calibri" panose="020F0502020204030204" pitchFamily="34" charset="0"/>
            </a:endParaRPr>
          </a:p>
          <a:p>
            <a:pPr marL="0" indent="0">
              <a:lnSpc>
                <a:spcPct val="150000"/>
              </a:lnSpc>
              <a:spcBef>
                <a:spcPts val="1600"/>
              </a:spcBef>
              <a:buClr>
                <a:schemeClr val="dk1"/>
              </a:buClr>
              <a:buSzPts val="1500"/>
              <a:buNone/>
            </a:pPr>
            <a:r>
              <a:rPr lang="en" sz="2400" i="1" dirty="0">
                <a:latin typeface="Calibri" panose="020F0502020204030204" pitchFamily="34" charset="0"/>
              </a:rPr>
              <a:t>8. Student Branch Chapter Vitality</a:t>
            </a:r>
          </a:p>
          <a:p>
            <a:pPr marL="0" indent="0">
              <a:lnSpc>
                <a:spcPct val="150000"/>
              </a:lnSpc>
              <a:spcBef>
                <a:spcPts val="1600"/>
              </a:spcBef>
              <a:buClr>
                <a:schemeClr val="dk1"/>
              </a:buClr>
              <a:buSzPts val="1500"/>
              <a:buNone/>
            </a:pPr>
            <a:r>
              <a:rPr lang="en-US" sz="2400" i="1" dirty="0">
                <a:latin typeface="Calibri" panose="020F0502020204030204" pitchFamily="34" charset="0"/>
              </a:rPr>
              <a:t>9. </a:t>
            </a:r>
            <a:r>
              <a:rPr lang="en-US" sz="2400" i="1" dirty="0" err="1">
                <a:latin typeface="Calibri" panose="020F0502020204030204" pitchFamily="34" charset="0"/>
              </a:rPr>
              <a:t>Xtreme</a:t>
            </a:r>
            <a:endParaRPr lang="en-US" sz="2400" i="1" dirty="0">
              <a:latin typeface="Calibri" panose="020F0502020204030204" pitchFamily="34" charset="0"/>
            </a:endParaRPr>
          </a:p>
          <a:p>
            <a:pPr marL="0" indent="0">
              <a:lnSpc>
                <a:spcPct val="150000"/>
              </a:lnSpc>
              <a:spcBef>
                <a:spcPts val="1600"/>
              </a:spcBef>
              <a:buClr>
                <a:schemeClr val="dk1"/>
              </a:buClr>
              <a:buSzPts val="1500"/>
              <a:buNone/>
            </a:pPr>
            <a:r>
              <a:rPr lang="en-US" sz="2400" i="1" dirty="0">
                <a:latin typeface="Calibri" panose="020F0502020204030204" pitchFamily="34" charset="0"/>
              </a:rPr>
              <a:t>10. </a:t>
            </a:r>
            <a:r>
              <a:rPr lang="en-US" sz="2400" i="1" dirty="0">
                <a:latin typeface="Calibri" panose="020F0502020204030204" pitchFamily="34" charset="0"/>
              </a:rPr>
              <a:t>Potentials</a:t>
            </a:r>
          </a:p>
          <a:p>
            <a:pPr marL="0" indent="0">
              <a:lnSpc>
                <a:spcPct val="150000"/>
              </a:lnSpc>
              <a:spcBef>
                <a:spcPts val="1600"/>
              </a:spcBef>
              <a:buClr>
                <a:schemeClr val="dk1"/>
              </a:buClr>
              <a:buSzPts val="1500"/>
              <a:buNone/>
            </a:pPr>
            <a:endParaRPr sz="1867" dirty="0">
              <a:latin typeface="Calibri" panose="020F0502020204030204" pitchFamily="34" charset="0"/>
            </a:endParaRPr>
          </a:p>
        </p:txBody>
      </p:sp>
      <p:pic>
        <p:nvPicPr>
          <p:cNvPr id="435" name="Google Shape;435;p72" descr="https://brand-experience.ieee.org/wp-content/uploads/2018/04/IEEE_Students_logo.png"/>
          <p:cNvPicPr preferRelativeResize="0"/>
          <p:nvPr/>
        </p:nvPicPr>
        <p:blipFill rotWithShape="1">
          <a:blip r:embed="rId3">
            <a:alphaModFix/>
          </a:blip>
          <a:srcRect/>
          <a:stretch/>
        </p:blipFill>
        <p:spPr>
          <a:xfrm>
            <a:off x="5574957" y="6108891"/>
            <a:ext cx="1336995" cy="551512"/>
          </a:xfrm>
          <a:prstGeom prst="rect">
            <a:avLst/>
          </a:prstGeom>
          <a:noFill/>
          <a:ln>
            <a:noFill/>
          </a:ln>
        </p:spPr>
      </p:pic>
      <p:pic>
        <p:nvPicPr>
          <p:cNvPr id="436" name="Google Shape;436;p72"/>
          <p:cNvPicPr preferRelativeResize="0"/>
          <p:nvPr/>
        </p:nvPicPr>
        <p:blipFill rotWithShape="1">
          <a:blip r:embed="rId4">
            <a:alphaModFix/>
          </a:blip>
          <a:srcRect/>
          <a:stretch/>
        </p:blipFill>
        <p:spPr>
          <a:xfrm>
            <a:off x="10821970" y="6384647"/>
            <a:ext cx="1188541" cy="352600"/>
          </a:xfrm>
          <a:prstGeom prst="rect">
            <a:avLst/>
          </a:prstGeom>
          <a:noFill/>
          <a:ln>
            <a:noFill/>
          </a:ln>
        </p:spPr>
      </p:pic>
    </p:spTree>
    <p:extLst>
      <p:ext uri="{BB962C8B-B14F-4D97-AF65-F5344CB8AC3E}">
        <p14:creationId xmlns:p14="http://schemas.microsoft.com/office/powerpoint/2010/main" val="15611409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1" name="Google Shape;531;p81"/>
          <p:cNvSpPr txBox="1">
            <a:spLocks noGrp="1"/>
          </p:cNvSpPr>
          <p:nvPr>
            <p:ph type="title"/>
          </p:nvPr>
        </p:nvSpPr>
        <p:spPr>
          <a:xfrm>
            <a:off x="219619" y="197197"/>
            <a:ext cx="11360800" cy="763600"/>
          </a:xfrm>
          <a:prstGeom prst="rect">
            <a:avLst/>
          </a:prstGeom>
        </p:spPr>
        <p:txBody>
          <a:bodyPr spcFirstLastPara="1" vert="horz" wrap="square" lIns="121900" tIns="121900" rIns="121900" bIns="121900" rtlCol="0" anchor="t" anchorCtr="0">
            <a:noAutofit/>
          </a:bodyPr>
          <a:lstStyle/>
          <a:p>
            <a:pPr>
              <a:buClr>
                <a:schemeClr val="dk1"/>
              </a:buClr>
              <a:buSzPts val="1100"/>
            </a:pPr>
            <a:r>
              <a:rPr lang="en" sz="4000" b="1" dirty="0">
                <a:solidFill>
                  <a:schemeClr val="accent6"/>
                </a:solidFill>
                <a:latin typeface="Calibri"/>
                <a:ea typeface="Calibri"/>
                <a:cs typeface="Calibri"/>
                <a:sym typeface="Calibri"/>
              </a:rPr>
              <a:t>Student Member Benefit: Potential</a:t>
            </a:r>
            <a:r>
              <a:rPr lang="en" sz="4000" b="1" dirty="0">
                <a:solidFill>
                  <a:schemeClr val="accent6"/>
                </a:solidFill>
                <a:sym typeface="Calibri"/>
              </a:rPr>
              <a:t>s Magazine</a:t>
            </a:r>
            <a:endParaRPr sz="4000" dirty="0">
              <a:solidFill>
                <a:schemeClr val="accent6"/>
              </a:solidFill>
            </a:endParaRPr>
          </a:p>
        </p:txBody>
      </p:sp>
      <p:sp>
        <p:nvSpPr>
          <p:cNvPr id="530" name="Google Shape;530;p81"/>
          <p:cNvSpPr txBox="1">
            <a:spLocks noGrp="1"/>
          </p:cNvSpPr>
          <p:nvPr>
            <p:ph type="body" idx="1"/>
          </p:nvPr>
        </p:nvSpPr>
        <p:spPr>
          <a:xfrm>
            <a:off x="415600" y="966948"/>
            <a:ext cx="11360800" cy="5632000"/>
          </a:xfrm>
          <a:prstGeom prst="rect">
            <a:avLst/>
          </a:prstGeom>
        </p:spPr>
        <p:txBody>
          <a:bodyPr spcFirstLastPara="1" vert="horz" wrap="square" lIns="121900" tIns="121900" rIns="121900" bIns="121900" rtlCol="0" anchor="t" anchorCtr="0">
            <a:noAutofit/>
          </a:bodyPr>
          <a:lstStyle/>
          <a:p>
            <a:pPr marL="0" indent="0">
              <a:buNone/>
            </a:pPr>
            <a:r>
              <a:rPr lang="en" dirty="0">
                <a:latin typeface="Calibri"/>
                <a:ea typeface="Calibri"/>
                <a:cs typeface="Calibri"/>
                <a:sym typeface="Calibri"/>
              </a:rPr>
              <a:t>Potentials Magazine is a publication directed to all students and addresses global issues, technology trends, and career development topics. </a:t>
            </a:r>
            <a:endParaRPr dirty="0">
              <a:latin typeface="Calibri"/>
              <a:ea typeface="Calibri"/>
              <a:cs typeface="Calibri"/>
              <a:sym typeface="Calibri"/>
            </a:endParaRPr>
          </a:p>
          <a:p>
            <a:pPr marL="0" indent="0">
              <a:spcBef>
                <a:spcPts val="2133"/>
              </a:spcBef>
              <a:buNone/>
            </a:pPr>
            <a:r>
              <a:rPr lang="en" u="sng" dirty="0">
                <a:latin typeface="Calibri"/>
                <a:ea typeface="Calibri"/>
                <a:cs typeface="Calibri"/>
                <a:sym typeface="Calibri"/>
              </a:rPr>
              <a:t>2019 Focus</a:t>
            </a:r>
            <a:r>
              <a:rPr lang="en" dirty="0">
                <a:latin typeface="Calibri"/>
                <a:ea typeface="Calibri"/>
                <a:cs typeface="Calibri"/>
                <a:sym typeface="Calibri"/>
              </a:rPr>
              <a:t>:</a:t>
            </a:r>
            <a:endParaRPr dirty="0">
              <a:latin typeface="Calibri"/>
              <a:ea typeface="Calibri"/>
              <a:cs typeface="Calibri"/>
              <a:sym typeface="Calibri"/>
            </a:endParaRPr>
          </a:p>
          <a:p>
            <a:pPr>
              <a:buFont typeface="Calibri"/>
              <a:buChar char="➢"/>
            </a:pPr>
            <a:r>
              <a:rPr lang="en" dirty="0">
                <a:latin typeface="Calibri"/>
                <a:ea typeface="Calibri"/>
                <a:cs typeface="Calibri"/>
                <a:sym typeface="Calibri"/>
              </a:rPr>
              <a:t>Closer collaboration with SAC</a:t>
            </a:r>
            <a:endParaRPr dirty="0">
              <a:latin typeface="Calibri"/>
              <a:ea typeface="Calibri"/>
              <a:cs typeface="Calibri"/>
              <a:sym typeface="Calibri"/>
            </a:endParaRPr>
          </a:p>
          <a:p>
            <a:pPr>
              <a:buFont typeface="Calibri"/>
              <a:buChar char="➢"/>
            </a:pPr>
            <a:r>
              <a:rPr lang="en" dirty="0">
                <a:latin typeface="Calibri"/>
                <a:ea typeface="Calibri"/>
                <a:cs typeface="Calibri"/>
                <a:sym typeface="Calibri"/>
              </a:rPr>
              <a:t>Readership survey and analysis</a:t>
            </a:r>
            <a:endParaRPr dirty="0">
              <a:latin typeface="Calibri"/>
              <a:ea typeface="Calibri"/>
              <a:cs typeface="Calibri"/>
              <a:sym typeface="Calibri"/>
            </a:endParaRPr>
          </a:p>
          <a:p>
            <a:pPr>
              <a:buFont typeface="Calibri"/>
              <a:buChar char="➢"/>
            </a:pPr>
            <a:r>
              <a:rPr lang="en" dirty="0">
                <a:latin typeface="Calibri"/>
                <a:ea typeface="Calibri"/>
                <a:cs typeface="Calibri"/>
                <a:sym typeface="Calibri"/>
              </a:rPr>
              <a:t>Discussion forums in Collabratec</a:t>
            </a:r>
            <a:endParaRPr dirty="0">
              <a:latin typeface="Calibri"/>
              <a:ea typeface="Calibri"/>
              <a:cs typeface="Calibri"/>
              <a:sym typeface="Calibri"/>
            </a:endParaRPr>
          </a:p>
          <a:p>
            <a:pPr>
              <a:buFont typeface="Calibri"/>
              <a:buChar char="➢"/>
            </a:pPr>
            <a:r>
              <a:rPr lang="en" dirty="0">
                <a:latin typeface="Calibri"/>
                <a:ea typeface="Calibri"/>
                <a:cs typeface="Calibri"/>
                <a:sym typeface="Calibri"/>
              </a:rPr>
              <a:t>Mobile Delivery</a:t>
            </a:r>
            <a:endParaRPr dirty="0">
              <a:latin typeface="Calibri"/>
              <a:ea typeface="Calibri"/>
              <a:cs typeface="Calibri"/>
              <a:sym typeface="Calibri"/>
            </a:endParaRPr>
          </a:p>
          <a:p>
            <a:pPr>
              <a:buFont typeface="Calibri"/>
              <a:buChar char="➢"/>
            </a:pPr>
            <a:r>
              <a:rPr lang="en" dirty="0">
                <a:latin typeface="Calibri"/>
                <a:ea typeface="Calibri"/>
                <a:cs typeface="Calibri"/>
                <a:sym typeface="Calibri"/>
              </a:rPr>
              <a:t>2019 Schedule of Publications:</a:t>
            </a:r>
            <a:endParaRPr dirty="0">
              <a:latin typeface="Calibri"/>
              <a:ea typeface="Calibri"/>
              <a:cs typeface="Calibri"/>
              <a:sym typeface="Calibri"/>
            </a:endParaRPr>
          </a:p>
          <a:p>
            <a:pPr lvl="1">
              <a:spcBef>
                <a:spcPts val="0"/>
              </a:spcBef>
              <a:buFont typeface="Calibri"/>
              <a:buChar char="○"/>
              <a:tabLst>
                <a:tab pos="4876678" algn="l"/>
              </a:tabLst>
            </a:pPr>
            <a:r>
              <a:rPr lang="en" sz="2133" dirty="0">
                <a:latin typeface="Calibri"/>
                <a:ea typeface="Calibri"/>
                <a:cs typeface="Calibri"/>
                <a:sym typeface="Calibri"/>
              </a:rPr>
              <a:t>March/April	The Internet of Things</a:t>
            </a:r>
            <a:br>
              <a:rPr lang="en" sz="2133" dirty="0">
                <a:latin typeface="Calibri"/>
                <a:ea typeface="Calibri"/>
                <a:cs typeface="Calibri"/>
                <a:sym typeface="Calibri"/>
              </a:rPr>
            </a:br>
            <a:r>
              <a:rPr lang="en" sz="2133" dirty="0">
                <a:latin typeface="Calibri"/>
                <a:ea typeface="Calibri"/>
                <a:cs typeface="Calibri"/>
                <a:sym typeface="Calibri"/>
              </a:rPr>
              <a:t>May/June	Sports Science and Technology</a:t>
            </a:r>
            <a:br>
              <a:rPr lang="en" sz="2133" dirty="0">
                <a:latin typeface="Calibri"/>
                <a:ea typeface="Calibri"/>
                <a:cs typeface="Calibri"/>
                <a:sym typeface="Calibri"/>
              </a:rPr>
            </a:br>
            <a:r>
              <a:rPr lang="en" sz="2133" dirty="0">
                <a:latin typeface="Calibri"/>
                <a:ea typeface="Calibri"/>
                <a:cs typeface="Calibri"/>
                <a:sym typeface="Calibri"/>
              </a:rPr>
              <a:t>July/Aug	New Frontiers in Radar</a:t>
            </a:r>
            <a:br>
              <a:rPr lang="en" sz="2133" dirty="0">
                <a:latin typeface="Calibri"/>
                <a:ea typeface="Calibri"/>
                <a:cs typeface="Calibri"/>
                <a:sym typeface="Calibri"/>
              </a:rPr>
            </a:br>
            <a:r>
              <a:rPr lang="en" sz="2133" dirty="0">
                <a:latin typeface="Calibri"/>
                <a:ea typeface="Calibri"/>
                <a:cs typeface="Calibri"/>
                <a:sym typeface="Calibri"/>
              </a:rPr>
              <a:t>Sept/October	</a:t>
            </a:r>
            <a:r>
              <a:rPr lang="en" sz="2133" dirty="0" smtClean="0">
                <a:latin typeface="Calibri"/>
                <a:ea typeface="Calibri"/>
                <a:cs typeface="Calibri"/>
                <a:sym typeface="Calibri"/>
              </a:rPr>
              <a:t>Imagineering</a:t>
            </a:r>
            <a:r>
              <a:rPr lang="en" sz="2133" dirty="0">
                <a:latin typeface="Calibri"/>
                <a:ea typeface="Calibri"/>
                <a:cs typeface="Calibri"/>
                <a:sym typeface="Calibri"/>
              </a:rPr>
              <a:t/>
            </a:r>
            <a:br>
              <a:rPr lang="en" sz="2133" dirty="0">
                <a:latin typeface="Calibri"/>
                <a:ea typeface="Calibri"/>
                <a:cs typeface="Calibri"/>
                <a:sym typeface="Calibri"/>
              </a:rPr>
            </a:br>
            <a:r>
              <a:rPr lang="en" sz="2133" dirty="0">
                <a:latin typeface="Calibri"/>
                <a:ea typeface="Calibri"/>
                <a:cs typeface="Calibri"/>
                <a:sym typeface="Calibri"/>
              </a:rPr>
              <a:t>November/December	</a:t>
            </a:r>
            <a:r>
              <a:rPr lang="en" sz="2133" dirty="0">
                <a:ea typeface="Calibri"/>
                <a:cs typeface="Calibri"/>
                <a:sym typeface="Calibri"/>
              </a:rPr>
              <a:t>Careers and Graduate Education</a:t>
            </a:r>
            <a:endParaRPr sz="2133" dirty="0">
              <a:latin typeface="Calibri"/>
              <a:ea typeface="Calibri"/>
              <a:cs typeface="Calibri"/>
              <a:sym typeface="Calibri"/>
            </a:endParaRPr>
          </a:p>
        </p:txBody>
      </p:sp>
      <p:pic>
        <p:nvPicPr>
          <p:cNvPr id="5" name="Google Shape;386;p65" descr="https://brand-experience.ieee.org/wp-content/uploads/2018/04/IEEE_Students_logo.png"/>
          <p:cNvPicPr preferRelativeResize="0"/>
          <p:nvPr/>
        </p:nvPicPr>
        <p:blipFill rotWithShape="1">
          <a:blip r:embed="rId3">
            <a:alphaModFix/>
          </a:blip>
          <a:srcRect/>
          <a:stretch/>
        </p:blipFill>
        <p:spPr>
          <a:xfrm>
            <a:off x="5574957" y="6015121"/>
            <a:ext cx="1336995" cy="551512"/>
          </a:xfrm>
          <a:prstGeom prst="rect">
            <a:avLst/>
          </a:prstGeom>
          <a:noFill/>
          <a:ln>
            <a:noFill/>
          </a:ln>
        </p:spPr>
      </p:pic>
      <p:pic>
        <p:nvPicPr>
          <p:cNvPr id="6" name="Picture 5"/>
          <p:cNvPicPr>
            <a:picLocks noChangeAspect="1"/>
          </p:cNvPicPr>
          <p:nvPr/>
        </p:nvPicPr>
        <p:blipFill>
          <a:blip r:embed="rId4"/>
          <a:stretch>
            <a:fillRect/>
          </a:stretch>
        </p:blipFill>
        <p:spPr>
          <a:xfrm>
            <a:off x="9141554" y="2357521"/>
            <a:ext cx="2739021" cy="3657600"/>
          </a:xfrm>
          <a:prstGeom prst="rect">
            <a:avLst/>
          </a:prstGeom>
          <a:ln w="38100">
            <a:solidFill>
              <a:schemeClr val="accent1">
                <a:lumMod val="75000"/>
              </a:schemeClr>
            </a:solidFill>
          </a:ln>
        </p:spPr>
      </p:pic>
    </p:spTree>
    <p:extLst>
      <p:ext uri="{BB962C8B-B14F-4D97-AF65-F5344CB8AC3E}">
        <p14:creationId xmlns:p14="http://schemas.microsoft.com/office/powerpoint/2010/main" val="24016254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pic>
        <p:nvPicPr>
          <p:cNvPr id="486" name="Google Shape;486;p77"/>
          <p:cNvPicPr preferRelativeResize="0"/>
          <p:nvPr/>
        </p:nvPicPr>
        <p:blipFill rotWithShape="1">
          <a:blip r:embed="rId3">
            <a:alphaModFix/>
          </a:blip>
          <a:srcRect/>
          <a:stretch/>
        </p:blipFill>
        <p:spPr>
          <a:xfrm>
            <a:off x="5052505" y="6087473"/>
            <a:ext cx="1780185" cy="731583"/>
          </a:xfrm>
          <a:prstGeom prst="rect">
            <a:avLst/>
          </a:prstGeom>
          <a:noFill/>
          <a:ln>
            <a:noFill/>
          </a:ln>
        </p:spPr>
      </p:pic>
      <p:sp>
        <p:nvSpPr>
          <p:cNvPr id="487" name="Google Shape;487;p77"/>
          <p:cNvSpPr txBox="1"/>
          <p:nvPr/>
        </p:nvSpPr>
        <p:spPr>
          <a:xfrm>
            <a:off x="141153" y="296237"/>
            <a:ext cx="9272400" cy="1087600"/>
          </a:xfrm>
          <a:prstGeom prst="rect">
            <a:avLst/>
          </a:prstGeom>
          <a:noFill/>
          <a:ln>
            <a:noFill/>
          </a:ln>
        </p:spPr>
        <p:txBody>
          <a:bodyPr spcFirstLastPara="1" wrap="square" lIns="91433" tIns="91433" rIns="91433" bIns="91433" anchor="t" anchorCtr="0">
            <a:noAutofit/>
          </a:bodyPr>
          <a:lstStyle/>
          <a:p>
            <a:pPr>
              <a:buClr>
                <a:srgbClr val="000000"/>
              </a:buClr>
              <a:buSzPts val="3300"/>
            </a:pPr>
            <a:r>
              <a:rPr lang="en" sz="4000" b="1">
                <a:solidFill>
                  <a:schemeClr val="accent6"/>
                </a:solidFill>
                <a:latin typeface="Calibri" panose="020F0502020204030204" pitchFamily="34" charset="0"/>
                <a:ea typeface="Calibri"/>
                <a:cs typeface="Calibri"/>
                <a:sym typeface="Calibri"/>
              </a:rPr>
              <a:t>Marketing and Communications</a:t>
            </a:r>
            <a:endParaRPr sz="4000" b="1">
              <a:solidFill>
                <a:schemeClr val="accent6"/>
              </a:solidFill>
              <a:latin typeface="Calibri" panose="020F0502020204030204" pitchFamily="34" charset="0"/>
              <a:ea typeface="Calibri"/>
              <a:cs typeface="Calibri"/>
              <a:sym typeface="Calibri"/>
            </a:endParaRPr>
          </a:p>
        </p:txBody>
      </p:sp>
      <p:sp>
        <p:nvSpPr>
          <p:cNvPr id="488" name="Google Shape;488;p77"/>
          <p:cNvSpPr txBox="1"/>
          <p:nvPr/>
        </p:nvSpPr>
        <p:spPr>
          <a:xfrm>
            <a:off x="85600" y="1202300"/>
            <a:ext cx="12192000" cy="5088400"/>
          </a:xfrm>
          <a:prstGeom prst="rect">
            <a:avLst/>
          </a:prstGeom>
          <a:noFill/>
          <a:ln>
            <a:noFill/>
          </a:ln>
        </p:spPr>
        <p:txBody>
          <a:bodyPr spcFirstLastPara="1" wrap="square" lIns="91433" tIns="91433" rIns="91433" bIns="91433" anchor="t" anchorCtr="0">
            <a:noAutofit/>
          </a:bodyPr>
          <a:lstStyle/>
          <a:p>
            <a:pPr marL="609585" marR="38099" indent="-499521">
              <a:lnSpc>
                <a:spcPct val="100416"/>
              </a:lnSpc>
              <a:buSzPts val="2300"/>
              <a:buFont typeface="Calibri"/>
              <a:buChar char="➢"/>
            </a:pPr>
            <a:r>
              <a:rPr lang="en" sz="3067" dirty="0">
                <a:solidFill>
                  <a:schemeClr val="dk1"/>
                </a:solidFill>
                <a:latin typeface="Calibri" panose="020F0502020204030204" pitchFamily="34" charset="0"/>
                <a:ea typeface="Calibri"/>
                <a:cs typeface="Calibri"/>
                <a:sym typeface="Calibri"/>
              </a:rPr>
              <a:t>Student Web site: </a:t>
            </a:r>
            <a:r>
              <a:rPr lang="en" sz="3067" u="sng" dirty="0">
                <a:solidFill>
                  <a:srgbClr val="1155CC"/>
                </a:solidFill>
                <a:latin typeface="Calibri" panose="020F0502020204030204" pitchFamily="34" charset="0"/>
                <a:ea typeface="Calibri"/>
                <a:cs typeface="Calibri"/>
                <a:sym typeface="Calibri"/>
                <a:hlinkClick r:id="rId4"/>
              </a:rPr>
              <a:t>students.ieee.org</a:t>
            </a:r>
            <a:endParaRPr sz="3067" dirty="0">
              <a:solidFill>
                <a:schemeClr val="dk1"/>
              </a:solidFill>
              <a:latin typeface="Calibri" panose="020F0502020204030204" pitchFamily="34" charset="0"/>
              <a:ea typeface="Calibri"/>
              <a:cs typeface="Calibri"/>
              <a:sym typeface="Calibri"/>
            </a:endParaRPr>
          </a:p>
          <a:p>
            <a:pPr marL="609585" marR="38099" indent="-499521">
              <a:lnSpc>
                <a:spcPct val="100416"/>
              </a:lnSpc>
              <a:buClr>
                <a:schemeClr val="dk1"/>
              </a:buClr>
              <a:buSzPts val="2300"/>
              <a:buFont typeface="Calibri"/>
              <a:buChar char="➢"/>
            </a:pPr>
            <a:r>
              <a:rPr lang="en" sz="3067" dirty="0">
                <a:solidFill>
                  <a:schemeClr val="dk1"/>
                </a:solidFill>
                <a:latin typeface="Calibri" panose="020F0502020204030204" pitchFamily="34" charset="0"/>
                <a:ea typeface="Calibri"/>
                <a:cs typeface="Calibri"/>
                <a:sym typeface="Calibri"/>
              </a:rPr>
              <a:t>Student Branch Leader News (released monthly) has a reach of  4,000+ volunteers (Open Rate - 35%)</a:t>
            </a:r>
            <a:endParaRPr sz="3067" dirty="0">
              <a:solidFill>
                <a:schemeClr val="dk1"/>
              </a:solidFill>
              <a:latin typeface="Calibri" panose="020F0502020204030204" pitchFamily="34" charset="0"/>
              <a:ea typeface="Calibri"/>
              <a:cs typeface="Calibri"/>
              <a:sym typeface="Calibri"/>
            </a:endParaRPr>
          </a:p>
          <a:p>
            <a:pPr marL="609585" marR="38099" indent="-499521">
              <a:lnSpc>
                <a:spcPct val="100416"/>
              </a:lnSpc>
              <a:buClr>
                <a:schemeClr val="dk1"/>
              </a:buClr>
              <a:buSzPts val="2300"/>
              <a:buFont typeface="Calibri"/>
              <a:buChar char="➢"/>
            </a:pPr>
            <a:r>
              <a:rPr lang="en" sz="3067" dirty="0" smtClean="0">
                <a:solidFill>
                  <a:schemeClr val="dk1"/>
                </a:solidFill>
                <a:latin typeface="Calibri" panose="020F0502020204030204" pitchFamily="34" charset="0"/>
                <a:ea typeface="Calibri"/>
                <a:cs typeface="Calibri"/>
                <a:sym typeface="Calibri"/>
              </a:rPr>
              <a:t>New Student Branch Counselor’s News (released quarterly)</a:t>
            </a:r>
          </a:p>
          <a:p>
            <a:pPr marL="609585" marR="38099" indent="-499521">
              <a:lnSpc>
                <a:spcPct val="100416"/>
              </a:lnSpc>
              <a:buClr>
                <a:schemeClr val="dk1"/>
              </a:buClr>
              <a:buSzPts val="2300"/>
              <a:buFont typeface="Calibri"/>
              <a:buChar char="➢"/>
            </a:pPr>
            <a:r>
              <a:rPr lang="en" sz="3067" dirty="0" smtClean="0">
                <a:solidFill>
                  <a:schemeClr val="dk1"/>
                </a:solidFill>
                <a:latin typeface="Calibri" panose="020F0502020204030204" pitchFamily="34" charset="0"/>
                <a:ea typeface="Calibri"/>
                <a:cs typeface="Calibri"/>
                <a:sym typeface="Calibri"/>
              </a:rPr>
              <a:t>IEEE </a:t>
            </a:r>
            <a:r>
              <a:rPr lang="en" sz="3067" dirty="0">
                <a:solidFill>
                  <a:schemeClr val="dk1"/>
                </a:solidFill>
                <a:latin typeface="Calibri" panose="020F0502020204030204" pitchFamily="34" charset="0"/>
                <a:ea typeface="Calibri"/>
                <a:cs typeface="Calibri"/>
                <a:sym typeface="Calibri"/>
              </a:rPr>
              <a:t>Collabratec Global Student Exchange has 13,000+ users</a:t>
            </a:r>
            <a:endParaRPr sz="3067" dirty="0">
              <a:solidFill>
                <a:schemeClr val="dk1"/>
              </a:solidFill>
              <a:latin typeface="Calibri" panose="020F0502020204030204" pitchFamily="34" charset="0"/>
              <a:ea typeface="Calibri"/>
              <a:cs typeface="Calibri"/>
              <a:sym typeface="Calibri"/>
            </a:endParaRPr>
          </a:p>
          <a:p>
            <a:pPr marL="609585" indent="-499521">
              <a:buClr>
                <a:schemeClr val="dk1"/>
              </a:buClr>
              <a:buSzPts val="2300"/>
              <a:buFont typeface="Calibri"/>
              <a:buChar char="➢"/>
            </a:pPr>
            <a:r>
              <a:rPr lang="en" sz="3067" dirty="0">
                <a:solidFill>
                  <a:schemeClr val="dk1"/>
                </a:solidFill>
                <a:latin typeface="Calibri" panose="020F0502020204030204" pitchFamily="34" charset="0"/>
                <a:ea typeface="Calibri"/>
                <a:cs typeface="Calibri"/>
                <a:sym typeface="Calibri"/>
              </a:rPr>
              <a:t>Global Student Facebook page 380,000+ followers</a:t>
            </a:r>
            <a:endParaRPr sz="3067" dirty="0">
              <a:solidFill>
                <a:schemeClr val="dk1"/>
              </a:solidFill>
              <a:latin typeface="Calibri" panose="020F0502020204030204" pitchFamily="34" charset="0"/>
              <a:ea typeface="Calibri"/>
              <a:cs typeface="Calibri"/>
              <a:sym typeface="Calibri"/>
            </a:endParaRPr>
          </a:p>
          <a:p>
            <a:pPr marL="609585" marR="314952" indent="-499521">
              <a:lnSpc>
                <a:spcPct val="100416"/>
              </a:lnSpc>
              <a:spcBef>
                <a:spcPts val="7"/>
              </a:spcBef>
              <a:buClr>
                <a:schemeClr val="dk1"/>
              </a:buClr>
              <a:buSzPts val="2300"/>
              <a:buFont typeface="Calibri"/>
              <a:buChar char="➢"/>
            </a:pPr>
            <a:r>
              <a:rPr lang="en" sz="3067" dirty="0" smtClean="0">
                <a:solidFill>
                  <a:schemeClr val="dk1"/>
                </a:solidFill>
                <a:latin typeface="Calibri" panose="020F0502020204030204" pitchFamily="34" charset="0"/>
                <a:ea typeface="Calibri"/>
                <a:cs typeface="Calibri"/>
                <a:sym typeface="Calibri"/>
              </a:rPr>
              <a:t>Student </a:t>
            </a:r>
            <a:r>
              <a:rPr lang="en" sz="3067" dirty="0">
                <a:solidFill>
                  <a:schemeClr val="dk1"/>
                </a:solidFill>
                <a:latin typeface="Calibri" panose="020F0502020204030204" pitchFamily="34" charset="0"/>
                <a:ea typeface="Calibri"/>
                <a:cs typeface="Calibri"/>
                <a:sym typeface="Calibri"/>
              </a:rPr>
              <a:t>Video Assets:</a:t>
            </a:r>
            <a:endParaRPr sz="3067" dirty="0">
              <a:solidFill>
                <a:schemeClr val="dk1"/>
              </a:solidFill>
              <a:latin typeface="Calibri" panose="020F0502020204030204" pitchFamily="34" charset="0"/>
              <a:ea typeface="Calibri"/>
              <a:cs typeface="Calibri"/>
              <a:sym typeface="Calibri"/>
            </a:endParaRPr>
          </a:p>
          <a:p>
            <a:pPr marL="1219170" marR="314952">
              <a:lnSpc>
                <a:spcPct val="100416"/>
              </a:lnSpc>
              <a:spcBef>
                <a:spcPts val="7"/>
              </a:spcBef>
            </a:pPr>
            <a:r>
              <a:rPr lang="en" sz="3067" u="sng" dirty="0">
                <a:solidFill>
                  <a:srgbClr val="1155CC"/>
                </a:solidFill>
                <a:latin typeface="Calibri" panose="020F0502020204030204" pitchFamily="34" charset="0"/>
                <a:ea typeface="Calibri"/>
                <a:cs typeface="Calibri"/>
                <a:sym typeface="Calibri"/>
                <a:hlinkClick r:id="rId5"/>
              </a:rPr>
              <a:t>New Member Orientation: IEEE Students</a:t>
            </a:r>
            <a:r>
              <a:rPr lang="en" sz="3067" dirty="0">
                <a:solidFill>
                  <a:srgbClr val="222222"/>
                </a:solidFill>
                <a:latin typeface="Calibri" panose="020F0502020204030204" pitchFamily="34" charset="0"/>
                <a:ea typeface="Calibri"/>
                <a:cs typeface="Calibri"/>
                <a:sym typeface="Calibri"/>
              </a:rPr>
              <a:t> </a:t>
            </a:r>
            <a:endParaRPr sz="3067" dirty="0">
              <a:solidFill>
                <a:srgbClr val="222222"/>
              </a:solidFill>
              <a:latin typeface="Calibri" panose="020F0502020204030204" pitchFamily="34" charset="0"/>
              <a:ea typeface="Calibri"/>
              <a:cs typeface="Calibri"/>
              <a:sym typeface="Calibri"/>
            </a:endParaRPr>
          </a:p>
          <a:p>
            <a:pPr marL="1219170" marR="314952">
              <a:lnSpc>
                <a:spcPct val="100416"/>
              </a:lnSpc>
              <a:spcBef>
                <a:spcPts val="7"/>
              </a:spcBef>
            </a:pPr>
            <a:r>
              <a:rPr lang="en" sz="3067" u="sng" dirty="0">
                <a:solidFill>
                  <a:srgbClr val="1155CC"/>
                </a:solidFill>
                <a:latin typeface="Calibri" panose="020F0502020204030204" pitchFamily="34" charset="0"/>
                <a:ea typeface="Calibri"/>
                <a:cs typeface="Calibri"/>
                <a:sym typeface="Calibri"/>
                <a:hlinkClick r:id="rId6"/>
              </a:rPr>
              <a:t>Student Branch Leadership: IEEE Students</a:t>
            </a:r>
            <a:r>
              <a:rPr lang="en" sz="3067" dirty="0">
                <a:solidFill>
                  <a:srgbClr val="222222"/>
                </a:solidFill>
                <a:latin typeface="Calibri" panose="020F0502020204030204" pitchFamily="34" charset="0"/>
                <a:ea typeface="Calibri"/>
                <a:cs typeface="Calibri"/>
                <a:sym typeface="Calibri"/>
              </a:rPr>
              <a:t> </a:t>
            </a:r>
            <a:endParaRPr sz="3067" dirty="0">
              <a:solidFill>
                <a:srgbClr val="222222"/>
              </a:solidFill>
              <a:latin typeface="Calibri" panose="020F0502020204030204" pitchFamily="34" charset="0"/>
              <a:ea typeface="Calibri"/>
              <a:cs typeface="Calibri"/>
              <a:sym typeface="Calibri"/>
            </a:endParaRPr>
          </a:p>
          <a:p>
            <a:pPr marL="1219170" marR="314952">
              <a:lnSpc>
                <a:spcPct val="100416"/>
              </a:lnSpc>
              <a:spcBef>
                <a:spcPts val="7"/>
              </a:spcBef>
            </a:pPr>
            <a:r>
              <a:rPr lang="en" sz="3067" u="sng" dirty="0">
                <a:solidFill>
                  <a:srgbClr val="1155CC"/>
                </a:solidFill>
                <a:latin typeface="Calibri" panose="020F0502020204030204" pitchFamily="34" charset="0"/>
                <a:ea typeface="Calibri"/>
                <a:cs typeface="Calibri"/>
                <a:sym typeface="Calibri"/>
                <a:hlinkClick r:id="rId7"/>
              </a:rPr>
              <a:t>Section Leadership: IEEE Students</a:t>
            </a:r>
            <a:r>
              <a:rPr lang="en" sz="3067" dirty="0">
                <a:solidFill>
                  <a:srgbClr val="222222"/>
                </a:solidFill>
                <a:latin typeface="Calibri" panose="020F0502020204030204" pitchFamily="34" charset="0"/>
                <a:ea typeface="Calibri"/>
                <a:cs typeface="Calibri"/>
                <a:sym typeface="Calibri"/>
              </a:rPr>
              <a:t> </a:t>
            </a:r>
            <a:endParaRPr sz="3067" dirty="0">
              <a:solidFill>
                <a:srgbClr val="222222"/>
              </a:solidFill>
              <a:latin typeface="Calibri" panose="020F0502020204030204" pitchFamily="34" charset="0"/>
              <a:ea typeface="Calibri"/>
              <a:cs typeface="Calibri"/>
              <a:sym typeface="Calibri"/>
            </a:endParaRPr>
          </a:p>
          <a:p>
            <a:pPr>
              <a:lnSpc>
                <a:spcPct val="150000"/>
              </a:lnSpc>
              <a:spcBef>
                <a:spcPts val="800"/>
              </a:spcBef>
              <a:buClr>
                <a:srgbClr val="000000"/>
              </a:buClr>
              <a:buSzPts val="2300"/>
            </a:pPr>
            <a:endParaRPr sz="3067" dirty="0">
              <a:latin typeface="Calibri" panose="020F0502020204030204" pitchFamily="34" charset="0"/>
              <a:ea typeface="Calibri"/>
              <a:cs typeface="Calibri"/>
              <a:sym typeface="Calibri"/>
            </a:endParaRPr>
          </a:p>
        </p:txBody>
      </p:sp>
    </p:spTree>
    <p:extLst>
      <p:ext uri="{BB962C8B-B14F-4D97-AF65-F5344CB8AC3E}">
        <p14:creationId xmlns:p14="http://schemas.microsoft.com/office/powerpoint/2010/main" val="3150952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pPr eaLnBrk="1" hangingPunct="1"/>
            <a:r>
              <a:rPr lang="en-US" altLang="zh-TW" smtClean="0">
                <a:ea typeface="PMingLiU" panose="02020500000000000000" pitchFamily="18" charset="-120"/>
              </a:rPr>
              <a:t>IEEE</a:t>
            </a:r>
          </a:p>
        </p:txBody>
      </p:sp>
      <p:pic>
        <p:nvPicPr>
          <p:cNvPr id="18435" name="Picture 7" descr="Re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1" y="1304926"/>
            <a:ext cx="2762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10" descr="Region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600326"/>
            <a:ext cx="28575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3" descr="Reg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1" y="1762126"/>
            <a:ext cx="2762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6" descr="Region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3057526"/>
            <a:ext cx="28575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9" descr="Reg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1" y="2209800"/>
            <a:ext cx="276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40" name="Group 58"/>
          <p:cNvGrpSpPr>
            <a:grpSpLocks/>
          </p:cNvGrpSpPr>
          <p:nvPr/>
        </p:nvGrpSpPr>
        <p:grpSpPr bwMode="auto">
          <a:xfrm>
            <a:off x="3429000" y="2300289"/>
            <a:ext cx="6934200" cy="4173537"/>
            <a:chOff x="1740" y="1536"/>
            <a:chExt cx="3300" cy="1986"/>
          </a:xfrm>
        </p:grpSpPr>
        <p:pic>
          <p:nvPicPr>
            <p:cNvPr id="18442" name="Picture 44" descr="IEEE Regions Ma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0" y="1536"/>
              <a:ext cx="1590" cy="1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46" descr="IEEE Regions Ma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30" y="1536"/>
              <a:ext cx="1710" cy="1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41" name="Text Box 57"/>
          <p:cNvSpPr txBox="1">
            <a:spLocks noChangeArrowheads="1"/>
          </p:cNvSpPr>
          <p:nvPr/>
        </p:nvSpPr>
        <p:spPr bwMode="auto">
          <a:xfrm>
            <a:off x="2286000" y="1295401"/>
            <a:ext cx="1197764"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zh-TW" sz="1400" b="1">
                <a:ea typeface="PMingLiU" panose="02020500000000000000" pitchFamily="18" charset="-120"/>
              </a:rPr>
              <a:t>Regions 1 – 6</a:t>
            </a:r>
          </a:p>
          <a:p>
            <a:endParaRPr lang="en-US" altLang="zh-TW" sz="1400" b="1">
              <a:ea typeface="PMingLiU" panose="02020500000000000000" pitchFamily="18" charset="-120"/>
            </a:endParaRPr>
          </a:p>
          <a:p>
            <a:r>
              <a:rPr lang="en-US" altLang="zh-TW" sz="1400" b="1">
                <a:ea typeface="PMingLiU" panose="02020500000000000000" pitchFamily="18" charset="-120"/>
              </a:rPr>
              <a:t>Region 7</a:t>
            </a:r>
          </a:p>
          <a:p>
            <a:endParaRPr lang="en-US" altLang="zh-TW" sz="1400" b="1">
              <a:ea typeface="PMingLiU" panose="02020500000000000000" pitchFamily="18" charset="-120"/>
            </a:endParaRPr>
          </a:p>
          <a:p>
            <a:r>
              <a:rPr lang="en-US" altLang="zh-TW" sz="1400" b="1">
                <a:ea typeface="PMingLiU" panose="02020500000000000000" pitchFamily="18" charset="-120"/>
              </a:rPr>
              <a:t>Region 8</a:t>
            </a:r>
          </a:p>
          <a:p>
            <a:endParaRPr lang="en-US" altLang="zh-TW" sz="1400" b="1">
              <a:ea typeface="PMingLiU" panose="02020500000000000000" pitchFamily="18" charset="-120"/>
            </a:endParaRPr>
          </a:p>
          <a:p>
            <a:r>
              <a:rPr lang="en-US" altLang="zh-TW" sz="1400" b="1">
                <a:ea typeface="PMingLiU" panose="02020500000000000000" pitchFamily="18" charset="-120"/>
              </a:rPr>
              <a:t>Region 9</a:t>
            </a:r>
          </a:p>
          <a:p>
            <a:endParaRPr lang="en-US" altLang="zh-TW" sz="1400" b="1">
              <a:ea typeface="PMingLiU" panose="02020500000000000000" pitchFamily="18" charset="-120"/>
            </a:endParaRPr>
          </a:p>
          <a:p>
            <a:r>
              <a:rPr lang="en-US" altLang="zh-TW" sz="1400" b="1">
                <a:ea typeface="PMingLiU" panose="02020500000000000000" pitchFamily="18" charset="-120"/>
              </a:rPr>
              <a:t>Region 10</a:t>
            </a:r>
          </a:p>
        </p:txBody>
      </p:sp>
    </p:spTree>
    <p:extLst>
      <p:ext uri="{BB962C8B-B14F-4D97-AF65-F5344CB8AC3E}">
        <p14:creationId xmlns:p14="http://schemas.microsoft.com/office/powerpoint/2010/main" val="40180404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 y="26789"/>
            <a:ext cx="10515600" cy="982663"/>
          </a:xfrm>
        </p:spPr>
        <p:txBody>
          <a:bodyPr/>
          <a:lstStyle/>
          <a:p>
            <a:r>
              <a:rPr lang="en-US" b="1" dirty="0" smtClean="0"/>
              <a:t>Educational Resources</a:t>
            </a:r>
            <a:endParaRPr lang="en-US" dirty="0"/>
          </a:p>
        </p:txBody>
      </p:sp>
      <p:sp>
        <p:nvSpPr>
          <p:cNvPr id="3" name="Content Placeholder 2"/>
          <p:cNvSpPr>
            <a:spLocks noGrp="1"/>
          </p:cNvSpPr>
          <p:nvPr>
            <p:ph idx="1"/>
          </p:nvPr>
        </p:nvSpPr>
        <p:spPr>
          <a:xfrm>
            <a:off x="306369" y="1054348"/>
            <a:ext cx="10515600" cy="4351338"/>
          </a:xfrm>
        </p:spPr>
        <p:txBody>
          <a:bodyPr>
            <a:normAutofit fontScale="85000" lnSpcReduction="20000"/>
          </a:bodyPr>
          <a:lstStyle/>
          <a:p>
            <a:pPr marL="457200" indent="-457200"/>
            <a:r>
              <a:rPr lang="en-US" sz="2600" dirty="0"/>
              <a:t>Technical training demos</a:t>
            </a:r>
          </a:p>
          <a:p>
            <a:pPr marL="457200" indent="-457200"/>
            <a:r>
              <a:rPr lang="en-US" sz="2600" dirty="0"/>
              <a:t>Educational resources/webinars</a:t>
            </a:r>
          </a:p>
          <a:p>
            <a:pPr marL="457200" indent="-457200"/>
            <a:r>
              <a:rPr lang="en-US" sz="2600" dirty="0"/>
              <a:t>IEEE.tv recordings </a:t>
            </a:r>
          </a:p>
          <a:p>
            <a:pPr marL="457200" indent="-457200"/>
            <a:r>
              <a:rPr lang="en-US" sz="2600" dirty="0"/>
              <a:t>Try computing.org </a:t>
            </a:r>
          </a:p>
          <a:p>
            <a:pPr marL="457200" indent="-457200"/>
            <a:r>
              <a:rPr lang="en-US" sz="2600" dirty="0"/>
              <a:t>Trynano.org </a:t>
            </a:r>
          </a:p>
          <a:p>
            <a:pPr marL="457200" indent="-457200"/>
            <a:r>
              <a:rPr lang="en-US" sz="2600" dirty="0"/>
              <a:t>Tryengineering.org </a:t>
            </a:r>
          </a:p>
          <a:p>
            <a:pPr marL="457200" indent="-457200"/>
            <a:r>
              <a:rPr lang="en-US" sz="2600" dirty="0" err="1"/>
              <a:t>IEEEXplore</a:t>
            </a:r>
            <a:r>
              <a:rPr lang="en-US" sz="2600" dirty="0"/>
              <a:t> Digital Library</a:t>
            </a:r>
          </a:p>
          <a:p>
            <a:pPr marL="457200" indent="-457200"/>
            <a:r>
              <a:rPr lang="en-US" sz="2600" dirty="0" err="1"/>
              <a:t>Itunes</a:t>
            </a:r>
            <a:r>
              <a:rPr lang="en-US" sz="2600" dirty="0"/>
              <a:t> University</a:t>
            </a:r>
          </a:p>
          <a:p>
            <a:pPr marL="457200" indent="-457200"/>
            <a:r>
              <a:rPr lang="en-US" sz="2600" dirty="0"/>
              <a:t>E-learning Library</a:t>
            </a:r>
          </a:p>
          <a:p>
            <a:pPr marL="457200" indent="-457200"/>
            <a:r>
              <a:rPr lang="en-US" sz="2600" kern="0" dirty="0">
                <a:cs typeface="ＭＳ Ｐゴシック" pitchFamily="-112" charset="-128"/>
              </a:rPr>
              <a:t>English for Language </a:t>
            </a:r>
            <a:r>
              <a:rPr lang="en-US" sz="2600" kern="0" dirty="0" smtClean="0">
                <a:cs typeface="ＭＳ Ｐゴシック" pitchFamily="-112" charset="-128"/>
              </a:rPr>
              <a:t>Learners</a:t>
            </a:r>
          </a:p>
          <a:p>
            <a:pPr marL="457200" indent="-457200"/>
            <a:endParaRPr lang="en-US" sz="2600" dirty="0"/>
          </a:p>
          <a:p>
            <a:pPr marL="0" indent="0">
              <a:buNone/>
            </a:pPr>
            <a:r>
              <a:rPr lang="en-US" dirty="0" smtClean="0"/>
              <a:t>Note: some may have additional costs associated. </a:t>
            </a:r>
            <a:endParaRPr lang="en-US" dirty="0"/>
          </a:p>
        </p:txBody>
      </p:sp>
      <p:pic>
        <p:nvPicPr>
          <p:cNvPr id="4" name="Picture 2" descr="https://brand-experience.ieee.org/wp-content/uploads/2018/04/IEEE_Students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4958" y="6015122"/>
            <a:ext cx="1336995" cy="551512"/>
          </a:xfrm>
          <a:prstGeom prst="rect">
            <a:avLst/>
          </a:prstGeom>
          <a:noFill/>
          <a:extLst>
            <a:ext uri="{909E8E84-426E-40DD-AFC4-6F175D3DCCD1}">
              <a14:hiddenFill xmlns:a14="http://schemas.microsoft.com/office/drawing/2010/main">
                <a:solidFill>
                  <a:srgbClr val="FFFFFF"/>
                </a:solidFill>
              </a14:hiddenFill>
            </a:ext>
          </a:extLst>
        </p:spPr>
      </p:pic>
      <p:pic>
        <p:nvPicPr>
          <p:cNvPr id="6" name="Shape 138"/>
          <p:cNvPicPr preferRelativeResize="0"/>
          <p:nvPr/>
        </p:nvPicPr>
        <p:blipFill rotWithShape="1">
          <a:blip r:embed="rId3">
            <a:alphaModFix/>
          </a:blip>
          <a:srcRect/>
          <a:stretch/>
        </p:blipFill>
        <p:spPr>
          <a:xfrm>
            <a:off x="10821969" y="6384647"/>
            <a:ext cx="1188541" cy="352600"/>
          </a:xfrm>
          <a:prstGeom prst="rect">
            <a:avLst/>
          </a:prstGeom>
          <a:noFill/>
          <a:ln>
            <a:noFill/>
          </a:ln>
        </p:spPr>
      </p:pic>
      <p:sp>
        <p:nvSpPr>
          <p:cNvPr id="5" name="Rectangle 4"/>
          <p:cNvSpPr/>
          <p:nvPr/>
        </p:nvSpPr>
        <p:spPr>
          <a:xfrm>
            <a:off x="4693434" y="5450582"/>
            <a:ext cx="2595582" cy="369332"/>
          </a:xfrm>
          <a:prstGeom prst="rect">
            <a:avLst/>
          </a:prstGeom>
        </p:spPr>
        <p:txBody>
          <a:bodyPr wrap="none">
            <a:spAutoFit/>
          </a:bodyPr>
          <a:lstStyle/>
          <a:p>
            <a:r>
              <a:rPr lang="en-US" kern="0" dirty="0" smtClean="0">
                <a:cs typeface="ＭＳ Ｐゴシック" pitchFamily="-112" charset="-128"/>
                <a:hlinkClick r:id="rId4"/>
              </a:rPr>
              <a:t>http://ieee-elearning.org</a:t>
            </a:r>
            <a:r>
              <a:rPr lang="en-US" kern="0" dirty="0" smtClean="0">
                <a:cs typeface="ＭＳ Ｐゴシック" pitchFamily="-112" charset="-128"/>
              </a:rPr>
              <a:t> </a:t>
            </a:r>
            <a:endParaRPr lang="en-US" kern="0" dirty="0">
              <a:cs typeface="ＭＳ Ｐゴシック" pitchFamily="-112" charset="-128"/>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96575" y="265129"/>
            <a:ext cx="1060415" cy="1060415"/>
          </a:xfrm>
          <a:prstGeom prst="rect">
            <a:avLst/>
          </a:prstGeom>
        </p:spPr>
      </p:pic>
    </p:spTree>
    <p:extLst>
      <p:ext uri="{BB962C8B-B14F-4D97-AF65-F5344CB8AC3E}">
        <p14:creationId xmlns:p14="http://schemas.microsoft.com/office/powerpoint/2010/main" val="8476485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 y="113709"/>
            <a:ext cx="10515600" cy="1325563"/>
          </a:xfrm>
        </p:spPr>
        <p:txBody>
          <a:bodyPr/>
          <a:lstStyle/>
          <a:p>
            <a:r>
              <a:rPr lang="en-US" b="1" dirty="0"/>
              <a:t>Transitioning to Young Professionals</a:t>
            </a:r>
            <a:br>
              <a:rPr lang="en-US" b="1" dirty="0"/>
            </a:br>
            <a:endParaRPr lang="en-US" dirty="0"/>
          </a:p>
        </p:txBody>
      </p:sp>
      <p:sp>
        <p:nvSpPr>
          <p:cNvPr id="3" name="Content Placeholder 2"/>
          <p:cNvSpPr>
            <a:spLocks noGrp="1"/>
          </p:cNvSpPr>
          <p:nvPr>
            <p:ph idx="1"/>
          </p:nvPr>
        </p:nvSpPr>
        <p:spPr>
          <a:xfrm>
            <a:off x="298107" y="826288"/>
            <a:ext cx="11446217" cy="5041112"/>
          </a:xfrm>
        </p:spPr>
        <p:txBody>
          <a:bodyPr>
            <a:normAutofit fontScale="92500" lnSpcReduction="20000"/>
          </a:bodyPr>
          <a:lstStyle/>
          <a:p>
            <a:endParaRPr lang="en-US" dirty="0" smtClean="0"/>
          </a:p>
          <a:p>
            <a:pPr marL="0" indent="0">
              <a:buNone/>
            </a:pPr>
            <a:r>
              <a:rPr lang="en-US" b="1" dirty="0" smtClean="0"/>
              <a:t>IEEE Young Professionals (YPs)</a:t>
            </a:r>
          </a:p>
          <a:p>
            <a:r>
              <a:rPr lang="en-US" sz="1900" dirty="0" smtClean="0"/>
              <a:t>Graduated from their first professional degree within the last 15 years. There will be an opt-in option available for members that do not meet this criteria.</a:t>
            </a:r>
          </a:p>
          <a:p>
            <a:endParaRPr lang="en-US" dirty="0" smtClean="0"/>
          </a:p>
          <a:p>
            <a:pPr marL="0" indent="0">
              <a:buNone/>
            </a:pPr>
            <a:r>
              <a:rPr lang="en-US" b="1" dirty="0" smtClean="0"/>
              <a:t>Connecting Students and Young Professionals:</a:t>
            </a:r>
          </a:p>
          <a:p>
            <a:r>
              <a:rPr lang="en-US" sz="1900" dirty="0" smtClean="0"/>
              <a:t>Local YP Affinity Groups and the local IEEE Section can collaborate with their local Students Branches to host an annual Student Transition Elevation Program (STEP) event. These events introduce graduating students to the YP Program and is the first step to building a lifelong and diverse professional network. Some examples of events can include: </a:t>
            </a:r>
          </a:p>
          <a:p>
            <a:endParaRPr lang="en-US" sz="1900" dirty="0" smtClean="0"/>
          </a:p>
          <a:p>
            <a:pPr marL="742950" lvl="1" indent="-285750">
              <a:buFont typeface="Wingdings" panose="05000000000000000000" pitchFamily="2" charset="2"/>
              <a:buChar char="Ø"/>
            </a:pPr>
            <a:r>
              <a:rPr lang="en-US" sz="1900" dirty="0" smtClean="0"/>
              <a:t>Networking Mixers</a:t>
            </a:r>
          </a:p>
          <a:p>
            <a:pPr marL="742950" lvl="1" indent="-285750">
              <a:buFont typeface="Wingdings" panose="05000000000000000000" pitchFamily="2" charset="2"/>
              <a:buChar char="Ø"/>
            </a:pPr>
            <a:r>
              <a:rPr lang="en-US" sz="1900" dirty="0" smtClean="0"/>
              <a:t>Professional Seminars</a:t>
            </a:r>
          </a:p>
          <a:p>
            <a:pPr marL="742950" lvl="1" indent="-285750">
              <a:buFont typeface="Wingdings" panose="05000000000000000000" pitchFamily="2" charset="2"/>
              <a:buChar char="Ø"/>
            </a:pPr>
            <a:r>
              <a:rPr lang="en-US" sz="1900" dirty="0" smtClean="0"/>
              <a:t>Panel Discussions</a:t>
            </a:r>
          </a:p>
          <a:p>
            <a:pPr marL="742950" lvl="1" indent="-285750">
              <a:buFont typeface="Wingdings" panose="05000000000000000000" pitchFamily="2" charset="2"/>
              <a:buChar char="Ø"/>
            </a:pPr>
            <a:r>
              <a:rPr lang="en-US" sz="1900" dirty="0" smtClean="0"/>
              <a:t>Guest Lecturers</a:t>
            </a:r>
          </a:p>
          <a:p>
            <a:pPr marL="742950" lvl="1" indent="-285750">
              <a:buFont typeface="Wingdings" panose="05000000000000000000" pitchFamily="2" charset="2"/>
              <a:buChar char="Ø"/>
            </a:pPr>
            <a:r>
              <a:rPr lang="en-US" sz="1900" dirty="0" smtClean="0"/>
              <a:t>Careers Fairs</a:t>
            </a:r>
          </a:p>
          <a:p>
            <a:pPr marL="3657600" lvl="8" indent="0">
              <a:buNone/>
            </a:pPr>
            <a:r>
              <a:rPr lang="en-US" dirty="0" smtClean="0"/>
              <a:t>                           </a:t>
            </a:r>
          </a:p>
          <a:p>
            <a:pPr marL="3657600" lvl="8" indent="0">
              <a:buNone/>
            </a:pPr>
            <a:r>
              <a:rPr lang="en-US" dirty="0"/>
              <a:t>	 </a:t>
            </a:r>
            <a:r>
              <a:rPr lang="en-US" dirty="0" smtClean="0"/>
              <a:t>          </a:t>
            </a:r>
            <a:r>
              <a:rPr lang="en-US" dirty="0" smtClean="0">
                <a:hlinkClick r:id="rId2" action="ppaction://hlinkfile"/>
              </a:rPr>
              <a:t>yp.ieee.org</a:t>
            </a:r>
            <a:endParaRPr lang="en-US" dirty="0" smtClean="0"/>
          </a:p>
          <a:p>
            <a:pPr marL="3657600" lvl="8" indent="0">
              <a:buNone/>
            </a:pPr>
            <a:endParaRPr lang="en-US" dirty="0" smtClean="0"/>
          </a:p>
        </p:txBody>
      </p:sp>
      <p:pic>
        <p:nvPicPr>
          <p:cNvPr id="6" name="Picture 2" descr="https://brand-experience.ieee.org/wp-content/uploads/2018/04/IEEE_Students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4958" y="6015122"/>
            <a:ext cx="1336995" cy="551512"/>
          </a:xfrm>
          <a:prstGeom prst="rect">
            <a:avLst/>
          </a:prstGeom>
          <a:noFill/>
          <a:extLst>
            <a:ext uri="{909E8E84-426E-40DD-AFC4-6F175D3DCCD1}">
              <a14:hiddenFill xmlns:a14="http://schemas.microsoft.com/office/drawing/2010/main">
                <a:solidFill>
                  <a:srgbClr val="FFFFFF"/>
                </a:solidFill>
              </a14:hiddenFill>
            </a:ext>
          </a:extLst>
        </p:spPr>
      </p:pic>
      <p:pic>
        <p:nvPicPr>
          <p:cNvPr id="7" name="Shape 138"/>
          <p:cNvPicPr preferRelativeResize="0"/>
          <p:nvPr/>
        </p:nvPicPr>
        <p:blipFill rotWithShape="1">
          <a:blip r:embed="rId4">
            <a:alphaModFix/>
          </a:blip>
          <a:srcRect/>
          <a:stretch/>
        </p:blipFill>
        <p:spPr>
          <a:xfrm>
            <a:off x="10821969" y="6384647"/>
            <a:ext cx="1188541" cy="352600"/>
          </a:xfrm>
          <a:prstGeom prst="rect">
            <a:avLst/>
          </a:prstGeom>
          <a:noFill/>
          <a:ln>
            <a:noFill/>
          </a:ln>
        </p:spPr>
      </p:pic>
      <p:pic>
        <p:nvPicPr>
          <p:cNvPr id="8" name="Picture 4" descr="IEEE Young Professional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57198" y="176463"/>
            <a:ext cx="3253312" cy="540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5520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65" y="-67497"/>
            <a:ext cx="10515600" cy="1325563"/>
          </a:xfrm>
        </p:spPr>
        <p:txBody>
          <a:bodyPr/>
          <a:lstStyle/>
          <a:p>
            <a:r>
              <a:rPr lang="en-US" b="1" dirty="0" smtClean="0"/>
              <a:t>Become an IEEE Student volunteer</a:t>
            </a:r>
            <a:endParaRPr lang="en-US" dirty="0"/>
          </a:p>
        </p:txBody>
      </p:sp>
      <p:sp>
        <p:nvSpPr>
          <p:cNvPr id="3" name="Content Placeholder 2"/>
          <p:cNvSpPr>
            <a:spLocks noGrp="1"/>
          </p:cNvSpPr>
          <p:nvPr>
            <p:ph idx="1"/>
          </p:nvPr>
        </p:nvSpPr>
        <p:spPr>
          <a:xfrm>
            <a:off x="453793" y="1460925"/>
            <a:ext cx="10515600" cy="4351338"/>
          </a:xfrm>
        </p:spPr>
        <p:txBody>
          <a:bodyPr>
            <a:normAutofit fontScale="77500" lnSpcReduction="20000"/>
          </a:bodyPr>
          <a:lstStyle/>
          <a:p>
            <a:pPr marL="285750" indent="-285750">
              <a:buFont typeface="Wingdings" panose="05000000000000000000" pitchFamily="2" charset="2"/>
              <a:buChar char="ü"/>
            </a:pPr>
            <a:r>
              <a:rPr lang="en-US" sz="3800" dirty="0" smtClean="0"/>
              <a:t>    Gain confidence</a:t>
            </a:r>
          </a:p>
          <a:p>
            <a:pPr marL="285750" indent="-285750">
              <a:buFont typeface="Wingdings" panose="05000000000000000000" pitchFamily="2" charset="2"/>
              <a:buChar char="ü"/>
            </a:pPr>
            <a:r>
              <a:rPr lang="en-US" sz="3800" dirty="0" smtClean="0"/>
              <a:t>    Make a difference</a:t>
            </a:r>
          </a:p>
          <a:p>
            <a:pPr marL="285750" indent="-285750">
              <a:buFont typeface="Wingdings" panose="05000000000000000000" pitchFamily="2" charset="2"/>
              <a:buChar char="ü"/>
            </a:pPr>
            <a:r>
              <a:rPr lang="en-US" sz="3800" dirty="0" smtClean="0"/>
              <a:t>    Meet new people</a:t>
            </a:r>
          </a:p>
          <a:p>
            <a:pPr marL="285750" indent="-285750">
              <a:buFont typeface="Wingdings" panose="05000000000000000000" pitchFamily="2" charset="2"/>
              <a:buChar char="ü"/>
            </a:pPr>
            <a:r>
              <a:rPr lang="en-US" sz="3800" dirty="0" smtClean="0"/>
              <a:t>    Become part of a larger community</a:t>
            </a:r>
          </a:p>
          <a:p>
            <a:pPr marL="285750" indent="-285750">
              <a:buFont typeface="Wingdings" panose="05000000000000000000" pitchFamily="2" charset="2"/>
              <a:buChar char="ü"/>
            </a:pPr>
            <a:r>
              <a:rPr lang="en-US" sz="3800" dirty="0" smtClean="0"/>
              <a:t>    Hone your soft-skills</a:t>
            </a:r>
          </a:p>
          <a:p>
            <a:pPr marL="285750" indent="-285750">
              <a:buFont typeface="Wingdings" panose="05000000000000000000" pitchFamily="2" charset="2"/>
              <a:buChar char="ü"/>
            </a:pPr>
            <a:r>
              <a:rPr lang="en-US" sz="3800" dirty="0" smtClean="0"/>
              <a:t>    Take on a challenging experience</a:t>
            </a:r>
          </a:p>
          <a:p>
            <a:pPr marL="285750" indent="-285750">
              <a:buFont typeface="Wingdings" panose="05000000000000000000" pitchFamily="2" charset="2"/>
              <a:buChar char="ü"/>
            </a:pPr>
            <a:r>
              <a:rPr lang="en-US" sz="3800" dirty="0" smtClean="0"/>
              <a:t>    Have fun! </a:t>
            </a:r>
          </a:p>
          <a:p>
            <a:pPr marL="285750" indent="-285750">
              <a:buFont typeface="Wingdings" panose="05000000000000000000" pitchFamily="2" charset="2"/>
              <a:buChar char="ü"/>
            </a:pPr>
            <a:endParaRPr lang="en-US" dirty="0" smtClean="0"/>
          </a:p>
          <a:p>
            <a:pPr marL="285750" indent="-285750">
              <a:buFont typeface="Wingdings" panose="05000000000000000000" pitchFamily="2" charset="2"/>
              <a:buChar char="ü"/>
            </a:pPr>
            <a:endParaRPr lang="en-US" dirty="0" smtClean="0"/>
          </a:p>
          <a:p>
            <a:pPr marL="0" indent="0">
              <a:buNone/>
            </a:pPr>
            <a:r>
              <a:rPr lang="en-US" dirty="0" smtClean="0"/>
              <a:t>				     </a:t>
            </a:r>
            <a:r>
              <a:rPr lang="en-US" dirty="0" smtClean="0">
                <a:hlinkClick r:id="rId2"/>
              </a:rPr>
              <a:t>ieee-elearning.org/CLE/ </a:t>
            </a:r>
            <a:endParaRPr lang="en-US" dirty="0" smtClean="0"/>
          </a:p>
          <a:p>
            <a:pPr marL="0" indent="0">
              <a:buNone/>
            </a:pPr>
            <a:endParaRPr lang="en-US" dirty="0"/>
          </a:p>
        </p:txBody>
      </p:sp>
      <p:pic>
        <p:nvPicPr>
          <p:cNvPr id="4" name="Picture 2" descr="https://brand-experience.ieee.org/wp-content/uploads/2018/04/IEEE_Students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4959" y="6076604"/>
            <a:ext cx="1187948" cy="4900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58990" y="423270"/>
            <a:ext cx="2742736" cy="1825944"/>
          </a:xfrm>
          <a:prstGeom prst="rect">
            <a:avLst/>
          </a:prstGeom>
        </p:spPr>
      </p:pic>
      <p:pic>
        <p:nvPicPr>
          <p:cNvPr id="6" name="Shape 138"/>
          <p:cNvPicPr preferRelativeResize="0"/>
          <p:nvPr/>
        </p:nvPicPr>
        <p:blipFill rotWithShape="1">
          <a:blip r:embed="rId5">
            <a:alphaModFix/>
          </a:blip>
          <a:srcRect/>
          <a:stretch/>
        </p:blipFill>
        <p:spPr>
          <a:xfrm>
            <a:off x="10821969" y="6384647"/>
            <a:ext cx="1188541" cy="352600"/>
          </a:xfrm>
          <a:prstGeom prst="rect">
            <a:avLst/>
          </a:prstGeom>
          <a:noFill/>
          <a:ln>
            <a:noFill/>
          </a:ln>
        </p:spPr>
      </p:pic>
    </p:spTree>
    <p:extLst>
      <p:ext uri="{BB962C8B-B14F-4D97-AF65-F5344CB8AC3E}">
        <p14:creationId xmlns:p14="http://schemas.microsoft.com/office/powerpoint/2010/main" val="7878580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 y="352268"/>
            <a:ext cx="8975863" cy="1325563"/>
          </a:xfrm>
        </p:spPr>
        <p:txBody>
          <a:bodyPr>
            <a:normAutofit/>
          </a:bodyPr>
          <a:lstStyle/>
          <a:p>
            <a:r>
              <a:rPr lang="en-US" b="1" dirty="0" smtClean="0"/>
              <a:t>Key Resources for Student Volunteers </a:t>
            </a:r>
            <a:endParaRPr lang="en-US" b="1" dirty="0"/>
          </a:p>
        </p:txBody>
      </p:sp>
      <p:sp>
        <p:nvSpPr>
          <p:cNvPr id="3" name="Content Placeholder 2"/>
          <p:cNvSpPr>
            <a:spLocks noGrp="1"/>
          </p:cNvSpPr>
          <p:nvPr>
            <p:ph idx="1"/>
          </p:nvPr>
        </p:nvSpPr>
        <p:spPr>
          <a:xfrm>
            <a:off x="161925" y="2268638"/>
            <a:ext cx="10515600" cy="3679926"/>
          </a:xfrm>
        </p:spPr>
        <p:txBody>
          <a:bodyPr/>
          <a:lstStyle/>
          <a:p>
            <a:pPr marL="0" indent="0">
              <a:buNone/>
            </a:pPr>
            <a:r>
              <a:rPr lang="en-US" dirty="0"/>
              <a:t>Student Branch Membership </a:t>
            </a:r>
            <a:r>
              <a:rPr lang="en-US" dirty="0" smtClean="0"/>
              <a:t>Data </a:t>
            </a:r>
            <a:endParaRPr lang="en-US" dirty="0"/>
          </a:p>
          <a:p>
            <a:pPr lvl="1"/>
            <a:r>
              <a:rPr lang="en-US" dirty="0" smtClean="0">
                <a:hlinkClick r:id="rId2"/>
              </a:rPr>
              <a:t>OU </a:t>
            </a:r>
            <a:r>
              <a:rPr lang="en-US" dirty="0">
                <a:hlinkClick r:id="rId2"/>
              </a:rPr>
              <a:t>Analytics</a:t>
            </a:r>
            <a:r>
              <a:rPr lang="en-US" dirty="0"/>
              <a:t> - Student </a:t>
            </a:r>
            <a:r>
              <a:rPr lang="en-US" dirty="0" smtClean="0"/>
              <a:t>Tab</a:t>
            </a:r>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3"/>
          <a:stretch>
            <a:fillRect/>
          </a:stretch>
        </p:blipFill>
        <p:spPr>
          <a:xfrm>
            <a:off x="2784133" y="3183543"/>
            <a:ext cx="2790825" cy="2419350"/>
          </a:xfrm>
          <a:prstGeom prst="rect">
            <a:avLst/>
          </a:prstGeom>
        </p:spPr>
      </p:pic>
      <p:pic>
        <p:nvPicPr>
          <p:cNvPr id="5" name="Picture 4"/>
          <p:cNvPicPr>
            <a:picLocks noChangeAspect="1"/>
          </p:cNvPicPr>
          <p:nvPr/>
        </p:nvPicPr>
        <p:blipFill>
          <a:blip r:embed="rId4"/>
          <a:stretch>
            <a:fillRect/>
          </a:stretch>
        </p:blipFill>
        <p:spPr>
          <a:xfrm>
            <a:off x="8132273" y="1904267"/>
            <a:ext cx="3054212" cy="2262626"/>
          </a:xfrm>
          <a:prstGeom prst="rect">
            <a:avLst/>
          </a:prstGeom>
          <a:ln>
            <a:solidFill>
              <a:schemeClr val="tx1"/>
            </a:solidFill>
          </a:ln>
        </p:spPr>
      </p:pic>
      <p:sp>
        <p:nvSpPr>
          <p:cNvPr id="6" name="Rectangle 5"/>
          <p:cNvSpPr/>
          <p:nvPr/>
        </p:nvSpPr>
        <p:spPr>
          <a:xfrm>
            <a:off x="8377967" y="4757700"/>
            <a:ext cx="2444002" cy="369332"/>
          </a:xfrm>
          <a:prstGeom prst="rect">
            <a:avLst/>
          </a:prstGeom>
        </p:spPr>
        <p:txBody>
          <a:bodyPr wrap="none">
            <a:spAutoFit/>
          </a:bodyPr>
          <a:lstStyle/>
          <a:p>
            <a:r>
              <a:rPr lang="en-US" b="1" dirty="0"/>
              <a:t>* Tutorials are available</a:t>
            </a:r>
          </a:p>
        </p:txBody>
      </p:sp>
      <p:pic>
        <p:nvPicPr>
          <p:cNvPr id="7" name="Picture 2" descr="https://brand-experience.ieee.org/wp-content/uploads/2018/04/IEEE_Students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4958" y="6015122"/>
            <a:ext cx="1336995" cy="551512"/>
          </a:xfrm>
          <a:prstGeom prst="rect">
            <a:avLst/>
          </a:prstGeom>
          <a:noFill/>
          <a:extLst>
            <a:ext uri="{909E8E84-426E-40DD-AFC4-6F175D3DCCD1}">
              <a14:hiddenFill xmlns:a14="http://schemas.microsoft.com/office/drawing/2010/main">
                <a:solidFill>
                  <a:srgbClr val="FFFFFF"/>
                </a:solidFill>
              </a14:hiddenFill>
            </a:ext>
          </a:extLst>
        </p:spPr>
      </p:pic>
      <p:pic>
        <p:nvPicPr>
          <p:cNvPr id="8" name="Shape 138"/>
          <p:cNvPicPr preferRelativeResize="0"/>
          <p:nvPr/>
        </p:nvPicPr>
        <p:blipFill rotWithShape="1">
          <a:blip r:embed="rId6">
            <a:alphaModFix/>
          </a:blip>
          <a:srcRect/>
          <a:stretch/>
        </p:blipFill>
        <p:spPr>
          <a:xfrm>
            <a:off x="10821969" y="6384647"/>
            <a:ext cx="1188541" cy="352600"/>
          </a:xfrm>
          <a:prstGeom prst="rect">
            <a:avLst/>
          </a:prstGeom>
          <a:noFill/>
          <a:ln>
            <a:noFill/>
          </a:ln>
        </p:spPr>
      </p:pic>
    </p:spTree>
    <p:extLst>
      <p:ext uri="{BB962C8B-B14F-4D97-AF65-F5344CB8AC3E}">
        <p14:creationId xmlns:p14="http://schemas.microsoft.com/office/powerpoint/2010/main" val="163808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9347200" y="6356351"/>
            <a:ext cx="2844800" cy="366183"/>
          </a:xfrm>
        </p:spPr>
        <p:txBody>
          <a:bodyPr/>
          <a:lstStyle/>
          <a:p>
            <a:fld id="{60BC5383-B22C-A746-A4AF-C32103C6BFA6}" type="slidenum">
              <a:rPr lang="en-US" smtClean="0"/>
              <a:pPr/>
              <a:t>24</a:t>
            </a:fld>
            <a:endParaRPr lang="en-US" dirty="0"/>
          </a:p>
        </p:txBody>
      </p:sp>
      <p:sp>
        <p:nvSpPr>
          <p:cNvPr id="10" name="Content Placeholder 4"/>
          <p:cNvSpPr txBox="1">
            <a:spLocks/>
          </p:cNvSpPr>
          <p:nvPr/>
        </p:nvSpPr>
        <p:spPr>
          <a:xfrm>
            <a:off x="6848188" y="1658359"/>
            <a:ext cx="5343813" cy="1446788"/>
          </a:xfrm>
          <a:prstGeom prst="rect">
            <a:avLst/>
          </a:prstGeom>
        </p:spPr>
        <p:txBody>
          <a:bodyPr vert="horz" lIns="121920" tIns="60960" rIns="121920" bIns="60960" rtlCol="0">
            <a:noAutofit/>
          </a:bodyPr>
          <a:lstStyle>
            <a:lvl1pPr marL="0" indent="0" algn="l" defTabSz="457189" rtl="0" eaLnBrk="1" latinLnBrk="0" hangingPunct="1">
              <a:spcBef>
                <a:spcPct val="20000"/>
              </a:spcBef>
              <a:buFont typeface="Arial"/>
              <a:buNone/>
              <a:defRPr lang="en-US" sz="2400" kern="1200" dirty="0" smtClean="0">
                <a:solidFill>
                  <a:srgbClr val="98132E"/>
                </a:solidFill>
                <a:latin typeface="Verdana"/>
                <a:ea typeface="+mn-ea"/>
                <a:cs typeface="Verdana" charset="0"/>
              </a:defRPr>
            </a:lvl1pPr>
            <a:lvl2pPr marL="742932" indent="-285744" algn="l" defTabSz="457189" rtl="0" eaLnBrk="1" latinLnBrk="0" hangingPunct="1">
              <a:spcBef>
                <a:spcPct val="20000"/>
              </a:spcBef>
              <a:buClr>
                <a:srgbClr val="E67231"/>
              </a:buClr>
              <a:buSzPct val="125000"/>
              <a:buFont typeface=".AppleSystemUIFont" charset="-120"/>
              <a:buChar char="•"/>
              <a:defRPr lang="en-US" sz="1600" kern="1200" dirty="0" smtClean="0">
                <a:solidFill>
                  <a:srgbClr val="58585B"/>
                </a:solidFill>
                <a:latin typeface="Verdana"/>
                <a:ea typeface="+mn-ea"/>
                <a:cs typeface="Verdana"/>
              </a:defRPr>
            </a:lvl2pPr>
            <a:lvl3pPr marL="1142971" indent="-228594" algn="l" defTabSz="457189" rtl="0" eaLnBrk="1" latinLnBrk="0" hangingPunct="1">
              <a:spcBef>
                <a:spcPct val="20000"/>
              </a:spcBef>
              <a:buClr>
                <a:srgbClr val="E67231"/>
              </a:buClr>
              <a:buSzPct val="125000"/>
              <a:buFont typeface=".AppleSystemUIFont" charset="-120"/>
              <a:buChar char="•"/>
              <a:defRPr lang="en-US" sz="1600" kern="1200" dirty="0" smtClean="0">
                <a:solidFill>
                  <a:srgbClr val="58585B"/>
                </a:solidFill>
                <a:latin typeface="Verdana"/>
                <a:ea typeface="+mn-ea"/>
                <a:cs typeface="Verdana"/>
              </a:defRPr>
            </a:lvl3pPr>
            <a:lvl4pPr marL="1600160" indent="-228594" algn="l" defTabSz="457189" rtl="0" eaLnBrk="1" latinLnBrk="0" hangingPunct="1">
              <a:spcBef>
                <a:spcPct val="20000"/>
              </a:spcBef>
              <a:buClr>
                <a:srgbClr val="E67231"/>
              </a:buClr>
              <a:buSzPct val="125000"/>
              <a:buFont typeface=".AppleSystemUIFont" charset="-120"/>
              <a:buChar char="•"/>
              <a:defRPr lang="en-US" sz="1600" kern="1200" dirty="0" smtClean="0">
                <a:solidFill>
                  <a:srgbClr val="58585B"/>
                </a:solidFill>
                <a:latin typeface="Verdana"/>
                <a:ea typeface="+mn-ea"/>
                <a:cs typeface="Verdana"/>
              </a:defRPr>
            </a:lvl4pPr>
            <a:lvl5pPr marL="2057349" indent="-228594" algn="l" defTabSz="457189" rtl="0" eaLnBrk="1" latinLnBrk="0" hangingPunct="1">
              <a:spcBef>
                <a:spcPct val="20000"/>
              </a:spcBef>
              <a:buClr>
                <a:srgbClr val="E67231"/>
              </a:buClr>
              <a:buSzPct val="125000"/>
              <a:buFont typeface=".AppleSystemUIFont" charset="-120"/>
              <a:buChar char="•"/>
              <a:defRPr lang="en-US" sz="1600" kern="1200" dirty="0">
                <a:solidFill>
                  <a:srgbClr val="58585B"/>
                </a:solidFill>
                <a:latin typeface="Verdana"/>
                <a:ea typeface="+mn-ea"/>
                <a:cs typeface="Verdana"/>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533" dirty="0">
              <a:solidFill>
                <a:srgbClr val="0066A1"/>
              </a:solidFill>
            </a:endParaRPr>
          </a:p>
        </p:txBody>
      </p:sp>
      <p:pic>
        <p:nvPicPr>
          <p:cNvPr id="2" name="Picture 1"/>
          <p:cNvPicPr>
            <a:picLocks noChangeAspect="1"/>
          </p:cNvPicPr>
          <p:nvPr/>
        </p:nvPicPr>
        <p:blipFill>
          <a:blip r:embed="rId2"/>
          <a:stretch>
            <a:fillRect/>
          </a:stretch>
        </p:blipFill>
        <p:spPr>
          <a:xfrm>
            <a:off x="2916821" y="2246117"/>
            <a:ext cx="6886936" cy="4561477"/>
          </a:xfrm>
          <a:prstGeom prst="rect">
            <a:avLst/>
          </a:prstGeom>
        </p:spPr>
      </p:pic>
      <p:sp>
        <p:nvSpPr>
          <p:cNvPr id="3" name="Oval 2"/>
          <p:cNvSpPr/>
          <p:nvPr/>
        </p:nvSpPr>
        <p:spPr>
          <a:xfrm>
            <a:off x="3117738" y="4873672"/>
            <a:ext cx="1833384" cy="852524"/>
          </a:xfrm>
          <a:prstGeom prst="ellipse">
            <a:avLst/>
          </a:prstGeom>
          <a:noFill/>
          <a:ln w="38100">
            <a:solidFill>
              <a:srgbClr val="CC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itle 1"/>
          <p:cNvSpPr>
            <a:spLocks noGrp="1"/>
          </p:cNvSpPr>
          <p:nvPr>
            <p:ph type="title"/>
          </p:nvPr>
        </p:nvSpPr>
        <p:spPr>
          <a:xfrm>
            <a:off x="161924" y="342900"/>
            <a:ext cx="8975863" cy="1325563"/>
          </a:xfrm>
        </p:spPr>
        <p:txBody>
          <a:bodyPr>
            <a:normAutofit/>
          </a:bodyPr>
          <a:lstStyle/>
          <a:p>
            <a:r>
              <a:rPr lang="en-US" sz="4400" dirty="0">
                <a:solidFill>
                  <a:schemeClr val="tx1"/>
                </a:solidFill>
                <a:latin typeface="+mj-lt"/>
                <a:cs typeface="+mj-cs"/>
              </a:rPr>
              <a:t>Key Resources for Student Volunteers </a:t>
            </a:r>
            <a:endParaRPr lang="en-US" b="1" dirty="0">
              <a:solidFill>
                <a:schemeClr val="tx1"/>
              </a:solidFill>
            </a:endParaRPr>
          </a:p>
        </p:txBody>
      </p:sp>
      <p:sp>
        <p:nvSpPr>
          <p:cNvPr id="7" name="Content Placeholder 2"/>
          <p:cNvSpPr>
            <a:spLocks noGrp="1"/>
          </p:cNvSpPr>
          <p:nvPr>
            <p:ph idx="4294967295"/>
          </p:nvPr>
        </p:nvSpPr>
        <p:spPr>
          <a:xfrm>
            <a:off x="161924" y="1597226"/>
            <a:ext cx="11042369" cy="4351338"/>
          </a:xfrm>
          <a:prstGeom prst="rect">
            <a:avLst/>
          </a:prstGeom>
        </p:spPr>
        <p:txBody>
          <a:bodyPr/>
          <a:lstStyle/>
          <a:p>
            <a:pPr marL="0" indent="0">
              <a:buNone/>
            </a:pPr>
            <a:r>
              <a:rPr lang="en-US" dirty="0" smtClean="0"/>
              <a:t>Branch Leadership Training – IEEE Center for Leadership Excellence (CLE)</a:t>
            </a:r>
            <a:endParaRPr lang="en-US" dirty="0"/>
          </a:p>
        </p:txBody>
      </p:sp>
    </p:spTree>
    <p:extLst>
      <p:ext uri="{BB962C8B-B14F-4D97-AF65-F5344CB8AC3E}">
        <p14:creationId xmlns:p14="http://schemas.microsoft.com/office/powerpoint/2010/main" val="35349069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96824" y="515227"/>
            <a:ext cx="11111701" cy="553336"/>
          </a:xfrm>
        </p:spPr>
        <p:txBody>
          <a:bodyPr/>
          <a:lstStyle/>
          <a:p>
            <a:r>
              <a:rPr lang="en-US" altLang="en-US" sz="3200" dirty="0">
                <a:latin typeface="Verdana" panose="020B0604030504040204" pitchFamily="34" charset="0"/>
                <a:ea typeface="Verdana" panose="020B0604030504040204" pitchFamily="34" charset="0"/>
                <a:cs typeface="Verdana" panose="020B0604030504040204" pitchFamily="34" charset="0"/>
              </a:rPr>
              <a:t>Volunteer Roles Action Plans available in CLE</a:t>
            </a:r>
          </a:p>
        </p:txBody>
      </p:sp>
      <p:sp>
        <p:nvSpPr>
          <p:cNvPr id="33795" name="Content Placeholder 2"/>
          <p:cNvSpPr>
            <a:spLocks noGrp="1"/>
          </p:cNvSpPr>
          <p:nvPr>
            <p:ph sz="half" idx="4294967295"/>
          </p:nvPr>
        </p:nvSpPr>
        <p:spPr>
          <a:xfrm>
            <a:off x="6052676" y="1445130"/>
            <a:ext cx="5555851" cy="3953693"/>
          </a:xfrm>
        </p:spPr>
        <p:txBody>
          <a:bodyPr>
            <a:noAutofit/>
          </a:bodyPr>
          <a:lstStyle/>
          <a:p>
            <a:pPr>
              <a:spcBef>
                <a:spcPts val="600"/>
              </a:spcBef>
            </a:pPr>
            <a:r>
              <a:rPr lang="en-US" sz="1600" dirty="0">
                <a:solidFill>
                  <a:srgbClr val="0066A1"/>
                </a:solidFill>
                <a:latin typeface="Verdana" panose="020B0604030504040204" pitchFamily="34" charset="0"/>
                <a:ea typeface="Verdana" panose="020B0604030504040204" pitchFamily="34" charset="0"/>
                <a:cs typeface="Verdana" panose="020B0604030504040204" pitchFamily="34" charset="0"/>
              </a:rPr>
              <a:t>Student Branch Chair </a:t>
            </a:r>
          </a:p>
          <a:p>
            <a:pPr>
              <a:spcBef>
                <a:spcPts val="600"/>
              </a:spcBef>
            </a:pPr>
            <a:r>
              <a:rPr lang="en-US" altLang="en-US" sz="1600" dirty="0">
                <a:solidFill>
                  <a:srgbClr val="0066A1"/>
                </a:solidFill>
                <a:latin typeface="Verdana" panose="020B0604030504040204" pitchFamily="34" charset="0"/>
                <a:ea typeface="Verdana" panose="020B0604030504040204" pitchFamily="34" charset="0"/>
                <a:cs typeface="Verdana" panose="020B0604030504040204" pitchFamily="34" charset="0"/>
              </a:rPr>
              <a:t>Student Branch Vice Chair </a:t>
            </a:r>
          </a:p>
          <a:p>
            <a:pPr>
              <a:spcBef>
                <a:spcPts val="600"/>
              </a:spcBef>
            </a:pPr>
            <a:r>
              <a:rPr lang="en-US" altLang="en-US" sz="1600" dirty="0">
                <a:solidFill>
                  <a:srgbClr val="0066A1"/>
                </a:solidFill>
                <a:latin typeface="Verdana" panose="020B0604030504040204" pitchFamily="34" charset="0"/>
                <a:ea typeface="Verdana" panose="020B0604030504040204" pitchFamily="34" charset="0"/>
                <a:cs typeface="Verdana" panose="020B0604030504040204" pitchFamily="34" charset="0"/>
              </a:rPr>
              <a:t>Student Branch Secretary </a:t>
            </a:r>
          </a:p>
          <a:p>
            <a:pPr>
              <a:spcBef>
                <a:spcPts val="600"/>
              </a:spcBef>
            </a:pPr>
            <a:r>
              <a:rPr lang="en-US" altLang="en-US" sz="1600" dirty="0">
                <a:solidFill>
                  <a:srgbClr val="0066A1"/>
                </a:solidFill>
                <a:latin typeface="Verdana" panose="020B0604030504040204" pitchFamily="34" charset="0"/>
                <a:ea typeface="Verdana" panose="020B0604030504040204" pitchFamily="34" charset="0"/>
                <a:cs typeface="Verdana" panose="020B0604030504040204" pitchFamily="34" charset="0"/>
              </a:rPr>
              <a:t>Student Branch Treasurer</a:t>
            </a:r>
          </a:p>
          <a:p>
            <a:pPr>
              <a:spcBef>
                <a:spcPts val="600"/>
              </a:spcBef>
            </a:pPr>
            <a:r>
              <a:rPr lang="en-US" altLang="en-US" sz="1600" dirty="0">
                <a:solidFill>
                  <a:srgbClr val="0066A1"/>
                </a:solidFill>
                <a:latin typeface="Verdana" panose="020B0604030504040204" pitchFamily="34" charset="0"/>
                <a:ea typeface="Verdana" panose="020B0604030504040204" pitchFamily="34" charset="0"/>
                <a:cs typeface="Verdana" panose="020B0604030504040204" pitchFamily="34" charset="0"/>
              </a:rPr>
              <a:t>Student Branch Counselor </a:t>
            </a:r>
          </a:p>
          <a:p>
            <a:pPr>
              <a:spcBef>
                <a:spcPts val="600"/>
              </a:spcBef>
            </a:pPr>
            <a:r>
              <a:rPr lang="en-US" altLang="en-US" sz="1600" dirty="0">
                <a:solidFill>
                  <a:srgbClr val="0066A1"/>
                </a:solidFill>
                <a:latin typeface="Verdana" panose="020B0604030504040204" pitchFamily="34" charset="0"/>
                <a:ea typeface="Verdana" panose="020B0604030504040204" pitchFamily="34" charset="0"/>
                <a:cs typeface="Verdana" panose="020B0604030504040204" pitchFamily="34" charset="0"/>
              </a:rPr>
              <a:t>Student Branch Chapter Chair </a:t>
            </a:r>
          </a:p>
          <a:p>
            <a:pPr>
              <a:spcBef>
                <a:spcPts val="600"/>
              </a:spcBef>
            </a:pPr>
            <a:r>
              <a:rPr lang="en-US" altLang="en-US" sz="1600"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Section Student Representative -SSR</a:t>
            </a:r>
            <a:endParaRPr lang="en-US" altLang="en-US" sz="16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a:p>
            <a:pPr>
              <a:spcBef>
                <a:spcPts val="600"/>
              </a:spcBef>
            </a:pPr>
            <a:r>
              <a:rPr lang="en-US" altLang="en-US" sz="1600" dirty="0">
                <a:solidFill>
                  <a:srgbClr val="0066A1"/>
                </a:solidFill>
                <a:latin typeface="Verdana" panose="020B0604030504040204" pitchFamily="34" charset="0"/>
                <a:ea typeface="Verdana" panose="020B0604030504040204" pitchFamily="34" charset="0"/>
                <a:cs typeface="Verdana" panose="020B0604030504040204" pitchFamily="34" charset="0"/>
              </a:rPr>
              <a:t>Section Young Professionals AG Chair  </a:t>
            </a:r>
          </a:p>
          <a:p>
            <a:pPr>
              <a:spcBef>
                <a:spcPts val="600"/>
              </a:spcBef>
            </a:pPr>
            <a:r>
              <a:rPr lang="en-US" altLang="en-US" sz="1600" dirty="0">
                <a:solidFill>
                  <a:srgbClr val="0066A1"/>
                </a:solidFill>
                <a:latin typeface="Verdana" panose="020B0604030504040204" pitchFamily="34" charset="0"/>
                <a:ea typeface="Verdana" panose="020B0604030504040204" pitchFamily="34" charset="0"/>
                <a:cs typeface="Verdana" panose="020B0604030504040204" pitchFamily="34" charset="0"/>
              </a:rPr>
              <a:t>Section Life Member AG Chair </a:t>
            </a:r>
            <a:r>
              <a:rPr lang="en-US" altLang="en-US" sz="1600" b="1" dirty="0">
                <a:solidFill>
                  <a:srgbClr val="0066A1"/>
                </a:solidFill>
                <a:latin typeface="Verdana" panose="020B0604030504040204" pitchFamily="34" charset="0"/>
                <a:ea typeface="Verdana" panose="020B0604030504040204" pitchFamily="34" charset="0"/>
                <a:cs typeface="Verdana" panose="020B0604030504040204" pitchFamily="34" charset="0"/>
              </a:rPr>
              <a:t> </a:t>
            </a:r>
          </a:p>
          <a:p>
            <a:pPr>
              <a:spcBef>
                <a:spcPts val="600"/>
              </a:spcBef>
            </a:pPr>
            <a:r>
              <a:rPr lang="en-US" altLang="en-US" sz="1600" dirty="0">
                <a:solidFill>
                  <a:srgbClr val="0066A1"/>
                </a:solidFill>
                <a:latin typeface="Verdana" panose="020B0604030504040204" pitchFamily="34" charset="0"/>
                <a:ea typeface="Verdana" panose="020B0604030504040204" pitchFamily="34" charset="0"/>
                <a:cs typeface="Verdana" panose="020B0604030504040204" pitchFamily="34" charset="0"/>
              </a:rPr>
              <a:t>Section Women in Engineering AG Chair</a:t>
            </a:r>
          </a:p>
          <a:p>
            <a:pPr>
              <a:spcBef>
                <a:spcPts val="600"/>
              </a:spcBef>
            </a:pPr>
            <a:r>
              <a:rPr lang="en-US" altLang="en-US" sz="1600" dirty="0">
                <a:solidFill>
                  <a:srgbClr val="0066A1"/>
                </a:solidFill>
                <a:latin typeface="Verdana" panose="020B0604030504040204" pitchFamily="34" charset="0"/>
                <a:ea typeface="Verdana" panose="020B0604030504040204" pitchFamily="34" charset="0"/>
                <a:cs typeface="Verdana" panose="020B0604030504040204" pitchFamily="34" charset="0"/>
              </a:rPr>
              <a:t>Section Consultants Network AG Chair </a:t>
            </a:r>
            <a:endParaRPr lang="en-US" altLang="en-US" sz="1600" b="1" dirty="0">
              <a:solidFill>
                <a:srgbClr val="0066A1"/>
              </a:solidFill>
              <a:latin typeface="Verdana" panose="020B0604030504040204" pitchFamily="34" charset="0"/>
              <a:ea typeface="Verdana" panose="020B0604030504040204" pitchFamily="34" charset="0"/>
              <a:cs typeface="Verdana" panose="020B0604030504040204" pitchFamily="34" charset="0"/>
            </a:endParaRPr>
          </a:p>
          <a:p>
            <a:pPr>
              <a:spcBef>
                <a:spcPts val="600"/>
              </a:spcBef>
            </a:pPr>
            <a:endParaRPr lang="en-US" altLang="en-US" sz="1600" b="1" dirty="0">
              <a:solidFill>
                <a:srgbClr val="0066A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Content Placeholder 3"/>
          <p:cNvSpPr>
            <a:spLocks noGrp="1"/>
          </p:cNvSpPr>
          <p:nvPr>
            <p:ph sz="half" idx="4294967295"/>
          </p:nvPr>
        </p:nvSpPr>
        <p:spPr>
          <a:xfrm>
            <a:off x="288431" y="1410295"/>
            <a:ext cx="5346016" cy="3953695"/>
          </a:xfrm>
        </p:spPr>
        <p:txBody>
          <a:bodyPr/>
          <a:lstStyle/>
          <a:p>
            <a:pPr>
              <a:spcBef>
                <a:spcPts val="600"/>
              </a:spcBef>
              <a:defRPr/>
            </a:pPr>
            <a:r>
              <a:rPr lang="en-US" sz="1600" dirty="0">
                <a:solidFill>
                  <a:srgbClr val="0066A1"/>
                </a:solidFill>
                <a:latin typeface="Verdana" panose="020B0604030504040204" pitchFamily="34" charset="0"/>
                <a:ea typeface="Verdana" panose="020B0604030504040204" pitchFamily="34" charset="0"/>
                <a:cs typeface="Verdana" panose="020B0604030504040204" pitchFamily="34" charset="0"/>
              </a:rPr>
              <a:t>Section Chair </a:t>
            </a:r>
          </a:p>
          <a:p>
            <a:pPr>
              <a:spcBef>
                <a:spcPts val="600"/>
              </a:spcBef>
              <a:defRPr/>
            </a:pPr>
            <a:r>
              <a:rPr lang="en-US" sz="1600" dirty="0">
                <a:solidFill>
                  <a:srgbClr val="0066A1"/>
                </a:solidFill>
                <a:latin typeface="Verdana" panose="020B0604030504040204" pitchFamily="34" charset="0"/>
                <a:ea typeface="Verdana" panose="020B0604030504040204" pitchFamily="34" charset="0"/>
                <a:cs typeface="Verdana" panose="020B0604030504040204" pitchFamily="34" charset="0"/>
              </a:rPr>
              <a:t>Section Vice Chair </a:t>
            </a:r>
          </a:p>
          <a:p>
            <a:pPr>
              <a:spcBef>
                <a:spcPts val="600"/>
              </a:spcBef>
              <a:defRPr/>
            </a:pPr>
            <a:r>
              <a:rPr lang="en-US" sz="1600" dirty="0">
                <a:solidFill>
                  <a:srgbClr val="0066A1"/>
                </a:solidFill>
                <a:latin typeface="Verdana" panose="020B0604030504040204" pitchFamily="34" charset="0"/>
                <a:ea typeface="Verdana" panose="020B0604030504040204" pitchFamily="34" charset="0"/>
                <a:cs typeface="Verdana" panose="020B0604030504040204" pitchFamily="34" charset="0"/>
              </a:rPr>
              <a:t>Section Treasurer </a:t>
            </a:r>
          </a:p>
          <a:p>
            <a:pPr>
              <a:spcBef>
                <a:spcPts val="600"/>
              </a:spcBef>
              <a:defRPr/>
            </a:pPr>
            <a:r>
              <a:rPr lang="en-US" sz="1600" dirty="0">
                <a:solidFill>
                  <a:srgbClr val="0066A1"/>
                </a:solidFill>
                <a:latin typeface="Verdana" panose="020B0604030504040204" pitchFamily="34" charset="0"/>
                <a:ea typeface="Verdana" panose="020B0604030504040204" pitchFamily="34" charset="0"/>
                <a:cs typeface="Verdana" panose="020B0604030504040204" pitchFamily="34" charset="0"/>
              </a:rPr>
              <a:t>Section Secretary </a:t>
            </a:r>
          </a:p>
          <a:p>
            <a:pPr>
              <a:spcBef>
                <a:spcPts val="600"/>
              </a:spcBef>
              <a:defRPr/>
            </a:pPr>
            <a:r>
              <a:rPr lang="en-US" sz="1600" dirty="0">
                <a:solidFill>
                  <a:srgbClr val="0066A1"/>
                </a:solidFill>
                <a:latin typeface="Verdana" panose="020B0604030504040204" pitchFamily="34" charset="0"/>
                <a:ea typeface="Verdana" panose="020B0604030504040204" pitchFamily="34" charset="0"/>
                <a:cs typeface="Verdana" panose="020B0604030504040204" pitchFamily="34" charset="0"/>
              </a:rPr>
              <a:t>Section Technical Chapter Chair</a:t>
            </a:r>
          </a:p>
          <a:p>
            <a:pPr>
              <a:spcBef>
                <a:spcPts val="600"/>
              </a:spcBef>
              <a:defRPr/>
            </a:pPr>
            <a:r>
              <a:rPr lang="en-US" sz="1600" dirty="0">
                <a:solidFill>
                  <a:srgbClr val="0066A1"/>
                </a:solidFill>
                <a:latin typeface="Verdana" panose="020B0604030504040204" pitchFamily="34" charset="0"/>
                <a:ea typeface="Verdana" panose="020B0604030504040204" pitchFamily="34" charset="0"/>
                <a:cs typeface="Verdana" panose="020B0604030504040204" pitchFamily="34" charset="0"/>
              </a:rPr>
              <a:t>Section Membership Development Chair</a:t>
            </a:r>
          </a:p>
          <a:p>
            <a:pPr>
              <a:spcBef>
                <a:spcPts val="600"/>
              </a:spcBef>
            </a:pPr>
            <a:r>
              <a:rPr lang="en-US" altLang="en-US" sz="1600" dirty="0">
                <a:solidFill>
                  <a:srgbClr val="E37222"/>
                </a:solidFill>
                <a:latin typeface="Verdana" panose="020B0604030504040204" pitchFamily="34" charset="0"/>
                <a:ea typeface="Verdana" panose="020B0604030504040204" pitchFamily="34" charset="0"/>
                <a:cs typeface="Verdana" panose="020B0604030504040204" pitchFamily="34" charset="0"/>
              </a:rPr>
              <a:t>Section Student Activities Chair -SSAC</a:t>
            </a:r>
          </a:p>
          <a:p>
            <a:pPr>
              <a:spcBef>
                <a:spcPts val="600"/>
              </a:spcBef>
            </a:pPr>
            <a:r>
              <a:rPr lang="en-US" altLang="en-US" sz="1600" dirty="0">
                <a:solidFill>
                  <a:srgbClr val="0066A1"/>
                </a:solidFill>
                <a:latin typeface="Verdana" panose="020B0604030504040204" pitchFamily="34" charset="0"/>
                <a:ea typeface="Verdana" panose="020B0604030504040204" pitchFamily="34" charset="0"/>
                <a:cs typeface="Verdana" panose="020B0604030504040204" pitchFamily="34" charset="0"/>
              </a:rPr>
              <a:t>Section Nominations &amp; Appointments Chair </a:t>
            </a:r>
          </a:p>
          <a:p>
            <a:pPr>
              <a:spcBef>
                <a:spcPts val="600"/>
              </a:spcBef>
            </a:pPr>
            <a:r>
              <a:rPr lang="en-US" altLang="en-US" sz="1600" dirty="0">
                <a:solidFill>
                  <a:srgbClr val="0066A1"/>
                </a:solidFill>
                <a:latin typeface="Verdana" panose="020B0604030504040204" pitchFamily="34" charset="0"/>
                <a:ea typeface="Verdana" panose="020B0604030504040204" pitchFamily="34" charset="0"/>
                <a:cs typeface="Verdana" panose="020B0604030504040204" pitchFamily="34" charset="0"/>
              </a:rPr>
              <a:t>Section Professional Activities Chair </a:t>
            </a:r>
          </a:p>
          <a:p>
            <a:pPr>
              <a:spcBef>
                <a:spcPts val="600"/>
              </a:spcBef>
            </a:pPr>
            <a:r>
              <a:rPr lang="en-US" altLang="en-US" sz="1600" dirty="0">
                <a:solidFill>
                  <a:srgbClr val="0066A1"/>
                </a:solidFill>
                <a:latin typeface="Verdana" panose="020B0604030504040204" pitchFamily="34" charset="0"/>
                <a:ea typeface="Verdana" panose="020B0604030504040204" pitchFamily="34" charset="0"/>
                <a:cs typeface="Verdana" panose="020B0604030504040204" pitchFamily="34" charset="0"/>
              </a:rPr>
              <a:t>Section Awards and Recognition Chair </a:t>
            </a:r>
          </a:p>
          <a:p>
            <a:pPr>
              <a:spcBef>
                <a:spcPts val="600"/>
              </a:spcBef>
            </a:pPr>
            <a:r>
              <a:rPr lang="en-US" altLang="en-US" sz="1600" dirty="0">
                <a:solidFill>
                  <a:srgbClr val="0066A1"/>
                </a:solidFill>
                <a:latin typeface="Verdana" panose="020B0604030504040204" pitchFamily="34" charset="0"/>
                <a:ea typeface="Verdana" panose="020B0604030504040204" pitchFamily="34" charset="0"/>
                <a:cs typeface="Verdana" panose="020B0604030504040204" pitchFamily="34" charset="0"/>
              </a:rPr>
              <a:t>Section Educational Activities Chair </a:t>
            </a:r>
          </a:p>
          <a:p>
            <a:pPr>
              <a:spcBef>
                <a:spcPts val="600"/>
              </a:spcBef>
            </a:pPr>
            <a:r>
              <a:rPr lang="en-US" altLang="en-US" sz="1600" dirty="0">
                <a:solidFill>
                  <a:srgbClr val="0066A1"/>
                </a:solidFill>
                <a:latin typeface="Verdana" panose="020B0604030504040204" pitchFamily="34" charset="0"/>
                <a:ea typeface="Verdana" panose="020B0604030504040204" pitchFamily="34" charset="0"/>
                <a:cs typeface="Verdana" panose="020B0604030504040204" pitchFamily="34" charset="0"/>
              </a:rPr>
              <a:t>Section Industry Relations Chair </a:t>
            </a:r>
            <a:endParaRPr lang="en-US" altLang="en-US" sz="1600" b="1" dirty="0">
              <a:solidFill>
                <a:srgbClr val="0066A1"/>
              </a:solidFill>
              <a:latin typeface="Verdana" panose="020B0604030504040204" pitchFamily="34" charset="0"/>
              <a:ea typeface="Verdana" panose="020B0604030504040204" pitchFamily="34" charset="0"/>
              <a:cs typeface="Verdana" panose="020B0604030504040204" pitchFamily="34" charset="0"/>
            </a:endParaRPr>
          </a:p>
          <a:p>
            <a:pPr>
              <a:spcBef>
                <a:spcPts val="600"/>
              </a:spcBef>
            </a:pPr>
            <a:endParaRPr lang="en-US" sz="1600" dirty="0">
              <a:solidFill>
                <a:srgbClr val="0066A1"/>
              </a:solidFill>
              <a:latin typeface="Verdana" panose="020B0604030504040204" pitchFamily="34" charset="0"/>
              <a:ea typeface="Verdana" panose="020B0604030504040204" pitchFamily="34" charset="0"/>
              <a:cs typeface="Verdana" panose="020B0604030504040204" pitchFamily="34" charset="0"/>
            </a:endParaRPr>
          </a:p>
          <a:p>
            <a:pPr marL="0" indent="0">
              <a:spcBef>
                <a:spcPts val="600"/>
              </a:spcBef>
              <a:buNone/>
            </a:pPr>
            <a:endParaRPr lang="en-US" sz="1600" dirty="0">
              <a:solidFill>
                <a:srgbClr val="0066A1"/>
              </a:solidFill>
              <a:latin typeface="Verdana" panose="020B0604030504040204" pitchFamily="34" charset="0"/>
              <a:ea typeface="Verdana" panose="020B0604030504040204" pitchFamily="34" charset="0"/>
              <a:cs typeface="Verdana" panose="020B0604030504040204" pitchFamily="34" charset="0"/>
            </a:endParaRPr>
          </a:p>
          <a:p>
            <a:pPr marL="0" indent="0">
              <a:spcBef>
                <a:spcPts val="600"/>
              </a:spcBef>
              <a:buNone/>
            </a:pPr>
            <a:endParaRPr lang="en-US" altLang="en-US" sz="1600" dirty="0">
              <a:solidFill>
                <a:srgbClr val="0066A1"/>
              </a:solidFill>
              <a:latin typeface="Verdana" panose="020B0604030504040204" pitchFamily="34" charset="0"/>
              <a:ea typeface="Verdana" panose="020B0604030504040204" pitchFamily="34" charset="0"/>
              <a:cs typeface="Verdana" panose="020B0604030504040204" pitchFamily="34" charset="0"/>
            </a:endParaRPr>
          </a:p>
          <a:p>
            <a:pPr marL="0" indent="0">
              <a:buNone/>
              <a:defRPr/>
            </a:pPr>
            <a:endParaRPr lang="en-US" sz="1600" dirty="0">
              <a:solidFill>
                <a:srgbClr val="0066A1"/>
              </a:solidFill>
              <a:latin typeface="Verdana" panose="020B0604030504040204" pitchFamily="34" charset="0"/>
              <a:ea typeface="Verdana" panose="020B0604030504040204" pitchFamily="34" charset="0"/>
              <a:cs typeface="Verdana" panose="020B0604030504040204" pitchFamily="34" charset="0"/>
            </a:endParaRPr>
          </a:p>
          <a:p>
            <a:pPr marL="0" indent="0">
              <a:buNone/>
              <a:defRPr/>
            </a:pPr>
            <a:endParaRPr lang="en-US" sz="1600" dirty="0">
              <a:solidFill>
                <a:srgbClr val="0066A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4294967295"/>
          </p:nvPr>
        </p:nvSpPr>
        <p:spPr>
          <a:xfrm>
            <a:off x="1" y="6206067"/>
            <a:ext cx="647700" cy="364067"/>
          </a:xfrm>
        </p:spPr>
        <p:txBody>
          <a:bodyPr/>
          <a:lstStyle>
            <a:lvl1pPr eaLnBrk="0" hangingPunct="0">
              <a:defRPr>
                <a:solidFill>
                  <a:schemeClr val="tx1"/>
                </a:solidFill>
                <a:latin typeface="Calibri" panose="020F0502020204030204" pitchFamily="34" charset="0"/>
              </a:defRPr>
            </a:lvl1pPr>
            <a:lvl2pPr marL="742932" indent="-285744" eaLnBrk="0" hangingPunct="0">
              <a:defRPr>
                <a:solidFill>
                  <a:schemeClr val="tx1"/>
                </a:solidFill>
                <a:latin typeface="Calibri" panose="020F0502020204030204" pitchFamily="34" charset="0"/>
              </a:defRPr>
            </a:lvl2pPr>
            <a:lvl3pPr marL="1142971" indent="-228594" eaLnBrk="0" hangingPunct="0">
              <a:defRPr>
                <a:solidFill>
                  <a:schemeClr val="tx1"/>
                </a:solidFill>
                <a:latin typeface="Calibri" panose="020F0502020204030204" pitchFamily="34" charset="0"/>
              </a:defRPr>
            </a:lvl3pPr>
            <a:lvl4pPr marL="1600160" indent="-228594" eaLnBrk="0" hangingPunct="0">
              <a:defRPr>
                <a:solidFill>
                  <a:schemeClr val="tx1"/>
                </a:solidFill>
                <a:latin typeface="Calibri" panose="020F0502020204030204" pitchFamily="34" charset="0"/>
              </a:defRPr>
            </a:lvl4pPr>
            <a:lvl5pPr marL="2057349" indent="-228594" eaLnBrk="0" hangingPunct="0">
              <a:defRPr>
                <a:solidFill>
                  <a:schemeClr val="tx1"/>
                </a:solidFill>
                <a:latin typeface="Calibri" panose="020F0502020204030204" pitchFamily="34" charset="0"/>
              </a:defRPr>
            </a:lvl5pPr>
            <a:lvl6pPr marL="2514537" indent="-228594" defTabSz="457189" eaLnBrk="0" fontAlgn="base" hangingPunct="0">
              <a:spcBef>
                <a:spcPct val="0"/>
              </a:spcBef>
              <a:spcAft>
                <a:spcPct val="0"/>
              </a:spcAft>
              <a:defRPr>
                <a:solidFill>
                  <a:schemeClr val="tx1"/>
                </a:solidFill>
                <a:latin typeface="Calibri" panose="020F0502020204030204" pitchFamily="34" charset="0"/>
              </a:defRPr>
            </a:lvl6pPr>
            <a:lvl7pPr marL="2971726" indent="-228594" defTabSz="457189" eaLnBrk="0" fontAlgn="base" hangingPunct="0">
              <a:spcBef>
                <a:spcPct val="0"/>
              </a:spcBef>
              <a:spcAft>
                <a:spcPct val="0"/>
              </a:spcAft>
              <a:defRPr>
                <a:solidFill>
                  <a:schemeClr val="tx1"/>
                </a:solidFill>
                <a:latin typeface="Calibri" panose="020F0502020204030204" pitchFamily="34" charset="0"/>
              </a:defRPr>
            </a:lvl7pPr>
            <a:lvl8pPr marL="3428914" indent="-228594" defTabSz="457189" eaLnBrk="0" fontAlgn="base" hangingPunct="0">
              <a:spcBef>
                <a:spcPct val="0"/>
              </a:spcBef>
              <a:spcAft>
                <a:spcPct val="0"/>
              </a:spcAft>
              <a:defRPr>
                <a:solidFill>
                  <a:schemeClr val="tx1"/>
                </a:solidFill>
                <a:latin typeface="Calibri" panose="020F0502020204030204" pitchFamily="34" charset="0"/>
              </a:defRPr>
            </a:lvl8pPr>
            <a:lvl9pPr marL="3886103" indent="-228594" defTabSz="457189" eaLnBrk="0" fontAlgn="base" hangingPunct="0">
              <a:spcBef>
                <a:spcPct val="0"/>
              </a:spcBef>
              <a:spcAft>
                <a:spcPct val="0"/>
              </a:spcAft>
              <a:defRPr>
                <a:solidFill>
                  <a:schemeClr val="tx1"/>
                </a:solidFill>
                <a:latin typeface="Calibri" panose="020F0502020204030204" pitchFamily="34" charset="0"/>
              </a:defRPr>
            </a:lvl9pPr>
          </a:lstStyle>
          <a:p>
            <a:pPr defTabSz="457189" eaLnBrk="1" fontAlgn="base" hangingPunct="1">
              <a:spcBef>
                <a:spcPct val="0"/>
              </a:spcBef>
              <a:spcAft>
                <a:spcPct val="0"/>
              </a:spcAft>
            </a:pPr>
            <a:fld id="{B755811C-33CD-4CDF-957C-27C0077A17B7}" type="slidenum">
              <a:rPr lang="en-US" altLang="en-US">
                <a:solidFill>
                  <a:srgbClr val="898989"/>
                </a:solidFill>
              </a:rPr>
              <a:pPr defTabSz="457189" eaLnBrk="1" fontAlgn="base" hangingPunct="1">
                <a:spcBef>
                  <a:spcPct val="0"/>
                </a:spcBef>
                <a:spcAft>
                  <a:spcPct val="0"/>
                </a:spcAft>
              </a:pPr>
              <a:t>25</a:t>
            </a:fld>
            <a:endParaRPr lang="en-US" altLang="en-US">
              <a:solidFill>
                <a:srgbClr val="898989"/>
              </a:solidFill>
            </a:endParaRPr>
          </a:p>
        </p:txBody>
      </p:sp>
      <p:sp>
        <p:nvSpPr>
          <p:cNvPr id="11" name="TextBox 10"/>
          <p:cNvSpPr txBox="1"/>
          <p:nvPr/>
        </p:nvSpPr>
        <p:spPr>
          <a:xfrm>
            <a:off x="923108" y="5705722"/>
            <a:ext cx="9187544" cy="338554"/>
          </a:xfrm>
          <a:prstGeom prst="rect">
            <a:avLst/>
          </a:prstGeom>
          <a:solidFill>
            <a:schemeClr val="accent4">
              <a:lumMod val="40000"/>
              <a:lumOff val="60000"/>
            </a:schemeClr>
          </a:solidFill>
          <a:ln w="3175">
            <a:solidFill>
              <a:schemeClr val="tx1"/>
            </a:solidFill>
          </a:ln>
        </p:spPr>
        <p:txBody>
          <a:bodyPr wrap="square" rtlCol="0">
            <a:spAutoFit/>
          </a:bodyPr>
          <a:lstStyle/>
          <a:p>
            <a:pPr algn="ctr"/>
            <a:r>
              <a:rPr lang="en-US" sz="1600" b="1" dirty="0">
                <a:solidFill>
                  <a:srgbClr val="0066A1"/>
                </a:solidFill>
              </a:rPr>
              <a:t>Content targeted to: Section, Chapter, Student Branch, Affinity Group</a:t>
            </a:r>
          </a:p>
        </p:txBody>
      </p:sp>
    </p:spTree>
    <p:extLst>
      <p:ext uri="{BB962C8B-B14F-4D97-AF65-F5344CB8AC3E}">
        <p14:creationId xmlns:p14="http://schemas.microsoft.com/office/powerpoint/2010/main" val="21861083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 y="6206067"/>
            <a:ext cx="647700" cy="364067"/>
          </a:xfrm>
        </p:spPr>
        <p:txBody>
          <a:bodyPr/>
          <a:lstStyle/>
          <a:p>
            <a:pPr defTabSz="457189" fontAlgn="base">
              <a:spcBef>
                <a:spcPct val="0"/>
              </a:spcBef>
              <a:spcAft>
                <a:spcPct val="0"/>
              </a:spcAft>
            </a:pPr>
            <a:fld id="{E813C1A1-2F45-4D51-9E2E-6BC3A04F56BE}" type="slidenum">
              <a:rPr lang="en-US" altLang="en-US" smtClean="0"/>
              <a:pPr defTabSz="457189" fontAlgn="base">
                <a:spcBef>
                  <a:spcPct val="0"/>
                </a:spcBef>
                <a:spcAft>
                  <a:spcPct val="0"/>
                </a:spcAft>
              </a:pPr>
              <a:t>26</a:t>
            </a:fld>
            <a:endParaRPr lang="en-US" altLang="en-US" smtClean="0"/>
          </a:p>
        </p:txBody>
      </p:sp>
      <p:pic>
        <p:nvPicPr>
          <p:cNvPr id="2" name="Picture 1"/>
          <p:cNvPicPr>
            <a:picLocks noChangeAspect="1"/>
          </p:cNvPicPr>
          <p:nvPr/>
        </p:nvPicPr>
        <p:blipFill>
          <a:blip r:embed="rId2"/>
          <a:stretch>
            <a:fillRect/>
          </a:stretch>
        </p:blipFill>
        <p:spPr>
          <a:xfrm>
            <a:off x="647701" y="480655"/>
            <a:ext cx="11239500" cy="5725412"/>
          </a:xfrm>
          <a:prstGeom prst="rect">
            <a:avLst/>
          </a:prstGeom>
        </p:spPr>
      </p:pic>
    </p:spTree>
    <p:extLst>
      <p:ext uri="{BB962C8B-B14F-4D97-AF65-F5344CB8AC3E}">
        <p14:creationId xmlns:p14="http://schemas.microsoft.com/office/powerpoint/2010/main" val="2243294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 y="6206067"/>
            <a:ext cx="647700" cy="364067"/>
          </a:xfrm>
        </p:spPr>
        <p:txBody>
          <a:bodyPr/>
          <a:lstStyle/>
          <a:p>
            <a:pPr defTabSz="457189" fontAlgn="base">
              <a:spcBef>
                <a:spcPct val="0"/>
              </a:spcBef>
              <a:spcAft>
                <a:spcPct val="0"/>
              </a:spcAft>
            </a:pPr>
            <a:fld id="{E813C1A1-2F45-4D51-9E2E-6BC3A04F56BE}" type="slidenum">
              <a:rPr lang="en-US" altLang="en-US" smtClean="0"/>
              <a:pPr defTabSz="457189" fontAlgn="base">
                <a:spcBef>
                  <a:spcPct val="0"/>
                </a:spcBef>
                <a:spcAft>
                  <a:spcPct val="0"/>
                </a:spcAft>
              </a:pPr>
              <a:t>27</a:t>
            </a:fld>
            <a:endParaRPr lang="en-US" altLang="en-US" smtClean="0"/>
          </a:p>
        </p:txBody>
      </p:sp>
      <p:pic>
        <p:nvPicPr>
          <p:cNvPr id="5" name="Picture 4"/>
          <p:cNvPicPr>
            <a:picLocks noChangeAspect="1"/>
          </p:cNvPicPr>
          <p:nvPr/>
        </p:nvPicPr>
        <p:blipFill>
          <a:blip r:embed="rId2"/>
          <a:stretch>
            <a:fillRect/>
          </a:stretch>
        </p:blipFill>
        <p:spPr>
          <a:xfrm>
            <a:off x="183338" y="571987"/>
            <a:ext cx="11767869" cy="5715644"/>
          </a:xfrm>
          <a:prstGeom prst="rect">
            <a:avLst/>
          </a:prstGeom>
        </p:spPr>
      </p:pic>
    </p:spTree>
    <p:extLst>
      <p:ext uri="{BB962C8B-B14F-4D97-AF65-F5344CB8AC3E}">
        <p14:creationId xmlns:p14="http://schemas.microsoft.com/office/powerpoint/2010/main" val="37758460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DD97BEB-BAEF-0344-9D5C-EC73E478698A}" type="slidenum">
              <a:rPr lang="en-US" smtClean="0"/>
              <a:pPr/>
              <a:t>28</a:t>
            </a:fld>
            <a:endParaRPr lang="en-US"/>
          </a:p>
        </p:txBody>
      </p:sp>
      <p:pic>
        <p:nvPicPr>
          <p:cNvPr id="4" name="Picture 3"/>
          <p:cNvPicPr>
            <a:picLocks noChangeAspect="1"/>
          </p:cNvPicPr>
          <p:nvPr/>
        </p:nvPicPr>
        <p:blipFill>
          <a:blip r:embed="rId2"/>
          <a:stretch>
            <a:fillRect/>
          </a:stretch>
        </p:blipFill>
        <p:spPr>
          <a:xfrm>
            <a:off x="838200" y="592184"/>
            <a:ext cx="10989299" cy="5674169"/>
          </a:xfrm>
          <a:prstGeom prst="rect">
            <a:avLst/>
          </a:prstGeom>
        </p:spPr>
      </p:pic>
    </p:spTree>
    <p:extLst>
      <p:ext uri="{BB962C8B-B14F-4D97-AF65-F5344CB8AC3E}">
        <p14:creationId xmlns:p14="http://schemas.microsoft.com/office/powerpoint/2010/main" val="38184826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DD97BEB-BAEF-0344-9D5C-EC73E478698A}" type="slidenum">
              <a:rPr lang="en-US" smtClean="0"/>
              <a:pPr/>
              <a:t>29</a:t>
            </a:fld>
            <a:endParaRPr lang="en-US"/>
          </a:p>
        </p:txBody>
      </p:sp>
      <p:pic>
        <p:nvPicPr>
          <p:cNvPr id="3" name="Picture 2"/>
          <p:cNvPicPr>
            <a:picLocks noChangeAspect="1"/>
          </p:cNvPicPr>
          <p:nvPr/>
        </p:nvPicPr>
        <p:blipFill>
          <a:blip r:embed="rId2"/>
          <a:stretch>
            <a:fillRect/>
          </a:stretch>
        </p:blipFill>
        <p:spPr>
          <a:xfrm>
            <a:off x="8283121" y="1372077"/>
            <a:ext cx="3289300" cy="2463800"/>
          </a:xfrm>
          <a:prstGeom prst="rect">
            <a:avLst/>
          </a:prstGeom>
        </p:spPr>
      </p:pic>
      <p:pic>
        <p:nvPicPr>
          <p:cNvPr id="5" name="Picture 4"/>
          <p:cNvPicPr>
            <a:picLocks noChangeAspect="1"/>
          </p:cNvPicPr>
          <p:nvPr/>
        </p:nvPicPr>
        <p:blipFill>
          <a:blip r:embed="rId3"/>
          <a:stretch>
            <a:fillRect/>
          </a:stretch>
        </p:blipFill>
        <p:spPr>
          <a:xfrm>
            <a:off x="513762" y="401275"/>
            <a:ext cx="7967829" cy="6169243"/>
          </a:xfrm>
          <a:prstGeom prst="rect">
            <a:avLst/>
          </a:prstGeom>
        </p:spPr>
      </p:pic>
      <p:pic>
        <p:nvPicPr>
          <p:cNvPr id="6" name="Picture 5"/>
          <p:cNvPicPr>
            <a:picLocks noChangeAspect="1"/>
          </p:cNvPicPr>
          <p:nvPr/>
        </p:nvPicPr>
        <p:blipFill>
          <a:blip r:embed="rId4"/>
          <a:stretch>
            <a:fillRect/>
          </a:stretch>
        </p:blipFill>
        <p:spPr>
          <a:xfrm>
            <a:off x="403518" y="728038"/>
            <a:ext cx="1885860" cy="902287"/>
          </a:xfrm>
          <a:prstGeom prst="rect">
            <a:avLst/>
          </a:prstGeom>
        </p:spPr>
      </p:pic>
    </p:spTree>
    <p:extLst>
      <p:ext uri="{BB962C8B-B14F-4D97-AF65-F5344CB8AC3E}">
        <p14:creationId xmlns:p14="http://schemas.microsoft.com/office/powerpoint/2010/main" val="3425402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1752600" y="381000"/>
            <a:ext cx="60198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9pPr>
          </a:lstStyle>
          <a:p>
            <a:pPr algn="ctr" eaLnBrk="1" hangingPunct="1"/>
            <a:r>
              <a:rPr lang="en-US" altLang="en-US" sz="3200" b="1" dirty="0">
                <a:solidFill>
                  <a:srgbClr val="005582"/>
                </a:solidFill>
                <a:latin typeface="Trebuchet MS" panose="020B0603020202020204" pitchFamily="34" charset="0"/>
              </a:rPr>
              <a:t>Membership by </a:t>
            </a:r>
            <a:r>
              <a:rPr lang="en-US" altLang="en-US" sz="3200" b="1" dirty="0" smtClean="0">
                <a:solidFill>
                  <a:srgbClr val="005582"/>
                </a:solidFill>
                <a:latin typeface="Trebuchet MS" panose="020B0603020202020204" pitchFamily="34" charset="0"/>
              </a:rPr>
              <a:t>Region</a:t>
            </a:r>
            <a:endParaRPr lang="en-US" altLang="en-US" sz="3200" b="1" dirty="0">
              <a:solidFill>
                <a:srgbClr val="005582"/>
              </a:solidFill>
              <a:latin typeface="Trebuchet MS" panose="020B0603020202020204" pitchFamily="34" charset="0"/>
            </a:endParaRPr>
          </a:p>
        </p:txBody>
      </p:sp>
      <p:sp>
        <p:nvSpPr>
          <p:cNvPr id="6146" name="Text Box 2"/>
          <p:cNvSpPr txBox="1">
            <a:spLocks noChangeArrowheads="1"/>
          </p:cNvSpPr>
          <p:nvPr/>
        </p:nvSpPr>
        <p:spPr bwMode="auto">
          <a:xfrm>
            <a:off x="3048000" y="5943601"/>
            <a:ext cx="480060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9pPr>
          </a:lstStyle>
          <a:p>
            <a:pPr algn="ctr">
              <a:spcBef>
                <a:spcPts val="1000"/>
              </a:spcBef>
            </a:pPr>
            <a:r>
              <a:rPr lang="en-US" altLang="en-US" sz="1600">
                <a:solidFill>
                  <a:srgbClr val="000099"/>
                </a:solidFill>
              </a:rPr>
              <a:t>Reflecting the global nature of IEEE, R8 and R10 are now the two largest IEEE Regions</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b="30118"/>
          <a:stretch>
            <a:fillRect/>
          </a:stretch>
        </p:blipFill>
        <p:spPr bwMode="auto">
          <a:xfrm>
            <a:off x="2743200" y="1143000"/>
            <a:ext cx="7620000" cy="3581400"/>
          </a:xfrm>
          <a:prstGeom prst="rect">
            <a:avLst/>
          </a:prstGeom>
          <a:noFill/>
          <a:ln>
            <a:noFill/>
          </a:ln>
          <a:effectLst/>
          <a:extLst>
            <a:ext uri="{909E8E84-426E-40DD-AFC4-6F175D3DCCD1}">
              <a14:hiddenFill xmlns:a14="http://schemas.microsoft.com/office/drawing/2010/main">
                <a:blipFill dpi="0" rotWithShape="0">
                  <a:blip/>
                  <a:srcRect b="30118"/>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8" name="Text Box 4"/>
          <p:cNvSpPr txBox="1">
            <a:spLocks noChangeArrowheads="1"/>
          </p:cNvSpPr>
          <p:nvPr/>
        </p:nvSpPr>
        <p:spPr bwMode="auto">
          <a:xfrm>
            <a:off x="3200400" y="5181600"/>
            <a:ext cx="15240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9pPr>
          </a:lstStyle>
          <a:p>
            <a:pPr algn="ctr">
              <a:spcBef>
                <a:spcPts val="1125"/>
              </a:spcBef>
            </a:pPr>
            <a:r>
              <a:rPr lang="en-US" altLang="en-US" sz="1800" b="1">
                <a:solidFill>
                  <a:srgbClr val="000099"/>
                </a:solidFill>
              </a:rPr>
              <a:t>R9 – 15,401</a:t>
            </a:r>
          </a:p>
        </p:txBody>
      </p:sp>
      <p:sp>
        <p:nvSpPr>
          <p:cNvPr id="6149" name="Text Box 5"/>
          <p:cNvSpPr txBox="1">
            <a:spLocks noChangeArrowheads="1"/>
          </p:cNvSpPr>
          <p:nvPr/>
        </p:nvSpPr>
        <p:spPr bwMode="auto">
          <a:xfrm>
            <a:off x="5638800" y="4572001"/>
            <a:ext cx="16002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9pPr>
          </a:lstStyle>
          <a:p>
            <a:pPr algn="ctr">
              <a:spcBef>
                <a:spcPts val="1125"/>
              </a:spcBef>
            </a:pPr>
            <a:r>
              <a:rPr lang="en-US" altLang="en-US" sz="1800" b="1">
                <a:solidFill>
                  <a:srgbClr val="000099"/>
                </a:solidFill>
              </a:rPr>
              <a:t>R8 </a:t>
            </a:r>
            <a:r>
              <a:rPr lang="en-US" altLang="en-US" b="1">
                <a:solidFill>
                  <a:srgbClr val="000099"/>
                </a:solidFill>
                <a:latin typeface="Times New Roman" panose="02020603050405020304" pitchFamily="18" charset="0"/>
              </a:rPr>
              <a:t>–</a:t>
            </a:r>
            <a:r>
              <a:rPr lang="en-US" altLang="en-US" sz="1800" b="1">
                <a:solidFill>
                  <a:srgbClr val="000099"/>
                </a:solidFill>
              </a:rPr>
              <a:t> 67,221</a:t>
            </a:r>
          </a:p>
        </p:txBody>
      </p:sp>
      <p:sp>
        <p:nvSpPr>
          <p:cNvPr id="6150" name="Text Box 6"/>
          <p:cNvSpPr txBox="1">
            <a:spLocks noChangeArrowheads="1"/>
          </p:cNvSpPr>
          <p:nvPr/>
        </p:nvSpPr>
        <p:spPr bwMode="auto">
          <a:xfrm>
            <a:off x="9144000" y="2819401"/>
            <a:ext cx="1676400" cy="620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9pPr>
          </a:lstStyle>
          <a:p>
            <a:pPr algn="ctr">
              <a:lnSpc>
                <a:spcPct val="70000"/>
              </a:lnSpc>
              <a:spcBef>
                <a:spcPts val="1125"/>
              </a:spcBef>
            </a:pPr>
            <a:r>
              <a:rPr lang="en-US" altLang="en-US" sz="1800" b="1">
                <a:solidFill>
                  <a:srgbClr val="000099"/>
                </a:solidFill>
              </a:rPr>
              <a:t>R10</a:t>
            </a:r>
          </a:p>
          <a:p>
            <a:pPr algn="ctr">
              <a:lnSpc>
                <a:spcPct val="70000"/>
              </a:lnSpc>
              <a:spcBef>
                <a:spcPts val="1125"/>
              </a:spcBef>
            </a:pPr>
            <a:r>
              <a:rPr lang="en-US" altLang="en-US" sz="1800" b="1">
                <a:solidFill>
                  <a:srgbClr val="000099"/>
                </a:solidFill>
              </a:rPr>
              <a:t>73,662</a:t>
            </a:r>
          </a:p>
        </p:txBody>
      </p:sp>
      <p:sp>
        <p:nvSpPr>
          <p:cNvPr id="6151" name="Text Box 7"/>
          <p:cNvSpPr txBox="1">
            <a:spLocks noChangeArrowheads="1"/>
          </p:cNvSpPr>
          <p:nvPr/>
        </p:nvSpPr>
        <p:spPr bwMode="auto">
          <a:xfrm>
            <a:off x="1524000" y="2895601"/>
            <a:ext cx="2133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9pPr>
          </a:lstStyle>
          <a:p>
            <a:pPr algn="ctr">
              <a:spcBef>
                <a:spcPts val="1125"/>
              </a:spcBef>
            </a:pPr>
            <a:r>
              <a:rPr lang="en-US" altLang="en-US" sz="1800" b="1">
                <a:solidFill>
                  <a:srgbClr val="000099"/>
                </a:solidFill>
              </a:rPr>
              <a:t>R1 to 6 </a:t>
            </a:r>
            <a:r>
              <a:rPr lang="en-US" altLang="en-US" b="1">
                <a:solidFill>
                  <a:srgbClr val="000099"/>
                </a:solidFill>
                <a:latin typeface="Times New Roman" panose="02020603050405020304" pitchFamily="18" charset="0"/>
              </a:rPr>
              <a:t>–</a:t>
            </a:r>
            <a:r>
              <a:rPr lang="en-US" altLang="en-US" sz="1800" b="1">
                <a:solidFill>
                  <a:srgbClr val="000099"/>
                </a:solidFill>
              </a:rPr>
              <a:t> 209,857</a:t>
            </a:r>
          </a:p>
        </p:txBody>
      </p:sp>
      <p:sp>
        <p:nvSpPr>
          <p:cNvPr id="6152" name="Text Box 8"/>
          <p:cNvSpPr txBox="1">
            <a:spLocks noChangeArrowheads="1"/>
          </p:cNvSpPr>
          <p:nvPr/>
        </p:nvSpPr>
        <p:spPr bwMode="auto">
          <a:xfrm>
            <a:off x="1905000" y="1219201"/>
            <a:ext cx="1524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9pPr>
          </a:lstStyle>
          <a:p>
            <a:pPr algn="ctr">
              <a:spcBef>
                <a:spcPts val="1125"/>
              </a:spcBef>
            </a:pPr>
            <a:r>
              <a:rPr lang="en-US" altLang="en-US" sz="1800" b="1">
                <a:solidFill>
                  <a:srgbClr val="000099"/>
                </a:solidFill>
              </a:rPr>
              <a:t>R7 </a:t>
            </a:r>
            <a:r>
              <a:rPr lang="en-US" altLang="en-US" b="1">
                <a:solidFill>
                  <a:srgbClr val="000099"/>
                </a:solidFill>
                <a:latin typeface="Times New Roman" panose="02020603050405020304" pitchFamily="18" charset="0"/>
              </a:rPr>
              <a:t>–</a:t>
            </a:r>
            <a:r>
              <a:rPr lang="en-US" altLang="en-US" sz="1800" b="1">
                <a:solidFill>
                  <a:srgbClr val="000099"/>
                </a:solidFill>
              </a:rPr>
              <a:t> 16,259</a:t>
            </a:r>
          </a:p>
        </p:txBody>
      </p:sp>
      <p:sp>
        <p:nvSpPr>
          <p:cNvPr id="6153" name="Line 9"/>
          <p:cNvSpPr>
            <a:spLocks noChangeShapeType="1"/>
          </p:cNvSpPr>
          <p:nvPr/>
        </p:nvSpPr>
        <p:spPr bwMode="auto">
          <a:xfrm flipH="1">
            <a:off x="6399214" y="2590800"/>
            <a:ext cx="384175" cy="2057400"/>
          </a:xfrm>
          <a:prstGeom prst="line">
            <a:avLst/>
          </a:prstGeom>
          <a:noFill/>
          <a:ln w="9360">
            <a:solidFill>
              <a:srgbClr val="2944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54" name="Line 10"/>
          <p:cNvSpPr>
            <a:spLocks noChangeShapeType="1"/>
          </p:cNvSpPr>
          <p:nvPr/>
        </p:nvSpPr>
        <p:spPr bwMode="auto">
          <a:xfrm>
            <a:off x="8534400" y="2743200"/>
            <a:ext cx="990600" cy="381000"/>
          </a:xfrm>
          <a:prstGeom prst="line">
            <a:avLst/>
          </a:prstGeom>
          <a:noFill/>
          <a:ln w="9360">
            <a:solidFill>
              <a:srgbClr val="2944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55" name="Line 11"/>
          <p:cNvSpPr>
            <a:spLocks noChangeShapeType="1"/>
          </p:cNvSpPr>
          <p:nvPr/>
        </p:nvSpPr>
        <p:spPr bwMode="auto">
          <a:xfrm flipH="1" flipV="1">
            <a:off x="2513014" y="1674814"/>
            <a:ext cx="1222375" cy="384175"/>
          </a:xfrm>
          <a:prstGeom prst="line">
            <a:avLst/>
          </a:prstGeom>
          <a:noFill/>
          <a:ln w="9360">
            <a:solidFill>
              <a:srgbClr val="2944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56" name="Line 12"/>
          <p:cNvSpPr>
            <a:spLocks noChangeShapeType="1"/>
          </p:cNvSpPr>
          <p:nvPr/>
        </p:nvSpPr>
        <p:spPr bwMode="auto">
          <a:xfrm flipH="1">
            <a:off x="2665414" y="2590800"/>
            <a:ext cx="765175" cy="381000"/>
          </a:xfrm>
          <a:prstGeom prst="line">
            <a:avLst/>
          </a:prstGeom>
          <a:noFill/>
          <a:ln w="9360">
            <a:solidFill>
              <a:srgbClr val="2944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57" name="Line 13"/>
          <p:cNvSpPr>
            <a:spLocks noChangeShapeType="1"/>
          </p:cNvSpPr>
          <p:nvPr/>
        </p:nvSpPr>
        <p:spPr bwMode="auto">
          <a:xfrm flipH="1">
            <a:off x="3808414" y="3962400"/>
            <a:ext cx="688975" cy="1219200"/>
          </a:xfrm>
          <a:prstGeom prst="line">
            <a:avLst/>
          </a:prstGeom>
          <a:noFill/>
          <a:ln w="9360">
            <a:solidFill>
              <a:srgbClr val="2944B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58" name="Text Box 14"/>
          <p:cNvSpPr txBox="1">
            <a:spLocks noChangeArrowheads="1"/>
          </p:cNvSpPr>
          <p:nvPr/>
        </p:nvSpPr>
        <p:spPr bwMode="auto">
          <a:xfrm>
            <a:off x="1676400" y="3352801"/>
            <a:ext cx="1265238" cy="19642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9pPr>
          </a:lstStyle>
          <a:p>
            <a:pPr algn="ctr">
              <a:spcBef>
                <a:spcPts val="875"/>
              </a:spcBef>
            </a:pPr>
            <a:r>
              <a:rPr lang="en-US" altLang="en-US" sz="1400" b="1">
                <a:solidFill>
                  <a:srgbClr val="005582"/>
                </a:solidFill>
              </a:rPr>
              <a:t>R1 – 37,050</a:t>
            </a:r>
          </a:p>
          <a:p>
            <a:pPr algn="ctr">
              <a:spcBef>
                <a:spcPts val="875"/>
              </a:spcBef>
            </a:pPr>
            <a:r>
              <a:rPr lang="en-US" altLang="en-US" sz="1400" b="1">
                <a:solidFill>
                  <a:srgbClr val="005582"/>
                </a:solidFill>
              </a:rPr>
              <a:t>R2 – 32,137</a:t>
            </a:r>
          </a:p>
          <a:p>
            <a:pPr algn="ctr">
              <a:spcBef>
                <a:spcPts val="875"/>
              </a:spcBef>
            </a:pPr>
            <a:r>
              <a:rPr lang="en-US" altLang="en-US" sz="1400" b="1">
                <a:solidFill>
                  <a:srgbClr val="005582"/>
                </a:solidFill>
              </a:rPr>
              <a:t>R3 – 30,557</a:t>
            </a:r>
          </a:p>
          <a:p>
            <a:pPr algn="ctr">
              <a:spcBef>
                <a:spcPts val="875"/>
              </a:spcBef>
            </a:pPr>
            <a:r>
              <a:rPr lang="en-US" altLang="en-US" sz="1400" b="1">
                <a:solidFill>
                  <a:srgbClr val="005582"/>
                </a:solidFill>
              </a:rPr>
              <a:t>R4 – 23,204</a:t>
            </a:r>
          </a:p>
          <a:p>
            <a:pPr algn="ctr">
              <a:spcBef>
                <a:spcPts val="875"/>
              </a:spcBef>
            </a:pPr>
            <a:r>
              <a:rPr lang="en-US" altLang="en-US" sz="1400" b="1">
                <a:solidFill>
                  <a:srgbClr val="005582"/>
                </a:solidFill>
              </a:rPr>
              <a:t>R5 – 28,765</a:t>
            </a:r>
          </a:p>
          <a:p>
            <a:pPr algn="ctr">
              <a:spcBef>
                <a:spcPts val="875"/>
              </a:spcBef>
            </a:pPr>
            <a:r>
              <a:rPr lang="en-US" altLang="en-US" sz="1400" b="1">
                <a:solidFill>
                  <a:srgbClr val="005582"/>
                </a:solidFill>
              </a:rPr>
              <a:t>R6 – 58,144</a:t>
            </a:r>
          </a:p>
        </p:txBody>
      </p:sp>
      <p:sp>
        <p:nvSpPr>
          <p:cNvPr id="6159" name="Line 15"/>
          <p:cNvSpPr>
            <a:spLocks noChangeShapeType="1"/>
          </p:cNvSpPr>
          <p:nvPr/>
        </p:nvSpPr>
        <p:spPr bwMode="auto">
          <a:xfrm>
            <a:off x="6629400" y="5029200"/>
            <a:ext cx="1588" cy="838200"/>
          </a:xfrm>
          <a:prstGeom prst="line">
            <a:avLst/>
          </a:prstGeom>
          <a:noFill/>
          <a:ln w="9360">
            <a:solidFill>
              <a:srgbClr val="0066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60" name="Line 16"/>
          <p:cNvSpPr>
            <a:spLocks noChangeShapeType="1"/>
          </p:cNvSpPr>
          <p:nvPr/>
        </p:nvSpPr>
        <p:spPr bwMode="auto">
          <a:xfrm flipH="1">
            <a:off x="7694614" y="3505200"/>
            <a:ext cx="2136775" cy="2362200"/>
          </a:xfrm>
          <a:prstGeom prst="line">
            <a:avLst/>
          </a:prstGeom>
          <a:noFill/>
          <a:ln w="9360">
            <a:solidFill>
              <a:srgbClr val="0066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 name="Rectangle 1"/>
          <p:cNvSpPr/>
          <p:nvPr/>
        </p:nvSpPr>
        <p:spPr>
          <a:xfrm>
            <a:off x="8009800" y="5955268"/>
            <a:ext cx="3643177" cy="369332"/>
          </a:xfrm>
          <a:prstGeom prst="rect">
            <a:avLst/>
          </a:prstGeom>
        </p:spPr>
        <p:txBody>
          <a:bodyPr wrap="none">
            <a:spAutoFit/>
          </a:bodyPr>
          <a:lstStyle/>
          <a:p>
            <a:pPr>
              <a:spcBef>
                <a:spcPct val="50000"/>
              </a:spcBef>
            </a:pPr>
            <a:r>
              <a:rPr lang="en-US" altLang="en-US" b="1" dirty="0">
                <a:solidFill>
                  <a:srgbClr val="000099"/>
                </a:solidFill>
                <a:latin typeface="Arial" panose="020B0604020202020204" pitchFamily="34" charset="0"/>
              </a:rPr>
              <a:t>TOTAL MEMBERSHIP – </a:t>
            </a:r>
            <a:r>
              <a:rPr lang="en-US" altLang="en-US" b="1" dirty="0" smtClean="0">
                <a:solidFill>
                  <a:srgbClr val="000099"/>
                </a:solidFill>
                <a:latin typeface="Arial" panose="020B0604020202020204" pitchFamily="34" charset="0"/>
              </a:rPr>
              <a:t>400,000</a:t>
            </a:r>
            <a:endParaRPr lang="en-US" altLang="en-US" b="1" dirty="0">
              <a:solidFill>
                <a:srgbClr val="000099"/>
              </a:solidFill>
              <a:latin typeface="Arial" panose="020B0604020202020204" pitchFamily="34" charset="0"/>
            </a:endParaRPr>
          </a:p>
        </p:txBody>
      </p:sp>
    </p:spTree>
    <p:extLst>
      <p:ext uri="{BB962C8B-B14F-4D97-AF65-F5344CB8AC3E}">
        <p14:creationId xmlns:p14="http://schemas.microsoft.com/office/powerpoint/2010/main" val="2530341926"/>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DD97BEB-BAEF-0344-9D5C-EC73E478698A}" type="slidenum">
              <a:rPr lang="en-US" smtClean="0"/>
              <a:pPr/>
              <a:t>30</a:t>
            </a:fld>
            <a:endParaRPr lang="en-US"/>
          </a:p>
        </p:txBody>
      </p:sp>
      <p:sp>
        <p:nvSpPr>
          <p:cNvPr id="4" name="Left Arrow 3"/>
          <p:cNvSpPr/>
          <p:nvPr/>
        </p:nvSpPr>
        <p:spPr>
          <a:xfrm>
            <a:off x="7286839" y="683891"/>
            <a:ext cx="2144543" cy="841923"/>
          </a:xfrm>
          <a:prstGeom prst="leftArrow">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98132E"/>
                </a:solidFill>
              </a:rPr>
              <a:t>Ongoing tasks </a:t>
            </a:r>
          </a:p>
        </p:txBody>
      </p:sp>
      <p:pic>
        <p:nvPicPr>
          <p:cNvPr id="5" name="Picture 4"/>
          <p:cNvPicPr>
            <a:picLocks noChangeAspect="1"/>
          </p:cNvPicPr>
          <p:nvPr/>
        </p:nvPicPr>
        <p:blipFill>
          <a:blip r:embed="rId2"/>
          <a:stretch>
            <a:fillRect/>
          </a:stretch>
        </p:blipFill>
        <p:spPr>
          <a:xfrm>
            <a:off x="6851412" y="1525813"/>
            <a:ext cx="3378200" cy="2413000"/>
          </a:xfrm>
          <a:prstGeom prst="rect">
            <a:avLst/>
          </a:prstGeom>
        </p:spPr>
      </p:pic>
      <p:pic>
        <p:nvPicPr>
          <p:cNvPr id="6" name="Picture 5"/>
          <p:cNvPicPr>
            <a:picLocks noChangeAspect="1"/>
          </p:cNvPicPr>
          <p:nvPr/>
        </p:nvPicPr>
        <p:blipFill>
          <a:blip r:embed="rId3"/>
          <a:stretch>
            <a:fillRect/>
          </a:stretch>
        </p:blipFill>
        <p:spPr>
          <a:xfrm>
            <a:off x="109916" y="521977"/>
            <a:ext cx="7058009" cy="5591440"/>
          </a:xfrm>
          <a:prstGeom prst="rect">
            <a:avLst/>
          </a:prstGeom>
        </p:spPr>
      </p:pic>
      <p:pic>
        <p:nvPicPr>
          <p:cNvPr id="7" name="Picture 6"/>
          <p:cNvPicPr>
            <a:picLocks noChangeAspect="1"/>
          </p:cNvPicPr>
          <p:nvPr/>
        </p:nvPicPr>
        <p:blipFill>
          <a:blip r:embed="rId4"/>
          <a:stretch>
            <a:fillRect/>
          </a:stretch>
        </p:blipFill>
        <p:spPr>
          <a:xfrm>
            <a:off x="109916" y="835548"/>
            <a:ext cx="3478017" cy="931699"/>
          </a:xfrm>
          <a:prstGeom prst="rect">
            <a:avLst/>
          </a:prstGeom>
        </p:spPr>
      </p:pic>
    </p:spTree>
    <p:extLst>
      <p:ext uri="{BB962C8B-B14F-4D97-AF65-F5344CB8AC3E}">
        <p14:creationId xmlns:p14="http://schemas.microsoft.com/office/powerpoint/2010/main" val="7238177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DD97BEB-BAEF-0344-9D5C-EC73E478698A}" type="slidenum">
              <a:rPr lang="en-US" smtClean="0"/>
              <a:pPr/>
              <a:t>31</a:t>
            </a:fld>
            <a:endParaRPr lang="en-US"/>
          </a:p>
        </p:txBody>
      </p:sp>
      <p:pic>
        <p:nvPicPr>
          <p:cNvPr id="5" name="Picture 4"/>
          <p:cNvPicPr>
            <a:picLocks noChangeAspect="1"/>
          </p:cNvPicPr>
          <p:nvPr/>
        </p:nvPicPr>
        <p:blipFill>
          <a:blip r:embed="rId2"/>
          <a:stretch>
            <a:fillRect/>
          </a:stretch>
        </p:blipFill>
        <p:spPr>
          <a:xfrm>
            <a:off x="7970874" y="2105431"/>
            <a:ext cx="3289300" cy="2463800"/>
          </a:xfrm>
          <a:prstGeom prst="rect">
            <a:avLst/>
          </a:prstGeom>
        </p:spPr>
      </p:pic>
      <p:pic>
        <p:nvPicPr>
          <p:cNvPr id="6" name="Picture 5"/>
          <p:cNvPicPr>
            <a:picLocks noChangeAspect="1"/>
          </p:cNvPicPr>
          <p:nvPr/>
        </p:nvPicPr>
        <p:blipFill>
          <a:blip r:embed="rId3"/>
          <a:stretch>
            <a:fillRect/>
          </a:stretch>
        </p:blipFill>
        <p:spPr>
          <a:xfrm>
            <a:off x="513762" y="223258"/>
            <a:ext cx="6627687" cy="6347261"/>
          </a:xfrm>
          <a:prstGeom prst="rect">
            <a:avLst/>
          </a:prstGeom>
        </p:spPr>
      </p:pic>
      <p:pic>
        <p:nvPicPr>
          <p:cNvPr id="7" name="Picture 6"/>
          <p:cNvPicPr>
            <a:picLocks noChangeAspect="1"/>
          </p:cNvPicPr>
          <p:nvPr/>
        </p:nvPicPr>
        <p:blipFill>
          <a:blip r:embed="rId4"/>
          <a:stretch>
            <a:fillRect/>
          </a:stretch>
        </p:blipFill>
        <p:spPr>
          <a:xfrm>
            <a:off x="261259" y="557350"/>
            <a:ext cx="1575437" cy="753765"/>
          </a:xfrm>
          <a:prstGeom prst="rect">
            <a:avLst/>
          </a:prstGeom>
        </p:spPr>
      </p:pic>
    </p:spTree>
    <p:extLst>
      <p:ext uri="{BB962C8B-B14F-4D97-AF65-F5344CB8AC3E}">
        <p14:creationId xmlns:p14="http://schemas.microsoft.com/office/powerpoint/2010/main" val="41040554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4294967295"/>
          </p:nvPr>
        </p:nvPicPr>
        <p:blipFill>
          <a:blip r:embed="rId2"/>
          <a:stretch>
            <a:fillRect/>
          </a:stretch>
        </p:blipFill>
        <p:spPr>
          <a:xfrm>
            <a:off x="323850" y="1291168"/>
            <a:ext cx="10938933" cy="4703233"/>
          </a:xfrm>
          <a:prstGeom prst="rect">
            <a:avLst/>
          </a:prstGeom>
        </p:spPr>
      </p:pic>
      <p:pic>
        <p:nvPicPr>
          <p:cNvPr id="3" name="Picture 2"/>
          <p:cNvPicPr>
            <a:picLocks noChangeAspect="1"/>
          </p:cNvPicPr>
          <p:nvPr/>
        </p:nvPicPr>
        <p:blipFill>
          <a:blip r:embed="rId3"/>
          <a:stretch>
            <a:fillRect/>
          </a:stretch>
        </p:blipFill>
        <p:spPr>
          <a:xfrm>
            <a:off x="4712317" y="1385865"/>
            <a:ext cx="3526969" cy="2637328"/>
          </a:xfrm>
          <a:prstGeom prst="rect">
            <a:avLst/>
          </a:prstGeom>
        </p:spPr>
      </p:pic>
      <p:sp>
        <p:nvSpPr>
          <p:cNvPr id="2" name="Title 1"/>
          <p:cNvSpPr>
            <a:spLocks noGrp="1"/>
          </p:cNvSpPr>
          <p:nvPr>
            <p:ph type="title" idx="4294967295"/>
          </p:nvPr>
        </p:nvSpPr>
        <p:spPr>
          <a:xfrm>
            <a:off x="409652" y="482363"/>
            <a:ext cx="11176000" cy="395759"/>
          </a:xfrm>
        </p:spPr>
        <p:txBody>
          <a:bodyPr>
            <a:normAutofit fontScale="90000"/>
          </a:bodyPr>
          <a:lstStyle/>
          <a:p>
            <a:r>
              <a:rPr lang="en-US" sz="3200" dirty="0">
                <a:latin typeface="Verdana" panose="020B0604030504040204" pitchFamily="34" charset="0"/>
                <a:ea typeface="Verdana" panose="020B0604030504040204" pitchFamily="34" charset="0"/>
                <a:cs typeface="Verdana" panose="020B0604030504040204" pitchFamily="34" charset="0"/>
              </a:rPr>
              <a:t>Tasks have links to Information Resources</a:t>
            </a:r>
          </a:p>
        </p:txBody>
      </p:sp>
      <p:sp>
        <p:nvSpPr>
          <p:cNvPr id="4" name="Slide Number Placeholder 3"/>
          <p:cNvSpPr>
            <a:spLocks noGrp="1"/>
          </p:cNvSpPr>
          <p:nvPr>
            <p:ph type="sldNum" sz="quarter" idx="4294967295"/>
          </p:nvPr>
        </p:nvSpPr>
        <p:spPr>
          <a:xfrm>
            <a:off x="1" y="6206067"/>
            <a:ext cx="647700" cy="364067"/>
          </a:xfrm>
        </p:spPr>
        <p:txBody>
          <a:bodyPr/>
          <a:lstStyle/>
          <a:p>
            <a:pPr defTabSz="457189" fontAlgn="base">
              <a:spcBef>
                <a:spcPct val="0"/>
              </a:spcBef>
              <a:spcAft>
                <a:spcPct val="0"/>
              </a:spcAft>
            </a:pPr>
            <a:fld id="{E813C1A1-2F45-4D51-9E2E-6BC3A04F56BE}" type="slidenum">
              <a:rPr lang="en-US" altLang="en-US" smtClean="0"/>
              <a:pPr defTabSz="457189" fontAlgn="base">
                <a:spcBef>
                  <a:spcPct val="0"/>
                </a:spcBef>
                <a:spcAft>
                  <a:spcPct val="0"/>
                </a:spcAft>
              </a:pPr>
              <a:t>32</a:t>
            </a:fld>
            <a:endParaRPr lang="en-US" altLang="en-US" dirty="0" smtClean="0"/>
          </a:p>
        </p:txBody>
      </p:sp>
      <p:pic>
        <p:nvPicPr>
          <p:cNvPr id="7" name="Picture 6"/>
          <p:cNvPicPr>
            <a:picLocks noChangeAspect="1"/>
          </p:cNvPicPr>
          <p:nvPr/>
        </p:nvPicPr>
        <p:blipFill>
          <a:blip r:embed="rId4"/>
          <a:stretch>
            <a:fillRect/>
          </a:stretch>
        </p:blipFill>
        <p:spPr>
          <a:xfrm>
            <a:off x="7612269" y="2511486"/>
            <a:ext cx="2954251" cy="2030972"/>
          </a:xfrm>
          <a:prstGeom prst="rect">
            <a:avLst/>
          </a:prstGeom>
          <a:ln>
            <a:solidFill>
              <a:schemeClr val="accent1"/>
            </a:solidFill>
          </a:ln>
        </p:spPr>
      </p:pic>
      <p:pic>
        <p:nvPicPr>
          <p:cNvPr id="8" name="Picture 7"/>
          <p:cNvPicPr>
            <a:picLocks noChangeAspect="1"/>
          </p:cNvPicPr>
          <p:nvPr/>
        </p:nvPicPr>
        <p:blipFill>
          <a:blip r:embed="rId5"/>
          <a:stretch>
            <a:fillRect/>
          </a:stretch>
        </p:blipFill>
        <p:spPr>
          <a:xfrm>
            <a:off x="5211098" y="4117892"/>
            <a:ext cx="2300749" cy="2076433"/>
          </a:xfrm>
          <a:prstGeom prst="rect">
            <a:avLst/>
          </a:prstGeom>
          <a:ln>
            <a:solidFill>
              <a:srgbClr val="000000"/>
            </a:solidFill>
          </a:ln>
        </p:spPr>
      </p:pic>
      <p:pic>
        <p:nvPicPr>
          <p:cNvPr id="9" name="Picture 8"/>
          <p:cNvPicPr>
            <a:picLocks noChangeAspect="1"/>
          </p:cNvPicPr>
          <p:nvPr/>
        </p:nvPicPr>
        <p:blipFill>
          <a:blip r:embed="rId6"/>
          <a:stretch>
            <a:fillRect/>
          </a:stretch>
        </p:blipFill>
        <p:spPr>
          <a:xfrm>
            <a:off x="1950720" y="3096351"/>
            <a:ext cx="326304" cy="326304"/>
          </a:xfrm>
          <a:prstGeom prst="rect">
            <a:avLst/>
          </a:prstGeom>
        </p:spPr>
      </p:pic>
      <p:sp>
        <p:nvSpPr>
          <p:cNvPr id="10" name="Oval Callout 9"/>
          <p:cNvSpPr/>
          <p:nvPr/>
        </p:nvSpPr>
        <p:spPr>
          <a:xfrm>
            <a:off x="6383382" y="3526972"/>
            <a:ext cx="2090057" cy="1269712"/>
          </a:xfrm>
          <a:prstGeom prst="wedgeEllipseCallout">
            <a:avLst>
              <a:gd name="adj1" fmla="val -242404"/>
              <a:gd name="adj2" fmla="val -68220"/>
            </a:avLst>
          </a:prstGeom>
          <a:solidFill>
            <a:schemeClr val="accent4">
              <a:lumMod val="40000"/>
              <a:lumOff val="60000"/>
            </a:schemeClr>
          </a:solidFill>
          <a:ln w="25400" cap="flat" cmpd="sng" algn="ctr">
            <a:solidFill>
              <a:srgbClr val="4F81BD">
                <a:shade val="50000"/>
              </a:srgbClr>
            </a:solidFill>
            <a:prstDash val="soli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377">
              <a:defRPr/>
            </a:pPr>
            <a:r>
              <a:rPr lang="en-US" sz="1600" b="1" dirty="0">
                <a:solidFill>
                  <a:srgbClr val="C00000"/>
                </a:solidFill>
                <a:latin typeface="Calibri" panose="020F0502020204030204"/>
              </a:rPr>
              <a:t>Takes you to the  content source</a:t>
            </a:r>
          </a:p>
        </p:txBody>
      </p:sp>
    </p:spTree>
    <p:extLst>
      <p:ext uri="{BB962C8B-B14F-4D97-AF65-F5344CB8AC3E}">
        <p14:creationId xmlns:p14="http://schemas.microsoft.com/office/powerpoint/2010/main" val="23768549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 y="6206067"/>
            <a:ext cx="647700" cy="364067"/>
          </a:xfrm>
        </p:spPr>
        <p:txBody>
          <a:bodyPr/>
          <a:lstStyle/>
          <a:p>
            <a:pPr defTabSz="457189" fontAlgn="base">
              <a:spcBef>
                <a:spcPct val="0"/>
              </a:spcBef>
              <a:spcAft>
                <a:spcPct val="0"/>
              </a:spcAft>
            </a:pPr>
            <a:fld id="{E813C1A1-2F45-4D51-9E2E-6BC3A04F56BE}" type="slidenum">
              <a:rPr lang="en-US" altLang="en-US" smtClean="0"/>
              <a:pPr defTabSz="457189" fontAlgn="base">
                <a:spcBef>
                  <a:spcPct val="0"/>
                </a:spcBef>
                <a:spcAft>
                  <a:spcPct val="0"/>
                </a:spcAft>
              </a:pPr>
              <a:t>33</a:t>
            </a:fld>
            <a:endParaRPr lang="en-US" altLang="en-US" smtClean="0"/>
          </a:p>
        </p:txBody>
      </p:sp>
      <p:pic>
        <p:nvPicPr>
          <p:cNvPr id="2" name="Picture 1"/>
          <p:cNvPicPr>
            <a:picLocks noChangeAspect="1"/>
          </p:cNvPicPr>
          <p:nvPr/>
        </p:nvPicPr>
        <p:blipFill>
          <a:blip r:embed="rId2"/>
          <a:stretch>
            <a:fillRect/>
          </a:stretch>
        </p:blipFill>
        <p:spPr>
          <a:xfrm>
            <a:off x="121129" y="681952"/>
            <a:ext cx="11800907" cy="5652880"/>
          </a:xfrm>
          <a:prstGeom prst="rect">
            <a:avLst/>
          </a:prstGeom>
        </p:spPr>
      </p:pic>
      <p:sp>
        <p:nvSpPr>
          <p:cNvPr id="5" name="Oval 4"/>
          <p:cNvSpPr/>
          <p:nvPr/>
        </p:nvSpPr>
        <p:spPr>
          <a:xfrm>
            <a:off x="6474179" y="3508393"/>
            <a:ext cx="1833384" cy="852524"/>
          </a:xfrm>
          <a:prstGeom prst="ellipse">
            <a:avLst/>
          </a:prstGeom>
          <a:noFill/>
          <a:ln w="38100">
            <a:solidFill>
              <a:srgbClr val="CC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04735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85" y="312652"/>
            <a:ext cx="10515600" cy="553336"/>
          </a:xfrm>
        </p:spPr>
        <p:txBody>
          <a:bodyPr/>
          <a:lstStyle/>
          <a:p>
            <a:r>
              <a:rPr lang="en-US" sz="3200" dirty="0">
                <a:latin typeface="Verdana" panose="020B0604030504040204" pitchFamily="34" charset="0"/>
                <a:ea typeface="Verdana" panose="020B0604030504040204" pitchFamily="34" charset="0"/>
                <a:cs typeface="Verdana" panose="020B0604030504040204" pitchFamily="34" charset="0"/>
              </a:rPr>
              <a:t>Recommended </a:t>
            </a:r>
            <a:r>
              <a:rPr lang="en-US" sz="3200" dirty="0" smtClean="0">
                <a:latin typeface="Verdana" panose="020B0604030504040204" pitchFamily="34" charset="0"/>
                <a:ea typeface="Verdana" panose="020B0604030504040204" pitchFamily="34" charset="0"/>
                <a:cs typeface="Verdana" panose="020B0604030504040204" pitchFamily="34" charset="0"/>
              </a:rPr>
              <a:t>CLE Training </a:t>
            </a:r>
            <a:r>
              <a:rPr lang="en-US" sz="3200" dirty="0">
                <a:latin typeface="Verdana" panose="020B0604030504040204" pitchFamily="34" charset="0"/>
                <a:ea typeface="Verdana" panose="020B0604030504040204" pitchFamily="34" charset="0"/>
                <a:cs typeface="Verdana" panose="020B0604030504040204" pitchFamily="34" charset="0"/>
              </a:rPr>
              <a:t>(Courses)</a:t>
            </a:r>
          </a:p>
        </p:txBody>
      </p:sp>
      <p:sp>
        <p:nvSpPr>
          <p:cNvPr id="3" name="Text Placeholder 2"/>
          <p:cNvSpPr>
            <a:spLocks noGrp="1"/>
          </p:cNvSpPr>
          <p:nvPr>
            <p:ph type="body" sz="quarter" idx="13"/>
          </p:nvPr>
        </p:nvSpPr>
        <p:spPr>
          <a:xfrm>
            <a:off x="330999" y="1717150"/>
            <a:ext cx="6424749" cy="3339065"/>
          </a:xfrm>
        </p:spPr>
        <p:txBody>
          <a:bodyPr>
            <a:normAutofit/>
          </a:bodyPr>
          <a:lstStyle/>
          <a:p>
            <a:pPr marL="457189" indent="-457189">
              <a:buAutoNum type="arabicPeriod"/>
            </a:pPr>
            <a:r>
              <a:rPr lang="en-US" sz="2400" dirty="0">
                <a:solidFill>
                  <a:srgbClr val="0066A1"/>
                </a:solidFill>
              </a:rPr>
              <a:t>Leadership (strategic, interpersonal)  </a:t>
            </a:r>
          </a:p>
          <a:p>
            <a:pPr marL="457189" indent="-457189">
              <a:buAutoNum type="arabicPeriod"/>
            </a:pPr>
            <a:r>
              <a:rPr lang="en-US" sz="2400" dirty="0">
                <a:solidFill>
                  <a:srgbClr val="0066A1"/>
                </a:solidFill>
              </a:rPr>
              <a:t>Management (day-to-day)</a:t>
            </a:r>
          </a:p>
          <a:p>
            <a:pPr marL="457189" indent="-457189">
              <a:buAutoNum type="arabicPeriod"/>
            </a:pPr>
            <a:r>
              <a:rPr lang="en-US" sz="2400" dirty="0">
                <a:solidFill>
                  <a:srgbClr val="0066A1"/>
                </a:solidFill>
              </a:rPr>
              <a:t>IEEE Awareness (incl. tools)</a:t>
            </a:r>
          </a:p>
          <a:p>
            <a:pPr marL="457189" indent="-457189">
              <a:buAutoNum type="arabicPeriod"/>
            </a:pPr>
            <a:r>
              <a:rPr lang="en-US" sz="2400" dirty="0">
                <a:solidFill>
                  <a:srgbClr val="0066A1"/>
                </a:solidFill>
              </a:rPr>
              <a:t>Business &amp; Technology (incl. finance, ethics)</a:t>
            </a:r>
          </a:p>
          <a:p>
            <a:pPr marL="457189" indent="-457189">
              <a:buAutoNum type="arabicPeriod"/>
            </a:pPr>
            <a:r>
              <a:rPr lang="en-US" sz="2400" dirty="0">
                <a:solidFill>
                  <a:srgbClr val="0066A1"/>
                </a:solidFill>
              </a:rPr>
              <a:t>Member Engagement</a:t>
            </a:r>
          </a:p>
          <a:p>
            <a:pPr marL="457189" indent="-457189">
              <a:buAutoNum type="arabicPeriod"/>
            </a:pPr>
            <a:r>
              <a:rPr lang="en-US" sz="2400" dirty="0">
                <a:solidFill>
                  <a:srgbClr val="0066A1"/>
                </a:solidFill>
              </a:rPr>
              <a:t>Communication (verbal, written)</a:t>
            </a:r>
          </a:p>
          <a:p>
            <a:pPr marL="0" indent="0">
              <a:buNone/>
            </a:pPr>
            <a:endParaRPr lang="en-US" sz="2400" dirty="0">
              <a:solidFill>
                <a:srgbClr val="0066A1"/>
              </a:solidFill>
            </a:endParaRPr>
          </a:p>
        </p:txBody>
      </p:sp>
      <p:sp>
        <p:nvSpPr>
          <p:cNvPr id="4" name="Slide Number Placeholder 3"/>
          <p:cNvSpPr>
            <a:spLocks noGrp="1"/>
          </p:cNvSpPr>
          <p:nvPr>
            <p:ph type="sldNum" sz="quarter" idx="14"/>
          </p:nvPr>
        </p:nvSpPr>
        <p:spPr/>
        <p:txBody>
          <a:bodyPr/>
          <a:lstStyle/>
          <a:p>
            <a:fld id="{3DD97BEB-BAEF-0344-9D5C-EC73E478698A}" type="slidenum">
              <a:rPr lang="en-US" smtClean="0"/>
              <a:pPr/>
              <a:t>34</a:t>
            </a:fld>
            <a:endParaRPr lang="en-US"/>
          </a:p>
        </p:txBody>
      </p:sp>
      <p:sp>
        <p:nvSpPr>
          <p:cNvPr id="5" name="Text Placeholder 4"/>
          <p:cNvSpPr>
            <a:spLocks noGrp="1"/>
          </p:cNvSpPr>
          <p:nvPr>
            <p:ph type="body" sz="quarter" idx="15"/>
          </p:nvPr>
        </p:nvSpPr>
        <p:spPr>
          <a:xfrm>
            <a:off x="315685" y="910955"/>
            <a:ext cx="10515600" cy="356843"/>
          </a:xfrm>
        </p:spPr>
        <p:txBody>
          <a:bodyPr>
            <a:noAutofit/>
          </a:bodyPr>
          <a:lstStyle/>
          <a:p>
            <a:r>
              <a:rPr lang="en-US" sz="2133" dirty="0"/>
              <a:t>Sorted by Category</a:t>
            </a:r>
          </a:p>
        </p:txBody>
      </p:sp>
    </p:spTree>
    <p:extLst>
      <p:ext uri="{BB962C8B-B14F-4D97-AF65-F5344CB8AC3E}">
        <p14:creationId xmlns:p14="http://schemas.microsoft.com/office/powerpoint/2010/main" val="428260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ieee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143001"/>
            <a:ext cx="7848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Grp="1" noChangeArrowheads="1"/>
          </p:cNvSpPr>
          <p:nvPr>
            <p:ph type="title"/>
          </p:nvPr>
        </p:nvSpPr>
        <p:spPr/>
        <p:txBody>
          <a:bodyPr/>
          <a:lstStyle/>
          <a:p>
            <a:pPr eaLnBrk="1" hangingPunct="1"/>
            <a:r>
              <a:rPr lang="en-US" altLang="zh-TW" smtClean="0">
                <a:ea typeface="PMingLiU" panose="02020500000000000000" pitchFamily="18" charset="-120"/>
              </a:rPr>
              <a:t>IEEE</a:t>
            </a:r>
          </a:p>
        </p:txBody>
      </p:sp>
    </p:spTree>
    <p:extLst>
      <p:ext uri="{BB962C8B-B14F-4D97-AF65-F5344CB8AC3E}">
        <p14:creationId xmlns:p14="http://schemas.microsoft.com/office/powerpoint/2010/main" val="2866205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2362201" y="152400"/>
            <a:ext cx="7515225" cy="95250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rmAutofit/>
          </a:bodyPr>
          <a:lstStyle/>
          <a:p>
            <a:r>
              <a:rPr lang="en-US" altLang="en-US"/>
              <a:t>IEEE Organization</a:t>
            </a:r>
          </a:p>
        </p:txBody>
      </p:sp>
      <p:graphicFrame>
        <p:nvGraphicFramePr>
          <p:cNvPr id="403459" name="Object 3">
            <a:hlinkClick r:id="" action="ppaction://ole?verb=0"/>
          </p:cNvPr>
          <p:cNvGraphicFramePr>
            <a:graphicFrameLocks noGrp="1"/>
          </p:cNvGraphicFramePr>
          <p:nvPr>
            <p:ph idx="1"/>
          </p:nvPr>
        </p:nvGraphicFramePr>
        <p:xfrm>
          <a:off x="3200400" y="1143001"/>
          <a:ext cx="5810250" cy="746125"/>
        </p:xfrm>
        <a:graphic>
          <a:graphicData uri="http://schemas.openxmlformats.org/presentationml/2006/ole">
            <mc:AlternateContent xmlns:mc="http://schemas.openxmlformats.org/markup-compatibility/2006">
              <mc:Choice xmlns:v="urn:schemas-microsoft-com:vml" Requires="v">
                <p:oleObj spid="_x0000_s1032" name="Harvard Graphics Slide(s)" r:id="rId4" imgW="47548800" imgH="35813880" progId="HGWPres20">
                  <p:embed/>
                </p:oleObj>
              </mc:Choice>
              <mc:Fallback>
                <p:oleObj name="Harvard Graphics Slide(s)" r:id="rId4" imgW="47548800" imgH="35813880" progId="HGWPres20">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t="14250" b="66776"/>
                      <a:stretch>
                        <a:fillRect/>
                      </a:stretch>
                    </p:blipFill>
                    <p:spPr bwMode="auto">
                      <a:xfrm>
                        <a:off x="3200400" y="1143001"/>
                        <a:ext cx="5810250"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3460" name="Rectangle 4"/>
          <p:cNvSpPr>
            <a:spLocks noChangeArrowheads="1"/>
          </p:cNvSpPr>
          <p:nvPr/>
        </p:nvSpPr>
        <p:spPr bwMode="auto">
          <a:xfrm>
            <a:off x="5264150" y="1828801"/>
            <a:ext cx="1362554"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b="1">
                <a:latin typeface="Arial" panose="020B0604020202020204" pitchFamily="34" charset="0"/>
              </a:rPr>
              <a:t>MEMBERS</a:t>
            </a:r>
          </a:p>
        </p:txBody>
      </p:sp>
      <p:sp>
        <p:nvSpPr>
          <p:cNvPr id="403461" name="Rectangle 5"/>
          <p:cNvSpPr>
            <a:spLocks noChangeArrowheads="1"/>
          </p:cNvSpPr>
          <p:nvPr/>
        </p:nvSpPr>
        <p:spPr bwMode="auto">
          <a:xfrm>
            <a:off x="3352801" y="2438401"/>
            <a:ext cx="3057525" cy="366767"/>
          </a:xfrm>
          <a:prstGeom prst="rect">
            <a:avLst/>
          </a:prstGeom>
          <a:solidFill>
            <a:srgbClr val="0000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altLang="en-US" b="1">
                <a:solidFill>
                  <a:schemeClr val="bg1"/>
                </a:solidFill>
                <a:latin typeface="Arial" panose="020B0604020202020204" pitchFamily="34" charset="0"/>
              </a:rPr>
              <a:t>Board of Directors</a:t>
            </a:r>
          </a:p>
        </p:txBody>
      </p:sp>
      <p:sp>
        <p:nvSpPr>
          <p:cNvPr id="403462" name="Rectangle 6"/>
          <p:cNvSpPr>
            <a:spLocks noChangeArrowheads="1"/>
          </p:cNvSpPr>
          <p:nvPr/>
        </p:nvSpPr>
        <p:spPr bwMode="auto">
          <a:xfrm>
            <a:off x="7315200" y="2438401"/>
            <a:ext cx="2209800" cy="366767"/>
          </a:xfrm>
          <a:prstGeom prst="rect">
            <a:avLst/>
          </a:prstGeom>
          <a:solidFill>
            <a:srgbClr val="0000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altLang="en-US" b="1">
                <a:solidFill>
                  <a:schemeClr val="bg1"/>
                </a:solidFill>
                <a:latin typeface="Arial" panose="020B0604020202020204" pitchFamily="34" charset="0"/>
              </a:rPr>
              <a:t>Assembly</a:t>
            </a:r>
          </a:p>
        </p:txBody>
      </p:sp>
      <p:sp>
        <p:nvSpPr>
          <p:cNvPr id="403463" name="Rectangle 7"/>
          <p:cNvSpPr>
            <a:spLocks noChangeArrowheads="1"/>
          </p:cNvSpPr>
          <p:nvPr/>
        </p:nvSpPr>
        <p:spPr bwMode="auto">
          <a:xfrm>
            <a:off x="1981201" y="3048001"/>
            <a:ext cx="2600325" cy="366767"/>
          </a:xfrm>
          <a:prstGeom prst="rect">
            <a:avLst/>
          </a:prstGeom>
          <a:solidFill>
            <a:srgbClr val="0066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altLang="en-US" b="1">
                <a:solidFill>
                  <a:schemeClr val="bg1"/>
                </a:solidFill>
                <a:latin typeface="Arial" panose="020B0604020202020204" pitchFamily="34" charset="0"/>
              </a:rPr>
              <a:t>PSPB*</a:t>
            </a:r>
          </a:p>
        </p:txBody>
      </p:sp>
      <p:sp>
        <p:nvSpPr>
          <p:cNvPr id="403464" name="Rectangle 8"/>
          <p:cNvSpPr>
            <a:spLocks noChangeArrowheads="1"/>
          </p:cNvSpPr>
          <p:nvPr/>
        </p:nvSpPr>
        <p:spPr bwMode="auto">
          <a:xfrm>
            <a:off x="5486400" y="3048001"/>
            <a:ext cx="2743200" cy="366767"/>
          </a:xfrm>
          <a:prstGeom prst="rect">
            <a:avLst/>
          </a:prstGeom>
          <a:solidFill>
            <a:srgbClr val="0066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altLang="en-US" b="1">
                <a:solidFill>
                  <a:schemeClr val="bg1"/>
                </a:solidFill>
                <a:latin typeface="Arial" panose="020B0604020202020204" pitchFamily="34" charset="0"/>
              </a:rPr>
              <a:t>IEEE-USA</a:t>
            </a:r>
          </a:p>
        </p:txBody>
      </p:sp>
      <p:sp>
        <p:nvSpPr>
          <p:cNvPr id="403465" name="Rectangle 9"/>
          <p:cNvSpPr>
            <a:spLocks noChangeArrowheads="1"/>
          </p:cNvSpPr>
          <p:nvPr/>
        </p:nvSpPr>
        <p:spPr bwMode="auto">
          <a:xfrm>
            <a:off x="5486400" y="3657601"/>
            <a:ext cx="2743200" cy="397545"/>
          </a:xfrm>
          <a:prstGeom prst="rect">
            <a:avLst/>
          </a:prstGeom>
          <a:solidFill>
            <a:srgbClr val="0066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altLang="en-US" b="1">
                <a:solidFill>
                  <a:schemeClr val="bg1"/>
                </a:solidFill>
                <a:latin typeface="Arial" panose="020B0604020202020204" pitchFamily="34" charset="0"/>
              </a:rPr>
              <a:t>S</a:t>
            </a:r>
            <a:r>
              <a:rPr lang="en-US" altLang="en-US" sz="2000" b="1">
                <a:solidFill>
                  <a:schemeClr val="bg1"/>
                </a:solidFill>
                <a:latin typeface="Arial" panose="020B0604020202020204" pitchFamily="34" charset="0"/>
              </a:rPr>
              <a:t>tandards Assoc.</a:t>
            </a:r>
          </a:p>
        </p:txBody>
      </p:sp>
      <p:sp>
        <p:nvSpPr>
          <p:cNvPr id="403466" name="Rectangle 10"/>
          <p:cNvSpPr>
            <a:spLocks noChangeArrowheads="1"/>
          </p:cNvSpPr>
          <p:nvPr/>
        </p:nvSpPr>
        <p:spPr bwMode="auto">
          <a:xfrm>
            <a:off x="1981201" y="3657601"/>
            <a:ext cx="2600325" cy="397545"/>
          </a:xfrm>
          <a:prstGeom prst="rect">
            <a:avLst/>
          </a:prstGeom>
          <a:solidFill>
            <a:srgbClr val="0066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altLang="en-US" sz="2000" b="1">
                <a:solidFill>
                  <a:schemeClr val="bg1"/>
                </a:solidFill>
                <a:latin typeface="Arial" panose="020B0604020202020204" pitchFamily="34" charset="0"/>
              </a:rPr>
              <a:t>Educational</a:t>
            </a:r>
            <a:r>
              <a:rPr lang="en-US" altLang="en-US" b="1">
                <a:solidFill>
                  <a:schemeClr val="bg1"/>
                </a:solidFill>
                <a:latin typeface="Arial" panose="020B0604020202020204" pitchFamily="34" charset="0"/>
              </a:rPr>
              <a:t> </a:t>
            </a:r>
            <a:r>
              <a:rPr lang="en-US" altLang="en-US" sz="2000" b="1">
                <a:solidFill>
                  <a:schemeClr val="bg1"/>
                </a:solidFill>
                <a:latin typeface="Arial" panose="020B0604020202020204" pitchFamily="34" charset="0"/>
              </a:rPr>
              <a:t>Act.</a:t>
            </a:r>
            <a:endParaRPr lang="en-US" altLang="en-US" b="1">
              <a:solidFill>
                <a:schemeClr val="bg1"/>
              </a:solidFill>
              <a:latin typeface="Arial" panose="020B0604020202020204" pitchFamily="34" charset="0"/>
            </a:endParaRPr>
          </a:p>
        </p:txBody>
      </p:sp>
      <p:sp>
        <p:nvSpPr>
          <p:cNvPr id="403467" name="Rectangle 11"/>
          <p:cNvSpPr>
            <a:spLocks noChangeArrowheads="1"/>
          </p:cNvSpPr>
          <p:nvPr/>
        </p:nvSpPr>
        <p:spPr bwMode="auto">
          <a:xfrm>
            <a:off x="1981201" y="4419601"/>
            <a:ext cx="2600325" cy="638175"/>
          </a:xfrm>
          <a:prstGeom prst="rect">
            <a:avLst/>
          </a:prstGeom>
          <a:solidFill>
            <a:srgbClr val="0066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altLang="en-US" b="1">
                <a:solidFill>
                  <a:schemeClr val="bg1"/>
                </a:solidFill>
                <a:latin typeface="Arial" panose="020B0604020202020204" pitchFamily="34" charset="0"/>
              </a:rPr>
              <a:t>Member Geographic Act.</a:t>
            </a:r>
          </a:p>
        </p:txBody>
      </p:sp>
      <p:sp>
        <p:nvSpPr>
          <p:cNvPr id="403468" name="Rectangle 12"/>
          <p:cNvSpPr>
            <a:spLocks noChangeArrowheads="1"/>
          </p:cNvSpPr>
          <p:nvPr/>
        </p:nvSpPr>
        <p:spPr bwMode="auto">
          <a:xfrm>
            <a:off x="4724401" y="4419601"/>
            <a:ext cx="2600325" cy="366767"/>
          </a:xfrm>
          <a:prstGeom prst="rect">
            <a:avLst/>
          </a:prstGeom>
          <a:solidFill>
            <a:srgbClr val="0066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altLang="en-US" b="1">
                <a:solidFill>
                  <a:schemeClr val="bg1"/>
                </a:solidFill>
                <a:latin typeface="Arial" panose="020B0604020202020204" pitchFamily="34" charset="0"/>
              </a:rPr>
              <a:t>Technical Act.</a:t>
            </a:r>
          </a:p>
        </p:txBody>
      </p:sp>
      <p:sp>
        <p:nvSpPr>
          <p:cNvPr id="403469" name="Rectangle 13"/>
          <p:cNvSpPr>
            <a:spLocks noChangeArrowheads="1"/>
          </p:cNvSpPr>
          <p:nvPr/>
        </p:nvSpPr>
        <p:spPr bwMode="auto">
          <a:xfrm>
            <a:off x="7543801" y="4419601"/>
            <a:ext cx="2600325" cy="397545"/>
          </a:xfrm>
          <a:prstGeom prst="rect">
            <a:avLst/>
          </a:prstGeom>
          <a:solidFill>
            <a:srgbClr val="0066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altLang="en-US" b="1">
                <a:solidFill>
                  <a:schemeClr val="bg1"/>
                </a:solidFill>
                <a:latin typeface="Arial" panose="020B0604020202020204" pitchFamily="34" charset="0"/>
              </a:rPr>
              <a:t>Executive</a:t>
            </a:r>
            <a:r>
              <a:rPr lang="en-US" altLang="en-US" sz="2000" b="1">
                <a:solidFill>
                  <a:schemeClr val="bg1"/>
                </a:solidFill>
                <a:latin typeface="Arial" panose="020B0604020202020204" pitchFamily="34" charset="0"/>
              </a:rPr>
              <a:t> Comm.  </a:t>
            </a:r>
            <a:endParaRPr lang="en-US" altLang="en-US" b="1">
              <a:solidFill>
                <a:schemeClr val="bg1"/>
              </a:solidFill>
              <a:latin typeface="Arial" panose="020B0604020202020204" pitchFamily="34" charset="0"/>
            </a:endParaRPr>
          </a:p>
        </p:txBody>
      </p:sp>
      <p:sp>
        <p:nvSpPr>
          <p:cNvPr id="403470" name="Line 14"/>
          <p:cNvSpPr>
            <a:spLocks noChangeShapeType="1"/>
          </p:cNvSpPr>
          <p:nvPr/>
        </p:nvSpPr>
        <p:spPr bwMode="auto">
          <a:xfrm>
            <a:off x="5029200" y="2895600"/>
            <a:ext cx="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3471" name="Line 15"/>
          <p:cNvSpPr>
            <a:spLocks noChangeShapeType="1"/>
          </p:cNvSpPr>
          <p:nvPr/>
        </p:nvSpPr>
        <p:spPr bwMode="auto">
          <a:xfrm>
            <a:off x="3352800" y="4267200"/>
            <a:ext cx="548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3472" name="Line 16"/>
          <p:cNvSpPr>
            <a:spLocks noChangeShapeType="1"/>
          </p:cNvSpPr>
          <p:nvPr/>
        </p:nvSpPr>
        <p:spPr bwMode="auto">
          <a:xfrm>
            <a:off x="4572000" y="3276600"/>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3473" name="Line 17"/>
          <p:cNvSpPr>
            <a:spLocks noChangeShapeType="1"/>
          </p:cNvSpPr>
          <p:nvPr/>
        </p:nvSpPr>
        <p:spPr bwMode="auto">
          <a:xfrm>
            <a:off x="4572000" y="3886200"/>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3474" name="Line 18"/>
          <p:cNvSpPr>
            <a:spLocks noChangeShapeType="1"/>
          </p:cNvSpPr>
          <p:nvPr/>
        </p:nvSpPr>
        <p:spPr bwMode="auto">
          <a:xfrm>
            <a:off x="3352800" y="4267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3475" name="Line 19"/>
          <p:cNvSpPr>
            <a:spLocks noChangeShapeType="1"/>
          </p:cNvSpPr>
          <p:nvPr/>
        </p:nvSpPr>
        <p:spPr bwMode="auto">
          <a:xfrm>
            <a:off x="6019800" y="4267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3476" name="Line 20"/>
          <p:cNvSpPr>
            <a:spLocks noChangeShapeType="1"/>
          </p:cNvSpPr>
          <p:nvPr/>
        </p:nvSpPr>
        <p:spPr bwMode="auto">
          <a:xfrm>
            <a:off x="8839200" y="4267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3477" name="Rectangle 21"/>
          <p:cNvSpPr>
            <a:spLocks noChangeArrowheads="1"/>
          </p:cNvSpPr>
          <p:nvPr/>
        </p:nvSpPr>
        <p:spPr bwMode="auto">
          <a:xfrm>
            <a:off x="1981201" y="5257801"/>
            <a:ext cx="2600325" cy="366767"/>
          </a:xfrm>
          <a:prstGeom prst="rect">
            <a:avLst/>
          </a:prstGeom>
          <a:solidFill>
            <a:srgbClr val="6699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altLang="en-US" b="1">
                <a:solidFill>
                  <a:schemeClr val="bg1"/>
                </a:solidFill>
                <a:latin typeface="Arial" panose="020B0604020202020204" pitchFamily="34" charset="0"/>
              </a:rPr>
              <a:t>Regions &amp;  Sections </a:t>
            </a:r>
          </a:p>
        </p:txBody>
      </p:sp>
      <p:sp>
        <p:nvSpPr>
          <p:cNvPr id="403478" name="Rectangle 22"/>
          <p:cNvSpPr>
            <a:spLocks noChangeArrowheads="1"/>
          </p:cNvSpPr>
          <p:nvPr/>
        </p:nvSpPr>
        <p:spPr bwMode="auto">
          <a:xfrm>
            <a:off x="4724401" y="5257800"/>
            <a:ext cx="2600325" cy="643766"/>
          </a:xfrm>
          <a:prstGeom prst="rect">
            <a:avLst/>
          </a:prstGeom>
          <a:solidFill>
            <a:srgbClr val="6699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altLang="en-US" b="1">
                <a:solidFill>
                  <a:schemeClr val="bg1"/>
                </a:solidFill>
                <a:latin typeface="Arial" panose="020B0604020202020204" pitchFamily="34" charset="0"/>
              </a:rPr>
              <a:t>Societies &amp; Tech. Councils</a:t>
            </a:r>
          </a:p>
        </p:txBody>
      </p:sp>
      <p:sp>
        <p:nvSpPr>
          <p:cNvPr id="403479" name="Rectangle 23"/>
          <p:cNvSpPr>
            <a:spLocks noChangeArrowheads="1"/>
          </p:cNvSpPr>
          <p:nvPr/>
        </p:nvSpPr>
        <p:spPr bwMode="auto">
          <a:xfrm>
            <a:off x="7543801" y="5257801"/>
            <a:ext cx="2600325" cy="705321"/>
          </a:xfrm>
          <a:prstGeom prst="rect">
            <a:avLst/>
          </a:prstGeom>
          <a:solidFill>
            <a:srgbClr val="6699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altLang="en-US" b="1">
                <a:solidFill>
                  <a:schemeClr val="bg1"/>
                </a:solidFill>
                <a:latin typeface="Arial" panose="020B0604020202020204" pitchFamily="34" charset="0"/>
              </a:rPr>
              <a:t>S</a:t>
            </a:r>
            <a:r>
              <a:rPr lang="en-US" altLang="en-US" sz="2000" b="1">
                <a:solidFill>
                  <a:schemeClr val="bg1"/>
                </a:solidFill>
                <a:latin typeface="Arial" panose="020B0604020202020204" pitchFamily="34" charset="0"/>
              </a:rPr>
              <a:t>taff</a:t>
            </a:r>
            <a:r>
              <a:rPr lang="en-US" altLang="en-US" b="1">
                <a:solidFill>
                  <a:schemeClr val="bg1"/>
                </a:solidFill>
                <a:latin typeface="Arial" panose="020B0604020202020204" pitchFamily="34" charset="0"/>
              </a:rPr>
              <a:t> </a:t>
            </a:r>
            <a:r>
              <a:rPr lang="en-US" altLang="en-US" sz="2000" b="1">
                <a:solidFill>
                  <a:schemeClr val="bg1"/>
                </a:solidFill>
                <a:latin typeface="Arial" panose="020B0604020202020204" pitchFamily="34" charset="0"/>
              </a:rPr>
              <a:t>&amp; Society Executive Directors</a:t>
            </a:r>
          </a:p>
        </p:txBody>
      </p:sp>
      <p:sp>
        <p:nvSpPr>
          <p:cNvPr id="403480" name="Line 24"/>
          <p:cNvSpPr>
            <a:spLocks noChangeShapeType="1"/>
          </p:cNvSpPr>
          <p:nvPr/>
        </p:nvSpPr>
        <p:spPr bwMode="auto">
          <a:xfrm>
            <a:off x="3352800" y="50292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3481" name="Line 25"/>
          <p:cNvSpPr>
            <a:spLocks noChangeShapeType="1"/>
          </p:cNvSpPr>
          <p:nvPr/>
        </p:nvSpPr>
        <p:spPr bwMode="auto">
          <a:xfrm>
            <a:off x="6019800" y="48768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3482" name="Line 26"/>
          <p:cNvSpPr>
            <a:spLocks noChangeShapeType="1"/>
          </p:cNvSpPr>
          <p:nvPr/>
        </p:nvSpPr>
        <p:spPr bwMode="auto">
          <a:xfrm>
            <a:off x="8839200" y="48768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3483" name="Line 27"/>
          <p:cNvSpPr>
            <a:spLocks noChangeShapeType="1"/>
          </p:cNvSpPr>
          <p:nvPr/>
        </p:nvSpPr>
        <p:spPr bwMode="auto">
          <a:xfrm>
            <a:off x="6781800" y="22098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3484" name="Line 28"/>
          <p:cNvSpPr>
            <a:spLocks noChangeShapeType="1"/>
          </p:cNvSpPr>
          <p:nvPr/>
        </p:nvSpPr>
        <p:spPr bwMode="auto">
          <a:xfrm>
            <a:off x="5715000" y="22098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3485" name="Line 29"/>
          <p:cNvSpPr>
            <a:spLocks noChangeShapeType="1"/>
          </p:cNvSpPr>
          <p:nvPr/>
        </p:nvSpPr>
        <p:spPr bwMode="auto">
          <a:xfrm>
            <a:off x="6781800" y="26670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3486" name="Text Box 30"/>
          <p:cNvSpPr txBox="1">
            <a:spLocks noChangeArrowheads="1"/>
          </p:cNvSpPr>
          <p:nvPr/>
        </p:nvSpPr>
        <p:spPr bwMode="auto">
          <a:xfrm>
            <a:off x="2009776" y="6262688"/>
            <a:ext cx="4086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400" b="1">
                <a:solidFill>
                  <a:srgbClr val="0000FF"/>
                </a:solidFill>
                <a:latin typeface="Arial" panose="020B0604020202020204" pitchFamily="34" charset="0"/>
              </a:rPr>
              <a:t>*Publication Services &amp;  Products Board</a:t>
            </a:r>
          </a:p>
        </p:txBody>
      </p:sp>
    </p:spTree>
    <p:extLst>
      <p:ext uri="{BB962C8B-B14F-4D97-AF65-F5344CB8AC3E}">
        <p14:creationId xmlns:p14="http://schemas.microsoft.com/office/powerpoint/2010/main" val="2061126470"/>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a:xfrm>
            <a:off x="2211389" y="508001"/>
            <a:ext cx="7769225" cy="942975"/>
          </a:xfrm>
          <a:noFill/>
          <a:ln/>
        </p:spPr>
        <p:txBody>
          <a:bodyPr vert="horz" lIns="80453" tIns="39467" rIns="80453" bIns="39467" rtlCol="0" anchor="ctr">
            <a:normAutofit/>
          </a:bodyPr>
          <a:lstStyle/>
          <a:p>
            <a:r>
              <a:rPr lang="en-US" altLang="en-US" i="1"/>
              <a:t>IEEE Revenues</a:t>
            </a:r>
            <a:endParaRPr lang="en-US" altLang="en-US"/>
          </a:p>
        </p:txBody>
      </p:sp>
      <p:sp>
        <p:nvSpPr>
          <p:cNvPr id="407555" name="Rectangle 3"/>
          <p:cNvSpPr>
            <a:spLocks noGrp="1" noChangeArrowheads="1"/>
          </p:cNvSpPr>
          <p:nvPr>
            <p:ph type="body" idx="1"/>
          </p:nvPr>
        </p:nvSpPr>
        <p:spPr>
          <a:xfrm>
            <a:off x="2176464" y="1600201"/>
            <a:ext cx="4137025" cy="4481513"/>
          </a:xfrm>
          <a:noFill/>
          <a:ln/>
        </p:spPr>
        <p:txBody>
          <a:bodyPr vert="horz" lIns="80453" tIns="39467" rIns="80453" bIns="39467" rtlCol="0">
            <a:normAutofit/>
          </a:bodyPr>
          <a:lstStyle/>
          <a:p>
            <a:pPr>
              <a:lnSpc>
                <a:spcPct val="90000"/>
              </a:lnSpc>
            </a:pPr>
            <a:r>
              <a:rPr lang="en-US" altLang="en-US" sz="2600" b="1"/>
              <a:t>Dues Fees</a:t>
            </a:r>
          </a:p>
          <a:p>
            <a:pPr lvl="1">
              <a:lnSpc>
                <a:spcPct val="80000"/>
              </a:lnSpc>
            </a:pPr>
            <a:r>
              <a:rPr lang="en-US" altLang="en-US" sz="2200" b="1"/>
              <a:t>Institute Dues</a:t>
            </a:r>
          </a:p>
          <a:p>
            <a:pPr lvl="1">
              <a:lnSpc>
                <a:spcPct val="80000"/>
              </a:lnSpc>
            </a:pPr>
            <a:r>
              <a:rPr lang="en-US" altLang="en-US" sz="2200" b="1"/>
              <a:t>Society Fees</a:t>
            </a:r>
          </a:p>
          <a:p>
            <a:pPr lvl="1">
              <a:lnSpc>
                <a:spcPct val="80000"/>
              </a:lnSpc>
            </a:pPr>
            <a:r>
              <a:rPr lang="en-US" altLang="en-US" sz="2200" b="1"/>
              <a:t>Regional Assessments</a:t>
            </a:r>
          </a:p>
          <a:p>
            <a:pPr>
              <a:lnSpc>
                <a:spcPct val="90000"/>
              </a:lnSpc>
            </a:pPr>
            <a:r>
              <a:rPr lang="en-US" altLang="en-US" sz="2600" b="1"/>
              <a:t>Publications</a:t>
            </a:r>
          </a:p>
          <a:p>
            <a:pPr>
              <a:lnSpc>
                <a:spcPct val="90000"/>
              </a:lnSpc>
            </a:pPr>
            <a:r>
              <a:rPr lang="en-US" altLang="en-US" sz="2600" b="1"/>
              <a:t>Conferences</a:t>
            </a:r>
          </a:p>
          <a:p>
            <a:pPr>
              <a:lnSpc>
                <a:spcPct val="90000"/>
              </a:lnSpc>
            </a:pPr>
            <a:r>
              <a:rPr lang="en-US" altLang="en-US" sz="2600" b="1"/>
              <a:t>Educational Courses</a:t>
            </a:r>
          </a:p>
          <a:p>
            <a:pPr>
              <a:lnSpc>
                <a:spcPct val="90000"/>
              </a:lnSpc>
            </a:pPr>
            <a:r>
              <a:rPr lang="en-US" altLang="en-US" sz="2600" b="1"/>
              <a:t>Services</a:t>
            </a:r>
          </a:p>
          <a:p>
            <a:pPr>
              <a:lnSpc>
                <a:spcPct val="90000"/>
              </a:lnSpc>
            </a:pPr>
            <a:r>
              <a:rPr lang="en-US" altLang="en-US" sz="2600" b="1"/>
              <a:t>Investments</a:t>
            </a:r>
          </a:p>
        </p:txBody>
      </p:sp>
      <p:pic>
        <p:nvPicPr>
          <p:cNvPr id="407556" name="Picture 4" descr="MONEYB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5025" y="1758950"/>
            <a:ext cx="2393950" cy="2782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103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a:noFill/>
          <a:ln/>
        </p:spPr>
        <p:txBody>
          <a:bodyPr vert="horz" lIns="80453" tIns="39467" rIns="80453" bIns="39467" rtlCol="0" anchor="ctr">
            <a:normAutofit/>
          </a:bodyPr>
          <a:lstStyle/>
          <a:p>
            <a:r>
              <a:rPr lang="en-US" altLang="en-US"/>
              <a:t>IEEE Expenditures</a:t>
            </a:r>
          </a:p>
        </p:txBody>
      </p:sp>
      <p:sp>
        <p:nvSpPr>
          <p:cNvPr id="409603" name="Rectangle 3"/>
          <p:cNvSpPr>
            <a:spLocks noGrp="1" noChangeArrowheads="1"/>
          </p:cNvSpPr>
          <p:nvPr>
            <p:ph type="body" idx="1"/>
          </p:nvPr>
        </p:nvSpPr>
        <p:spPr>
          <a:noFill/>
          <a:ln/>
        </p:spPr>
        <p:txBody>
          <a:bodyPr vert="horz" lIns="80453" tIns="39467" rIns="80453" bIns="39467" rtlCol="0">
            <a:normAutofit/>
          </a:bodyPr>
          <a:lstStyle/>
          <a:p>
            <a:pPr>
              <a:lnSpc>
                <a:spcPct val="90000"/>
              </a:lnSpc>
            </a:pPr>
            <a:r>
              <a:rPr lang="en-US" altLang="en-US" sz="3000" b="1"/>
              <a:t>Member Activities</a:t>
            </a:r>
          </a:p>
          <a:p>
            <a:pPr>
              <a:lnSpc>
                <a:spcPct val="90000"/>
              </a:lnSpc>
            </a:pPr>
            <a:r>
              <a:rPr lang="en-US" altLang="en-US" sz="3000" b="1"/>
              <a:t>Member Services (Technical, Professional, Regional &amp; Local)</a:t>
            </a:r>
          </a:p>
          <a:p>
            <a:pPr>
              <a:lnSpc>
                <a:spcPct val="90000"/>
              </a:lnSpc>
            </a:pPr>
            <a:r>
              <a:rPr lang="en-US" altLang="en-US" sz="3000" b="1"/>
              <a:t>Publishing</a:t>
            </a:r>
          </a:p>
          <a:p>
            <a:pPr>
              <a:lnSpc>
                <a:spcPct val="90000"/>
              </a:lnSpc>
            </a:pPr>
            <a:r>
              <a:rPr lang="en-US" altLang="en-US" sz="3000" b="1"/>
              <a:t>Standards</a:t>
            </a:r>
          </a:p>
          <a:p>
            <a:pPr>
              <a:lnSpc>
                <a:spcPct val="90000"/>
              </a:lnSpc>
            </a:pPr>
            <a:r>
              <a:rPr lang="en-US" altLang="en-US" sz="3000" b="1"/>
              <a:t>Education</a:t>
            </a:r>
          </a:p>
          <a:p>
            <a:pPr>
              <a:lnSpc>
                <a:spcPct val="90000"/>
              </a:lnSpc>
            </a:pPr>
            <a:r>
              <a:rPr lang="en-US" altLang="en-US" sz="3000" b="1"/>
              <a:t>Administration</a:t>
            </a:r>
          </a:p>
        </p:txBody>
      </p:sp>
      <p:pic>
        <p:nvPicPr>
          <p:cNvPr id="409604" name="Picture 4" descr="DOLL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0438" y="4343400"/>
            <a:ext cx="123825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97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2208214" y="247651"/>
            <a:ext cx="7775575"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9pPr>
          </a:lstStyle>
          <a:p>
            <a:pPr>
              <a:buClrTx/>
              <a:buFontTx/>
              <a:buNone/>
            </a:pPr>
            <a:r>
              <a:rPr lang="en-US" altLang="en-US" sz="2800" b="1">
                <a:solidFill>
                  <a:srgbClr val="000066"/>
                </a:solidFill>
                <a:latin typeface="Verdana" panose="020B0604030504040204" pitchFamily="34" charset="0"/>
              </a:rPr>
              <a:t>Geographic &amp; Technical Unit Relationship</a:t>
            </a:r>
          </a:p>
        </p:txBody>
      </p:sp>
      <p:sp>
        <p:nvSpPr>
          <p:cNvPr id="20483" name="Rectangle 2"/>
          <p:cNvSpPr>
            <a:spLocks noChangeArrowheads="1"/>
          </p:cNvSpPr>
          <p:nvPr/>
        </p:nvSpPr>
        <p:spPr bwMode="auto">
          <a:xfrm>
            <a:off x="1469983" y="2335195"/>
            <a:ext cx="1931043" cy="609600"/>
          </a:xfrm>
          <a:prstGeom prst="rect">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altLang="en-US" b="1" dirty="0">
                <a:solidFill>
                  <a:srgbClr val="000000"/>
                </a:solidFill>
              </a:rPr>
              <a:t>Technical Activities </a:t>
            </a:r>
            <a:endParaRPr lang="en-US" altLang="en-US" b="1" dirty="0" smtClean="0">
              <a:solidFill>
                <a:srgbClr val="000000"/>
              </a:solidFill>
            </a:endParaRPr>
          </a:p>
          <a:p>
            <a:pPr algn="ctr"/>
            <a:r>
              <a:rPr lang="en-US" altLang="en-US" b="1" dirty="0" smtClean="0">
                <a:solidFill>
                  <a:srgbClr val="000000"/>
                </a:solidFill>
              </a:rPr>
              <a:t>Board</a:t>
            </a:r>
            <a:endParaRPr lang="en-US" altLang="en-US" b="1" dirty="0">
              <a:solidFill>
                <a:srgbClr val="000000"/>
              </a:solidFill>
            </a:endParaRPr>
          </a:p>
        </p:txBody>
      </p:sp>
      <p:sp>
        <p:nvSpPr>
          <p:cNvPr id="20485" name="Rectangle 4"/>
          <p:cNvSpPr>
            <a:spLocks noChangeArrowheads="1"/>
          </p:cNvSpPr>
          <p:nvPr/>
        </p:nvSpPr>
        <p:spPr bwMode="auto">
          <a:xfrm>
            <a:off x="8625072" y="3125164"/>
            <a:ext cx="1600200" cy="1066800"/>
          </a:xfrm>
          <a:prstGeom prst="rect">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altLang="en-US" b="1" dirty="0" smtClean="0">
              <a:solidFill>
                <a:srgbClr val="000000"/>
              </a:solidFill>
            </a:endParaRPr>
          </a:p>
          <a:p>
            <a:pPr algn="ctr"/>
            <a:r>
              <a:rPr lang="en-US" altLang="en-US" b="1" dirty="0" smtClean="0">
                <a:solidFill>
                  <a:srgbClr val="000000"/>
                </a:solidFill>
              </a:rPr>
              <a:t>Parents </a:t>
            </a:r>
            <a:r>
              <a:rPr lang="en-US" altLang="en-US" b="1" dirty="0">
                <a:solidFill>
                  <a:srgbClr val="000000"/>
                </a:solidFill>
              </a:rPr>
              <a:t>- WIE, </a:t>
            </a:r>
            <a:endParaRPr lang="en-US" altLang="en-US" b="1" dirty="0" smtClean="0">
              <a:solidFill>
                <a:srgbClr val="000000"/>
              </a:solidFill>
            </a:endParaRPr>
          </a:p>
          <a:p>
            <a:pPr algn="ctr"/>
            <a:r>
              <a:rPr lang="en-US" altLang="en-US" b="1" dirty="0" smtClean="0">
                <a:solidFill>
                  <a:srgbClr val="000000"/>
                </a:solidFill>
              </a:rPr>
              <a:t>Consultants</a:t>
            </a:r>
            <a:r>
              <a:rPr lang="en-US" altLang="en-US" b="1" dirty="0">
                <a:solidFill>
                  <a:srgbClr val="000000"/>
                </a:solidFill>
              </a:rPr>
              <a:t>, </a:t>
            </a:r>
            <a:endParaRPr lang="en-US" altLang="en-US" b="1" dirty="0" smtClean="0">
              <a:solidFill>
                <a:srgbClr val="000000"/>
              </a:solidFill>
            </a:endParaRPr>
          </a:p>
          <a:p>
            <a:pPr algn="ctr"/>
            <a:r>
              <a:rPr lang="en-US" altLang="en-US" b="1" dirty="0" smtClean="0">
                <a:solidFill>
                  <a:srgbClr val="000000"/>
                </a:solidFill>
              </a:rPr>
              <a:t>YP, </a:t>
            </a:r>
            <a:r>
              <a:rPr lang="en-US" altLang="en-US" b="1" dirty="0">
                <a:solidFill>
                  <a:srgbClr val="000000"/>
                </a:solidFill>
              </a:rPr>
              <a:t>LMC</a:t>
            </a:r>
            <a:r>
              <a:rPr lang="en-US" altLang="en-US" sz="2000" b="1" dirty="0">
                <a:solidFill>
                  <a:srgbClr val="000000"/>
                </a:solidFill>
              </a:rPr>
              <a:t> </a:t>
            </a:r>
          </a:p>
          <a:p>
            <a:endParaRPr lang="en-US" altLang="en-US" dirty="0"/>
          </a:p>
        </p:txBody>
      </p:sp>
      <p:sp>
        <p:nvSpPr>
          <p:cNvPr id="20487" name="Line 6"/>
          <p:cNvSpPr>
            <a:spLocks noChangeShapeType="1"/>
          </p:cNvSpPr>
          <p:nvPr/>
        </p:nvSpPr>
        <p:spPr bwMode="auto">
          <a:xfrm>
            <a:off x="7924800" y="4877764"/>
            <a:ext cx="12954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0488" name="Line 7"/>
          <p:cNvSpPr>
            <a:spLocks noChangeShapeType="1"/>
          </p:cNvSpPr>
          <p:nvPr/>
        </p:nvSpPr>
        <p:spPr bwMode="auto">
          <a:xfrm flipV="1">
            <a:off x="9220200" y="4190378"/>
            <a:ext cx="1588" cy="460375"/>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0489" name="Line 8"/>
          <p:cNvSpPr>
            <a:spLocks noChangeShapeType="1"/>
          </p:cNvSpPr>
          <p:nvPr/>
        </p:nvSpPr>
        <p:spPr bwMode="auto">
          <a:xfrm>
            <a:off x="2362200" y="3401995"/>
            <a:ext cx="1588" cy="1219200"/>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0490" name="Line 9"/>
          <p:cNvSpPr>
            <a:spLocks noChangeShapeType="1"/>
          </p:cNvSpPr>
          <p:nvPr/>
        </p:nvSpPr>
        <p:spPr bwMode="auto">
          <a:xfrm>
            <a:off x="2362200" y="4773595"/>
            <a:ext cx="1828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0491" name="Line 10"/>
          <p:cNvSpPr>
            <a:spLocks noChangeShapeType="1"/>
          </p:cNvSpPr>
          <p:nvPr/>
        </p:nvSpPr>
        <p:spPr bwMode="auto">
          <a:xfrm>
            <a:off x="2362200" y="4621195"/>
            <a:ext cx="1588" cy="1371600"/>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0492" name="Line 11"/>
          <p:cNvSpPr>
            <a:spLocks noChangeShapeType="1"/>
          </p:cNvSpPr>
          <p:nvPr/>
        </p:nvSpPr>
        <p:spPr bwMode="auto">
          <a:xfrm>
            <a:off x="2362200" y="5992795"/>
            <a:ext cx="19050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0493" name="Line 12"/>
          <p:cNvSpPr>
            <a:spLocks noChangeShapeType="1"/>
          </p:cNvSpPr>
          <p:nvPr/>
        </p:nvSpPr>
        <p:spPr bwMode="auto">
          <a:xfrm>
            <a:off x="9220200" y="4649164"/>
            <a:ext cx="1588" cy="1371600"/>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0494" name="Line 13"/>
          <p:cNvSpPr>
            <a:spLocks noChangeShapeType="1"/>
          </p:cNvSpPr>
          <p:nvPr/>
        </p:nvSpPr>
        <p:spPr bwMode="auto">
          <a:xfrm>
            <a:off x="7924800" y="6020764"/>
            <a:ext cx="12954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0495" name="Text Box 14"/>
          <p:cNvSpPr txBox="1">
            <a:spLocks noChangeArrowheads="1"/>
          </p:cNvSpPr>
          <p:nvPr/>
        </p:nvSpPr>
        <p:spPr bwMode="auto">
          <a:xfrm>
            <a:off x="1828800" y="3097195"/>
            <a:ext cx="1600200" cy="309958"/>
          </a:xfrm>
          <a:prstGeom prst="rect">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9pPr>
          </a:lstStyle>
          <a:p>
            <a:pPr>
              <a:buClrTx/>
              <a:buFontTx/>
              <a:buNone/>
            </a:pPr>
            <a:r>
              <a:rPr lang="en-US" altLang="en-US" sz="1400" b="1" dirty="0">
                <a:solidFill>
                  <a:srgbClr val="000000"/>
                </a:solidFill>
              </a:rPr>
              <a:t>IEEE Societies</a:t>
            </a:r>
          </a:p>
        </p:txBody>
      </p:sp>
      <p:grpSp>
        <p:nvGrpSpPr>
          <p:cNvPr id="20496" name="Group 15"/>
          <p:cNvGrpSpPr>
            <a:grpSpLocks/>
          </p:cNvGrpSpPr>
          <p:nvPr/>
        </p:nvGrpSpPr>
        <p:grpSpPr bwMode="auto">
          <a:xfrm>
            <a:off x="3201193" y="2321066"/>
            <a:ext cx="5561013" cy="3744913"/>
            <a:chOff x="1104" y="1287"/>
            <a:chExt cx="3503" cy="2359"/>
          </a:xfrm>
        </p:grpSpPr>
        <p:cxnSp>
          <p:nvCxnSpPr>
            <p:cNvPr id="20501" name="AutoShape 16"/>
            <p:cNvCxnSpPr>
              <a:cxnSpLocks noChangeShapeType="1"/>
              <a:stCxn id="20521" idx="0"/>
              <a:endCxn id="20518" idx="2"/>
            </p:cNvCxnSpPr>
            <p:nvPr/>
          </p:nvCxnSpPr>
          <p:spPr bwMode="auto">
            <a:xfrm flipH="1" flipV="1">
              <a:off x="2856" y="2684"/>
              <a:ext cx="109" cy="630"/>
            </a:xfrm>
            <a:prstGeom prst="bentConnector3">
              <a:avLst>
                <a:gd name="adj1" fmla="val 50000"/>
              </a:avLst>
            </a:prstGeom>
            <a:noFill/>
            <a:ln w="12600">
              <a:solidFill>
                <a:srgbClr val="000000"/>
              </a:solidFill>
              <a:miter lim="800000"/>
              <a:headEnd/>
              <a:tailEnd/>
            </a:ln>
            <a:extLst>
              <a:ext uri="{909E8E84-426E-40DD-AFC4-6F175D3DCCD1}">
                <a14:hiddenFill xmlns:a14="http://schemas.microsoft.com/office/drawing/2010/main">
                  <a:noFill/>
                </a14:hiddenFill>
              </a:ext>
            </a:extLst>
          </p:spPr>
        </p:cxnSp>
        <p:cxnSp>
          <p:nvCxnSpPr>
            <p:cNvPr id="20502" name="AutoShape 17"/>
            <p:cNvCxnSpPr>
              <a:cxnSpLocks noChangeShapeType="1"/>
              <a:endCxn id="20514" idx="1"/>
            </p:cNvCxnSpPr>
            <p:nvPr/>
          </p:nvCxnSpPr>
          <p:spPr bwMode="auto">
            <a:xfrm rot="5400000" flipH="1" flipV="1">
              <a:off x="1976" y="2762"/>
              <a:ext cx="654" cy="199"/>
            </a:xfrm>
            <a:prstGeom prst="bentConnector2">
              <a:avLst/>
            </a:prstGeom>
            <a:noFill/>
            <a:ln w="12600">
              <a:solidFill>
                <a:srgbClr val="000000"/>
              </a:solidFill>
              <a:miter lim="800000"/>
              <a:headEnd/>
              <a:tailEnd/>
            </a:ln>
            <a:extLst>
              <a:ext uri="{909E8E84-426E-40DD-AFC4-6F175D3DCCD1}">
                <a14:hiddenFill xmlns:a14="http://schemas.microsoft.com/office/drawing/2010/main">
                  <a:noFill/>
                </a14:hiddenFill>
              </a:ext>
            </a:extLst>
          </p:spPr>
        </p:cxnSp>
        <p:cxnSp>
          <p:nvCxnSpPr>
            <p:cNvPr id="20503" name="AutoShape 18"/>
            <p:cNvCxnSpPr>
              <a:cxnSpLocks noChangeShapeType="1"/>
              <a:stCxn id="20519" idx="0"/>
              <a:endCxn id="20514" idx="2"/>
            </p:cNvCxnSpPr>
            <p:nvPr/>
          </p:nvCxnSpPr>
          <p:spPr bwMode="auto">
            <a:xfrm flipH="1" flipV="1">
              <a:off x="2855" y="1428"/>
              <a:ext cx="444" cy="1218"/>
            </a:xfrm>
            <a:prstGeom prst="bentConnector3">
              <a:avLst>
                <a:gd name="adj1" fmla="val 50000"/>
              </a:avLst>
            </a:prstGeom>
            <a:noFill/>
            <a:ln w="12600">
              <a:solidFill>
                <a:srgbClr val="000000"/>
              </a:solidFill>
              <a:miter lim="800000"/>
              <a:headEnd/>
              <a:tailEnd/>
            </a:ln>
            <a:extLst>
              <a:ext uri="{909E8E84-426E-40DD-AFC4-6F175D3DCCD1}">
                <a14:hiddenFill xmlns:a14="http://schemas.microsoft.com/office/drawing/2010/main">
                  <a:noFill/>
                </a14:hiddenFill>
              </a:ext>
            </a:extLst>
          </p:spPr>
        </p:cxnSp>
        <p:cxnSp>
          <p:nvCxnSpPr>
            <p:cNvPr id="20504" name="AutoShape 19"/>
            <p:cNvCxnSpPr>
              <a:cxnSpLocks noChangeShapeType="1"/>
              <a:stCxn id="20518" idx="0"/>
              <a:endCxn id="20514" idx="2"/>
            </p:cNvCxnSpPr>
            <p:nvPr/>
          </p:nvCxnSpPr>
          <p:spPr bwMode="auto">
            <a:xfrm flipH="1" flipV="1">
              <a:off x="2855" y="2646"/>
              <a:ext cx="444" cy="0"/>
            </a:xfrm>
            <a:prstGeom prst="bentConnector3">
              <a:avLst>
                <a:gd name="adj1" fmla="val 50000"/>
              </a:avLst>
            </a:prstGeom>
            <a:noFill/>
            <a:ln w="12600">
              <a:solidFill>
                <a:srgbClr val="000000"/>
              </a:solidFill>
              <a:miter lim="800000"/>
              <a:headEnd/>
              <a:tailEnd/>
            </a:ln>
            <a:extLst>
              <a:ext uri="{909E8E84-426E-40DD-AFC4-6F175D3DCCD1}">
                <a14:hiddenFill xmlns:a14="http://schemas.microsoft.com/office/drawing/2010/main">
                  <a:noFill/>
                </a14:hiddenFill>
              </a:ext>
            </a:extLst>
          </p:spPr>
        </p:cxnSp>
        <p:cxnSp>
          <p:nvCxnSpPr>
            <p:cNvPr id="20506" name="AutoShape 21"/>
            <p:cNvCxnSpPr>
              <a:cxnSpLocks noChangeShapeType="1"/>
              <a:stCxn id="20516" idx="1"/>
              <a:endCxn id="20514" idx="2"/>
            </p:cNvCxnSpPr>
            <p:nvPr/>
          </p:nvCxnSpPr>
          <p:spPr bwMode="auto">
            <a:xfrm flipH="1" flipV="1">
              <a:off x="2705" y="2425"/>
              <a:ext cx="150" cy="221"/>
            </a:xfrm>
            <a:prstGeom prst="bentConnector3">
              <a:avLst>
                <a:gd name="adj1" fmla="val 50000"/>
              </a:avLst>
            </a:prstGeom>
            <a:noFill/>
            <a:ln w="12600">
              <a:solidFill>
                <a:srgbClr val="000000"/>
              </a:solidFill>
              <a:miter lim="800000"/>
              <a:headEnd/>
              <a:tailEnd/>
            </a:ln>
            <a:extLst>
              <a:ext uri="{909E8E84-426E-40DD-AFC4-6F175D3DCCD1}">
                <a14:hiddenFill xmlns:a14="http://schemas.microsoft.com/office/drawing/2010/main">
                  <a:noFill/>
                </a14:hiddenFill>
              </a:ext>
            </a:extLst>
          </p:spPr>
        </p:cxnSp>
        <p:cxnSp>
          <p:nvCxnSpPr>
            <p:cNvPr id="20507" name="AutoShape 22"/>
            <p:cNvCxnSpPr>
              <a:cxnSpLocks noChangeShapeType="1"/>
              <a:stCxn id="20515" idx="3"/>
              <a:endCxn id="20514" idx="2"/>
            </p:cNvCxnSpPr>
            <p:nvPr/>
          </p:nvCxnSpPr>
          <p:spPr bwMode="auto">
            <a:xfrm flipV="1">
              <a:off x="2704" y="2646"/>
              <a:ext cx="150" cy="221"/>
            </a:xfrm>
            <a:prstGeom prst="bentConnector3">
              <a:avLst>
                <a:gd name="adj1" fmla="val 50000"/>
              </a:avLst>
            </a:prstGeom>
            <a:noFill/>
            <a:ln w="12600">
              <a:solidFill>
                <a:srgbClr val="000000"/>
              </a:solidFill>
              <a:miter lim="800000"/>
              <a:headEnd/>
              <a:tailEnd/>
            </a:ln>
            <a:extLst>
              <a:ext uri="{909E8E84-426E-40DD-AFC4-6F175D3DCCD1}">
                <a14:hiddenFill xmlns:a14="http://schemas.microsoft.com/office/drawing/2010/main">
                  <a:noFill/>
                </a14:hiddenFill>
              </a:ext>
            </a:extLst>
          </p:spPr>
        </p:cxnSp>
        <p:cxnSp>
          <p:nvCxnSpPr>
            <p:cNvPr id="20508" name="AutoShape 23"/>
            <p:cNvCxnSpPr>
              <a:cxnSpLocks noChangeShapeType="1"/>
              <a:stCxn id="20514" idx="0"/>
              <a:endCxn id="20512" idx="2"/>
            </p:cNvCxnSpPr>
            <p:nvPr/>
          </p:nvCxnSpPr>
          <p:spPr bwMode="auto">
            <a:xfrm flipV="1">
              <a:off x="2855" y="1979"/>
              <a:ext cx="444" cy="0"/>
            </a:xfrm>
            <a:prstGeom prst="bentConnector3">
              <a:avLst>
                <a:gd name="adj1" fmla="val 50000"/>
              </a:avLst>
            </a:prstGeom>
            <a:noFill/>
            <a:ln w="12600">
              <a:solidFill>
                <a:srgbClr val="000000"/>
              </a:solidFill>
              <a:miter lim="800000"/>
              <a:headEnd/>
              <a:tailEnd/>
            </a:ln>
            <a:extLst>
              <a:ext uri="{909E8E84-426E-40DD-AFC4-6F175D3DCCD1}">
                <a14:hiddenFill xmlns:a14="http://schemas.microsoft.com/office/drawing/2010/main">
                  <a:noFill/>
                </a14:hiddenFill>
              </a:ext>
            </a:extLst>
          </p:spPr>
        </p:cxnSp>
        <p:cxnSp>
          <p:nvCxnSpPr>
            <p:cNvPr id="20509" name="AutoShape 24"/>
            <p:cNvCxnSpPr>
              <a:cxnSpLocks noChangeShapeType="1"/>
              <a:stCxn id="20513" idx="3"/>
              <a:endCxn id="20512" idx="2"/>
            </p:cNvCxnSpPr>
            <p:nvPr/>
          </p:nvCxnSpPr>
          <p:spPr bwMode="auto">
            <a:xfrm flipV="1">
              <a:off x="2704" y="1979"/>
              <a:ext cx="150" cy="221"/>
            </a:xfrm>
            <a:prstGeom prst="bentConnector3">
              <a:avLst>
                <a:gd name="adj1" fmla="val 50000"/>
              </a:avLst>
            </a:prstGeom>
            <a:noFill/>
            <a:ln w="12600">
              <a:solidFill>
                <a:srgbClr val="000000"/>
              </a:solidFill>
              <a:miter lim="800000"/>
              <a:headEnd/>
              <a:tailEnd/>
            </a:ln>
            <a:extLst>
              <a:ext uri="{909E8E84-426E-40DD-AFC4-6F175D3DCCD1}">
                <a14:hiddenFill xmlns:a14="http://schemas.microsoft.com/office/drawing/2010/main">
                  <a:noFill/>
                </a14:hiddenFill>
              </a:ext>
            </a:extLst>
          </p:spPr>
        </p:cxnSp>
        <p:cxnSp>
          <p:nvCxnSpPr>
            <p:cNvPr id="20510" name="AutoShape 25"/>
            <p:cNvCxnSpPr>
              <a:cxnSpLocks noChangeShapeType="1"/>
              <a:stCxn id="20512" idx="0"/>
              <a:endCxn id="20511" idx="2"/>
            </p:cNvCxnSpPr>
            <p:nvPr/>
          </p:nvCxnSpPr>
          <p:spPr bwMode="auto">
            <a:xfrm flipV="1">
              <a:off x="2855" y="1461"/>
              <a:ext cx="110" cy="183"/>
            </a:xfrm>
            <a:prstGeom prst="bentConnector3">
              <a:avLst>
                <a:gd name="adj1" fmla="val 50000"/>
              </a:avLst>
            </a:prstGeom>
            <a:noFill/>
            <a:ln w="12600">
              <a:solidFill>
                <a:srgbClr val="000000"/>
              </a:solidFill>
              <a:miter lim="800000"/>
              <a:headEnd/>
              <a:tailEnd/>
            </a:ln>
            <a:extLst>
              <a:ext uri="{909E8E84-426E-40DD-AFC4-6F175D3DCCD1}">
                <a14:hiddenFill xmlns:a14="http://schemas.microsoft.com/office/drawing/2010/main">
                  <a:noFill/>
                </a14:hiddenFill>
              </a:ext>
            </a:extLst>
          </p:spPr>
        </p:cxnSp>
        <p:sp>
          <p:nvSpPr>
            <p:cNvPr id="20511" name="Rectangle 26"/>
            <p:cNvSpPr>
              <a:spLocks noChangeArrowheads="1"/>
            </p:cNvSpPr>
            <p:nvPr/>
          </p:nvSpPr>
          <p:spPr bwMode="auto">
            <a:xfrm>
              <a:off x="2402" y="1287"/>
              <a:ext cx="1273" cy="357"/>
            </a:xfrm>
            <a:prstGeom prst="rect">
              <a:avLst/>
            </a:prstGeom>
            <a:solidFill>
              <a:srgbClr val="CECECE"/>
            </a:solidFill>
            <a:ln w="12600">
              <a:solidFill>
                <a:srgbClr val="CECECE"/>
              </a:solidFill>
              <a:miter lim="800000"/>
              <a:headEnd/>
              <a:tailEnd/>
            </a:ln>
          </p:spPr>
          <p:txBody>
            <a:bodyPr wrap="none" lIns="67320" tIns="33480" rIns="67320" bIns="334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9pPr>
            </a:lstStyle>
            <a:p>
              <a:pPr algn="ctr">
                <a:buClrTx/>
                <a:buFontTx/>
                <a:buNone/>
              </a:pPr>
              <a:r>
                <a:rPr lang="en-US" altLang="en-US" sz="1400" b="1" dirty="0">
                  <a:solidFill>
                    <a:srgbClr val="000000"/>
                  </a:solidFill>
                </a:rPr>
                <a:t>Member and </a:t>
              </a:r>
            </a:p>
            <a:p>
              <a:pPr algn="ctr">
                <a:buClrTx/>
                <a:buFontTx/>
                <a:buNone/>
              </a:pPr>
              <a:r>
                <a:rPr lang="en-US" altLang="en-US" sz="1400" b="1" dirty="0">
                  <a:solidFill>
                    <a:srgbClr val="000000"/>
                  </a:solidFill>
                </a:rPr>
                <a:t>Geographic Activities </a:t>
              </a:r>
              <a:br>
                <a:rPr lang="en-US" altLang="en-US" sz="1400" b="1" dirty="0">
                  <a:solidFill>
                    <a:srgbClr val="000000"/>
                  </a:solidFill>
                </a:rPr>
              </a:br>
              <a:r>
                <a:rPr lang="en-US" altLang="en-US" sz="1400" b="1" dirty="0">
                  <a:solidFill>
                    <a:srgbClr val="000000"/>
                  </a:solidFill>
                </a:rPr>
                <a:t>Board</a:t>
              </a:r>
            </a:p>
          </p:txBody>
        </p:sp>
        <p:sp>
          <p:nvSpPr>
            <p:cNvPr id="20512" name="Rectangle 27"/>
            <p:cNvSpPr>
              <a:spLocks noChangeArrowheads="1"/>
            </p:cNvSpPr>
            <p:nvPr/>
          </p:nvSpPr>
          <p:spPr bwMode="auto">
            <a:xfrm>
              <a:off x="2402" y="1756"/>
              <a:ext cx="906" cy="221"/>
            </a:xfrm>
            <a:prstGeom prst="rect">
              <a:avLst/>
            </a:prstGeom>
            <a:solidFill>
              <a:srgbClr val="CECECE"/>
            </a:solidFill>
            <a:ln w="12600">
              <a:solidFill>
                <a:srgbClr val="CECECE"/>
              </a:solidFill>
              <a:miter lim="800000"/>
              <a:headEnd/>
              <a:tailEnd/>
            </a:ln>
          </p:spPr>
          <p:txBody>
            <a:bodyPr wrap="none" lIns="67320" tIns="33480" rIns="67320" bIns="334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9pPr>
            </a:lstStyle>
            <a:p>
              <a:pPr algn="ctr">
                <a:buClrTx/>
                <a:buFontTx/>
                <a:buNone/>
              </a:pPr>
              <a:r>
                <a:rPr lang="en-US" altLang="en-US" sz="1400" b="1">
                  <a:solidFill>
                    <a:srgbClr val="000000"/>
                  </a:solidFill>
                </a:rPr>
                <a:t>Regions</a:t>
              </a:r>
            </a:p>
          </p:txBody>
        </p:sp>
        <p:sp>
          <p:nvSpPr>
            <p:cNvPr id="20513" name="Rectangle 28"/>
            <p:cNvSpPr>
              <a:spLocks noChangeArrowheads="1"/>
            </p:cNvSpPr>
            <p:nvPr/>
          </p:nvSpPr>
          <p:spPr bwMode="auto">
            <a:xfrm>
              <a:off x="1798" y="2090"/>
              <a:ext cx="906" cy="221"/>
            </a:xfrm>
            <a:prstGeom prst="rect">
              <a:avLst/>
            </a:prstGeom>
            <a:solidFill>
              <a:srgbClr val="CECECE"/>
            </a:solidFill>
            <a:ln w="12600">
              <a:solidFill>
                <a:srgbClr val="CECECE"/>
              </a:solidFill>
              <a:miter lim="800000"/>
              <a:headEnd/>
              <a:tailEnd/>
            </a:ln>
          </p:spPr>
          <p:txBody>
            <a:bodyPr wrap="none" lIns="67320" tIns="33480" rIns="67320" bIns="334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9pPr>
            </a:lstStyle>
            <a:p>
              <a:pPr algn="ctr">
                <a:buClrTx/>
                <a:buFontTx/>
                <a:buNone/>
              </a:pPr>
              <a:r>
                <a:rPr lang="en-US" altLang="en-US" sz="1400" b="1">
                  <a:solidFill>
                    <a:srgbClr val="000000"/>
                  </a:solidFill>
                </a:rPr>
                <a:t>Areas</a:t>
              </a:r>
            </a:p>
          </p:txBody>
        </p:sp>
        <p:sp>
          <p:nvSpPr>
            <p:cNvPr id="20514" name="Rectangle 29"/>
            <p:cNvSpPr>
              <a:spLocks noChangeArrowheads="1"/>
            </p:cNvSpPr>
            <p:nvPr/>
          </p:nvSpPr>
          <p:spPr bwMode="auto">
            <a:xfrm>
              <a:off x="2402" y="2424"/>
              <a:ext cx="906" cy="221"/>
            </a:xfrm>
            <a:prstGeom prst="rect">
              <a:avLst/>
            </a:prstGeom>
            <a:solidFill>
              <a:srgbClr val="CECECE"/>
            </a:solidFill>
            <a:ln w="12600">
              <a:solidFill>
                <a:srgbClr val="CECECE"/>
              </a:solidFill>
              <a:miter lim="800000"/>
              <a:headEnd/>
              <a:tailEnd/>
            </a:ln>
          </p:spPr>
          <p:txBody>
            <a:bodyPr wrap="none" lIns="67320" tIns="33480" rIns="67320" bIns="334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9pPr>
            </a:lstStyle>
            <a:p>
              <a:pPr algn="ctr">
                <a:buClrTx/>
                <a:buFontTx/>
                <a:buNone/>
              </a:pPr>
              <a:r>
                <a:rPr lang="en-US" altLang="en-US" sz="1400" b="1">
                  <a:solidFill>
                    <a:srgbClr val="000000"/>
                  </a:solidFill>
                </a:rPr>
                <a:t>Sections</a:t>
              </a:r>
            </a:p>
          </p:txBody>
        </p:sp>
        <p:sp>
          <p:nvSpPr>
            <p:cNvPr id="20515" name="Rectangle 30"/>
            <p:cNvSpPr>
              <a:spLocks noChangeArrowheads="1"/>
            </p:cNvSpPr>
            <p:nvPr/>
          </p:nvSpPr>
          <p:spPr bwMode="auto">
            <a:xfrm>
              <a:off x="1637" y="2758"/>
              <a:ext cx="1066" cy="221"/>
            </a:xfrm>
            <a:prstGeom prst="rect">
              <a:avLst/>
            </a:prstGeom>
            <a:solidFill>
              <a:srgbClr val="CECECE"/>
            </a:solidFill>
            <a:ln w="12600">
              <a:solidFill>
                <a:srgbClr val="CECECE"/>
              </a:solidFill>
              <a:miter lim="800000"/>
              <a:headEnd/>
              <a:tailEnd/>
            </a:ln>
          </p:spPr>
          <p:txBody>
            <a:bodyPr wrap="none" lIns="67320" tIns="33480" rIns="67320" bIns="334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9pPr>
            </a:lstStyle>
            <a:p>
              <a:pPr algn="ctr">
                <a:buClrTx/>
                <a:buFontTx/>
                <a:buNone/>
              </a:pPr>
              <a:r>
                <a:rPr lang="en-US" altLang="en-US" sz="1400" b="1">
                  <a:solidFill>
                    <a:srgbClr val="000000"/>
                  </a:solidFill>
                </a:rPr>
                <a:t>Chapters</a:t>
              </a:r>
            </a:p>
          </p:txBody>
        </p:sp>
        <p:sp>
          <p:nvSpPr>
            <p:cNvPr id="20516" name="Rectangle 31"/>
            <p:cNvSpPr>
              <a:spLocks noChangeArrowheads="1"/>
            </p:cNvSpPr>
            <p:nvPr/>
          </p:nvSpPr>
          <p:spPr bwMode="auto">
            <a:xfrm>
              <a:off x="3007" y="2758"/>
              <a:ext cx="1066" cy="221"/>
            </a:xfrm>
            <a:prstGeom prst="rect">
              <a:avLst/>
            </a:prstGeom>
            <a:solidFill>
              <a:srgbClr val="CECECE"/>
            </a:solidFill>
            <a:ln w="9360">
              <a:solidFill>
                <a:srgbClr val="FF0000"/>
              </a:solidFill>
              <a:miter lim="800000"/>
              <a:headEnd/>
              <a:tailEnd/>
            </a:ln>
          </p:spPr>
          <p:txBody>
            <a:bodyPr wrap="none" lIns="67320" tIns="33480" rIns="67320" bIns="334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9pPr>
            </a:lstStyle>
            <a:p>
              <a:pPr algn="ctr">
                <a:buClrTx/>
                <a:buFontTx/>
                <a:buNone/>
              </a:pPr>
              <a:r>
                <a:rPr lang="en-US" altLang="en-US" sz="1400" b="1">
                  <a:solidFill>
                    <a:srgbClr val="000000"/>
                  </a:solidFill>
                </a:rPr>
                <a:t>Affinity Groups</a:t>
              </a:r>
            </a:p>
          </p:txBody>
        </p:sp>
        <p:sp>
          <p:nvSpPr>
            <p:cNvPr id="20517" name="Rectangle 32"/>
            <p:cNvSpPr>
              <a:spLocks noChangeArrowheads="1"/>
            </p:cNvSpPr>
            <p:nvPr/>
          </p:nvSpPr>
          <p:spPr bwMode="auto">
            <a:xfrm>
              <a:off x="1104" y="3092"/>
              <a:ext cx="1066" cy="221"/>
            </a:xfrm>
            <a:prstGeom prst="rect">
              <a:avLst/>
            </a:prstGeom>
            <a:solidFill>
              <a:srgbClr val="CECECE"/>
            </a:solidFill>
            <a:ln w="12600">
              <a:solidFill>
                <a:srgbClr val="CECECE"/>
              </a:solidFill>
              <a:miter lim="800000"/>
              <a:headEnd/>
              <a:tailEnd/>
            </a:ln>
          </p:spPr>
          <p:txBody>
            <a:bodyPr wrap="none" lIns="67320" tIns="33480" rIns="67320" bIns="334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9pPr>
            </a:lstStyle>
            <a:p>
              <a:pPr algn="ctr">
                <a:buClrTx/>
                <a:buFontTx/>
                <a:buNone/>
              </a:pPr>
              <a:r>
                <a:rPr lang="en-US" altLang="en-US" sz="1400" b="1" dirty="0">
                  <a:solidFill>
                    <a:srgbClr val="000000"/>
                  </a:solidFill>
                </a:rPr>
                <a:t>Sub-Sections</a:t>
              </a:r>
            </a:p>
          </p:txBody>
        </p:sp>
        <p:sp>
          <p:nvSpPr>
            <p:cNvPr id="20518" name="Rectangle 33"/>
            <p:cNvSpPr>
              <a:spLocks noChangeArrowheads="1"/>
            </p:cNvSpPr>
            <p:nvPr/>
          </p:nvSpPr>
          <p:spPr bwMode="auto">
            <a:xfrm>
              <a:off x="2322" y="3092"/>
              <a:ext cx="1066" cy="221"/>
            </a:xfrm>
            <a:prstGeom prst="rect">
              <a:avLst/>
            </a:prstGeom>
            <a:solidFill>
              <a:srgbClr val="CECECE"/>
            </a:solidFill>
            <a:ln w="12600">
              <a:solidFill>
                <a:srgbClr val="CECECE"/>
              </a:solidFill>
              <a:miter lim="800000"/>
              <a:headEnd/>
              <a:tailEnd/>
            </a:ln>
          </p:spPr>
          <p:txBody>
            <a:bodyPr wrap="none" lIns="67320" tIns="33480" rIns="67320" bIns="334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9pPr>
            </a:lstStyle>
            <a:p>
              <a:pPr algn="ctr">
                <a:buClrTx/>
                <a:buFontTx/>
                <a:buNone/>
              </a:pPr>
              <a:r>
                <a:rPr lang="en-US" altLang="en-US" sz="1400" b="1">
                  <a:solidFill>
                    <a:srgbClr val="000000"/>
                  </a:solidFill>
                </a:rPr>
                <a:t>Student Branches</a:t>
              </a:r>
            </a:p>
          </p:txBody>
        </p:sp>
        <p:sp>
          <p:nvSpPr>
            <p:cNvPr id="20519" name="Rectangle 34"/>
            <p:cNvSpPr>
              <a:spLocks noChangeArrowheads="1"/>
            </p:cNvSpPr>
            <p:nvPr/>
          </p:nvSpPr>
          <p:spPr bwMode="auto">
            <a:xfrm>
              <a:off x="3541" y="3092"/>
              <a:ext cx="1066" cy="221"/>
            </a:xfrm>
            <a:prstGeom prst="rect">
              <a:avLst/>
            </a:prstGeom>
            <a:solidFill>
              <a:srgbClr val="CECECE"/>
            </a:solidFill>
            <a:ln w="12600">
              <a:solidFill>
                <a:srgbClr val="CECECE"/>
              </a:solidFill>
              <a:miter lim="800000"/>
              <a:headEnd/>
              <a:tailEnd/>
            </a:ln>
          </p:spPr>
          <p:txBody>
            <a:bodyPr wrap="none" lIns="67320" tIns="33480" rIns="67320" bIns="334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9pPr>
            </a:lstStyle>
            <a:p>
              <a:pPr algn="ctr">
                <a:buClrTx/>
                <a:buFontTx/>
                <a:buNone/>
              </a:pPr>
              <a:r>
                <a:rPr lang="en-US" altLang="en-US" sz="1400" b="1">
                  <a:solidFill>
                    <a:srgbClr val="000000"/>
                  </a:solidFill>
                </a:rPr>
                <a:t>Councils</a:t>
              </a:r>
            </a:p>
          </p:txBody>
        </p:sp>
        <p:sp>
          <p:nvSpPr>
            <p:cNvPr id="20520" name="Rectangle 35"/>
            <p:cNvSpPr>
              <a:spLocks noChangeArrowheads="1"/>
            </p:cNvSpPr>
            <p:nvPr/>
          </p:nvSpPr>
          <p:spPr bwMode="auto">
            <a:xfrm>
              <a:off x="1667" y="3425"/>
              <a:ext cx="1112" cy="221"/>
            </a:xfrm>
            <a:prstGeom prst="rect">
              <a:avLst/>
            </a:prstGeom>
            <a:solidFill>
              <a:srgbClr val="CECECE"/>
            </a:solidFill>
            <a:ln w="12600">
              <a:solidFill>
                <a:srgbClr val="CECECE"/>
              </a:solidFill>
              <a:miter lim="800000"/>
              <a:headEnd/>
              <a:tailEnd/>
            </a:ln>
          </p:spPr>
          <p:txBody>
            <a:bodyPr wrap="none" lIns="67320" tIns="33480" rIns="67320" bIns="334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9pPr>
            </a:lstStyle>
            <a:p>
              <a:pPr algn="ctr">
                <a:buClrTx/>
                <a:buFontTx/>
                <a:buNone/>
              </a:pPr>
              <a:r>
                <a:rPr lang="en-US" altLang="en-US" sz="1400" b="1">
                  <a:solidFill>
                    <a:srgbClr val="000000"/>
                  </a:solidFill>
                </a:rPr>
                <a:t>SB Chapters</a:t>
              </a:r>
            </a:p>
          </p:txBody>
        </p:sp>
        <p:sp>
          <p:nvSpPr>
            <p:cNvPr id="20521" name="Rectangle 36"/>
            <p:cNvSpPr>
              <a:spLocks noChangeArrowheads="1"/>
            </p:cNvSpPr>
            <p:nvPr/>
          </p:nvSpPr>
          <p:spPr bwMode="auto">
            <a:xfrm>
              <a:off x="2931" y="3425"/>
              <a:ext cx="1111" cy="221"/>
            </a:xfrm>
            <a:prstGeom prst="rect">
              <a:avLst/>
            </a:prstGeom>
            <a:solidFill>
              <a:srgbClr val="CECECE"/>
            </a:solidFill>
            <a:ln w="12600">
              <a:solidFill>
                <a:srgbClr val="CECECE"/>
              </a:solidFill>
              <a:miter lim="800000"/>
              <a:headEnd/>
              <a:tailEnd/>
            </a:ln>
          </p:spPr>
          <p:txBody>
            <a:bodyPr wrap="none" lIns="67320" tIns="33480" rIns="67320" bIns="334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9pPr>
            </a:lstStyle>
            <a:p>
              <a:pPr algn="ctr">
                <a:buClrTx/>
                <a:buFontTx/>
                <a:buNone/>
              </a:pPr>
              <a:r>
                <a:rPr lang="en-US" altLang="en-US" sz="1400" b="1">
                  <a:solidFill>
                    <a:srgbClr val="000000"/>
                  </a:solidFill>
                </a:rPr>
                <a:t>SB Affinity Groups</a:t>
              </a:r>
            </a:p>
          </p:txBody>
        </p:sp>
      </p:grpSp>
      <p:sp>
        <p:nvSpPr>
          <p:cNvPr id="20497" name="Line 37"/>
          <p:cNvSpPr>
            <a:spLocks noChangeShapeType="1"/>
          </p:cNvSpPr>
          <p:nvPr/>
        </p:nvSpPr>
        <p:spPr bwMode="auto">
          <a:xfrm>
            <a:off x="2362200" y="2944795"/>
            <a:ext cx="1588" cy="15240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0498" name="Rectangle 38"/>
          <p:cNvSpPr>
            <a:spLocks noChangeArrowheads="1"/>
          </p:cNvSpPr>
          <p:nvPr/>
        </p:nvSpPr>
        <p:spPr bwMode="auto">
          <a:xfrm>
            <a:off x="3505200" y="1524000"/>
            <a:ext cx="4953000" cy="4724400"/>
          </a:xfrm>
          <a:prstGeom prst="rect">
            <a:avLst/>
          </a:prstGeom>
          <a:noFill/>
          <a:ln w="28440">
            <a:solidFill>
              <a:srgbClr val="00558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a:p>
        </p:txBody>
      </p:sp>
      <p:sp>
        <p:nvSpPr>
          <p:cNvPr id="20499" name="Text Box 39"/>
          <p:cNvSpPr txBox="1">
            <a:spLocks noChangeArrowheads="1"/>
          </p:cNvSpPr>
          <p:nvPr/>
        </p:nvSpPr>
        <p:spPr bwMode="auto">
          <a:xfrm>
            <a:off x="8562373" y="904755"/>
            <a:ext cx="22098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9pPr>
          </a:lstStyle>
          <a:p>
            <a:pPr>
              <a:spcBef>
                <a:spcPts val="1250"/>
              </a:spcBef>
            </a:pPr>
            <a:r>
              <a:rPr lang="en-US" altLang="en-US" sz="2000">
                <a:solidFill>
                  <a:srgbClr val="005582"/>
                </a:solidFill>
              </a:rPr>
              <a:t>Geographic Unit Structure</a:t>
            </a:r>
          </a:p>
        </p:txBody>
      </p:sp>
      <p:sp>
        <p:nvSpPr>
          <p:cNvPr id="20500" name="Line 40"/>
          <p:cNvSpPr>
            <a:spLocks noChangeShapeType="1"/>
          </p:cNvSpPr>
          <p:nvPr/>
        </p:nvSpPr>
        <p:spPr bwMode="auto">
          <a:xfrm flipH="1">
            <a:off x="8484587" y="1590554"/>
            <a:ext cx="688975" cy="533400"/>
          </a:xfrm>
          <a:prstGeom prst="line">
            <a:avLst/>
          </a:prstGeom>
          <a:noFill/>
          <a:ln w="5724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896655455"/>
      </p:ext>
    </p:extLst>
  </p:cSld>
  <p:clrMapOvr>
    <a:masterClrMapping/>
  </p:clrMapOvr>
  <p:transition spd="med">
    <p:blinds/>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Responsibilities of the Regional Student Activities Chair</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The </a:t>
            </a:r>
            <a:r>
              <a:rPr lang="en-US" dirty="0"/>
              <a:t>Regional Student Activities Chair (RSAC) is the coordinator and manager of student activities and communications in the Region. There are currently ten RSAC's, one for each Region in IEEE. Their responsibilities include:</a:t>
            </a:r>
          </a:p>
          <a:p>
            <a:r>
              <a:rPr lang="en-US" dirty="0"/>
              <a:t>Overall coordination of all Regional Student Activities</a:t>
            </a:r>
          </a:p>
          <a:p>
            <a:r>
              <a:rPr lang="en-US" dirty="0"/>
              <a:t>Regional Student Paper Contest</a:t>
            </a:r>
          </a:p>
          <a:p>
            <a:r>
              <a:rPr lang="en-US" dirty="0"/>
              <a:t>Regional Student Design Contest</a:t>
            </a:r>
          </a:p>
          <a:p>
            <a:r>
              <a:rPr lang="en-US" dirty="0"/>
              <a:t>Supporting Regional Meetings</a:t>
            </a:r>
          </a:p>
          <a:p>
            <a:r>
              <a:rPr lang="en-US" dirty="0"/>
              <a:t>Preparing Annual objectives and budget</a:t>
            </a:r>
          </a:p>
          <a:p>
            <a:r>
              <a:rPr lang="en-US" dirty="0"/>
              <a:t>Communication with Student Branches</a:t>
            </a:r>
          </a:p>
          <a:p>
            <a:r>
              <a:rPr lang="en-US" dirty="0"/>
              <a:t>Conducting Leadership Workshops</a:t>
            </a:r>
          </a:p>
          <a:p>
            <a:r>
              <a:rPr lang="en-US" dirty="0"/>
              <a:t>Formation of new Branches and Chapters</a:t>
            </a:r>
          </a:p>
          <a:p>
            <a:r>
              <a:rPr lang="en-US" dirty="0"/>
              <a:t>Developing Branch Activity Program</a:t>
            </a:r>
          </a:p>
          <a:p>
            <a:r>
              <a:rPr lang="en-US" dirty="0"/>
              <a:t>Providing policy recommendations on student activities (Institute SAC)</a:t>
            </a:r>
          </a:p>
        </p:txBody>
      </p:sp>
    </p:spTree>
    <p:extLst>
      <p:ext uri="{BB962C8B-B14F-4D97-AF65-F5344CB8AC3E}">
        <p14:creationId xmlns:p14="http://schemas.microsoft.com/office/powerpoint/2010/main" val="16915435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TotalTime>
  <Words>1411</Words>
  <Application>Microsoft Office PowerPoint</Application>
  <PresentationFormat>Widescreen</PresentationFormat>
  <Paragraphs>295</Paragraphs>
  <Slides>34</Slides>
  <Notes>18</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50" baseType="lpstr">
      <vt:lpstr>Arial Unicode MS</vt:lpstr>
      <vt:lpstr>ＭＳ Ｐゴシック</vt:lpstr>
      <vt:lpstr>新細明體</vt:lpstr>
      <vt:lpstr>新細明體</vt:lpstr>
      <vt:lpstr>Arial</vt:lpstr>
      <vt:lpstr>Calibri</vt:lpstr>
      <vt:lpstr>Calibri Light</vt:lpstr>
      <vt:lpstr>Lucida Grande</vt:lpstr>
      <vt:lpstr>Merriweather Sans</vt:lpstr>
      <vt:lpstr>Symbol</vt:lpstr>
      <vt:lpstr>Times New Roman</vt:lpstr>
      <vt:lpstr>Trebuchet MS</vt:lpstr>
      <vt:lpstr>Verdana</vt:lpstr>
      <vt:lpstr>Wingdings</vt:lpstr>
      <vt:lpstr>Office Theme</vt:lpstr>
      <vt:lpstr>Harvard Graphics Slide(s)</vt:lpstr>
      <vt:lpstr>SAC</vt:lpstr>
      <vt:lpstr>IEEE</vt:lpstr>
      <vt:lpstr>PowerPoint Presentation</vt:lpstr>
      <vt:lpstr>IEEE</vt:lpstr>
      <vt:lpstr>IEEE Organization</vt:lpstr>
      <vt:lpstr>IEEE Revenues</vt:lpstr>
      <vt:lpstr>IEEE Expenditures</vt:lpstr>
      <vt:lpstr>PowerPoint Presentation</vt:lpstr>
      <vt:lpstr>Responsibilities of the Regional Student Activities Chair</vt:lpstr>
      <vt:lpstr>Responsibilities of the Regional Student Representative to Student Activities Committee</vt:lpstr>
      <vt:lpstr>Student Activities Committee (SAC) Mission</vt:lpstr>
      <vt:lpstr>IEEE Students At a Glance</vt:lpstr>
      <vt:lpstr>Student Membership Statistics (as of 31 January 2019)</vt:lpstr>
      <vt:lpstr>2018 Accomplishments</vt:lpstr>
      <vt:lpstr>Student Retention Initiative</vt:lpstr>
      <vt:lpstr>2019 SAC Priority Projects </vt:lpstr>
      <vt:lpstr>2019 SAC Priority Projects </vt:lpstr>
      <vt:lpstr>Student Member Benefit: Potentials Magazine</vt:lpstr>
      <vt:lpstr>PowerPoint Presentation</vt:lpstr>
      <vt:lpstr>Educational Resources</vt:lpstr>
      <vt:lpstr>Transitioning to Young Professionals </vt:lpstr>
      <vt:lpstr>Become an IEEE Student volunteer</vt:lpstr>
      <vt:lpstr>Key Resources for Student Volunteers </vt:lpstr>
      <vt:lpstr>Key Resources for Student Volunteers </vt:lpstr>
      <vt:lpstr>Volunteer Roles Action Plans available in CLE</vt:lpstr>
      <vt:lpstr>PowerPoint Presentation</vt:lpstr>
      <vt:lpstr>PowerPoint Presentation</vt:lpstr>
      <vt:lpstr>PowerPoint Presentation</vt:lpstr>
      <vt:lpstr>PowerPoint Presentation</vt:lpstr>
      <vt:lpstr>PowerPoint Presentation</vt:lpstr>
      <vt:lpstr>PowerPoint Presentation</vt:lpstr>
      <vt:lpstr>Tasks have links to Information Resources</vt:lpstr>
      <vt:lpstr>PowerPoint Presentation</vt:lpstr>
      <vt:lpstr>Recommended CLE Training (Courses)</vt:lpstr>
    </vt:vector>
  </TitlesOfParts>
  <Company>Boise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Elisa Barney Smith</dc:creator>
  <cp:lastModifiedBy>Elisa Barney Smith</cp:lastModifiedBy>
  <cp:revision>11</cp:revision>
  <dcterms:created xsi:type="dcterms:W3CDTF">2019-02-19T20:20:45Z</dcterms:created>
  <dcterms:modified xsi:type="dcterms:W3CDTF">2019-10-12T15:10:38Z</dcterms:modified>
</cp:coreProperties>
</file>