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x="7315200" cy="9601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22" roundtripDataSignature="AMtx7mjLaklkazsig/6XMxYnHbbEWjPi5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024" orient="horz"/>
        <p:guide pos="2304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spcFirstLastPara="1" rIns="96625" wrap="square" tIns="483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spcFirstLastPara="1" rIns="96625" wrap="square" tIns="483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2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p1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64d51d5097_0_0:notes"/>
          <p:cNvSpPr txBox="1"/>
          <p:nvPr>
            <p:ph idx="1" type="body"/>
          </p:nvPr>
        </p:nvSpPr>
        <p:spPr>
          <a:xfrm>
            <a:off x="731838" y="4560888"/>
            <a:ext cx="5851500" cy="43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9" name="Google Shape;129;g64d51d5097_0_0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4d51d5097_0_7:notes"/>
          <p:cNvSpPr txBox="1"/>
          <p:nvPr>
            <p:ph idx="1" type="body"/>
          </p:nvPr>
        </p:nvSpPr>
        <p:spPr>
          <a:xfrm>
            <a:off x="731838" y="4560888"/>
            <a:ext cx="5851500" cy="43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6" name="Google Shape;136;g64d51d5097_0_7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4d51d5097_0_13:notes"/>
          <p:cNvSpPr txBox="1"/>
          <p:nvPr>
            <p:ph idx="1" type="body"/>
          </p:nvPr>
        </p:nvSpPr>
        <p:spPr>
          <a:xfrm>
            <a:off x="731838" y="4560888"/>
            <a:ext cx="5851500" cy="43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3" name="Google Shape;143;g64d51d5097_0_13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0" name="Google Shape;150;p1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2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3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1" name="Google Shape;161;p33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2" name="Google Shape;162;p33:notes"/>
          <p:cNvSpPr txBox="1"/>
          <p:nvPr>
            <p:ph idx="10" type="dt"/>
          </p:nvPr>
        </p:nvSpPr>
        <p:spPr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1/22/2019</a:t>
            </a:r>
            <a:endParaRPr sz="1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33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spcFirstLastPara="1" rIns="96625" wrap="square" tIns="483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2" name="Google Shape;62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8" name="Google Shape;68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6" name="Google Shape;76;p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spcFirstLastPara="1" rIns="96625" wrap="square" tIns="483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7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5" name="Google Shape;85;p7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8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spcFirstLastPara="1" rIns="96625" wrap="square" tIns="483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8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2" name="Google Shape;92;p8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9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spcFirstLastPara="1" rIns="96625" wrap="square" tIns="483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9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2" name="Google Shape;102;p9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0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spcFirstLastPara="1" rIns="96625" wrap="square" tIns="483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0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9" name="Google Shape;109;p10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spcFirstLastPara="1" rIns="96625" wrap="square" tIns="483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6" name="Google Shape;116;p11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19" name="Google Shape;19;p35"/>
          <p:cNvSpPr txBox="1"/>
          <p:nvPr>
            <p:ph idx="10" type="dt"/>
          </p:nvPr>
        </p:nvSpPr>
        <p:spPr>
          <a:xfrm>
            <a:off x="36576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5"/>
          <p:cNvSpPr txBox="1"/>
          <p:nvPr>
            <p:ph idx="12" type="sldNum"/>
          </p:nvPr>
        </p:nvSpPr>
        <p:spPr>
          <a:xfrm>
            <a:off x="29718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Verdana"/>
              <a:buNone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3" name="Google Shape;53;p4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Verdana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Verdana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Verdana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Verdana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 Content">
  <p:cSld name="1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8"/>
          <p:cNvSpPr txBox="1"/>
          <p:nvPr>
            <p:ph idx="1" type="body"/>
          </p:nvPr>
        </p:nvSpPr>
        <p:spPr>
          <a:xfrm>
            <a:off x="365760" y="1645920"/>
            <a:ext cx="8326438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27" name="Google Shape;27;p38"/>
          <p:cNvSpPr txBox="1"/>
          <p:nvPr>
            <p:ph idx="12" type="sldNum"/>
          </p:nvPr>
        </p:nvSpPr>
        <p:spPr>
          <a:xfrm>
            <a:off x="3200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38"/>
          <p:cNvSpPr txBox="1"/>
          <p:nvPr>
            <p:ph idx="10" type="dt"/>
          </p:nvPr>
        </p:nvSpPr>
        <p:spPr>
          <a:xfrm>
            <a:off x="3886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12" type="sldNum"/>
          </p:nvPr>
        </p:nvSpPr>
        <p:spPr>
          <a:xfrm>
            <a:off x="3200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1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Verdana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Verdana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  <p:sp>
        <p:nvSpPr>
          <p:cNvPr id="39" name="Google Shape;39;p41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Verdana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Verdana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Verdana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4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Verdana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44" name="Google Shape;44;p4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Verdana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4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Verdana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Verdana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/>
        </p:txBody>
      </p:sp>
      <p:sp>
        <p:nvSpPr>
          <p:cNvPr id="49" name="Google Shape;49;p4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Verdana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Verdana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2.png"/><Relationship Id="rId2" Type="http://schemas.openxmlformats.org/officeDocument/2006/relationships/image" Target="../media/image3.jp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•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93700" lvl="1" marL="9144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ts val="2600"/>
              <a:buFont typeface="Verdana"/>
              <a:buChar char="–"/>
              <a:defRPr b="0" i="0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68300" lvl="2" marL="13716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Noto Sans Symbols"/>
              <a:buChar char="▪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Verdana"/>
              <a:buChar char="–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" name="Google Shape;12;p34"/>
          <p:cNvSpPr txBox="1"/>
          <p:nvPr>
            <p:ph idx="10" type="dt"/>
          </p:nvPr>
        </p:nvSpPr>
        <p:spPr>
          <a:xfrm>
            <a:off x="3886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4"/>
          <p:cNvSpPr txBox="1"/>
          <p:nvPr>
            <p:ph idx="12" type="sldNum"/>
          </p:nvPr>
        </p:nvSpPr>
        <p:spPr>
          <a:xfrm>
            <a:off x="3200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EEE-USA" id="14" name="Google Shape;14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33400" y="6096000"/>
            <a:ext cx="1371600" cy="3857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EEE_TAG_BLUE.png" id="15" name="Google Shape;15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5867400"/>
            <a:ext cx="1143000" cy="6413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/>
          <p:nvPr>
            <p:ph idx="4294967295" type="ctrTitle"/>
          </p:nvPr>
        </p:nvSpPr>
        <p:spPr>
          <a:xfrm>
            <a:off x="152400" y="592200"/>
            <a:ext cx="8534400" cy="15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IEEE-USA</a:t>
            </a:r>
            <a:br>
              <a:rPr b="1" i="0" lang="en-US" sz="4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i="0" lang="en-US" sz="4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Area Meetings </a:t>
            </a:r>
            <a:br>
              <a:rPr b="1" i="0" lang="en-US" sz="4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b="1" i="0" lang="en-US" sz="4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PACE</a:t>
            </a:r>
            <a:br>
              <a:rPr b="1" i="0" lang="en-US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en-US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Fall, 2019</a:t>
            </a:r>
            <a:endParaRPr b="1" i="0" sz="2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6102926" y="4530436"/>
            <a:ext cx="258387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Amber Orr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Region 6 PACE Chair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aorr@ieee.org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TEMS</a:t>
            </a:r>
            <a:endParaRPr/>
          </a:p>
        </p:txBody>
      </p:sp>
      <p:sp>
        <p:nvSpPr>
          <p:cNvPr id="125" name="Google Shape;125;p12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Char char="•"/>
            </a:pPr>
            <a:r>
              <a:rPr b="1" lang="en-US"/>
              <a:t>Technology and Engineering Management Society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1"/>
          </a:p>
          <a:p>
            <a:pPr indent="-31496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Char char="•"/>
            </a:pPr>
            <a:r>
              <a:rPr b="1" lang="en-US" sz="1800"/>
              <a:t>Funding Initiatives Pair with Pace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20066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sp>
        <p:nvSpPr>
          <p:cNvPr id="126" name="Google Shape;126;p12"/>
          <p:cNvSpPr txBox="1"/>
          <p:nvPr>
            <p:ph idx="12" type="sldNum"/>
          </p:nvPr>
        </p:nvSpPr>
        <p:spPr>
          <a:xfrm>
            <a:off x="3200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4d51d5097_0_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TAB</a:t>
            </a:r>
            <a:endParaRPr/>
          </a:p>
        </p:txBody>
      </p:sp>
      <p:sp>
        <p:nvSpPr>
          <p:cNvPr id="132" name="Google Shape;132;g64d51d5097_0_0"/>
          <p:cNvSpPr txBox="1"/>
          <p:nvPr>
            <p:ph idx="1" type="body"/>
          </p:nvPr>
        </p:nvSpPr>
        <p:spPr>
          <a:xfrm>
            <a:off x="685800" y="1325975"/>
            <a:ext cx="7772400" cy="44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Char char="•"/>
            </a:pPr>
            <a:r>
              <a:rPr b="1" lang="en-US"/>
              <a:t>Technical Activities Big Goal</a:t>
            </a:r>
            <a:endParaRPr b="1"/>
          </a:p>
          <a:p>
            <a:pPr indent="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/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Develop a volunteer-led environment where technical thought leaders converge and create communities for people working in our fields (Connections)</a:t>
            </a:r>
            <a:endParaRPr sz="18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Solicit, refine and disseminate quality technical information (Content/Curation)</a:t>
            </a:r>
            <a:endParaRPr sz="18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Organize technical gatherings to foster innovation and interchange (Competency/Coverage)</a:t>
            </a:r>
            <a:endParaRPr sz="18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Nurture and promote innovative technical ideas and new technical fields (Coverage)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40"/>
              <a:buNone/>
            </a:pPr>
            <a:r>
              <a:rPr lang="en-US" sz="1800"/>
              <a:t>	(So far, vague guidance on funding opportunities)</a:t>
            </a:r>
            <a:endParaRPr sz="1800"/>
          </a:p>
          <a:p>
            <a:pPr indent="-20066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sp>
        <p:nvSpPr>
          <p:cNvPr id="133" name="Google Shape;133;g64d51d5097_0_0"/>
          <p:cNvSpPr txBox="1"/>
          <p:nvPr>
            <p:ph idx="12" type="sldNum"/>
          </p:nvPr>
        </p:nvSpPr>
        <p:spPr>
          <a:xfrm>
            <a:off x="3200400" y="6172200"/>
            <a:ext cx="685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4d51d5097_0_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EPICS</a:t>
            </a:r>
            <a:endParaRPr/>
          </a:p>
        </p:txBody>
      </p:sp>
      <p:sp>
        <p:nvSpPr>
          <p:cNvPr id="139" name="Google Shape;139;g64d51d5097_0_7"/>
          <p:cNvSpPr txBox="1"/>
          <p:nvPr>
            <p:ph idx="1" type="body"/>
          </p:nvPr>
        </p:nvSpPr>
        <p:spPr>
          <a:xfrm>
            <a:off x="685800" y="1325975"/>
            <a:ext cx="7772400" cy="40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Char char="•"/>
            </a:pPr>
            <a:r>
              <a:rPr b="1" lang="en-US"/>
              <a:t>Encouraging the Pursuit of Engineering for Community Improvement</a:t>
            </a:r>
            <a:endParaRPr b="1"/>
          </a:p>
          <a:p>
            <a:pPr indent="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/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Multi-discipline Involvement of Engineering Groups </a:t>
            </a:r>
            <a:endParaRPr sz="18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Entire University (or Multi-University) Cooperation Necessary</a:t>
            </a:r>
            <a:endParaRPr sz="18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Funding is Available from IEEE and must be sourced from externally, as well, to be successful</a:t>
            </a:r>
            <a:endParaRPr sz="18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This is an IEEE Foundation funded program</a:t>
            </a:r>
            <a:endParaRPr sz="18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(The most recent EPICS Expo is next week at the Arizona State University)</a:t>
            </a:r>
            <a:endParaRPr sz="18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40"/>
              <a:buNone/>
            </a:pPr>
            <a:r>
              <a:rPr lang="en-US" sz="1800"/>
              <a:t>	</a:t>
            </a:r>
            <a:endParaRPr sz="1800"/>
          </a:p>
          <a:p>
            <a:pPr indent="-20066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sp>
        <p:nvSpPr>
          <p:cNvPr id="140" name="Google Shape;140;g64d51d5097_0_7"/>
          <p:cNvSpPr txBox="1"/>
          <p:nvPr>
            <p:ph idx="12" type="sldNum"/>
          </p:nvPr>
        </p:nvSpPr>
        <p:spPr>
          <a:xfrm>
            <a:off x="3200400" y="6172200"/>
            <a:ext cx="685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64d51d5097_0_1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SIGHT</a:t>
            </a:r>
            <a:endParaRPr/>
          </a:p>
        </p:txBody>
      </p:sp>
      <p:sp>
        <p:nvSpPr>
          <p:cNvPr id="146" name="Google Shape;146;g64d51d5097_0_13"/>
          <p:cNvSpPr txBox="1"/>
          <p:nvPr>
            <p:ph idx="1" type="body"/>
          </p:nvPr>
        </p:nvSpPr>
        <p:spPr>
          <a:xfrm>
            <a:off x="685800" y="1325975"/>
            <a:ext cx="7772400" cy="40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333333"/>
                </a:solidFill>
                <a:highlight>
                  <a:srgbClr val="FFFFFF"/>
                </a:highlight>
              </a:rPr>
              <a:t>IEEE Special Interest Group on Humanitarian Technology (SIGHT) provides IEEE members with the opportunity to work with a large network of volunteers around the world carrying out and/or supporting impactful humanitarian activities on the local level.</a:t>
            </a:r>
            <a:endParaRPr sz="24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40"/>
              <a:buNone/>
            </a:pPr>
            <a:r>
              <a:rPr lang="en-US" sz="1400">
                <a:solidFill>
                  <a:srgbClr val="333333"/>
                </a:solidFill>
                <a:highlight>
                  <a:srgbClr val="FFFFFF"/>
                </a:highlight>
              </a:rPr>
              <a:t>(It is difficult to answer questions on funding opportunities here unless we the specific nature of the request.  This is due to the fact that it is a special interest group.  Define the nature of your Humanitarian work/project, which can vary greatly, and then we can start asking about the amount of funding that is available for your type of project.)</a:t>
            </a:r>
            <a:endParaRPr sz="14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40"/>
              <a:buNone/>
            </a:pPr>
            <a:r>
              <a:rPr lang="en-US" sz="1800"/>
              <a:t>	</a:t>
            </a:r>
            <a:endParaRPr sz="1800"/>
          </a:p>
          <a:p>
            <a:pPr indent="-20066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sp>
        <p:nvSpPr>
          <p:cNvPr id="147" name="Google Shape;147;g64d51d5097_0_13"/>
          <p:cNvSpPr txBox="1"/>
          <p:nvPr>
            <p:ph idx="12" type="sldNum"/>
          </p:nvPr>
        </p:nvSpPr>
        <p:spPr>
          <a:xfrm>
            <a:off x="3200400" y="6172200"/>
            <a:ext cx="685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PACE Process</a:t>
            </a:r>
            <a:endParaRPr/>
          </a:p>
        </p:txBody>
      </p:sp>
      <p:pic>
        <p:nvPicPr>
          <p:cNvPr id="153" name="Google Shape;15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1773382"/>
            <a:ext cx="6553200" cy="4279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2"/>
          <p:cNvSpPr txBox="1"/>
          <p:nvPr>
            <p:ph type="title"/>
          </p:nvPr>
        </p:nvSpPr>
        <p:spPr>
          <a:xfrm>
            <a:off x="838200" y="1552258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PACE FUNDING STATUS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3"/>
          <p:cNvSpPr txBox="1"/>
          <p:nvPr>
            <p:ph idx="10" type="dt"/>
          </p:nvPr>
        </p:nvSpPr>
        <p:spPr>
          <a:xfrm>
            <a:off x="36576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Noto Sans Symbols"/>
              <a:buNone/>
            </a:pPr>
            <a:r>
              <a:rPr lang="en-US"/>
              <a:t>10/10/2019</a:t>
            </a:r>
            <a:endParaRPr sz="10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33"/>
          <p:cNvSpPr txBox="1"/>
          <p:nvPr>
            <p:ph idx="12" type="sldNum"/>
          </p:nvPr>
        </p:nvSpPr>
        <p:spPr>
          <a:xfrm>
            <a:off x="29718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Noto Sans Symbols"/>
              <a:buNone/>
            </a:pPr>
            <a:fld id="{00000000-1234-1234-1234-123412341234}" type="slidenum">
              <a:rPr lang="en-US" sz="1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healthcareersinteraction.com/images/faq_questionmark.jpg" id="167" name="Google Shape;167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1800" y="2209800"/>
            <a:ext cx="219456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33"/>
          <p:cNvSpPr txBox="1"/>
          <p:nvPr>
            <p:ph idx="1" type="body"/>
          </p:nvPr>
        </p:nvSpPr>
        <p:spPr>
          <a:xfrm>
            <a:off x="685800" y="914400"/>
            <a:ext cx="7391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b="1" lang="en-US" sz="3200">
                <a:solidFill>
                  <a:srgbClr val="FF0000"/>
                </a:solidFill>
              </a:rPr>
              <a:t>    Questions/Comments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t/>
            </a:r>
            <a:endParaRPr b="1" sz="32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br>
              <a:rPr lang="en-US"/>
            </a:br>
            <a:endParaRPr/>
          </a:p>
        </p:txBody>
      </p:sp>
      <p:sp>
        <p:nvSpPr>
          <p:cNvPr id="169" name="Google Shape;169;p33"/>
          <p:cNvSpPr/>
          <p:nvPr/>
        </p:nvSpPr>
        <p:spPr>
          <a:xfrm>
            <a:off x="3661511" y="2172929"/>
            <a:ext cx="27432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000"/>
              <a:buFont typeface="Noto Sans Symbols"/>
              <a:buNone/>
            </a:pPr>
            <a:r>
              <a:rPr b="1" i="0" lang="en-US" sz="20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Amber Orr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Region 6 PACE Chair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Noto Sans Symbols"/>
              <a:buNone/>
            </a:pPr>
            <a:r>
              <a:rPr b="1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aorr@ieee.org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"/>
          <p:cNvSpPr txBox="1"/>
          <p:nvPr>
            <p:ph type="title"/>
          </p:nvPr>
        </p:nvSpPr>
        <p:spPr>
          <a:xfrm>
            <a:off x="547255" y="7620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WHAT IS PACE?</a:t>
            </a:r>
            <a:br>
              <a:rPr lang="en-US"/>
            </a:br>
            <a:r>
              <a:rPr lang="en-US" sz="1800"/>
              <a:t>PROFESSIONAL ACTIVITIES COMMITTEES FOR ENGINEERS</a:t>
            </a:r>
            <a:br>
              <a:rPr lang="en-US"/>
            </a:br>
            <a:endParaRPr/>
          </a:p>
        </p:txBody>
      </p:sp>
      <p:sp>
        <p:nvSpPr>
          <p:cNvPr id="65" name="Google Shape;65;p4"/>
          <p:cNvSpPr txBox="1"/>
          <p:nvPr>
            <p:ph idx="1" type="body"/>
          </p:nvPr>
        </p:nvSpPr>
        <p:spPr>
          <a:xfrm>
            <a:off x="533400" y="3124200"/>
            <a:ext cx="80772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1" lang="en-US" sz="2800"/>
              <a:t>A grassroots network of IEEE volunteers and committees organized at the section and chapter levels with support from Regions and IEEE-USA.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"/>
          <p:cNvSpPr txBox="1"/>
          <p:nvPr>
            <p:ph idx="10" type="dt"/>
          </p:nvPr>
        </p:nvSpPr>
        <p:spPr>
          <a:xfrm>
            <a:off x="3886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1/22/2019</a:t>
            </a:r>
            <a:endParaRPr/>
          </a:p>
        </p:txBody>
      </p:sp>
      <p:sp>
        <p:nvSpPr>
          <p:cNvPr id="71" name="Google Shape;71;p5"/>
          <p:cNvSpPr txBox="1"/>
          <p:nvPr>
            <p:ph idx="12" type="sldNum"/>
          </p:nvPr>
        </p:nvSpPr>
        <p:spPr>
          <a:xfrm>
            <a:off x="3200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Google Shape;72;p5"/>
          <p:cNvSpPr txBox="1"/>
          <p:nvPr>
            <p:ph type="title"/>
          </p:nvPr>
        </p:nvSpPr>
        <p:spPr>
          <a:xfrm>
            <a:off x="365125" y="349251"/>
            <a:ext cx="8326438" cy="1160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PACE Objectives</a:t>
            </a:r>
            <a:br>
              <a:rPr lang="en-US"/>
            </a:br>
            <a:r>
              <a:rPr lang="en-US"/>
              <a:t> </a:t>
            </a:r>
            <a:r>
              <a:rPr lang="en-US" sz="2000"/>
              <a:t>(Professional Activities Committees for Engineers)</a:t>
            </a:r>
            <a:br>
              <a:rPr lang="en-US"/>
            </a:b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5"/>
          <p:cNvSpPr txBox="1"/>
          <p:nvPr>
            <p:ph idx="1" type="body"/>
          </p:nvPr>
        </p:nvSpPr>
        <p:spPr>
          <a:xfrm>
            <a:off x="365125" y="1646238"/>
            <a:ext cx="8326438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1" lang="en-US" sz="2000"/>
              <a:t>PACE promotes: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Verdana"/>
              <a:buChar char="–"/>
            </a:pPr>
            <a:r>
              <a:rPr b="1" lang="en-US"/>
              <a:t>The professional interests of the U.S. members </a:t>
            </a:r>
            <a:endParaRPr/>
          </a:p>
          <a:p>
            <a:pPr indent="-12065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Verdana"/>
              <a:buNone/>
            </a:pPr>
            <a:r>
              <a:t/>
            </a:r>
            <a:endParaRPr b="1"/>
          </a:p>
          <a:p>
            <a:pPr indent="-28575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Verdana"/>
              <a:buChar char="–"/>
            </a:pPr>
            <a:r>
              <a:rPr b="1" lang="en-US"/>
              <a:t>The professional activities of Sections, Chapters, and Student Branches</a:t>
            </a:r>
            <a:endParaRPr/>
          </a:p>
          <a:p>
            <a:pPr indent="-12065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Verdana"/>
              <a:buNone/>
            </a:pPr>
            <a:r>
              <a:t/>
            </a:r>
            <a:endParaRPr b="1"/>
          </a:p>
          <a:p>
            <a:pPr indent="-28575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Verdana"/>
              <a:buChar char="–"/>
            </a:pPr>
            <a:r>
              <a:rPr b="1" lang="en-US"/>
              <a:t>A mechanism for communication of members' views on their professional needs.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Five PACE Topics</a:t>
            </a:r>
            <a:endParaRPr/>
          </a:p>
        </p:txBody>
      </p:sp>
      <p:sp>
        <p:nvSpPr>
          <p:cNvPr id="79" name="Google Shape;79;p6"/>
          <p:cNvSpPr txBox="1"/>
          <p:nvPr>
            <p:ph idx="1" type="body"/>
          </p:nvPr>
        </p:nvSpPr>
        <p:spPr>
          <a:xfrm>
            <a:off x="365760" y="1645920"/>
            <a:ext cx="8326438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Char char="•"/>
            </a:pPr>
            <a:r>
              <a:rPr b="1" lang="en-US" sz="2800"/>
              <a:t>Government Activities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Char char="•"/>
            </a:pPr>
            <a:r>
              <a:rPr b="1" lang="en-US" sz="2800"/>
              <a:t>Career and Employment Enhancement Activities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Char char="•"/>
            </a:pPr>
            <a:r>
              <a:rPr b="1" lang="en-US" sz="2800"/>
              <a:t>Pre-University (K-12 STEM) Activities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Char char="•"/>
            </a:pPr>
            <a:r>
              <a:rPr b="1" lang="en-US" sz="2800"/>
              <a:t>Student Professional Awareness Activities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Char char="•"/>
            </a:pPr>
            <a:r>
              <a:rPr b="1" lang="en-US" sz="2800"/>
              <a:t>Technical Policy Activities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sp>
        <p:nvSpPr>
          <p:cNvPr id="80" name="Google Shape;80;p6"/>
          <p:cNvSpPr txBox="1"/>
          <p:nvPr>
            <p:ph idx="12" type="sldNum"/>
          </p:nvPr>
        </p:nvSpPr>
        <p:spPr>
          <a:xfrm>
            <a:off x="3200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6"/>
          <p:cNvSpPr txBox="1"/>
          <p:nvPr>
            <p:ph idx="10" type="dt"/>
          </p:nvPr>
        </p:nvSpPr>
        <p:spPr>
          <a:xfrm>
            <a:off x="3886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1/22/2019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Government Activities Programs</a:t>
            </a:r>
            <a:endParaRPr/>
          </a:p>
        </p:txBody>
      </p:sp>
      <p:sp>
        <p:nvSpPr>
          <p:cNvPr id="88" name="Google Shape;88;p7"/>
          <p:cNvSpPr/>
          <p:nvPr/>
        </p:nvSpPr>
        <p:spPr>
          <a:xfrm>
            <a:off x="457200" y="1371600"/>
            <a:ext cx="8229600" cy="4343400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1400"/>
              <a:buFont typeface="Arial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Congressional Visits Day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3300"/>
              </a:buClr>
              <a:buSzPts val="1400"/>
              <a:buFont typeface="Arial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Communications with Legislative Delegates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3300"/>
              </a:buClr>
              <a:buSzPts val="1400"/>
              <a:buFont typeface="Arial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Legislative Issues Communications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3300"/>
              </a:buClr>
              <a:buSzPts val="1400"/>
              <a:buFont typeface="Arial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IEEE Member initiated Issues Communications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3300"/>
              </a:buClr>
              <a:buSzPts val="1400"/>
              <a:buFont typeface="Arial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project which promotes the communication of  IEEE member legislative issues.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Career and Employment Enhancement Activities</a:t>
            </a:r>
            <a:endParaRPr/>
          </a:p>
        </p:txBody>
      </p:sp>
      <p:sp>
        <p:nvSpPr>
          <p:cNvPr id="95" name="Google Shape;95;p8"/>
          <p:cNvSpPr/>
          <p:nvPr/>
        </p:nvSpPr>
        <p:spPr>
          <a:xfrm>
            <a:off x="266700" y="2770908"/>
            <a:ext cx="3924300" cy="2753729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Job Fairs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Resume Writing and Job Interview Workshops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Job Listing services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Resume Listing services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Professional Awareness Workshops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Internship Location Listings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8"/>
          <p:cNvSpPr/>
          <p:nvPr/>
        </p:nvSpPr>
        <p:spPr>
          <a:xfrm>
            <a:off x="457200" y="1652292"/>
            <a:ext cx="37338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Employment  Assistance Programs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8"/>
          <p:cNvSpPr/>
          <p:nvPr/>
        </p:nvSpPr>
        <p:spPr>
          <a:xfrm>
            <a:off x="4558145" y="2547572"/>
            <a:ext cx="4038600" cy="3200400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Employment Benefits and Career Workshops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Career Transitions Workshops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Retirement and Financial Management Workshops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Consulting, Leadership, Licensure Workshops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Communications Workshops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project which promotes careers of IEEE members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8"/>
          <p:cNvSpPr/>
          <p:nvPr/>
        </p:nvSpPr>
        <p:spPr>
          <a:xfrm>
            <a:off x="4471555" y="1652291"/>
            <a:ext cx="37338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Career Assistance Programs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"/>
          <p:cNvSpPr txBox="1"/>
          <p:nvPr>
            <p:ph type="title"/>
          </p:nvPr>
        </p:nvSpPr>
        <p:spPr>
          <a:xfrm>
            <a:off x="685800" y="609600"/>
            <a:ext cx="79819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800"/>
              <a:t>Pre-University (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K-12 STEM) </a:t>
            </a:r>
            <a:r>
              <a:rPr lang="en-US" sz="2800"/>
              <a:t>Programs</a:t>
            </a:r>
            <a:endParaRPr/>
          </a:p>
        </p:txBody>
      </p:sp>
      <p:sp>
        <p:nvSpPr>
          <p:cNvPr id="105" name="Google Shape;105;p9"/>
          <p:cNvSpPr/>
          <p:nvPr/>
        </p:nvSpPr>
        <p:spPr>
          <a:xfrm>
            <a:off x="990600" y="1524000"/>
            <a:ext cx="7086600" cy="3661064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1400"/>
              <a:buFont typeface="Arial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City Competition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3300"/>
              </a:buClr>
              <a:buSzPts val="1400"/>
              <a:buFont typeface="Arial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Robotics Competitions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3300"/>
              </a:buClr>
              <a:buSzPts val="1400"/>
              <a:buFont typeface="Arial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Science Fair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3300"/>
              </a:buClr>
              <a:buSzPts val="1400"/>
              <a:buFont typeface="Arial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Math Counts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3300"/>
              </a:buClr>
              <a:buSzPts val="1200"/>
              <a:buFont typeface="Arial"/>
              <a:buChar char="●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STEM project promoting science, technology, and the image of the engineer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3300"/>
              </a:buClr>
              <a:buSzPts val="1200"/>
              <a:buFont typeface="Arial"/>
              <a:buChar char="●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more….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Student Professional Awareness Activities</a:t>
            </a:r>
            <a:endParaRPr/>
          </a:p>
        </p:txBody>
      </p:sp>
      <p:sp>
        <p:nvSpPr>
          <p:cNvPr id="112" name="Google Shape;112;p10"/>
          <p:cNvSpPr/>
          <p:nvPr/>
        </p:nvSpPr>
        <p:spPr>
          <a:xfrm>
            <a:off x="1143000" y="1752599"/>
            <a:ext cx="6781800" cy="3886201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67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12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SzPts val="1600"/>
              <a:buFont typeface="Arial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Professional Awareness Experience (SPA-x)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SzPts val="1600"/>
              <a:buFont typeface="Arial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Rising Stars Conference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SzPts val="1600"/>
              <a:buFont typeface="Arial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Leaders Forum (EVO)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SzPts val="1600"/>
              <a:buFont typeface="Arial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WIE ILC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(International Leadership Conference)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SzPts val="1600"/>
              <a:buFont typeface="Arial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Hackathons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SzPts val="1600"/>
              <a:buFont typeface="Arial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Branch Activities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1"/>
          <p:cNvSpPr txBox="1"/>
          <p:nvPr>
            <p:ph type="title"/>
          </p:nvPr>
        </p:nvSpPr>
        <p:spPr>
          <a:xfrm>
            <a:off x="457200" y="381000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Technology Policy Programs</a:t>
            </a:r>
            <a:endParaRPr/>
          </a:p>
        </p:txBody>
      </p:sp>
      <p:sp>
        <p:nvSpPr>
          <p:cNvPr id="119" name="Google Shape;119;p11"/>
          <p:cNvSpPr/>
          <p:nvPr/>
        </p:nvSpPr>
        <p:spPr>
          <a:xfrm>
            <a:off x="990600" y="1295400"/>
            <a:ext cx="7010400" cy="4343400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Technology Policy Workshops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 of Things (IOT)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Aerospace Policy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Communications and Information Policy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Energy Policy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Medical Technology Policy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and Development Policy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Regulatory Policy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project which promotes the communication of  IEEE member technology policy issues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3300"/>
              </a:buClr>
              <a:buSzPts val="9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~9771493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2008-10-21T14:29:15Z</dcterms:created>
  <dc:creator>Yolanda Paskovich</dc:creator>
</cp:coreProperties>
</file>