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84" r:id="rId3"/>
    <p:sldId id="269" r:id="rId4"/>
    <p:sldId id="274" r:id="rId5"/>
    <p:sldId id="275" r:id="rId6"/>
    <p:sldId id="276" r:id="rId7"/>
    <p:sldId id="277" r:id="rId8"/>
    <p:sldId id="278" r:id="rId9"/>
    <p:sldId id="279" r:id="rId10"/>
    <p:sldId id="280" r:id="rId11"/>
    <p:sldId id="283" r:id="rId12"/>
    <p:sldId id="281" r:id="rId13"/>
    <p:sldId id="282" r:id="rId14"/>
    <p:sldId id="267" r:id="rId15"/>
    <p:sldId id="273" r:id="rId16"/>
    <p:sldId id="272"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39"/>
    <p:restoredTop sz="94658"/>
  </p:normalViewPr>
  <p:slideViewPr>
    <p:cSldViewPr snapToGrid="0" snapToObjects="1">
      <p:cViewPr varScale="1">
        <p:scale>
          <a:sx n="75" d="100"/>
          <a:sy n="75" d="100"/>
        </p:scale>
        <p:origin x="5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10/11/2019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2018</a:t>
            </a:r>
            <a:r>
              <a:rPr lang="en-US" baseline="0" dirty="0"/>
              <a:t> has been a great year for Rising Stars – where we got a global recognition by winning the IEEE MGA </a:t>
            </a:r>
            <a:r>
              <a:rPr lang="en-US" b="0" baseline="0" dirty="0"/>
              <a:t>Achievement award for </a:t>
            </a:r>
            <a:r>
              <a:rPr lang="en-US" b="0" dirty="0"/>
              <a:t>the successful creation and implementation of the Rising Stars Conference and it’s positive impact on membership.</a:t>
            </a:r>
            <a:r>
              <a:rPr lang="en-US"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As you can see we have data from last 3 Rising Stars which shows that attendees of Rising Stars tend to have higher IEEE retention rate. For example when 68% was the general IEEE retention rate for 2018, 90% of Rising Stars attendees renewed their IEEE membership. </a:t>
            </a:r>
            <a:endParaRPr lang="en-US" b="0" dirty="0"/>
          </a:p>
          <a:p>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4</a:t>
            </a:fld>
            <a:endParaRPr lang="en-US"/>
          </a:p>
        </p:txBody>
      </p:sp>
    </p:spTree>
    <p:extLst>
      <p:ext uri="{BB962C8B-B14F-4D97-AF65-F5344CB8AC3E}">
        <p14:creationId xmlns:p14="http://schemas.microsoft.com/office/powerpoint/2010/main" val="38466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a:t>
            </a:r>
            <a:r>
              <a:rPr lang="en-US" baseline="0" dirty="0"/>
              <a:t> has been the biggest Rising Stars conference we have ever had. We have a record 321 attendees from all the 6 US Regions, Canada and Asia-Pacific. </a:t>
            </a:r>
          </a:p>
          <a:p>
            <a:r>
              <a:rPr lang="en-US" baseline="0" dirty="0"/>
              <a:t>This is a 100% volunteer driven conference </a:t>
            </a:r>
            <a:r>
              <a:rPr lang="en-US" baseline="0" dirty="0">
                <a:sym typeface="Wingdings" panose="05000000000000000000" pitchFamily="2" charset="2"/>
              </a:rPr>
              <a:t> starting from planning to execution is entirely done by volunteers.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5</a:t>
            </a:fld>
            <a:endParaRPr lang="en-US"/>
          </a:p>
        </p:txBody>
      </p:sp>
    </p:spTree>
    <p:extLst>
      <p:ext uri="{BB962C8B-B14F-4D97-AF65-F5344CB8AC3E}">
        <p14:creationId xmlns:p14="http://schemas.microsoft.com/office/powerpoint/2010/main" val="1114962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Followed by our welcome, we have a panel discussion</a:t>
            </a:r>
            <a:r>
              <a:rPr lang="en-US" baseline="0" dirty="0"/>
              <a:t> on “Recognizing Trends and People who Influence Direction” – moderated by Eddie </a:t>
            </a:r>
            <a:r>
              <a:rPr lang="en-US" baseline="0" dirty="0" err="1"/>
              <a:t>Custovic</a:t>
            </a:r>
            <a:r>
              <a:rPr lang="en-US" baseline="0" dirty="0"/>
              <a:t> and featuring some of the industry experts.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6</a:t>
            </a:fld>
            <a:endParaRPr lang="en-US"/>
          </a:p>
        </p:txBody>
      </p:sp>
    </p:spTree>
    <p:extLst>
      <p:ext uri="{BB962C8B-B14F-4D97-AF65-F5344CB8AC3E}">
        <p14:creationId xmlns:p14="http://schemas.microsoft.com/office/powerpoint/2010/main" val="411961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conference has 3 keynotes – two keynotes are happening tomorrow and one on Sunday. Tomorrow’s morning keynote is by Richard New from Western Digital. The Lunch keynote is by John from Applied Signal Technology and the Sunday morning keynote is by Paul Thomas from DARPA.</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7</a:t>
            </a:fld>
            <a:endParaRPr lang="en-US"/>
          </a:p>
        </p:txBody>
      </p:sp>
    </p:spTree>
    <p:extLst>
      <p:ext uri="{BB962C8B-B14F-4D97-AF65-F5344CB8AC3E}">
        <p14:creationId xmlns:p14="http://schemas.microsoft.com/office/powerpoint/2010/main" val="58002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program is designed in such a way that gives you a complete package for your technical and professional development for both students and young professionals. The stellar speakers of this conference covers technical topics such as Machine Learning, Artificial Intelligence, Internet of Things, Autonomous Driving, Space Discovery and Computer Software. These are all top technology trends for 2019 leading the world forward. Our professional development track is developed to answer the following questions - what to expect in a job interview, how do I switch jobs and negotiate a salary with my employer, how do I startup my own company and how to evolve yourself in the ever-changing job environment. Our speakers and sessions would help answer most of these questions. </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All the keynotes and the common session will happen at this very same ballroom and the breakout session rooms would have a maximum capacity of 70 people.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8</a:t>
            </a:fld>
            <a:endParaRPr lang="en-US"/>
          </a:p>
        </p:txBody>
      </p:sp>
    </p:spTree>
    <p:extLst>
      <p:ext uri="{BB962C8B-B14F-4D97-AF65-F5344CB8AC3E}">
        <p14:creationId xmlns:p14="http://schemas.microsoft.com/office/powerpoint/2010/main" val="324429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Our program also features a Career aspirations panel discussion and networking sessions. </a:t>
            </a:r>
            <a:r>
              <a:rPr lang="en-US" dirty="0"/>
              <a:t>The corporate</a:t>
            </a:r>
            <a:r>
              <a:rPr lang="en-US" baseline="0" dirty="0"/>
              <a:t> mixer will give you a chance to sit 1X1 with </a:t>
            </a:r>
            <a:r>
              <a:rPr lang="en-US" sz="1200" b="0" i="0" u="none" strike="noStrike" kern="1200" dirty="0">
                <a:solidFill>
                  <a:schemeClr val="tx1"/>
                </a:solidFill>
                <a:effectLst/>
                <a:latin typeface="+mn-lt"/>
                <a:ea typeface="+mn-ea"/>
                <a:cs typeface="+mn-cs"/>
              </a:rPr>
              <a:t>one on one with prospective employers that are willing to provide tips to improve your resume and also answer any questions that you might have. </a:t>
            </a:r>
            <a:endParaRPr lang="en-US" dirty="0"/>
          </a:p>
        </p:txBody>
      </p:sp>
      <p:sp>
        <p:nvSpPr>
          <p:cNvPr id="4" name="Slide Number Placeholder 3"/>
          <p:cNvSpPr>
            <a:spLocks noGrp="1"/>
          </p:cNvSpPr>
          <p:nvPr>
            <p:ph type="sldNum" sz="quarter" idx="10"/>
          </p:nvPr>
        </p:nvSpPr>
        <p:spPr/>
        <p:txBody>
          <a:bodyPr/>
          <a:lstStyle/>
          <a:p>
            <a:fld id="{DFF362D4-5DD5-1441-A093-8EF5773AF7CF}" type="slidenum">
              <a:rPr lang="en-US" smtClean="0"/>
              <a:t>9</a:t>
            </a:fld>
            <a:endParaRPr lang="en-US"/>
          </a:p>
        </p:txBody>
      </p:sp>
    </p:spTree>
    <p:extLst>
      <p:ext uri="{BB962C8B-B14F-4D97-AF65-F5344CB8AC3E}">
        <p14:creationId xmlns:p14="http://schemas.microsoft.com/office/powerpoint/2010/main" val="255121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Our conference ends on Sunday with the Next Big Thing panel discussion </a:t>
            </a:r>
            <a:r>
              <a:rPr lang="en-US" sz="1200" b="0" i="0" u="none" strike="noStrike" kern="1200" dirty="0">
                <a:solidFill>
                  <a:schemeClr val="tx1"/>
                </a:solidFill>
                <a:effectLst/>
                <a:latin typeface="+mn-lt"/>
                <a:ea typeface="+mn-ea"/>
                <a:cs typeface="+mn-cs"/>
              </a:rPr>
              <a:t>where our panelists would talk about the future in their areas of interest.</a:t>
            </a:r>
            <a:endParaRPr lang="en-US" b="0" dirty="0">
              <a:effectLst/>
            </a:endParaRPr>
          </a:p>
          <a:p>
            <a:endParaRPr lang="en-US" dirty="0">
              <a:ea typeface="ＭＳ Ｐゴシック" pitchFamily="34" charset="-128"/>
            </a:endParaRPr>
          </a:p>
        </p:txBody>
      </p:sp>
      <p:sp>
        <p:nvSpPr>
          <p:cNvPr id="51204"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88DB47C-93CC-6B45-81CE-00E7ABE36008}" type="datetime1">
              <a:rPr lang="en-US" sz="1200" smtClean="0"/>
              <a:t>10/11/2019</a:t>
            </a:fld>
            <a:endParaRPr lang="en-US" sz="1200" dirty="0"/>
          </a:p>
        </p:txBody>
      </p:sp>
    </p:spTree>
    <p:extLst>
      <p:ext uri="{BB962C8B-B14F-4D97-AF65-F5344CB8AC3E}">
        <p14:creationId xmlns:p14="http://schemas.microsoft.com/office/powerpoint/2010/main" val="42475042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1" y="1706880"/>
            <a:ext cx="3810000" cy="446532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76801" y="1706880"/>
            <a:ext cx="3810000" cy="4465320"/>
          </a:xfrm>
        </p:spPr>
        <p:txBody>
          <a:bodyPr>
            <a:normAutofit/>
          </a:bodyPr>
          <a:lstStyle>
            <a:lvl1pPr>
              <a:defRPr sz="2101"/>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914400" y="6356353"/>
            <a:ext cx="1676400" cy="365125"/>
          </a:xfrm>
          <a:prstGeom prst="rect">
            <a:avLst/>
          </a:prstGeom>
        </p:spPr>
        <p:txBody>
          <a:bodyPr/>
          <a:lstStyle/>
          <a:p>
            <a:fld id="{F0DFD029-FB74-4578-B929-F66AA97659CA}" type="datetimeFigureOut">
              <a:rPr lang="en-US"/>
              <a:t>10/11/2019</a:t>
            </a:fld>
            <a:endParaRPr/>
          </a:p>
        </p:txBody>
      </p:sp>
      <p:sp>
        <p:nvSpPr>
          <p:cNvPr id="6" name="Footer Placeholder 5"/>
          <p:cNvSpPr>
            <a:spLocks noGrp="1"/>
          </p:cNvSpPr>
          <p:nvPr>
            <p:ph type="ftr" sz="quarter" idx="11"/>
          </p:nvPr>
        </p:nvSpPr>
        <p:spPr>
          <a:xfrm>
            <a:off x="2590800" y="6356353"/>
            <a:ext cx="3962400" cy="365125"/>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28638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3633360" y="6356350"/>
            <a:ext cx="358775" cy="365125"/>
          </a:xfrm>
          <a:prstGeom prst="rect">
            <a:avLst/>
          </a:prstGeom>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a:xfrm>
            <a:off x="4054048" y="6356350"/>
            <a:ext cx="1643062" cy="365125"/>
          </a:xfrm>
          <a:prstGeom prst="rect">
            <a:avLst/>
          </a:prstGeom>
        </p:spPr>
        <p:txBody>
          <a:bodyPr/>
          <a:lstStyle>
            <a:lvl1pPr>
              <a:defRPr/>
            </a:lvl1pPr>
          </a:lstStyle>
          <a:p>
            <a:pPr>
              <a:defRPr/>
            </a:pPr>
            <a:fld id="{FDF15630-7798-AA41-8E57-8EF8B45936D0}" type="datetime1">
              <a:rPr lang="en-US" smtClean="0"/>
              <a:t>10/11/2019</a:t>
            </a:fld>
            <a:endParaRPr lang="en-US" dirty="0"/>
          </a:p>
        </p:txBody>
      </p:sp>
    </p:spTree>
    <p:extLst>
      <p:ext uri="{BB962C8B-B14F-4D97-AF65-F5344CB8AC3E}">
        <p14:creationId xmlns:p14="http://schemas.microsoft.com/office/powerpoint/2010/main" val="1022468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81D8A8F5-65D6-4EEF-BA73-A9DF67802C77}" type="slidenum">
              <a:rPr lang="en-US"/>
              <a:pPr>
                <a:defRPr/>
              </a:pPr>
              <a:t>‹#›</a:t>
            </a:fld>
            <a:endParaRPr lang="en-US" dirty="0"/>
          </a:p>
        </p:txBody>
      </p:sp>
    </p:spTree>
    <p:extLst>
      <p:ext uri="{BB962C8B-B14F-4D97-AF65-F5344CB8AC3E}">
        <p14:creationId xmlns:p14="http://schemas.microsoft.com/office/powerpoint/2010/main" val="174063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1820" y="5797547"/>
            <a:ext cx="1208500" cy="674511"/>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1820" y="5797547"/>
            <a:ext cx="1208500" cy="674511"/>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7771" t="7771"/>
          <a:stretch/>
        </p:blipFill>
        <p:spPr>
          <a:xfrm>
            <a:off x="-2794" y="-3048"/>
            <a:ext cx="3263645" cy="3328681"/>
          </a:xfrm>
          <a:prstGeom prst="rect">
            <a:avLst/>
          </a:prstGeom>
        </p:spPr>
      </p:pic>
      <p:pic>
        <p:nvPicPr>
          <p:cNvPr id="22" name="Pictur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rgbClr val="0066A1"/>
                </a:solidFill>
              </a:defRPr>
            </a:lvl1pPr>
          </a:lstStyle>
          <a:p>
            <a:fld id="{3DD97BEB-BAEF-0344-9D5C-EC73E478698A}" type="slidenum">
              <a:rPr lang="en-US" smtClean="0"/>
              <a:pPr/>
              <a:t>‹#›</a:t>
            </a:fld>
            <a:endParaRPr lang="en-US"/>
          </a:p>
        </p:txBody>
      </p:sp>
      <p:pic>
        <p:nvPicPr>
          <p:cNvPr id="8" name="Picture 7"/>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 id="2147483688" r:id="rId22"/>
    <p:sldLayoutId id="2147483689" r:id="rId23"/>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7.jpe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ieee-risingstars.org/2019-competition/"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ieee-risingstars.org/2019-competition/" TargetMode="Externa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tes.ieee.org/risingstars/registration/how-to-receive-funding-for-students-and-young-professoinal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2" Type="http://schemas.openxmlformats.org/officeDocument/2006/relationships/image" Target="../media/image43.png"/><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8.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22.png"/><Relationship Id="rId2"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hyperlink" Target="mailto:anis.b.a@ieee.org" TargetMode="External"/><Relationship Id="rId5" Type="http://schemas.openxmlformats.org/officeDocument/2006/relationships/hyperlink" Target="mailto:m.andrews@ieee.org" TargetMode="External"/><Relationship Id="rId4" Type="http://schemas.openxmlformats.org/officeDocument/2006/relationships/hyperlink" Target="mailto:rameshnair@ieee.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067035"/>
            <a:ext cx="7886700" cy="827758"/>
          </a:xfrm>
        </p:spPr>
        <p:txBody>
          <a:bodyPr>
            <a:normAutofit fontScale="90000"/>
          </a:bodyPr>
          <a:lstStyle/>
          <a:p>
            <a:r>
              <a:rPr lang="en-US" dirty="0"/>
              <a:t>2020 IEEE Rising Stars Conference</a:t>
            </a:r>
          </a:p>
        </p:txBody>
      </p:sp>
      <p:sp>
        <p:nvSpPr>
          <p:cNvPr id="3" name="Text Placeholder 2"/>
          <p:cNvSpPr>
            <a:spLocks noGrp="1"/>
          </p:cNvSpPr>
          <p:nvPr>
            <p:ph type="body" idx="1"/>
          </p:nvPr>
        </p:nvSpPr>
        <p:spPr>
          <a:xfrm>
            <a:off x="623888" y="5107509"/>
            <a:ext cx="7886700" cy="672450"/>
          </a:xfrm>
        </p:spPr>
        <p:txBody>
          <a:bodyPr>
            <a:noAutofit/>
          </a:bodyPr>
          <a:lstStyle/>
          <a:p>
            <a:r>
              <a:rPr lang="en-US" sz="1600" i="0" dirty="0"/>
              <a:t>A premier student and young professionals conference from IEEE Region 6</a:t>
            </a:r>
          </a:p>
          <a:p>
            <a:r>
              <a:rPr lang="en-US" i="0" dirty="0"/>
              <a:t>January 3-5, 2020 </a:t>
            </a:r>
          </a:p>
          <a:p>
            <a:r>
              <a:rPr lang="en-US" i="0" dirty="0"/>
              <a:t>Tropicana, Las Vegas</a:t>
            </a:r>
          </a:p>
        </p:txBody>
      </p:sp>
      <p:sp>
        <p:nvSpPr>
          <p:cNvPr id="4" name="Slide Number Placeholder 3"/>
          <p:cNvSpPr>
            <a:spLocks noGrp="1"/>
          </p:cNvSpPr>
          <p:nvPr>
            <p:ph type="sldNum" sz="quarter" idx="10"/>
          </p:nvPr>
        </p:nvSpPr>
        <p:spPr/>
        <p:txBody>
          <a:bodyPr/>
          <a:lstStyle/>
          <a:p>
            <a:fld id="{3DD97BEB-BAEF-0344-9D5C-EC73E478698A}" type="slidenum">
              <a:rPr lang="en-US" smtClean="0"/>
              <a:pPr/>
              <a:t>1</a:t>
            </a:fld>
            <a:endParaRPr lang="en-US"/>
          </a:p>
        </p:txBody>
      </p:sp>
      <p:pic>
        <p:nvPicPr>
          <p:cNvPr id="6" name="Picture 2" descr="Image may contain: 1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t="12194" b="15627"/>
          <a:stretch/>
        </p:blipFill>
        <p:spPr bwMode="auto">
          <a:xfrm>
            <a:off x="1106730" y="824814"/>
            <a:ext cx="6921016" cy="278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4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6950" y="556181"/>
            <a:ext cx="7886700" cy="553336"/>
          </a:xfrm>
        </p:spPr>
        <p:txBody>
          <a:bodyPr/>
          <a:lstStyle/>
          <a:p>
            <a:r>
              <a:rPr lang="en-US" sz="3600" i="1" dirty="0">
                <a:ea typeface="ＭＳ Ｐゴシック" pitchFamily="34" charset="-128"/>
              </a:rPr>
              <a:t>The Next Big Thing Panel Discussion</a:t>
            </a:r>
          </a:p>
        </p:txBody>
      </p:sp>
      <p:pic>
        <p:nvPicPr>
          <p:cNvPr id="14" name="Picture 2" descr="http://sites.ieee.org/risingstars/files/2017/12/Tom-Coughlin-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3620" y="2925790"/>
            <a:ext cx="1448373" cy="144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http://ececad.rice.edu/files/2017/01/Treichler_John-13ra35o-200x300.jpg"/>
          <p:cNvPicPr>
            <a:picLocks noChangeAspect="1" noChangeArrowheads="1"/>
          </p:cNvPicPr>
          <p:nvPr/>
        </p:nvPicPr>
        <p:blipFill rotWithShape="1">
          <a:blip r:embed="rId4">
            <a:extLst>
              <a:ext uri="{28A0092B-C50C-407E-A947-70E740481C1C}">
                <a14:useLocalDpi xmlns:a14="http://schemas.microsoft.com/office/drawing/2010/main" val="0"/>
              </a:ext>
            </a:extLst>
          </a:blip>
          <a:srcRect b="27450"/>
          <a:stretch/>
        </p:blipFill>
        <p:spPr bwMode="auto">
          <a:xfrm>
            <a:off x="256950" y="4160672"/>
            <a:ext cx="1458720" cy="144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ieee-risingstars.org/files/2018/08/SkipRizz.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198" y="1726035"/>
            <a:ext cx="1441566" cy="14502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4" descr="http://ieee-risingstars.org/files/2018/10/DrPeterPyun_Nvidia_portrait-229x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9752" y="1732051"/>
            <a:ext cx="1441566" cy="1444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6" descr="Mark Schnei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3306" y="1726035"/>
            <a:ext cx="1441566" cy="1441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Sanna Gaspard, Ph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2207" y="4160672"/>
            <a:ext cx="1441566" cy="1441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Allen Samue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9752" y="4160672"/>
            <a:ext cx="1448373" cy="1448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568" y="3267682"/>
            <a:ext cx="2016001" cy="738664"/>
          </a:xfrm>
          <a:prstGeom prst="rect">
            <a:avLst/>
          </a:prstGeom>
          <a:ln>
            <a:noFill/>
          </a:ln>
        </p:spPr>
        <p:txBody>
          <a:bodyPr wrap="none" rtlCol="0">
            <a:spAutoFit/>
          </a:bodyPr>
          <a:lstStyle/>
          <a:p>
            <a:pPr algn="ctr"/>
            <a:r>
              <a:rPr lang="en-US" sz="1400" b="1" dirty="0"/>
              <a:t>Skip Rizzo </a:t>
            </a:r>
          </a:p>
          <a:p>
            <a:pPr algn="ctr"/>
            <a:r>
              <a:rPr lang="en-US" sz="1400" dirty="0"/>
              <a:t>(USC Institute </a:t>
            </a:r>
          </a:p>
          <a:p>
            <a:pPr algn="ctr"/>
            <a:r>
              <a:rPr lang="en-US" sz="1400" dirty="0"/>
              <a:t>of Creative Technologies)</a:t>
            </a:r>
          </a:p>
        </p:txBody>
      </p:sp>
      <p:sp>
        <p:nvSpPr>
          <p:cNvPr id="23" name="TextBox 22"/>
          <p:cNvSpPr txBox="1"/>
          <p:nvPr/>
        </p:nvSpPr>
        <p:spPr>
          <a:xfrm>
            <a:off x="2662705" y="3267682"/>
            <a:ext cx="995658" cy="523220"/>
          </a:xfrm>
          <a:prstGeom prst="rect">
            <a:avLst/>
          </a:prstGeom>
          <a:ln>
            <a:noFill/>
          </a:ln>
        </p:spPr>
        <p:txBody>
          <a:bodyPr wrap="none" rtlCol="0">
            <a:spAutoFit/>
          </a:bodyPr>
          <a:lstStyle/>
          <a:p>
            <a:pPr algn="ctr"/>
            <a:r>
              <a:rPr lang="en-US" sz="1400" b="1" dirty="0"/>
              <a:t>Peter </a:t>
            </a:r>
            <a:r>
              <a:rPr lang="en-US" sz="1400" b="1" dirty="0" err="1"/>
              <a:t>Pyun</a:t>
            </a:r>
            <a:endParaRPr lang="en-US" sz="1400" b="1" dirty="0"/>
          </a:p>
          <a:p>
            <a:pPr algn="ctr"/>
            <a:r>
              <a:rPr lang="en-US" sz="1400" dirty="0"/>
              <a:t>(NVIDIA)</a:t>
            </a:r>
          </a:p>
        </p:txBody>
      </p:sp>
      <p:sp>
        <p:nvSpPr>
          <p:cNvPr id="24" name="TextBox 23"/>
          <p:cNvSpPr txBox="1"/>
          <p:nvPr/>
        </p:nvSpPr>
        <p:spPr>
          <a:xfrm>
            <a:off x="4532835" y="3267682"/>
            <a:ext cx="1477329" cy="523220"/>
          </a:xfrm>
          <a:prstGeom prst="rect">
            <a:avLst/>
          </a:prstGeom>
          <a:ln>
            <a:noFill/>
          </a:ln>
        </p:spPr>
        <p:txBody>
          <a:bodyPr wrap="none" rtlCol="0">
            <a:spAutoFit/>
          </a:bodyPr>
          <a:lstStyle/>
          <a:p>
            <a:pPr algn="ctr"/>
            <a:r>
              <a:rPr lang="en-US" sz="1400" b="1" dirty="0"/>
              <a:t>Mark Schneider</a:t>
            </a:r>
          </a:p>
          <a:p>
            <a:pPr algn="ctr"/>
            <a:r>
              <a:rPr lang="en-US" sz="1400" dirty="0"/>
              <a:t>(Bentley Systems)</a:t>
            </a:r>
          </a:p>
        </p:txBody>
      </p:sp>
      <p:sp>
        <p:nvSpPr>
          <p:cNvPr id="26" name="TextBox 25"/>
          <p:cNvSpPr txBox="1"/>
          <p:nvPr/>
        </p:nvSpPr>
        <p:spPr>
          <a:xfrm>
            <a:off x="-45476" y="5641350"/>
            <a:ext cx="2190087" cy="523220"/>
          </a:xfrm>
          <a:prstGeom prst="rect">
            <a:avLst/>
          </a:prstGeom>
          <a:ln>
            <a:noFill/>
          </a:ln>
        </p:spPr>
        <p:txBody>
          <a:bodyPr wrap="none" rtlCol="0">
            <a:spAutoFit/>
          </a:bodyPr>
          <a:lstStyle/>
          <a:p>
            <a:pPr algn="ctr"/>
            <a:r>
              <a:rPr lang="en-US" sz="1400" b="1" dirty="0"/>
              <a:t>John </a:t>
            </a:r>
            <a:r>
              <a:rPr lang="en-US" sz="1400" b="1" dirty="0" err="1"/>
              <a:t>Treichler</a:t>
            </a:r>
            <a:endParaRPr lang="en-US" sz="1400" b="1" dirty="0"/>
          </a:p>
          <a:p>
            <a:pPr algn="ctr"/>
            <a:r>
              <a:rPr lang="en-US" sz="1400" dirty="0"/>
              <a:t>(Applied Signal Technology)</a:t>
            </a:r>
          </a:p>
        </p:txBody>
      </p:sp>
      <p:sp>
        <p:nvSpPr>
          <p:cNvPr id="28" name="TextBox 27"/>
          <p:cNvSpPr txBox="1"/>
          <p:nvPr/>
        </p:nvSpPr>
        <p:spPr>
          <a:xfrm>
            <a:off x="2463814" y="5641350"/>
            <a:ext cx="1417504" cy="523220"/>
          </a:xfrm>
          <a:prstGeom prst="rect">
            <a:avLst/>
          </a:prstGeom>
          <a:ln>
            <a:noFill/>
          </a:ln>
        </p:spPr>
        <p:txBody>
          <a:bodyPr wrap="none" rtlCol="0">
            <a:spAutoFit/>
          </a:bodyPr>
          <a:lstStyle/>
          <a:p>
            <a:pPr algn="ctr"/>
            <a:r>
              <a:rPr lang="en-US" sz="1400" b="1" dirty="0"/>
              <a:t>Allen Samuels</a:t>
            </a:r>
          </a:p>
          <a:p>
            <a:pPr algn="ctr"/>
            <a:r>
              <a:rPr lang="en-US" sz="1400" dirty="0"/>
              <a:t>(Western Digital)</a:t>
            </a:r>
          </a:p>
        </p:txBody>
      </p:sp>
      <p:sp>
        <p:nvSpPr>
          <p:cNvPr id="29" name="TextBox 28"/>
          <p:cNvSpPr txBox="1"/>
          <p:nvPr/>
        </p:nvSpPr>
        <p:spPr>
          <a:xfrm>
            <a:off x="4552551" y="5609045"/>
            <a:ext cx="1437894" cy="523220"/>
          </a:xfrm>
          <a:prstGeom prst="rect">
            <a:avLst/>
          </a:prstGeom>
          <a:ln>
            <a:noFill/>
          </a:ln>
        </p:spPr>
        <p:txBody>
          <a:bodyPr wrap="none" rtlCol="0">
            <a:spAutoFit/>
          </a:bodyPr>
          <a:lstStyle/>
          <a:p>
            <a:pPr algn="ctr"/>
            <a:r>
              <a:rPr lang="en-US" sz="1400" b="1" dirty="0" err="1"/>
              <a:t>Sanna</a:t>
            </a:r>
            <a:r>
              <a:rPr lang="en-US" sz="1400" b="1" dirty="0"/>
              <a:t> Gaspard</a:t>
            </a:r>
          </a:p>
          <a:p>
            <a:pPr algn="ctr"/>
            <a:r>
              <a:rPr lang="en-US" sz="1400" dirty="0"/>
              <a:t>(</a:t>
            </a:r>
            <a:r>
              <a:rPr lang="en-US" sz="1400" dirty="0" err="1"/>
              <a:t>Rubitection</a:t>
            </a:r>
            <a:r>
              <a:rPr lang="en-US" sz="1400" dirty="0"/>
              <a:t> Inc.)</a:t>
            </a:r>
          </a:p>
        </p:txBody>
      </p:sp>
      <p:sp>
        <p:nvSpPr>
          <p:cNvPr id="31" name="TextBox 30"/>
          <p:cNvSpPr txBox="1"/>
          <p:nvPr/>
        </p:nvSpPr>
        <p:spPr>
          <a:xfrm>
            <a:off x="6719009" y="4449232"/>
            <a:ext cx="1737592" cy="523220"/>
          </a:xfrm>
          <a:prstGeom prst="rect">
            <a:avLst/>
          </a:prstGeom>
          <a:ln>
            <a:noFill/>
          </a:ln>
        </p:spPr>
        <p:txBody>
          <a:bodyPr wrap="none" rtlCol="0">
            <a:spAutoFit/>
          </a:bodyPr>
          <a:lstStyle/>
          <a:p>
            <a:pPr algn="ctr"/>
            <a:r>
              <a:rPr lang="en-US" sz="1400" b="1" dirty="0"/>
              <a:t>Tom Coughlin</a:t>
            </a:r>
          </a:p>
          <a:p>
            <a:pPr algn="ctr"/>
            <a:r>
              <a:rPr lang="en-US" sz="1400" dirty="0"/>
              <a:t>(Coughlin Associates)</a:t>
            </a:r>
          </a:p>
        </p:txBody>
      </p:sp>
      <p:sp>
        <p:nvSpPr>
          <p:cNvPr id="17" name="TextBox 16"/>
          <p:cNvSpPr txBox="1"/>
          <p:nvPr/>
        </p:nvSpPr>
        <p:spPr>
          <a:xfrm>
            <a:off x="256198" y="1114542"/>
            <a:ext cx="2778404" cy="369332"/>
          </a:xfrm>
          <a:prstGeom prst="rect">
            <a:avLst/>
          </a:prstGeom>
          <a:noFill/>
        </p:spPr>
        <p:txBody>
          <a:bodyPr wrap="square" rtlCol="0">
            <a:spAutoFit/>
          </a:bodyPr>
          <a:lstStyle/>
          <a:p>
            <a:r>
              <a:rPr lang="en-US" b="1" dirty="0"/>
              <a:t>Jan 6, Sunday at 10:45 AM</a:t>
            </a:r>
          </a:p>
        </p:txBody>
      </p:sp>
    </p:spTree>
    <p:extLst>
      <p:ext uri="{BB962C8B-B14F-4D97-AF65-F5344CB8AC3E}">
        <p14:creationId xmlns:p14="http://schemas.microsoft.com/office/powerpoint/2010/main" val="54659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Special Events – Workshops </a:t>
            </a:r>
          </a:p>
        </p:txBody>
      </p:sp>
      <p:sp>
        <p:nvSpPr>
          <p:cNvPr id="3" name="Content Placeholder 2"/>
          <p:cNvSpPr>
            <a:spLocks noGrp="1"/>
          </p:cNvSpPr>
          <p:nvPr>
            <p:ph sz="quarter" idx="14"/>
          </p:nvPr>
        </p:nvSpPr>
        <p:spPr/>
        <p:txBody>
          <a:bodyPr>
            <a:normAutofit/>
          </a:bodyPr>
          <a:lstStyle/>
          <a:p>
            <a:pPr>
              <a:buFont typeface="Wingdings" panose="05000000000000000000" pitchFamily="2" charset="2"/>
              <a:buChar char="§"/>
            </a:pPr>
            <a:r>
              <a:rPr lang="en-US" sz="2400" b="1" dirty="0"/>
              <a:t>Cyber Security competition </a:t>
            </a:r>
          </a:p>
          <a:p>
            <a:pPr>
              <a:buFont typeface="Wingdings" panose="05000000000000000000" pitchFamily="2" charset="2"/>
              <a:buChar char="§"/>
            </a:pPr>
            <a:r>
              <a:rPr lang="en-US" sz="2400" b="1" dirty="0"/>
              <a:t>Job Search and Resume Building </a:t>
            </a:r>
          </a:p>
          <a:p>
            <a:pPr>
              <a:buFont typeface="Wingdings" panose="05000000000000000000" pitchFamily="2" charset="2"/>
              <a:buChar char="§"/>
            </a:pPr>
            <a:r>
              <a:rPr lang="en-US" sz="2400" b="1" dirty="0"/>
              <a:t>Arduino hardware </a:t>
            </a:r>
          </a:p>
          <a:p>
            <a:pPr>
              <a:buFont typeface="Wingdings" panose="05000000000000000000" pitchFamily="2" charset="2"/>
              <a:buChar char="§"/>
            </a:pPr>
            <a:endParaRPr lang="en-US" sz="2400" b="1" dirty="0"/>
          </a:p>
          <a:p>
            <a:pPr marL="0" indent="0">
              <a:buNone/>
            </a:pPr>
            <a:r>
              <a:rPr lang="en-US" sz="2400" b="1" i="1" dirty="0"/>
              <a:t>Conference attendees registered in advance for the workshops </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11</a:t>
            </a:fld>
            <a:endParaRPr lang="en-US" dirty="0"/>
          </a:p>
        </p:txBody>
      </p:sp>
      <p:pic>
        <p:nvPicPr>
          <p:cNvPr id="5" name="Picture 4"/>
          <p:cNvPicPr>
            <a:picLocks noChangeAspect="1"/>
          </p:cNvPicPr>
          <p:nvPr/>
        </p:nvPicPr>
        <p:blipFill>
          <a:blip r:embed="rId2"/>
          <a:stretch>
            <a:fillRect/>
          </a:stretch>
        </p:blipFill>
        <p:spPr>
          <a:xfrm>
            <a:off x="7598663" y="542582"/>
            <a:ext cx="984571" cy="1283043"/>
          </a:xfrm>
          <a:prstGeom prst="rect">
            <a:avLst/>
          </a:prstGeom>
        </p:spPr>
      </p:pic>
    </p:spTree>
    <p:extLst>
      <p:ext uri="{BB962C8B-B14F-4D97-AF65-F5344CB8AC3E}">
        <p14:creationId xmlns:p14="http://schemas.microsoft.com/office/powerpoint/2010/main" val="28213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Cybersecurity Competition </a:t>
            </a:r>
          </a:p>
        </p:txBody>
      </p:sp>
      <p:sp>
        <p:nvSpPr>
          <p:cNvPr id="3" name="Text Placeholder 2"/>
          <p:cNvSpPr>
            <a:spLocks noGrp="1"/>
          </p:cNvSpPr>
          <p:nvPr>
            <p:ph type="body" sz="quarter" idx="13"/>
          </p:nvPr>
        </p:nvSpPr>
        <p:spPr>
          <a:xfrm>
            <a:off x="628650" y="2391643"/>
            <a:ext cx="7886700" cy="3467947"/>
          </a:xfrm>
        </p:spPr>
        <p:txBody>
          <a:bodyPr>
            <a:normAutofit/>
          </a:bodyPr>
          <a:lstStyle/>
          <a:p>
            <a:pPr>
              <a:buFont typeface="Wingdings" panose="05000000000000000000" pitchFamily="2" charset="2"/>
              <a:buChar char="§"/>
            </a:pPr>
            <a:r>
              <a:rPr lang="en-US" b="1" dirty="0"/>
              <a:t>Cyber Security competition to test real world security skills, organized in collaboration with The </a:t>
            </a:r>
            <a:r>
              <a:rPr lang="en-US" b="1" dirty="0" err="1"/>
              <a:t>Anfield</a:t>
            </a:r>
            <a:r>
              <a:rPr lang="en-US" b="1" dirty="0"/>
              <a:t> Group</a:t>
            </a:r>
          </a:p>
          <a:p>
            <a:pPr>
              <a:buFont typeface="Wingdings" panose="05000000000000000000" pitchFamily="2" charset="2"/>
              <a:buChar char="§"/>
            </a:pPr>
            <a:r>
              <a:rPr lang="en-US" b="1" dirty="0"/>
              <a:t>Will rely less on leveraging technology, and more on organizing good responses to cyber threats.  </a:t>
            </a:r>
          </a:p>
          <a:p>
            <a:pPr>
              <a:buFont typeface="Wingdings" panose="05000000000000000000" pitchFamily="2" charset="2"/>
              <a:buChar char="§"/>
            </a:pPr>
            <a:r>
              <a:rPr lang="en-US" b="1" dirty="0"/>
              <a:t>Competition takes place on Jan 4, from 2pm to 6pm.</a:t>
            </a:r>
          </a:p>
          <a:p>
            <a:pPr>
              <a:buFont typeface="Wingdings" panose="05000000000000000000" pitchFamily="2" charset="2"/>
              <a:buChar char="§"/>
            </a:pPr>
            <a:r>
              <a:rPr lang="en-US" b="1" dirty="0"/>
              <a:t>Details of the competition available on - </a:t>
            </a:r>
            <a:r>
              <a:rPr lang="en-US" b="1" dirty="0">
                <a:hlinkClick r:id="rId2"/>
              </a:rPr>
              <a:t>http://ieee-risingstars.org/2019-competition/</a:t>
            </a:r>
            <a:endParaRPr lang="en-US" b="1" dirty="0"/>
          </a:p>
          <a:p>
            <a:pPr>
              <a:buFont typeface="Wingdings" panose="05000000000000000000" pitchFamily="2" charset="2"/>
              <a:buChar char="§"/>
            </a:pPr>
            <a:r>
              <a:rPr lang="en-US" b="1" dirty="0"/>
              <a:t>Students and young professionals in </a:t>
            </a:r>
            <a:r>
              <a:rPr lang="en-US" b="1" u="sng" dirty="0"/>
              <a:t>all majors </a:t>
            </a:r>
            <a:r>
              <a:rPr lang="en-US" b="1" dirty="0"/>
              <a:t>are welcome to participate.  </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12</a:t>
            </a:fld>
            <a:endParaRPr lang="en-US"/>
          </a:p>
        </p:txBody>
      </p:sp>
      <p:pic>
        <p:nvPicPr>
          <p:cNvPr id="5" name="Picture 4"/>
          <p:cNvPicPr>
            <a:picLocks noChangeAspect="1"/>
          </p:cNvPicPr>
          <p:nvPr/>
        </p:nvPicPr>
        <p:blipFill>
          <a:blip r:embed="rId3"/>
          <a:stretch>
            <a:fillRect/>
          </a:stretch>
        </p:blipFill>
        <p:spPr>
          <a:xfrm>
            <a:off x="7374185" y="999789"/>
            <a:ext cx="1141165" cy="1191510"/>
          </a:xfrm>
          <a:prstGeom prst="rect">
            <a:avLst/>
          </a:prstGeom>
        </p:spPr>
      </p:pic>
    </p:spTree>
    <p:extLst>
      <p:ext uri="{BB962C8B-B14F-4D97-AF65-F5344CB8AC3E}">
        <p14:creationId xmlns:p14="http://schemas.microsoft.com/office/powerpoint/2010/main" val="312757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Workshops </a:t>
            </a:r>
          </a:p>
        </p:txBody>
      </p:sp>
      <p:sp>
        <p:nvSpPr>
          <p:cNvPr id="3" name="Text Placeholder 2"/>
          <p:cNvSpPr>
            <a:spLocks noGrp="1"/>
          </p:cNvSpPr>
          <p:nvPr>
            <p:ph type="body" sz="quarter" idx="13"/>
          </p:nvPr>
        </p:nvSpPr>
        <p:spPr>
          <a:xfrm>
            <a:off x="628650" y="2595434"/>
            <a:ext cx="7886700" cy="3314099"/>
          </a:xfrm>
        </p:spPr>
        <p:txBody>
          <a:bodyPr/>
          <a:lstStyle/>
          <a:p>
            <a:pPr>
              <a:buFont typeface="Wingdings" panose="05000000000000000000" pitchFamily="2" charset="2"/>
              <a:buChar char="§"/>
            </a:pPr>
            <a:r>
              <a:rPr lang="en-US" b="1" dirty="0"/>
              <a:t>2 workshops happening in parallel – on Jan 4 from 2pm to 6pm</a:t>
            </a:r>
          </a:p>
          <a:p>
            <a:pPr>
              <a:buFont typeface="Wingdings" panose="05000000000000000000" pitchFamily="2" charset="2"/>
              <a:buChar char="§"/>
            </a:pPr>
            <a:r>
              <a:rPr lang="en-US" b="1" dirty="0"/>
              <a:t>Students and YP’s can indicate which workshop they want to participate when they register for the conference. </a:t>
            </a:r>
          </a:p>
          <a:p>
            <a:pPr>
              <a:buFont typeface="Wingdings" panose="05000000000000000000" pitchFamily="2" charset="2"/>
              <a:buChar char="§"/>
            </a:pPr>
            <a:r>
              <a:rPr lang="en-US" b="1" dirty="0"/>
              <a:t>Details of the workshop available on our website - </a:t>
            </a:r>
            <a:r>
              <a:rPr lang="en-US" b="1" dirty="0">
                <a:hlinkClick r:id="rId2"/>
              </a:rPr>
              <a:t>http://ieee-risingstars.org/2019-competition/</a:t>
            </a:r>
            <a:endParaRPr lang="en-US" b="1" dirty="0"/>
          </a:p>
          <a:p>
            <a:pPr>
              <a:buFont typeface="Wingdings" panose="05000000000000000000" pitchFamily="2" charset="2"/>
              <a:buChar char="§"/>
            </a:pPr>
            <a:r>
              <a:rPr lang="en-US" b="1" dirty="0"/>
              <a:t>Arduino workshop was organized by Intel</a:t>
            </a:r>
          </a:p>
          <a:p>
            <a:pPr>
              <a:buFont typeface="Wingdings" panose="05000000000000000000" pitchFamily="2" charset="2"/>
              <a:buChar char="§"/>
            </a:pPr>
            <a:r>
              <a:rPr lang="en-US" b="1" dirty="0"/>
              <a:t>Job Search/Resume Building workshop is organized by Andrews &amp; Associates.</a:t>
            </a:r>
          </a:p>
          <a:p>
            <a:pPr>
              <a:buFont typeface="Wingdings" panose="05000000000000000000" pitchFamily="2" charset="2"/>
              <a:buChar char="§"/>
            </a:pPr>
            <a:endParaRPr lang="en-US" b="1" dirty="0"/>
          </a:p>
          <a:p>
            <a:pPr>
              <a:buFont typeface="Wingdings" panose="05000000000000000000" pitchFamily="2" charset="2"/>
              <a:buChar char="§"/>
            </a:pPr>
            <a:endParaRPr lang="en-US" b="1"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13</a:t>
            </a:fld>
            <a:endParaRPr lang="en-US"/>
          </a:p>
        </p:txBody>
      </p:sp>
      <p:sp>
        <p:nvSpPr>
          <p:cNvPr id="5" name="Text Placeholder 4"/>
          <p:cNvSpPr>
            <a:spLocks noGrp="1"/>
          </p:cNvSpPr>
          <p:nvPr>
            <p:ph type="body" sz="quarter" idx="15"/>
          </p:nvPr>
        </p:nvSpPr>
        <p:spPr/>
        <p:txBody>
          <a:bodyPr>
            <a:normAutofit fontScale="85000" lnSpcReduction="10000"/>
          </a:bodyPr>
          <a:lstStyle/>
          <a:p>
            <a:r>
              <a:rPr lang="en-US" dirty="0"/>
              <a:t>Arduino/Hardware workshop &amp; Job Search/Resume Building workshop</a:t>
            </a:r>
          </a:p>
        </p:txBody>
      </p:sp>
      <p:pic>
        <p:nvPicPr>
          <p:cNvPr id="1026" name="Picture 2" descr="Image result for andrews associ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4093" y="1463040"/>
            <a:ext cx="1343711" cy="921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t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547" y="1597805"/>
            <a:ext cx="1300800" cy="86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97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Personal Funding Support </a:t>
            </a:r>
          </a:p>
        </p:txBody>
      </p:sp>
      <p:sp>
        <p:nvSpPr>
          <p:cNvPr id="3" name="Text Placeholder 2"/>
          <p:cNvSpPr>
            <a:spLocks noGrp="1"/>
          </p:cNvSpPr>
          <p:nvPr>
            <p:ph type="body" sz="quarter" idx="13"/>
          </p:nvPr>
        </p:nvSpPr>
        <p:spPr>
          <a:xfrm>
            <a:off x="628650" y="1466335"/>
            <a:ext cx="7886700" cy="4302640"/>
          </a:xfrm>
        </p:spPr>
        <p:txBody>
          <a:bodyPr/>
          <a:lstStyle/>
          <a:p>
            <a:pPr>
              <a:buFont typeface="Wingdings" panose="05000000000000000000" pitchFamily="2" charset="2"/>
              <a:buChar char="§"/>
            </a:pPr>
            <a:r>
              <a:rPr lang="en-US" b="1" dirty="0"/>
              <a:t>Talk to your school first. Most departments have funding available for students to attend these type of conferences. </a:t>
            </a:r>
          </a:p>
          <a:p>
            <a:pPr>
              <a:buFont typeface="Wingdings" panose="05000000000000000000" pitchFamily="2" charset="2"/>
              <a:buChar char="§"/>
            </a:pPr>
            <a:r>
              <a:rPr lang="en-US" b="1" dirty="0"/>
              <a:t>Young Professionals – talk to your employer. </a:t>
            </a:r>
          </a:p>
          <a:p>
            <a:pPr>
              <a:buFont typeface="Wingdings" panose="05000000000000000000" pitchFamily="2" charset="2"/>
              <a:buChar char="§"/>
            </a:pPr>
            <a:r>
              <a:rPr lang="en-US" b="1" dirty="0"/>
              <a:t>IEEE members (students and YP’s) should approach their section for support. Region 6 will match the section funding up-to $1000 per section by a PACE project. </a:t>
            </a:r>
          </a:p>
          <a:p>
            <a:pPr>
              <a:buFont typeface="Wingdings" panose="05000000000000000000" pitchFamily="2" charset="2"/>
              <a:buChar char="§"/>
            </a:pPr>
            <a:r>
              <a:rPr lang="en-US" b="1" dirty="0"/>
              <a:t>For more details about funding, please visit us at </a:t>
            </a:r>
            <a:r>
              <a:rPr lang="en-US" b="1" dirty="0">
                <a:hlinkClick r:id="rId2"/>
              </a:rPr>
              <a:t>http://sites.ieee.org/risingstars/registration/how-to-receive-funding-for-students-and-young-professoinals/</a:t>
            </a:r>
            <a:endParaRPr lang="en-US" b="1" dirty="0"/>
          </a:p>
          <a:p>
            <a:pPr>
              <a:buFont typeface="Wingdings" panose="05000000000000000000" pitchFamily="2" charset="2"/>
              <a:buChar char="§"/>
            </a:pPr>
            <a:endParaRPr lang="en-US" b="1"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14</a:t>
            </a:fld>
            <a:endParaRPr lang="en-US"/>
          </a:p>
        </p:txBody>
      </p:sp>
      <p:pic>
        <p:nvPicPr>
          <p:cNvPr id="5" name="Picture 4"/>
          <p:cNvPicPr>
            <a:picLocks noChangeAspect="1"/>
          </p:cNvPicPr>
          <p:nvPr/>
        </p:nvPicPr>
        <p:blipFill>
          <a:blip r:embed="rId3"/>
          <a:stretch>
            <a:fillRect/>
          </a:stretch>
        </p:blipFill>
        <p:spPr>
          <a:xfrm>
            <a:off x="7598663" y="542582"/>
            <a:ext cx="984571" cy="1283043"/>
          </a:xfrm>
          <a:prstGeom prst="rect">
            <a:avLst/>
          </a:prstGeom>
        </p:spPr>
      </p:pic>
    </p:spTree>
    <p:extLst>
      <p:ext uri="{BB962C8B-B14F-4D97-AF65-F5344CB8AC3E}">
        <p14:creationId xmlns:p14="http://schemas.microsoft.com/office/powerpoint/2010/main" val="64465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Corporations Involved</a:t>
            </a:r>
          </a:p>
        </p:txBody>
      </p:sp>
      <p:sp>
        <p:nvSpPr>
          <p:cNvPr id="4" name="Slide Number Placeholder 3"/>
          <p:cNvSpPr>
            <a:spLocks noGrp="1"/>
          </p:cNvSpPr>
          <p:nvPr>
            <p:ph type="sldNum" sz="quarter" idx="14"/>
          </p:nvPr>
        </p:nvSpPr>
        <p:spPr/>
        <p:txBody>
          <a:bodyPr/>
          <a:lstStyle/>
          <a:p>
            <a:fld id="{3DD97BEB-BAEF-0344-9D5C-EC73E478698A}" type="slidenum">
              <a:rPr lang="en-US" smtClean="0"/>
              <a:pPr/>
              <a:t>15</a:t>
            </a:fld>
            <a:endParaRPr lang="en-US"/>
          </a:p>
        </p:txBody>
      </p:sp>
      <p:pic>
        <p:nvPicPr>
          <p:cNvPr id="6" name="Picture 5"/>
          <p:cNvPicPr>
            <a:picLocks noChangeAspect="1"/>
          </p:cNvPicPr>
          <p:nvPr/>
        </p:nvPicPr>
        <p:blipFill rotWithShape="1">
          <a:blip r:embed="rId2"/>
          <a:srcRect l="2383" t="2227" r="6835" b="618"/>
          <a:stretch/>
        </p:blipFill>
        <p:spPr>
          <a:xfrm>
            <a:off x="738378" y="1014984"/>
            <a:ext cx="5809544" cy="5486400"/>
          </a:xfrm>
          <a:prstGeom prst="rect">
            <a:avLst/>
          </a:prstGeom>
        </p:spPr>
      </p:pic>
      <p:pic>
        <p:nvPicPr>
          <p:cNvPr id="3" name="Picture 2"/>
          <p:cNvPicPr>
            <a:picLocks noChangeAspect="1"/>
          </p:cNvPicPr>
          <p:nvPr/>
        </p:nvPicPr>
        <p:blipFill>
          <a:blip r:embed="rId3"/>
          <a:stretch>
            <a:fillRect/>
          </a:stretch>
        </p:blipFill>
        <p:spPr>
          <a:xfrm>
            <a:off x="8393825" y="5311956"/>
            <a:ext cx="420331" cy="600472"/>
          </a:xfrm>
          <a:prstGeom prst="rect">
            <a:avLst/>
          </a:prstGeom>
        </p:spPr>
      </p:pic>
      <p:pic>
        <p:nvPicPr>
          <p:cNvPr id="7" name="Picture 6"/>
          <p:cNvPicPr>
            <a:picLocks noChangeAspect="1"/>
          </p:cNvPicPr>
          <p:nvPr/>
        </p:nvPicPr>
        <p:blipFill>
          <a:blip r:embed="rId4"/>
          <a:stretch>
            <a:fillRect/>
          </a:stretch>
        </p:blipFill>
        <p:spPr>
          <a:xfrm>
            <a:off x="6600595" y="2916929"/>
            <a:ext cx="627942" cy="627942"/>
          </a:xfrm>
          <a:prstGeom prst="rect">
            <a:avLst/>
          </a:prstGeom>
        </p:spPr>
      </p:pic>
      <p:pic>
        <p:nvPicPr>
          <p:cNvPr id="8" name="Picture 7"/>
          <p:cNvPicPr>
            <a:picLocks noChangeAspect="1"/>
          </p:cNvPicPr>
          <p:nvPr/>
        </p:nvPicPr>
        <p:blipFill>
          <a:blip r:embed="rId5"/>
          <a:stretch>
            <a:fillRect/>
          </a:stretch>
        </p:blipFill>
        <p:spPr>
          <a:xfrm>
            <a:off x="6191487" y="4119507"/>
            <a:ext cx="1219306" cy="445047"/>
          </a:xfrm>
          <a:prstGeom prst="rect">
            <a:avLst/>
          </a:prstGeom>
        </p:spPr>
      </p:pic>
      <p:pic>
        <p:nvPicPr>
          <p:cNvPr id="9" name="Picture 8"/>
          <p:cNvPicPr>
            <a:picLocks noChangeAspect="1"/>
          </p:cNvPicPr>
          <p:nvPr/>
        </p:nvPicPr>
        <p:blipFill>
          <a:blip r:embed="rId6"/>
          <a:stretch>
            <a:fillRect/>
          </a:stretch>
        </p:blipFill>
        <p:spPr>
          <a:xfrm>
            <a:off x="7663612" y="2429081"/>
            <a:ext cx="908383" cy="512108"/>
          </a:xfrm>
          <a:prstGeom prst="rect">
            <a:avLst/>
          </a:prstGeom>
        </p:spPr>
      </p:pic>
      <p:pic>
        <p:nvPicPr>
          <p:cNvPr id="10" name="Picture 9"/>
          <p:cNvPicPr>
            <a:picLocks noChangeAspect="1"/>
          </p:cNvPicPr>
          <p:nvPr/>
        </p:nvPicPr>
        <p:blipFill>
          <a:blip r:embed="rId7"/>
          <a:stretch>
            <a:fillRect/>
          </a:stretch>
        </p:blipFill>
        <p:spPr>
          <a:xfrm>
            <a:off x="6919722" y="4564554"/>
            <a:ext cx="938865" cy="481626"/>
          </a:xfrm>
          <a:prstGeom prst="rect">
            <a:avLst/>
          </a:prstGeom>
        </p:spPr>
      </p:pic>
      <p:pic>
        <p:nvPicPr>
          <p:cNvPr id="11" name="Picture 10"/>
          <p:cNvPicPr>
            <a:picLocks noChangeAspect="1"/>
          </p:cNvPicPr>
          <p:nvPr/>
        </p:nvPicPr>
        <p:blipFill>
          <a:blip r:embed="rId8"/>
          <a:stretch>
            <a:fillRect/>
          </a:stretch>
        </p:blipFill>
        <p:spPr>
          <a:xfrm>
            <a:off x="6600595" y="2319455"/>
            <a:ext cx="682811" cy="530398"/>
          </a:xfrm>
          <a:prstGeom prst="rect">
            <a:avLst/>
          </a:prstGeom>
        </p:spPr>
      </p:pic>
      <p:pic>
        <p:nvPicPr>
          <p:cNvPr id="12" name="Picture 11"/>
          <p:cNvPicPr>
            <a:picLocks noChangeAspect="1"/>
          </p:cNvPicPr>
          <p:nvPr/>
        </p:nvPicPr>
        <p:blipFill>
          <a:blip r:embed="rId9"/>
          <a:stretch>
            <a:fillRect/>
          </a:stretch>
        </p:blipFill>
        <p:spPr>
          <a:xfrm>
            <a:off x="6865798" y="1014984"/>
            <a:ext cx="797814" cy="522706"/>
          </a:xfrm>
          <a:prstGeom prst="rect">
            <a:avLst/>
          </a:prstGeom>
        </p:spPr>
      </p:pic>
      <p:pic>
        <p:nvPicPr>
          <p:cNvPr id="16" name="Picture 15"/>
          <p:cNvPicPr>
            <a:picLocks noChangeAspect="1"/>
          </p:cNvPicPr>
          <p:nvPr/>
        </p:nvPicPr>
        <p:blipFill>
          <a:blip r:embed="rId10"/>
          <a:stretch>
            <a:fillRect/>
          </a:stretch>
        </p:blipFill>
        <p:spPr>
          <a:xfrm>
            <a:off x="5861018" y="3578059"/>
            <a:ext cx="874868" cy="274959"/>
          </a:xfrm>
          <a:prstGeom prst="rect">
            <a:avLst/>
          </a:prstGeom>
        </p:spPr>
      </p:pic>
      <p:pic>
        <p:nvPicPr>
          <p:cNvPr id="17" name="Picture 16"/>
          <p:cNvPicPr>
            <a:picLocks noChangeAspect="1"/>
          </p:cNvPicPr>
          <p:nvPr/>
        </p:nvPicPr>
        <p:blipFill>
          <a:blip r:embed="rId11"/>
          <a:stretch>
            <a:fillRect/>
          </a:stretch>
        </p:blipFill>
        <p:spPr>
          <a:xfrm>
            <a:off x="6081537" y="5912428"/>
            <a:ext cx="932769" cy="451143"/>
          </a:xfrm>
          <a:prstGeom prst="rect">
            <a:avLst/>
          </a:prstGeom>
        </p:spPr>
      </p:pic>
      <p:pic>
        <p:nvPicPr>
          <p:cNvPr id="5" name="Picture 4"/>
          <p:cNvPicPr>
            <a:picLocks noChangeAspect="1"/>
          </p:cNvPicPr>
          <p:nvPr/>
        </p:nvPicPr>
        <p:blipFill>
          <a:blip r:embed="rId12"/>
          <a:stretch>
            <a:fillRect/>
          </a:stretch>
        </p:blipFill>
        <p:spPr>
          <a:xfrm>
            <a:off x="7687197" y="1537690"/>
            <a:ext cx="1127379" cy="539600"/>
          </a:xfrm>
          <a:prstGeom prst="rect">
            <a:avLst/>
          </a:prstGeom>
        </p:spPr>
      </p:pic>
      <p:pic>
        <p:nvPicPr>
          <p:cNvPr id="14" name="Picture 13"/>
          <p:cNvPicPr>
            <a:picLocks noChangeAspect="1"/>
          </p:cNvPicPr>
          <p:nvPr/>
        </p:nvPicPr>
        <p:blipFill>
          <a:blip r:embed="rId13"/>
          <a:stretch>
            <a:fillRect/>
          </a:stretch>
        </p:blipFill>
        <p:spPr>
          <a:xfrm>
            <a:off x="6493445" y="5519088"/>
            <a:ext cx="961345" cy="399049"/>
          </a:xfrm>
          <a:prstGeom prst="rect">
            <a:avLst/>
          </a:prstGeom>
        </p:spPr>
      </p:pic>
      <p:pic>
        <p:nvPicPr>
          <p:cNvPr id="15" name="Picture 14"/>
          <p:cNvPicPr>
            <a:picLocks noChangeAspect="1"/>
          </p:cNvPicPr>
          <p:nvPr/>
        </p:nvPicPr>
        <p:blipFill>
          <a:blip r:embed="rId14"/>
          <a:stretch>
            <a:fillRect/>
          </a:stretch>
        </p:blipFill>
        <p:spPr>
          <a:xfrm>
            <a:off x="8054287" y="4756304"/>
            <a:ext cx="922125" cy="309183"/>
          </a:xfrm>
          <a:prstGeom prst="rect">
            <a:avLst/>
          </a:prstGeom>
        </p:spPr>
      </p:pic>
      <p:pic>
        <p:nvPicPr>
          <p:cNvPr id="18" name="Picture 17"/>
          <p:cNvPicPr>
            <a:picLocks noChangeAspect="1"/>
          </p:cNvPicPr>
          <p:nvPr/>
        </p:nvPicPr>
        <p:blipFill>
          <a:blip r:embed="rId15"/>
          <a:stretch>
            <a:fillRect/>
          </a:stretch>
        </p:blipFill>
        <p:spPr>
          <a:xfrm>
            <a:off x="7863291" y="3369970"/>
            <a:ext cx="1061068" cy="633879"/>
          </a:xfrm>
          <a:prstGeom prst="rect">
            <a:avLst/>
          </a:prstGeom>
        </p:spPr>
      </p:pic>
      <p:pic>
        <p:nvPicPr>
          <p:cNvPr id="19" name="Picture 18"/>
          <p:cNvPicPr>
            <a:picLocks noChangeAspect="1"/>
          </p:cNvPicPr>
          <p:nvPr/>
        </p:nvPicPr>
        <p:blipFill>
          <a:blip r:embed="rId16"/>
          <a:stretch>
            <a:fillRect/>
          </a:stretch>
        </p:blipFill>
        <p:spPr>
          <a:xfrm>
            <a:off x="7579164" y="2995067"/>
            <a:ext cx="1116647" cy="374903"/>
          </a:xfrm>
          <a:prstGeom prst="rect">
            <a:avLst/>
          </a:prstGeom>
        </p:spPr>
      </p:pic>
      <p:pic>
        <p:nvPicPr>
          <p:cNvPr id="20" name="Picture 19"/>
          <p:cNvPicPr>
            <a:picLocks noChangeAspect="1"/>
          </p:cNvPicPr>
          <p:nvPr/>
        </p:nvPicPr>
        <p:blipFill>
          <a:blip r:embed="rId17"/>
          <a:stretch>
            <a:fillRect/>
          </a:stretch>
        </p:blipFill>
        <p:spPr>
          <a:xfrm>
            <a:off x="7579164" y="2077290"/>
            <a:ext cx="1127529" cy="413103"/>
          </a:xfrm>
          <a:prstGeom prst="rect">
            <a:avLst/>
          </a:prstGeom>
        </p:spPr>
      </p:pic>
      <p:pic>
        <p:nvPicPr>
          <p:cNvPr id="21" name="Picture 20"/>
          <p:cNvPicPr>
            <a:picLocks noChangeAspect="1"/>
          </p:cNvPicPr>
          <p:nvPr/>
        </p:nvPicPr>
        <p:blipFill>
          <a:blip r:embed="rId18"/>
          <a:stretch>
            <a:fillRect/>
          </a:stretch>
        </p:blipFill>
        <p:spPr>
          <a:xfrm>
            <a:off x="6449448" y="1690340"/>
            <a:ext cx="1129716" cy="406340"/>
          </a:xfrm>
          <a:prstGeom prst="rect">
            <a:avLst/>
          </a:prstGeom>
        </p:spPr>
      </p:pic>
      <p:pic>
        <p:nvPicPr>
          <p:cNvPr id="22" name="Picture 21"/>
          <p:cNvPicPr>
            <a:picLocks noChangeAspect="1"/>
          </p:cNvPicPr>
          <p:nvPr/>
        </p:nvPicPr>
        <p:blipFill>
          <a:blip r:embed="rId19"/>
          <a:stretch>
            <a:fillRect/>
          </a:stretch>
        </p:blipFill>
        <p:spPr>
          <a:xfrm>
            <a:off x="7698585" y="4142716"/>
            <a:ext cx="997226" cy="401867"/>
          </a:xfrm>
          <a:prstGeom prst="rect">
            <a:avLst/>
          </a:prstGeom>
        </p:spPr>
      </p:pic>
      <p:pic>
        <p:nvPicPr>
          <p:cNvPr id="23" name="Picture 22"/>
          <p:cNvPicPr>
            <a:picLocks noChangeAspect="1"/>
          </p:cNvPicPr>
          <p:nvPr/>
        </p:nvPicPr>
        <p:blipFill>
          <a:blip r:embed="rId20"/>
          <a:stretch>
            <a:fillRect/>
          </a:stretch>
        </p:blipFill>
        <p:spPr>
          <a:xfrm>
            <a:off x="7389155" y="5103371"/>
            <a:ext cx="630773" cy="626482"/>
          </a:xfrm>
          <a:prstGeom prst="rect">
            <a:avLst/>
          </a:prstGeom>
        </p:spPr>
      </p:pic>
      <p:pic>
        <p:nvPicPr>
          <p:cNvPr id="25" name="Picture 24"/>
          <p:cNvPicPr>
            <a:picLocks noChangeAspect="1"/>
          </p:cNvPicPr>
          <p:nvPr/>
        </p:nvPicPr>
        <p:blipFill>
          <a:blip r:embed="rId21"/>
          <a:stretch>
            <a:fillRect/>
          </a:stretch>
        </p:blipFill>
        <p:spPr>
          <a:xfrm>
            <a:off x="7107801" y="3563320"/>
            <a:ext cx="579396" cy="579396"/>
          </a:xfrm>
          <a:prstGeom prst="rect">
            <a:avLst/>
          </a:prstGeom>
        </p:spPr>
      </p:pic>
      <p:pic>
        <p:nvPicPr>
          <p:cNvPr id="24" name="Picture 23"/>
          <p:cNvPicPr>
            <a:picLocks noChangeAspect="1"/>
          </p:cNvPicPr>
          <p:nvPr/>
        </p:nvPicPr>
        <p:blipFill>
          <a:blip r:embed="rId22"/>
          <a:stretch>
            <a:fillRect/>
          </a:stretch>
        </p:blipFill>
        <p:spPr>
          <a:xfrm>
            <a:off x="6334053" y="4838510"/>
            <a:ext cx="533083" cy="529192"/>
          </a:xfrm>
          <a:prstGeom prst="rect">
            <a:avLst/>
          </a:prstGeom>
        </p:spPr>
      </p:pic>
      <p:pic>
        <p:nvPicPr>
          <p:cNvPr id="26" name="Picture 25"/>
          <p:cNvPicPr>
            <a:picLocks noChangeAspect="1"/>
          </p:cNvPicPr>
          <p:nvPr/>
        </p:nvPicPr>
        <p:blipFill>
          <a:blip r:embed="rId23"/>
          <a:stretch>
            <a:fillRect/>
          </a:stretch>
        </p:blipFill>
        <p:spPr>
          <a:xfrm>
            <a:off x="2404803" y="3686910"/>
            <a:ext cx="1271086" cy="332215"/>
          </a:xfrm>
          <a:prstGeom prst="rect">
            <a:avLst/>
          </a:prstGeom>
        </p:spPr>
      </p:pic>
      <p:pic>
        <p:nvPicPr>
          <p:cNvPr id="13" name="Picture 12"/>
          <p:cNvPicPr>
            <a:picLocks noChangeAspect="1"/>
          </p:cNvPicPr>
          <p:nvPr/>
        </p:nvPicPr>
        <p:blipFill>
          <a:blip r:embed="rId24"/>
          <a:stretch>
            <a:fillRect/>
          </a:stretch>
        </p:blipFill>
        <p:spPr>
          <a:xfrm>
            <a:off x="7929586" y="1014984"/>
            <a:ext cx="738426" cy="522706"/>
          </a:xfrm>
          <a:prstGeom prst="rect">
            <a:avLst/>
          </a:prstGeom>
        </p:spPr>
      </p:pic>
      <p:pic>
        <p:nvPicPr>
          <p:cNvPr id="27" name="Picture 26"/>
          <p:cNvPicPr>
            <a:picLocks noChangeAspect="1"/>
          </p:cNvPicPr>
          <p:nvPr/>
        </p:nvPicPr>
        <p:blipFill>
          <a:blip r:embed="rId25"/>
          <a:stretch>
            <a:fillRect/>
          </a:stretch>
        </p:blipFill>
        <p:spPr>
          <a:xfrm>
            <a:off x="4425696" y="3578059"/>
            <a:ext cx="1152962" cy="334553"/>
          </a:xfrm>
          <a:prstGeom prst="rect">
            <a:avLst/>
          </a:prstGeom>
        </p:spPr>
      </p:pic>
    </p:spTree>
    <p:extLst>
      <p:ext uri="{BB962C8B-B14F-4D97-AF65-F5344CB8AC3E}">
        <p14:creationId xmlns:p14="http://schemas.microsoft.com/office/powerpoint/2010/main" val="53024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181"/>
            <a:ext cx="7886700" cy="553336"/>
          </a:xfrm>
        </p:spPr>
        <p:txBody>
          <a:bodyPr/>
          <a:lstStyle/>
          <a:p>
            <a:r>
              <a:rPr lang="en-US" i="1" dirty="0"/>
              <a:t>Will you help us? </a:t>
            </a:r>
          </a:p>
        </p:txBody>
      </p:sp>
      <p:sp>
        <p:nvSpPr>
          <p:cNvPr id="3" name="Text Placeholder 2"/>
          <p:cNvSpPr>
            <a:spLocks noGrp="1"/>
          </p:cNvSpPr>
          <p:nvPr>
            <p:ph type="body" sz="quarter" idx="13"/>
          </p:nvPr>
        </p:nvSpPr>
        <p:spPr>
          <a:xfrm>
            <a:off x="628649" y="1446685"/>
            <a:ext cx="7886700" cy="3943350"/>
          </a:xfrm>
        </p:spPr>
        <p:txBody>
          <a:bodyPr>
            <a:normAutofit lnSpcReduction="10000"/>
          </a:bodyPr>
          <a:lstStyle/>
          <a:p>
            <a:pPr marL="0" indent="0">
              <a:buNone/>
            </a:pPr>
            <a:r>
              <a:rPr lang="en-US" b="1" dirty="0"/>
              <a:t>The Rising Stars Conference program is driven by volunteers, industry forecasts, your interests, company and desired speakers</a:t>
            </a:r>
          </a:p>
          <a:p>
            <a:pPr marL="0" indent="0">
              <a:buNone/>
            </a:pPr>
            <a:r>
              <a:rPr lang="en-US" b="1" dirty="0"/>
              <a:t>There are numerous opportunities to demonstrate commitment to the conference success</a:t>
            </a:r>
          </a:p>
          <a:p>
            <a:pPr lvl="1">
              <a:buFont typeface="Wingdings" panose="05000000000000000000" pitchFamily="2" charset="2"/>
              <a:buChar char="§"/>
            </a:pPr>
            <a:r>
              <a:rPr lang="en-US" sz="2400" b="1" dirty="0"/>
              <a:t>Volunteer on a conference committee</a:t>
            </a:r>
          </a:p>
          <a:p>
            <a:pPr lvl="1">
              <a:buFont typeface="Wingdings" panose="05000000000000000000" pitchFamily="2" charset="2"/>
              <a:buChar char="§"/>
            </a:pPr>
            <a:r>
              <a:rPr lang="en-US" sz="2400" b="1" dirty="0"/>
              <a:t>Become a Sponsor or help create a relationship with your employer</a:t>
            </a:r>
          </a:p>
          <a:p>
            <a:pPr lvl="1">
              <a:buFont typeface="Wingdings" panose="05000000000000000000" pitchFamily="2" charset="2"/>
              <a:buChar char="§"/>
            </a:pPr>
            <a:r>
              <a:rPr lang="en-US" sz="2400" b="1" dirty="0"/>
              <a:t>Provide speaker and topic suggestions </a:t>
            </a:r>
          </a:p>
          <a:p>
            <a:pPr>
              <a:buFont typeface="Wingdings" panose="05000000000000000000" pitchFamily="2" charset="2"/>
              <a:buChar char="§"/>
            </a:pPr>
            <a:r>
              <a:rPr lang="en-US" b="1" dirty="0"/>
              <a:t>Encourage your section to support students and YP’s to attend Rising Stars. </a:t>
            </a:r>
          </a:p>
          <a:p>
            <a:pPr>
              <a:buFont typeface="Wingdings" panose="05000000000000000000" pitchFamily="2" charset="2"/>
              <a:buChar char="§"/>
            </a:pPr>
            <a:r>
              <a:rPr lang="en-US" b="1" dirty="0"/>
              <a:t>Help us spread the word! </a:t>
            </a:r>
          </a:p>
          <a:p>
            <a:pPr>
              <a:buFont typeface="Wingdings" panose="05000000000000000000" pitchFamily="2" charset="2"/>
              <a:buChar char="§"/>
            </a:pPr>
            <a:endParaRPr lang="en-US" b="1" dirty="0"/>
          </a:p>
          <a:p>
            <a:pPr>
              <a:buFont typeface="Wingdings" panose="05000000000000000000" pitchFamily="2" charset="2"/>
              <a:buChar char="§"/>
            </a:pPr>
            <a:endParaRPr lang="en-US" b="1" dirty="0"/>
          </a:p>
        </p:txBody>
      </p:sp>
      <p:sp>
        <p:nvSpPr>
          <p:cNvPr id="4" name="Slide Number Placeholder 3"/>
          <p:cNvSpPr>
            <a:spLocks noGrp="1"/>
          </p:cNvSpPr>
          <p:nvPr>
            <p:ph type="sldNum" sz="quarter" idx="14"/>
          </p:nvPr>
        </p:nvSpPr>
        <p:spPr>
          <a:xfrm>
            <a:off x="385320" y="6205392"/>
            <a:ext cx="486659" cy="365125"/>
          </a:xfrm>
        </p:spPr>
        <p:txBody>
          <a:bodyPr/>
          <a:lstStyle/>
          <a:p>
            <a:fld id="{3DD97BEB-BAEF-0344-9D5C-EC73E478698A}" type="slidenum">
              <a:rPr lang="en-US" smtClean="0"/>
              <a:pPr/>
              <a:t>16</a:t>
            </a:fld>
            <a:endParaRPr lang="en-US"/>
          </a:p>
        </p:txBody>
      </p:sp>
      <p:pic>
        <p:nvPicPr>
          <p:cNvPr id="5" name="Picture 4"/>
          <p:cNvPicPr>
            <a:picLocks noChangeAspect="1"/>
          </p:cNvPicPr>
          <p:nvPr/>
        </p:nvPicPr>
        <p:blipFill>
          <a:blip r:embed="rId2"/>
          <a:stretch>
            <a:fillRect/>
          </a:stretch>
        </p:blipFill>
        <p:spPr>
          <a:xfrm>
            <a:off x="5605271" y="4646779"/>
            <a:ext cx="1280161" cy="1668241"/>
          </a:xfrm>
          <a:prstGeom prst="rect">
            <a:avLst/>
          </a:prstGeom>
        </p:spPr>
      </p:pic>
    </p:spTree>
    <p:extLst>
      <p:ext uri="{BB962C8B-B14F-4D97-AF65-F5344CB8AC3E}">
        <p14:creationId xmlns:p14="http://schemas.microsoft.com/office/powerpoint/2010/main" val="165464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D97BEB-BAEF-0344-9D5C-EC73E478698A}" type="slidenum">
              <a:rPr lang="en-US" smtClean="0"/>
              <a:pPr/>
              <a:t>17</a:t>
            </a:fld>
            <a:endParaRPr lang="en-US"/>
          </a:p>
        </p:txBody>
      </p:sp>
      <p:pic>
        <p:nvPicPr>
          <p:cNvPr id="5" name="Picture 4"/>
          <p:cNvPicPr>
            <a:picLocks noChangeAspect="1"/>
          </p:cNvPicPr>
          <p:nvPr/>
        </p:nvPicPr>
        <p:blipFill>
          <a:blip r:embed="rId2"/>
          <a:stretch>
            <a:fillRect/>
          </a:stretch>
        </p:blipFill>
        <p:spPr>
          <a:xfrm>
            <a:off x="385320" y="561387"/>
            <a:ext cx="5900150" cy="3358107"/>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581680" y="1302501"/>
            <a:ext cx="2364612" cy="2616993"/>
          </a:xfrm>
          <a:prstGeom prst="rect">
            <a:avLst/>
          </a:prstGeom>
          <a:ln>
            <a:noFill/>
          </a:ln>
          <a:effectLst>
            <a:softEdge rad="112500"/>
          </a:effectLst>
        </p:spPr>
      </p:pic>
      <p:sp>
        <p:nvSpPr>
          <p:cNvPr id="7" name="Text Placeholder 2"/>
          <p:cNvSpPr>
            <a:spLocks noGrp="1"/>
          </p:cNvSpPr>
          <p:nvPr>
            <p:ph type="body" idx="1"/>
          </p:nvPr>
        </p:nvSpPr>
        <p:spPr>
          <a:xfrm>
            <a:off x="477584" y="4069495"/>
            <a:ext cx="7886700" cy="2135897"/>
          </a:xfrm>
        </p:spPr>
        <p:txBody>
          <a:bodyPr>
            <a:noAutofit/>
          </a:bodyPr>
          <a:lstStyle/>
          <a:p>
            <a:r>
              <a:rPr lang="en-US" i="0" dirty="0"/>
              <a:t>For additional information, please contact </a:t>
            </a:r>
          </a:p>
          <a:p>
            <a:r>
              <a:rPr lang="en-US" i="0" dirty="0"/>
              <a:t>Ramesh Nair – </a:t>
            </a:r>
            <a:r>
              <a:rPr lang="en-US" i="0" dirty="0">
                <a:hlinkClick r:id="rId4"/>
              </a:rPr>
              <a:t>rameshnair@ieee.org</a:t>
            </a:r>
            <a:endParaRPr lang="en-US" i="0" dirty="0"/>
          </a:p>
          <a:p>
            <a:r>
              <a:rPr lang="en-US" i="0" dirty="0"/>
              <a:t>Mike Andrews - </a:t>
            </a:r>
            <a:r>
              <a:rPr lang="en-US" i="0" dirty="0">
                <a:hlinkClick r:id="rId5"/>
              </a:rPr>
              <a:t>m.andrews@ieee.org</a:t>
            </a:r>
            <a:r>
              <a:rPr lang="en-US" i="0" dirty="0"/>
              <a:t> </a:t>
            </a:r>
          </a:p>
          <a:p>
            <a:r>
              <a:rPr lang="en-US" i="0" dirty="0"/>
              <a:t>Anis Ben </a:t>
            </a:r>
            <a:r>
              <a:rPr lang="en-US" i="0"/>
              <a:t>Arfi - </a:t>
            </a:r>
            <a:r>
              <a:rPr lang="en-US" i="0">
                <a:hlinkClick r:id="rId6"/>
              </a:rPr>
              <a:t>anis.b.a@ieee.org</a:t>
            </a:r>
            <a:r>
              <a:rPr lang="en-US" i="0"/>
              <a:t>  </a:t>
            </a:r>
            <a:endParaRPr lang="en-US" i="0" dirty="0"/>
          </a:p>
          <a:p>
            <a:endParaRPr lang="en-US" i="0" dirty="0"/>
          </a:p>
          <a:p>
            <a:endParaRPr lang="en-US" i="0" dirty="0"/>
          </a:p>
        </p:txBody>
      </p:sp>
      <p:pic>
        <p:nvPicPr>
          <p:cNvPr id="8" name="Picture 7"/>
          <p:cNvPicPr>
            <a:picLocks noChangeAspect="1"/>
          </p:cNvPicPr>
          <p:nvPr/>
        </p:nvPicPr>
        <p:blipFill>
          <a:blip r:embed="rId7"/>
          <a:stretch>
            <a:fillRect/>
          </a:stretch>
        </p:blipFill>
        <p:spPr>
          <a:xfrm>
            <a:off x="7871998" y="4154462"/>
            <a:ext cx="984571" cy="1283043"/>
          </a:xfrm>
          <a:prstGeom prst="rect">
            <a:avLst/>
          </a:prstGeom>
        </p:spPr>
      </p:pic>
    </p:spTree>
    <p:extLst>
      <p:ext uri="{BB962C8B-B14F-4D97-AF65-F5344CB8AC3E}">
        <p14:creationId xmlns:p14="http://schemas.microsoft.com/office/powerpoint/2010/main" val="110031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 2019  </a:t>
            </a:r>
          </a:p>
        </p:txBody>
      </p:sp>
      <p:sp>
        <p:nvSpPr>
          <p:cNvPr id="3" name="Content Placeholder 2"/>
          <p:cNvSpPr>
            <a:spLocks noGrp="1"/>
          </p:cNvSpPr>
          <p:nvPr>
            <p:ph idx="1"/>
          </p:nvPr>
        </p:nvSpPr>
        <p:spPr/>
        <p:txBody>
          <a:bodyPr/>
          <a:lstStyle/>
          <a:p>
            <a:pPr marL="0" indent="0">
              <a:buNone/>
            </a:pPr>
            <a:r>
              <a:rPr lang="en-US" sz="2400" b="1" dirty="0"/>
              <a:t>The Conference leadership team met weekly and includes individuals from several regions.</a:t>
            </a:r>
          </a:p>
          <a:p>
            <a:r>
              <a:rPr lang="en-US" sz="2400" b="1" dirty="0"/>
              <a:t>Ramesh Nair – Chair</a:t>
            </a:r>
          </a:p>
          <a:p>
            <a:r>
              <a:rPr lang="en-US" sz="2400" b="1" dirty="0"/>
              <a:t>Matt Smith – Vice chair</a:t>
            </a:r>
          </a:p>
          <a:p>
            <a:r>
              <a:rPr lang="en-US" sz="2400" b="1" dirty="0"/>
              <a:t>Skyler Nix – Special Events chair</a:t>
            </a:r>
          </a:p>
          <a:p>
            <a:r>
              <a:rPr lang="en-US" sz="2400" b="1" dirty="0"/>
              <a:t>Peijung Tsai – Treasurer</a:t>
            </a:r>
          </a:p>
          <a:p>
            <a:r>
              <a:rPr lang="en-US" sz="2400" b="1" dirty="0"/>
              <a:t>Phil Bautista – Production director</a:t>
            </a:r>
          </a:p>
          <a:p>
            <a:r>
              <a:rPr lang="en-US" sz="2400" b="1" dirty="0"/>
              <a:t>Anis Ben Arfi – 2020 Chair</a:t>
            </a:r>
          </a:p>
          <a:p>
            <a:r>
              <a:rPr lang="en-US" sz="2400" b="1" dirty="0"/>
              <a:t>Michael Andrews </a:t>
            </a:r>
            <a:r>
              <a:rPr lang="en-US" sz="2400" b="1"/>
              <a:t>– Executive </a:t>
            </a:r>
            <a:r>
              <a:rPr lang="en-US" sz="2400" b="1" dirty="0"/>
              <a:t>producer </a:t>
            </a:r>
          </a:p>
          <a:p>
            <a:endParaRPr lang="en-US" sz="2400" b="1" dirty="0"/>
          </a:p>
        </p:txBody>
      </p:sp>
      <p:sp>
        <p:nvSpPr>
          <p:cNvPr id="4" name="Slide Number Placeholder 3"/>
          <p:cNvSpPr>
            <a:spLocks noGrp="1"/>
          </p:cNvSpPr>
          <p:nvPr>
            <p:ph type="sldNum" sz="quarter" idx="11"/>
          </p:nvPr>
        </p:nvSpPr>
        <p:spPr/>
        <p:txBody>
          <a:bodyPr/>
          <a:lstStyle/>
          <a:p>
            <a:pPr>
              <a:defRPr/>
            </a:pPr>
            <a:fld id="{81D8A8F5-65D6-4EEF-BA73-A9DF67802C77}" type="slidenum">
              <a:rPr lang="en-US" smtClean="0"/>
              <a:pPr>
                <a:defRPr/>
              </a:pPr>
              <a:t>2</a:t>
            </a:fld>
            <a:endParaRPr lang="en-US" dirty="0"/>
          </a:p>
        </p:txBody>
      </p:sp>
      <p:pic>
        <p:nvPicPr>
          <p:cNvPr id="5" name="Picture 4"/>
          <p:cNvPicPr>
            <a:picLocks noChangeAspect="1"/>
          </p:cNvPicPr>
          <p:nvPr/>
        </p:nvPicPr>
        <p:blipFill>
          <a:blip r:embed="rId2"/>
          <a:stretch>
            <a:fillRect/>
          </a:stretch>
        </p:blipFill>
        <p:spPr>
          <a:xfrm>
            <a:off x="6940987" y="2221992"/>
            <a:ext cx="1349640" cy="1758783"/>
          </a:xfrm>
          <a:prstGeom prst="rect">
            <a:avLst/>
          </a:prstGeom>
        </p:spPr>
      </p:pic>
    </p:spTree>
    <p:extLst>
      <p:ext uri="{BB962C8B-B14F-4D97-AF65-F5344CB8AC3E}">
        <p14:creationId xmlns:p14="http://schemas.microsoft.com/office/powerpoint/2010/main" val="76665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Overview of Rising Stars:  </a:t>
            </a:r>
          </a:p>
        </p:txBody>
      </p:sp>
      <p:sp>
        <p:nvSpPr>
          <p:cNvPr id="3" name="Text Placeholder 2"/>
          <p:cNvSpPr>
            <a:spLocks noGrp="1"/>
          </p:cNvSpPr>
          <p:nvPr>
            <p:ph type="body" sz="quarter" idx="13"/>
          </p:nvPr>
        </p:nvSpPr>
        <p:spPr>
          <a:xfrm>
            <a:off x="518984" y="1334530"/>
            <a:ext cx="7996366" cy="4071980"/>
          </a:xfrm>
        </p:spPr>
        <p:txBody>
          <a:bodyPr>
            <a:normAutofit/>
          </a:bodyPr>
          <a:lstStyle/>
          <a:p>
            <a:pPr>
              <a:buFont typeface="Wingdings" panose="05000000000000000000" pitchFamily="2" charset="2"/>
              <a:buChar char="§"/>
            </a:pPr>
            <a:r>
              <a:rPr lang="en-US" b="1" dirty="0"/>
              <a:t>2020 will be the 6</a:t>
            </a:r>
            <a:r>
              <a:rPr lang="en-US" b="1" baseline="30000" dirty="0"/>
              <a:t>th</a:t>
            </a:r>
            <a:r>
              <a:rPr lang="en-US" b="1" dirty="0"/>
              <a:t> IEEE Rising Stars Conference, first one happened in 2015. Dates are Jan 3-5. Venue is Las Vegas. </a:t>
            </a:r>
          </a:p>
          <a:p>
            <a:pPr>
              <a:buFont typeface="Wingdings" panose="05000000000000000000" pitchFamily="2" charset="2"/>
              <a:buChar char="§"/>
            </a:pPr>
            <a:r>
              <a:rPr lang="en-US" b="1" dirty="0"/>
              <a:t>Conference has grown significantly over the past several years. </a:t>
            </a:r>
          </a:p>
          <a:p>
            <a:pPr>
              <a:buFont typeface="Wingdings" panose="05000000000000000000" pitchFamily="2" charset="2"/>
              <a:buChar char="§"/>
            </a:pPr>
            <a:r>
              <a:rPr lang="en-US" b="1" dirty="0"/>
              <a:t>The 3 day event aims at student and young professionals technical and professional development and competitions. </a:t>
            </a:r>
          </a:p>
          <a:p>
            <a:pPr>
              <a:buFont typeface="Wingdings" panose="05000000000000000000" pitchFamily="2" charset="2"/>
              <a:buChar char="§"/>
            </a:pPr>
            <a:r>
              <a:rPr lang="en-US" b="1" dirty="0"/>
              <a:t>Increase in number of Young Professionals YoY. 38% attendees at 2019 RS were YP’s. </a:t>
            </a:r>
          </a:p>
          <a:p>
            <a:pPr>
              <a:buFont typeface="Wingdings" panose="05000000000000000000" pitchFamily="2" charset="2"/>
              <a:buChar char="§"/>
            </a:pPr>
            <a:r>
              <a:rPr lang="en-US" b="1" dirty="0"/>
              <a:t>Partnership and collaboration with several IEEE OU’s and industry. </a:t>
            </a:r>
          </a:p>
          <a:p>
            <a:pPr>
              <a:buFont typeface="Wingdings" panose="05000000000000000000" pitchFamily="2" charset="2"/>
              <a:buChar char="§"/>
            </a:pPr>
            <a:r>
              <a:rPr lang="en-US" b="1" dirty="0"/>
              <a:t>Attendees receive support from Region 6 and IEEE-USA PACE. </a:t>
            </a:r>
          </a:p>
          <a:p>
            <a:endParaRPr lang="en-US" b="1" dirty="0"/>
          </a:p>
          <a:p>
            <a:pPr lvl="1"/>
            <a:endParaRPr lang="en-US" b="1"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a:t>
            </a:fld>
            <a:endParaRPr lang="en-US"/>
          </a:p>
        </p:txBody>
      </p:sp>
      <p:pic>
        <p:nvPicPr>
          <p:cNvPr id="5" name="Picture 4"/>
          <p:cNvPicPr>
            <a:picLocks noChangeAspect="1"/>
          </p:cNvPicPr>
          <p:nvPr/>
        </p:nvPicPr>
        <p:blipFill>
          <a:blip r:embed="rId2"/>
          <a:stretch>
            <a:fillRect/>
          </a:stretch>
        </p:blipFill>
        <p:spPr>
          <a:xfrm>
            <a:off x="7598663" y="542582"/>
            <a:ext cx="984571" cy="1283043"/>
          </a:xfrm>
          <a:prstGeom prst="rect">
            <a:avLst/>
          </a:prstGeom>
        </p:spPr>
      </p:pic>
    </p:spTree>
    <p:extLst>
      <p:ext uri="{BB962C8B-B14F-4D97-AF65-F5344CB8AC3E}">
        <p14:creationId xmlns:p14="http://schemas.microsoft.com/office/powerpoint/2010/main" val="327531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09" y="1272289"/>
            <a:ext cx="7886700" cy="553336"/>
          </a:xfrm>
        </p:spPr>
        <p:txBody>
          <a:bodyPr/>
          <a:lstStyle/>
          <a:p>
            <a:pPr algn="ctr"/>
            <a:r>
              <a:rPr lang="en-US" i="1" dirty="0"/>
              <a:t>2018 IEEE Member &amp; Geographic Activities (MGA) Achievement Award</a:t>
            </a:r>
          </a:p>
        </p:txBody>
      </p:sp>
      <p:sp>
        <p:nvSpPr>
          <p:cNvPr id="3" name="Text Placeholder 2"/>
          <p:cNvSpPr>
            <a:spLocks noGrp="1"/>
          </p:cNvSpPr>
          <p:nvPr>
            <p:ph type="body" sz="quarter" idx="13"/>
          </p:nvPr>
        </p:nvSpPr>
        <p:spPr>
          <a:xfrm>
            <a:off x="697230" y="2048278"/>
            <a:ext cx="7886700" cy="3943350"/>
          </a:xfrm>
        </p:spPr>
        <p:txBody>
          <a:bodyPr/>
          <a:lstStyle/>
          <a:p>
            <a:pPr marL="0" indent="0" algn="ctr">
              <a:buNone/>
            </a:pPr>
            <a:r>
              <a:rPr lang="en-US" b="1" dirty="0"/>
              <a:t>“For the successful creation and implementation of the Rising Stars Conference and it’s positive impact on membership”</a:t>
            </a:r>
          </a:p>
        </p:txBody>
      </p:sp>
      <p:sp>
        <p:nvSpPr>
          <p:cNvPr id="4" name="Slide Number Placeholder 3"/>
          <p:cNvSpPr>
            <a:spLocks noGrp="1"/>
          </p:cNvSpPr>
          <p:nvPr>
            <p:ph type="sldNum" sz="quarter" idx="14"/>
          </p:nvPr>
        </p:nvSpPr>
        <p:spPr/>
        <p:txBody>
          <a:bodyPr/>
          <a:lstStyle/>
          <a:p>
            <a:fld id="{3DD97BEB-BAEF-0344-9D5C-EC73E478698A}" type="slidenum">
              <a:rPr lang="en-US" smtClean="0"/>
              <a:pPr/>
              <a:t>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320" y="3518611"/>
            <a:ext cx="1347363" cy="1766915"/>
          </a:xfrm>
          <a:prstGeom prst="rect">
            <a:avLst/>
          </a:prstGeom>
        </p:spPr>
      </p:pic>
      <p:sp>
        <p:nvSpPr>
          <p:cNvPr id="7" name="Rectangle 6"/>
          <p:cNvSpPr/>
          <p:nvPr/>
        </p:nvSpPr>
        <p:spPr>
          <a:xfrm>
            <a:off x="1976880" y="2952417"/>
            <a:ext cx="6781800" cy="3170099"/>
          </a:xfrm>
          <a:prstGeom prst="rect">
            <a:avLst/>
          </a:prstGeom>
        </p:spPr>
        <p:txBody>
          <a:bodyPr wrap="square">
            <a:spAutoFit/>
          </a:bodyPr>
          <a:lstStyle/>
          <a:p>
            <a:r>
              <a:rPr lang="en-US" sz="2000" b="1" i="1" dirty="0">
                <a:solidFill>
                  <a:srgbClr val="000000"/>
                </a:solidFill>
              </a:rPr>
              <a:t>Analysis of Rising Star attendees over the last 3 years shows students who attend YP events have higher retention rates</a:t>
            </a:r>
            <a:endParaRPr lang="en-US" sz="2000" b="1" i="1" dirty="0">
              <a:solidFill>
                <a:srgbClr val="222222"/>
              </a:solidFill>
            </a:endParaRPr>
          </a:p>
          <a:p>
            <a:pPr marL="885825" indent="-285750">
              <a:buFont typeface="Arial" panose="020B0604020202020204" pitchFamily="34" charset="0"/>
              <a:buChar char="•"/>
            </a:pPr>
            <a:r>
              <a:rPr lang="en-US" sz="2000" b="1" i="1" dirty="0">
                <a:solidFill>
                  <a:srgbClr val="000000"/>
                </a:solidFill>
              </a:rPr>
              <a:t>2018 attendees </a:t>
            </a:r>
            <a:endParaRPr lang="en-US" sz="2000" b="1" i="1" dirty="0">
              <a:solidFill>
                <a:srgbClr val="222222"/>
              </a:solidFill>
            </a:endParaRPr>
          </a:p>
          <a:p>
            <a:pPr marL="1057275"/>
            <a:r>
              <a:rPr lang="en-US" sz="1050" b="1" i="1" dirty="0">
                <a:solidFill>
                  <a:srgbClr val="000000"/>
                </a:solidFill>
              </a:rPr>
              <a:t>o</a:t>
            </a:r>
            <a:r>
              <a:rPr lang="en-US" sz="800" b="1" i="1" dirty="0">
                <a:solidFill>
                  <a:srgbClr val="000000"/>
                </a:solidFill>
              </a:rPr>
              <a:t> </a:t>
            </a:r>
            <a:r>
              <a:rPr lang="en-US" sz="2000" b="1" i="1" dirty="0">
                <a:solidFill>
                  <a:srgbClr val="222222"/>
                </a:solidFill>
              </a:rPr>
              <a:t> </a:t>
            </a:r>
            <a:r>
              <a:rPr lang="en-US" sz="2000" b="1" i="1" dirty="0">
                <a:solidFill>
                  <a:srgbClr val="000000"/>
                </a:solidFill>
              </a:rPr>
              <a:t>Retention : 90% vs IEEE total: 68% in May 2018</a:t>
            </a:r>
          </a:p>
          <a:p>
            <a:pPr marL="1057275"/>
            <a:endParaRPr lang="en-US" sz="2000" b="1" i="1" dirty="0">
              <a:solidFill>
                <a:srgbClr val="222222"/>
              </a:solidFill>
            </a:endParaRPr>
          </a:p>
          <a:p>
            <a:pPr marL="885825" indent="-285750">
              <a:buFont typeface="Arial" panose="020B0604020202020204" pitchFamily="34" charset="0"/>
              <a:buChar char="•"/>
            </a:pPr>
            <a:r>
              <a:rPr lang="en-US" sz="2000" b="1" i="1" dirty="0">
                <a:solidFill>
                  <a:srgbClr val="000000"/>
                </a:solidFill>
              </a:rPr>
              <a:t>2017 attendees</a:t>
            </a:r>
            <a:endParaRPr lang="en-US" sz="2000" b="1" i="1" dirty="0">
              <a:solidFill>
                <a:srgbClr val="222222"/>
              </a:solidFill>
            </a:endParaRPr>
          </a:p>
          <a:p>
            <a:pPr marL="1057275"/>
            <a:r>
              <a:rPr lang="en-US" sz="1050" b="1" i="1" dirty="0">
                <a:solidFill>
                  <a:srgbClr val="000000"/>
                </a:solidFill>
              </a:rPr>
              <a:t>o</a:t>
            </a:r>
            <a:r>
              <a:rPr lang="en-US" sz="800" b="1" i="1" dirty="0">
                <a:solidFill>
                  <a:srgbClr val="000000"/>
                </a:solidFill>
              </a:rPr>
              <a:t> </a:t>
            </a:r>
            <a:r>
              <a:rPr lang="en-US" sz="2000" b="1" i="1" dirty="0">
                <a:solidFill>
                  <a:srgbClr val="222222"/>
                </a:solidFill>
              </a:rPr>
              <a:t> </a:t>
            </a:r>
            <a:r>
              <a:rPr lang="en-US" sz="2000" b="1" i="1" dirty="0">
                <a:solidFill>
                  <a:srgbClr val="000000"/>
                </a:solidFill>
              </a:rPr>
              <a:t>Retention: 84% vs IEEE total: 69% in 2017</a:t>
            </a:r>
          </a:p>
          <a:p>
            <a:pPr marL="1057275"/>
            <a:endParaRPr lang="en-US" sz="2000" b="1" i="1" dirty="0">
              <a:solidFill>
                <a:srgbClr val="222222"/>
              </a:solidFill>
            </a:endParaRPr>
          </a:p>
          <a:p>
            <a:pPr marL="885825" indent="-285750">
              <a:buFont typeface="Arial" panose="020B0604020202020204" pitchFamily="34" charset="0"/>
              <a:buChar char="•"/>
            </a:pPr>
            <a:r>
              <a:rPr lang="en-US" sz="2000" b="1" i="1" dirty="0">
                <a:solidFill>
                  <a:srgbClr val="000000"/>
                </a:solidFill>
              </a:rPr>
              <a:t>2016 attendees</a:t>
            </a:r>
            <a:endParaRPr lang="en-US" sz="2000" b="1" i="1" dirty="0">
              <a:solidFill>
                <a:srgbClr val="222222"/>
              </a:solidFill>
            </a:endParaRPr>
          </a:p>
          <a:p>
            <a:pPr marL="1057275"/>
            <a:r>
              <a:rPr lang="en-US" sz="1050" b="1" i="1" dirty="0">
                <a:solidFill>
                  <a:srgbClr val="000000"/>
                </a:solidFill>
              </a:rPr>
              <a:t>o</a:t>
            </a:r>
            <a:r>
              <a:rPr lang="en-US" sz="800" b="1" i="1" dirty="0">
                <a:solidFill>
                  <a:srgbClr val="000000"/>
                </a:solidFill>
              </a:rPr>
              <a:t> </a:t>
            </a:r>
            <a:r>
              <a:rPr lang="en-US" sz="2000" b="1" i="1" dirty="0">
                <a:solidFill>
                  <a:srgbClr val="222222"/>
                </a:solidFill>
              </a:rPr>
              <a:t> </a:t>
            </a:r>
            <a:r>
              <a:rPr lang="en-US" sz="2000" b="1" i="1" dirty="0">
                <a:solidFill>
                  <a:srgbClr val="000000"/>
                </a:solidFill>
              </a:rPr>
              <a:t>Retention: 82% vs IEEE total: 68% in 2016</a:t>
            </a:r>
            <a:endParaRPr lang="en-US" sz="2000" b="1" i="1" dirty="0">
              <a:solidFill>
                <a:srgbClr val="222222"/>
              </a:solidFill>
              <a:effectLst/>
            </a:endParaRPr>
          </a:p>
        </p:txBody>
      </p:sp>
    </p:spTree>
    <p:extLst>
      <p:ext uri="{BB962C8B-B14F-4D97-AF65-F5344CB8AC3E}">
        <p14:creationId xmlns:p14="http://schemas.microsoft.com/office/powerpoint/2010/main" val="2884526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2019 IEEE Rising Stars at a glance</a:t>
            </a:r>
          </a:p>
        </p:txBody>
      </p:sp>
      <p:sp>
        <p:nvSpPr>
          <p:cNvPr id="3" name="Text Placeholder 2"/>
          <p:cNvSpPr>
            <a:spLocks noGrp="1"/>
          </p:cNvSpPr>
          <p:nvPr>
            <p:ph type="body" sz="quarter" idx="13"/>
          </p:nvPr>
        </p:nvSpPr>
        <p:spPr/>
        <p:txBody>
          <a:bodyPr/>
          <a:lstStyle/>
          <a:p>
            <a:pPr>
              <a:buFont typeface="Wingdings" panose="05000000000000000000" pitchFamily="2" charset="2"/>
              <a:buChar char="§"/>
            </a:pPr>
            <a:r>
              <a:rPr lang="en-US" b="1" dirty="0"/>
              <a:t>Number of attendees – 337</a:t>
            </a:r>
          </a:p>
          <a:p>
            <a:pPr>
              <a:buFont typeface="Wingdings" panose="05000000000000000000" pitchFamily="2" charset="2"/>
              <a:buChar char="§"/>
            </a:pPr>
            <a:r>
              <a:rPr lang="en-US" b="1" dirty="0"/>
              <a:t>Students and young professionals from all the 6 US Regions, Canada (R7), Europe (R8) and Asia Pacific (R10). </a:t>
            </a:r>
          </a:p>
          <a:p>
            <a:pPr>
              <a:buFont typeface="Wingdings" panose="05000000000000000000" pitchFamily="2" charset="2"/>
              <a:buChar char="§"/>
            </a:pPr>
            <a:r>
              <a:rPr lang="en-US" b="1" dirty="0"/>
              <a:t>38% attendees are </a:t>
            </a:r>
            <a:r>
              <a:rPr lang="en-US" b="1" u="sng" dirty="0"/>
              <a:t>young professionals</a:t>
            </a:r>
            <a:r>
              <a:rPr lang="en-US" b="1" dirty="0"/>
              <a:t> (graduate students or early career)</a:t>
            </a:r>
          </a:p>
          <a:p>
            <a:pPr>
              <a:buFont typeface="Wingdings" panose="05000000000000000000" pitchFamily="2" charset="2"/>
              <a:buChar char="§"/>
            </a:pPr>
            <a:r>
              <a:rPr lang="en-US" b="1" dirty="0"/>
              <a:t>45+ schools represented. </a:t>
            </a:r>
          </a:p>
          <a:p>
            <a:pPr>
              <a:buFont typeface="Wingdings" panose="05000000000000000000" pitchFamily="2" charset="2"/>
              <a:buChar char="§"/>
            </a:pPr>
            <a:r>
              <a:rPr lang="en-US" b="1" dirty="0"/>
              <a:t>40 world class </a:t>
            </a:r>
            <a:r>
              <a:rPr lang="en-US" b="1" u="sng" dirty="0"/>
              <a:t>industry speakers</a:t>
            </a:r>
            <a:r>
              <a:rPr lang="en-US" b="1" dirty="0"/>
              <a:t>.</a:t>
            </a:r>
          </a:p>
          <a:p>
            <a:pPr>
              <a:buFont typeface="Wingdings" panose="05000000000000000000" pitchFamily="2" charset="2"/>
              <a:buChar char="§"/>
            </a:pPr>
            <a:r>
              <a:rPr lang="en-US" b="1" dirty="0"/>
              <a:t>3 workshops, 3 keynotes, 20 breakout sessions and 3 panel discussions. </a:t>
            </a:r>
          </a:p>
          <a:p>
            <a:pPr>
              <a:buFont typeface="Wingdings" panose="05000000000000000000" pitchFamily="2" charset="2"/>
              <a:buChar char="§"/>
            </a:pPr>
            <a:r>
              <a:rPr lang="en-US" b="1" dirty="0"/>
              <a:t>100% volunteer driven conference! </a:t>
            </a:r>
          </a:p>
        </p:txBody>
      </p:sp>
      <p:sp>
        <p:nvSpPr>
          <p:cNvPr id="4" name="Slide Number Placeholder 3"/>
          <p:cNvSpPr>
            <a:spLocks noGrp="1"/>
          </p:cNvSpPr>
          <p:nvPr>
            <p:ph type="sldNum" sz="quarter" idx="14"/>
          </p:nvPr>
        </p:nvSpPr>
        <p:spPr/>
        <p:txBody>
          <a:bodyPr/>
          <a:lstStyle/>
          <a:p>
            <a:fld id="{3DD97BEB-BAEF-0344-9D5C-EC73E478698A}" type="slidenum">
              <a:rPr lang="en-US" smtClean="0"/>
              <a:pPr/>
              <a:t>5</a:t>
            </a:fld>
            <a:endParaRPr lang="en-US"/>
          </a:p>
        </p:txBody>
      </p:sp>
      <p:sp>
        <p:nvSpPr>
          <p:cNvPr id="5" name="Text Placeholder 4"/>
          <p:cNvSpPr>
            <a:spLocks noGrp="1"/>
          </p:cNvSpPr>
          <p:nvPr>
            <p:ph type="body" sz="quarter" idx="15"/>
          </p:nvPr>
        </p:nvSpPr>
        <p:spPr/>
        <p:txBody>
          <a:bodyPr>
            <a:normAutofit fontScale="92500" lnSpcReduction="20000"/>
          </a:bodyPr>
          <a:lstStyle/>
          <a:p>
            <a:r>
              <a:rPr lang="en-US" dirty="0"/>
              <a:t>The biggest ever! </a:t>
            </a:r>
          </a:p>
        </p:txBody>
      </p:sp>
      <p:pic>
        <p:nvPicPr>
          <p:cNvPr id="6" name="Picture 5"/>
          <p:cNvPicPr>
            <a:picLocks noChangeAspect="1"/>
          </p:cNvPicPr>
          <p:nvPr/>
        </p:nvPicPr>
        <p:blipFill>
          <a:blip r:embed="rId3"/>
          <a:stretch>
            <a:fillRect/>
          </a:stretch>
        </p:blipFill>
        <p:spPr>
          <a:xfrm>
            <a:off x="7598663" y="542582"/>
            <a:ext cx="984571" cy="1283043"/>
          </a:xfrm>
          <a:prstGeom prst="rect">
            <a:avLst/>
          </a:prstGeom>
        </p:spPr>
      </p:pic>
    </p:spTree>
    <p:extLst>
      <p:ext uri="{BB962C8B-B14F-4D97-AF65-F5344CB8AC3E}">
        <p14:creationId xmlns:p14="http://schemas.microsoft.com/office/powerpoint/2010/main" val="3597270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 y="464741"/>
            <a:ext cx="7886700" cy="553336"/>
          </a:xfrm>
        </p:spPr>
        <p:txBody>
          <a:bodyPr/>
          <a:lstStyle/>
          <a:p>
            <a:r>
              <a:rPr lang="en-US" i="1" dirty="0"/>
              <a:t>Panel Discussion:</a:t>
            </a:r>
          </a:p>
        </p:txBody>
      </p:sp>
      <p:sp>
        <p:nvSpPr>
          <p:cNvPr id="4" name="Slide Number Placeholder 3"/>
          <p:cNvSpPr>
            <a:spLocks noGrp="1"/>
          </p:cNvSpPr>
          <p:nvPr>
            <p:ph type="sldNum" sz="quarter" idx="14"/>
          </p:nvPr>
        </p:nvSpPr>
        <p:spPr/>
        <p:txBody>
          <a:bodyPr/>
          <a:lstStyle/>
          <a:p>
            <a:fld id="{3DD97BEB-BAEF-0344-9D5C-EC73E478698A}" type="slidenum">
              <a:rPr lang="en-US" smtClean="0"/>
              <a:pPr/>
              <a:t>6</a:t>
            </a:fld>
            <a:endParaRPr lang="en-US"/>
          </a:p>
        </p:txBody>
      </p:sp>
      <p:pic>
        <p:nvPicPr>
          <p:cNvPr id="1026" name="Picture 2" descr="https://scontent-sjc3-1.xx.fbcdn.net/v/t1.15752-9/s2048x2048/49069834_2188592628135244_6760365316603117568_n.jpg?_nc_cat=108&amp;_nc_ht=scontent-sjc3-1.xx&amp;oh=ffa13ab4062aa55c56ac391e63fef041&amp;oe=5CD8338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 y="1227819"/>
            <a:ext cx="9142259" cy="521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Conference Keynotes:</a:t>
            </a:r>
          </a:p>
        </p:txBody>
      </p:sp>
      <p:sp>
        <p:nvSpPr>
          <p:cNvPr id="5" name="Slide Number Placeholder 4"/>
          <p:cNvSpPr>
            <a:spLocks noGrp="1"/>
          </p:cNvSpPr>
          <p:nvPr>
            <p:ph type="sldNum" sz="quarter" idx="12"/>
          </p:nvPr>
        </p:nvSpPr>
        <p:spPr/>
        <p:txBody>
          <a:bodyPr/>
          <a:lstStyle/>
          <a:p>
            <a:fld id="{C014DD1E-5D91-48A3-AD6D-45FBA980D106}" type="slidenum">
              <a:rPr lang="en-US" smtClean="0"/>
              <a:t>7</a:t>
            </a:fld>
            <a:endParaRPr lang="en-US"/>
          </a:p>
        </p:txBody>
      </p:sp>
      <p:sp>
        <p:nvSpPr>
          <p:cNvPr id="6" name="TextBox 5"/>
          <p:cNvSpPr txBox="1"/>
          <p:nvPr/>
        </p:nvSpPr>
        <p:spPr>
          <a:xfrm>
            <a:off x="2853690" y="1596662"/>
            <a:ext cx="5661660" cy="1015663"/>
          </a:xfrm>
          <a:prstGeom prst="rect">
            <a:avLst/>
          </a:prstGeom>
          <a:noFill/>
        </p:spPr>
        <p:txBody>
          <a:bodyPr wrap="square" rtlCol="0">
            <a:spAutoFit/>
          </a:bodyPr>
          <a:lstStyle/>
          <a:p>
            <a:r>
              <a:rPr lang="en-US" sz="2000" b="1" dirty="0"/>
              <a:t>The Future of Memory &amp; Data Storage</a:t>
            </a:r>
          </a:p>
          <a:p>
            <a:r>
              <a:rPr lang="en-US" sz="2000" b="1" dirty="0"/>
              <a:t>Richard New, </a:t>
            </a:r>
            <a:r>
              <a:rPr lang="en-US" sz="2000" dirty="0"/>
              <a:t>VP of Research in the office of CTO, Western Digital</a:t>
            </a:r>
          </a:p>
        </p:txBody>
      </p:sp>
      <p:pic>
        <p:nvPicPr>
          <p:cNvPr id="3074" name="Picture 2" descr="Richard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79" y="1375134"/>
            <a:ext cx="1458719" cy="14587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53690" y="3226592"/>
            <a:ext cx="5661660" cy="1323439"/>
          </a:xfrm>
          <a:prstGeom prst="rect">
            <a:avLst/>
          </a:prstGeom>
          <a:noFill/>
        </p:spPr>
        <p:txBody>
          <a:bodyPr wrap="square" rtlCol="0">
            <a:spAutoFit/>
          </a:bodyPr>
          <a:lstStyle/>
          <a:p>
            <a:r>
              <a:rPr lang="en-US" sz="2000" b="1" dirty="0"/>
              <a:t>Four or More Ways to Go Out of Business –</a:t>
            </a:r>
            <a:br>
              <a:rPr lang="en-US" sz="2000" b="1" dirty="0"/>
            </a:br>
            <a:r>
              <a:rPr lang="en-US" sz="2000" b="1" dirty="0"/>
              <a:t>All Performed by the Same Company</a:t>
            </a:r>
          </a:p>
          <a:p>
            <a:r>
              <a:rPr lang="en-US" sz="2000" b="1" dirty="0"/>
              <a:t>John Treichler, </a:t>
            </a:r>
            <a:r>
              <a:rPr lang="en-US" sz="2000" dirty="0"/>
              <a:t>Chief Technology Officer</a:t>
            </a:r>
          </a:p>
          <a:p>
            <a:r>
              <a:rPr lang="en-US" sz="2000" dirty="0"/>
              <a:t>Applied Signal Technology (Raytheon)</a:t>
            </a:r>
          </a:p>
        </p:txBody>
      </p:sp>
      <p:sp>
        <p:nvSpPr>
          <p:cNvPr id="11" name="TextBox 10"/>
          <p:cNvSpPr txBox="1"/>
          <p:nvPr/>
        </p:nvSpPr>
        <p:spPr>
          <a:xfrm>
            <a:off x="2853690" y="4926602"/>
            <a:ext cx="5840730" cy="1015663"/>
          </a:xfrm>
          <a:prstGeom prst="rect">
            <a:avLst/>
          </a:prstGeom>
          <a:noFill/>
        </p:spPr>
        <p:txBody>
          <a:bodyPr wrap="square" rtlCol="0">
            <a:spAutoFit/>
          </a:bodyPr>
          <a:lstStyle/>
          <a:p>
            <a:r>
              <a:rPr lang="en-US" sz="2000" b="1" dirty="0"/>
              <a:t>Proliferated Low Earth Orbit; Next Big Thing in Space</a:t>
            </a:r>
          </a:p>
          <a:p>
            <a:r>
              <a:rPr lang="en-US" sz="2000" b="1" dirty="0"/>
              <a:t>Paul Thomas, </a:t>
            </a:r>
            <a:r>
              <a:rPr lang="en-US" sz="2000" dirty="0"/>
              <a:t>Program Manager</a:t>
            </a:r>
          </a:p>
          <a:p>
            <a:r>
              <a:rPr lang="en-US" sz="2000" dirty="0"/>
              <a:t>DARPA, Tactical Technology Office</a:t>
            </a:r>
          </a:p>
        </p:txBody>
      </p:sp>
      <p:pic>
        <p:nvPicPr>
          <p:cNvPr id="3076" name="Picture 4" descr="Image result for Paul Rusty Thomas DAR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78" y="4829776"/>
            <a:ext cx="1458719" cy="155817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cecad.rice.edu/files/2017/01/Treichler_John-13ra35o-200x300.jpg"/>
          <p:cNvPicPr>
            <a:picLocks noChangeAspect="1" noChangeArrowheads="1"/>
          </p:cNvPicPr>
          <p:nvPr/>
        </p:nvPicPr>
        <p:blipFill rotWithShape="1">
          <a:blip r:embed="rId5">
            <a:extLst>
              <a:ext uri="{28A0092B-C50C-407E-A947-70E740481C1C}">
                <a14:useLocalDpi xmlns:a14="http://schemas.microsoft.com/office/drawing/2010/main" val="0"/>
              </a:ext>
            </a:extLst>
          </a:blip>
          <a:srcRect b="27450"/>
          <a:stretch/>
        </p:blipFill>
        <p:spPr bwMode="auto">
          <a:xfrm>
            <a:off x="871979" y="3059765"/>
            <a:ext cx="1458720" cy="1587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7598663" y="542582"/>
            <a:ext cx="984571" cy="1283043"/>
          </a:xfrm>
          <a:prstGeom prst="rect">
            <a:avLst/>
          </a:prstGeom>
        </p:spPr>
      </p:pic>
    </p:spTree>
    <p:extLst>
      <p:ext uri="{BB962C8B-B14F-4D97-AF65-F5344CB8AC3E}">
        <p14:creationId xmlns:p14="http://schemas.microsoft.com/office/powerpoint/2010/main" val="171600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18" y="716201"/>
            <a:ext cx="7886700" cy="553336"/>
          </a:xfrm>
        </p:spPr>
        <p:txBody>
          <a:bodyPr/>
          <a:lstStyle/>
          <a:p>
            <a:r>
              <a:rPr lang="en-US" i="1" dirty="0"/>
              <a:t>Speaker topics:</a:t>
            </a:r>
          </a:p>
        </p:txBody>
      </p:sp>
      <p:sp>
        <p:nvSpPr>
          <p:cNvPr id="3" name="Content Placeholder 2"/>
          <p:cNvSpPr>
            <a:spLocks noGrp="1"/>
          </p:cNvSpPr>
          <p:nvPr>
            <p:ph sz="half" idx="1"/>
          </p:nvPr>
        </p:nvSpPr>
        <p:spPr>
          <a:xfrm>
            <a:off x="480061" y="1428414"/>
            <a:ext cx="7544812" cy="3349862"/>
          </a:xfrm>
        </p:spPr>
        <p:txBody>
          <a:bodyPr/>
          <a:lstStyle/>
          <a:p>
            <a:r>
              <a:rPr lang="en-US" dirty="0"/>
              <a:t>Four tracks – Technical and Professional Development</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199335512"/>
              </p:ext>
            </p:extLst>
          </p:nvPr>
        </p:nvGraphicFramePr>
        <p:xfrm>
          <a:off x="337010" y="1826742"/>
          <a:ext cx="8549640" cy="4595396"/>
        </p:xfrm>
        <a:graphic>
          <a:graphicData uri="http://schemas.openxmlformats.org/drawingml/2006/table">
            <a:tbl>
              <a:tblPr firstRow="1" bandRow="1">
                <a:tableStyleId>{5C22544A-7EE6-4342-B048-85BDC9FD1C3A}</a:tableStyleId>
              </a:tblPr>
              <a:tblGrid>
                <a:gridCol w="2137410">
                  <a:extLst>
                    <a:ext uri="{9D8B030D-6E8A-4147-A177-3AD203B41FA5}">
                      <a16:colId xmlns:a16="http://schemas.microsoft.com/office/drawing/2014/main" val="20001"/>
                    </a:ext>
                  </a:extLst>
                </a:gridCol>
                <a:gridCol w="2137410">
                  <a:extLst>
                    <a:ext uri="{9D8B030D-6E8A-4147-A177-3AD203B41FA5}">
                      <a16:colId xmlns:a16="http://schemas.microsoft.com/office/drawing/2014/main" val="20002"/>
                    </a:ext>
                  </a:extLst>
                </a:gridCol>
                <a:gridCol w="2137410">
                  <a:extLst>
                    <a:ext uri="{9D8B030D-6E8A-4147-A177-3AD203B41FA5}">
                      <a16:colId xmlns:a16="http://schemas.microsoft.com/office/drawing/2014/main" val="20003"/>
                    </a:ext>
                  </a:extLst>
                </a:gridCol>
                <a:gridCol w="2137410">
                  <a:extLst>
                    <a:ext uri="{9D8B030D-6E8A-4147-A177-3AD203B41FA5}">
                      <a16:colId xmlns:a16="http://schemas.microsoft.com/office/drawing/2014/main" val="20004"/>
                    </a:ext>
                  </a:extLst>
                </a:gridCol>
              </a:tblGrid>
              <a:tr h="1028992">
                <a:tc>
                  <a:txBody>
                    <a:bodyPr/>
                    <a:lstStyle/>
                    <a:p>
                      <a:pPr algn="ctr"/>
                      <a:r>
                        <a:rPr lang="en-US" sz="1400" dirty="0"/>
                        <a:t>Technical</a:t>
                      </a:r>
                    </a:p>
                  </a:txBody>
                  <a:tcPr marL="68598" marR="68598" marT="34299" marB="34299" anchor="ctr">
                    <a:solidFill>
                      <a:srgbClr val="008282"/>
                    </a:solidFill>
                  </a:tcPr>
                </a:tc>
                <a:tc>
                  <a:txBody>
                    <a:bodyPr/>
                    <a:lstStyle/>
                    <a:p>
                      <a:pPr algn="ctr"/>
                      <a:r>
                        <a:rPr lang="en-US" sz="1400" dirty="0"/>
                        <a:t>Professional Development</a:t>
                      </a:r>
                      <a:endParaRPr lang="en-US" sz="1400" baseline="0" dirty="0"/>
                    </a:p>
                  </a:txBody>
                  <a:tcPr marL="68598" marR="68598" marT="34299" marB="34299" anchor="ctr">
                    <a:solidFill>
                      <a:srgbClr val="008282"/>
                    </a:solidFill>
                  </a:tcPr>
                </a:tc>
                <a:tc>
                  <a:txBody>
                    <a:bodyPr/>
                    <a:lstStyle/>
                    <a:p>
                      <a:pPr algn="ctr"/>
                      <a:r>
                        <a:rPr lang="en-US" sz="1400" dirty="0"/>
                        <a:t>Technical</a:t>
                      </a:r>
                    </a:p>
                  </a:txBody>
                  <a:tcPr marL="68598" marR="68598" marT="34299" marB="34299" anchor="ctr">
                    <a:solidFill>
                      <a:srgbClr val="008282"/>
                    </a:solidFill>
                  </a:tcPr>
                </a:tc>
                <a:tc>
                  <a:txBody>
                    <a:bodyPr/>
                    <a:lstStyle/>
                    <a:p>
                      <a:pPr algn="ctr"/>
                      <a:r>
                        <a:rPr lang="en-US" sz="1400" dirty="0"/>
                        <a:t>Professional</a:t>
                      </a:r>
                      <a:r>
                        <a:rPr lang="en-US" sz="1400" baseline="0" dirty="0"/>
                        <a:t> Development</a:t>
                      </a:r>
                      <a:endParaRPr lang="en-US" sz="1400" dirty="0"/>
                    </a:p>
                  </a:txBody>
                  <a:tcPr marL="68598" marR="68598" marT="34299" marB="34299" anchor="ctr">
                    <a:solidFill>
                      <a:srgbClr val="008282"/>
                    </a:solidFill>
                  </a:tcPr>
                </a:tc>
                <a:extLst>
                  <a:ext uri="{0D108BD9-81ED-4DB2-BD59-A6C34878D82A}">
                    <a16:rowId xmlns:a16="http://schemas.microsoft.com/office/drawing/2014/main" val="10000"/>
                  </a:ext>
                </a:extLst>
              </a:tr>
              <a:tr h="705149">
                <a:tc>
                  <a:txBody>
                    <a:bodyPr/>
                    <a:lstStyle/>
                    <a:p>
                      <a:pPr algn="ctr"/>
                      <a:r>
                        <a:rPr lang="en-US" sz="1400" b="1" dirty="0"/>
                        <a:t>5G – future wireless</a:t>
                      </a:r>
                      <a:r>
                        <a:rPr lang="en-US" sz="1400" b="1" baseline="0" dirty="0"/>
                        <a:t> technology</a:t>
                      </a:r>
                      <a:endParaRPr lang="en-US" sz="1400" b="1" dirty="0"/>
                    </a:p>
                  </a:txBody>
                  <a:tcPr marL="68598" marR="68598" marT="34299" marB="34299" anchor="ctr"/>
                </a:tc>
                <a:tc>
                  <a:txBody>
                    <a:bodyPr/>
                    <a:lstStyle/>
                    <a:p>
                      <a:pPr algn="ctr"/>
                      <a:r>
                        <a:rPr lang="en-US" sz="1400" b="1" dirty="0"/>
                        <a:t>Failing to succeed </a:t>
                      </a:r>
                    </a:p>
                  </a:txBody>
                  <a:tcPr marL="68598" marR="68598" marT="34299" marB="34299" anchor="ctr"/>
                </a:tc>
                <a:tc>
                  <a:txBody>
                    <a:bodyPr/>
                    <a:lstStyle/>
                    <a:p>
                      <a:pPr algn="ctr"/>
                      <a:r>
                        <a:rPr lang="en-US" sz="1400" b="1" dirty="0"/>
                        <a:t>Power &amp; cyber</a:t>
                      </a:r>
                      <a:r>
                        <a:rPr lang="en-US" sz="1400" b="1" baseline="0" dirty="0"/>
                        <a:t> security</a:t>
                      </a:r>
                      <a:endParaRPr lang="en-US" sz="1400" b="1" dirty="0"/>
                    </a:p>
                  </a:txBody>
                  <a:tcPr marL="68598" marR="68598" marT="34299" marB="34299" anchor="ctr"/>
                </a:tc>
                <a:tc>
                  <a:txBody>
                    <a:bodyPr/>
                    <a:lstStyle/>
                    <a:p>
                      <a:pPr algn="ctr"/>
                      <a:r>
                        <a:rPr lang="en-US" sz="1400" b="1" dirty="0"/>
                        <a:t>Project management</a:t>
                      </a:r>
                    </a:p>
                  </a:txBody>
                  <a:tcPr marL="68598" marR="68598" marT="34299" marB="34299" anchor="ctr"/>
                </a:tc>
                <a:extLst>
                  <a:ext uri="{0D108BD9-81ED-4DB2-BD59-A6C34878D82A}">
                    <a16:rowId xmlns:a16="http://schemas.microsoft.com/office/drawing/2014/main" val="10001"/>
                  </a:ext>
                </a:extLst>
              </a:tr>
              <a:tr h="705149">
                <a:tc>
                  <a:txBody>
                    <a:bodyPr/>
                    <a:lstStyle/>
                    <a:p>
                      <a:pPr algn="ctr"/>
                      <a:r>
                        <a:rPr lang="en-US" sz="1400" b="1" dirty="0"/>
                        <a:t>Medical Technology &amp; Digital senses</a:t>
                      </a:r>
                    </a:p>
                  </a:txBody>
                  <a:tcPr marL="68598" marR="68598" marT="34299" marB="34299" anchor="ctr"/>
                </a:tc>
                <a:tc>
                  <a:txBody>
                    <a:bodyPr/>
                    <a:lstStyle/>
                    <a:p>
                      <a:pPr algn="ctr"/>
                      <a:r>
                        <a:rPr lang="en-US" sz="1400" b="1" dirty="0"/>
                        <a:t>Adding value and leading</a:t>
                      </a:r>
                    </a:p>
                  </a:txBody>
                  <a:tcPr marL="68598" marR="68598" marT="34299" marB="34299" anchor="ctr"/>
                </a:tc>
                <a:tc>
                  <a:txBody>
                    <a:bodyPr/>
                    <a:lstStyle/>
                    <a:p>
                      <a:pPr algn="ctr"/>
                      <a:r>
                        <a:rPr lang="en-US" sz="1400" b="1" dirty="0"/>
                        <a:t>Smart Cities/</a:t>
                      </a:r>
                      <a:r>
                        <a:rPr lang="en-US" sz="1400" b="1" dirty="0" err="1"/>
                        <a:t>IoT</a:t>
                      </a:r>
                      <a:endParaRPr lang="en-US" sz="1400" b="1" dirty="0"/>
                    </a:p>
                  </a:txBody>
                  <a:tcPr marL="68598" marR="68598" marT="34299" marB="34299" anchor="ctr"/>
                </a:tc>
                <a:tc>
                  <a:txBody>
                    <a:bodyPr/>
                    <a:lstStyle/>
                    <a:p>
                      <a:pPr algn="ctr"/>
                      <a:r>
                        <a:rPr lang="en-US" sz="1400" b="1" dirty="0"/>
                        <a:t>Managing your</a:t>
                      </a:r>
                      <a:r>
                        <a:rPr lang="en-US" sz="1400" b="1" baseline="0" dirty="0"/>
                        <a:t> career</a:t>
                      </a:r>
                      <a:endParaRPr lang="en-US" sz="1400" b="1" dirty="0"/>
                    </a:p>
                  </a:txBody>
                  <a:tcPr marL="68598" marR="68598" marT="34299" marB="34299" anchor="ctr"/>
                </a:tc>
                <a:extLst>
                  <a:ext uri="{0D108BD9-81ED-4DB2-BD59-A6C34878D82A}">
                    <a16:rowId xmlns:a16="http://schemas.microsoft.com/office/drawing/2014/main" val="10002"/>
                  </a:ext>
                </a:extLst>
              </a:tr>
              <a:tr h="705149">
                <a:tc>
                  <a:txBody>
                    <a:bodyPr/>
                    <a:lstStyle/>
                    <a:p>
                      <a:pPr algn="ctr"/>
                      <a:r>
                        <a:rPr lang="en-US" sz="1400" b="1" dirty="0" err="1"/>
                        <a:t>Blockchain</a:t>
                      </a:r>
                      <a:r>
                        <a:rPr lang="en-US" sz="1400" b="1" dirty="0"/>
                        <a:t> – hype to reality</a:t>
                      </a:r>
                    </a:p>
                  </a:txBody>
                  <a:tcPr marL="68598" marR="68598" marT="34299" marB="34299" anchor="ctr"/>
                </a:tc>
                <a:tc>
                  <a:txBody>
                    <a:bodyPr/>
                    <a:lstStyle/>
                    <a:p>
                      <a:pPr algn="ctr"/>
                      <a:r>
                        <a:rPr lang="en-US" sz="1400" b="1" dirty="0"/>
                        <a:t>Finance &amp; wealth</a:t>
                      </a:r>
                      <a:r>
                        <a:rPr lang="en-US" sz="1400" b="1" baseline="0" dirty="0"/>
                        <a:t> education</a:t>
                      </a:r>
                      <a:endParaRPr lang="en-US" sz="1400" b="1" dirty="0"/>
                    </a:p>
                  </a:txBody>
                  <a:tcPr marL="68598" marR="68598" marT="34299" marB="34299" anchor="ctr"/>
                </a:tc>
                <a:tc>
                  <a:txBody>
                    <a:bodyPr/>
                    <a:lstStyle/>
                    <a:p>
                      <a:pPr algn="ctr"/>
                      <a:r>
                        <a:rPr lang="en-US" sz="1400" b="1" dirty="0"/>
                        <a:t>Space discovery/Aviation</a:t>
                      </a:r>
                    </a:p>
                  </a:txBody>
                  <a:tcPr marL="68598" marR="68598" marT="34299" marB="34299" anchor="ctr"/>
                </a:tc>
                <a:tc>
                  <a:txBody>
                    <a:bodyPr/>
                    <a:lstStyle/>
                    <a:p>
                      <a:pPr algn="ctr"/>
                      <a:r>
                        <a:rPr lang="en-US" sz="1400" b="1" dirty="0"/>
                        <a:t>Personal</a:t>
                      </a:r>
                      <a:r>
                        <a:rPr lang="en-US" sz="1400" b="1" baseline="0" dirty="0"/>
                        <a:t> networking strategy</a:t>
                      </a:r>
                      <a:endParaRPr lang="en-US" sz="1400" b="1" dirty="0"/>
                    </a:p>
                  </a:txBody>
                  <a:tcPr marL="68598" marR="68598" marT="34299" marB="34299" anchor="ctr"/>
                </a:tc>
                <a:extLst>
                  <a:ext uri="{0D108BD9-81ED-4DB2-BD59-A6C34878D82A}">
                    <a16:rowId xmlns:a16="http://schemas.microsoft.com/office/drawing/2014/main" val="10003"/>
                  </a:ext>
                </a:extLst>
              </a:tr>
              <a:tr h="745808">
                <a:tc>
                  <a:txBody>
                    <a:bodyPr/>
                    <a:lstStyle/>
                    <a:p>
                      <a:pPr algn="ctr"/>
                      <a:r>
                        <a:rPr lang="en-US" sz="1400" b="1" dirty="0"/>
                        <a:t>Next gen computing</a:t>
                      </a:r>
                      <a:r>
                        <a:rPr lang="en-US" sz="1400" b="1" baseline="0" dirty="0"/>
                        <a:t> using machine learning</a:t>
                      </a:r>
                      <a:endParaRPr lang="en-US" sz="1400" b="1" dirty="0"/>
                    </a:p>
                  </a:txBody>
                  <a:tcPr marL="68598" marR="68598" marT="34299" marB="34299" anchor="ctr"/>
                </a:tc>
                <a:tc>
                  <a:txBody>
                    <a:bodyPr/>
                    <a:lstStyle/>
                    <a:p>
                      <a:pPr algn="ctr"/>
                      <a:r>
                        <a:rPr lang="en-US" sz="1400" b="1" dirty="0"/>
                        <a:t>Humanitarian Technology</a:t>
                      </a:r>
                    </a:p>
                  </a:txBody>
                  <a:tcPr marL="68598" marR="68598" marT="34299" marB="34299" anchor="ctr"/>
                </a:tc>
                <a:tc>
                  <a:txBody>
                    <a:bodyPr/>
                    <a:lstStyle/>
                    <a:p>
                      <a:pPr algn="ctr"/>
                      <a:r>
                        <a:rPr lang="en-US" sz="1400" b="1" dirty="0"/>
                        <a:t>History &amp;</a:t>
                      </a:r>
                      <a:r>
                        <a:rPr lang="en-US" sz="1400" b="1" baseline="0" dirty="0"/>
                        <a:t> Future of radar</a:t>
                      </a:r>
                      <a:endParaRPr lang="en-US" sz="1400" b="1" dirty="0"/>
                    </a:p>
                  </a:txBody>
                  <a:tcPr marL="68598" marR="68598" marT="34299" marB="34299" anchor="ctr"/>
                </a:tc>
                <a:tc>
                  <a:txBody>
                    <a:bodyPr/>
                    <a:lstStyle/>
                    <a:p>
                      <a:pPr algn="ctr"/>
                      <a:r>
                        <a:rPr lang="en-US" sz="1400" b="1" dirty="0"/>
                        <a:t>Driving decisions at work</a:t>
                      </a:r>
                    </a:p>
                  </a:txBody>
                  <a:tcPr marL="68598" marR="68598" marT="34299" marB="34299" anchor="ctr"/>
                </a:tc>
                <a:extLst>
                  <a:ext uri="{0D108BD9-81ED-4DB2-BD59-A6C34878D82A}">
                    <a16:rowId xmlns:a16="http://schemas.microsoft.com/office/drawing/2014/main" val="10004"/>
                  </a:ext>
                </a:extLst>
              </a:tr>
              <a:tr h="705149">
                <a:tc>
                  <a:txBody>
                    <a:bodyPr/>
                    <a:lstStyle/>
                    <a:p>
                      <a:pPr algn="ctr"/>
                      <a:r>
                        <a:rPr lang="en-US" sz="1400" b="1" dirty="0"/>
                        <a:t>Graphics Artificial</a:t>
                      </a:r>
                      <a:r>
                        <a:rPr lang="en-US" sz="1400" b="1" baseline="0" dirty="0"/>
                        <a:t> Intelligence</a:t>
                      </a:r>
                      <a:endParaRPr lang="en-US" sz="1400" b="1" dirty="0"/>
                    </a:p>
                  </a:txBody>
                  <a:tcPr marL="68598" marR="68598" marT="34299" marB="34299" anchor="ctr"/>
                </a:tc>
                <a:tc>
                  <a:txBody>
                    <a:bodyPr/>
                    <a:lstStyle/>
                    <a:p>
                      <a:pPr algn="ctr"/>
                      <a:r>
                        <a:rPr lang="en-US" sz="1400" b="1" dirty="0"/>
                        <a:t>Selling a creative</a:t>
                      </a:r>
                      <a:r>
                        <a:rPr lang="en-US" sz="1400" b="1" baseline="0" dirty="0"/>
                        <a:t> idea and vision</a:t>
                      </a:r>
                      <a:endParaRPr lang="en-US" sz="1400" b="1" dirty="0"/>
                    </a:p>
                  </a:txBody>
                  <a:tcPr marL="68598" marR="68598" marT="34299" marB="34299" anchor="ctr"/>
                </a:tc>
                <a:tc>
                  <a:txBody>
                    <a:bodyPr/>
                    <a:lstStyle/>
                    <a:p>
                      <a:pPr algn="ctr"/>
                      <a:r>
                        <a:rPr lang="en-US" sz="1400" b="1" dirty="0"/>
                        <a:t>Digital Intuition through</a:t>
                      </a:r>
                      <a:r>
                        <a:rPr lang="en-US" sz="1400" b="1" baseline="0" dirty="0"/>
                        <a:t> predictive analysis</a:t>
                      </a:r>
                      <a:endParaRPr lang="en-US" sz="1400" b="1" dirty="0"/>
                    </a:p>
                  </a:txBody>
                  <a:tcPr marL="68598" marR="68598" marT="34299" marB="34299" anchor="ctr"/>
                </a:tc>
                <a:tc>
                  <a:txBody>
                    <a:bodyPr/>
                    <a:lstStyle/>
                    <a:p>
                      <a:pPr algn="ctr"/>
                      <a:r>
                        <a:rPr lang="en-US" sz="1400" b="1" dirty="0"/>
                        <a:t>Making presentations that work</a:t>
                      </a:r>
                    </a:p>
                  </a:txBody>
                  <a:tcPr marL="68598" marR="68598" marT="34299" marB="34299" anchor="ctr"/>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3"/>
          <a:stretch>
            <a:fillRect/>
          </a:stretch>
        </p:blipFill>
        <p:spPr>
          <a:xfrm>
            <a:off x="7810054" y="512064"/>
            <a:ext cx="776434" cy="1011809"/>
          </a:xfrm>
          <a:prstGeom prst="rect">
            <a:avLst/>
          </a:prstGeom>
        </p:spPr>
      </p:pic>
    </p:spTree>
    <p:extLst>
      <p:ext uri="{BB962C8B-B14F-4D97-AF65-F5344CB8AC3E}">
        <p14:creationId xmlns:p14="http://schemas.microsoft.com/office/powerpoint/2010/main" val="411033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57" y="783836"/>
            <a:ext cx="8550321" cy="415002"/>
          </a:xfrm>
        </p:spPr>
        <p:txBody>
          <a:bodyPr/>
          <a:lstStyle/>
          <a:p>
            <a:r>
              <a:rPr lang="en-CA" sz="3600" i="1" dirty="0"/>
              <a:t>Career Aspirations Panel Discussion</a:t>
            </a:r>
          </a:p>
        </p:txBody>
      </p:sp>
      <p:pic>
        <p:nvPicPr>
          <p:cNvPr id="1026" name="Picture 2" descr="IEEE Young Profession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743" y="5051426"/>
            <a:ext cx="3327140" cy="552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ieee-vics.org/wp-content/uploads/2016/06/portrait-photo-for-speaker-image_websi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95" t="9195" r="9195" b="9195"/>
          <a:stretch/>
        </p:blipFill>
        <p:spPr bwMode="auto">
          <a:xfrm>
            <a:off x="477502" y="4599006"/>
            <a:ext cx="982996" cy="9829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1493808" y="4802538"/>
            <a:ext cx="4900777" cy="814050"/>
          </a:xfrm>
          <a:prstGeom prst="rect">
            <a:avLst/>
          </a:prstGeom>
        </p:spPr>
        <p:txBody>
          <a:bodyPr anchor="b">
            <a:noAutofit/>
          </a:bodyPr>
          <a:lst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None/>
            </a:pPr>
            <a:r>
              <a:rPr lang="en-CA" sz="1800" b="1" dirty="0"/>
              <a:t>Moderator: Mario Milicevic, Ph.D.</a:t>
            </a:r>
          </a:p>
          <a:p>
            <a:pPr marL="0" indent="0">
              <a:buNone/>
            </a:pPr>
            <a:r>
              <a:rPr lang="en-CA" sz="1500" dirty="0"/>
              <a:t>Staff Comm. Systems Engineer, MaxLinear Inc.</a:t>
            </a:r>
            <a:br>
              <a:rPr lang="en-CA" sz="1500" dirty="0"/>
            </a:br>
            <a:r>
              <a:rPr lang="en-CA" sz="1500" dirty="0"/>
              <a:t>Chair, IEEE Public Visibility Committee</a:t>
            </a:r>
          </a:p>
        </p:txBody>
      </p:sp>
      <p:grpSp>
        <p:nvGrpSpPr>
          <p:cNvPr id="14" name="Group 13"/>
          <p:cNvGrpSpPr/>
          <p:nvPr/>
        </p:nvGrpSpPr>
        <p:grpSpPr>
          <a:xfrm>
            <a:off x="360257" y="1785814"/>
            <a:ext cx="1716646" cy="2535005"/>
            <a:chOff x="581036" y="1161886"/>
            <a:chExt cx="2288861" cy="3380006"/>
          </a:xfrm>
        </p:grpSpPr>
        <p:pic>
          <p:nvPicPr>
            <p:cNvPr id="3" name="Picture 2" descr="C:\Users\Mario\Dropbox\IEEE\2019\Rising Stars YP Panel\headshot photos\jay.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35467" y="1161886"/>
              <a:ext cx="1980000" cy="19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 Placeholder 2"/>
            <p:cNvSpPr txBox="1">
              <a:spLocks/>
            </p:cNvSpPr>
            <p:nvPr/>
          </p:nvSpPr>
          <p:spPr>
            <a:xfrm>
              <a:off x="581036" y="3389580"/>
              <a:ext cx="2288861" cy="1152312"/>
            </a:xfrm>
            <a:prstGeom prst="rect">
              <a:avLst/>
            </a:prstGeom>
          </p:spPr>
          <p:txBody>
            <a:bodyPr>
              <a:noAutofit/>
            </a:bodyPr>
            <a:lst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buNone/>
              </a:pPr>
              <a:r>
                <a:rPr lang="en-CA" sz="2100" b="1" dirty="0"/>
                <a:t>Jay </a:t>
              </a:r>
              <a:r>
                <a:rPr lang="en-CA" sz="2100" b="1" dirty="0" err="1"/>
                <a:t>Guo</a:t>
              </a:r>
              <a:endParaRPr lang="en-CA" sz="1800" b="1" dirty="0"/>
            </a:p>
            <a:p>
              <a:pPr marL="0" indent="0" algn="ctr">
                <a:buNone/>
              </a:pPr>
              <a:r>
                <a:rPr lang="en-CA" sz="1500" dirty="0"/>
                <a:t>Reliability Engineer, </a:t>
              </a:r>
              <a:br>
                <a:rPr lang="en-CA" sz="1500" dirty="0"/>
              </a:br>
              <a:r>
                <a:rPr lang="en-CA" sz="1500" dirty="0"/>
                <a:t>Lam Research</a:t>
              </a:r>
            </a:p>
          </p:txBody>
        </p:sp>
      </p:grpSp>
      <p:grpSp>
        <p:nvGrpSpPr>
          <p:cNvPr id="23" name="Group 22"/>
          <p:cNvGrpSpPr/>
          <p:nvPr/>
        </p:nvGrpSpPr>
        <p:grpSpPr>
          <a:xfrm>
            <a:off x="2293775" y="1785814"/>
            <a:ext cx="2096741" cy="2525975"/>
            <a:chOff x="3032966" y="1187285"/>
            <a:chExt cx="2795655" cy="3367967"/>
          </a:xfrm>
        </p:grpSpPr>
        <p:pic>
          <p:nvPicPr>
            <p:cNvPr id="4" name="Picture 3" descr="C:\Users\Mario\Dropbox\IEEE\2019\Rising Stars YP Panel\headshot photos\Kathy Murphy 2018-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140" r="32227" b="9494"/>
            <a:stretch/>
          </p:blipFill>
          <p:spPr bwMode="auto">
            <a:xfrm>
              <a:off x="3440794" y="1187285"/>
              <a:ext cx="1980000" cy="19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Text Placeholder 2"/>
            <p:cNvSpPr txBox="1">
              <a:spLocks/>
            </p:cNvSpPr>
            <p:nvPr/>
          </p:nvSpPr>
          <p:spPr>
            <a:xfrm>
              <a:off x="3032966" y="3402940"/>
              <a:ext cx="2795655" cy="1152312"/>
            </a:xfrm>
            <a:prstGeom prst="rect">
              <a:avLst/>
            </a:prstGeom>
          </p:spPr>
          <p:txBody>
            <a:bodyPr>
              <a:noAutofit/>
            </a:bodyPr>
            <a:lst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buNone/>
              </a:pPr>
              <a:r>
                <a:rPr lang="en-CA" sz="2100" b="1" dirty="0"/>
                <a:t>Kathy Murphy</a:t>
              </a:r>
              <a:endParaRPr lang="en-CA" sz="1800" b="1" dirty="0"/>
            </a:p>
            <a:p>
              <a:pPr marL="0" indent="0" algn="ctr">
                <a:buNone/>
              </a:pPr>
              <a:r>
                <a:rPr lang="en-CA" sz="1500" dirty="0"/>
                <a:t>Independent </a:t>
              </a:r>
              <a:br>
                <a:rPr lang="en-CA" sz="1500" dirty="0"/>
              </a:br>
              <a:r>
                <a:rPr lang="en-CA" sz="1500" dirty="0"/>
                <a:t>Management Consultant</a:t>
              </a:r>
            </a:p>
          </p:txBody>
        </p:sp>
      </p:grpSp>
      <p:grpSp>
        <p:nvGrpSpPr>
          <p:cNvPr id="22" name="Group 21"/>
          <p:cNvGrpSpPr/>
          <p:nvPr/>
        </p:nvGrpSpPr>
        <p:grpSpPr>
          <a:xfrm>
            <a:off x="4340688" y="1785814"/>
            <a:ext cx="2549052" cy="2525975"/>
            <a:chOff x="5836745" y="1161885"/>
            <a:chExt cx="3398736" cy="3367967"/>
          </a:xfrm>
        </p:grpSpPr>
        <p:pic>
          <p:nvPicPr>
            <p:cNvPr id="1028" name="Picture 4" descr="C:\Users\Mario\Dropbox\IEEE\2019\Rising Stars YP Panel\headshot photos\ravendar.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272" t="13876" r="4272" b="13876"/>
            <a:stretch/>
          </p:blipFill>
          <p:spPr bwMode="auto">
            <a:xfrm>
              <a:off x="6546113" y="1161885"/>
              <a:ext cx="1980000" cy="19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Text Placeholder 2"/>
            <p:cNvSpPr txBox="1">
              <a:spLocks/>
            </p:cNvSpPr>
            <p:nvPr/>
          </p:nvSpPr>
          <p:spPr>
            <a:xfrm>
              <a:off x="5836745" y="3377540"/>
              <a:ext cx="3398736" cy="1152312"/>
            </a:xfrm>
            <a:prstGeom prst="rect">
              <a:avLst/>
            </a:prstGeom>
          </p:spPr>
          <p:txBody>
            <a:bodyPr>
              <a:noAutofit/>
            </a:bodyPr>
            <a:lst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buNone/>
              </a:pPr>
              <a:r>
                <a:rPr lang="en-CA" sz="2100" b="1" dirty="0" err="1"/>
                <a:t>Ravendar</a:t>
              </a:r>
              <a:r>
                <a:rPr lang="en-CA" sz="2100" b="1" dirty="0"/>
                <a:t> </a:t>
              </a:r>
              <a:r>
                <a:rPr lang="en-CA" sz="2100" b="1" dirty="0" err="1"/>
                <a:t>Bhojwani</a:t>
              </a:r>
              <a:endParaRPr lang="en-CA" sz="2100" b="1" dirty="0"/>
            </a:p>
            <a:p>
              <a:pPr marL="0" indent="0" algn="ctr">
                <a:buNone/>
              </a:pPr>
              <a:r>
                <a:rPr lang="en-CA" sz="1500" dirty="0"/>
                <a:t>Senior Product Manager, Amazon.com</a:t>
              </a:r>
            </a:p>
          </p:txBody>
        </p:sp>
      </p:grpSp>
      <p:grpSp>
        <p:nvGrpSpPr>
          <p:cNvPr id="24" name="Group 23"/>
          <p:cNvGrpSpPr/>
          <p:nvPr/>
        </p:nvGrpSpPr>
        <p:grpSpPr>
          <a:xfrm>
            <a:off x="6935672" y="1785814"/>
            <a:ext cx="1848073" cy="2525975"/>
            <a:chOff x="9171362" y="1187285"/>
            <a:chExt cx="2464097" cy="3367966"/>
          </a:xfrm>
        </p:grpSpPr>
        <p:pic>
          <p:nvPicPr>
            <p:cNvPr id="1029" name="Picture 5" descr="C:\Users\Mario\Dropbox\IEEE\2019\Rising Stars YP Panel\headshot photos\sanna-gaspard_update.pn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17400" t="9211" r="31636" b="18225"/>
            <a:stretch/>
          </p:blipFill>
          <p:spPr bwMode="auto">
            <a:xfrm>
              <a:off x="9413411" y="1187285"/>
              <a:ext cx="1980000" cy="19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Text Placeholder 2"/>
            <p:cNvSpPr txBox="1">
              <a:spLocks/>
            </p:cNvSpPr>
            <p:nvPr/>
          </p:nvSpPr>
          <p:spPr>
            <a:xfrm>
              <a:off x="9171362" y="3402939"/>
              <a:ext cx="2464097" cy="1152312"/>
            </a:xfrm>
            <a:prstGeom prst="rect">
              <a:avLst/>
            </a:prstGeom>
          </p:spPr>
          <p:txBody>
            <a:bodyPr>
              <a:noAutofit/>
            </a:bodyPr>
            <a:lstStyle>
              <a:lvl1pPr marL="171446" indent="-171446" algn="l" rtl="0" eaLnBrk="1" fontAlgn="base" hangingPunct="1">
                <a:lnSpc>
                  <a:spcPct val="90000"/>
                </a:lnSpc>
                <a:spcBef>
                  <a:spcPts val="751"/>
                </a:spcBef>
                <a:spcAft>
                  <a:spcPct val="0"/>
                </a:spcAft>
                <a:buClr>
                  <a:srgbClr val="0066A1"/>
                </a:buClr>
                <a:buFont typeface="LucidaGrande" charset="0"/>
                <a:buChar char="▸"/>
                <a:defRPr sz="1651" kern="1200">
                  <a:solidFill>
                    <a:schemeClr val="tx1"/>
                  </a:solidFill>
                  <a:latin typeface="+mn-lt"/>
                  <a:ea typeface="+mn-ea"/>
                  <a:cs typeface="+mn-cs"/>
                </a:defRPr>
              </a:lvl1pPr>
              <a:lvl2pPr marL="514338" indent="-171446" algn="l" rtl="0" eaLnBrk="1" fontAlgn="base" hangingPunct="1">
                <a:lnSpc>
                  <a:spcPct val="90000"/>
                </a:lnSpc>
                <a:spcBef>
                  <a:spcPts val="375"/>
                </a:spcBef>
                <a:spcAft>
                  <a:spcPct val="0"/>
                </a:spcAft>
                <a:buClr>
                  <a:srgbClr val="0066A1"/>
                </a:buClr>
                <a:buFont typeface="LucidaGrande" charset="0"/>
                <a:buChar char="-"/>
                <a:defRPr sz="1351" kern="1200">
                  <a:solidFill>
                    <a:schemeClr val="tx1"/>
                  </a:solidFill>
                  <a:latin typeface="+mn-lt"/>
                  <a:ea typeface="+mn-ea"/>
                  <a:cs typeface="+mn-cs"/>
                </a:defRPr>
              </a:lvl2pPr>
              <a:lvl3pPr marL="857229" indent="-171446" algn="l" rtl="0" eaLnBrk="1" fontAlgn="base" hangingPunct="1">
                <a:lnSpc>
                  <a:spcPct val="90000"/>
                </a:lnSpc>
                <a:spcBef>
                  <a:spcPts val="375"/>
                </a:spcBef>
                <a:spcAft>
                  <a:spcPct val="0"/>
                </a:spcAft>
                <a:buClr>
                  <a:srgbClr val="0066A1"/>
                </a:buClr>
                <a:buFont typeface="Arial" charset="0"/>
                <a:buChar char="•"/>
                <a:defRPr sz="1351" kern="1200">
                  <a:solidFill>
                    <a:schemeClr val="tx1"/>
                  </a:solidFill>
                  <a:latin typeface="+mn-lt"/>
                  <a:ea typeface="+mn-ea"/>
                  <a:cs typeface="+mn-cs"/>
                </a:defRPr>
              </a:lvl3pPr>
              <a:lvl4pPr marL="1200121" indent="-171446" algn="l" rtl="0" eaLnBrk="1" fontAlgn="base" hangingPunct="1">
                <a:lnSpc>
                  <a:spcPct val="90000"/>
                </a:lnSpc>
                <a:spcBef>
                  <a:spcPts val="375"/>
                </a:spcBef>
                <a:spcAft>
                  <a:spcPct val="0"/>
                </a:spcAft>
                <a:buClr>
                  <a:srgbClr val="0066A1"/>
                </a:buClr>
                <a:buFont typeface="Wingdings" charset="2"/>
                <a:buChar char="§"/>
                <a:defRPr sz="1351" kern="1200">
                  <a:solidFill>
                    <a:schemeClr val="tx1"/>
                  </a:solidFill>
                  <a:latin typeface="+mn-lt"/>
                  <a:ea typeface="+mn-ea"/>
                  <a:cs typeface="+mn-cs"/>
                </a:defRPr>
              </a:lvl4pPr>
              <a:lvl5pPr marL="1543012" indent="-171446" algn="l" rtl="0" eaLnBrk="1" fontAlgn="base" hangingPunct="1">
                <a:lnSpc>
                  <a:spcPct val="90000"/>
                </a:lnSpc>
                <a:spcBef>
                  <a:spcPts val="375"/>
                </a:spcBef>
                <a:spcAft>
                  <a:spcPct val="0"/>
                </a:spcAft>
                <a:buClr>
                  <a:srgbClr val="0066A1"/>
                </a:buClr>
                <a:buFont typeface="Courier New" charset="0"/>
                <a:buChar char="o"/>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lgn="ctr">
                <a:buNone/>
              </a:pPr>
              <a:r>
                <a:rPr lang="en-CA" sz="2100" b="1" dirty="0" err="1"/>
                <a:t>Sanna</a:t>
              </a:r>
              <a:r>
                <a:rPr lang="en-CA" sz="2100" b="1" dirty="0"/>
                <a:t> Gaspard</a:t>
              </a:r>
            </a:p>
            <a:p>
              <a:pPr marL="0" indent="0" algn="ctr">
                <a:buNone/>
              </a:pPr>
              <a:r>
                <a:rPr lang="en-CA" sz="1500" dirty="0"/>
                <a:t>Founder &amp; CEO,</a:t>
              </a:r>
              <a:br>
                <a:rPr lang="en-CA" sz="1500" dirty="0"/>
              </a:br>
              <a:r>
                <a:rPr lang="en-CA" sz="1500" dirty="0" err="1"/>
                <a:t>Rubitection</a:t>
              </a:r>
              <a:r>
                <a:rPr lang="en-CA" sz="1500" dirty="0"/>
                <a:t> Inc.</a:t>
              </a:r>
            </a:p>
          </p:txBody>
        </p:sp>
      </p:grpSp>
      <p:sp>
        <p:nvSpPr>
          <p:cNvPr id="5" name="TextBox 4"/>
          <p:cNvSpPr txBox="1"/>
          <p:nvPr/>
        </p:nvSpPr>
        <p:spPr>
          <a:xfrm>
            <a:off x="477502" y="1198838"/>
            <a:ext cx="5802718" cy="369332"/>
          </a:xfrm>
          <a:prstGeom prst="rect">
            <a:avLst/>
          </a:prstGeom>
          <a:noFill/>
        </p:spPr>
        <p:txBody>
          <a:bodyPr wrap="square" rtlCol="0">
            <a:spAutoFit/>
          </a:bodyPr>
          <a:lstStyle/>
          <a:p>
            <a:r>
              <a:rPr lang="en-US" b="1" dirty="0"/>
              <a:t>Jan 5, Saturday at 5 PM followed by Corporate Mixer</a:t>
            </a:r>
          </a:p>
        </p:txBody>
      </p:sp>
    </p:spTree>
    <p:extLst>
      <p:ext uri="{BB962C8B-B14F-4D97-AF65-F5344CB8AC3E}">
        <p14:creationId xmlns:p14="http://schemas.microsoft.com/office/powerpoint/2010/main" val="4040416385"/>
      </p:ext>
    </p:extLst>
  </p:cSld>
  <p:clrMapOvr>
    <a:masterClrMapping/>
  </p:clrMapOvr>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4173</TotalTime>
  <Words>1404</Words>
  <Application>Microsoft Office PowerPoint</Application>
  <PresentationFormat>On-screen Show (4:3)</PresentationFormat>
  <Paragraphs>173</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LucidaGrande</vt:lpstr>
      <vt:lpstr>Arial</vt:lpstr>
      <vt:lpstr>Calibri</vt:lpstr>
      <vt:lpstr>Courier New</vt:lpstr>
      <vt:lpstr>Wingdings</vt:lpstr>
      <vt:lpstr>Theme 1</vt:lpstr>
      <vt:lpstr>2020 IEEE Rising Stars Conference</vt:lpstr>
      <vt:lpstr>Leadership – 2019  </vt:lpstr>
      <vt:lpstr>Overview of Rising Stars:  </vt:lpstr>
      <vt:lpstr>2018 IEEE Member &amp; Geographic Activities (MGA) Achievement Award</vt:lpstr>
      <vt:lpstr>2019 IEEE Rising Stars at a glance</vt:lpstr>
      <vt:lpstr>Panel Discussion:</vt:lpstr>
      <vt:lpstr>Conference Keynotes:</vt:lpstr>
      <vt:lpstr>Speaker topics:</vt:lpstr>
      <vt:lpstr>Career Aspirations Panel Discussion</vt:lpstr>
      <vt:lpstr>The Next Big Thing Panel Discussion</vt:lpstr>
      <vt:lpstr>Special Events – Workshops </vt:lpstr>
      <vt:lpstr>Cybersecurity Competition </vt:lpstr>
      <vt:lpstr>Workshops </vt:lpstr>
      <vt:lpstr>Personal Funding Support </vt:lpstr>
      <vt:lpstr>Corporations Involved</vt:lpstr>
      <vt:lpstr>Will you help us?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keywords>CTPClassification=CTP_PUBLIC:VisualMarkings=, CTPClassification=CTP_NT</cp:keywords>
  <cp:lastModifiedBy>paul tsai</cp:lastModifiedBy>
  <cp:revision>125</cp:revision>
  <dcterms:created xsi:type="dcterms:W3CDTF">2016-09-19T18:05:34Z</dcterms:created>
  <dcterms:modified xsi:type="dcterms:W3CDTF">2019-10-12T05:36:27Z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49a94197-7964-45d2-a8d7-49240ea321a8</vt:lpwstr>
  </property>
  <property fmtid="{D5CDD505-2E9C-101B-9397-08002B2CF9AE}" pid="3" name="CTP_TimeStamp">
    <vt:lpwstr>2019-01-16 23:18:18Z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