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6" r:id="rId9"/>
    <p:sldId id="315" r:id="rId10"/>
    <p:sldId id="304" r:id="rId11"/>
    <p:sldId id="306" r:id="rId12"/>
    <p:sldId id="308" r:id="rId13"/>
    <p:sldId id="260" r:id="rId14"/>
    <p:sldId id="262" r:id="rId15"/>
    <p:sldId id="292" r:id="rId16"/>
    <p:sldId id="273" r:id="rId17"/>
    <p:sldId id="274" r:id="rId18"/>
    <p:sldId id="272" r:id="rId19"/>
    <p:sldId id="279" r:id="rId20"/>
    <p:sldId id="281" r:id="rId21"/>
    <p:sldId id="287" r:id="rId22"/>
    <p:sldId id="293" r:id="rId23"/>
    <p:sldId id="305" r:id="rId24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5" autoAdjust="0"/>
    <p:restoredTop sz="95332" autoAdjust="0"/>
  </p:normalViewPr>
  <p:slideViewPr>
    <p:cSldViewPr snapToGrid="0" snapToObjects="1">
      <p:cViewPr varScale="1">
        <p:scale>
          <a:sx n="74" d="100"/>
          <a:sy n="74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9203D413-D3B9-4017-8851-569AE4C04F7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972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86972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F5750D4B-BFEB-488F-AE30-6B3681FB3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9461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9461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69988"/>
            <a:ext cx="4208463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4" tIns="46883" rIns="93764" bIns="468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502923"/>
            <a:ext cx="5642610" cy="3684211"/>
          </a:xfrm>
          <a:prstGeom prst="rect">
            <a:avLst/>
          </a:prstGeom>
        </p:spPr>
        <p:txBody>
          <a:bodyPr vert="horz" lIns="93764" tIns="46883" rIns="93764" bIns="468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6"/>
            <a:ext cx="3056414" cy="469460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6"/>
            <a:ext cx="3056414" cy="469460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10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_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050149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gunning@ieee.or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vtoo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views/LandingPage_0/LandingPage?:iid=1" TargetMode="External"/><Relationship Id="rId2" Type="http://schemas.openxmlformats.org/officeDocument/2006/relationships/hyperlink" Target="https://mga.ieee.org/resources-operations/volunteer-tools/samiee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uanalytics@ieee.org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eee.org/vtool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vtools/event-enhanced-on-site-registration-using-a-mobile-tablet-device" TargetMode="External"/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about/volunteers/samieee/samieee_positions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gunning@ieee.org" TargetMode="External"/><Relationship Id="rId2" Type="http://schemas.openxmlformats.org/officeDocument/2006/relationships/hyperlink" Target="See%20what's%20coming%20in%20the%20futur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.hamerman@iee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81363"/>
            <a:ext cx="7772400" cy="697310"/>
          </a:xfrm>
        </p:spPr>
        <p:txBody>
          <a:bodyPr>
            <a:normAutofit fontScale="90000"/>
          </a:bodyPr>
          <a:lstStyle/>
          <a:p>
            <a:r>
              <a:rPr lang="en-US" dirty="0"/>
              <a:t>vTools Updates</a:t>
            </a:r>
            <a:br>
              <a:rPr lang="en-US" sz="3100" dirty="0"/>
            </a:br>
            <a:br>
              <a:rPr lang="en-US" sz="3100" dirty="0"/>
            </a:br>
            <a:r>
              <a:rPr lang="en-US" sz="2000" dirty="0"/>
              <a:t>Chris Gunning </a:t>
            </a:r>
            <a:r>
              <a:rPr lang="en-US" sz="2000" dirty="0">
                <a:hlinkClick r:id="rId2"/>
              </a:rPr>
              <a:t>cgunning@ieee.org</a:t>
            </a:r>
            <a:br>
              <a:rPr lang="en-US" sz="2000" dirty="0"/>
            </a:br>
            <a:r>
              <a:rPr lang="en-US" sz="2000" dirty="0"/>
              <a:t>MGA vTools Committee member, Region 6</a:t>
            </a:r>
            <a:br>
              <a:rPr lang="en-US" sz="31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385321" y="6205392"/>
            <a:ext cx="3597020" cy="365125"/>
          </a:xfrm>
        </p:spPr>
        <p:txBody>
          <a:bodyPr/>
          <a:lstStyle/>
          <a:p>
            <a:r>
              <a:rPr lang="en-US" dirty="0"/>
              <a:t>R6 NEA Fall Meeting – Oct 13, 2018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982D33-6837-438A-9F07-104F44929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Learning about tools, reporting problems, getting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3DCA4-1893-40A7-95AD-773AAE00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60" y="1950724"/>
            <a:ext cx="4057504" cy="83230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3CDBB9-8D3A-4203-B082-4549D0E051D1}"/>
              </a:ext>
            </a:extLst>
          </p:cNvPr>
          <p:cNvSpPr txBox="1">
            <a:spLocks/>
          </p:cNvSpPr>
          <p:nvPr/>
        </p:nvSpPr>
        <p:spPr>
          <a:xfrm>
            <a:off x="628650" y="2974035"/>
            <a:ext cx="7810525" cy="2908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Home – overview, video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Tools – list and description of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Tutorials – on-demand “quick start” web tutorials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Blog – news and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Feedback – submit feature requests and bug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Contact – send message to vTools staff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0E3A02-91FA-4CBF-8B81-53F71AD73306}"/>
              </a:ext>
            </a:extLst>
          </p:cNvPr>
          <p:cNvSpPr txBox="1">
            <a:spLocks/>
          </p:cNvSpPr>
          <p:nvPr/>
        </p:nvSpPr>
        <p:spPr>
          <a:xfrm>
            <a:off x="933450" y="21304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724859-BFA4-4282-9559-758EAA587D1A}"/>
              </a:ext>
            </a:extLst>
          </p:cNvPr>
          <p:cNvSpPr txBox="1">
            <a:spLocks/>
          </p:cNvSpPr>
          <p:nvPr/>
        </p:nvSpPr>
        <p:spPr>
          <a:xfrm>
            <a:off x="628650" y="1469741"/>
            <a:ext cx="7905129" cy="57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Portal: </a:t>
            </a:r>
            <a:r>
              <a:rPr lang="en-US" dirty="0">
                <a:hlinkClick r:id="rId3"/>
              </a:rPr>
              <a:t>http://sites.ieee.org/vtools</a:t>
            </a:r>
            <a:r>
              <a:rPr lang="en-US" dirty="0"/>
              <a:t> (quick tip: Google “</a:t>
            </a:r>
            <a:r>
              <a:rPr lang="en-US" dirty="0" err="1"/>
              <a:t>ieee</a:t>
            </a:r>
            <a:r>
              <a:rPr lang="en-US" dirty="0"/>
              <a:t> </a:t>
            </a:r>
            <a:r>
              <a:rPr lang="en-US" dirty="0" err="1"/>
              <a:t>vtools</a:t>
            </a:r>
            <a:r>
              <a:rPr lang="en-US" dirty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CB10-ADEF-4491-8B38-0CB0B3CF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4B53B-0892-4277-9AE8-1D1543AA42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20" y="6205392"/>
            <a:ext cx="2306122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2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16567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92067"/>
            <a:ext cx="7886700" cy="4264352"/>
          </a:xfrm>
        </p:spPr>
        <p:txBody>
          <a:bodyPr>
            <a:normAutofit/>
          </a:bodyPr>
          <a:lstStyle/>
          <a:p>
            <a:r>
              <a:rPr lang="en-US" dirty="0"/>
              <a:t>Convenient link available on SAMIEEE Home Page at: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https://mga.ieee.org/resources-operations/volunteer-tools/samieee</a:t>
            </a:r>
            <a:r>
              <a:rPr lang="en-US" dirty="0"/>
              <a:t> </a:t>
            </a:r>
          </a:p>
          <a:p>
            <a:r>
              <a:rPr lang="en-US" dirty="0"/>
              <a:t>Or access the Dashboard Landing Page directly at:  </a:t>
            </a:r>
            <a:r>
              <a:rPr lang="en-US" sz="1600" dirty="0">
                <a:hlinkClick r:id="rId3"/>
              </a:rPr>
              <a:t>https://tblanalytics.ieee.org/#/site/IEEE/views/LandingPage_0/LandingPage?:iid=1</a:t>
            </a:r>
            <a:br>
              <a:rPr lang="en-US" sz="1600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01364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access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13" y="3476140"/>
            <a:ext cx="3540828" cy="2347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9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4132"/>
            <a:ext cx="8308616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06609"/>
            <a:ext cx="7886700" cy="4162366"/>
          </a:xfrm>
        </p:spPr>
        <p:txBody>
          <a:bodyPr/>
          <a:lstStyle/>
          <a:p>
            <a:r>
              <a:rPr lang="en-US" sz="2100" dirty="0"/>
              <a:t>On the dashboard pages (example: “Members and Affiliates” link.) users will see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075727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navigate the dashboards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0" y="2366182"/>
            <a:ext cx="77152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6" y="2922090"/>
            <a:ext cx="1032848" cy="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7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51535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866763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292771"/>
            <a:ext cx="7886700" cy="136495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Now for a closer look at the </a:t>
            </a:r>
          </a:p>
          <a:p>
            <a:pPr algn="ctr"/>
            <a:r>
              <a:rPr lang="en-US" sz="3600" dirty="0"/>
              <a:t>individual dashboards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98" y="2619406"/>
            <a:ext cx="4743739" cy="3144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3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39608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803154"/>
            <a:ext cx="5969858" cy="3939619"/>
          </a:xfrm>
        </p:spPr>
        <p:txBody>
          <a:bodyPr>
            <a:normAutofit/>
          </a:bodyPr>
          <a:lstStyle/>
          <a:p>
            <a:r>
              <a:rPr lang="en-US" sz="2100" dirty="0"/>
              <a:t>The Members and Affiliates Dashboard provides an overview of IEEE members, society affiliates, and SA members by their geographic organizational units.</a:t>
            </a:r>
          </a:p>
          <a:p>
            <a:r>
              <a:rPr lang="en-US" sz="2100" dirty="0"/>
              <a:t>An overview count of members by Region, Council, Section and Subsection is available.</a:t>
            </a:r>
          </a:p>
          <a:p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708258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7"/>
            <a:ext cx="7886700" cy="474775"/>
          </a:xfrm>
        </p:spPr>
        <p:txBody>
          <a:bodyPr>
            <a:normAutofit/>
          </a:bodyPr>
          <a:lstStyle/>
          <a:p>
            <a:r>
              <a:rPr lang="en-US" dirty="0"/>
              <a:t>Members and Affiliates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07" y="1785746"/>
            <a:ext cx="2227205" cy="19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E690E7-89C0-40AD-94E4-393D21BF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95" y="3782091"/>
            <a:ext cx="4248877" cy="2191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0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33247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20524"/>
            <a:ext cx="7886700" cy="3002751"/>
          </a:xfrm>
        </p:spPr>
        <p:txBody>
          <a:bodyPr/>
          <a:lstStyle/>
          <a:p>
            <a:r>
              <a:rPr lang="en-US" dirty="0"/>
              <a:t>There are two tabs available.</a:t>
            </a:r>
          </a:p>
          <a:p>
            <a:pPr lvl="1"/>
            <a:r>
              <a:rPr lang="en-US" dirty="0"/>
              <a:t>Dashboard – shows the predefined tables and charts available for a breakdown view of your members.</a:t>
            </a:r>
          </a:p>
          <a:p>
            <a:pPr lvl="1"/>
            <a:r>
              <a:rPr lang="en-US" dirty="0"/>
              <a:t>Detail – contains the individual member information.  Access the member information by clicking on “View Details” in Tool Tips or clicking on “Detail” tab.  </a:t>
            </a:r>
          </a:p>
          <a:p>
            <a:pPr lvl="2"/>
            <a:r>
              <a:rPr lang="en-US" dirty="0"/>
              <a:t>Detail shows member contact information.</a:t>
            </a:r>
          </a:p>
          <a:p>
            <a:pPr lvl="2"/>
            <a:r>
              <a:rPr lang="en-US" dirty="0"/>
              <a:t>Download contains additional fields depending on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793716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514328"/>
          </a:xfrm>
        </p:spPr>
        <p:txBody>
          <a:bodyPr>
            <a:normAutofit/>
          </a:bodyPr>
          <a:lstStyle/>
          <a:p>
            <a:r>
              <a:rPr lang="en-US" dirty="0"/>
              <a:t>Members and Affiliates -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99" y="4086016"/>
            <a:ext cx="6946972" cy="1613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37" y="4735698"/>
            <a:ext cx="1979047" cy="3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2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443788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37613"/>
            <a:ext cx="8113698" cy="3395863"/>
          </a:xfrm>
        </p:spPr>
        <p:txBody>
          <a:bodyPr>
            <a:normAutofit/>
          </a:bodyPr>
          <a:lstStyle/>
          <a:p>
            <a:r>
              <a:rPr lang="en-US" sz="2100" dirty="0"/>
              <a:t>Tableau provides many tools for displaying, filtering, and manipulating data.  However, if you need to download, there are several options found under the Download button.</a:t>
            </a:r>
          </a:p>
          <a:p>
            <a:r>
              <a:rPr lang="en-US" sz="2100" dirty="0"/>
              <a:t>The following options are available:</a:t>
            </a:r>
          </a:p>
          <a:p>
            <a:pPr lvl="1"/>
            <a:r>
              <a:rPr lang="en-US" b="1" dirty="0"/>
              <a:t>Image</a:t>
            </a:r>
            <a:r>
              <a:rPr lang="en-US" dirty="0"/>
              <a:t> – downloads the image on your screen to a </a:t>
            </a:r>
            <a:r>
              <a:rPr lang="en-US" dirty="0" err="1"/>
              <a:t>png</a:t>
            </a:r>
            <a:r>
              <a:rPr lang="en-US" dirty="0"/>
              <a:t> file.</a:t>
            </a:r>
          </a:p>
          <a:p>
            <a:pPr lvl="1"/>
            <a:r>
              <a:rPr lang="en-US" b="1" dirty="0"/>
              <a:t>Data</a:t>
            </a:r>
            <a:r>
              <a:rPr lang="en-US" dirty="0"/>
              <a:t> – (not recommended) downloads the data to a csv file.  This option requires multiple steps for downloading to a text file and does not retain format. </a:t>
            </a:r>
          </a:p>
          <a:p>
            <a:pPr lvl="1"/>
            <a:r>
              <a:rPr lang="en-US" b="1" dirty="0"/>
              <a:t>Crosstab</a:t>
            </a:r>
            <a:r>
              <a:rPr lang="en-US" dirty="0"/>
              <a:t> – (recommended download option) downloads the data to a </a:t>
            </a:r>
            <a:r>
              <a:rPr lang="en-US" dirty="0" err="1"/>
              <a:t>csv</a:t>
            </a:r>
            <a:r>
              <a:rPr lang="en-US" dirty="0"/>
              <a:t> file.</a:t>
            </a:r>
          </a:p>
          <a:p>
            <a:pPr lvl="1"/>
            <a:r>
              <a:rPr lang="en-US" b="1" dirty="0"/>
              <a:t>PDF</a:t>
            </a:r>
            <a:r>
              <a:rPr lang="en-US" dirty="0"/>
              <a:t> – downloads the image on the screen to a PDF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61185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Downloading Data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3150" y="4877074"/>
            <a:ext cx="7886700" cy="108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Important note</a:t>
            </a:r>
            <a:r>
              <a:rPr lang="en-US" sz="2100" dirty="0"/>
              <a:t>, if you do not select the title of the visualization before clicking Download, the data and crosstab options will be grayed out. </a:t>
            </a:r>
          </a:p>
        </p:txBody>
      </p:sp>
    </p:spTree>
    <p:extLst>
      <p:ext uri="{BB962C8B-B14F-4D97-AF65-F5344CB8AC3E}">
        <p14:creationId xmlns:p14="http://schemas.microsoft.com/office/powerpoint/2010/main" val="206107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48230"/>
            <a:ext cx="8348373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768920"/>
            <a:ext cx="7886700" cy="1187925"/>
          </a:xfrm>
        </p:spPr>
        <p:txBody>
          <a:bodyPr>
            <a:normAutofit/>
          </a:bodyPr>
          <a:lstStyle/>
          <a:p>
            <a:r>
              <a:rPr lang="en-US" sz="2100" dirty="0"/>
              <a:t>The Student Dashboard provides information regarding members (any grade) attending educational institutions.   Information is grouped by Region, Section and School.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18456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385325"/>
          </a:xfrm>
        </p:spPr>
        <p:txBody>
          <a:bodyPr>
            <a:noAutofit/>
          </a:bodyPr>
          <a:lstStyle/>
          <a:p>
            <a:r>
              <a:rPr lang="en-US" dirty="0"/>
              <a:t>Students - Dashboard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2" y="3015766"/>
            <a:ext cx="2326765" cy="20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28649" y="2874450"/>
            <a:ext cx="5564333" cy="308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There are two dashboard tabs available:</a:t>
            </a:r>
          </a:p>
          <a:p>
            <a:pPr lvl="1"/>
            <a:r>
              <a:rPr lang="en-US" dirty="0"/>
              <a:t>Dashboard – shows the predefined tables and visualizations available for a breakdown view by School, Grade, Gender and Field of Study.</a:t>
            </a:r>
          </a:p>
          <a:p>
            <a:pPr lvl="1"/>
            <a:r>
              <a:rPr lang="en-US" dirty="0"/>
              <a:t>Detail – contains the individual member information.</a:t>
            </a:r>
          </a:p>
          <a:p>
            <a:r>
              <a:rPr lang="en-US" sz="2100" dirty="0"/>
              <a:t>Top level filtering is on Region, Grade and IEEE Status. </a:t>
            </a:r>
          </a:p>
        </p:txBody>
      </p:sp>
    </p:spTree>
    <p:extLst>
      <p:ext uri="{BB962C8B-B14F-4D97-AF65-F5344CB8AC3E}">
        <p14:creationId xmlns:p14="http://schemas.microsoft.com/office/powerpoint/2010/main" val="318061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IEEE WordPress Hosting Migration</a:t>
            </a:r>
          </a:p>
          <a:p>
            <a:pPr marL="0" indent="0">
              <a:buNone/>
            </a:pPr>
            <a:r>
              <a:rPr lang="en-US" dirty="0"/>
              <a:t>Survey tool replacement</a:t>
            </a:r>
          </a:p>
          <a:p>
            <a:pPr marL="0" indent="0">
              <a:buNone/>
            </a:pPr>
            <a:r>
              <a:rPr lang="en-US" dirty="0"/>
              <a:t>vTools.Events, </a:t>
            </a:r>
            <a:r>
              <a:rPr lang="en-US" dirty="0" err="1"/>
              <a:t>vTools.Voting</a:t>
            </a:r>
            <a:r>
              <a:rPr lang="en-US" dirty="0"/>
              <a:t>, </a:t>
            </a:r>
            <a:r>
              <a:rPr lang="en-US" dirty="0" err="1"/>
              <a:t>vTools.eNotice</a:t>
            </a:r>
            <a:r>
              <a:rPr lang="en-US" dirty="0"/>
              <a:t> updates</a:t>
            </a:r>
          </a:p>
          <a:p>
            <a:pPr marL="0" indent="0">
              <a:buNone/>
            </a:pPr>
            <a:r>
              <a:rPr lang="en-US" dirty="0"/>
              <a:t>OU Analytics</a:t>
            </a:r>
          </a:p>
          <a:p>
            <a:pPr marL="0" indent="0">
              <a:buNone/>
            </a:pPr>
            <a:r>
              <a:rPr lang="en-US" dirty="0"/>
              <a:t>Where to find more information, report problems,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2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4132"/>
            <a:ext cx="8427886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104" y="1561034"/>
            <a:ext cx="7886700" cy="1301808"/>
          </a:xfrm>
        </p:spPr>
        <p:txBody>
          <a:bodyPr>
            <a:normAutofit/>
          </a:bodyPr>
          <a:lstStyle/>
          <a:p>
            <a:r>
              <a:rPr lang="en-US" sz="2100" dirty="0"/>
              <a:t>The Volunteers Dashboard has two tabs and one link available.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973177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Volunteer Positions -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2" y="2106815"/>
            <a:ext cx="3012167" cy="129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11" y="2650137"/>
            <a:ext cx="26828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58405" y="3650411"/>
            <a:ext cx="5174070" cy="245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Volunteer Positions</a:t>
            </a:r>
            <a:r>
              <a:rPr lang="en-US" dirty="0"/>
              <a:t> – lists “all” current IEEE volunteer positions.  Use filter options to select a specific OU type and OU Name.  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3" y="2278037"/>
            <a:ext cx="1613287" cy="2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695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427886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59532"/>
            <a:ext cx="7886700" cy="4267444"/>
          </a:xfrm>
        </p:spPr>
        <p:txBody>
          <a:bodyPr>
            <a:normAutofit/>
          </a:bodyPr>
          <a:lstStyle/>
          <a:p>
            <a:r>
              <a:rPr lang="en-US" sz="2100" b="1" dirty="0"/>
              <a:t>Renewal Category Dashboard </a:t>
            </a:r>
            <a:r>
              <a:rPr lang="en-US" sz="2100" dirty="0"/>
              <a:t>– provides product renewal information based on filters selected.  Renewal categories provided are: Renew, First Year Renewed, New, Reinstated, Not Yet Renewed and Cancelled.</a:t>
            </a:r>
          </a:p>
          <a:p>
            <a:r>
              <a:rPr lang="en-US" sz="2100" dirty="0"/>
              <a:t>Filters provided are Product Type, Product Name, Region, Grade, and Status.</a:t>
            </a:r>
          </a:p>
          <a:p>
            <a:pPr lvl="1"/>
            <a:r>
              <a:rPr lang="en-US" b="1" dirty="0"/>
              <a:t>Overview of Product Renewals </a:t>
            </a:r>
            <a:r>
              <a:rPr lang="en-US" dirty="0"/>
              <a:t>(bar chart) – provides a breakdown by renewal categories.  Hover over to view additional statistical information.</a:t>
            </a:r>
          </a:p>
          <a:p>
            <a:pPr lvl="1"/>
            <a:r>
              <a:rPr lang="en-US" b="1" dirty="0"/>
              <a:t>Product Summary by Region by Renewal Category </a:t>
            </a:r>
            <a:r>
              <a:rPr lang="en-US" dirty="0"/>
              <a:t>(data table) – provides a count of members by Region by Renewal Category.</a:t>
            </a:r>
          </a:p>
          <a:p>
            <a:pPr lvl="1"/>
            <a:r>
              <a:rPr lang="en-US" b="1" dirty="0"/>
              <a:t>Recommendation:</a:t>
            </a:r>
            <a:r>
              <a:rPr lang="en-US" dirty="0"/>
              <a:t>  Downloading Column and Row Totals default to “Grand Total” counts, which can be significant and provide excess data.  Use Filters to refine data per OU.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255188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Memberships, Subscriptions, and More… - Dashboard</a:t>
            </a:r>
          </a:p>
        </p:txBody>
      </p:sp>
    </p:spTree>
    <p:extLst>
      <p:ext uri="{BB962C8B-B14F-4D97-AF65-F5344CB8AC3E}">
        <p14:creationId xmlns:p14="http://schemas.microsoft.com/office/powerpoint/2010/main" val="204923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08617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0283" y="1505438"/>
            <a:ext cx="7886700" cy="784835"/>
          </a:xfrm>
        </p:spPr>
        <p:txBody>
          <a:bodyPr>
            <a:normAutofit/>
          </a:bodyPr>
          <a:lstStyle/>
          <a:p>
            <a:r>
              <a:rPr lang="en-US" dirty="0"/>
              <a:t>If you have any questions regarding OU Analytics or need further assistance send an email to </a:t>
            </a:r>
            <a:r>
              <a:rPr lang="en-US" dirty="0">
                <a:hlinkClick r:id="rId2"/>
              </a:rPr>
              <a:t>ouanalytics@ieee.org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Questions &amp; Assistance</a:t>
            </a:r>
          </a:p>
        </p:txBody>
      </p:sp>
    </p:spTree>
    <p:extLst>
      <p:ext uri="{BB962C8B-B14F-4D97-AF65-F5344CB8AC3E}">
        <p14:creationId xmlns:p14="http://schemas.microsoft.com/office/powerpoint/2010/main" val="225290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0376-2C31-4AC9-BB8F-60FD8E55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recent vTools changes (2017)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B269-3516-4F78-A378-8C7086A8F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New support for custom registration questions</a:t>
            </a:r>
          </a:p>
          <a:p>
            <a:pPr lvl="1"/>
            <a:r>
              <a:rPr lang="en-US" dirty="0"/>
              <a:t>New support for student branches and IEEE-HKN</a:t>
            </a:r>
          </a:p>
          <a:p>
            <a:pPr lvl="1"/>
            <a:r>
              <a:rPr lang="en-US" dirty="0"/>
              <a:t>Registration payment data now includes price description and restriction</a:t>
            </a:r>
          </a:p>
          <a:p>
            <a:r>
              <a:rPr lang="en-US" dirty="0" err="1"/>
              <a:t>eNotice</a:t>
            </a:r>
            <a:endParaRPr lang="en-US" dirty="0"/>
          </a:p>
          <a:p>
            <a:pPr lvl="1"/>
            <a:r>
              <a:rPr lang="en-US" dirty="0"/>
              <a:t>Personalization of </a:t>
            </a:r>
            <a:r>
              <a:rPr lang="en-US" dirty="0" err="1"/>
              <a:t>eNotice</a:t>
            </a:r>
            <a:r>
              <a:rPr lang="en-US" dirty="0"/>
              <a:t> messages</a:t>
            </a:r>
          </a:p>
          <a:p>
            <a:pPr lvl="1"/>
            <a:r>
              <a:rPr lang="en-US" dirty="0"/>
              <a:t>Customization of ‘From’ and ‘Reply To’</a:t>
            </a:r>
          </a:p>
          <a:p>
            <a:pPr lvl="1"/>
            <a:r>
              <a:rPr lang="en-US" dirty="0"/>
              <a:t>Send test </a:t>
            </a:r>
            <a:r>
              <a:rPr lang="en-US" dirty="0" err="1"/>
              <a:t>eNotice</a:t>
            </a:r>
            <a:endParaRPr lang="en-US" dirty="0"/>
          </a:p>
          <a:p>
            <a:pPr lvl="1"/>
            <a:r>
              <a:rPr lang="en-US" dirty="0"/>
              <a:t>Link to view an event included in </a:t>
            </a:r>
            <a:r>
              <a:rPr lang="en-US" dirty="0" err="1"/>
              <a:t>eNotice</a:t>
            </a:r>
            <a:r>
              <a:rPr lang="en-US" dirty="0"/>
              <a:t> messages</a:t>
            </a:r>
          </a:p>
          <a:p>
            <a:r>
              <a:rPr lang="en-US" dirty="0"/>
              <a:t>Officer Reporting</a:t>
            </a:r>
          </a:p>
          <a:p>
            <a:pPr lvl="1"/>
            <a:r>
              <a:rPr lang="en-US" dirty="0"/>
              <a:t>Updated look and feel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427C-2672-42B1-97F9-E87B0426A8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WordPress Hosting Migration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US" dirty="0"/>
              <a:t>Sites hosted on sites.ieee.org will be migrated to more secure server for better security and performance</a:t>
            </a:r>
          </a:p>
          <a:p>
            <a:pPr marL="0" indent="0">
              <a:buFont typeface="LucidaGrande" charset="0"/>
              <a:buNone/>
            </a:pPr>
            <a:r>
              <a:rPr lang="en-US" dirty="0"/>
              <a:t>Notifications have been sent to list of known site owners</a:t>
            </a:r>
          </a:p>
          <a:p>
            <a:pPr marL="0" indent="0">
              <a:buFont typeface="LucidaGrande" charset="0"/>
              <a:buNone/>
            </a:pPr>
            <a:r>
              <a:rPr lang="en-US" dirty="0"/>
              <a:t>You must opt in ASAP for migration</a:t>
            </a:r>
          </a:p>
          <a:p>
            <a:pPr marL="457200" lvl="1" indent="0">
              <a:buNone/>
            </a:pPr>
            <a:r>
              <a:rPr lang="en-US" dirty="0"/>
              <a:t>Else your site will go dark after Dec 31</a:t>
            </a:r>
            <a:r>
              <a:rPr lang="en-US" baseline="30000" dirty="0"/>
              <a:t>st</a:t>
            </a:r>
          </a:p>
          <a:p>
            <a:pPr marL="0" indent="0">
              <a:buFont typeface="LucidaGrande" charset="0"/>
              <a:buNone/>
            </a:pPr>
            <a:r>
              <a:rPr lang="en-US" dirty="0"/>
              <a:t>A redirect will be set up to redirect traffic from your current site to your new site after it’s been migrated</a:t>
            </a:r>
          </a:p>
          <a:p>
            <a:pPr marL="0" indent="0">
              <a:buFont typeface="LucidaGrande" charset="0"/>
              <a:buNone/>
            </a:pPr>
            <a:r>
              <a:rPr lang="en-US" dirty="0"/>
              <a:t>If you have a custom domain, its </a:t>
            </a:r>
            <a:r>
              <a:rPr lang="en-US" dirty="0" err="1"/>
              <a:t>CName</a:t>
            </a:r>
            <a:r>
              <a:rPr lang="en-US" dirty="0"/>
              <a:t> will need to be updated later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tool replacement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Checkbox is </a:t>
            </a:r>
            <a:r>
              <a:rPr lang="en-US" dirty="0" err="1"/>
              <a:t>FluidSurveys</a:t>
            </a:r>
            <a:r>
              <a:rPr lang="en-US" dirty="0"/>
              <a:t> replacement</a:t>
            </a:r>
          </a:p>
          <a:p>
            <a:pPr marL="0" indent="0">
              <a:buNone/>
            </a:pPr>
            <a:r>
              <a:rPr lang="en-US" dirty="0"/>
              <a:t>Accounts are created per request from </a:t>
            </a:r>
            <a:r>
              <a:rPr lang="en-US" dirty="0">
                <a:hlinkClick r:id="rId2"/>
              </a:rPr>
              <a:t>vTools portal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54 accounts have been created so far</a:t>
            </a:r>
          </a:p>
          <a:p>
            <a:pPr marL="0" indent="0">
              <a:buNone/>
            </a:pPr>
            <a:r>
              <a:rPr lang="en-US" dirty="0"/>
              <a:t>IEEE staff is using Checkbox as well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3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vTools.Events</a:t>
            </a:r>
            <a:r>
              <a:rPr lang="en-US" dirty="0"/>
              <a:t>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/>
              <a:t>@Event </a:t>
            </a:r>
            <a:r>
              <a:rPr lang="en-US" dirty="0"/>
              <a:t>is a new on-site registration feature</a:t>
            </a:r>
          </a:p>
          <a:p>
            <a:pPr lvl="1" fontAlgn="base"/>
            <a:r>
              <a:rPr lang="en-US" dirty="0"/>
              <a:t>Available via Events web page; works on mobile devices too</a:t>
            </a:r>
          </a:p>
          <a:p>
            <a:pPr lvl="1" fontAlgn="base"/>
            <a:r>
              <a:rPr lang="en-US" dirty="0"/>
              <a:t>View registrations</a:t>
            </a:r>
          </a:p>
          <a:p>
            <a:pPr lvl="1" fontAlgn="base"/>
            <a:r>
              <a:rPr lang="en-US" dirty="0"/>
              <a:t>Add new registrations</a:t>
            </a:r>
          </a:p>
          <a:p>
            <a:pPr lvl="1" fontAlgn="base"/>
            <a:r>
              <a:rPr lang="en-US" dirty="0"/>
              <a:t>Check-in attendees</a:t>
            </a:r>
          </a:p>
          <a:p>
            <a:pPr lvl="1" fontAlgn="base"/>
            <a:r>
              <a:rPr lang="en-US" dirty="0"/>
              <a:t>Update registration information</a:t>
            </a:r>
          </a:p>
          <a:p>
            <a:pPr lvl="1" fontAlgn="base"/>
            <a:r>
              <a:rPr lang="en-US" dirty="0"/>
              <a:t>For more details see </a:t>
            </a:r>
            <a:r>
              <a:rPr lang="en-US" dirty="0">
                <a:hlinkClick r:id="rId3"/>
              </a:rPr>
              <a:t>http://sites.ieee.org/vtools/event-enhanced-on-site-registration-using-a-mobile-tablet-device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GDPR Compliance changes</a:t>
            </a:r>
          </a:p>
          <a:p>
            <a:pPr lvl="1" fontAlgn="base"/>
            <a:r>
              <a:rPr lang="en-US" dirty="0"/>
              <a:t>Events registration includes IEEE Privacy Policy</a:t>
            </a:r>
          </a:p>
          <a:p>
            <a:pPr lvl="1" fontAlgn="base"/>
            <a:r>
              <a:rPr lang="en-US" dirty="0"/>
              <a:t>Event Management includes Data Access and Use Policy consent for volunteers</a:t>
            </a:r>
          </a:p>
        </p:txBody>
      </p:sp>
    </p:spTree>
    <p:extLst>
      <p:ext uri="{BB962C8B-B14F-4D97-AF65-F5344CB8AC3E}">
        <p14:creationId xmlns:p14="http://schemas.microsoft.com/office/powerpoint/2010/main" val="92296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vTools.Voting</a:t>
            </a:r>
            <a:r>
              <a:rPr lang="en-US" dirty="0"/>
              <a:t>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Enhancements</a:t>
            </a:r>
          </a:p>
          <a:p>
            <a:pPr lvl="1" fontAlgn="base"/>
            <a:r>
              <a:rPr lang="en-US" dirty="0"/>
              <a:t>Added auto-load option for voter list</a:t>
            </a:r>
          </a:p>
          <a:p>
            <a:pPr lvl="1" fontAlgn="base"/>
            <a:r>
              <a:rPr lang="en-US" dirty="0"/>
              <a:t>Updated links for required reporting for local election results and voter instructions</a:t>
            </a:r>
          </a:p>
          <a:p>
            <a:pPr fontAlgn="base"/>
            <a:r>
              <a:rPr lang="en-US" dirty="0"/>
              <a:t>GDPR Compliance changes</a:t>
            </a:r>
          </a:p>
          <a:p>
            <a:pPr lvl="1" fontAlgn="base"/>
            <a:r>
              <a:rPr lang="en-US" dirty="0"/>
              <a:t>Removed voter status option</a:t>
            </a:r>
          </a:p>
          <a:p>
            <a:pPr lvl="1" fontAlgn="base"/>
            <a:r>
              <a:rPr lang="en-US" dirty="0"/>
              <a:t>Voting Dashboard includes Data Access and Use Policy consent for volunteers</a:t>
            </a:r>
          </a:p>
        </p:txBody>
      </p:sp>
    </p:spTree>
    <p:extLst>
      <p:ext uri="{BB962C8B-B14F-4D97-AF65-F5344CB8AC3E}">
        <p14:creationId xmlns:p14="http://schemas.microsoft.com/office/powerpoint/2010/main" val="417446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vTools.eNotice</a:t>
            </a:r>
            <a:r>
              <a:rPr lang="en-US" dirty="0"/>
              <a:t>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Expanded usage of </a:t>
            </a:r>
            <a:r>
              <a:rPr lang="en-US" dirty="0" err="1"/>
              <a:t>eNotice</a:t>
            </a:r>
            <a:r>
              <a:rPr lang="en-US" dirty="0"/>
              <a:t> to support Societies</a:t>
            </a:r>
          </a:p>
          <a:p>
            <a:pPr fontAlgn="base"/>
            <a:r>
              <a:rPr lang="en-US" dirty="0"/>
              <a:t>Added Express option for Student Branches and HKN Chapters</a:t>
            </a:r>
          </a:p>
        </p:txBody>
      </p:sp>
    </p:spTree>
    <p:extLst>
      <p:ext uri="{BB962C8B-B14F-4D97-AF65-F5344CB8AC3E}">
        <p14:creationId xmlns:p14="http://schemas.microsoft.com/office/powerpoint/2010/main" val="31765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00665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23702"/>
            <a:ext cx="7886700" cy="4481676"/>
          </a:xfrm>
        </p:spPr>
        <p:txBody>
          <a:bodyPr>
            <a:normAutofit/>
          </a:bodyPr>
          <a:lstStyle/>
          <a:p>
            <a:r>
              <a:rPr lang="en-US" dirty="0"/>
              <a:t>In May, OU Analytics replaced SAMIEEE as the tool for volunteers to access membership data and statistics</a:t>
            </a:r>
          </a:p>
          <a:p>
            <a:pPr lvl="1"/>
            <a:r>
              <a:rPr lang="en-US" dirty="0"/>
              <a:t>OU Analytics is built on Tableau business intelligence tool</a:t>
            </a:r>
          </a:p>
          <a:p>
            <a:pPr lvl="1"/>
            <a:r>
              <a:rPr lang="en-US" dirty="0"/>
              <a:t>OU Analytics uses the same data sources used by SAMI</a:t>
            </a:r>
            <a:r>
              <a:rPr lang="en-US" sz="1600" dirty="0"/>
              <a:t>EEE</a:t>
            </a:r>
          </a:p>
          <a:p>
            <a:pPr lvl="1"/>
            <a:r>
              <a:rPr lang="en-US" dirty="0"/>
              <a:t>Accessible via browser and mobile app</a:t>
            </a:r>
          </a:p>
          <a:p>
            <a:r>
              <a:rPr lang="en-US" dirty="0"/>
              <a:t>Access is based on the volunteers’ position and OU.</a:t>
            </a:r>
          </a:p>
          <a:p>
            <a:pPr lvl="1"/>
            <a:r>
              <a:rPr lang="en-US" dirty="0"/>
              <a:t>User will only obtain data for their OU unit(s) and position level.</a:t>
            </a:r>
          </a:p>
          <a:p>
            <a:pPr lvl="1"/>
            <a:r>
              <a:rPr lang="en-US" dirty="0"/>
              <a:t>For a list of volunteer positions, go to:  </a:t>
            </a:r>
            <a:r>
              <a:rPr lang="en-US" sz="1300" dirty="0">
                <a:hlinkClick r:id="rId2"/>
              </a:rPr>
              <a:t>http://www.ieee.org/about/volunteers/samieee/samieee_positions.html</a:t>
            </a:r>
            <a:endParaRPr lang="en-US" dirty="0"/>
          </a:p>
          <a:p>
            <a:r>
              <a:rPr lang="en-US" dirty="0"/>
              <a:t>OU Analytics allows users to view and further define visualizations based on IEEE membership data</a:t>
            </a:r>
          </a:p>
          <a:p>
            <a:pPr lvl="1"/>
            <a:r>
              <a:rPr lang="en-US" dirty="0"/>
              <a:t>Users can also download detailed data such as membership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879173" cy="365125"/>
          </a:xfrm>
        </p:spPr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385325"/>
          </a:xfrm>
        </p:spPr>
        <p:txBody>
          <a:bodyPr>
            <a:noAutofit/>
          </a:bodyPr>
          <a:lstStyle/>
          <a:p>
            <a:r>
              <a:rPr lang="en-US" dirty="0"/>
              <a:t>What is OU Analytics</a:t>
            </a:r>
          </a:p>
        </p:txBody>
      </p:sp>
    </p:spTree>
    <p:extLst>
      <p:ext uri="{BB962C8B-B14F-4D97-AF65-F5344CB8AC3E}">
        <p14:creationId xmlns:p14="http://schemas.microsoft.com/office/powerpoint/2010/main" val="2137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 Analytics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vTools Presentation - </a:t>
            </a:r>
            <a:fld id="{3DD97BEB-BAEF-0344-9D5C-EC73E4786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979DC-66BC-4D62-8889-D3C96934392D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Recent access issues</a:t>
            </a:r>
          </a:p>
          <a:p>
            <a:pPr lvl="1" fontAlgn="base"/>
            <a:r>
              <a:rPr lang="en-US" dirty="0"/>
              <a:t>There were issues with the process that synchronizes user access to OU Analytics which impacted volunteer access for several days</a:t>
            </a:r>
          </a:p>
          <a:p>
            <a:pPr lvl="1" fontAlgn="base"/>
            <a:r>
              <a:rPr lang="en-US" dirty="0"/>
              <a:t>All existing access to volunteers have been restored</a:t>
            </a:r>
          </a:p>
          <a:p>
            <a:pPr fontAlgn="base"/>
            <a:r>
              <a:rPr lang="en-US" dirty="0"/>
              <a:t>Staff adding missing functionality, improving FAQ page, and developing short “how-to” videos</a:t>
            </a:r>
          </a:p>
          <a:p>
            <a:pPr lvl="1" fontAlgn="base"/>
            <a:r>
              <a:rPr lang="en-US" dirty="0">
                <a:hlinkClick r:id="rId2" action="ppaction://hlinkfile"/>
              </a:rPr>
              <a:t>See what's coming in the future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OU Analytics User Group</a:t>
            </a:r>
          </a:p>
          <a:p>
            <a:pPr lvl="1"/>
            <a:r>
              <a:rPr lang="en-US" dirty="0"/>
              <a:t>Purpose: identify the top issues affecting user productivity, and provide a communication path between users and IEEE staff</a:t>
            </a:r>
          </a:p>
          <a:p>
            <a:pPr lvl="1"/>
            <a:r>
              <a:rPr lang="en-US" dirty="0"/>
              <a:t>Issues are added to vTools committee prioritized issue list</a:t>
            </a:r>
          </a:p>
          <a:p>
            <a:pPr lvl="1"/>
            <a:r>
              <a:rPr lang="en-US" dirty="0"/>
              <a:t>The user group is currently meeting twice a month via WebEx. </a:t>
            </a:r>
          </a:p>
          <a:p>
            <a:pPr lvl="1"/>
            <a:r>
              <a:rPr lang="en-US" dirty="0"/>
              <a:t>If you are interested in participating, contact Chris Gunning (</a:t>
            </a:r>
            <a:r>
              <a:rPr lang="en-US" dirty="0">
                <a:hlinkClick r:id="rId3"/>
              </a:rPr>
              <a:t>cgunning@ieee.org</a:t>
            </a:r>
            <a:r>
              <a:rPr lang="en-US" dirty="0"/>
              <a:t>) or Larry </a:t>
            </a:r>
            <a:r>
              <a:rPr lang="en-US" dirty="0" err="1"/>
              <a:t>Hamerman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l.hamerman@ieee.org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IEEE </a:t>
            </a:r>
            <a:r>
              <a:rPr lang="en-US" dirty="0" err="1"/>
              <a:t>Collabratec</a:t>
            </a:r>
            <a:r>
              <a:rPr lang="en-US" dirty="0"/>
              <a:t> Group: </a:t>
            </a:r>
            <a:r>
              <a:rPr lang="en-US" i="1" dirty="0"/>
              <a:t>IEEE OU Analytics</a:t>
            </a:r>
          </a:p>
          <a:p>
            <a:pPr lvl="1" fontAlgn="base"/>
            <a:r>
              <a:rPr lang="en-US" dirty="0"/>
              <a:t>Foster communication between IEEE staff and volunteers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80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13083</TotalTime>
  <Words>1407</Words>
  <Application>Microsoft Office PowerPoint</Application>
  <PresentationFormat>On-screen Show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LucidaGrande</vt:lpstr>
      <vt:lpstr>Wingdings</vt:lpstr>
      <vt:lpstr>Theme 1</vt:lpstr>
      <vt:lpstr>vTools Updates  Chris Gunning cgunning@ieee.org MGA vTools Committee member, Region 6 </vt:lpstr>
      <vt:lpstr>Topics</vt:lpstr>
      <vt:lpstr>IEEE WordPress Hosting Migration</vt:lpstr>
      <vt:lpstr>Survey tool replacement update</vt:lpstr>
      <vt:lpstr>vTools.Events updates</vt:lpstr>
      <vt:lpstr>vTools.Voting updates</vt:lpstr>
      <vt:lpstr>vTools.eNotice updates</vt:lpstr>
      <vt:lpstr>IEEE OU Analytics</vt:lpstr>
      <vt:lpstr>OU Analytics updates</vt:lpstr>
      <vt:lpstr>Finding more information</vt:lpstr>
      <vt:lpstr>Q&amp;A</vt:lpstr>
      <vt:lpstr>Backup</vt:lpstr>
      <vt:lpstr>IEEE OU Analytics</vt:lpstr>
      <vt:lpstr>IEEE OU Analytics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Other recent vTools changes (2017)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Gunning, Chris (Boise R&amp;D)</cp:lastModifiedBy>
  <cp:revision>376</cp:revision>
  <cp:lastPrinted>2017-07-17T16:40:24Z</cp:lastPrinted>
  <dcterms:created xsi:type="dcterms:W3CDTF">2016-09-19T18:05:34Z</dcterms:created>
  <dcterms:modified xsi:type="dcterms:W3CDTF">2018-10-13T17:34:28Z</dcterms:modified>
</cp:coreProperties>
</file>