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2" r:id="rId2"/>
    <p:sldId id="444" r:id="rId3"/>
    <p:sldId id="445" r:id="rId4"/>
    <p:sldId id="446" r:id="rId5"/>
    <p:sldId id="268" r:id="rId6"/>
    <p:sldId id="269" r:id="rId7"/>
    <p:sldId id="261" r:id="rId8"/>
    <p:sldId id="258" r:id="rId9"/>
    <p:sldId id="262" r:id="rId10"/>
    <p:sldId id="263" r:id="rId11"/>
    <p:sldId id="270" r:id="rId12"/>
    <p:sldId id="267" r:id="rId13"/>
    <p:sldId id="266" r:id="rId14"/>
    <p:sldId id="265" r:id="rId15"/>
    <p:sldId id="260" r:id="rId16"/>
    <p:sldId id="447" r:id="rId17"/>
    <p:sldId id="44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8" autoAdjust="0"/>
    <p:restoredTop sz="86126" autoAdjust="0"/>
  </p:normalViewPr>
  <p:slideViewPr>
    <p:cSldViewPr snapToGrid="0" snapToObjects="1">
      <p:cViewPr varScale="1">
        <p:scale>
          <a:sx n="66" d="100"/>
          <a:sy n="66" d="100"/>
        </p:scale>
        <p:origin x="17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 varScale="1">
      <p:scale>
        <a:sx n="100" d="100"/>
        <a:sy n="100" d="100"/>
      </p:scale>
      <p:origin x="0" y="-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7C83-F6E1-0148-AB10-ACAF214DF836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8609-B5BB-AF46-9E69-AF882E960529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E698-51E1-D64E-8662-7F1585E2790F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A584-019D-D44F-A9CA-2680119AD7D2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9C22-86CD-2243-A0D0-CCC257D15491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C151-B755-F240-AA8D-CE2A4EDE569D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B17B-3DA3-364F-89A7-B4145ADB2201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0D77-9F6D-ED49-ABA4-9088B6281660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8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650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8122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5630-7798-AA41-8E57-8EF8B45936D0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4816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1936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1776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41304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3832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4662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497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2859-1991-2C42-B60B-4DE961A1337D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D88B-8B16-804F-A9CB-CF3FBB1BFD26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CE7C-5516-BB4C-826A-D744A9F6AF50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7D1-7006-7741-900F-74AF45CA2639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B768-F6F8-8244-8328-6FA6BE5CE003}" type="datetime1">
              <a:rPr lang="en-US" smtClean="0"/>
              <a:t>10/13/2018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397D-E0E5-9B44-BD32-FC6BC984FECE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1599-6614-8D4C-8C30-50E32ACF1B08}" type="datetime1">
              <a:rPr lang="en-US" smtClean="0"/>
              <a:t>10/13/2018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3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ieee-risingstars.org/2019-competition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eee-risingstars.org/2019-competition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isingstars.org/registration/how-to-receive-funding-for-students-and-young-professoinals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eee-risingstars.org/registration/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rameshnair@ieee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ga.ieee.org/awards/mga-awar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</p:spPr>
        <p:txBody>
          <a:bodyPr/>
          <a:lstStyle/>
          <a:p>
            <a:r>
              <a:rPr lang="en-US" sz="3200" dirty="0"/>
              <a:t>2018 IEEE R6 NEA Fall Meeting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442206" y="4305863"/>
            <a:ext cx="7909316" cy="42976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b="1" dirty="0" err="1"/>
              <a:t>Peijung</a:t>
            </a:r>
            <a:r>
              <a:rPr lang="en-US" sz="2400" b="1" dirty="0"/>
              <a:t> Tsai  ptsai@ieee.org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Competition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2806" y="1624752"/>
            <a:ext cx="7886700" cy="34679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Cyber Security competition to test real world security skills, organized in collaboration with The </a:t>
            </a:r>
            <a:r>
              <a:rPr lang="en-US" dirty="0" err="1"/>
              <a:t>Anfield</a:t>
            </a:r>
            <a:r>
              <a:rPr lang="en-US" dirty="0"/>
              <a:t> Group</a:t>
            </a:r>
          </a:p>
          <a:p>
            <a:r>
              <a:rPr lang="en-US" dirty="0"/>
              <a:t>Will rely less on leveraging technology, and more on organizing good responses to cyber threats.  </a:t>
            </a:r>
          </a:p>
          <a:p>
            <a:r>
              <a:rPr lang="en-US" dirty="0"/>
              <a:t>Competition takes place on Jan 4, from 2pm to 6pm.</a:t>
            </a:r>
          </a:p>
          <a:p>
            <a:r>
              <a:rPr lang="en-US" dirty="0"/>
              <a:t>Details of the competition available on - </a:t>
            </a:r>
            <a:r>
              <a:rPr lang="en-US" dirty="0">
                <a:hlinkClick r:id="rId2"/>
              </a:rPr>
              <a:t>http://ieee-risingstars.org/2019-competition/</a:t>
            </a:r>
            <a:endParaRPr lang="en-US" dirty="0"/>
          </a:p>
          <a:p>
            <a:r>
              <a:rPr lang="en-US" dirty="0"/>
              <a:t>Students and young professionals in </a:t>
            </a:r>
            <a:r>
              <a:rPr lang="en-US" u="sng" dirty="0"/>
              <a:t>all majors </a:t>
            </a:r>
            <a:r>
              <a:rPr lang="en-US" dirty="0"/>
              <a:t>are welcome to participate. Just indicate that you are participating in the competition when you register for the conference!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93" y="2301027"/>
            <a:ext cx="1295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2595434"/>
            <a:ext cx="7886700" cy="3314099"/>
          </a:xfrm>
        </p:spPr>
        <p:txBody>
          <a:bodyPr/>
          <a:lstStyle/>
          <a:p>
            <a:r>
              <a:rPr lang="en-US" sz="1800" dirty="0"/>
              <a:t>3 workshops happening in parallel – on Jan 4 from 2pm to 6pm</a:t>
            </a:r>
          </a:p>
          <a:p>
            <a:r>
              <a:rPr lang="en-US" sz="1800" dirty="0"/>
              <a:t>Students and YP’s can indicate which workshop they want to participate when they register for the conference. </a:t>
            </a:r>
          </a:p>
          <a:p>
            <a:r>
              <a:rPr lang="en-US" sz="1800" dirty="0"/>
              <a:t>Details of the workshop available on our website - </a:t>
            </a:r>
            <a:r>
              <a:rPr lang="en-US" sz="1800" dirty="0">
                <a:hlinkClick r:id="rId2"/>
              </a:rPr>
              <a:t>http://ieee-risingstars.org/2019-competition/</a:t>
            </a:r>
            <a:endParaRPr lang="en-US" sz="1800" dirty="0"/>
          </a:p>
          <a:p>
            <a:r>
              <a:rPr lang="en-US" sz="1800" dirty="0"/>
              <a:t>RISC-V workshop is organized by Western Digital, Arduino workshop is organized by Intel and Job search/resume building workshop is organized by Andrews Associates.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RISC-V workshop, Arduino workshop &amp; Job search workshop</a:t>
            </a:r>
          </a:p>
        </p:txBody>
      </p:sp>
      <p:pic>
        <p:nvPicPr>
          <p:cNvPr id="1026" name="Picture 2" descr="Image result for andrews associ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04" y="1463040"/>
            <a:ext cx="1343711" cy="9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96" y="1581624"/>
            <a:ext cx="1300800" cy="8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stern dig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45" y="1689429"/>
            <a:ext cx="1926710" cy="6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0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466335"/>
            <a:ext cx="7886700" cy="4302640"/>
          </a:xfrm>
        </p:spPr>
        <p:txBody>
          <a:bodyPr/>
          <a:lstStyle/>
          <a:p>
            <a:r>
              <a:rPr lang="en-US" sz="2000" dirty="0"/>
              <a:t>Talk to your school first. Most departments have funding available for students to attend these type of conferences. </a:t>
            </a:r>
          </a:p>
          <a:p>
            <a:r>
              <a:rPr lang="en-US" sz="2000" dirty="0"/>
              <a:t>Young Professionals – talk to your employer. </a:t>
            </a:r>
          </a:p>
          <a:p>
            <a:r>
              <a:rPr lang="en-US" sz="2000" dirty="0"/>
              <a:t>IEEE members (students and YP’s) should approach their section for support. Region 6 will match the section funding up-to $1000 per section by a PACE project. </a:t>
            </a:r>
          </a:p>
          <a:p>
            <a:r>
              <a:rPr lang="en-US" sz="2000" dirty="0"/>
              <a:t>For more details about funding, please visit us at - </a:t>
            </a:r>
            <a:r>
              <a:rPr lang="en-US" sz="2000" dirty="0">
                <a:hlinkClick r:id="rId2"/>
              </a:rPr>
              <a:t>http://ieee-risingstars.org/registration/how-to-receive-funding-for-students-and-young-professoinals/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TODAY: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4422" y="1659533"/>
            <a:ext cx="8240927" cy="4948998"/>
          </a:xfrm>
        </p:spPr>
        <p:txBody>
          <a:bodyPr>
            <a:normAutofit/>
          </a:bodyPr>
          <a:lstStyle/>
          <a:p>
            <a:r>
              <a:rPr lang="en-US" sz="2000" b="1" dirty="0"/>
              <a:t>Registration link </a:t>
            </a:r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http://ieee-risingstars.org/registration/</a:t>
            </a:r>
            <a:endParaRPr lang="en-US" sz="2000" dirty="0"/>
          </a:p>
          <a:p>
            <a:r>
              <a:rPr lang="en-US" sz="2000" dirty="0"/>
              <a:t>2019 Rising Stars Registration Fee - Early Bird Discount Rates </a:t>
            </a:r>
            <a:r>
              <a:rPr lang="en-US" sz="2000" b="1" dirty="0">
                <a:solidFill>
                  <a:srgbClr val="FF0000"/>
                </a:solidFill>
              </a:rPr>
              <a:t>(until Nov 15, 2018)</a:t>
            </a:r>
          </a:p>
          <a:p>
            <a:pPr lvl="1"/>
            <a:r>
              <a:rPr lang="en-US" sz="1800" dirty="0"/>
              <a:t>IEEE Life/Student/Grad Student Member $295</a:t>
            </a:r>
          </a:p>
          <a:p>
            <a:pPr lvl="1"/>
            <a:r>
              <a:rPr lang="en-US" sz="1800" dirty="0"/>
              <a:t>IEEE Member $349</a:t>
            </a:r>
          </a:p>
          <a:p>
            <a:pPr lvl="1"/>
            <a:r>
              <a:rPr lang="en-US" sz="1800" dirty="0"/>
              <a:t>Non-Member $499</a:t>
            </a:r>
          </a:p>
          <a:p>
            <a:r>
              <a:rPr lang="en-US" sz="2000" i="1" dirty="0"/>
              <a:t>Price goes up after 11/15/2017 as follows 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dirty="0"/>
              <a:t>IEEE Life/Student/Grad Student Member $345</a:t>
            </a:r>
          </a:p>
          <a:p>
            <a:pPr lvl="1"/>
            <a:r>
              <a:rPr lang="en-US" sz="1800" dirty="0"/>
              <a:t>IEEE Member $399</a:t>
            </a:r>
          </a:p>
          <a:p>
            <a:pPr lvl="1"/>
            <a:r>
              <a:rPr lang="en-US" sz="1800" dirty="0"/>
              <a:t>Non-Member $499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Early bird registration ends Nov 15!! </a:t>
            </a:r>
          </a:p>
        </p:txBody>
      </p:sp>
    </p:spTree>
    <p:extLst>
      <p:ext uri="{BB962C8B-B14F-4D97-AF65-F5344CB8AC3E}">
        <p14:creationId xmlns:p14="http://schemas.microsoft.com/office/powerpoint/2010/main" val="6807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4107"/>
            <a:ext cx="7886700" cy="553336"/>
          </a:xfrm>
        </p:spPr>
        <p:txBody>
          <a:bodyPr/>
          <a:lstStyle/>
          <a:p>
            <a:r>
              <a:rPr lang="en-US" dirty="0"/>
              <a:t>Thanks to our Sponsors: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117"/>
            <a:ext cx="9144000" cy="41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20" y="931945"/>
            <a:ext cx="5900150" cy="335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80" y="1302501"/>
            <a:ext cx="2364612" cy="261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49" y="5420498"/>
            <a:ext cx="7886700" cy="1158257"/>
          </a:xfrm>
        </p:spPr>
        <p:txBody>
          <a:bodyPr>
            <a:noAutofit/>
          </a:bodyPr>
          <a:lstStyle/>
          <a:p>
            <a:r>
              <a:rPr lang="en-US" i="0" dirty="0"/>
              <a:t>For questions, please contact </a:t>
            </a:r>
          </a:p>
          <a:p>
            <a:r>
              <a:rPr lang="en-US" i="0" dirty="0"/>
              <a:t>Ramesh Nair – </a:t>
            </a:r>
            <a:r>
              <a:rPr lang="en-US" i="0" dirty="0">
                <a:hlinkClick r:id="rId4"/>
              </a:rPr>
              <a:t>rameshnair@ieee.org</a:t>
            </a:r>
            <a:endParaRPr lang="en-US" i="0" dirty="0"/>
          </a:p>
          <a:p>
            <a:endParaRPr lang="en-US" i="0" dirty="0"/>
          </a:p>
        </p:txBody>
      </p:sp>
      <p:sp>
        <p:nvSpPr>
          <p:cNvPr id="2" name="TextBox 1"/>
          <p:cNvSpPr txBox="1"/>
          <p:nvPr/>
        </p:nvSpPr>
        <p:spPr>
          <a:xfrm>
            <a:off x="1221180" y="4342054"/>
            <a:ext cx="549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www.ieee-risingstars.org</a:t>
            </a:r>
          </a:p>
        </p:txBody>
      </p:sp>
    </p:spTree>
    <p:extLst>
      <p:ext uri="{BB962C8B-B14F-4D97-AF65-F5344CB8AC3E}">
        <p14:creationId xmlns:p14="http://schemas.microsoft.com/office/powerpoint/2010/main" val="110031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C620-5956-46F0-AC3C-A0D4DD06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Stars Member </a:t>
            </a:r>
            <a:r>
              <a:rPr lang="en-US" dirty="0" err="1"/>
              <a:t>Retation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8941-042F-4519-A0E6-FE66605846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2018 attendees </a:t>
            </a:r>
          </a:p>
          <a:p>
            <a:pPr lvl="1"/>
            <a:r>
              <a:rPr lang="en-US" dirty="0"/>
              <a:t>Retention (as of May 2018) : </a:t>
            </a:r>
            <a:r>
              <a:rPr lang="en-US" b="1" dirty="0"/>
              <a:t>90%</a:t>
            </a:r>
            <a:r>
              <a:rPr lang="en-US" dirty="0"/>
              <a:t> vs IEEE total: 68% in May 2018</a:t>
            </a:r>
          </a:p>
          <a:p>
            <a:r>
              <a:rPr lang="en-US" dirty="0"/>
              <a:t>2017 attendees</a:t>
            </a:r>
          </a:p>
          <a:p>
            <a:pPr lvl="1"/>
            <a:r>
              <a:rPr lang="en-US" dirty="0"/>
              <a:t>Retention: </a:t>
            </a:r>
            <a:r>
              <a:rPr lang="en-US" b="1" dirty="0"/>
              <a:t>84%</a:t>
            </a:r>
            <a:r>
              <a:rPr lang="en-US" dirty="0"/>
              <a:t> vs IEEE total: 69% in 2017</a:t>
            </a:r>
          </a:p>
          <a:p>
            <a:r>
              <a:rPr lang="en-US"/>
              <a:t>2016 attendees</a:t>
            </a:r>
            <a:endParaRPr lang="en-US" dirty="0"/>
          </a:p>
          <a:p>
            <a:pPr lvl="1"/>
            <a:r>
              <a:rPr lang="en-US"/>
              <a:t>Retention</a:t>
            </a:r>
            <a:r>
              <a:rPr lang="en-US" dirty="0"/>
              <a:t>: </a:t>
            </a:r>
            <a:r>
              <a:rPr lang="en-US" b="1" dirty="0"/>
              <a:t>82%</a:t>
            </a:r>
            <a:r>
              <a:rPr lang="en-US" dirty="0"/>
              <a:t> vs IEEE total: 68% in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8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53DC-DA71-4FF6-A57B-DB67C968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 Conference	- 2019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C6D2E8-E874-48B6-9B92-78AB75B8B40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15522993"/>
              </p:ext>
            </p:extLst>
          </p:nvPr>
        </p:nvGraphicFramePr>
        <p:xfrm>
          <a:off x="365125" y="1646238"/>
          <a:ext cx="832643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01">
                  <a:extLst>
                    <a:ext uri="{9D8B030D-6E8A-4147-A177-3AD203B41FA5}">
                      <a16:colId xmlns:a16="http://schemas.microsoft.com/office/drawing/2014/main" val="2367131879"/>
                    </a:ext>
                  </a:extLst>
                </a:gridCol>
                <a:gridCol w="1133566">
                  <a:extLst>
                    <a:ext uri="{9D8B030D-6E8A-4147-A177-3AD203B41FA5}">
                      <a16:colId xmlns:a16="http://schemas.microsoft.com/office/drawing/2014/main" val="1999341515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489417678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221241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9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Aerospace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Sky,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 2-9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AESS, AIAA, PHM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6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48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5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1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61A-11A9-4BAE-868D-EA2A3A72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2BC-7E36-40DF-AAAD-21EE31B2F7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EEE WIE Summit at Los Alamos (Aug 7</a:t>
            </a:r>
            <a:r>
              <a:rPr lang="en-US" baseline="30000" dirty="0"/>
              <a:t>th </a:t>
            </a:r>
            <a:r>
              <a:rPr lang="en-US" dirty="0"/>
              <a:t>2018) </a:t>
            </a:r>
          </a:p>
          <a:p>
            <a:pPr lvl="1"/>
            <a:r>
              <a:rPr lang="en-US" dirty="0"/>
              <a:t>government sector and National Labs.  </a:t>
            </a:r>
          </a:p>
          <a:p>
            <a:pPr lvl="1"/>
            <a:r>
              <a:rPr lang="en-US" dirty="0"/>
              <a:t>This talented vertical employs such a large percentage (15% of all engineers, 1/3 of all CS)</a:t>
            </a:r>
          </a:p>
          <a:p>
            <a:pPr lvl="1"/>
            <a:r>
              <a:rPr lang="en-US" dirty="0"/>
              <a:t>Similar event for 2019</a:t>
            </a:r>
          </a:p>
          <a:p>
            <a:r>
              <a:rPr lang="en-US" dirty="0"/>
              <a:t>IEEE WIE ILC 2019- Lead Beyond </a:t>
            </a:r>
          </a:p>
          <a:p>
            <a:pPr lvl="1"/>
            <a:r>
              <a:rPr lang="en-US" dirty="0"/>
              <a:t>May 23-24, 2019; Austin, TX</a:t>
            </a:r>
          </a:p>
          <a:p>
            <a:pPr lvl="1"/>
            <a:r>
              <a:rPr lang="en-US" dirty="0"/>
              <a:t>Speaker requests are open, so please encourage potential speakers to sign up on the site by Nov 20, 2018   http://ieee-wie-ilc.org/call-for-speakers/</a:t>
            </a:r>
          </a:p>
          <a:p>
            <a:pPr lvl="1"/>
            <a:r>
              <a:rPr lang="en-US" dirty="0"/>
              <a:t>This is also the time to engage sponsors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88B2-0032-4BE5-82F4-6E26047E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AA4A-8A68-421C-AA42-7C21F95A65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MGA awards – Oct 15, 201</a:t>
            </a:r>
          </a:p>
          <a:p>
            <a:pPr lvl="1"/>
            <a:r>
              <a:rPr lang="en-US" dirty="0"/>
              <a:t>MGA Larry K. Wilson Transnational Award   </a:t>
            </a:r>
          </a:p>
          <a:p>
            <a:pPr lvl="1"/>
            <a:r>
              <a:rPr lang="en-US" dirty="0"/>
              <a:t>MGA Innovation Award</a:t>
            </a:r>
          </a:p>
          <a:p>
            <a:pPr lvl="1"/>
            <a:r>
              <a:rPr lang="en-US" dirty="0"/>
              <a:t>MGA Leadership Award  - up to 3</a:t>
            </a:r>
          </a:p>
          <a:p>
            <a:pPr lvl="1"/>
            <a:r>
              <a:rPr lang="en-US" dirty="0"/>
              <a:t>MGA Achievement Award – up to 3</a:t>
            </a:r>
          </a:p>
          <a:p>
            <a:pPr lvl="1"/>
            <a:r>
              <a:rPr lang="en-US" dirty="0"/>
              <a:t>MGA Young Professionals Achievement Award – up to 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11162" lvl="1" indent="0">
              <a:buNone/>
            </a:pPr>
            <a:r>
              <a:rPr lang="en-US" dirty="0">
                <a:hlinkClick r:id="rId2"/>
              </a:rPr>
              <a:t>https://mga.ieee.org/awards/mga-awards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4C5C-831C-41AA-B700-FB594A09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6 Outstanding Service &amp; Leadership – Chris Gunning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879375-47AE-43FA-8FD1-37D4572CEC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297957" y="1646238"/>
            <a:ext cx="4460773" cy="4389437"/>
          </a:xfrm>
        </p:spPr>
      </p:pic>
    </p:spTree>
    <p:extLst>
      <p:ext uri="{BB962C8B-B14F-4D97-AF65-F5344CB8AC3E}">
        <p14:creationId xmlns:p14="http://schemas.microsoft.com/office/powerpoint/2010/main" val="318368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067035"/>
            <a:ext cx="7886700" cy="827758"/>
          </a:xfrm>
        </p:spPr>
        <p:txBody>
          <a:bodyPr>
            <a:normAutofit fontScale="90000"/>
          </a:bodyPr>
          <a:lstStyle/>
          <a:p>
            <a:r>
              <a:rPr lang="en-US" dirty="0"/>
              <a:t>2019 IEEE Rising Stars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107509"/>
            <a:ext cx="7886700" cy="672450"/>
          </a:xfrm>
        </p:spPr>
        <p:txBody>
          <a:bodyPr>
            <a:noAutofit/>
          </a:bodyPr>
          <a:lstStyle/>
          <a:p>
            <a:r>
              <a:rPr lang="en-US" sz="1600" i="0" dirty="0"/>
              <a:t>A premier student and young professionals conference from IEEE Region 6</a:t>
            </a:r>
          </a:p>
          <a:p>
            <a:r>
              <a:rPr lang="en-US" i="0" dirty="0"/>
              <a:t>January 4-6, 2019 </a:t>
            </a:r>
          </a:p>
          <a:p>
            <a:r>
              <a:rPr lang="en-US" i="0" dirty="0"/>
              <a:t>Tropicana, Las Vegas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s://lh4.googleusercontent.com/oniy9S-GpKfFBW3VjxoUm-rhuOBwBAEHpOnQT8mrZxkcluMowjwrEdZJtnIw_eSNh26sgRhkXU1EE97iF3wmvnBNUEo3U125B_oMV3o-S3SKbQHbxcEk9t1uA7Osikit4WnbSUu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r="3933" b="12719"/>
          <a:stretch/>
        </p:blipFill>
        <p:spPr bwMode="auto">
          <a:xfrm>
            <a:off x="756422" y="881927"/>
            <a:ext cx="7399287" cy="27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3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Rising Stars: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2019</a:t>
            </a:r>
            <a:r>
              <a:rPr lang="en-US" b="1" dirty="0"/>
              <a:t> </a:t>
            </a:r>
            <a:r>
              <a:rPr lang="en-US" dirty="0"/>
              <a:t>will be the 5</a:t>
            </a:r>
            <a:r>
              <a:rPr lang="en-US" baseline="30000" dirty="0"/>
              <a:t>th</a:t>
            </a:r>
            <a:r>
              <a:rPr lang="en-US" dirty="0"/>
              <a:t> IEEE Rising Stars Conference, first one happened in 2015. Dates are Jan 4-6. Venue is Las Vegas. </a:t>
            </a:r>
          </a:p>
          <a:p>
            <a:r>
              <a:rPr lang="en-US" dirty="0"/>
              <a:t>Conference has grown significantly over the past several years. </a:t>
            </a:r>
          </a:p>
          <a:p>
            <a:r>
              <a:rPr lang="en-US" dirty="0"/>
              <a:t>The 3 day event aims at student and young professionals technical and professional development and competitions. </a:t>
            </a:r>
          </a:p>
          <a:p>
            <a:r>
              <a:rPr lang="en-US" dirty="0"/>
              <a:t>Increase in number of Young Professionals YoY. 40% attendees at 2018 RS were YP’s. </a:t>
            </a:r>
          </a:p>
          <a:p>
            <a:r>
              <a:rPr lang="en-US" dirty="0"/>
              <a:t>Partnership and collaboration with several IEEE OU’s and industry. </a:t>
            </a:r>
          </a:p>
          <a:p>
            <a:r>
              <a:rPr lang="en-US" dirty="0"/>
              <a:t>Attendees receive support from Region 6 and IEEE-USA PACE.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4F54D-14DD-488D-86BA-E7F89C42B3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Highlights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825625"/>
            <a:ext cx="78867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 parallel tracks </a:t>
            </a:r>
            <a:r>
              <a:rPr lang="en-US" dirty="0"/>
              <a:t>– Technical track and Professional Track </a:t>
            </a:r>
          </a:p>
          <a:p>
            <a:r>
              <a:rPr lang="en-US" b="1" dirty="0"/>
              <a:t>1 competition &amp; 3 workshops </a:t>
            </a:r>
            <a:r>
              <a:rPr lang="en-US" dirty="0"/>
              <a:t>– Cybersecurity competition, RISC-V workshop by Western Digital, Arduino workshop by Intel &amp; Resume/job search workshop.</a:t>
            </a:r>
          </a:p>
          <a:p>
            <a:r>
              <a:rPr lang="en-US" b="1" dirty="0"/>
              <a:t>Keynotes </a:t>
            </a:r>
            <a:r>
              <a:rPr lang="en-US" dirty="0"/>
              <a:t>– Tamara Dull (SAS Institute), Robin O’Neill (Head of Emerging Systems &amp; Software, Western Digital)</a:t>
            </a:r>
          </a:p>
          <a:p>
            <a:r>
              <a:rPr lang="en-US" dirty="0"/>
              <a:t>Speakers and sponsors from - 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84584"/>
            <a:ext cx="3223432" cy="15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463160"/>
            <a:ext cx="8128172" cy="433627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Technical</a:t>
            </a:r>
            <a:r>
              <a:rPr lang="en-US" dirty="0"/>
              <a:t> track topics </a:t>
            </a:r>
          </a:p>
          <a:p>
            <a:pPr lvl="1"/>
            <a:r>
              <a:rPr lang="en-US" dirty="0"/>
              <a:t>Autonomous Vehicles </a:t>
            </a:r>
          </a:p>
          <a:p>
            <a:pPr lvl="1"/>
            <a:r>
              <a:rPr lang="en-US" dirty="0"/>
              <a:t>Cyber security </a:t>
            </a:r>
          </a:p>
          <a:p>
            <a:pPr lvl="1"/>
            <a:r>
              <a:rPr lang="en-US" dirty="0"/>
              <a:t>5G communication</a:t>
            </a:r>
          </a:p>
          <a:p>
            <a:pPr lvl="1"/>
            <a:r>
              <a:rPr lang="en-US" dirty="0"/>
              <a:t>Space discovery </a:t>
            </a:r>
          </a:p>
          <a:p>
            <a:pPr lvl="1"/>
            <a:r>
              <a:rPr lang="en-US" dirty="0"/>
              <a:t>AI/VR &amp; Machine learning </a:t>
            </a:r>
          </a:p>
          <a:p>
            <a:pPr lvl="1"/>
            <a:r>
              <a:rPr lang="en-US" dirty="0"/>
              <a:t>Radar Electronic warfare and much more…</a:t>
            </a:r>
          </a:p>
          <a:p>
            <a:r>
              <a:rPr lang="en-US" b="1" dirty="0"/>
              <a:t>Professional</a:t>
            </a:r>
            <a:r>
              <a:rPr lang="en-US" dirty="0"/>
              <a:t> track topics </a:t>
            </a:r>
          </a:p>
          <a:p>
            <a:pPr lvl="1"/>
            <a:r>
              <a:rPr lang="en-US" dirty="0"/>
              <a:t>Entrepreneurship </a:t>
            </a:r>
          </a:p>
          <a:p>
            <a:pPr lvl="1"/>
            <a:r>
              <a:rPr lang="en-US" dirty="0"/>
              <a:t>Making good presentations</a:t>
            </a:r>
          </a:p>
          <a:p>
            <a:pPr lvl="1"/>
            <a:r>
              <a:rPr lang="en-US" dirty="0"/>
              <a:t>Soft skill development </a:t>
            </a:r>
          </a:p>
          <a:p>
            <a:pPr lvl="1"/>
            <a:r>
              <a:rPr lang="en-US" dirty="0"/>
              <a:t>Professional networking </a:t>
            </a:r>
          </a:p>
          <a:p>
            <a:pPr lvl="1"/>
            <a:r>
              <a:rPr lang="en-US" dirty="0"/>
              <a:t>Financial education </a:t>
            </a:r>
          </a:p>
          <a:p>
            <a:pPr lvl="1"/>
            <a:r>
              <a:rPr lang="en-US" dirty="0"/>
              <a:t>Completing a powerful interview </a:t>
            </a:r>
          </a:p>
          <a:p>
            <a:pPr lvl="1"/>
            <a:r>
              <a:rPr lang="en-US" dirty="0"/>
              <a:t>Decision making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Rising Star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5" y="1716165"/>
            <a:ext cx="2181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6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92195"/>
            <a:ext cx="7886700" cy="4426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James </a:t>
            </a:r>
            <a:r>
              <a:rPr lang="en-US" sz="1600" b="1" dirty="0" err="1"/>
              <a:t>Kimery</a:t>
            </a:r>
            <a:r>
              <a:rPr lang="en-US" sz="1600" b="1" dirty="0"/>
              <a:t> </a:t>
            </a:r>
            <a:r>
              <a:rPr lang="en-US" sz="1600" dirty="0"/>
              <a:t>- Director of Wireless Research National Instruments</a:t>
            </a:r>
            <a:br>
              <a:rPr lang="en-US" sz="1600" dirty="0"/>
            </a:br>
            <a:r>
              <a:rPr lang="en-US" sz="1600" b="1" dirty="0"/>
              <a:t>Dan </a:t>
            </a:r>
            <a:r>
              <a:rPr lang="en-US" sz="1600" b="1" dirty="0" err="1"/>
              <a:t>Schweiker</a:t>
            </a:r>
            <a:r>
              <a:rPr lang="en-US" sz="1600" b="1" dirty="0"/>
              <a:t> </a:t>
            </a:r>
            <a:r>
              <a:rPr lang="en-US" sz="1600" dirty="0"/>
              <a:t>- President and Founder, China Mist</a:t>
            </a:r>
            <a:br>
              <a:rPr lang="en-US" sz="1600" dirty="0"/>
            </a:br>
            <a:r>
              <a:rPr lang="en-US" sz="1600" b="1" dirty="0"/>
              <a:t>Kathy Murphy </a:t>
            </a:r>
            <a:r>
              <a:rPr lang="en-US" sz="1600" dirty="0"/>
              <a:t>- </a:t>
            </a:r>
            <a:r>
              <a:rPr lang="en-US" sz="1600" dirty="0" err="1"/>
              <a:t>Merryck</a:t>
            </a:r>
            <a:r>
              <a:rPr lang="en-US" sz="1600" dirty="0"/>
              <a:t> &amp; Co</a:t>
            </a:r>
            <a:br>
              <a:rPr lang="en-US" sz="1600" dirty="0"/>
            </a:br>
            <a:r>
              <a:rPr lang="en-US" sz="1600" b="1" dirty="0"/>
              <a:t>Rick Hefner </a:t>
            </a:r>
            <a:r>
              <a:rPr lang="en-US" sz="1600" dirty="0"/>
              <a:t>- Program Director, California Institute of Technology</a:t>
            </a:r>
            <a:br>
              <a:rPr lang="en-US" sz="1600" dirty="0"/>
            </a:br>
            <a:r>
              <a:rPr lang="en-US" sz="1600" b="1" dirty="0"/>
              <a:t>Terence Yeoh </a:t>
            </a:r>
            <a:r>
              <a:rPr lang="en-US" sz="1600" dirty="0"/>
              <a:t>- The Aerospace Corporation</a:t>
            </a:r>
            <a:br>
              <a:rPr lang="en-US" sz="1600" dirty="0"/>
            </a:br>
            <a:r>
              <a:rPr lang="en-US" sz="1600" b="1" dirty="0"/>
              <a:t>Skip Rizzo </a:t>
            </a:r>
            <a:r>
              <a:rPr lang="en-US" sz="1600" dirty="0"/>
              <a:t>- Research Director – USC Institute for Creative Tech</a:t>
            </a:r>
            <a:br>
              <a:rPr lang="en-US" sz="1600" dirty="0"/>
            </a:br>
            <a:r>
              <a:rPr lang="en-US" sz="1600" b="1" dirty="0"/>
              <a:t>Tom Coughlin </a:t>
            </a:r>
            <a:r>
              <a:rPr lang="en-US" sz="1600" dirty="0"/>
              <a:t>– President, Coughlin Associates</a:t>
            </a:r>
            <a:br>
              <a:rPr lang="en-US" sz="1600" dirty="0"/>
            </a:br>
            <a:r>
              <a:rPr lang="en-US" sz="1600" b="1" dirty="0"/>
              <a:t>Carolyn Andrews </a:t>
            </a:r>
            <a:r>
              <a:rPr lang="en-US" sz="1600" dirty="0"/>
              <a:t>- CEO, Inspired Leaders Now</a:t>
            </a:r>
            <a:br>
              <a:rPr lang="en-US" sz="1600" dirty="0"/>
            </a:br>
            <a:r>
              <a:rPr lang="en-US" sz="1600" b="1" dirty="0"/>
              <a:t>Keith Moore </a:t>
            </a:r>
            <a:r>
              <a:rPr lang="en-US" sz="1600" dirty="0"/>
              <a:t>- US Army Information Systems Engineering Command</a:t>
            </a:r>
            <a:br>
              <a:rPr lang="en-US" sz="1600" dirty="0"/>
            </a:br>
            <a:r>
              <a:rPr lang="en-US" sz="1600" b="1" dirty="0"/>
              <a:t>Mark Schneider </a:t>
            </a:r>
            <a:r>
              <a:rPr lang="en-US" sz="1600" dirty="0"/>
              <a:t>- Bentley Systems</a:t>
            </a:r>
            <a:br>
              <a:rPr lang="en-US" sz="1600" dirty="0"/>
            </a:br>
            <a:r>
              <a:rPr lang="en-US" sz="1600" b="1" dirty="0"/>
              <a:t>Ramesh </a:t>
            </a:r>
            <a:r>
              <a:rPr lang="en-US" sz="1600" b="1" dirty="0" err="1"/>
              <a:t>Ramadoss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Bitclass</a:t>
            </a:r>
            <a:r>
              <a:rPr lang="en-US" sz="1600" dirty="0"/>
              <a:t> Inc.</a:t>
            </a:r>
            <a:br>
              <a:rPr lang="en-US" sz="1600" dirty="0"/>
            </a:br>
            <a:r>
              <a:rPr lang="en-US" sz="1600" b="1" dirty="0"/>
              <a:t>Mathew Allred </a:t>
            </a:r>
            <a:r>
              <a:rPr lang="en-US" sz="1600" dirty="0"/>
              <a:t>- Ameriprise Financial</a:t>
            </a:r>
            <a:br>
              <a:rPr lang="en-US" sz="1600" dirty="0"/>
            </a:br>
            <a:r>
              <a:rPr lang="en-US" sz="1600" b="1" dirty="0"/>
              <a:t>Sid </a:t>
            </a:r>
            <a:r>
              <a:rPr lang="en-US" sz="1600" b="1" dirty="0" err="1"/>
              <a:t>Msihra</a:t>
            </a:r>
            <a:r>
              <a:rPr lang="en-US" sz="1600" b="1" dirty="0"/>
              <a:t> </a:t>
            </a:r>
            <a:r>
              <a:rPr lang="en-US" sz="1600" dirty="0"/>
              <a:t>- Scientist, JPL/NASA</a:t>
            </a:r>
            <a:br>
              <a:rPr lang="en-US" sz="1600" dirty="0"/>
            </a:br>
            <a:r>
              <a:rPr lang="en-US" sz="1600" b="1" dirty="0"/>
              <a:t>Iris </a:t>
            </a:r>
            <a:r>
              <a:rPr lang="en-US" sz="1600" b="1" dirty="0" err="1"/>
              <a:t>Bombelyn</a:t>
            </a:r>
            <a:r>
              <a:rPr lang="en-US" sz="1600" b="1" dirty="0"/>
              <a:t> </a:t>
            </a:r>
            <a:r>
              <a:rPr lang="en-US" sz="1600" dirty="0"/>
              <a:t>- Managing Director, Golden Seeds</a:t>
            </a:r>
            <a:br>
              <a:rPr lang="en-US" sz="1600" dirty="0"/>
            </a:br>
            <a:r>
              <a:rPr lang="en-US" sz="1600" b="1" dirty="0" err="1"/>
              <a:t>Guarav</a:t>
            </a:r>
            <a:r>
              <a:rPr lang="en-US" sz="1600" b="1" dirty="0"/>
              <a:t> Pandey </a:t>
            </a:r>
            <a:r>
              <a:rPr lang="en-US" sz="1600" dirty="0"/>
              <a:t>- Technical Specialist Robotics and AI, Ford Motors</a:t>
            </a:r>
            <a:br>
              <a:rPr lang="en-US" sz="1600" dirty="0"/>
            </a:br>
            <a:r>
              <a:rPr lang="en-US" sz="1600" b="1" dirty="0"/>
              <a:t>Lorenzo Lo Monte </a:t>
            </a:r>
            <a:r>
              <a:rPr lang="en-US" sz="1600" dirty="0"/>
              <a:t>- Chief Scientist, </a:t>
            </a:r>
            <a:r>
              <a:rPr lang="en-US" sz="1600" dirty="0" err="1"/>
              <a:t>Telephonics</a:t>
            </a:r>
            <a:br>
              <a:rPr lang="en-US" sz="1600" dirty="0"/>
            </a:br>
            <a:r>
              <a:rPr lang="en-US" sz="1600" b="1" dirty="0"/>
              <a:t>Rick Hefner </a:t>
            </a:r>
            <a:r>
              <a:rPr lang="en-US" sz="1600" dirty="0"/>
              <a:t>- Program Manager, Caltech</a:t>
            </a:r>
            <a:br>
              <a:rPr lang="en-US" sz="1600" dirty="0"/>
            </a:br>
            <a:r>
              <a:rPr lang="en-US" sz="1600" b="1" dirty="0"/>
              <a:t>Mario </a:t>
            </a:r>
            <a:r>
              <a:rPr lang="en-US" sz="1600" b="1" dirty="0" err="1"/>
              <a:t>Milicevic</a:t>
            </a:r>
            <a:r>
              <a:rPr lang="en-US" sz="1600" b="1" dirty="0"/>
              <a:t> </a:t>
            </a:r>
            <a:r>
              <a:rPr lang="en-US" sz="1600" dirty="0"/>
              <a:t>- Communications Systems Engineer, </a:t>
            </a:r>
            <a:r>
              <a:rPr lang="en-US" sz="1600" dirty="0" err="1"/>
              <a:t>MaxLinear</a:t>
            </a:r>
            <a:br>
              <a:rPr lang="en-US" sz="1600" dirty="0"/>
            </a:br>
            <a:r>
              <a:rPr lang="en-US" sz="1600" b="1" dirty="0"/>
              <a:t>Michael Andrews </a:t>
            </a:r>
            <a:r>
              <a:rPr lang="en-US" sz="1600" dirty="0"/>
              <a:t>- Managing Partner, Andrews &amp; Associates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2846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10239</TotalTime>
  <Words>676</Words>
  <Application>Microsoft Office PowerPoint</Application>
  <PresentationFormat>On-screen Show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Lucida Grande</vt:lpstr>
      <vt:lpstr>ＭＳ Ｐゴシック</vt:lpstr>
      <vt:lpstr>Arial</vt:lpstr>
      <vt:lpstr>Calibri</vt:lpstr>
      <vt:lpstr>Verdana</vt:lpstr>
      <vt:lpstr>Wingdings</vt:lpstr>
      <vt:lpstr>ieee_presentation_template</vt:lpstr>
      <vt:lpstr>2018 IEEE R6 NEA Fall Meeting</vt:lpstr>
      <vt:lpstr>WiE</vt:lpstr>
      <vt:lpstr>Awards </vt:lpstr>
      <vt:lpstr>Region 6 Outstanding Service &amp; Leadership – Chris Gunning</vt:lpstr>
      <vt:lpstr>2019 IEEE Rising Stars Conference</vt:lpstr>
      <vt:lpstr>Overview of Rising Stars:  </vt:lpstr>
      <vt:lpstr>Conference Highlights </vt:lpstr>
      <vt:lpstr>Conference Topics</vt:lpstr>
      <vt:lpstr>Speakers </vt:lpstr>
      <vt:lpstr>Cybersecurity Competition </vt:lpstr>
      <vt:lpstr>Workshops </vt:lpstr>
      <vt:lpstr>Funding Opportunities:</vt:lpstr>
      <vt:lpstr>Register TODAY:</vt:lpstr>
      <vt:lpstr>Thanks to our Sponsors:</vt:lpstr>
      <vt:lpstr>PowerPoint Presentation</vt:lpstr>
      <vt:lpstr>Rising Stars Member Retation</vt:lpstr>
      <vt:lpstr>NEA Conference - 2019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PJ Tsai</cp:lastModifiedBy>
  <cp:revision>330</cp:revision>
  <dcterms:created xsi:type="dcterms:W3CDTF">2012-11-14T18:53:32Z</dcterms:created>
  <dcterms:modified xsi:type="dcterms:W3CDTF">2018-10-13T12:42:35Z</dcterms:modified>
</cp:coreProperties>
</file>