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256" r:id="rId2"/>
    <p:sldId id="262" r:id="rId3"/>
    <p:sldId id="263" r:id="rId4"/>
    <p:sldId id="338" r:id="rId5"/>
    <p:sldId id="367" r:id="rId6"/>
    <p:sldId id="257" r:id="rId7"/>
    <p:sldId id="261" r:id="rId8"/>
    <p:sldId id="264" r:id="rId9"/>
    <p:sldId id="265" r:id="rId10"/>
    <p:sldId id="258" r:id="rId11"/>
    <p:sldId id="260" r:id="rId12"/>
    <p:sldId id="340" r:id="rId13"/>
    <p:sldId id="266" r:id="rId14"/>
    <p:sldId id="341" r:id="rId15"/>
    <p:sldId id="342" r:id="rId16"/>
    <p:sldId id="357" r:id="rId17"/>
    <p:sldId id="267" r:id="rId18"/>
    <p:sldId id="280" r:id="rId19"/>
    <p:sldId id="281" r:id="rId20"/>
    <p:sldId id="283" r:id="rId21"/>
    <p:sldId id="282" r:id="rId22"/>
    <p:sldId id="284" r:id="rId23"/>
    <p:sldId id="286" r:id="rId24"/>
    <p:sldId id="285" r:id="rId25"/>
    <p:sldId id="289" r:id="rId26"/>
    <p:sldId id="290" r:id="rId27"/>
    <p:sldId id="291" r:id="rId28"/>
    <p:sldId id="292" r:id="rId29"/>
    <p:sldId id="293" r:id="rId30"/>
    <p:sldId id="294" r:id="rId31"/>
    <p:sldId id="295" r:id="rId32"/>
    <p:sldId id="296" r:id="rId33"/>
    <p:sldId id="388" r:id="rId34"/>
    <p:sldId id="359" r:id="rId35"/>
    <p:sldId id="360" r:id="rId36"/>
    <p:sldId id="356" r:id="rId37"/>
    <p:sldId id="397" r:id="rId38"/>
    <p:sldId id="361" r:id="rId39"/>
    <p:sldId id="362" r:id="rId40"/>
    <p:sldId id="384" r:id="rId41"/>
    <p:sldId id="363" r:id="rId42"/>
    <p:sldId id="365" r:id="rId43"/>
    <p:sldId id="366" r:id="rId44"/>
    <p:sldId id="398" r:id="rId45"/>
    <p:sldId id="297" r:id="rId46"/>
    <p:sldId id="298" r:id="rId47"/>
    <p:sldId id="299" r:id="rId48"/>
    <p:sldId id="300" r:id="rId49"/>
    <p:sldId id="389" r:id="rId50"/>
    <p:sldId id="390" r:id="rId51"/>
    <p:sldId id="392" r:id="rId52"/>
    <p:sldId id="391" r:id="rId53"/>
    <p:sldId id="305" r:id="rId54"/>
    <p:sldId id="306" r:id="rId55"/>
    <p:sldId id="393" r:id="rId56"/>
    <p:sldId id="399" r:id="rId57"/>
    <p:sldId id="394" r:id="rId58"/>
    <p:sldId id="310" r:id="rId59"/>
    <p:sldId id="302" r:id="rId60"/>
    <p:sldId id="303" r:id="rId61"/>
    <p:sldId id="308" r:id="rId62"/>
    <p:sldId id="395" r:id="rId63"/>
    <p:sldId id="327" r:id="rId64"/>
    <p:sldId id="330" r:id="rId65"/>
    <p:sldId id="329" r:id="rId66"/>
    <p:sldId id="331" r:id="rId67"/>
    <p:sldId id="336" r:id="rId68"/>
    <p:sldId id="337" r:id="rId69"/>
    <p:sldId id="354" r:id="rId70"/>
    <p:sldId id="355" r:id="rId71"/>
    <p:sldId id="344" r:id="rId72"/>
    <p:sldId id="345" r:id="rId73"/>
    <p:sldId id="346" r:id="rId74"/>
    <p:sldId id="358" r:id="rId75"/>
    <p:sldId id="385" r:id="rId76"/>
    <p:sldId id="347" r:id="rId77"/>
    <p:sldId id="348" r:id="rId78"/>
    <p:sldId id="349" r:id="rId79"/>
    <p:sldId id="350" r:id="rId80"/>
    <p:sldId id="351" r:id="rId81"/>
    <p:sldId id="352" r:id="rId82"/>
    <p:sldId id="353" r:id="rId83"/>
    <p:sldId id="335" r:id="rId84"/>
    <p:sldId id="333" r:id="rId85"/>
    <p:sldId id="386" r:id="rId86"/>
    <p:sldId id="369" r:id="rId87"/>
    <p:sldId id="370" r:id="rId88"/>
    <p:sldId id="371" r:id="rId89"/>
    <p:sldId id="372" r:id="rId90"/>
    <p:sldId id="373" r:id="rId91"/>
    <p:sldId id="374" r:id="rId92"/>
    <p:sldId id="375" r:id="rId93"/>
    <p:sldId id="376" r:id="rId94"/>
    <p:sldId id="377" r:id="rId95"/>
    <p:sldId id="378" r:id="rId96"/>
    <p:sldId id="379" r:id="rId97"/>
    <p:sldId id="380" r:id="rId98"/>
    <p:sldId id="381" r:id="rId99"/>
    <p:sldId id="382" r:id="rId100"/>
    <p:sldId id="383" r:id="rId101"/>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90000"/>
      </a:lnSpc>
      <a:spcBef>
        <a:spcPts val="600"/>
      </a:spcBef>
      <a:spcAft>
        <a:spcPts val="0"/>
      </a:spcAft>
      <a:buClr>
        <a:srgbClr val="808080"/>
      </a:buClr>
      <a:buSzPct val="80000"/>
      <a:buFontTx/>
      <a:buChar char="•"/>
      <a:tabLst/>
      <a:defRPr kumimoji="0" sz="2800" b="0" i="0" u="none" strike="noStrike" cap="none" spc="0" normalizeH="0" baseline="0">
        <a:ln>
          <a:noFill/>
        </a:ln>
        <a:solidFill>
          <a:srgbClr val="000000"/>
        </a:solidFill>
        <a:effectLst/>
        <a:uFillTx/>
        <a:latin typeface="+mn-lt"/>
        <a:ea typeface="+mn-ea"/>
        <a:cs typeface="+mn-cs"/>
        <a:sym typeface="Arial"/>
      </a:defRPr>
    </a:lvl1pPr>
    <a:lvl2pPr marL="457200" marR="0" indent="0" algn="l" defTabSz="914400" rtl="0" fontAlgn="auto" latinLnBrk="0" hangingPunct="0">
      <a:lnSpc>
        <a:spcPct val="90000"/>
      </a:lnSpc>
      <a:spcBef>
        <a:spcPts val="600"/>
      </a:spcBef>
      <a:spcAft>
        <a:spcPts val="0"/>
      </a:spcAft>
      <a:buClr>
        <a:srgbClr val="808080"/>
      </a:buClr>
      <a:buSzPct val="80000"/>
      <a:buFontTx/>
      <a:buChar char="•"/>
      <a:tabLst/>
      <a:defRPr kumimoji="0" sz="2800" b="0" i="0" u="none" strike="noStrike" cap="none" spc="0" normalizeH="0" baseline="0">
        <a:ln>
          <a:noFill/>
        </a:ln>
        <a:solidFill>
          <a:srgbClr val="000000"/>
        </a:solidFill>
        <a:effectLst/>
        <a:uFillTx/>
        <a:latin typeface="+mn-lt"/>
        <a:ea typeface="+mn-ea"/>
        <a:cs typeface="+mn-cs"/>
        <a:sym typeface="Arial"/>
      </a:defRPr>
    </a:lvl2pPr>
    <a:lvl3pPr marL="914400" marR="0" indent="0" algn="l" defTabSz="914400" rtl="0" fontAlgn="auto" latinLnBrk="0" hangingPunct="0">
      <a:lnSpc>
        <a:spcPct val="90000"/>
      </a:lnSpc>
      <a:spcBef>
        <a:spcPts val="600"/>
      </a:spcBef>
      <a:spcAft>
        <a:spcPts val="0"/>
      </a:spcAft>
      <a:buClr>
        <a:srgbClr val="808080"/>
      </a:buClr>
      <a:buSzPct val="80000"/>
      <a:buFontTx/>
      <a:buChar char="•"/>
      <a:tabLst/>
      <a:defRPr kumimoji="0" sz="2800" b="0" i="0" u="none" strike="noStrike" cap="none" spc="0" normalizeH="0" baseline="0">
        <a:ln>
          <a:noFill/>
        </a:ln>
        <a:solidFill>
          <a:srgbClr val="000000"/>
        </a:solidFill>
        <a:effectLst/>
        <a:uFillTx/>
        <a:latin typeface="+mn-lt"/>
        <a:ea typeface="+mn-ea"/>
        <a:cs typeface="+mn-cs"/>
        <a:sym typeface="Arial"/>
      </a:defRPr>
    </a:lvl3pPr>
    <a:lvl4pPr marL="1371600" marR="0" indent="0" algn="l" defTabSz="914400" rtl="0" fontAlgn="auto" latinLnBrk="0" hangingPunct="0">
      <a:lnSpc>
        <a:spcPct val="90000"/>
      </a:lnSpc>
      <a:spcBef>
        <a:spcPts val="600"/>
      </a:spcBef>
      <a:spcAft>
        <a:spcPts val="0"/>
      </a:spcAft>
      <a:buClr>
        <a:srgbClr val="808080"/>
      </a:buClr>
      <a:buSzPct val="80000"/>
      <a:buFontTx/>
      <a:buChar char="•"/>
      <a:tabLst/>
      <a:defRPr kumimoji="0" sz="2800" b="0" i="0" u="none" strike="noStrike" cap="none" spc="0" normalizeH="0" baseline="0">
        <a:ln>
          <a:noFill/>
        </a:ln>
        <a:solidFill>
          <a:srgbClr val="000000"/>
        </a:solidFill>
        <a:effectLst/>
        <a:uFillTx/>
        <a:latin typeface="+mn-lt"/>
        <a:ea typeface="+mn-ea"/>
        <a:cs typeface="+mn-cs"/>
        <a:sym typeface="Arial"/>
      </a:defRPr>
    </a:lvl4pPr>
    <a:lvl5pPr marL="1828800" marR="0" indent="0" algn="l" defTabSz="914400" rtl="0" fontAlgn="auto" latinLnBrk="0" hangingPunct="0">
      <a:lnSpc>
        <a:spcPct val="90000"/>
      </a:lnSpc>
      <a:spcBef>
        <a:spcPts val="600"/>
      </a:spcBef>
      <a:spcAft>
        <a:spcPts val="0"/>
      </a:spcAft>
      <a:buClr>
        <a:srgbClr val="808080"/>
      </a:buClr>
      <a:buSzPct val="80000"/>
      <a:buFontTx/>
      <a:buChar char="•"/>
      <a:tabLst/>
      <a:defRPr kumimoji="0" sz="28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90000"/>
      </a:lnSpc>
      <a:spcBef>
        <a:spcPts val="600"/>
      </a:spcBef>
      <a:spcAft>
        <a:spcPts val="0"/>
      </a:spcAft>
      <a:buClr>
        <a:srgbClr val="808080"/>
      </a:buClr>
      <a:buSzTx/>
      <a:buFontTx/>
      <a:buNone/>
      <a:tabLst/>
      <a:defRPr kumimoji="0" sz="28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90000"/>
      </a:lnSpc>
      <a:spcBef>
        <a:spcPts val="600"/>
      </a:spcBef>
      <a:spcAft>
        <a:spcPts val="0"/>
      </a:spcAft>
      <a:buClr>
        <a:srgbClr val="808080"/>
      </a:buClr>
      <a:buSzTx/>
      <a:buFontTx/>
      <a:buNone/>
      <a:tabLst/>
      <a:defRPr kumimoji="0" sz="28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90000"/>
      </a:lnSpc>
      <a:spcBef>
        <a:spcPts val="600"/>
      </a:spcBef>
      <a:spcAft>
        <a:spcPts val="0"/>
      </a:spcAft>
      <a:buClr>
        <a:srgbClr val="808080"/>
      </a:buClr>
      <a:buSzTx/>
      <a:buFontTx/>
      <a:buNone/>
      <a:tabLst/>
      <a:defRPr kumimoji="0" sz="28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90000"/>
      </a:lnSpc>
      <a:spcBef>
        <a:spcPts val="600"/>
      </a:spcBef>
      <a:spcAft>
        <a:spcPts val="0"/>
      </a:spcAft>
      <a:buClr>
        <a:srgbClr val="808080"/>
      </a:buClr>
      <a:buSzTx/>
      <a:buFontTx/>
      <a:buNone/>
      <a:tabLst/>
      <a:defRPr kumimoji="0" sz="28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D7CA"/>
          </a:solidFill>
        </a:fill>
      </a:tcStyle>
    </a:wholeTbl>
    <a:band2H>
      <a:tcTxStyle/>
      <a:tcStyle>
        <a:tcBdr/>
        <a:fill>
          <a:solidFill>
            <a:srgbClr val="FFEC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9"/>
    <p:restoredTop sz="94666"/>
  </p:normalViewPr>
  <p:slideViewPr>
    <p:cSldViewPr snapToGrid="0" snapToObjects="1">
      <p:cViewPr varScale="1">
        <p:scale>
          <a:sx n="73" d="100"/>
          <a:sy n="73" d="100"/>
        </p:scale>
        <p:origin x="166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Shape 38"/>
          <p:cNvSpPr>
            <a:spLocks noGrp="1" noRot="1" noChangeAspect="1"/>
          </p:cNvSpPr>
          <p:nvPr>
            <p:ph type="sldImg"/>
          </p:nvPr>
        </p:nvSpPr>
        <p:spPr>
          <a:xfrm>
            <a:off x="1143000" y="685800"/>
            <a:ext cx="4572000" cy="3429000"/>
          </a:xfrm>
          <a:prstGeom prst="rect">
            <a:avLst/>
          </a:prstGeom>
        </p:spPr>
        <p:txBody>
          <a:bodyPr/>
          <a:lstStyle/>
          <a:p>
            <a:endParaRPr/>
          </a:p>
        </p:txBody>
      </p:sp>
      <p:sp>
        <p:nvSpPr>
          <p:cNvPr id="39" name="Shape 3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IEEE Rising Stars Conference</a:t>
            </a:r>
            <a:r>
              <a:rPr lang="en-US" baseline="0" dirty="0"/>
              <a:t> serves as a launch pad for top performing students and young </a:t>
            </a:r>
            <a:r>
              <a:rPr lang="en-US" baseline="0" dirty="0" err="1"/>
              <a:t>professioals</a:t>
            </a:r>
            <a:r>
              <a:rPr lang="en-US" baseline="0" dirty="0"/>
              <a:t>. Attendees at the event will gain insight on how best to further their careers by networking and learning from industry professionals and executives from leading international companies. Rising Stars Conference attendees will leave the event with better preparation to face the </a:t>
            </a:r>
            <a:r>
              <a:rPr lang="en-US" baseline="0" dirty="0" err="1"/>
              <a:t>challengs</a:t>
            </a:r>
            <a:r>
              <a:rPr lang="en-US" baseline="0" dirty="0"/>
              <a:t> presented to them and armed with the appropriate contacts needed to gain the insight to be successful in the post-graduation career.</a:t>
            </a:r>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41</a:t>
            </a:fld>
            <a:endParaRPr lang="en-US"/>
          </a:p>
        </p:txBody>
      </p:sp>
    </p:spTree>
    <p:extLst>
      <p:ext uri="{BB962C8B-B14F-4D97-AF65-F5344CB8AC3E}">
        <p14:creationId xmlns:p14="http://schemas.microsoft.com/office/powerpoint/2010/main" val="17807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dirty="0"/>
          </a:p>
        </p:txBody>
      </p:sp>
      <p:sp>
        <p:nvSpPr>
          <p:cNvPr id="29700" name="Slide Number Placeholder 3"/>
          <p:cNvSpPr>
            <a:spLocks noGrp="1"/>
          </p:cNvSpPr>
          <p:nvPr>
            <p:ph type="sldNum" sz="quarter" idx="5"/>
          </p:nvPr>
        </p:nvSpPr>
        <p:spPr bwMode="auto">
          <a:xfrm>
            <a:off x="3884613" y="8685213"/>
            <a:ext cx="2971800" cy="45720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defTabSz="457200" fontAlgn="base">
              <a:spcBef>
                <a:spcPct val="0"/>
              </a:spcBef>
              <a:spcAft>
                <a:spcPct val="0"/>
              </a:spcAft>
              <a:defRPr>
                <a:solidFill>
                  <a:schemeClr val="tx1"/>
                </a:solidFill>
                <a:latin typeface="Verdana" pitchFamily="34" charset="0"/>
              </a:defRPr>
            </a:lvl6pPr>
            <a:lvl7pPr marL="2971800" indent="-228600" defTabSz="457200" fontAlgn="base">
              <a:spcBef>
                <a:spcPct val="0"/>
              </a:spcBef>
              <a:spcAft>
                <a:spcPct val="0"/>
              </a:spcAft>
              <a:defRPr>
                <a:solidFill>
                  <a:schemeClr val="tx1"/>
                </a:solidFill>
                <a:latin typeface="Verdana" pitchFamily="34" charset="0"/>
              </a:defRPr>
            </a:lvl7pPr>
            <a:lvl8pPr marL="3429000" indent="-228600" defTabSz="457200" fontAlgn="base">
              <a:spcBef>
                <a:spcPct val="0"/>
              </a:spcBef>
              <a:spcAft>
                <a:spcPct val="0"/>
              </a:spcAft>
              <a:defRPr>
                <a:solidFill>
                  <a:schemeClr val="tx1"/>
                </a:solidFill>
                <a:latin typeface="Verdana" pitchFamily="34" charset="0"/>
              </a:defRPr>
            </a:lvl8pPr>
            <a:lvl9pPr marL="3886200" indent="-228600" defTabSz="4572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7C1F3B3D-7821-44A3-97AE-358D88AFE14B}" type="slidenum">
              <a:rPr lang="en-AU" smtClean="0">
                <a:solidFill>
                  <a:prstClr val="black"/>
                </a:solidFill>
                <a:latin typeface="Calibri" pitchFamily="34" charset="0"/>
              </a:rPr>
              <a:pPr fontAlgn="base">
                <a:spcBef>
                  <a:spcPct val="0"/>
                </a:spcBef>
                <a:spcAft>
                  <a:spcPct val="0"/>
                </a:spcAft>
                <a:defRPr/>
              </a:pPr>
              <a:t>68</a:t>
            </a:fld>
            <a:endParaRPr lang="en-AU">
              <a:solidFill>
                <a:prstClr val="black"/>
              </a:solidFill>
              <a:latin typeface="Calibri" pitchFamily="34" charset="0"/>
            </a:endParaRPr>
          </a:p>
        </p:txBody>
      </p:sp>
    </p:spTree>
    <p:extLst>
      <p:ext uri="{BB962C8B-B14F-4D97-AF65-F5344CB8AC3E}">
        <p14:creationId xmlns:p14="http://schemas.microsoft.com/office/powerpoint/2010/main" val="270874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noRot="1" noChangeAspect="1"/>
          </p:cNvSpPr>
          <p:nvPr>
            <p:ph type="sldImg"/>
          </p:nvPr>
        </p:nvSpPr>
        <p:spPr>
          <a:prstGeom prst="rect">
            <a:avLst/>
          </a:prstGeom>
        </p:spPr>
        <p:txBody>
          <a:bodyPr/>
          <a:lstStyle/>
          <a:p>
            <a:endParaRPr/>
          </a:p>
        </p:txBody>
      </p:sp>
      <p:sp>
        <p:nvSpPr>
          <p:cNvPr id="108" name="Shape 108"/>
          <p:cNvSpPr>
            <a:spLocks noGrp="1"/>
          </p:cNvSpPr>
          <p:nvPr>
            <p:ph type="body" sz="quarter" idx="1"/>
          </p:nvPr>
        </p:nvSpPr>
        <p:spPr>
          <a:prstGeom prst="rect">
            <a:avLst/>
          </a:prstGeom>
        </p:spPr>
        <p:txBody>
          <a:bodyPr/>
          <a:lstStyle/>
          <a:p>
            <a:r>
              <a:rPr dirty="0"/>
              <a:t>The key officers of the Student Branch are the Chair, Vice-Chair, Secretary and Treasurer.  All Student Branches (and all other entities within IEEE) are required to have these four positions filled.  While it is not required, it is strongly recommended that each Student Branch flush out a significant list of other officer positions and create as many other positions on the Student Branch Executive Committee as possible. </a:t>
            </a:r>
          </a:p>
        </p:txBody>
      </p:sp>
    </p:spTree>
    <p:extLst>
      <p:ext uri="{BB962C8B-B14F-4D97-AF65-F5344CB8AC3E}">
        <p14:creationId xmlns:p14="http://schemas.microsoft.com/office/powerpoint/2010/main" val="4032359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 name="Shape 1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5" name="Shape 2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2" name="Shape 3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stretch>
            <a:fillRect/>
          </a:stretch>
        </p:blipFill>
        <p:spPr>
          <a:xfrm>
            <a:off x="-1" y="0"/>
            <a:ext cx="9143997" cy="1340555"/>
          </a:xfrm>
          <a:prstGeom prst="rect">
            <a:avLst/>
          </a:prstGeom>
        </p:spPr>
      </p:pic>
      <p:sp>
        <p:nvSpPr>
          <p:cNvPr id="5"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a:t>Click to edit header title</a:t>
            </a:r>
          </a:p>
        </p:txBody>
      </p:sp>
      <p:sp>
        <p:nvSpPr>
          <p:cNvPr id="2" name="Date Placeholder 1"/>
          <p:cNvSpPr>
            <a:spLocks noGrp="1"/>
          </p:cNvSpPr>
          <p:nvPr>
            <p:ph type="dt" sz="half" idx="12"/>
          </p:nvPr>
        </p:nvSpPr>
        <p:spPr>
          <a:xfrm>
            <a:off x="457200" y="6356350"/>
            <a:ext cx="2133600" cy="365125"/>
          </a:xfrm>
          <a:prstGeom prst="rect">
            <a:avLst/>
          </a:prstGeom>
        </p:spPr>
        <p:txBody>
          <a:bodyPr/>
          <a:lstStyle/>
          <a:p>
            <a:fld id="{2CCDD0C2-20EF-4B17-B72C-FCE96D8134CD}" type="datetime1">
              <a:rPr lang="en-US" smtClean="0"/>
              <a:pPr/>
              <a:t>10/13/2018</a:t>
            </a:fld>
            <a:endParaRPr lang="en-US" dirty="0"/>
          </a:p>
        </p:txBody>
      </p:sp>
      <p:sp>
        <p:nvSpPr>
          <p:cNvPr id="3" name="Slide Number Placeholder 2"/>
          <p:cNvSpPr>
            <a:spLocks noGrp="1"/>
          </p:cNvSpPr>
          <p:nvPr>
            <p:ph type="sldNum" sz="quarter" idx="13"/>
          </p:nvPr>
        </p:nvSpPr>
        <p:spPr/>
        <p:txBody>
          <a:bodyPr/>
          <a:lstStyle/>
          <a:p>
            <a:fld id="{60BC5383-B22C-A746-A4AF-C32103C6BFA6}" type="slidenum">
              <a:rPr lang="en-US" smtClean="0"/>
              <a:pPr/>
              <a:t>‹#›</a:t>
            </a:fld>
            <a:endParaRPr lang="en-US" dirty="0"/>
          </a:p>
        </p:txBody>
      </p:sp>
      <p:sp>
        <p:nvSpPr>
          <p:cNvPr id="7" name="Content Placeholder 3"/>
          <p:cNvSpPr>
            <a:spLocks noGrp="1"/>
          </p:cNvSpPr>
          <p:nvPr>
            <p:ph sz="half" idx="11" hasCustomPrompt="1"/>
          </p:nvPr>
        </p:nvSpPr>
        <p:spPr>
          <a:xfrm>
            <a:off x="366889" y="1644952"/>
            <a:ext cx="8381999"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a:t>Click to Edit Content</a:t>
            </a:r>
          </a:p>
          <a:p>
            <a:pPr lvl="1"/>
            <a:r>
              <a:rPr lang="en-US" sz="1800"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US" dirty="0"/>
          </a:p>
        </p:txBody>
      </p:sp>
    </p:spTree>
    <p:extLst>
      <p:ext uri="{BB962C8B-B14F-4D97-AF65-F5344CB8AC3E}">
        <p14:creationId xmlns:p14="http://schemas.microsoft.com/office/powerpoint/2010/main" val="880477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resentation Title Slide Opt 1 Editable">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50" y="0"/>
            <a:ext cx="9167750" cy="6858000"/>
          </a:xfrm>
          <a:prstGeom prst="rect">
            <a:avLst/>
          </a:prstGeom>
        </p:spPr>
      </p:pic>
      <p:sp>
        <p:nvSpPr>
          <p:cNvPr id="10" name="Slide Number Placeholder 9"/>
          <p:cNvSpPr>
            <a:spLocks noGrp="1"/>
          </p:cNvSpPr>
          <p:nvPr>
            <p:ph type="sldNum" sz="quarter" idx="18"/>
          </p:nvPr>
        </p:nvSpPr>
        <p:spPr>
          <a:xfrm>
            <a:off x="6230037" y="6227084"/>
            <a:ext cx="323163" cy="258532"/>
          </a:xfrm>
        </p:spPr>
        <p:txBody>
          <a:bodyPr/>
          <a:lstStyle>
            <a:lvl1pPr>
              <a:defRPr>
                <a:solidFill>
                  <a:srgbClr val="0066A1"/>
                </a:solidFill>
              </a:defRPr>
            </a:lvl1pPr>
          </a:lstStyle>
          <a:p>
            <a:fld id="{3DD97BEB-BAEF-0344-9D5C-EC73E478698A}" type="slidenum">
              <a:rPr lang="en-US" smtClean="0"/>
              <a:pPr/>
              <a:t>‹#›</a:t>
            </a:fld>
            <a:endParaRPr lang="en-US"/>
          </a:p>
        </p:txBody>
      </p:sp>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1496" t="9657"/>
          <a:stretch/>
        </p:blipFill>
        <p:spPr>
          <a:xfrm rot="10800000" flipH="1">
            <a:off x="0" y="6003834"/>
            <a:ext cx="9144000" cy="854167"/>
          </a:xfrm>
          <a:prstGeom prst="rect">
            <a:avLst/>
          </a:prstGeom>
        </p:spPr>
      </p:pic>
      <p:pic>
        <p:nvPicPr>
          <p:cNvPr id="18" name="Picture 17"/>
          <p:cNvPicPr>
            <a:picLocks noChangeAspect="1"/>
          </p:cNvPicPr>
          <p:nvPr userDrawn="1"/>
        </p:nvPicPr>
        <p:blipFill rotWithShape="1">
          <a:blip r:embed="rId3">
            <a:extLst>
              <a:ext uri="{28A0092B-C50C-407E-A947-70E740481C1C}">
                <a14:useLocalDpi xmlns:a14="http://schemas.microsoft.com/office/drawing/2010/main" val="0"/>
              </a:ext>
            </a:extLst>
          </a:blip>
          <a:srcRect l="1496" t="9657"/>
          <a:stretch/>
        </p:blipFill>
        <p:spPr>
          <a:xfrm flipH="1">
            <a:off x="0" y="-27990"/>
            <a:ext cx="9144000" cy="854167"/>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13961" y="5690008"/>
            <a:ext cx="1215715" cy="473319"/>
          </a:xfrm>
          <a:prstGeom prst="rect">
            <a:avLst/>
          </a:prstGeom>
        </p:spPr>
      </p:pic>
      <p:sp>
        <p:nvSpPr>
          <p:cNvPr id="20" name="Picture Placeholder 49"/>
          <p:cNvSpPr>
            <a:spLocks noGrp="1"/>
          </p:cNvSpPr>
          <p:nvPr>
            <p:ph type="pic" sz="quarter" idx="13" hasCustomPrompt="1"/>
          </p:nvPr>
        </p:nvSpPr>
        <p:spPr>
          <a:xfrm>
            <a:off x="0" y="870069"/>
            <a:ext cx="1828800" cy="2438400"/>
          </a:xfrm>
          <a:blipFill>
            <a:blip r:embed="rId5"/>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INSERT</a:t>
            </a:r>
            <a:br>
              <a:rPr lang="en-US" dirty="0"/>
            </a:br>
            <a:r>
              <a:rPr lang="en-US" dirty="0"/>
              <a:t> IMAGE </a:t>
            </a:r>
          </a:p>
        </p:txBody>
      </p:sp>
      <p:sp>
        <p:nvSpPr>
          <p:cNvPr id="21" name="Picture Placeholder 49"/>
          <p:cNvSpPr>
            <a:spLocks noGrp="1"/>
          </p:cNvSpPr>
          <p:nvPr>
            <p:ph type="pic" sz="quarter" idx="14" hasCustomPrompt="1"/>
          </p:nvPr>
        </p:nvSpPr>
        <p:spPr>
          <a:xfrm>
            <a:off x="1828800" y="870069"/>
            <a:ext cx="1828800" cy="2438400"/>
          </a:xfrm>
          <a:blipFill>
            <a:blip r:embed="rId6"/>
            <a:stretch>
              <a:fillRect/>
            </a:stretch>
          </a:blipFill>
        </p:spPr>
        <p:txBody>
          <a:bodyPr anchor="ctr">
            <a:normAutofit/>
          </a:bodyPr>
          <a:lstStyle>
            <a:lvl1pPr marL="0" marR="0" indent="0" algn="ctr" defTabSz="914378"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22" name="Picture Placeholder 49"/>
          <p:cNvSpPr>
            <a:spLocks noGrp="1"/>
          </p:cNvSpPr>
          <p:nvPr>
            <p:ph type="pic" sz="quarter" idx="15" hasCustomPrompt="1"/>
          </p:nvPr>
        </p:nvSpPr>
        <p:spPr>
          <a:xfrm>
            <a:off x="3657600" y="870069"/>
            <a:ext cx="1828800" cy="2438400"/>
          </a:xfrm>
          <a:blipFill>
            <a:blip r:embed="rId7"/>
            <a:stretch>
              <a:fillRect/>
            </a:stretch>
          </a:blipFill>
        </p:spPr>
        <p:txBody>
          <a:bodyPr anchor="ctr">
            <a:normAutofit/>
          </a:bodyPr>
          <a:lstStyle>
            <a:lvl1pPr marL="0" marR="0" indent="0" algn="ctr" defTabSz="914378"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23" name="Picture Placeholder 49"/>
          <p:cNvSpPr>
            <a:spLocks noGrp="1"/>
          </p:cNvSpPr>
          <p:nvPr>
            <p:ph type="pic" sz="quarter" idx="16" hasCustomPrompt="1"/>
          </p:nvPr>
        </p:nvSpPr>
        <p:spPr>
          <a:xfrm>
            <a:off x="5486400" y="870069"/>
            <a:ext cx="1828800" cy="2438400"/>
          </a:xfrm>
          <a:blipFill>
            <a:blip r:embed="rId8"/>
            <a:stretch>
              <a:fillRect/>
            </a:stretch>
          </a:blipFill>
        </p:spPr>
        <p:txBody>
          <a:bodyPr anchor="ctr">
            <a:normAutofit/>
          </a:bodyPr>
          <a:lstStyle>
            <a:lvl1pPr marL="0" marR="0" indent="0" algn="ctr" defTabSz="914378"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24" name="Picture Placeholder 49"/>
          <p:cNvSpPr>
            <a:spLocks noGrp="1"/>
          </p:cNvSpPr>
          <p:nvPr>
            <p:ph type="pic" sz="quarter" idx="17" hasCustomPrompt="1"/>
          </p:nvPr>
        </p:nvSpPr>
        <p:spPr>
          <a:xfrm>
            <a:off x="7315200" y="870069"/>
            <a:ext cx="1828800" cy="2438400"/>
          </a:xfrm>
          <a:blipFill>
            <a:blip r:embed="rId9"/>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a:t>
            </a:r>
          </a:p>
        </p:txBody>
      </p:sp>
      <p:sp>
        <p:nvSpPr>
          <p:cNvPr id="25" name="Title 1"/>
          <p:cNvSpPr>
            <a:spLocks noGrp="1"/>
          </p:cNvSpPr>
          <p:nvPr>
            <p:ph type="ctrTitle" hasCustomPrompt="1"/>
          </p:nvPr>
        </p:nvSpPr>
        <p:spPr>
          <a:xfrm>
            <a:off x="685800" y="4184082"/>
            <a:ext cx="7772400" cy="697311"/>
          </a:xfrm>
        </p:spPr>
        <p:txBody>
          <a:bodyPr anchor="b">
            <a:normAutofit/>
          </a:bodyPr>
          <a:lstStyle>
            <a:lvl1pPr algn="l">
              <a:defRPr sz="3300" i="0">
                <a:solidFill>
                  <a:srgbClr val="0066A1"/>
                </a:solidFill>
              </a:defRPr>
            </a:lvl1pPr>
          </a:lstStyle>
          <a:p>
            <a:r>
              <a:rPr lang="en-US" dirty="0"/>
              <a:t>Presentation Title</a:t>
            </a:r>
          </a:p>
        </p:txBody>
      </p:sp>
      <p:sp>
        <p:nvSpPr>
          <p:cNvPr id="26" name="Subtitle 2"/>
          <p:cNvSpPr>
            <a:spLocks noGrp="1"/>
          </p:cNvSpPr>
          <p:nvPr>
            <p:ph type="subTitle" idx="1" hasCustomPrompt="1"/>
          </p:nvPr>
        </p:nvSpPr>
        <p:spPr>
          <a:xfrm>
            <a:off x="685800" y="4973468"/>
            <a:ext cx="7772400" cy="1275747"/>
          </a:xfrm>
        </p:spPr>
        <p:txBody>
          <a:bodyPr>
            <a:normAutofit/>
          </a:bodyPr>
          <a:lstStyle>
            <a:lvl1pPr marL="0" indent="0" algn="l">
              <a:buNone/>
              <a:defRPr sz="2100" b="1" i="1">
                <a:solidFill>
                  <a:schemeClr val="tx1">
                    <a:lumMod val="50000"/>
                    <a:lumOff val="50000"/>
                  </a:schemeClr>
                </a:solidFill>
                <a:latin typeface="Calibri" charset="0"/>
                <a:ea typeface="Calibri" charset="0"/>
                <a:cs typeface="Calibri"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Subhead</a:t>
            </a:r>
          </a:p>
        </p:txBody>
      </p:sp>
    </p:spTree>
    <p:extLst>
      <p:ext uri="{BB962C8B-B14F-4D97-AF65-F5344CB8AC3E}">
        <p14:creationId xmlns:p14="http://schemas.microsoft.com/office/powerpoint/2010/main" val="632422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buFontTx/>
              <a:buBlip>
                <a:blip r:embed="rId2"/>
              </a:buBlip>
              <a:defRPr/>
            </a:lvl1pPr>
            <a:lvl2pPr>
              <a:buClr>
                <a:schemeClr val="tx1">
                  <a:lumMod val="65000"/>
                  <a:lumOff val="35000"/>
                </a:schemeClr>
              </a:buClr>
              <a:defRPr/>
            </a:lvl2pPr>
            <a:lvl3pPr>
              <a:buClr>
                <a:schemeClr val="tx1">
                  <a:lumMod val="65000"/>
                  <a:lumOff val="35000"/>
                </a:schemeClr>
              </a:buClr>
              <a:defRPr/>
            </a:lvl3pPr>
            <a:lvl4pPr>
              <a:buClr>
                <a:schemeClr val="tx1">
                  <a:lumMod val="65000"/>
                  <a:lumOff val="35000"/>
                </a:schemeClr>
              </a:buClr>
              <a:defRPr/>
            </a:lvl4pPr>
            <a:lvl5pPr>
              <a:buClr>
                <a:schemeClr val="tx1">
                  <a:lumMod val="65000"/>
                  <a:lumOff val="3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9"/>
          <p:cNvSpPr>
            <a:spLocks noGrp="1"/>
          </p:cNvSpPr>
          <p:nvPr>
            <p:ph type="dt" sz="half" idx="10"/>
          </p:nvPr>
        </p:nvSpPr>
        <p:spPr>
          <a:xfrm>
            <a:off x="865188" y="6356350"/>
            <a:ext cx="1643062" cy="365125"/>
          </a:xfrm>
          <a:prstGeom prst="rect">
            <a:avLst/>
          </a:prstGeom>
        </p:spPr>
        <p:txBody>
          <a:bodyPr/>
          <a:lstStyle>
            <a:lvl1pPr>
              <a:defRPr/>
            </a:lvl1pPr>
          </a:lstStyle>
          <a:p>
            <a:pPr>
              <a:defRPr/>
            </a:pPr>
            <a:fld id="{435A015E-9749-4F3D-B520-EDBBB714E6CE}" type="datetime1">
              <a:rPr lang="en-US"/>
              <a:pPr>
                <a:defRPr/>
              </a:pPr>
              <a:t>10/13/2018</a:t>
            </a:fld>
            <a:endParaRPr lang="en-US"/>
          </a:p>
        </p:txBody>
      </p:sp>
      <p:sp>
        <p:nvSpPr>
          <p:cNvPr id="5" name="Slide Number Placeholder 10"/>
          <p:cNvSpPr>
            <a:spLocks noGrp="1"/>
          </p:cNvSpPr>
          <p:nvPr>
            <p:ph type="sldNum" sz="quarter" idx="11"/>
          </p:nvPr>
        </p:nvSpPr>
        <p:spPr/>
        <p:txBody>
          <a:bodyPr/>
          <a:lstStyle>
            <a:lvl1pPr>
              <a:defRPr/>
            </a:lvl1pPr>
          </a:lstStyle>
          <a:p>
            <a:pPr>
              <a:defRPr/>
            </a:pPr>
            <a:fld id="{5FE7B7BC-3069-4CF1-B5E7-03A8CE637FD1}" type="slidenum">
              <a:rPr lang="en-US"/>
              <a:pPr>
                <a:defRPr/>
              </a:pPr>
              <a:t>‹#›</a:t>
            </a:fld>
            <a:endParaRPr lang="en-US"/>
          </a:p>
        </p:txBody>
      </p:sp>
    </p:spTree>
    <p:extLst>
      <p:ext uri="{BB962C8B-B14F-4D97-AF65-F5344CB8AC3E}">
        <p14:creationId xmlns:p14="http://schemas.microsoft.com/office/powerpoint/2010/main" val="1906287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9"/>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7"/>
            <a:ext cx="8229600" cy="1325563"/>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p>
            <a:r>
              <a:t>Title Text</a:t>
            </a:r>
          </a:p>
        </p:txBody>
      </p:sp>
      <p:sp>
        <p:nvSpPr>
          <p:cNvPr id="3" name="Shape 3"/>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buBlip>
                <a:blip r:embed="rId10"/>
              </a:buBlip>
            </a:lvl1p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spcBef>
                <a:spcPts val="200"/>
              </a:spcBef>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F3D88"/>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F3D88"/>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F3D88"/>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F3D88"/>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F3D88"/>
          </a:solidFill>
          <a:uFillTx/>
          <a:latin typeface="+mn-lt"/>
          <a:ea typeface="+mn-ea"/>
          <a:cs typeface="+mn-cs"/>
          <a:sym typeface="Arial"/>
        </a:defRPr>
      </a:lvl5pPr>
      <a:lvl6pPr marL="0" marR="0" indent="457200" algn="l" defTabSz="914400" rtl="0" latinLnBrk="0">
        <a:lnSpc>
          <a:spcPct val="100000"/>
        </a:lnSpc>
        <a:spcBef>
          <a:spcPts val="0"/>
        </a:spcBef>
        <a:spcAft>
          <a:spcPts val="0"/>
        </a:spcAft>
        <a:buClrTx/>
        <a:buSzTx/>
        <a:buFontTx/>
        <a:buNone/>
        <a:tabLst/>
        <a:defRPr sz="3600" b="1" i="0" u="none" strike="noStrike" cap="none" spc="0" baseline="0">
          <a:ln>
            <a:noFill/>
          </a:ln>
          <a:solidFill>
            <a:srgbClr val="0F3D88"/>
          </a:solidFill>
          <a:uFillTx/>
          <a:latin typeface="+mn-lt"/>
          <a:ea typeface="+mn-ea"/>
          <a:cs typeface="+mn-cs"/>
          <a:sym typeface="Arial"/>
        </a:defRPr>
      </a:lvl6pPr>
      <a:lvl7pPr marL="0" marR="0" indent="914400" algn="l" defTabSz="914400" rtl="0" latinLnBrk="0">
        <a:lnSpc>
          <a:spcPct val="100000"/>
        </a:lnSpc>
        <a:spcBef>
          <a:spcPts val="0"/>
        </a:spcBef>
        <a:spcAft>
          <a:spcPts val="0"/>
        </a:spcAft>
        <a:buClrTx/>
        <a:buSzTx/>
        <a:buFontTx/>
        <a:buNone/>
        <a:tabLst/>
        <a:defRPr sz="3600" b="1" i="0" u="none" strike="noStrike" cap="none" spc="0" baseline="0">
          <a:ln>
            <a:noFill/>
          </a:ln>
          <a:solidFill>
            <a:srgbClr val="0F3D88"/>
          </a:solidFill>
          <a:uFillTx/>
          <a:latin typeface="+mn-lt"/>
          <a:ea typeface="+mn-ea"/>
          <a:cs typeface="+mn-cs"/>
          <a:sym typeface="Arial"/>
        </a:defRPr>
      </a:lvl7pPr>
      <a:lvl8pPr marL="0" marR="0" indent="1371600" algn="l" defTabSz="914400" rtl="0" latinLnBrk="0">
        <a:lnSpc>
          <a:spcPct val="100000"/>
        </a:lnSpc>
        <a:spcBef>
          <a:spcPts val="0"/>
        </a:spcBef>
        <a:spcAft>
          <a:spcPts val="0"/>
        </a:spcAft>
        <a:buClrTx/>
        <a:buSzTx/>
        <a:buFontTx/>
        <a:buNone/>
        <a:tabLst/>
        <a:defRPr sz="3600" b="1" i="0" u="none" strike="noStrike" cap="none" spc="0" baseline="0">
          <a:ln>
            <a:noFill/>
          </a:ln>
          <a:solidFill>
            <a:srgbClr val="0F3D88"/>
          </a:solidFill>
          <a:uFillTx/>
          <a:latin typeface="+mn-lt"/>
          <a:ea typeface="+mn-ea"/>
          <a:cs typeface="+mn-cs"/>
          <a:sym typeface="Arial"/>
        </a:defRPr>
      </a:lvl8pPr>
      <a:lvl9pPr marL="0" marR="0" indent="1828800" algn="l" defTabSz="914400" rtl="0" latinLnBrk="0">
        <a:lnSpc>
          <a:spcPct val="100000"/>
        </a:lnSpc>
        <a:spcBef>
          <a:spcPts val="0"/>
        </a:spcBef>
        <a:spcAft>
          <a:spcPts val="0"/>
        </a:spcAft>
        <a:buClrTx/>
        <a:buSzTx/>
        <a:buFontTx/>
        <a:buNone/>
        <a:tabLst/>
        <a:defRPr sz="3600" b="1" i="0" u="none" strike="noStrike" cap="none" spc="0" baseline="0">
          <a:ln>
            <a:noFill/>
          </a:ln>
          <a:solidFill>
            <a:srgbClr val="0F3D88"/>
          </a:solidFill>
          <a:uFillTx/>
          <a:latin typeface="+mn-lt"/>
          <a:ea typeface="+mn-ea"/>
          <a:cs typeface="+mn-cs"/>
          <a:sym typeface="Arial"/>
        </a:defRPr>
      </a:lvl9pPr>
    </p:titleStyle>
    <p:bodyStyle>
      <a:lvl1pPr marL="342900" marR="0" indent="-342900" algn="l" defTabSz="914400" rtl="0" latinLnBrk="0">
        <a:lnSpc>
          <a:spcPct val="100000"/>
        </a:lnSpc>
        <a:spcBef>
          <a:spcPts val="600"/>
        </a:spcBef>
        <a:spcAft>
          <a:spcPts val="0"/>
        </a:spcAft>
        <a:buClrTx/>
        <a:buSzPct val="80000"/>
        <a:buFontTx/>
        <a:buBlip>
          <a:blip r:embed="rId10"/>
        </a:buBlip>
        <a:tabLst/>
        <a:defRPr sz="2800" b="0" i="0" u="none" strike="noStrike" cap="none" spc="0" baseline="0">
          <a:ln>
            <a:noFill/>
          </a:ln>
          <a:solidFill>
            <a:srgbClr val="000000"/>
          </a:solidFill>
          <a:uFillTx/>
          <a:latin typeface="+mn-lt"/>
          <a:ea typeface="+mn-ea"/>
          <a:cs typeface="+mn-cs"/>
          <a:sym typeface="Arial"/>
        </a:defRPr>
      </a:lvl1pPr>
      <a:lvl2pPr marL="764930" marR="0" indent="-307730" algn="l" defTabSz="914400" rtl="0" latinLnBrk="0">
        <a:lnSpc>
          <a:spcPct val="100000"/>
        </a:lnSpc>
        <a:spcBef>
          <a:spcPts val="600"/>
        </a:spcBef>
        <a:spcAft>
          <a:spcPts val="0"/>
        </a:spcAft>
        <a:buClrTx/>
        <a:buSzPct val="100000"/>
        <a:buFontTx/>
        <a:buChar char="–"/>
        <a:tabLst/>
        <a:defRPr sz="2800" b="0" i="0" u="none" strike="noStrike" cap="none" spc="0" baseline="0">
          <a:ln>
            <a:noFill/>
          </a:ln>
          <a:solidFill>
            <a:srgbClr val="000000"/>
          </a:solidFill>
          <a:uFillTx/>
          <a:latin typeface="+mn-lt"/>
          <a:ea typeface="+mn-ea"/>
          <a:cs typeface="+mn-cs"/>
          <a:sym typeface="Arial"/>
        </a:defRPr>
      </a:lvl2pPr>
      <a:lvl3pPr marL="1205345" marR="0" indent="-290945" algn="l" defTabSz="914400" rtl="0" latinLnBrk="0">
        <a:lnSpc>
          <a:spcPct val="100000"/>
        </a:lnSpc>
        <a:spcBef>
          <a:spcPts val="600"/>
        </a:spcBef>
        <a:spcAft>
          <a:spcPts val="0"/>
        </a:spcAft>
        <a:buClrTx/>
        <a:buSzPct val="100000"/>
        <a:buFontTx/>
        <a:buChar char="▪"/>
        <a:tabLst/>
        <a:defRPr sz="2800" b="0" i="0" u="none" strike="noStrike" cap="none" spc="0" baseline="0">
          <a:ln>
            <a:noFill/>
          </a:ln>
          <a:solidFill>
            <a:srgbClr val="000000"/>
          </a:solidFill>
          <a:uFillTx/>
          <a:latin typeface="+mn-lt"/>
          <a:ea typeface="+mn-ea"/>
          <a:cs typeface="+mn-cs"/>
          <a:sym typeface="Arial"/>
        </a:defRPr>
      </a:lvl3pPr>
      <a:lvl4pPr marL="1691639" marR="0" indent="-320039" algn="l" defTabSz="914400" rtl="0" latinLnBrk="0">
        <a:lnSpc>
          <a:spcPct val="100000"/>
        </a:lnSpc>
        <a:spcBef>
          <a:spcPts val="600"/>
        </a:spcBef>
        <a:spcAft>
          <a:spcPts val="0"/>
        </a:spcAft>
        <a:buClrTx/>
        <a:buSzPct val="100000"/>
        <a:buFontTx/>
        <a:buChar char="–"/>
        <a:tabLst/>
        <a:defRPr sz="2800" b="0" i="0" u="none" strike="noStrike" cap="none" spc="0" baseline="0">
          <a:ln>
            <a:noFill/>
          </a:ln>
          <a:solidFill>
            <a:srgbClr val="000000"/>
          </a:solidFill>
          <a:uFillTx/>
          <a:latin typeface="+mn-lt"/>
          <a:ea typeface="+mn-ea"/>
          <a:cs typeface="+mn-cs"/>
          <a:sym typeface="Arial"/>
        </a:defRPr>
      </a:lvl4pPr>
      <a:lvl5pPr marL="2184400" marR="0" indent="-355600" algn="l" defTabSz="914400" rtl="0" latinLnBrk="0">
        <a:lnSpc>
          <a:spcPct val="100000"/>
        </a:lnSpc>
        <a:spcBef>
          <a:spcPts val="600"/>
        </a:spcBef>
        <a:spcAft>
          <a:spcPts val="0"/>
        </a:spcAft>
        <a:buClrTx/>
        <a:buSzPct val="100000"/>
        <a:buFontTx/>
        <a:buChar char="▪"/>
        <a:tabLst/>
        <a:defRPr sz="2800" b="0" i="0" u="none" strike="noStrike" cap="none" spc="0" baseline="0">
          <a:ln>
            <a:noFill/>
          </a:ln>
          <a:solidFill>
            <a:srgbClr val="000000"/>
          </a:solidFill>
          <a:uFillTx/>
          <a:latin typeface="+mn-lt"/>
          <a:ea typeface="+mn-ea"/>
          <a:cs typeface="+mn-cs"/>
          <a:sym typeface="Arial"/>
        </a:defRPr>
      </a:lvl5pPr>
      <a:lvl6pPr marL="2641600" marR="0" indent="-355600" algn="l" defTabSz="914400" rtl="0" latinLnBrk="0">
        <a:lnSpc>
          <a:spcPct val="100000"/>
        </a:lnSpc>
        <a:spcBef>
          <a:spcPts val="600"/>
        </a:spcBef>
        <a:spcAft>
          <a:spcPts val="0"/>
        </a:spcAft>
        <a:buClrTx/>
        <a:buSzPct val="100000"/>
        <a:buFontTx/>
        <a:buChar char="•"/>
        <a:tabLst/>
        <a:defRPr sz="2800" b="0" i="0" u="none" strike="noStrike" cap="none" spc="0" baseline="0">
          <a:ln>
            <a:noFill/>
          </a:ln>
          <a:solidFill>
            <a:srgbClr val="000000"/>
          </a:solidFill>
          <a:uFillTx/>
          <a:latin typeface="+mn-lt"/>
          <a:ea typeface="+mn-ea"/>
          <a:cs typeface="+mn-cs"/>
          <a:sym typeface="Arial"/>
        </a:defRPr>
      </a:lvl6pPr>
      <a:lvl7pPr marL="3098800" marR="0" indent="-355600" algn="l" defTabSz="914400" rtl="0" latinLnBrk="0">
        <a:lnSpc>
          <a:spcPct val="100000"/>
        </a:lnSpc>
        <a:spcBef>
          <a:spcPts val="600"/>
        </a:spcBef>
        <a:spcAft>
          <a:spcPts val="0"/>
        </a:spcAft>
        <a:buClrTx/>
        <a:buSzPct val="100000"/>
        <a:buFontTx/>
        <a:buChar char="•"/>
        <a:tabLst/>
        <a:defRPr sz="2800" b="0" i="0" u="none" strike="noStrike" cap="none" spc="0" baseline="0">
          <a:ln>
            <a:noFill/>
          </a:ln>
          <a:solidFill>
            <a:srgbClr val="000000"/>
          </a:solidFill>
          <a:uFillTx/>
          <a:latin typeface="+mn-lt"/>
          <a:ea typeface="+mn-ea"/>
          <a:cs typeface="+mn-cs"/>
          <a:sym typeface="Arial"/>
        </a:defRPr>
      </a:lvl7pPr>
      <a:lvl8pPr marL="3556000" marR="0" indent="-355600" algn="l" defTabSz="914400" rtl="0" latinLnBrk="0">
        <a:lnSpc>
          <a:spcPct val="100000"/>
        </a:lnSpc>
        <a:spcBef>
          <a:spcPts val="600"/>
        </a:spcBef>
        <a:spcAft>
          <a:spcPts val="0"/>
        </a:spcAft>
        <a:buClrTx/>
        <a:buSzPct val="100000"/>
        <a:buFontTx/>
        <a:buChar char="•"/>
        <a:tabLst/>
        <a:defRPr sz="2800" b="0" i="0" u="none" strike="noStrike" cap="none" spc="0" baseline="0">
          <a:ln>
            <a:noFill/>
          </a:ln>
          <a:solidFill>
            <a:srgbClr val="000000"/>
          </a:solidFill>
          <a:uFillTx/>
          <a:latin typeface="+mn-lt"/>
          <a:ea typeface="+mn-ea"/>
          <a:cs typeface="+mn-cs"/>
          <a:sym typeface="Arial"/>
        </a:defRPr>
      </a:lvl8pPr>
      <a:lvl9pPr marL="4013200" marR="0" indent="-355600" algn="l" defTabSz="914400" rtl="0" latinLnBrk="0">
        <a:lnSpc>
          <a:spcPct val="100000"/>
        </a:lnSpc>
        <a:spcBef>
          <a:spcPts val="600"/>
        </a:spcBef>
        <a:spcAft>
          <a:spcPts val="0"/>
        </a:spcAft>
        <a:buClrTx/>
        <a:buSzPct val="100000"/>
        <a:buFontTx/>
        <a:buChar char="•"/>
        <a:tabLst/>
        <a:defRPr sz="2800" b="0" i="0" u="none" strike="noStrike" cap="none" spc="0" baseline="0">
          <a:ln>
            <a:noFill/>
          </a:ln>
          <a:solidFill>
            <a:srgbClr val="000000"/>
          </a:solidFill>
          <a:uFillTx/>
          <a:latin typeface="+mn-lt"/>
          <a:ea typeface="+mn-ea"/>
          <a:cs typeface="+mn-cs"/>
          <a:sym typeface="Arial"/>
        </a:defRPr>
      </a:lvl9pPr>
    </p:bodyStyle>
    <p:otherStyle>
      <a:lvl1pPr marL="0" marR="0" indent="0" algn="r" defTabSz="914400" rtl="0" latinLnBrk="0">
        <a:lnSpc>
          <a:spcPct val="90000"/>
        </a:lnSpc>
        <a:spcBef>
          <a:spcPts val="200"/>
        </a:spcBef>
        <a:spcAft>
          <a:spcPts val="0"/>
        </a:spcAft>
        <a:buClr>
          <a:srgbClr val="808080"/>
        </a:buClr>
        <a:buSzPct val="80000"/>
        <a:buFontTx/>
        <a:buChar char="•"/>
        <a:tabLst/>
        <a:defRPr sz="1200" b="0" i="0" u="none" strike="noStrike" cap="none" spc="0" baseline="0">
          <a:ln>
            <a:noFill/>
          </a:ln>
          <a:solidFill>
            <a:schemeClr val="tx1"/>
          </a:solidFill>
          <a:uFillTx/>
          <a:latin typeface="+mn-lt"/>
          <a:ea typeface="+mn-ea"/>
          <a:cs typeface="+mn-cs"/>
          <a:sym typeface="Arial"/>
        </a:defRPr>
      </a:lvl1pPr>
      <a:lvl2pPr marL="457200" marR="0" indent="0" algn="r" defTabSz="914400" rtl="0" latinLnBrk="0">
        <a:lnSpc>
          <a:spcPct val="90000"/>
        </a:lnSpc>
        <a:spcBef>
          <a:spcPts val="200"/>
        </a:spcBef>
        <a:spcAft>
          <a:spcPts val="0"/>
        </a:spcAft>
        <a:buClr>
          <a:srgbClr val="808080"/>
        </a:buClr>
        <a:buSzPct val="80000"/>
        <a:buFontTx/>
        <a:buChar char="•"/>
        <a:tabLst/>
        <a:defRPr sz="1200" b="0" i="0" u="none" strike="noStrike" cap="none" spc="0" baseline="0">
          <a:ln>
            <a:noFill/>
          </a:ln>
          <a:solidFill>
            <a:schemeClr val="tx1"/>
          </a:solidFill>
          <a:uFillTx/>
          <a:latin typeface="+mn-lt"/>
          <a:ea typeface="+mn-ea"/>
          <a:cs typeface="+mn-cs"/>
          <a:sym typeface="Arial"/>
        </a:defRPr>
      </a:lvl2pPr>
      <a:lvl3pPr marL="914400" marR="0" indent="0" algn="r" defTabSz="914400" rtl="0" latinLnBrk="0">
        <a:lnSpc>
          <a:spcPct val="90000"/>
        </a:lnSpc>
        <a:spcBef>
          <a:spcPts val="200"/>
        </a:spcBef>
        <a:spcAft>
          <a:spcPts val="0"/>
        </a:spcAft>
        <a:buClr>
          <a:srgbClr val="808080"/>
        </a:buClr>
        <a:buSzPct val="80000"/>
        <a:buFontTx/>
        <a:buChar char="•"/>
        <a:tabLst/>
        <a:defRPr sz="1200" b="0" i="0" u="none" strike="noStrike" cap="none" spc="0" baseline="0">
          <a:ln>
            <a:noFill/>
          </a:ln>
          <a:solidFill>
            <a:schemeClr val="tx1"/>
          </a:solidFill>
          <a:uFillTx/>
          <a:latin typeface="+mn-lt"/>
          <a:ea typeface="+mn-ea"/>
          <a:cs typeface="+mn-cs"/>
          <a:sym typeface="Arial"/>
        </a:defRPr>
      </a:lvl3pPr>
      <a:lvl4pPr marL="1371600" marR="0" indent="0" algn="r" defTabSz="914400" rtl="0" latinLnBrk="0">
        <a:lnSpc>
          <a:spcPct val="90000"/>
        </a:lnSpc>
        <a:spcBef>
          <a:spcPts val="200"/>
        </a:spcBef>
        <a:spcAft>
          <a:spcPts val="0"/>
        </a:spcAft>
        <a:buClr>
          <a:srgbClr val="808080"/>
        </a:buClr>
        <a:buSzPct val="80000"/>
        <a:buFontTx/>
        <a:buChar char="•"/>
        <a:tabLst/>
        <a:defRPr sz="1200" b="0" i="0" u="none" strike="noStrike" cap="none" spc="0" baseline="0">
          <a:ln>
            <a:noFill/>
          </a:ln>
          <a:solidFill>
            <a:schemeClr val="tx1"/>
          </a:solidFill>
          <a:uFillTx/>
          <a:latin typeface="+mn-lt"/>
          <a:ea typeface="+mn-ea"/>
          <a:cs typeface="+mn-cs"/>
          <a:sym typeface="Arial"/>
        </a:defRPr>
      </a:lvl4pPr>
      <a:lvl5pPr marL="1828800" marR="0" indent="0" algn="r" defTabSz="914400" rtl="0" latinLnBrk="0">
        <a:lnSpc>
          <a:spcPct val="90000"/>
        </a:lnSpc>
        <a:spcBef>
          <a:spcPts val="200"/>
        </a:spcBef>
        <a:spcAft>
          <a:spcPts val="0"/>
        </a:spcAft>
        <a:buClr>
          <a:srgbClr val="808080"/>
        </a:buClr>
        <a:buSzPct val="80000"/>
        <a:buFontTx/>
        <a:buChar char="•"/>
        <a:tabLst/>
        <a:defRPr sz="1200" b="0" i="0" u="none" strike="noStrike" cap="none" spc="0" baseline="0">
          <a:ln>
            <a:noFill/>
          </a:ln>
          <a:solidFill>
            <a:schemeClr val="tx1"/>
          </a:solidFill>
          <a:uFillTx/>
          <a:latin typeface="+mn-lt"/>
          <a:ea typeface="+mn-ea"/>
          <a:cs typeface="+mn-cs"/>
          <a:sym typeface="Arial"/>
        </a:defRPr>
      </a:lvl5pPr>
      <a:lvl6pPr marL="0" marR="0" indent="0" algn="r" defTabSz="914400" rtl="0" latinLnBrk="0">
        <a:lnSpc>
          <a:spcPct val="90000"/>
        </a:lnSpc>
        <a:spcBef>
          <a:spcPts val="200"/>
        </a:spcBef>
        <a:spcAft>
          <a:spcPts val="0"/>
        </a:spcAft>
        <a:buClr>
          <a:srgbClr val="808080"/>
        </a:buClr>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0" algn="r" defTabSz="914400" rtl="0" latinLnBrk="0">
        <a:lnSpc>
          <a:spcPct val="90000"/>
        </a:lnSpc>
        <a:spcBef>
          <a:spcPts val="200"/>
        </a:spcBef>
        <a:spcAft>
          <a:spcPts val="0"/>
        </a:spcAft>
        <a:buClr>
          <a:srgbClr val="808080"/>
        </a:buClr>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0" algn="r" defTabSz="914400" rtl="0" latinLnBrk="0">
        <a:lnSpc>
          <a:spcPct val="90000"/>
        </a:lnSpc>
        <a:spcBef>
          <a:spcPts val="200"/>
        </a:spcBef>
        <a:spcAft>
          <a:spcPts val="0"/>
        </a:spcAft>
        <a:buClr>
          <a:srgbClr val="808080"/>
        </a:buClr>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0" algn="r" defTabSz="914400" rtl="0" latinLnBrk="0">
        <a:lnSpc>
          <a:spcPct val="90000"/>
        </a:lnSpc>
        <a:spcBef>
          <a:spcPts val="200"/>
        </a:spcBef>
        <a:spcAft>
          <a:spcPts val="0"/>
        </a:spcAft>
        <a:buClr>
          <a:srgbClr val="808080"/>
        </a:buClr>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officers.vtools.ieee.org/"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officers.vtools.ieee.org/" TargetMode="External"/><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hyperlink" Target="http://sites.ieee.org/vtools/"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yp-events.fluidreview.com/" TargetMode="External"/><Relationship Id="rId2" Type="http://schemas.openxmlformats.org/officeDocument/2006/relationships/hyperlink" Target="http://www.ieee.org/step"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ieee-student-awards.myreviewroom.com/"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mailto:lise.johnston@ieee.org"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mailto:Paulo.Vasconcelos@ieee.org" TargetMode="External"/><Relationship Id="rId4" Type="http://schemas.openxmlformats.org/officeDocument/2006/relationships/hyperlink" Target="mailto:msaviola@sandiego.edu" TargetMode="External"/></Relationships>
</file>

<file path=ppt/slides/_rels/slide30.xml.rels><?xml version="1.0" encoding="UTF-8" standalone="yes"?>
<Relationships xmlns="http://schemas.openxmlformats.org/package/2006/relationships"><Relationship Id="rId2" Type="http://schemas.openxmlformats.org/officeDocument/2006/relationships/hyperlink" Target="mailto:student-services@ieee.org"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hyperlink" Target="http://www.ieeeday.org/" TargetMode="Externa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sbr.vtools.ieee.org/"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mailto:rameshnair@ieee.org" TargetMode="External"/><Relationship Id="rId7" Type="http://schemas.openxmlformats.org/officeDocument/2006/relationships/hyperlink" Target="mailto:walteriu@ieee.org" TargetMode="External"/><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hyperlink" Target="mailto:xun.luo@ieee.org" TargetMode="External"/><Relationship Id="rId5" Type="http://schemas.openxmlformats.org/officeDocument/2006/relationships/hyperlink" Target="mailto:ptsai2002@yahoo.com" TargetMode="External"/><Relationship Id="rId4" Type="http://schemas.openxmlformats.org/officeDocument/2006/relationships/hyperlink" Target="mailto:cemayer@alaska.edu"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hyperlink" Target="https://www.eventbrite.com/e/ieee-rising-stars-conference-2019-registration-48259096256" TargetMode="External"/><Relationship Id="rId5" Type="http://schemas.openxmlformats.org/officeDocument/2006/relationships/image" Target="../media/image44.jp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ieee.org/about/ethics/competition.html" TargetMode="Externa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www.facebook.com/ieeer6students/"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r20.rs6.net/tn.jsp?f=0018_JDGAuWmcQI-ucR7G2gyGtPZNzRSZucpGUQ5btKO2fTxiZOaliIuP5NU7DB3iPnUltYZZHkvLE0VatDrchiYUXuz9p3q4fdyceeN9J9P45KRBer6enYp8xaWF4hvkCjAWYSHFkxC-b90RGChwXN4I16enhac0KZ3jeBVShHnB_WkXdrUHQWhRMh6lPr7RP2xRRZSBAKA5MPlr3kZSgN8JUzsBCq6wdklAz7PkImTFW2db585E4zd0oai8BW5QX8aBec8eCaeyF6mwCvcWfeFy953KGsTwO59auA9bisCjw=&amp;c=2KJyl_BylnknlnQ8Sc7yE2MRmgwnPykzS7r9esEgXohY6n1oSOwRmQ==&amp;ch=wmEcbBcpIv6Vcb5gubDZXHcUepV2gQ7ja-dBuhRFS9OFYpxocUL8xw==" TargetMode="External"/><Relationship Id="rId2" Type="http://schemas.openxmlformats.org/officeDocument/2006/relationships/hyperlink" Target="http://r20.rs6.net/tn.jsp?f=0018_JDGAuWmcQI-ucR7G2gyGtPZNzRSZucpGUQ5btKO2fTxiZOaliIuP5NU7DB3iPnSko77sIlLMRnY8Pf5Kl8q3BBFWTu_KOgO2UaGWdhV03vJa8JSPKK44FZKf61KVoIB5aMQDzT1_oZXmT8Fp2BsYEmHMBk_zovfTg5uA3k4Go8AM-DPlsX6kyazfq0aNpffNT_8e8huH0wRzKXCcEecG4IVbwitUNG8xi_JAmxrEDLwiBcCl0V45bPBXdT0mLXGuSo6QIKYpSqGh9zhHH7HR6kzwkWq_hvbY3DXhxtaC0=&amp;c=2KJyl_BylnknlnQ8Sc7yE2MRmgwnPykzS7r9esEgXohY6n1oSOwRmQ==&amp;ch=wmEcbBcpIv6Vcb5gubDZXHcUepV2gQ7ja-dBuhRFS9OFYpxocUL8xw==" TargetMode="External"/><Relationship Id="rId1" Type="http://schemas.openxmlformats.org/officeDocument/2006/relationships/slideLayout" Target="../slideLayouts/slideLayout5.xml"/><Relationship Id="rId5" Type="http://schemas.openxmlformats.org/officeDocument/2006/relationships/hyperlink" Target="http://r20.rs6.net/tn.jsp?f=0018_JDGAuWmcQI-ucR7G2gyGtPZNzRSZucpGUQ5btKO2fTxiZOaliIuP5NU7DB3iPnK7iyUK9hnALORg445UaRD9dVk6cm_eBjwZ50y99oRKyO2K_724hl8WEBIk6H-CK6BHsQ0dOUts7sB-O5KDWAyOkg0GEtoI9bXYyEd7W9cpmrDGItABOEnsRJ0c2ciyrsm5v2aIyjJ6awYUjrYUyAAleOrikti7WFJfCwDx_b4_ybed4HH4-aUGinMiaHGwk7rHpiaIyvlbgbD3fk5ATLTQ==&amp;c=2KJyl_BylnknlnQ8Sc7yE2MRmgwnPykzS7r9esEgXohY6n1oSOwRmQ==&amp;ch=wmEcbBcpIv6Vcb5gubDZXHcUepV2gQ7ja-dBuhRFS9OFYpxocUL8xw==" TargetMode="External"/><Relationship Id="rId4" Type="http://schemas.openxmlformats.org/officeDocument/2006/relationships/hyperlink" Target="http://r20.rs6.net/tn.jsp?f=0018_JDGAuWmcQI-ucR7G2gyGtPZNzRSZucpGUQ5btKO2fTxiZOaliIuDupApOrIPQ71e0COWj2ZJkDL_3ApkkkKhy7IsFLKFY27wfD_K9byD8-q_D-ypdu4_6W0avN1QtyXqdnmHJUBacSfgYcKIykuDMaZdwRMmA7-sbPZm6ABsKOrBShKD6ALeSNlsr8J5E2OXZA0zk8Fi5sR9By5Qzpc-3NNl2hsfKSDrMKaGLlQqHzg3SLJNULPXlZvjLMhkuMXpIuWZMDcRBkOuhp1rTkA8YULo5IBohrL-aq8X5IxsQnpUyAnml-1zxi_0vjI-3b&amp;c=2KJyl_BylnknlnQ8Sc7yE2MRmgwnPykzS7r9esEgXohY6n1oSOwRmQ==&amp;ch=wmEcbBcpIv6Vcb5gubDZXHcUepV2gQ7ja-dBuhRFS9OFYpxocUL8xw=="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www.ieee.org/students"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hyperlink" Target="http://careers.ieee.org/" TargetMode="External"/><Relationship Id="rId3" Type="http://schemas.openxmlformats.org/officeDocument/2006/relationships/hyperlink" Target="http://www.ieee.org/samieee" TargetMode="External"/><Relationship Id="rId7" Type="http://schemas.openxmlformats.org/officeDocument/2006/relationships/hyperlink" Target="http://www.ewh.ieee.org/" TargetMode="External"/><Relationship Id="rId2" Type="http://schemas.openxmlformats.org/officeDocument/2006/relationships/hyperlink" Target="http://ewh.ieee.org/forms/md/supplies.php" TargetMode="External"/><Relationship Id="rId1" Type="http://schemas.openxmlformats.org/officeDocument/2006/relationships/slideLayout" Target="../slideLayouts/slideLayout1.xml"/><Relationship Id="rId6" Type="http://schemas.openxmlformats.org/officeDocument/2006/relationships/hyperlink" Target="http://www.ieee.org/membernet" TargetMode="External"/><Relationship Id="rId5" Type="http://schemas.openxmlformats.org/officeDocument/2006/relationships/hyperlink" Target="http://www.ieee.org/web/membership/IEEEtv/about.html" TargetMode="External"/><Relationship Id="rId4" Type="http://schemas.openxmlformats.org/officeDocument/2006/relationships/hyperlink" Target="http://www.ieee.org/myieee" TargetMode="External"/><Relationship Id="rId9" Type="http://schemas.openxmlformats.org/officeDocument/2006/relationships/hyperlink" Target="http://www.ieee.org/web/membership/students/scholarshipsawardscontests/SAG_homepage.html"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ewh.ieee.org/forms/md/supplies-ondemand.php" TargetMode="External"/><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www.ieee.org/students"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ieee.org/step" TargetMode="Externa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5.xml"/><Relationship Id="rId4" Type="http://schemas.openxmlformats.org/officeDocument/2006/relationships/image" Target="../media/image61.jpeg"/></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image" Target="../media/image63.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ieee.org/societies_communities/geo_activities/dashboard.html" TargetMode="Externa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7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8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hape 41"/>
          <p:cNvSpPr>
            <a:spLocks noGrp="1"/>
          </p:cNvSpPr>
          <p:nvPr>
            <p:ph type="title" idx="4294967295"/>
          </p:nvPr>
        </p:nvSpPr>
        <p:spPr>
          <a:xfrm>
            <a:off x="685800" y="914400"/>
            <a:ext cx="7924800" cy="1752600"/>
          </a:xfrm>
          <a:prstGeom prst="rect">
            <a:avLst/>
          </a:prstGeom>
        </p:spPr>
        <p:txBody>
          <a:bodyPr>
            <a:normAutofit/>
          </a:bodyPr>
          <a:lstStyle>
            <a:lvl1pPr>
              <a:lnSpc>
                <a:spcPct val="90000"/>
              </a:lnSpc>
              <a:defRPr sz="6000">
                <a:solidFill>
                  <a:srgbClr val="FFFFFF"/>
                </a:solidFill>
              </a:defRPr>
            </a:lvl1pPr>
          </a:lstStyle>
          <a:p>
            <a:r>
              <a:rPr dirty="0"/>
              <a:t>IEEE Branch Training</a:t>
            </a:r>
          </a:p>
        </p:txBody>
      </p:sp>
      <p:sp>
        <p:nvSpPr>
          <p:cNvPr id="42" name="Shape 42"/>
          <p:cNvSpPr>
            <a:spLocks noGrp="1"/>
          </p:cNvSpPr>
          <p:nvPr>
            <p:ph type="body" sz="half" idx="4294967295"/>
          </p:nvPr>
        </p:nvSpPr>
        <p:spPr>
          <a:xfrm>
            <a:off x="914400" y="3505200"/>
            <a:ext cx="7391400" cy="3124200"/>
          </a:xfrm>
          <a:prstGeom prst="rect">
            <a:avLst/>
          </a:prstGeom>
        </p:spPr>
        <p:txBody>
          <a:bodyPr>
            <a:normAutofit/>
          </a:bodyPr>
          <a:lstStyle/>
          <a:p>
            <a:pPr marL="0" indent="0">
              <a:lnSpc>
                <a:spcPct val="80000"/>
              </a:lnSpc>
              <a:buSzTx/>
              <a:buNone/>
              <a:defRPr sz="2600" b="1">
                <a:solidFill>
                  <a:srgbClr val="0F3D88"/>
                </a:solidFill>
              </a:defRPr>
            </a:pPr>
            <a:endParaRPr dirty="0"/>
          </a:p>
          <a:p>
            <a:pPr marL="0" indent="0">
              <a:lnSpc>
                <a:spcPct val="80000"/>
              </a:lnSpc>
              <a:buSzTx/>
              <a:buNone/>
              <a:defRPr sz="2600" b="1">
                <a:solidFill>
                  <a:srgbClr val="0F3D88"/>
                </a:solidFill>
              </a:defRPr>
            </a:pPr>
            <a:r>
              <a:rPr dirty="0"/>
              <a:t>Elizabeth Johnston</a:t>
            </a:r>
          </a:p>
          <a:p>
            <a:pPr marL="0" indent="0">
              <a:lnSpc>
                <a:spcPct val="80000"/>
              </a:lnSpc>
              <a:spcBef>
                <a:spcPts val="500"/>
              </a:spcBef>
              <a:buSzTx/>
              <a:buNone/>
              <a:defRPr sz="2400" b="1" i="1">
                <a:solidFill>
                  <a:srgbClr val="0F3D88"/>
                </a:solidFill>
              </a:defRPr>
            </a:pPr>
            <a:r>
              <a:rPr sz="2600" dirty="0"/>
              <a:t>Region 6 </a:t>
            </a:r>
            <a:r>
              <a:rPr lang="en-US" sz="2600" dirty="0"/>
              <a:t>Student Activities Chair</a:t>
            </a:r>
            <a:endParaRPr sz="2600" dirty="0"/>
          </a:p>
          <a:p>
            <a:pPr marL="0" indent="0">
              <a:lnSpc>
                <a:spcPct val="80000"/>
              </a:lnSpc>
              <a:spcBef>
                <a:spcPts val="500"/>
              </a:spcBef>
              <a:buSzTx/>
              <a:buNone/>
              <a:defRPr sz="2400" b="1" i="1">
                <a:solidFill>
                  <a:srgbClr val="0F3D88"/>
                </a:solidFill>
              </a:defRPr>
            </a:pPr>
            <a:r>
              <a:rPr lang="en-US" dirty="0" err="1"/>
              <a:t>Lise.johnston@ieee.org</a:t>
            </a:r>
            <a:endParaRPr dirty="0"/>
          </a:p>
          <a:p>
            <a:pPr marL="0" indent="0">
              <a:lnSpc>
                <a:spcPct val="80000"/>
              </a:lnSpc>
              <a:buSzTx/>
              <a:buNone/>
              <a:defRPr sz="2400" b="1">
                <a:solidFill>
                  <a:srgbClr val="0F3D88"/>
                </a:solidFill>
              </a:defRPr>
            </a:pPr>
            <a:endParaRPr dirty="0"/>
          </a:p>
          <a:p>
            <a:pPr marL="0" indent="0">
              <a:lnSpc>
                <a:spcPct val="80000"/>
              </a:lnSpc>
              <a:spcBef>
                <a:spcPts val="500"/>
              </a:spcBef>
              <a:buSzTx/>
              <a:buNone/>
              <a:defRPr sz="2400" b="1">
                <a:solidFill>
                  <a:srgbClr val="0F3D88"/>
                </a:solidFill>
              </a:defRPr>
            </a:pPr>
            <a:r>
              <a:rPr lang="en-US" dirty="0"/>
              <a:t>Fall </a:t>
            </a:r>
            <a:r>
              <a:rPr dirty="0"/>
              <a:t>Area Meeting</a:t>
            </a:r>
            <a:r>
              <a:rPr lang="en-US" dirty="0"/>
              <a:t>s</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MCBD06687_0000[1].pdf" descr="MCBD06687_0000[1]"/>
          <p:cNvPicPr>
            <a:picLocks noChangeAspect="1"/>
          </p:cNvPicPr>
          <p:nvPr/>
        </p:nvPicPr>
        <p:blipFill>
          <a:blip r:embed="rId2">
            <a:extLst/>
          </a:blip>
          <a:stretch>
            <a:fillRect/>
          </a:stretch>
        </p:blipFill>
        <p:spPr>
          <a:xfrm>
            <a:off x="6248400" y="914400"/>
            <a:ext cx="1646238" cy="1654175"/>
          </a:xfrm>
          <a:prstGeom prst="rect">
            <a:avLst/>
          </a:prstGeom>
          <a:ln w="12700">
            <a:miter lim="400000"/>
          </a:ln>
        </p:spPr>
      </p:pic>
      <p:sp>
        <p:nvSpPr>
          <p:cNvPr id="49" name="Shape 49"/>
          <p:cNvSpPr>
            <a:spLocks noGrp="1"/>
          </p:cNvSpPr>
          <p:nvPr>
            <p:ph type="title" idx="4294967295"/>
          </p:nvPr>
        </p:nvSpPr>
        <p:spPr>
          <a:xfrm>
            <a:off x="685800" y="609599"/>
            <a:ext cx="7772400" cy="1143002"/>
          </a:xfrm>
          <a:prstGeom prst="rect">
            <a:avLst/>
          </a:prstGeom>
        </p:spPr>
        <p:txBody>
          <a:bodyPr>
            <a:normAutofit/>
          </a:bodyPr>
          <a:lstStyle/>
          <a:p>
            <a:r>
              <a:t>Introduction</a:t>
            </a:r>
          </a:p>
        </p:txBody>
      </p:sp>
      <p:sp>
        <p:nvSpPr>
          <p:cNvPr id="50" name="Shape 50"/>
          <p:cNvSpPr>
            <a:spLocks noGrp="1"/>
          </p:cNvSpPr>
          <p:nvPr>
            <p:ph type="body" idx="4294967295"/>
          </p:nvPr>
        </p:nvSpPr>
        <p:spPr>
          <a:xfrm>
            <a:off x="685800" y="1981200"/>
            <a:ext cx="7772400" cy="4114800"/>
          </a:xfrm>
          <a:prstGeom prst="rect">
            <a:avLst/>
          </a:prstGeom>
        </p:spPr>
        <p:txBody>
          <a:bodyPr>
            <a:normAutofit/>
          </a:bodyPr>
          <a:lstStyle/>
          <a:p>
            <a:pPr>
              <a:buBlip>
                <a:blip r:embed="rId3"/>
              </a:buBlip>
            </a:pPr>
            <a:r>
              <a:rPr dirty="0"/>
              <a:t>Name</a:t>
            </a:r>
          </a:p>
          <a:p>
            <a:pPr>
              <a:buBlip>
                <a:blip r:embed="rId3"/>
              </a:buBlip>
            </a:pPr>
            <a:r>
              <a:rPr dirty="0"/>
              <a:t>Branch</a:t>
            </a:r>
            <a:r>
              <a:rPr lang="en-US" dirty="0"/>
              <a:t> or Section</a:t>
            </a:r>
            <a:endParaRPr dirty="0"/>
          </a:p>
          <a:p>
            <a:pPr>
              <a:buBlip>
                <a:blip r:embed="rId3"/>
              </a:buBlip>
            </a:pPr>
            <a:r>
              <a:rPr dirty="0"/>
              <a:t>Your IEEE Position</a:t>
            </a:r>
          </a:p>
          <a:p>
            <a:pPr>
              <a:buBlip>
                <a:blip r:embed="rId3"/>
              </a:buBlip>
            </a:pPr>
            <a:r>
              <a:rPr dirty="0"/>
              <a:t>What is your number one goal this year?</a:t>
            </a:r>
          </a:p>
          <a:p>
            <a:pPr>
              <a:buBlip>
                <a:blip r:embed="rId3"/>
              </a:buBlip>
            </a:pPr>
            <a:r>
              <a:rPr dirty="0"/>
              <a:t>OR: Why did you become an IEEE member?</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0" name="Shape 340"/>
          <p:cNvSpPr>
            <a:spLocks noGrp="1"/>
          </p:cNvSpPr>
          <p:nvPr>
            <p:ph type="title" idx="4294967295"/>
          </p:nvPr>
        </p:nvSpPr>
        <p:spPr>
          <a:xfrm>
            <a:off x="685800" y="152400"/>
            <a:ext cx="7772400" cy="1066800"/>
          </a:xfrm>
          <a:prstGeom prst="rect">
            <a:avLst/>
          </a:prstGeom>
        </p:spPr>
        <p:txBody>
          <a:bodyPr>
            <a:normAutofit fontScale="90000"/>
          </a:bodyPr>
          <a:lstStyle>
            <a:lvl1pPr defTabSz="877823">
              <a:defRPr sz="3455">
                <a:solidFill>
                  <a:srgbClr val="0070C0"/>
                </a:solidFill>
              </a:defRPr>
            </a:lvl1pPr>
          </a:lstStyle>
          <a:p>
            <a:r>
              <a:t>How You Can Use Your IEEE Membership</a:t>
            </a:r>
          </a:p>
        </p:txBody>
      </p:sp>
      <p:sp>
        <p:nvSpPr>
          <p:cNvPr id="341" name="Shape 341"/>
          <p:cNvSpPr>
            <a:spLocks noGrp="1"/>
          </p:cNvSpPr>
          <p:nvPr>
            <p:ph type="body" sz="half" idx="4294967295"/>
          </p:nvPr>
        </p:nvSpPr>
        <p:spPr>
          <a:xfrm>
            <a:off x="228600" y="1371600"/>
            <a:ext cx="5638800" cy="4419600"/>
          </a:xfrm>
          <a:prstGeom prst="rect">
            <a:avLst/>
          </a:prstGeom>
        </p:spPr>
        <p:txBody>
          <a:bodyPr>
            <a:normAutofit/>
          </a:bodyPr>
          <a:lstStyle/>
          <a:p>
            <a:pPr>
              <a:lnSpc>
                <a:spcPct val="90000"/>
              </a:lnSpc>
              <a:spcBef>
                <a:spcPts val="500"/>
              </a:spcBef>
              <a:buSzTx/>
              <a:buNone/>
              <a:defRPr sz="2400"/>
            </a:pPr>
            <a:r>
              <a:t>As active members, you </a:t>
            </a:r>
          </a:p>
          <a:p>
            <a:pPr marL="742950" lvl="1" indent="-285750">
              <a:lnSpc>
                <a:spcPct val="90000"/>
              </a:lnSpc>
              <a:spcBef>
                <a:spcPts val="0"/>
              </a:spcBef>
              <a:buClr>
                <a:srgbClr val="808080"/>
              </a:buClr>
              <a:defRPr sz="2400"/>
            </a:pPr>
            <a:r>
              <a:t>Gain opportunities to learn skills not learned in academic courses or on the job </a:t>
            </a:r>
          </a:p>
          <a:p>
            <a:pPr marL="742950" lvl="1" indent="-285750">
              <a:lnSpc>
                <a:spcPct val="90000"/>
              </a:lnSpc>
              <a:spcBef>
                <a:spcPts val="0"/>
              </a:spcBef>
              <a:buClr>
                <a:srgbClr val="808080"/>
              </a:buClr>
              <a:defRPr sz="2400"/>
            </a:pPr>
            <a:endParaRPr/>
          </a:p>
          <a:p>
            <a:pPr marL="742950" lvl="1" indent="-285750">
              <a:lnSpc>
                <a:spcPct val="90000"/>
              </a:lnSpc>
              <a:spcBef>
                <a:spcPts val="0"/>
              </a:spcBef>
              <a:buClr>
                <a:srgbClr val="808080"/>
              </a:buClr>
              <a:defRPr sz="2400"/>
            </a:pPr>
            <a:r>
              <a:t>Share knowledge to enhance your creativity  </a:t>
            </a:r>
          </a:p>
          <a:p>
            <a:pPr marL="742950" lvl="1" indent="-285750">
              <a:lnSpc>
                <a:spcPct val="90000"/>
              </a:lnSpc>
              <a:spcBef>
                <a:spcPts val="0"/>
              </a:spcBef>
              <a:buClr>
                <a:srgbClr val="808080"/>
              </a:buClr>
              <a:defRPr sz="2400"/>
            </a:pPr>
            <a:endParaRPr/>
          </a:p>
          <a:p>
            <a:pPr marL="742950" lvl="1" indent="-285750">
              <a:lnSpc>
                <a:spcPct val="90000"/>
              </a:lnSpc>
              <a:spcBef>
                <a:spcPts val="0"/>
              </a:spcBef>
              <a:buClr>
                <a:srgbClr val="808080"/>
              </a:buClr>
              <a:defRPr sz="2400"/>
            </a:pPr>
            <a:r>
              <a:t>Have access to individuals at all levels of the profession </a:t>
            </a:r>
          </a:p>
        </p:txBody>
      </p:sp>
      <p:pic>
        <p:nvPicPr>
          <p:cNvPr id="342" name="indiastudents.jpg" descr="indiastudents"/>
          <p:cNvPicPr>
            <a:picLocks noChangeAspect="1"/>
          </p:cNvPicPr>
          <p:nvPr/>
        </p:nvPicPr>
        <p:blipFill>
          <a:blip r:embed="rId2">
            <a:extLst/>
          </a:blip>
          <a:stretch>
            <a:fillRect/>
          </a:stretch>
        </p:blipFill>
        <p:spPr>
          <a:xfrm>
            <a:off x="6019800" y="1524000"/>
            <a:ext cx="2641600" cy="1981200"/>
          </a:xfrm>
          <a:prstGeom prst="rect">
            <a:avLst/>
          </a:prstGeom>
          <a:ln w="12700">
            <a:miter lim="400000"/>
          </a:ln>
        </p:spPr>
      </p:pic>
      <p:pic>
        <p:nvPicPr>
          <p:cNvPr id="343" name="russia_siberia.png" descr="russia_siberia"/>
          <p:cNvPicPr>
            <a:picLocks noChangeAspect="1"/>
          </p:cNvPicPr>
          <p:nvPr/>
        </p:nvPicPr>
        <p:blipFill>
          <a:blip r:embed="rId3">
            <a:extLst/>
          </a:blip>
          <a:stretch>
            <a:fillRect/>
          </a:stretch>
        </p:blipFill>
        <p:spPr>
          <a:xfrm>
            <a:off x="5867400" y="4229100"/>
            <a:ext cx="1524000" cy="1143000"/>
          </a:xfrm>
          <a:prstGeom prst="rect">
            <a:avLst/>
          </a:prstGeom>
          <a:ln w="12700">
            <a:miter lim="400000"/>
          </a:ln>
        </p:spPr>
      </p:pic>
    </p:spTree>
    <p:extLst>
      <p:ext uri="{BB962C8B-B14F-4D97-AF65-F5344CB8AC3E}">
        <p14:creationId xmlns:p14="http://schemas.microsoft.com/office/powerpoint/2010/main" val="3884174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54"/>
          <p:cNvSpPr>
            <a:spLocks noGrp="1"/>
          </p:cNvSpPr>
          <p:nvPr>
            <p:ph type="title" idx="4294967295"/>
          </p:nvPr>
        </p:nvSpPr>
        <p:spPr>
          <a:xfrm>
            <a:off x="685800" y="380999"/>
            <a:ext cx="7772400" cy="1143002"/>
          </a:xfrm>
          <a:prstGeom prst="rect">
            <a:avLst/>
          </a:prstGeom>
        </p:spPr>
        <p:txBody>
          <a:bodyPr>
            <a:normAutofit/>
          </a:bodyPr>
          <a:lstStyle/>
          <a:p>
            <a:r>
              <a:t>Goals &amp; Objectives for Today</a:t>
            </a:r>
          </a:p>
        </p:txBody>
      </p:sp>
      <p:sp>
        <p:nvSpPr>
          <p:cNvPr id="55" name="Shape 55"/>
          <p:cNvSpPr>
            <a:spLocks noGrp="1"/>
          </p:cNvSpPr>
          <p:nvPr>
            <p:ph type="body" sz="half" idx="4294967295"/>
          </p:nvPr>
        </p:nvSpPr>
        <p:spPr>
          <a:xfrm>
            <a:off x="762000" y="1676400"/>
            <a:ext cx="4114800" cy="4343400"/>
          </a:xfrm>
          <a:prstGeom prst="rect">
            <a:avLst/>
          </a:prstGeom>
        </p:spPr>
        <p:txBody>
          <a:bodyPr>
            <a:normAutofit/>
          </a:bodyPr>
          <a:lstStyle/>
          <a:p>
            <a:pPr>
              <a:lnSpc>
                <a:spcPct val="90000"/>
              </a:lnSpc>
              <a:spcBef>
                <a:spcPts val="500"/>
              </a:spcBef>
              <a:buBlip>
                <a:blip r:embed="rId2"/>
              </a:buBlip>
              <a:defRPr sz="2400"/>
            </a:pPr>
            <a:r>
              <a:rPr dirty="0"/>
              <a:t>Inform </a:t>
            </a:r>
            <a:r>
              <a:rPr lang="en-US" dirty="0"/>
              <a:t>you of </a:t>
            </a:r>
            <a:r>
              <a:rPr dirty="0"/>
              <a:t>existing activities and benefits </a:t>
            </a:r>
          </a:p>
          <a:p>
            <a:pPr>
              <a:lnSpc>
                <a:spcPct val="90000"/>
              </a:lnSpc>
              <a:spcBef>
                <a:spcPts val="500"/>
              </a:spcBef>
              <a:buBlip>
                <a:blip r:embed="rId2"/>
              </a:buBlip>
              <a:defRPr sz="2400"/>
            </a:pPr>
            <a:r>
              <a:rPr dirty="0"/>
              <a:t>Help with communication between existing branches, chapters and Sections</a:t>
            </a:r>
            <a:endParaRPr lang="en-US" dirty="0"/>
          </a:p>
          <a:p>
            <a:pPr>
              <a:lnSpc>
                <a:spcPct val="90000"/>
              </a:lnSpc>
              <a:spcBef>
                <a:spcPts val="500"/>
              </a:spcBef>
              <a:buBlip>
                <a:blip r:embed="rId2"/>
              </a:buBlip>
              <a:defRPr sz="2400"/>
            </a:pPr>
            <a:r>
              <a:rPr lang="en-US" dirty="0"/>
              <a:t>Help you plan your upcoming year</a:t>
            </a:r>
            <a:endParaRPr dirty="0"/>
          </a:p>
        </p:txBody>
      </p:sp>
      <p:pic>
        <p:nvPicPr>
          <p:cNvPr id="56" name="DSC01283.jpg" descr="DSC01283"/>
          <p:cNvPicPr>
            <a:picLocks noChangeAspect="1"/>
          </p:cNvPicPr>
          <p:nvPr/>
        </p:nvPicPr>
        <p:blipFill>
          <a:blip r:embed="rId3">
            <a:extLst/>
          </a:blip>
          <a:stretch>
            <a:fillRect/>
          </a:stretch>
        </p:blipFill>
        <p:spPr>
          <a:xfrm>
            <a:off x="4876800" y="1828800"/>
            <a:ext cx="4064000" cy="3048000"/>
          </a:xfrm>
          <a:prstGeom prst="rect">
            <a:avLst/>
          </a:prstGeom>
          <a:ln w="12700">
            <a:miter lim="400000"/>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p:cNvSpPr>
            <a:spLocks noGrp="1"/>
          </p:cNvSpPr>
          <p:nvPr>
            <p:ph type="title" idx="4294967295"/>
          </p:nvPr>
        </p:nvSpPr>
        <p:spPr>
          <a:xfrm>
            <a:off x="685800" y="609599"/>
            <a:ext cx="7772400" cy="1143002"/>
          </a:xfrm>
          <a:prstGeom prst="rect">
            <a:avLst/>
          </a:prstGeom>
        </p:spPr>
        <p:txBody>
          <a:bodyPr>
            <a:normAutofit/>
          </a:bodyPr>
          <a:lstStyle>
            <a:lvl1pPr>
              <a:defRPr sz="3200"/>
            </a:lvl1pPr>
          </a:lstStyle>
          <a:p>
            <a:r>
              <a:rPr dirty="0"/>
              <a:t>Officially How to Run an B+ Branch</a:t>
            </a:r>
          </a:p>
        </p:txBody>
      </p:sp>
      <p:sp>
        <p:nvSpPr>
          <p:cNvPr id="96" name="Shape 96"/>
          <p:cNvSpPr>
            <a:spLocks noGrp="1"/>
          </p:cNvSpPr>
          <p:nvPr>
            <p:ph type="body" idx="4294967295"/>
          </p:nvPr>
        </p:nvSpPr>
        <p:spPr>
          <a:xfrm>
            <a:off x="209811" y="1931096"/>
            <a:ext cx="7772400" cy="4114800"/>
          </a:xfrm>
          <a:prstGeom prst="rect">
            <a:avLst/>
          </a:prstGeom>
        </p:spPr>
        <p:txBody>
          <a:bodyPr>
            <a:noAutofit/>
          </a:bodyPr>
          <a:lstStyle/>
          <a:p>
            <a:pPr defTabSz="384047">
              <a:lnSpc>
                <a:spcPct val="150000"/>
              </a:lnSpc>
              <a:spcBef>
                <a:spcPts val="0"/>
              </a:spcBef>
              <a:buSzPct val="100000"/>
              <a:buFont typeface="Arial" charset="0"/>
              <a:buChar char="•"/>
              <a:defRPr sz="2688"/>
            </a:pPr>
            <a:r>
              <a:rPr sz="2000" dirty="0"/>
              <a:t>Hold this year’s elections</a:t>
            </a:r>
            <a:br>
              <a:rPr sz="2000" dirty="0"/>
            </a:br>
            <a:r>
              <a:rPr sz="2000" dirty="0"/>
              <a:t>Submit report:</a:t>
            </a:r>
          </a:p>
          <a:p>
            <a:pPr marL="491490" lvl="1" indent="-171450" defTabSz="384047">
              <a:lnSpc>
                <a:spcPct val="150000"/>
              </a:lnSpc>
              <a:spcBef>
                <a:spcPts val="0"/>
              </a:spcBef>
              <a:defRPr sz="2688"/>
            </a:pPr>
            <a:r>
              <a:rPr sz="2000" u="sng" dirty="0">
                <a:solidFill>
                  <a:srgbClr val="0080FF"/>
                </a:solidFill>
                <a:uFill>
                  <a:solidFill>
                    <a:srgbClr val="0080FF"/>
                  </a:solidFill>
                </a:uFill>
                <a:hlinkClick r:id="rId2"/>
              </a:rPr>
              <a:t>https://officers.vtools.ieee.org/</a:t>
            </a:r>
            <a:r>
              <a:rPr sz="2000" dirty="0"/>
              <a:t> </a:t>
            </a:r>
            <a:endParaRPr lang="en-US" sz="2000" dirty="0"/>
          </a:p>
          <a:p>
            <a:pPr marL="931905" lvl="2" indent="-171450" defTabSz="384047">
              <a:lnSpc>
                <a:spcPct val="150000"/>
              </a:lnSpc>
              <a:spcBef>
                <a:spcPts val="0"/>
              </a:spcBef>
              <a:defRPr sz="2688"/>
            </a:pPr>
            <a:r>
              <a:rPr sz="2000" dirty="0"/>
              <a:t>by Nov 1 </a:t>
            </a:r>
            <a:endParaRPr sz="2000" dirty="0">
              <a:latin typeface="Times"/>
              <a:ea typeface="Times"/>
              <a:cs typeface="Times"/>
              <a:sym typeface="Times"/>
            </a:endParaRPr>
          </a:p>
          <a:p>
            <a:pPr defTabSz="384047">
              <a:lnSpc>
                <a:spcPct val="150000"/>
              </a:lnSpc>
              <a:spcBef>
                <a:spcPts val="0"/>
              </a:spcBef>
              <a:buSzPct val="100000"/>
              <a:buFont typeface="Arial" charset="0"/>
              <a:buChar char="•"/>
              <a:defRPr sz="2688"/>
            </a:pPr>
            <a:r>
              <a:rPr sz="2000" dirty="0"/>
              <a:t>Hold </a:t>
            </a:r>
            <a:r>
              <a:rPr lang="en-US" sz="2000" dirty="0"/>
              <a:t>4</a:t>
            </a:r>
            <a:r>
              <a:rPr sz="2000" dirty="0"/>
              <a:t> event</a:t>
            </a:r>
            <a:r>
              <a:rPr lang="en-US" sz="2000" dirty="0"/>
              <a:t>s</a:t>
            </a:r>
            <a:r>
              <a:rPr sz="2000" dirty="0"/>
              <a:t>, record process</a:t>
            </a:r>
          </a:p>
          <a:p>
            <a:pPr marL="491490" lvl="1" indent="-171450" defTabSz="384047">
              <a:lnSpc>
                <a:spcPct val="150000"/>
              </a:lnSpc>
              <a:spcBef>
                <a:spcPts val="0"/>
              </a:spcBef>
              <a:defRPr sz="2688"/>
            </a:pPr>
            <a:r>
              <a:rPr sz="2000" dirty="0">
                <a:solidFill>
                  <a:srgbClr val="0080FF"/>
                </a:solidFill>
              </a:rPr>
              <a:t>http://sbr.vTools.ieee.org</a:t>
            </a:r>
            <a:endParaRPr sz="2000" dirty="0">
              <a:latin typeface="Times"/>
              <a:ea typeface="Times"/>
              <a:cs typeface="Times"/>
              <a:sym typeface="Times"/>
            </a:endParaRPr>
          </a:p>
          <a:p>
            <a:pPr defTabSz="384047">
              <a:lnSpc>
                <a:spcPct val="150000"/>
              </a:lnSpc>
              <a:spcBef>
                <a:spcPts val="0"/>
              </a:spcBef>
              <a:buSzPct val="100000"/>
              <a:buFont typeface="Arial" charset="0"/>
              <a:buChar char="•"/>
              <a:defRPr sz="2688"/>
            </a:pPr>
            <a:r>
              <a:rPr sz="2000" dirty="0"/>
              <a:t>Hold next year’s elections</a:t>
            </a:r>
            <a:br>
              <a:rPr sz="2000" dirty="0"/>
            </a:br>
            <a:r>
              <a:rPr sz="2000" dirty="0"/>
              <a:t>Give new officers “Event Planning for Dummies” Repeat </a:t>
            </a:r>
            <a:endParaRPr sz="2000" dirty="0">
              <a:latin typeface="Times"/>
              <a:ea typeface="Times"/>
              <a:cs typeface="Times"/>
              <a:sym typeface="Times"/>
            </a:endParaRPr>
          </a:p>
        </p:txBody>
      </p:sp>
      <p:pic>
        <p:nvPicPr>
          <p:cNvPr id="4" name="zagreb-0019.jpeg" descr="zagreb-0019"/>
          <p:cNvPicPr>
            <a:picLocks noChangeAspect="1"/>
          </p:cNvPicPr>
          <p:nvPr/>
        </p:nvPicPr>
        <p:blipFill>
          <a:blip r:embed="rId3">
            <a:extLst/>
          </a:blip>
          <a:stretch>
            <a:fillRect/>
          </a:stretch>
        </p:blipFill>
        <p:spPr>
          <a:xfrm>
            <a:off x="4704379" y="2141951"/>
            <a:ext cx="4207628" cy="3156646"/>
          </a:xfrm>
          <a:prstGeom prst="rect">
            <a:avLst/>
          </a:prstGeom>
          <a:ln w="12700">
            <a:miter lim="400000"/>
          </a:ln>
        </p:spPr>
      </p:pic>
    </p:spTree>
    <p:extLst>
      <p:ext uri="{BB962C8B-B14F-4D97-AF65-F5344CB8AC3E}">
        <p14:creationId xmlns:p14="http://schemas.microsoft.com/office/powerpoint/2010/main" val="3784187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608560"/>
            <a:ext cx="9263062" cy="2802429"/>
          </a:xfrm>
          <a:prstGeom prst="rect">
            <a:avLst/>
          </a:prstGeom>
        </p:spPr>
      </p:pic>
      <p:sp>
        <p:nvSpPr>
          <p:cNvPr id="5" name="TextBox 4"/>
          <p:cNvSpPr txBox="1"/>
          <p:nvPr/>
        </p:nvSpPr>
        <p:spPr>
          <a:xfrm>
            <a:off x="1596571" y="4296229"/>
            <a:ext cx="3606113" cy="5570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90000"/>
              </a:lnSpc>
              <a:spcBef>
                <a:spcPts val="600"/>
              </a:spcBef>
              <a:spcAft>
                <a:spcPts val="0"/>
              </a:spcAft>
              <a:buClr>
                <a:srgbClr val="808080"/>
              </a:buClr>
              <a:buSzPct val="80000"/>
              <a:buFontTx/>
              <a:buChar char="•"/>
              <a:tabLst/>
            </a:pPr>
            <a:r>
              <a:rPr kumimoji="0" lang="en-US" sz="2800" b="0" i="0" u="none" strike="noStrike" cap="none" spc="0" normalizeH="0" baseline="0" dirty="0">
                <a:ln>
                  <a:noFill/>
                </a:ln>
                <a:solidFill>
                  <a:srgbClr val="000000"/>
                </a:solidFill>
                <a:effectLst/>
                <a:uFillTx/>
                <a:latin typeface="+mn-lt"/>
                <a:ea typeface="+mn-ea"/>
                <a:cs typeface="+mn-cs"/>
                <a:sym typeface="Arial"/>
              </a:rPr>
              <a:t>Due NOVEMBER 1st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186" y="566052"/>
            <a:ext cx="9117814" cy="5349362"/>
          </a:xfrm>
          <a:prstGeom prst="rect">
            <a:avLst/>
          </a:prstGeom>
        </p:spPr>
      </p:pic>
    </p:spTree>
    <p:extLst>
      <p:ext uri="{BB962C8B-B14F-4D97-AF65-F5344CB8AC3E}">
        <p14:creationId xmlns:p14="http://schemas.microsoft.com/office/powerpoint/2010/main" val="608200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895" y="990600"/>
            <a:ext cx="9104105" cy="3498761"/>
          </a:xfrm>
          <a:prstGeom prst="rect">
            <a:avLst/>
          </a:prstGeom>
        </p:spPr>
      </p:pic>
      <p:sp>
        <p:nvSpPr>
          <p:cNvPr id="4" name="TextBox 3"/>
          <p:cNvSpPr txBox="1"/>
          <p:nvPr/>
        </p:nvSpPr>
        <p:spPr>
          <a:xfrm>
            <a:off x="39895" y="5040086"/>
            <a:ext cx="9002505" cy="9448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90000"/>
              </a:lnSpc>
              <a:spcBef>
                <a:spcPts val="600"/>
              </a:spcBef>
              <a:spcAft>
                <a:spcPts val="0"/>
              </a:spcAft>
              <a:buClr>
                <a:srgbClr val="808080"/>
              </a:buClr>
              <a:buSzPct val="80000"/>
              <a:buNone/>
              <a:tabLst/>
            </a:pPr>
            <a:r>
              <a:rPr kumimoji="0" lang="en-US" sz="2800" b="0" i="0" u="none" strike="noStrike" cap="none" spc="0" normalizeH="0" baseline="0" dirty="0">
                <a:ln>
                  <a:noFill/>
                </a:ln>
                <a:solidFill>
                  <a:srgbClr val="000000"/>
                </a:solidFill>
                <a:effectLst/>
                <a:uFillTx/>
                <a:latin typeface="+mn-lt"/>
                <a:ea typeface="+mn-ea"/>
                <a:cs typeface="+mn-cs"/>
                <a:sym typeface="Arial"/>
              </a:rPr>
              <a:t>If you have trouble contact your Area SAC or Region SAC team.</a:t>
            </a:r>
          </a:p>
        </p:txBody>
      </p:sp>
    </p:spTree>
    <p:extLst>
      <p:ext uri="{BB962C8B-B14F-4D97-AF65-F5344CB8AC3E}">
        <p14:creationId xmlns:p14="http://schemas.microsoft.com/office/powerpoint/2010/main" val="3886080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2143126"/>
            <a:ext cx="6858000" cy="2563628"/>
          </a:xfrm>
          <a:prstGeom prst="rect">
            <a:avLst/>
          </a:prstGeom>
        </p:spPr>
      </p:pic>
      <p:sp>
        <p:nvSpPr>
          <p:cNvPr id="4" name="Rectangle 3"/>
          <p:cNvSpPr/>
          <p:nvPr/>
        </p:nvSpPr>
        <p:spPr>
          <a:xfrm>
            <a:off x="1260432" y="1262201"/>
            <a:ext cx="4128892" cy="750975"/>
          </a:xfrm>
          <a:prstGeom prst="rect">
            <a:avLst/>
          </a:prstGeom>
        </p:spPr>
        <p:txBody>
          <a:bodyPr wrap="square">
            <a:spAutoFit/>
          </a:bodyPr>
          <a:lstStyle/>
          <a:p>
            <a:r>
              <a:rPr lang="en-US" sz="2100" dirty="0">
                <a:hlinkClick r:id="rId3"/>
              </a:rPr>
              <a:t>https://officers.vtools.ieee.org/</a:t>
            </a:r>
            <a:endParaRPr lang="en-US" sz="2100" dirty="0"/>
          </a:p>
          <a:p>
            <a:r>
              <a:rPr lang="en-US" sz="2100" dirty="0"/>
              <a:t>ASAP</a:t>
            </a:r>
          </a:p>
        </p:txBody>
      </p:sp>
    </p:spTree>
    <p:extLst>
      <p:ext uri="{BB962C8B-B14F-4D97-AF65-F5344CB8AC3E}">
        <p14:creationId xmlns:p14="http://schemas.microsoft.com/office/powerpoint/2010/main" val="4032782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p:cNvSpPr>
          <p:nvPr>
            <p:ph type="title" idx="4294967295"/>
          </p:nvPr>
        </p:nvSpPr>
        <p:spPr>
          <a:xfrm>
            <a:off x="685800" y="609599"/>
            <a:ext cx="7772400" cy="1143002"/>
          </a:xfrm>
          <a:prstGeom prst="rect">
            <a:avLst/>
          </a:prstGeom>
        </p:spPr>
        <p:txBody>
          <a:bodyPr>
            <a:normAutofit/>
          </a:bodyPr>
          <a:lstStyle/>
          <a:p>
            <a:r>
              <a:t>How do I run a  A+ branch?</a:t>
            </a:r>
          </a:p>
        </p:txBody>
      </p:sp>
      <p:sp>
        <p:nvSpPr>
          <p:cNvPr id="99" name="Shape 99"/>
          <p:cNvSpPr>
            <a:spLocks noGrp="1"/>
          </p:cNvSpPr>
          <p:nvPr>
            <p:ph type="body" idx="4294967295"/>
          </p:nvPr>
        </p:nvSpPr>
        <p:spPr>
          <a:xfrm>
            <a:off x="685800" y="1447800"/>
            <a:ext cx="7772400" cy="4648200"/>
          </a:xfrm>
          <a:prstGeom prst="rect">
            <a:avLst/>
          </a:prstGeom>
        </p:spPr>
        <p:txBody>
          <a:bodyPr>
            <a:normAutofit fontScale="85000" lnSpcReduction="20000"/>
          </a:bodyPr>
          <a:lstStyle/>
          <a:p>
            <a:pPr marL="263090" indent="-263090" defTabSz="374904">
              <a:lnSpc>
                <a:spcPct val="170000"/>
              </a:lnSpc>
              <a:spcBef>
                <a:spcPts val="0"/>
              </a:spcBef>
              <a:buSzPct val="100000"/>
              <a:buChar char="•"/>
              <a:defRPr sz="2624"/>
            </a:pPr>
            <a:r>
              <a:rPr dirty="0"/>
              <a:t>B+ branch activities plus....</a:t>
            </a:r>
          </a:p>
          <a:p>
            <a:pPr marL="263090" indent="-263090" defTabSz="374904">
              <a:lnSpc>
                <a:spcPct val="170000"/>
              </a:lnSpc>
              <a:spcBef>
                <a:spcPts val="0"/>
              </a:spcBef>
              <a:buSzPct val="100000"/>
              <a:buChar char="•"/>
              <a:defRPr sz="2624"/>
            </a:pPr>
            <a:r>
              <a:rPr dirty="0"/>
              <a:t>Nominate people for awards</a:t>
            </a:r>
          </a:p>
          <a:p>
            <a:pPr marL="263090" indent="-263090" defTabSz="374904">
              <a:lnSpc>
                <a:spcPct val="170000"/>
              </a:lnSpc>
              <a:spcBef>
                <a:spcPts val="0"/>
              </a:spcBef>
              <a:buSzPct val="100000"/>
              <a:buChar char="•"/>
              <a:defRPr sz="2624"/>
            </a:pPr>
            <a:r>
              <a:rPr dirty="0"/>
              <a:t>Do community service (EPICS)</a:t>
            </a:r>
          </a:p>
          <a:p>
            <a:pPr marL="263090" indent="-263090" defTabSz="374904">
              <a:lnSpc>
                <a:spcPct val="170000"/>
              </a:lnSpc>
              <a:spcBef>
                <a:spcPts val="0"/>
              </a:spcBef>
              <a:buSzPct val="100000"/>
              <a:buChar char="•"/>
              <a:defRPr sz="2624"/>
            </a:pPr>
            <a:r>
              <a:rPr dirty="0"/>
              <a:t>Hold good meetings*</a:t>
            </a:r>
          </a:p>
          <a:p>
            <a:pPr marL="263090" indent="-263090" defTabSz="374904">
              <a:lnSpc>
                <a:spcPct val="170000"/>
              </a:lnSpc>
              <a:spcBef>
                <a:spcPts val="0"/>
              </a:spcBef>
              <a:buSzPct val="100000"/>
              <a:buChar char="•"/>
              <a:defRPr sz="2624"/>
            </a:pPr>
            <a:r>
              <a:rPr dirty="0"/>
              <a:t>Go to Section meetings</a:t>
            </a:r>
          </a:p>
          <a:p>
            <a:pPr marL="263090" indent="-263090" defTabSz="374904">
              <a:lnSpc>
                <a:spcPct val="170000"/>
              </a:lnSpc>
              <a:spcBef>
                <a:spcPts val="0"/>
              </a:spcBef>
              <a:buSzPct val="100000"/>
              <a:buChar char="•"/>
              <a:defRPr sz="2624"/>
            </a:pPr>
            <a:r>
              <a:rPr dirty="0"/>
              <a:t>Mentor successors (officer shadowing)</a:t>
            </a:r>
          </a:p>
          <a:p>
            <a:pPr marL="263090" indent="-263090" defTabSz="374904">
              <a:lnSpc>
                <a:spcPct val="170000"/>
              </a:lnSpc>
              <a:spcBef>
                <a:spcPts val="0"/>
              </a:spcBef>
              <a:buSzPct val="100000"/>
              <a:buChar char="•"/>
              <a:defRPr sz="2624"/>
            </a:pPr>
            <a:r>
              <a:rPr dirty="0"/>
              <a:t>Raise money to attend conferences</a:t>
            </a:r>
          </a:p>
          <a:p>
            <a:pPr marL="263090" indent="-263090" defTabSz="374904">
              <a:lnSpc>
                <a:spcPct val="170000"/>
              </a:lnSpc>
              <a:spcBef>
                <a:spcPts val="0"/>
              </a:spcBef>
              <a:buSzPct val="100000"/>
              <a:buChar char="•"/>
              <a:defRPr sz="2624"/>
            </a:pPr>
            <a:r>
              <a:rPr dirty="0"/>
              <a:t>Raise professional awareness (self &amp; others) Host</a:t>
            </a:r>
          </a:p>
          <a:p>
            <a:pPr marL="263090" indent="-263090" defTabSz="374904">
              <a:lnSpc>
                <a:spcPct val="170000"/>
              </a:lnSpc>
              <a:spcBef>
                <a:spcPts val="0"/>
              </a:spcBef>
              <a:buSzPct val="100000"/>
              <a:buChar char="•"/>
              <a:defRPr sz="2624"/>
            </a:pPr>
            <a:r>
              <a:rPr dirty="0"/>
              <a:t>STEP receptions &amp; network with YPs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p:cNvSpPr>
          <p:nvPr>
            <p:ph type="title" idx="4294967295"/>
          </p:nvPr>
        </p:nvSpPr>
        <p:spPr>
          <a:xfrm>
            <a:off x="685800" y="380999"/>
            <a:ext cx="7772400" cy="1143002"/>
          </a:xfrm>
          <a:prstGeom prst="rect">
            <a:avLst/>
          </a:prstGeom>
        </p:spPr>
        <p:txBody>
          <a:bodyPr>
            <a:normAutofit/>
          </a:bodyPr>
          <a:lstStyle/>
          <a:p>
            <a:r>
              <a:t>Student Activities</a:t>
            </a:r>
          </a:p>
        </p:txBody>
      </p:sp>
      <p:sp>
        <p:nvSpPr>
          <p:cNvPr id="172" name="Shape 172"/>
          <p:cNvSpPr>
            <a:spLocks noGrp="1"/>
          </p:cNvSpPr>
          <p:nvPr>
            <p:ph type="body" sz="half" idx="4294967295"/>
          </p:nvPr>
        </p:nvSpPr>
        <p:spPr>
          <a:xfrm>
            <a:off x="762000" y="1676400"/>
            <a:ext cx="3810000" cy="4114800"/>
          </a:xfrm>
          <a:prstGeom prst="rect">
            <a:avLst/>
          </a:prstGeom>
        </p:spPr>
        <p:txBody>
          <a:bodyPr>
            <a:normAutofit/>
          </a:bodyPr>
          <a:lstStyle/>
          <a:p>
            <a:pPr>
              <a:buBlip>
                <a:blip r:embed="rId2"/>
              </a:buBlip>
            </a:pPr>
            <a:r>
              <a:t>Educational Activities</a:t>
            </a:r>
          </a:p>
          <a:p>
            <a:pPr>
              <a:buBlip>
                <a:blip r:embed="rId2"/>
              </a:buBlip>
            </a:pPr>
            <a:r>
              <a:t>Professional Activities</a:t>
            </a:r>
          </a:p>
          <a:p>
            <a:pPr>
              <a:buBlip>
                <a:blip r:embed="rId2"/>
              </a:buBlip>
            </a:pPr>
            <a:r>
              <a:t>Technical Activities </a:t>
            </a:r>
          </a:p>
          <a:p>
            <a:pPr>
              <a:buBlip>
                <a:blip r:embed="rId2"/>
              </a:buBlip>
            </a:pPr>
            <a:r>
              <a:t>Social Activities</a:t>
            </a:r>
          </a:p>
        </p:txBody>
      </p:sp>
      <p:pic>
        <p:nvPicPr>
          <p:cNvPr id="173" name="CentralAreaMeeting-S05_008.jpg" descr="CentralAreaMeeting-S05_008"/>
          <p:cNvPicPr>
            <a:picLocks noChangeAspect="1"/>
          </p:cNvPicPr>
          <p:nvPr/>
        </p:nvPicPr>
        <p:blipFill>
          <a:blip r:embed="rId3">
            <a:extLst/>
          </a:blip>
          <a:stretch>
            <a:fillRect/>
          </a:stretch>
        </p:blipFill>
        <p:spPr>
          <a:xfrm>
            <a:off x="4724400" y="2305050"/>
            <a:ext cx="3810000" cy="2857500"/>
          </a:xfrm>
          <a:prstGeom prst="rect">
            <a:avLst/>
          </a:prstGeom>
          <a:ln w="12700">
            <a:miter lim="400000"/>
          </a:ln>
        </p:spPr>
      </p:pic>
      <p:grpSp>
        <p:nvGrpSpPr>
          <p:cNvPr id="181" name="Group 181"/>
          <p:cNvGrpSpPr/>
          <p:nvPr/>
        </p:nvGrpSpPr>
        <p:grpSpPr>
          <a:xfrm>
            <a:off x="4977613" y="548464"/>
            <a:ext cx="3480587" cy="1951074"/>
            <a:chOff x="0" y="0"/>
            <a:chExt cx="3480586" cy="1951073"/>
          </a:xfrm>
        </p:grpSpPr>
        <p:sp>
          <p:nvSpPr>
            <p:cNvPr id="175" name="Shape 175"/>
            <p:cNvSpPr/>
            <p:nvPr/>
          </p:nvSpPr>
          <p:spPr>
            <a:xfrm>
              <a:off x="928169" y="0"/>
              <a:ext cx="2552418" cy="1371477"/>
            </a:xfrm>
            <a:custGeom>
              <a:avLst/>
              <a:gdLst/>
              <a:ahLst/>
              <a:cxnLst>
                <a:cxn ang="0">
                  <a:pos x="wd2" y="hd2"/>
                </a:cxn>
                <a:cxn ang="5400000">
                  <a:pos x="wd2" y="hd2"/>
                </a:cxn>
                <a:cxn ang="10800000">
                  <a:pos x="wd2" y="hd2"/>
                </a:cxn>
                <a:cxn ang="16200000">
                  <a:pos x="wd2" y="hd2"/>
                </a:cxn>
              </a:cxnLst>
              <a:rect l="0" t="0" r="r" b="b"/>
              <a:pathLst>
                <a:path w="21264" h="20623" extrusionOk="0">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6" y="15729"/>
                    <a:pt x="18406" y="15039"/>
                    <a:pt x="18406" y="1433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path>
              </a:pathLst>
            </a:custGeom>
            <a:solidFill>
              <a:srgbClr val="FFFFFF"/>
            </a:solidFill>
            <a:ln w="9525" cap="flat">
              <a:solidFill>
                <a:srgbClr val="000000"/>
              </a:solidFill>
              <a:prstDash val="solid"/>
              <a:round/>
            </a:ln>
            <a:effectLst/>
          </p:spPr>
          <p:txBody>
            <a:bodyPr wrap="square" lIns="45719" tIns="45719" rIns="45719" bIns="45719" numCol="1" anchor="t">
              <a:noAutofit/>
            </a:bodyPr>
            <a:lstStyle/>
            <a:p>
              <a:pPr algn="ctr">
                <a:spcBef>
                  <a:spcPts val="400"/>
                </a:spcBef>
                <a:defRPr sz="1800" b="1"/>
              </a:pPr>
              <a:endParaRPr/>
            </a:p>
          </p:txBody>
        </p:sp>
        <p:sp>
          <p:nvSpPr>
            <p:cNvPr id="176" name="Shape 176"/>
            <p:cNvSpPr/>
            <p:nvPr/>
          </p:nvSpPr>
          <p:spPr>
            <a:xfrm>
              <a:off x="732010" y="1296134"/>
              <a:ext cx="425451" cy="228601"/>
            </a:xfrm>
            <a:prstGeom prst="ellipse">
              <a:avLst/>
            </a:prstGeom>
            <a:solidFill>
              <a:srgbClr val="FFFFFF"/>
            </a:solidFill>
            <a:ln w="9525" cap="flat">
              <a:solidFill>
                <a:srgbClr val="000000"/>
              </a:solidFill>
              <a:prstDash val="solid"/>
              <a:round/>
            </a:ln>
            <a:effectLst/>
          </p:spPr>
          <p:txBody>
            <a:bodyPr wrap="square" lIns="45719" tIns="45719" rIns="45719" bIns="45719" numCol="1" anchor="t">
              <a:noAutofit/>
            </a:bodyPr>
            <a:lstStyle/>
            <a:p>
              <a:pPr algn="ctr">
                <a:spcBef>
                  <a:spcPts val="400"/>
                </a:spcBef>
                <a:defRPr sz="1800" b="1"/>
              </a:pPr>
              <a:endParaRPr/>
            </a:p>
          </p:txBody>
        </p:sp>
        <p:sp>
          <p:nvSpPr>
            <p:cNvPr id="177" name="Shape 177"/>
            <p:cNvSpPr/>
            <p:nvPr/>
          </p:nvSpPr>
          <p:spPr>
            <a:xfrm>
              <a:off x="317551" y="1613316"/>
              <a:ext cx="283634" cy="152401"/>
            </a:xfrm>
            <a:prstGeom prst="ellipse">
              <a:avLst/>
            </a:prstGeom>
            <a:solidFill>
              <a:srgbClr val="FFFFFF"/>
            </a:solidFill>
            <a:ln w="9525" cap="flat">
              <a:solidFill>
                <a:srgbClr val="000000"/>
              </a:solidFill>
              <a:prstDash val="solid"/>
              <a:round/>
            </a:ln>
            <a:effectLst/>
          </p:spPr>
          <p:txBody>
            <a:bodyPr wrap="square" lIns="45719" tIns="45719" rIns="45719" bIns="45719" numCol="1" anchor="t">
              <a:noAutofit/>
            </a:bodyPr>
            <a:lstStyle/>
            <a:p>
              <a:pPr algn="ctr">
                <a:spcBef>
                  <a:spcPts val="400"/>
                </a:spcBef>
                <a:defRPr sz="1800" b="1"/>
              </a:pPr>
              <a:endParaRPr/>
            </a:p>
          </p:txBody>
        </p:sp>
        <p:sp>
          <p:nvSpPr>
            <p:cNvPr id="178" name="Shape 178"/>
            <p:cNvSpPr/>
            <p:nvPr/>
          </p:nvSpPr>
          <p:spPr>
            <a:xfrm>
              <a:off x="0" y="1874873"/>
              <a:ext cx="141817" cy="76201"/>
            </a:xfrm>
            <a:prstGeom prst="ellipse">
              <a:avLst/>
            </a:prstGeom>
            <a:solidFill>
              <a:srgbClr val="FFFFFF"/>
            </a:solidFill>
            <a:ln w="9525" cap="flat">
              <a:solidFill>
                <a:srgbClr val="000000"/>
              </a:solidFill>
              <a:prstDash val="solid"/>
              <a:round/>
            </a:ln>
            <a:effectLst/>
          </p:spPr>
          <p:txBody>
            <a:bodyPr wrap="square" lIns="45719" tIns="45719" rIns="45719" bIns="45719" numCol="1" anchor="t">
              <a:noAutofit/>
            </a:bodyPr>
            <a:lstStyle/>
            <a:p>
              <a:pPr algn="ctr">
                <a:spcBef>
                  <a:spcPts val="400"/>
                </a:spcBef>
                <a:defRPr sz="1800" b="1"/>
              </a:pPr>
              <a:endParaRPr/>
            </a:p>
          </p:txBody>
        </p:sp>
        <p:sp>
          <p:nvSpPr>
            <p:cNvPr id="179" name="Shape 179"/>
            <p:cNvSpPr/>
            <p:nvPr/>
          </p:nvSpPr>
          <p:spPr>
            <a:xfrm>
              <a:off x="1055191" y="74035"/>
              <a:ext cx="2341697" cy="1167435"/>
            </a:xfrm>
            <a:custGeom>
              <a:avLst/>
              <a:gdLst/>
              <a:ahLst/>
              <a:cxnLst>
                <a:cxn ang="0">
                  <a:pos x="wd2" y="hd2"/>
                </a:cxn>
                <a:cxn ang="5400000">
                  <a:pos x="wd2" y="hd2"/>
                </a:cxn>
                <a:cxn ang="10800000">
                  <a:pos x="wd2" y="hd2"/>
                </a:cxn>
                <a:cxn ang="16200000">
                  <a:pos x="wd2" y="hd2"/>
                </a:cxn>
              </a:cxnLst>
              <a:rect l="0" t="0" r="r" b="b"/>
              <a:pathLst>
                <a:path w="21600" h="21600" extrusionOk="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270"/>
                  </a:moveTo>
                  <a:cubicBezTo>
                    <a:pt x="19208" y="14502"/>
                    <a:pt x="18520" y="12889"/>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9525" cap="flat">
              <a:solidFill>
                <a:srgbClr val="000000"/>
              </a:solidFill>
              <a:prstDash val="solid"/>
              <a:round/>
            </a:ln>
            <a:effectLst/>
          </p:spPr>
          <p:txBody>
            <a:bodyPr wrap="square" lIns="45719" tIns="45719" rIns="45719" bIns="45719" numCol="1" anchor="t">
              <a:noAutofit/>
            </a:bodyPr>
            <a:lstStyle/>
            <a:p>
              <a:pPr algn="ctr">
                <a:spcBef>
                  <a:spcPts val="400"/>
                </a:spcBef>
                <a:defRPr sz="1800" b="1"/>
              </a:pPr>
              <a:endParaRPr/>
            </a:p>
          </p:txBody>
        </p:sp>
        <p:sp>
          <p:nvSpPr>
            <p:cNvPr id="180" name="Shape 180"/>
            <p:cNvSpPr/>
            <p:nvPr/>
          </p:nvSpPr>
          <p:spPr>
            <a:xfrm>
              <a:off x="1280013" y="207172"/>
              <a:ext cx="1667529" cy="832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spcBef>
                  <a:spcPts val="400"/>
                </a:spcBef>
                <a:buSzTx/>
                <a:buNone/>
                <a:defRPr sz="1800" b="1"/>
              </a:lvl1pPr>
            </a:lstStyle>
            <a:p>
              <a:r>
                <a:t>IEEE Student Activities are COOL!</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p:nvPr/>
        </p:nvSpPr>
        <p:spPr>
          <a:xfrm>
            <a:off x="569912" y="639762"/>
            <a:ext cx="7973568" cy="646958"/>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lvl1pPr>
              <a:spcBef>
                <a:spcPts val="900"/>
              </a:spcBef>
              <a:buSzTx/>
              <a:buNone/>
              <a:defRPr sz="4000"/>
            </a:lvl1pPr>
          </a:lstStyle>
          <a:p>
            <a:r>
              <a:t>Branch Planning Workshop (today)</a:t>
            </a:r>
          </a:p>
        </p:txBody>
      </p:sp>
      <p:sp>
        <p:nvSpPr>
          <p:cNvPr id="184" name="Shape 184"/>
          <p:cNvSpPr/>
          <p:nvPr/>
        </p:nvSpPr>
        <p:spPr>
          <a:xfrm>
            <a:off x="1211262" y="1431925"/>
            <a:ext cx="7150673" cy="4039846"/>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p>
            <a:pPr>
              <a:lnSpc>
                <a:spcPct val="120000"/>
              </a:lnSpc>
              <a:spcBef>
                <a:spcPts val="400"/>
              </a:spcBef>
              <a:buSzTx/>
              <a:buNone/>
              <a:defRPr sz="2000"/>
            </a:pPr>
            <a:r>
              <a:t> Develop a set of goals for the branch</a:t>
            </a:r>
          </a:p>
          <a:p>
            <a:pPr>
              <a:lnSpc>
                <a:spcPct val="120000"/>
              </a:lnSpc>
              <a:spcBef>
                <a:spcPts val="400"/>
              </a:spcBef>
              <a:buSzTx/>
              <a:buNone/>
              <a:defRPr sz="2000"/>
            </a:pPr>
            <a:endParaRPr/>
          </a:p>
          <a:p>
            <a:pPr>
              <a:lnSpc>
                <a:spcPct val="120000"/>
              </a:lnSpc>
              <a:spcBef>
                <a:spcPts val="400"/>
              </a:spcBef>
              <a:buSzTx/>
              <a:buNone/>
              <a:defRPr sz="2000"/>
            </a:pPr>
            <a:r>
              <a:t> Brainstorm to find events</a:t>
            </a:r>
          </a:p>
          <a:p>
            <a:pPr>
              <a:lnSpc>
                <a:spcPct val="120000"/>
              </a:lnSpc>
              <a:spcBef>
                <a:spcPts val="400"/>
              </a:spcBef>
              <a:buSzTx/>
              <a:buNone/>
              <a:defRPr sz="2000"/>
            </a:pPr>
            <a:endParaRPr/>
          </a:p>
          <a:p>
            <a:pPr>
              <a:lnSpc>
                <a:spcPct val="120000"/>
              </a:lnSpc>
              <a:spcBef>
                <a:spcPts val="400"/>
              </a:spcBef>
              <a:buSzTx/>
              <a:buNone/>
              <a:defRPr sz="2000"/>
            </a:pPr>
            <a:r>
              <a:t> Evaluate and create Branch plan and timeline of events</a:t>
            </a:r>
          </a:p>
          <a:p>
            <a:pPr>
              <a:lnSpc>
                <a:spcPct val="120000"/>
              </a:lnSpc>
              <a:spcBef>
                <a:spcPts val="400"/>
              </a:spcBef>
              <a:buSzTx/>
              <a:buNone/>
              <a:defRPr sz="2000"/>
            </a:pPr>
            <a:endParaRPr/>
          </a:p>
          <a:p>
            <a:pPr>
              <a:lnSpc>
                <a:spcPct val="120000"/>
              </a:lnSpc>
              <a:spcBef>
                <a:spcPts val="400"/>
              </a:spcBef>
              <a:buSzTx/>
              <a:buNone/>
              <a:defRPr sz="2000"/>
            </a:pPr>
            <a:r>
              <a:t> State your assumptions!</a:t>
            </a:r>
          </a:p>
          <a:p>
            <a:pPr>
              <a:lnSpc>
                <a:spcPct val="120000"/>
              </a:lnSpc>
              <a:spcBef>
                <a:spcPts val="400"/>
              </a:spcBef>
              <a:buSzTx/>
              <a:buNone/>
              <a:defRPr sz="2000"/>
            </a:pPr>
            <a:endParaRPr/>
          </a:p>
          <a:p>
            <a:pPr>
              <a:lnSpc>
                <a:spcPct val="120000"/>
              </a:lnSpc>
              <a:spcBef>
                <a:spcPts val="400"/>
              </a:spcBef>
              <a:buSzTx/>
              <a:buNone/>
              <a:defRPr sz="2000"/>
            </a:pPr>
            <a:r>
              <a:t> In second meeting, plan one event in detail; all resources and</a:t>
            </a:r>
          </a:p>
          <a:p>
            <a:pPr>
              <a:lnSpc>
                <a:spcPct val="80000"/>
              </a:lnSpc>
              <a:spcBef>
                <a:spcPts val="400"/>
              </a:spcBef>
              <a:buSzTx/>
              <a:buNone/>
              <a:defRPr sz="2000"/>
            </a:pPr>
            <a:r>
              <a:t>timeline with milestones (and a second presentation!)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hape 61"/>
          <p:cNvSpPr>
            <a:spLocks noGrp="1"/>
          </p:cNvSpPr>
          <p:nvPr>
            <p:ph type="title" idx="4294967295"/>
          </p:nvPr>
        </p:nvSpPr>
        <p:spPr>
          <a:xfrm>
            <a:off x="685800" y="609599"/>
            <a:ext cx="7772400" cy="1143002"/>
          </a:xfrm>
          <a:prstGeom prst="rect">
            <a:avLst/>
          </a:prstGeom>
        </p:spPr>
        <p:txBody>
          <a:bodyPr>
            <a:normAutofit/>
          </a:bodyPr>
          <a:lstStyle/>
          <a:p>
            <a:r>
              <a:t>Geographic entities of the IEEE</a:t>
            </a:r>
          </a:p>
        </p:txBody>
      </p:sp>
      <p:sp>
        <p:nvSpPr>
          <p:cNvPr id="62" name="Shape 62"/>
          <p:cNvSpPr/>
          <p:nvPr/>
        </p:nvSpPr>
        <p:spPr>
          <a:xfrm>
            <a:off x="844550" y="3016250"/>
            <a:ext cx="673100" cy="520700"/>
          </a:xfrm>
          <a:prstGeom prst="rect">
            <a:avLst/>
          </a:prstGeom>
          <a:solidFill>
            <a:srgbClr val="FFFFFF"/>
          </a:solidFill>
          <a:ln w="12700">
            <a:solidFill>
              <a:srgbClr val="000000"/>
            </a:solidFill>
          </a:ln>
        </p:spPr>
        <p:txBody>
          <a:bodyPr lIns="45719" rIns="45719" anchor="ctr"/>
          <a:lstStyle/>
          <a:p>
            <a:pPr>
              <a:spcBef>
                <a:spcPts val="400"/>
              </a:spcBef>
              <a:defRPr sz="1800"/>
            </a:pPr>
            <a:endParaRPr/>
          </a:p>
        </p:txBody>
      </p:sp>
      <p:pic>
        <p:nvPicPr>
          <p:cNvPr id="63" name="image.pdf"/>
          <p:cNvPicPr>
            <a:picLocks noChangeAspect="1"/>
          </p:cNvPicPr>
          <p:nvPr/>
        </p:nvPicPr>
        <p:blipFill>
          <a:blip r:embed="rId2">
            <a:extLst/>
          </a:blip>
          <a:srcRect l="13099" t="48818" r="11859" b="14599"/>
          <a:stretch>
            <a:fillRect/>
          </a:stretch>
        </p:blipFill>
        <p:spPr>
          <a:xfrm>
            <a:off x="717550" y="4025900"/>
            <a:ext cx="2863851" cy="1746250"/>
          </a:xfrm>
          <a:prstGeom prst="rect">
            <a:avLst/>
          </a:prstGeom>
          <a:ln w="12700">
            <a:miter lim="400000"/>
          </a:ln>
        </p:spPr>
      </p:pic>
      <p:sp>
        <p:nvSpPr>
          <p:cNvPr id="64" name="Shape 64"/>
          <p:cNvSpPr/>
          <p:nvPr/>
        </p:nvSpPr>
        <p:spPr>
          <a:xfrm flipV="1">
            <a:off x="900112" y="3429000"/>
            <a:ext cx="1" cy="1219200"/>
          </a:xfrm>
          <a:prstGeom prst="line">
            <a:avLst/>
          </a:prstGeom>
          <a:ln w="76200">
            <a:solidFill>
              <a:srgbClr val="000000"/>
            </a:solidFill>
            <a:tailEnd type="stealth"/>
          </a:ln>
        </p:spPr>
        <p:txBody>
          <a:bodyPr lIns="45719" rIns="45719"/>
          <a:lstStyle/>
          <a:p>
            <a:endParaRPr/>
          </a:p>
        </p:txBody>
      </p:sp>
      <p:pic>
        <p:nvPicPr>
          <p:cNvPr id="65" name="image.pdf"/>
          <p:cNvPicPr>
            <a:picLocks noChangeAspect="1"/>
          </p:cNvPicPr>
          <p:nvPr/>
        </p:nvPicPr>
        <p:blipFill>
          <a:blip r:embed="rId3">
            <a:extLst/>
          </a:blip>
          <a:stretch>
            <a:fillRect/>
          </a:stretch>
        </p:blipFill>
        <p:spPr>
          <a:xfrm>
            <a:off x="762000" y="1685925"/>
            <a:ext cx="2782888" cy="1666875"/>
          </a:xfrm>
          <a:prstGeom prst="rect">
            <a:avLst/>
          </a:prstGeom>
          <a:ln w="12700">
            <a:miter lim="400000"/>
          </a:ln>
        </p:spPr>
      </p:pic>
      <p:pic>
        <p:nvPicPr>
          <p:cNvPr id="66" name="image.png"/>
          <p:cNvPicPr>
            <a:picLocks noChangeAspect="1"/>
          </p:cNvPicPr>
          <p:nvPr/>
        </p:nvPicPr>
        <p:blipFill>
          <a:blip r:embed="rId4">
            <a:extLst/>
          </a:blip>
          <a:stretch>
            <a:fillRect/>
          </a:stretch>
        </p:blipFill>
        <p:spPr>
          <a:xfrm>
            <a:off x="914400" y="3041650"/>
            <a:ext cx="533400" cy="465138"/>
          </a:xfrm>
          <a:prstGeom prst="rect">
            <a:avLst/>
          </a:prstGeom>
          <a:ln w="12700">
            <a:miter lim="400000"/>
          </a:ln>
        </p:spPr>
      </p:pic>
      <p:pic>
        <p:nvPicPr>
          <p:cNvPr id="67" name="image.png"/>
          <p:cNvPicPr>
            <a:picLocks noChangeAspect="1"/>
          </p:cNvPicPr>
          <p:nvPr/>
        </p:nvPicPr>
        <p:blipFill>
          <a:blip r:embed="rId5">
            <a:extLst/>
          </a:blip>
          <a:srcRect l="9660" t="54791" r="21800" b="10470"/>
          <a:stretch>
            <a:fillRect/>
          </a:stretch>
        </p:blipFill>
        <p:spPr>
          <a:xfrm>
            <a:off x="4953000" y="3873500"/>
            <a:ext cx="1905001" cy="1071563"/>
          </a:xfrm>
          <a:prstGeom prst="rect">
            <a:avLst/>
          </a:prstGeom>
          <a:ln w="12700">
            <a:miter lim="400000"/>
          </a:ln>
        </p:spPr>
      </p:pic>
      <p:pic>
        <p:nvPicPr>
          <p:cNvPr id="68" name="image.png"/>
          <p:cNvPicPr>
            <a:picLocks noChangeAspect="1"/>
          </p:cNvPicPr>
          <p:nvPr/>
        </p:nvPicPr>
        <p:blipFill>
          <a:blip r:embed="rId5">
            <a:extLst/>
          </a:blip>
          <a:srcRect l="5879" t="14369" r="34269" b="51631"/>
          <a:stretch>
            <a:fillRect/>
          </a:stretch>
        </p:blipFill>
        <p:spPr>
          <a:xfrm>
            <a:off x="5153025" y="1600200"/>
            <a:ext cx="2238376" cy="1752601"/>
          </a:xfrm>
          <a:prstGeom prst="rect">
            <a:avLst/>
          </a:prstGeom>
          <a:ln w="12700">
            <a:miter lim="400000"/>
          </a:ln>
        </p:spPr>
      </p:pic>
      <p:sp>
        <p:nvSpPr>
          <p:cNvPr id="69" name="Shape 69"/>
          <p:cNvSpPr/>
          <p:nvPr/>
        </p:nvSpPr>
        <p:spPr>
          <a:xfrm>
            <a:off x="5638800" y="2819400"/>
            <a:ext cx="0" cy="304800"/>
          </a:xfrm>
          <a:prstGeom prst="line">
            <a:avLst/>
          </a:prstGeom>
          <a:ln w="12700">
            <a:solidFill>
              <a:srgbClr val="000000"/>
            </a:solidFill>
            <a:prstDash val="dash"/>
          </a:ln>
        </p:spPr>
        <p:txBody>
          <a:bodyPr lIns="45719" rIns="45719"/>
          <a:lstStyle/>
          <a:p>
            <a:endParaRPr/>
          </a:p>
        </p:txBody>
      </p:sp>
      <p:sp>
        <p:nvSpPr>
          <p:cNvPr id="70" name="Shape 70"/>
          <p:cNvSpPr/>
          <p:nvPr/>
        </p:nvSpPr>
        <p:spPr>
          <a:xfrm>
            <a:off x="1439862" y="2416175"/>
            <a:ext cx="312738" cy="395288"/>
          </a:xfrm>
          <a:custGeom>
            <a:avLst/>
            <a:gdLst/>
            <a:ahLst/>
            <a:cxnLst>
              <a:cxn ang="0">
                <a:pos x="wd2" y="hd2"/>
              </a:cxn>
              <a:cxn ang="5400000">
                <a:pos x="wd2" y="hd2"/>
              </a:cxn>
              <a:cxn ang="10800000">
                <a:pos x="wd2" y="hd2"/>
              </a:cxn>
              <a:cxn ang="16200000">
                <a:pos x="wd2" y="hd2"/>
              </a:cxn>
            </a:cxnLst>
            <a:rect l="0" t="0" r="r" b="b"/>
            <a:pathLst>
              <a:path w="21600" h="21600" extrusionOk="0">
                <a:moveTo>
                  <a:pt x="21600" y="1214"/>
                </a:moveTo>
                <a:lnTo>
                  <a:pt x="18969" y="954"/>
                </a:lnTo>
                <a:lnTo>
                  <a:pt x="15460" y="954"/>
                </a:lnTo>
                <a:lnTo>
                  <a:pt x="13596" y="520"/>
                </a:lnTo>
                <a:lnTo>
                  <a:pt x="10087" y="520"/>
                </a:lnTo>
                <a:lnTo>
                  <a:pt x="8333" y="0"/>
                </a:lnTo>
                <a:lnTo>
                  <a:pt x="2412" y="0"/>
                </a:lnTo>
                <a:lnTo>
                  <a:pt x="1206" y="1388"/>
                </a:lnTo>
                <a:lnTo>
                  <a:pt x="1206" y="4251"/>
                </a:lnTo>
                <a:lnTo>
                  <a:pt x="658" y="5639"/>
                </a:lnTo>
                <a:lnTo>
                  <a:pt x="0" y="7027"/>
                </a:lnTo>
                <a:lnTo>
                  <a:pt x="0" y="11277"/>
                </a:lnTo>
                <a:lnTo>
                  <a:pt x="1754" y="12231"/>
                </a:lnTo>
                <a:lnTo>
                  <a:pt x="3618" y="13186"/>
                </a:lnTo>
                <a:lnTo>
                  <a:pt x="5373" y="14053"/>
                </a:lnTo>
                <a:lnTo>
                  <a:pt x="7127" y="15007"/>
                </a:lnTo>
                <a:lnTo>
                  <a:pt x="7675" y="16395"/>
                </a:lnTo>
                <a:lnTo>
                  <a:pt x="7675" y="17870"/>
                </a:lnTo>
                <a:lnTo>
                  <a:pt x="5921" y="18737"/>
                </a:lnTo>
                <a:lnTo>
                  <a:pt x="4166" y="20212"/>
                </a:lnTo>
                <a:lnTo>
                  <a:pt x="2412" y="21080"/>
                </a:lnTo>
                <a:lnTo>
                  <a:pt x="658" y="21600"/>
                </a:lnTo>
              </a:path>
            </a:pathLst>
          </a:custGeom>
          <a:ln w="12700">
            <a:solidFill>
              <a:srgbClr val="000000"/>
            </a:solidFill>
            <a:custDash>
              <a:ds d="300000" sp="400000"/>
            </a:custDash>
          </a:ln>
        </p:spPr>
        <p:txBody>
          <a:bodyPr lIns="45719" rIns="45719"/>
          <a:lstStyle/>
          <a:p>
            <a:pPr>
              <a:spcBef>
                <a:spcPts val="400"/>
              </a:spcBef>
              <a:defRPr sz="1800"/>
            </a:pPr>
            <a:endParaRPr/>
          </a:p>
        </p:txBody>
      </p:sp>
      <p:sp>
        <p:nvSpPr>
          <p:cNvPr id="71" name="Shape 71"/>
          <p:cNvSpPr/>
          <p:nvPr/>
        </p:nvSpPr>
        <p:spPr>
          <a:xfrm>
            <a:off x="5219700" y="1484312"/>
            <a:ext cx="1994075" cy="264891"/>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lvl1pPr>
              <a:spcBef>
                <a:spcPts val="200"/>
              </a:spcBef>
              <a:buSzTx/>
              <a:buNone/>
              <a:defRPr sz="1200"/>
            </a:lvl1pPr>
          </a:lstStyle>
          <a:p>
            <a:r>
              <a:t>Southwest Area of Region 6</a:t>
            </a:r>
          </a:p>
        </p:txBody>
      </p:sp>
      <p:sp>
        <p:nvSpPr>
          <p:cNvPr id="72" name="Shape 72"/>
          <p:cNvSpPr/>
          <p:nvPr/>
        </p:nvSpPr>
        <p:spPr>
          <a:xfrm>
            <a:off x="6842125" y="4313237"/>
            <a:ext cx="1062113" cy="856175"/>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p>
            <a:pPr>
              <a:spcBef>
                <a:spcPts val="200"/>
              </a:spcBef>
              <a:buSzTx/>
              <a:buNone/>
              <a:defRPr sz="1200"/>
            </a:pPr>
            <a:r>
              <a:t>Univ. of Calif.</a:t>
            </a:r>
          </a:p>
          <a:p>
            <a:pPr>
              <a:spcBef>
                <a:spcPts val="200"/>
              </a:spcBef>
              <a:buSzTx/>
              <a:buNone/>
              <a:defRPr sz="1200"/>
            </a:pPr>
            <a:r>
              <a:t>at San Diego</a:t>
            </a:r>
          </a:p>
          <a:p>
            <a:pPr>
              <a:spcBef>
                <a:spcPts val="200"/>
              </a:spcBef>
              <a:buSzTx/>
              <a:buNone/>
              <a:defRPr sz="1200"/>
            </a:pPr>
            <a:r>
              <a:t>IEEE Student</a:t>
            </a:r>
          </a:p>
          <a:p>
            <a:pPr>
              <a:spcBef>
                <a:spcPts val="200"/>
              </a:spcBef>
              <a:buSzTx/>
              <a:buNone/>
              <a:defRPr sz="1200"/>
            </a:pPr>
            <a:r>
              <a:t>Branch</a:t>
            </a:r>
          </a:p>
        </p:txBody>
      </p:sp>
      <p:sp>
        <p:nvSpPr>
          <p:cNvPr id="73" name="Shape 73"/>
          <p:cNvSpPr/>
          <p:nvPr/>
        </p:nvSpPr>
        <p:spPr>
          <a:xfrm>
            <a:off x="5394325" y="5532437"/>
            <a:ext cx="2324399" cy="461986"/>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p>
            <a:pPr>
              <a:spcBef>
                <a:spcPts val="200"/>
              </a:spcBef>
              <a:buSzTx/>
              <a:buNone/>
              <a:defRPr sz="1200"/>
            </a:pPr>
            <a:r>
              <a:t>Note:  Not drawn to scale and</a:t>
            </a:r>
          </a:p>
          <a:p>
            <a:pPr>
              <a:spcBef>
                <a:spcPts val="200"/>
              </a:spcBef>
              <a:buSzTx/>
              <a:buNone/>
              <a:defRPr sz="1200"/>
            </a:pPr>
            <a:r>
              <a:t>boundaries are only approximate</a:t>
            </a:r>
          </a:p>
        </p:txBody>
      </p:sp>
      <p:sp>
        <p:nvSpPr>
          <p:cNvPr id="74" name="Shape 74"/>
          <p:cNvSpPr/>
          <p:nvPr/>
        </p:nvSpPr>
        <p:spPr>
          <a:xfrm>
            <a:off x="5013325" y="4770437"/>
            <a:ext cx="1409478" cy="659080"/>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p>
            <a:pPr>
              <a:spcBef>
                <a:spcPts val="200"/>
              </a:spcBef>
              <a:buSzTx/>
              <a:buNone/>
              <a:defRPr sz="1200"/>
            </a:pPr>
            <a:r>
              <a:t>San Diego Section</a:t>
            </a:r>
          </a:p>
          <a:p>
            <a:pPr>
              <a:spcBef>
                <a:spcPts val="200"/>
              </a:spcBef>
              <a:buSzTx/>
              <a:buNone/>
              <a:defRPr sz="1200"/>
            </a:pPr>
            <a:r>
              <a:t>of Southwest Area</a:t>
            </a:r>
          </a:p>
          <a:p>
            <a:pPr>
              <a:spcBef>
                <a:spcPts val="200"/>
              </a:spcBef>
              <a:buSzTx/>
              <a:buNone/>
              <a:defRPr sz="1200"/>
            </a:pPr>
            <a:r>
              <a:t>of Region 6</a:t>
            </a:r>
          </a:p>
        </p:txBody>
      </p:sp>
      <p:sp>
        <p:nvSpPr>
          <p:cNvPr id="75" name="Shape 75"/>
          <p:cNvSpPr/>
          <p:nvPr/>
        </p:nvSpPr>
        <p:spPr>
          <a:xfrm>
            <a:off x="1584325" y="5684837"/>
            <a:ext cx="1567534" cy="264891"/>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lvl1pPr>
              <a:spcBef>
                <a:spcPts val="200"/>
              </a:spcBef>
              <a:buSzTx/>
              <a:buNone/>
              <a:defRPr sz="1200"/>
            </a:lvl1pPr>
          </a:lstStyle>
          <a:p>
            <a:r>
              <a:t>Region 6 in the World</a:t>
            </a:r>
          </a:p>
        </p:txBody>
      </p:sp>
      <p:sp>
        <p:nvSpPr>
          <p:cNvPr id="76" name="Shape 76"/>
          <p:cNvSpPr/>
          <p:nvPr/>
        </p:nvSpPr>
        <p:spPr>
          <a:xfrm>
            <a:off x="974725" y="1951037"/>
            <a:ext cx="714823" cy="264891"/>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lvl1pPr>
              <a:spcBef>
                <a:spcPts val="200"/>
              </a:spcBef>
              <a:buSzTx/>
              <a:buNone/>
              <a:defRPr sz="1200"/>
            </a:lvl1pPr>
          </a:lstStyle>
          <a:p>
            <a:r>
              <a:t>Region 6</a:t>
            </a:r>
          </a:p>
        </p:txBody>
      </p:sp>
      <p:sp>
        <p:nvSpPr>
          <p:cNvPr id="77" name="Shape 77"/>
          <p:cNvSpPr/>
          <p:nvPr/>
        </p:nvSpPr>
        <p:spPr>
          <a:xfrm flipV="1">
            <a:off x="1828800" y="2285999"/>
            <a:ext cx="2971801" cy="304802"/>
          </a:xfrm>
          <a:prstGeom prst="line">
            <a:avLst/>
          </a:prstGeom>
          <a:ln w="101600">
            <a:solidFill>
              <a:srgbClr val="000000"/>
            </a:solidFill>
            <a:tailEnd type="stealth"/>
          </a:ln>
        </p:spPr>
        <p:txBody>
          <a:bodyPr lIns="45719" rIns="45719"/>
          <a:lstStyle/>
          <a:p>
            <a:endParaRPr/>
          </a:p>
        </p:txBody>
      </p:sp>
      <p:sp>
        <p:nvSpPr>
          <p:cNvPr id="78" name="Shape 78"/>
          <p:cNvSpPr/>
          <p:nvPr/>
        </p:nvSpPr>
        <p:spPr>
          <a:xfrm>
            <a:off x="5259387" y="2973387"/>
            <a:ext cx="303221" cy="609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714"/>
                  <a:pt x="9652" y="61"/>
                  <a:pt x="21600" y="0"/>
                </a:cubicBezTo>
              </a:path>
            </a:pathLst>
          </a:custGeom>
          <a:ln w="76200" cap="rnd">
            <a:solidFill>
              <a:srgbClr val="000000"/>
            </a:solidFill>
            <a:headEnd type="stealth"/>
          </a:ln>
        </p:spPr>
        <p:txBody>
          <a:bodyPr lIns="45719" rIns="45719" anchor="ctr"/>
          <a:lstStyle/>
          <a:p>
            <a:pPr>
              <a:spcBef>
                <a:spcPts val="400"/>
              </a:spcBef>
              <a:defRPr sz="1800"/>
            </a:pPr>
            <a:endParaRPr/>
          </a:p>
        </p:txBody>
      </p:sp>
      <p:sp>
        <p:nvSpPr>
          <p:cNvPr id="79" name="Shape 79"/>
          <p:cNvSpPr/>
          <p:nvPr/>
        </p:nvSpPr>
        <p:spPr>
          <a:xfrm flipH="1" flipV="1">
            <a:off x="5715000" y="4419599"/>
            <a:ext cx="1143001" cy="152402"/>
          </a:xfrm>
          <a:prstGeom prst="line">
            <a:avLst/>
          </a:prstGeom>
          <a:ln w="25400">
            <a:solidFill>
              <a:srgbClr val="000000"/>
            </a:solidFill>
            <a:tailEnd type="stealth"/>
          </a:ln>
        </p:spPr>
        <p:txBody>
          <a:bodyPr lIns="45719" rIns="45719"/>
          <a:lstStyle/>
          <a:p>
            <a:endParaRPr/>
          </a:p>
        </p:txBody>
      </p:sp>
      <p:sp>
        <p:nvSpPr>
          <p:cNvPr id="80" name="Shape 80"/>
          <p:cNvSpPr/>
          <p:nvPr/>
        </p:nvSpPr>
        <p:spPr>
          <a:xfrm>
            <a:off x="179387" y="2565400"/>
            <a:ext cx="1725613" cy="350662"/>
          </a:xfrm>
          <a:prstGeom prst="rect">
            <a:avLst/>
          </a:prstGeom>
          <a:solidFill>
            <a:schemeClr val="accent2">
              <a:alpha val="50195"/>
            </a:schemeClr>
          </a:solidFill>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buSzTx/>
              <a:buNone/>
              <a:defRPr sz="1800"/>
            </a:lvl1pPr>
          </a:lstStyle>
          <a:p>
            <a:r>
              <a:t>Regions</a:t>
            </a:r>
          </a:p>
        </p:txBody>
      </p:sp>
      <p:sp>
        <p:nvSpPr>
          <p:cNvPr id="81" name="Shape 81"/>
          <p:cNvSpPr/>
          <p:nvPr/>
        </p:nvSpPr>
        <p:spPr>
          <a:xfrm>
            <a:off x="4859337" y="2133600"/>
            <a:ext cx="1366839" cy="350662"/>
          </a:xfrm>
          <a:prstGeom prst="rect">
            <a:avLst/>
          </a:prstGeom>
          <a:solidFill>
            <a:schemeClr val="accent2">
              <a:alpha val="50195"/>
            </a:schemeClr>
          </a:solidFill>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buSzTx/>
              <a:buNone/>
              <a:defRPr sz="1800"/>
            </a:lvl1pPr>
          </a:lstStyle>
          <a:p>
            <a:r>
              <a:t>Areas</a:t>
            </a:r>
          </a:p>
        </p:txBody>
      </p:sp>
      <p:sp>
        <p:nvSpPr>
          <p:cNvPr id="82" name="Shape 82"/>
          <p:cNvSpPr/>
          <p:nvPr/>
        </p:nvSpPr>
        <p:spPr>
          <a:xfrm>
            <a:off x="4427537" y="3644900"/>
            <a:ext cx="1820863" cy="350662"/>
          </a:xfrm>
          <a:prstGeom prst="rect">
            <a:avLst/>
          </a:prstGeom>
          <a:solidFill>
            <a:schemeClr val="accent2">
              <a:alpha val="50195"/>
            </a:schemeClr>
          </a:solidFill>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buSzTx/>
              <a:buNone/>
              <a:defRPr sz="1800"/>
            </a:lvl1pPr>
          </a:lstStyle>
          <a:p>
            <a:r>
              <a:t>Sections</a:t>
            </a:r>
          </a:p>
        </p:txBody>
      </p:sp>
      <p:sp>
        <p:nvSpPr>
          <p:cNvPr id="83" name="Shape 83"/>
          <p:cNvSpPr/>
          <p:nvPr/>
        </p:nvSpPr>
        <p:spPr>
          <a:xfrm>
            <a:off x="6804025" y="3500437"/>
            <a:ext cx="2111375" cy="350662"/>
          </a:xfrm>
          <a:prstGeom prst="rect">
            <a:avLst/>
          </a:prstGeom>
          <a:solidFill>
            <a:schemeClr val="accent2">
              <a:alpha val="50195"/>
            </a:schemeClr>
          </a:solidFill>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buSzTx/>
              <a:buNone/>
              <a:defRPr sz="1800"/>
            </a:lvl1pPr>
          </a:lstStyle>
          <a:p>
            <a:r>
              <a:t>Student Branches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p:cNvSpPr>
          <p:nvPr>
            <p:ph type="title" idx="4294967295"/>
          </p:nvPr>
        </p:nvSpPr>
        <p:spPr>
          <a:xfrm>
            <a:off x="685800" y="609599"/>
            <a:ext cx="7772400" cy="1143002"/>
          </a:xfrm>
          <a:prstGeom prst="rect">
            <a:avLst/>
          </a:prstGeom>
        </p:spPr>
        <p:txBody>
          <a:bodyPr>
            <a:normAutofit/>
          </a:bodyPr>
          <a:lstStyle/>
          <a:p>
            <a:r>
              <a:t>Branch Planning</a:t>
            </a:r>
          </a:p>
        </p:txBody>
      </p:sp>
      <p:sp>
        <p:nvSpPr>
          <p:cNvPr id="191" name="Shape 191"/>
          <p:cNvSpPr>
            <a:spLocks noGrp="1"/>
          </p:cNvSpPr>
          <p:nvPr>
            <p:ph type="body" idx="4294967295"/>
          </p:nvPr>
        </p:nvSpPr>
        <p:spPr>
          <a:xfrm>
            <a:off x="685800" y="1981200"/>
            <a:ext cx="7772400" cy="4114800"/>
          </a:xfrm>
          <a:prstGeom prst="rect">
            <a:avLst/>
          </a:prstGeom>
        </p:spPr>
        <p:txBody>
          <a:bodyPr>
            <a:normAutofit/>
          </a:bodyPr>
          <a:lstStyle/>
          <a:p>
            <a:pPr>
              <a:lnSpc>
                <a:spcPct val="90000"/>
              </a:lnSpc>
              <a:spcBef>
                <a:spcPts val="500"/>
              </a:spcBef>
              <a:buBlip>
                <a:blip r:embed="rId2"/>
              </a:buBlip>
              <a:defRPr sz="2400"/>
            </a:pPr>
            <a:r>
              <a:t>Assess the state of your Branch (resources: people and money)</a:t>
            </a:r>
          </a:p>
          <a:p>
            <a:pPr>
              <a:lnSpc>
                <a:spcPct val="90000"/>
              </a:lnSpc>
              <a:spcBef>
                <a:spcPts val="500"/>
              </a:spcBef>
              <a:buBlip>
                <a:blip r:embed="rId2"/>
              </a:buBlip>
              <a:defRPr sz="2400"/>
            </a:pPr>
            <a:r>
              <a:t>Identify the major objectives for your Branch for this year (e.g., membership increase, some big event, retain existing  members, seek new equipment)</a:t>
            </a:r>
          </a:p>
          <a:p>
            <a:pPr>
              <a:lnSpc>
                <a:spcPct val="90000"/>
              </a:lnSpc>
              <a:spcBef>
                <a:spcPts val="500"/>
              </a:spcBef>
              <a:buBlip>
                <a:blip r:embed="rId2"/>
              </a:buBlip>
              <a:defRPr sz="2400"/>
            </a:pPr>
            <a:r>
              <a:t>Identify the specific goals that will help you meet your objectives and identify the events that will make up your Branch Program to achieve these goals</a:t>
            </a:r>
          </a:p>
          <a:p>
            <a:pPr>
              <a:lnSpc>
                <a:spcPct val="90000"/>
              </a:lnSpc>
              <a:spcBef>
                <a:spcPts val="500"/>
              </a:spcBef>
              <a:buBlip>
                <a:blip r:embed="rId2"/>
              </a:buBlip>
              <a:defRPr sz="2400"/>
            </a:pPr>
            <a:r>
              <a:t>For each event, develop an </a:t>
            </a:r>
            <a:r>
              <a:rPr i="1"/>
              <a:t>Action Plan</a:t>
            </a:r>
          </a:p>
          <a:p>
            <a:pPr>
              <a:lnSpc>
                <a:spcPct val="90000"/>
              </a:lnSpc>
              <a:spcBef>
                <a:spcPts val="500"/>
              </a:spcBef>
              <a:buBlip>
                <a:blip r:embed="rId2"/>
              </a:buBlip>
              <a:defRPr sz="2400" i="1"/>
            </a:pPr>
            <a:r>
              <a:t>Allow free form brainstorming!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p:nvPr/>
        </p:nvSpPr>
        <p:spPr>
          <a:xfrm>
            <a:off x="512762" y="487362"/>
            <a:ext cx="8124629" cy="646958"/>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lvl1pPr>
              <a:spcBef>
                <a:spcPts val="900"/>
              </a:spcBef>
              <a:buSzTx/>
              <a:buNone/>
              <a:defRPr sz="4000"/>
            </a:lvl1pPr>
          </a:lstStyle>
          <a:p>
            <a:r>
              <a:t>The IEEE Student Branch Calendar</a:t>
            </a:r>
          </a:p>
        </p:txBody>
      </p:sp>
      <p:sp>
        <p:nvSpPr>
          <p:cNvPr id="187" name="Shape 187"/>
          <p:cNvSpPr/>
          <p:nvPr/>
        </p:nvSpPr>
        <p:spPr>
          <a:xfrm>
            <a:off x="898525" y="1630362"/>
            <a:ext cx="6258122" cy="2996332"/>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p>
            <a:pPr>
              <a:spcBef>
                <a:spcPts val="400"/>
              </a:spcBef>
              <a:buSzTx/>
              <a:buNone/>
              <a:defRPr sz="2000"/>
            </a:pPr>
            <a:r>
              <a:rPr dirty="0"/>
              <a:t>   A useful tool for planning purposes.</a:t>
            </a:r>
          </a:p>
          <a:p>
            <a:pPr>
              <a:spcBef>
                <a:spcPts val="400"/>
              </a:spcBef>
              <a:buSzTx/>
              <a:buNone/>
              <a:defRPr sz="2000"/>
            </a:pPr>
            <a:endParaRPr dirty="0"/>
          </a:p>
          <a:p>
            <a:pPr>
              <a:spcBef>
                <a:spcPts val="400"/>
              </a:spcBef>
              <a:buSzTx/>
              <a:buNone/>
              <a:defRPr sz="2000"/>
            </a:pPr>
            <a:r>
              <a:rPr dirty="0"/>
              <a:t>   </a:t>
            </a:r>
            <a:r>
              <a:rPr lang="en-US" dirty="0"/>
              <a:t>Put the events where your students find them:</a:t>
            </a:r>
          </a:p>
          <a:p>
            <a:pPr>
              <a:spcBef>
                <a:spcPts val="400"/>
              </a:spcBef>
              <a:buSzTx/>
              <a:buNone/>
              <a:defRPr sz="2000"/>
            </a:pPr>
            <a:r>
              <a:rPr lang="en-US" dirty="0"/>
              <a:t>	Facebook/Slack/???</a:t>
            </a:r>
            <a:endParaRPr dirty="0"/>
          </a:p>
          <a:p>
            <a:pPr>
              <a:spcBef>
                <a:spcPts val="400"/>
              </a:spcBef>
              <a:buSzTx/>
              <a:buNone/>
              <a:defRPr sz="2000"/>
            </a:pPr>
            <a:endParaRPr dirty="0"/>
          </a:p>
          <a:p>
            <a:pPr>
              <a:spcBef>
                <a:spcPts val="400"/>
              </a:spcBef>
              <a:buSzTx/>
              <a:buNone/>
              <a:defRPr sz="2000"/>
            </a:pPr>
            <a:r>
              <a:rPr dirty="0"/>
              <a:t>   </a:t>
            </a:r>
            <a:r>
              <a:rPr lang="en-US" dirty="0"/>
              <a:t>Don’t forget to announce IEEE non-branch activities.</a:t>
            </a:r>
          </a:p>
          <a:p>
            <a:pPr>
              <a:spcBef>
                <a:spcPts val="400"/>
              </a:spcBef>
              <a:buSzTx/>
              <a:buNone/>
              <a:defRPr sz="2000"/>
            </a:pPr>
            <a:endParaRPr dirty="0"/>
          </a:p>
          <a:p>
            <a:pPr>
              <a:spcBef>
                <a:spcPts val="400"/>
              </a:spcBef>
              <a:buSzTx/>
              <a:buNone/>
              <a:defRPr sz="2000"/>
            </a:pPr>
            <a:r>
              <a:rPr dirty="0"/>
              <a:t>   Student Branch Secretary should keep it current.</a:t>
            </a:r>
          </a:p>
          <a:p>
            <a:pPr>
              <a:spcBef>
                <a:spcPts val="400"/>
              </a:spcBef>
              <a:buSzTx/>
              <a:buNone/>
              <a:defRPr sz="2000"/>
            </a:pPr>
            <a:endParaRPr dirty="0"/>
          </a:p>
        </p:txBody>
      </p:sp>
      <p:pic>
        <p:nvPicPr>
          <p:cNvPr id="188" name="MCj03972420000[1].pdf" descr="MCj03972420000[1]"/>
          <p:cNvPicPr>
            <a:picLocks noChangeAspect="1"/>
          </p:cNvPicPr>
          <p:nvPr/>
        </p:nvPicPr>
        <p:blipFill>
          <a:blip r:embed="rId2">
            <a:extLst/>
          </a:blip>
          <a:stretch>
            <a:fillRect/>
          </a:stretch>
        </p:blipFill>
        <p:spPr>
          <a:xfrm>
            <a:off x="6858000" y="3581400"/>
            <a:ext cx="1714500" cy="1819275"/>
          </a:xfrm>
          <a:prstGeom prst="rect">
            <a:avLst/>
          </a:prstGeom>
          <a:ln w="12700">
            <a:miter lim="400000"/>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p:nvPr/>
        </p:nvSpPr>
        <p:spPr>
          <a:xfrm>
            <a:off x="1127125" y="1592262"/>
            <a:ext cx="8016875" cy="2503890"/>
          </a:xfrm>
          <a:prstGeom prst="rect">
            <a:avLst/>
          </a:prstGeom>
          <a:ln w="12700">
            <a:miter lim="400000"/>
          </a:ln>
          <a:extLst>
            <a:ext uri="{C572A759-6A51-4108-AA02-DFA0A04FC94B}">
              <ma14:wrappingTextBoxFlag xmlns:ma14="http://schemas.microsoft.com/office/mac/drawingml/2011/main" xmlns="" val="1"/>
            </a:ext>
          </a:extLst>
        </p:spPr>
        <p:txBody>
          <a:bodyPr wrap="square" lIns="46037" tIns="46037" rIns="46037" bIns="46037">
            <a:spAutoFit/>
          </a:bodyPr>
          <a:lstStyle/>
          <a:p>
            <a:pPr marL="342900" indent="-342900">
              <a:lnSpc>
                <a:spcPct val="100000"/>
              </a:lnSpc>
              <a:spcBef>
                <a:spcPts val="400"/>
              </a:spcBef>
              <a:buSzTx/>
              <a:defRPr sz="2000"/>
            </a:pPr>
            <a:r>
              <a:rPr dirty="0"/>
              <a:t>Invite speakers on technical or professional subjects.</a:t>
            </a:r>
          </a:p>
          <a:p>
            <a:pPr marL="342900" indent="-342900">
              <a:lnSpc>
                <a:spcPct val="100000"/>
              </a:lnSpc>
              <a:spcBef>
                <a:spcPts val="400"/>
              </a:spcBef>
              <a:buSzTx/>
              <a:defRPr sz="2000"/>
            </a:pPr>
            <a:r>
              <a:rPr dirty="0"/>
              <a:t>Enter design competitions </a:t>
            </a:r>
            <a:endParaRPr lang="en-US" dirty="0"/>
          </a:p>
          <a:p>
            <a:pPr marL="342900" indent="-342900">
              <a:lnSpc>
                <a:spcPct val="100000"/>
              </a:lnSpc>
              <a:spcBef>
                <a:spcPts val="400"/>
              </a:spcBef>
              <a:buSzTx/>
              <a:defRPr sz="2000"/>
            </a:pPr>
            <a:r>
              <a:rPr dirty="0"/>
              <a:t>Hold a Student Professional Awareness </a:t>
            </a:r>
            <a:r>
              <a:rPr lang="en-US" dirty="0"/>
              <a:t>Activity</a:t>
            </a:r>
            <a:endParaRPr dirty="0"/>
          </a:p>
          <a:p>
            <a:pPr marL="342900" indent="-342900">
              <a:lnSpc>
                <a:spcPct val="100000"/>
              </a:lnSpc>
              <a:spcBef>
                <a:spcPts val="400"/>
              </a:spcBef>
              <a:buSzTx/>
              <a:defRPr sz="2000"/>
            </a:pPr>
            <a:r>
              <a:rPr lang="en-US" dirty="0"/>
              <a:t>O</a:t>
            </a:r>
            <a:r>
              <a:rPr dirty="0"/>
              <a:t>rganize field trips to Industry.</a:t>
            </a:r>
          </a:p>
          <a:p>
            <a:pPr marL="342900" indent="-342900">
              <a:lnSpc>
                <a:spcPct val="100000"/>
              </a:lnSpc>
              <a:spcBef>
                <a:spcPts val="400"/>
              </a:spcBef>
              <a:buSzTx/>
              <a:defRPr sz="2000"/>
            </a:pPr>
            <a:r>
              <a:rPr dirty="0"/>
              <a:t>Mentor junior students.</a:t>
            </a:r>
          </a:p>
          <a:p>
            <a:pPr marL="342900" indent="-342900">
              <a:lnSpc>
                <a:spcPct val="100000"/>
              </a:lnSpc>
              <a:spcBef>
                <a:spcPts val="400"/>
              </a:spcBef>
              <a:buSzTx/>
              <a:defRPr sz="2000"/>
            </a:pPr>
            <a:r>
              <a:rPr dirty="0"/>
              <a:t>Organize sales of lab kits, lab manuals, resume books, solved past exams.</a:t>
            </a:r>
          </a:p>
        </p:txBody>
      </p:sp>
      <p:sp>
        <p:nvSpPr>
          <p:cNvPr id="194" name="Shape 194"/>
          <p:cNvSpPr/>
          <p:nvPr/>
        </p:nvSpPr>
        <p:spPr>
          <a:xfrm>
            <a:off x="365125" y="487362"/>
            <a:ext cx="6401943" cy="646958"/>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lvl1pPr>
              <a:spcBef>
                <a:spcPts val="900"/>
              </a:spcBef>
              <a:buSzTx/>
              <a:buNone/>
              <a:defRPr sz="4000">
                <a:solidFill>
                  <a:srgbClr val="0070C0"/>
                </a:solidFill>
              </a:defRPr>
            </a:lvl1pPr>
          </a:lstStyle>
          <a:p>
            <a:r>
              <a:rPr dirty="0"/>
              <a:t>Suggested Branch Activities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p:nvPr/>
        </p:nvSpPr>
        <p:spPr>
          <a:xfrm>
            <a:off x="550862" y="609600"/>
            <a:ext cx="6611938" cy="1200969"/>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lvl1pPr>
              <a:spcBef>
                <a:spcPts val="400"/>
              </a:spcBef>
              <a:buSzTx/>
              <a:buNone/>
              <a:defRPr sz="1800">
                <a:solidFill>
                  <a:srgbClr val="0070C0"/>
                </a:solidFill>
              </a:defRPr>
            </a:lvl1pPr>
          </a:lstStyle>
          <a:p>
            <a:r>
              <a:rPr sz="4000" dirty="0"/>
              <a:t>Suggested Branch Activities (continued) </a:t>
            </a:r>
          </a:p>
        </p:txBody>
      </p:sp>
      <p:sp>
        <p:nvSpPr>
          <p:cNvPr id="200" name="Shape 200"/>
          <p:cNvSpPr/>
          <p:nvPr/>
        </p:nvSpPr>
        <p:spPr>
          <a:xfrm>
            <a:off x="1168401" y="1810569"/>
            <a:ext cx="7859486" cy="3786292"/>
          </a:xfrm>
          <a:prstGeom prst="rect">
            <a:avLst/>
          </a:prstGeom>
          <a:ln w="12700">
            <a:miter lim="400000"/>
          </a:ln>
          <a:extLst>
            <a:ext uri="{C572A759-6A51-4108-AA02-DFA0A04FC94B}">
              <ma14:wrappingTextBoxFlag xmlns:ma14="http://schemas.microsoft.com/office/mac/drawingml/2011/main" xmlns="" val="1"/>
            </a:ext>
          </a:extLst>
        </p:spPr>
        <p:txBody>
          <a:bodyPr wrap="square" lIns="46037" tIns="46037" rIns="46037" bIns="46037">
            <a:spAutoFit/>
          </a:bodyPr>
          <a:lstStyle/>
          <a:p>
            <a:pPr marL="342900" indent="-342900">
              <a:lnSpc>
                <a:spcPct val="100000"/>
              </a:lnSpc>
              <a:spcBef>
                <a:spcPts val="400"/>
              </a:spcBef>
              <a:buSzTx/>
              <a:defRPr sz="2000"/>
            </a:pPr>
            <a:r>
              <a:rPr sz="2000" dirty="0"/>
              <a:t>Raise funds for charity or Student Branch projects.</a:t>
            </a:r>
          </a:p>
          <a:p>
            <a:pPr marL="342900" indent="-342900">
              <a:lnSpc>
                <a:spcPct val="100000"/>
              </a:lnSpc>
              <a:spcBef>
                <a:spcPts val="400"/>
              </a:spcBef>
              <a:buSzTx/>
              <a:defRPr sz="1800"/>
            </a:pPr>
            <a:r>
              <a:rPr sz="2000" dirty="0"/>
              <a:t>Publish a Student Branch Newsletter on the web.</a:t>
            </a:r>
          </a:p>
          <a:p>
            <a:pPr marL="342900" indent="-342900">
              <a:lnSpc>
                <a:spcPct val="100000"/>
              </a:lnSpc>
              <a:spcBef>
                <a:spcPts val="400"/>
              </a:spcBef>
              <a:buSzTx/>
              <a:defRPr sz="1800"/>
            </a:pPr>
            <a:r>
              <a:rPr sz="2000" dirty="0"/>
              <a:t>Develop a Student Branch web site.  Free hosting web </a:t>
            </a:r>
            <a:r>
              <a:rPr lang="en-US" sz="2000" dirty="0"/>
              <a:t>s</a:t>
            </a:r>
            <a:r>
              <a:rPr sz="2000" dirty="0"/>
              <a:t>pace at </a:t>
            </a:r>
            <a:r>
              <a:rPr sz="2000" u="sng" dirty="0">
                <a:solidFill>
                  <a:srgbClr val="0080FF"/>
                </a:solidFill>
                <a:uFill>
                  <a:solidFill>
                    <a:srgbClr val="0080FF"/>
                  </a:solidFill>
                </a:uFill>
                <a:hlinkClick r:id="rId2"/>
              </a:rPr>
              <a:t>http://sites.ieee.org/vtools/</a:t>
            </a:r>
          </a:p>
          <a:p>
            <a:pPr marL="342900" lvl="1" indent="-342900">
              <a:lnSpc>
                <a:spcPct val="100000"/>
              </a:lnSpc>
              <a:spcBef>
                <a:spcPts val="0"/>
              </a:spcBef>
              <a:buSzTx/>
              <a:defRPr sz="1800"/>
            </a:pPr>
            <a:r>
              <a:rPr sz="2000" dirty="0"/>
              <a:t>Participate in engineering awareness programs.</a:t>
            </a:r>
            <a:r>
              <a:rPr lang="en-US" sz="2000" dirty="0"/>
              <a:t> E-week</a:t>
            </a:r>
            <a:endParaRPr sz="2000" dirty="0"/>
          </a:p>
          <a:p>
            <a:pPr marL="342900" indent="-342900">
              <a:lnSpc>
                <a:spcPct val="100000"/>
              </a:lnSpc>
              <a:spcBef>
                <a:spcPts val="400"/>
              </a:spcBef>
              <a:buSzTx/>
              <a:defRPr sz="1800"/>
            </a:pPr>
            <a:r>
              <a:rPr sz="2000" dirty="0"/>
              <a:t>Visit and organize joint activities with other Student Branches.</a:t>
            </a:r>
          </a:p>
          <a:p>
            <a:pPr marL="342900" indent="-342900">
              <a:lnSpc>
                <a:spcPct val="100000"/>
              </a:lnSpc>
              <a:spcBef>
                <a:spcPts val="400"/>
              </a:spcBef>
              <a:buSzTx/>
              <a:defRPr sz="1800"/>
            </a:pPr>
            <a:r>
              <a:rPr sz="2000" dirty="0"/>
              <a:t>Volunteer at a conference and help staff a membership booth.</a:t>
            </a:r>
          </a:p>
          <a:p>
            <a:pPr marL="342900" indent="-342900">
              <a:lnSpc>
                <a:spcPct val="100000"/>
              </a:lnSpc>
              <a:spcBef>
                <a:spcPts val="400"/>
              </a:spcBef>
              <a:buSzTx/>
              <a:defRPr sz="1800"/>
            </a:pPr>
            <a:r>
              <a:rPr sz="2000" dirty="0"/>
              <a:t>Host an annual “Welcome Back” or “End of School” picnic.</a:t>
            </a:r>
          </a:p>
          <a:p>
            <a:pPr marL="342900" indent="-342900">
              <a:lnSpc>
                <a:spcPct val="100000"/>
              </a:lnSpc>
              <a:spcBef>
                <a:spcPts val="400"/>
              </a:spcBef>
              <a:buSzTx/>
              <a:defRPr sz="1800"/>
            </a:pPr>
            <a:r>
              <a:rPr sz="2000" dirty="0"/>
              <a:t>Work with the local IEEE Section and YP affinity group to</a:t>
            </a:r>
            <a:r>
              <a:rPr lang="en-US" sz="2000" dirty="0"/>
              <a:t> </a:t>
            </a:r>
            <a:r>
              <a:rPr sz="2000" dirty="0"/>
              <a:t>welcome graduating students into the next stage of their career.</a:t>
            </a:r>
            <a:r>
              <a:rPr lang="en-US" sz="2000" dirty="0"/>
              <a:t> (STEP)</a:t>
            </a:r>
            <a:endParaRPr sz="2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p:nvPr/>
        </p:nvSpPr>
        <p:spPr>
          <a:xfrm>
            <a:off x="444954" y="1955119"/>
            <a:ext cx="8253862" cy="4350549"/>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p>
            <a:pPr>
              <a:lnSpc>
                <a:spcPct val="100000"/>
              </a:lnSpc>
              <a:spcBef>
                <a:spcPts val="400"/>
              </a:spcBef>
              <a:buSzTx/>
              <a:buNone/>
              <a:defRPr sz="2000"/>
            </a:pPr>
            <a:r>
              <a:rPr dirty="0"/>
              <a:t>visit: </a:t>
            </a:r>
            <a:r>
              <a:rPr lang="en-US" u="sng" dirty="0">
                <a:solidFill>
                  <a:srgbClr val="0080FF"/>
                </a:solidFill>
                <a:uFill>
                  <a:solidFill>
                    <a:srgbClr val="0080FF"/>
                  </a:solidFill>
                </a:uFill>
                <a:hlinkClick r:id="rId2"/>
              </a:rPr>
              <a:t>https://yp.ieee.org/step/</a:t>
            </a:r>
          </a:p>
          <a:p>
            <a:pPr>
              <a:lnSpc>
                <a:spcPct val="100000"/>
              </a:lnSpc>
              <a:spcBef>
                <a:spcPts val="400"/>
              </a:spcBef>
              <a:buSzTx/>
              <a:buNone/>
              <a:defRPr sz="2000"/>
            </a:pPr>
            <a:endParaRPr u="sng" dirty="0">
              <a:solidFill>
                <a:srgbClr val="0080FF"/>
              </a:solidFill>
              <a:uFill>
                <a:solidFill>
                  <a:srgbClr val="0080FF"/>
                </a:solidFill>
              </a:uFill>
              <a:hlinkClick r:id="rId2"/>
            </a:endParaRPr>
          </a:p>
          <a:p>
            <a:pPr>
              <a:lnSpc>
                <a:spcPct val="100000"/>
              </a:lnSpc>
              <a:spcBef>
                <a:spcPts val="400"/>
              </a:spcBef>
              <a:buSzTx/>
              <a:buNone/>
              <a:defRPr sz="2000"/>
            </a:pPr>
            <a:r>
              <a:rPr dirty="0"/>
              <a:t>The goal of this program is to provide a standardized yet localized</a:t>
            </a:r>
          </a:p>
          <a:p>
            <a:pPr>
              <a:lnSpc>
                <a:spcPct val="100000"/>
              </a:lnSpc>
              <a:spcBef>
                <a:spcPts val="400"/>
              </a:spcBef>
              <a:buSzTx/>
              <a:buNone/>
              <a:defRPr sz="2000"/>
            </a:pPr>
            <a:r>
              <a:rPr dirty="0"/>
              <a:t>program for facilitating the transition from Student Member to Young</a:t>
            </a:r>
          </a:p>
          <a:p>
            <a:pPr>
              <a:lnSpc>
                <a:spcPct val="100000"/>
              </a:lnSpc>
              <a:spcBef>
                <a:spcPts val="400"/>
              </a:spcBef>
              <a:buSzTx/>
              <a:buNone/>
              <a:defRPr sz="2000"/>
            </a:pPr>
            <a:r>
              <a:rPr dirty="0"/>
              <a:t>Professional, by introducing the opportunities and benefits of IEEE</a:t>
            </a:r>
          </a:p>
          <a:p>
            <a:pPr>
              <a:lnSpc>
                <a:spcPct val="100000"/>
              </a:lnSpc>
              <a:spcBef>
                <a:spcPts val="400"/>
              </a:spcBef>
              <a:buSzTx/>
              <a:buNone/>
              <a:defRPr sz="2000"/>
            </a:pPr>
            <a:r>
              <a:rPr dirty="0"/>
              <a:t>membership during the onset of a career. </a:t>
            </a:r>
            <a:endParaRPr lang="en-US" dirty="0"/>
          </a:p>
          <a:p>
            <a:pPr>
              <a:lnSpc>
                <a:spcPct val="100000"/>
              </a:lnSpc>
              <a:spcBef>
                <a:spcPts val="400"/>
              </a:spcBef>
              <a:buSzTx/>
              <a:buNone/>
              <a:defRPr sz="2000"/>
            </a:pPr>
            <a:endParaRPr lang="en-US" dirty="0"/>
          </a:p>
          <a:p>
            <a:pPr>
              <a:lnSpc>
                <a:spcPct val="100000"/>
              </a:lnSpc>
              <a:spcBef>
                <a:spcPts val="400"/>
              </a:spcBef>
              <a:buSzTx/>
              <a:buNone/>
              <a:defRPr sz="2000"/>
            </a:pPr>
            <a:r>
              <a:rPr lang="en-US" sz="2000" dirty="0"/>
              <a:t>$500+ Funding is available for STEP activities, including the graduation </a:t>
            </a:r>
          </a:p>
          <a:p>
            <a:pPr>
              <a:lnSpc>
                <a:spcPct val="100000"/>
              </a:lnSpc>
              <a:spcBef>
                <a:spcPts val="400"/>
              </a:spcBef>
              <a:buSzTx/>
              <a:buNone/>
              <a:defRPr sz="2000"/>
            </a:pPr>
            <a:r>
              <a:rPr lang="en-US" sz="2000" dirty="0"/>
              <a:t>reception for groups holding an event with a minimum of ten recent </a:t>
            </a:r>
          </a:p>
          <a:p>
            <a:pPr>
              <a:lnSpc>
                <a:spcPct val="100000"/>
              </a:lnSpc>
              <a:spcBef>
                <a:spcPts val="400"/>
              </a:spcBef>
              <a:buSzTx/>
              <a:buNone/>
              <a:defRPr sz="2000"/>
            </a:pPr>
            <a:r>
              <a:rPr lang="en-US" sz="2000" dirty="0"/>
              <a:t>graduates. </a:t>
            </a:r>
          </a:p>
          <a:p>
            <a:pPr>
              <a:lnSpc>
                <a:spcPct val="100000"/>
              </a:lnSpc>
              <a:spcBef>
                <a:spcPts val="400"/>
              </a:spcBef>
              <a:buSzTx/>
              <a:buNone/>
              <a:defRPr sz="2000"/>
            </a:pPr>
            <a:endParaRPr lang="en-US" sz="2000" dirty="0"/>
          </a:p>
          <a:p>
            <a:pPr>
              <a:lnSpc>
                <a:spcPct val="100000"/>
              </a:lnSpc>
              <a:spcBef>
                <a:spcPts val="400"/>
              </a:spcBef>
              <a:buSzTx/>
              <a:buNone/>
              <a:defRPr sz="2000"/>
            </a:pPr>
            <a:r>
              <a:rPr lang="en-US" sz="2000" u="sng" dirty="0">
                <a:hlinkClick r:id="rId3"/>
              </a:rPr>
              <a:t>Complete the STEP Event Funding Application Form online</a:t>
            </a:r>
            <a:endParaRPr dirty="0"/>
          </a:p>
        </p:txBody>
      </p:sp>
      <p:sp>
        <p:nvSpPr>
          <p:cNvPr id="197" name="Shape 197"/>
          <p:cNvSpPr/>
          <p:nvPr/>
        </p:nvSpPr>
        <p:spPr>
          <a:xfrm>
            <a:off x="1" y="487362"/>
            <a:ext cx="9347200" cy="1316385"/>
          </a:xfrm>
          <a:prstGeom prst="rect">
            <a:avLst/>
          </a:prstGeom>
          <a:ln w="12700">
            <a:miter lim="400000"/>
          </a:ln>
          <a:extLst>
            <a:ext uri="{C572A759-6A51-4108-AA02-DFA0A04FC94B}">
              <ma14:wrappingTextBoxFlag xmlns:ma14="http://schemas.microsoft.com/office/mac/drawingml/2011/main" xmlns="" val="1"/>
            </a:ext>
          </a:extLst>
        </p:spPr>
        <p:txBody>
          <a:bodyPr wrap="square" lIns="46037" tIns="46037" rIns="46037" bIns="46037">
            <a:spAutoFit/>
          </a:bodyPr>
          <a:lstStyle>
            <a:lvl1pPr>
              <a:spcBef>
                <a:spcPts val="900"/>
              </a:spcBef>
              <a:buSzTx/>
              <a:buNone/>
              <a:defRPr sz="4000">
                <a:solidFill>
                  <a:srgbClr val="0070C0"/>
                </a:solidFill>
              </a:defRPr>
            </a:lvl1pPr>
          </a:lstStyle>
          <a:p>
            <a:r>
              <a:rPr lang="en-US" dirty="0"/>
              <a:t>Student Transition Elevation Partnership</a:t>
            </a:r>
          </a:p>
          <a:p>
            <a:r>
              <a:rPr dirty="0"/>
              <a:t>STEP event</a:t>
            </a:r>
            <a:r>
              <a:rPr lang="en-US" dirty="0"/>
              <a:t>🤑</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p:nvPr/>
        </p:nvSpPr>
        <p:spPr>
          <a:xfrm>
            <a:off x="504825" y="563562"/>
            <a:ext cx="5404546" cy="646958"/>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lvl1pPr>
              <a:spcBef>
                <a:spcPts val="900"/>
              </a:spcBef>
              <a:buSzTx/>
              <a:buNone/>
              <a:defRPr sz="4000">
                <a:solidFill>
                  <a:srgbClr val="0070C0"/>
                </a:solidFill>
              </a:defRPr>
            </a:lvl1pPr>
          </a:lstStyle>
          <a:p>
            <a:r>
              <a:t>Student Branch Awards</a:t>
            </a:r>
          </a:p>
        </p:txBody>
      </p:sp>
      <p:sp>
        <p:nvSpPr>
          <p:cNvPr id="209" name="Shape 209"/>
          <p:cNvSpPr/>
          <p:nvPr/>
        </p:nvSpPr>
        <p:spPr>
          <a:xfrm>
            <a:off x="393526" y="2290763"/>
            <a:ext cx="8195420" cy="2930673"/>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a:lnSpc>
                <a:spcPct val="150000"/>
              </a:lnSpc>
              <a:spcBef>
                <a:spcPts val="400"/>
              </a:spcBef>
              <a:buSzTx/>
              <a:buNone/>
              <a:defRPr sz="3800"/>
            </a:pPr>
            <a:r>
              <a:rPr dirty="0"/>
              <a:t> </a:t>
            </a:r>
            <a:r>
              <a:rPr lang="en-US" dirty="0"/>
              <a:t>MGA </a:t>
            </a:r>
            <a:r>
              <a:rPr dirty="0"/>
              <a:t>Awards all due February 1</a:t>
            </a:r>
            <a:r>
              <a:rPr baseline="30000" dirty="0"/>
              <a:t>st</a:t>
            </a:r>
            <a:endParaRPr lang="en-US" dirty="0"/>
          </a:p>
          <a:p>
            <a:pPr>
              <a:lnSpc>
                <a:spcPct val="150000"/>
              </a:lnSpc>
              <a:spcBef>
                <a:spcPts val="400"/>
              </a:spcBef>
              <a:buSzTx/>
              <a:buNone/>
              <a:defRPr sz="3800"/>
            </a:pPr>
            <a:endParaRPr lang="en-US" dirty="0"/>
          </a:p>
          <a:p>
            <a:pPr>
              <a:lnSpc>
                <a:spcPct val="150000"/>
              </a:lnSpc>
              <a:spcBef>
                <a:spcPts val="400"/>
              </a:spcBef>
              <a:buSzTx/>
              <a:buNone/>
              <a:defRPr sz="3800"/>
            </a:pPr>
            <a:r>
              <a:rPr lang="en-US" sz="2000" dirty="0">
                <a:hlinkClick r:id="rId2"/>
              </a:rPr>
              <a:t>https://ieee-student-awards.myreviewroom.com/</a:t>
            </a:r>
            <a:r>
              <a:rPr lang="en-US" sz="2000" dirty="0"/>
              <a:t> </a:t>
            </a:r>
            <a:endParaRPr sz="2000" dirty="0"/>
          </a:p>
          <a:p>
            <a:pPr>
              <a:lnSpc>
                <a:spcPct val="80000"/>
              </a:lnSpc>
              <a:spcBef>
                <a:spcPts val="400"/>
              </a:spcBef>
              <a:buSzTx/>
              <a:buNone/>
              <a:defRPr sz="3800"/>
            </a:pPr>
            <a:endParaRPr dirty="0"/>
          </a:p>
        </p:txBody>
      </p:sp>
      <p:pic>
        <p:nvPicPr>
          <p:cNvPr id="210" name="MCj02321210000[1].pdf" descr="MCj02321210000[1]"/>
          <p:cNvPicPr>
            <a:picLocks noChangeAspect="1"/>
          </p:cNvPicPr>
          <p:nvPr/>
        </p:nvPicPr>
        <p:blipFill>
          <a:blip r:embed="rId3">
            <a:extLst/>
          </a:blip>
          <a:stretch>
            <a:fillRect/>
          </a:stretch>
        </p:blipFill>
        <p:spPr>
          <a:xfrm>
            <a:off x="7142162" y="685800"/>
            <a:ext cx="2001838" cy="1604963"/>
          </a:xfrm>
          <a:prstGeom prst="rect">
            <a:avLst/>
          </a:prstGeom>
          <a:ln w="12700">
            <a:miter lim="400000"/>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p:nvPr/>
        </p:nvSpPr>
        <p:spPr>
          <a:xfrm>
            <a:off x="427037" y="503237"/>
            <a:ext cx="6136294" cy="1316385"/>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lvl1pPr>
              <a:spcBef>
                <a:spcPts val="900"/>
              </a:spcBef>
              <a:buSzTx/>
              <a:buNone/>
              <a:defRPr sz="4000">
                <a:solidFill>
                  <a:srgbClr val="0070C0"/>
                </a:solidFill>
              </a:defRPr>
            </a:lvl1pPr>
          </a:lstStyle>
          <a:p>
            <a:r>
              <a:rPr dirty="0"/>
              <a:t>IEEE Regional Exemplary </a:t>
            </a:r>
            <a:endParaRPr lang="en-US" dirty="0"/>
          </a:p>
          <a:p>
            <a:r>
              <a:rPr dirty="0"/>
              <a:t>Student Branch Award</a:t>
            </a:r>
          </a:p>
        </p:txBody>
      </p:sp>
      <p:sp>
        <p:nvSpPr>
          <p:cNvPr id="213" name="Shape 213"/>
          <p:cNvSpPr/>
          <p:nvPr/>
        </p:nvSpPr>
        <p:spPr>
          <a:xfrm>
            <a:off x="1066799" y="1295400"/>
            <a:ext cx="6245227" cy="2945036"/>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a:spcBef>
                <a:spcPts val="400"/>
              </a:spcBef>
              <a:buSzTx/>
              <a:buNone/>
              <a:defRPr sz="2000" u="sng"/>
            </a:pPr>
            <a:endParaRPr dirty="0"/>
          </a:p>
          <a:p>
            <a:pPr>
              <a:spcBef>
                <a:spcPts val="400"/>
              </a:spcBef>
              <a:buSzTx/>
              <a:buNone/>
              <a:defRPr sz="2000"/>
            </a:pPr>
            <a:endParaRPr dirty="0"/>
          </a:p>
          <a:p>
            <a:pPr marL="342900" indent="-342900">
              <a:spcBef>
                <a:spcPts val="400"/>
              </a:spcBef>
              <a:buSzTx/>
              <a:defRPr sz="2000"/>
            </a:pPr>
            <a:r>
              <a:rPr dirty="0"/>
              <a:t>Award designed to encourage, through public</a:t>
            </a:r>
            <a:r>
              <a:rPr lang="en-US" dirty="0"/>
              <a:t> </a:t>
            </a:r>
            <a:r>
              <a:rPr dirty="0"/>
              <a:t>recognition, exemplary Student Branch operation.</a:t>
            </a:r>
          </a:p>
          <a:p>
            <a:pPr marL="342900" indent="-342900">
              <a:spcBef>
                <a:spcPts val="400"/>
              </a:spcBef>
              <a:buSzTx/>
              <a:defRPr sz="2000"/>
            </a:pPr>
            <a:endParaRPr dirty="0"/>
          </a:p>
          <a:p>
            <a:pPr marL="342900" indent="-342900">
              <a:spcBef>
                <a:spcPts val="400"/>
              </a:spcBef>
              <a:buSzTx/>
              <a:defRPr sz="2000"/>
            </a:pPr>
            <a:r>
              <a:rPr dirty="0"/>
              <a:t>Good goal to guide Branch planning efforts.</a:t>
            </a:r>
          </a:p>
          <a:p>
            <a:pPr marL="342900" indent="-342900">
              <a:spcBef>
                <a:spcPts val="400"/>
              </a:spcBef>
              <a:buSzTx/>
              <a:defRPr sz="2000"/>
            </a:pPr>
            <a:endParaRPr dirty="0"/>
          </a:p>
          <a:p>
            <a:pPr marL="342900" indent="-342900">
              <a:spcBef>
                <a:spcPts val="400"/>
              </a:spcBef>
              <a:buSzTx/>
              <a:defRPr sz="2000"/>
            </a:pPr>
            <a:r>
              <a:rPr dirty="0"/>
              <a:t>Nomination must be by an Officer of the Branch.</a:t>
            </a:r>
          </a:p>
          <a:p>
            <a:pPr marL="342900" indent="-342900">
              <a:spcBef>
                <a:spcPts val="400"/>
              </a:spcBef>
              <a:buSzTx/>
              <a:defRPr sz="2000"/>
            </a:pPr>
            <a:endParaRPr dirty="0"/>
          </a:p>
        </p:txBody>
      </p:sp>
      <p:sp>
        <p:nvSpPr>
          <p:cNvPr id="3" name="Rectangle 2"/>
          <p:cNvSpPr/>
          <p:nvPr/>
        </p:nvSpPr>
        <p:spPr>
          <a:xfrm>
            <a:off x="1728046" y="4240436"/>
            <a:ext cx="6551657" cy="2339102"/>
          </a:xfrm>
          <a:prstGeom prst="rect">
            <a:avLst/>
          </a:prstGeom>
        </p:spPr>
        <p:txBody>
          <a:bodyPr wrap="square">
            <a:spAutoFit/>
          </a:bodyPr>
          <a:lstStyle/>
          <a:p>
            <a:pPr>
              <a:buNone/>
            </a:pPr>
            <a:r>
              <a:rPr lang="en-US" dirty="0">
                <a:solidFill>
                  <a:srgbClr val="808080"/>
                </a:solidFill>
                <a:latin typeface="Helvetica" charset="0"/>
              </a:rPr>
              <a:t>2018 awardees</a:t>
            </a:r>
          </a:p>
          <a:p>
            <a:pPr>
              <a:buFont typeface="Arial" charset="0"/>
              <a:buChar char="•"/>
            </a:pPr>
            <a:r>
              <a:rPr lang="en-US" dirty="0">
                <a:solidFill>
                  <a:srgbClr val="808080"/>
                </a:solidFill>
                <a:latin typeface="Helvetica" charset="0"/>
              </a:rPr>
              <a:t>Portland State University</a:t>
            </a:r>
          </a:p>
          <a:p>
            <a:pPr>
              <a:buFont typeface="Arial" charset="0"/>
              <a:buChar char="•"/>
            </a:pPr>
            <a:r>
              <a:rPr lang="en-US" dirty="0">
                <a:solidFill>
                  <a:srgbClr val="808080"/>
                </a:solidFill>
                <a:latin typeface="Helvetica" charset="0"/>
              </a:rPr>
              <a:t>University of California Los Angeles</a:t>
            </a:r>
          </a:p>
          <a:p>
            <a:pPr>
              <a:buFont typeface="Arial" charset="0"/>
              <a:buChar char="•"/>
            </a:pPr>
            <a:r>
              <a:rPr lang="en-US" dirty="0">
                <a:solidFill>
                  <a:srgbClr val="808080"/>
                </a:solidFill>
                <a:latin typeface="Helvetica" charset="0"/>
              </a:rPr>
              <a:t>USC</a:t>
            </a:r>
          </a:p>
          <a:p>
            <a:pPr>
              <a:buFont typeface="Arial" charset="0"/>
              <a:buChar char="•"/>
            </a:pPr>
            <a:r>
              <a:rPr lang="en-US" dirty="0">
                <a:solidFill>
                  <a:srgbClr val="808080"/>
                </a:solidFill>
                <a:latin typeface="Helvetica" charset="0"/>
              </a:rPr>
              <a:t>Oregon State University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p:nvPr/>
        </p:nvSpPr>
        <p:spPr>
          <a:xfrm>
            <a:off x="428625" y="503237"/>
            <a:ext cx="7535716" cy="1316385"/>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lvl1pPr>
              <a:spcBef>
                <a:spcPts val="900"/>
              </a:spcBef>
              <a:buSzTx/>
              <a:buNone/>
              <a:defRPr sz="4000">
                <a:solidFill>
                  <a:srgbClr val="0070C0"/>
                </a:solidFill>
              </a:defRPr>
            </a:lvl1pPr>
          </a:lstStyle>
          <a:p>
            <a:r>
              <a:rPr dirty="0"/>
              <a:t>Outstanding Student Branch </a:t>
            </a:r>
            <a:endParaRPr lang="en-US" dirty="0"/>
          </a:p>
          <a:p>
            <a:r>
              <a:rPr dirty="0"/>
              <a:t>Counselor and Advisor Award</a:t>
            </a:r>
            <a:r>
              <a:rPr lang="en-US" dirty="0"/>
              <a:t> 🤑</a:t>
            </a:r>
            <a:endParaRPr dirty="0"/>
          </a:p>
        </p:txBody>
      </p:sp>
      <p:sp>
        <p:nvSpPr>
          <p:cNvPr id="216" name="Shape 216"/>
          <p:cNvSpPr/>
          <p:nvPr/>
        </p:nvSpPr>
        <p:spPr>
          <a:xfrm>
            <a:off x="876300" y="1401762"/>
            <a:ext cx="7753725" cy="2996332"/>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p>
            <a:pPr>
              <a:spcBef>
                <a:spcPts val="400"/>
              </a:spcBef>
              <a:buSzTx/>
              <a:buNone/>
              <a:defRPr sz="2000" u="sng"/>
            </a:pPr>
            <a:endParaRPr dirty="0"/>
          </a:p>
          <a:p>
            <a:pPr>
              <a:spcBef>
                <a:spcPts val="400"/>
              </a:spcBef>
              <a:buSzTx/>
              <a:buNone/>
              <a:defRPr sz="2000" u="sng"/>
            </a:pPr>
            <a:endParaRPr dirty="0"/>
          </a:p>
          <a:p>
            <a:pPr>
              <a:spcBef>
                <a:spcPts val="400"/>
              </a:spcBef>
              <a:buSzTx/>
              <a:buNone/>
              <a:defRPr sz="2000"/>
            </a:pPr>
            <a:r>
              <a:rPr dirty="0"/>
              <a:t>To recognize the important contributions of the Counselor / Advisor.</a:t>
            </a:r>
          </a:p>
          <a:p>
            <a:pPr>
              <a:spcBef>
                <a:spcPts val="400"/>
              </a:spcBef>
              <a:buSzTx/>
              <a:buNone/>
              <a:defRPr sz="2000"/>
            </a:pPr>
            <a:endParaRPr dirty="0"/>
          </a:p>
          <a:p>
            <a:pPr>
              <a:spcBef>
                <a:spcPts val="400"/>
              </a:spcBef>
              <a:buSzTx/>
              <a:buNone/>
              <a:defRPr sz="2000"/>
            </a:pPr>
            <a:r>
              <a:rPr dirty="0"/>
              <a:t>Up to 1 Counselor per Region recognized each year </a:t>
            </a:r>
          </a:p>
          <a:p>
            <a:pPr>
              <a:spcBef>
                <a:spcPts val="400"/>
              </a:spcBef>
              <a:buSzTx/>
              <a:buNone/>
              <a:defRPr sz="2000"/>
            </a:pPr>
            <a:r>
              <a:rPr dirty="0"/>
              <a:t>with a cash prize. $$$</a:t>
            </a:r>
          </a:p>
          <a:p>
            <a:pPr>
              <a:spcBef>
                <a:spcPts val="400"/>
              </a:spcBef>
              <a:buSzTx/>
              <a:buNone/>
              <a:defRPr sz="2000"/>
            </a:pPr>
            <a:endParaRPr dirty="0"/>
          </a:p>
          <a:p>
            <a:pPr>
              <a:spcBef>
                <a:spcPts val="400"/>
              </a:spcBef>
              <a:buSzTx/>
              <a:buNone/>
              <a:defRPr sz="2000"/>
            </a:pPr>
            <a:r>
              <a:rPr dirty="0"/>
              <a:t>Students submit a nomination </a:t>
            </a:r>
            <a:r>
              <a:rPr lang="en-US" dirty="0"/>
              <a:t>narrative</a:t>
            </a:r>
          </a:p>
          <a:p>
            <a:pPr>
              <a:spcBef>
                <a:spcPts val="400"/>
              </a:spcBef>
              <a:buSzTx/>
              <a:buNone/>
              <a:defRPr sz="2000"/>
            </a:pPr>
            <a:endParaRPr lang="en-US" dirty="0"/>
          </a:p>
        </p:txBody>
      </p:sp>
      <p:pic>
        <p:nvPicPr>
          <p:cNvPr id="217" name="MCj02320680000[1].pdf" descr="MCj02320680000[1]"/>
          <p:cNvPicPr>
            <a:picLocks noChangeAspect="1"/>
          </p:cNvPicPr>
          <p:nvPr/>
        </p:nvPicPr>
        <p:blipFill>
          <a:blip r:embed="rId2">
            <a:extLst/>
          </a:blip>
          <a:stretch>
            <a:fillRect/>
          </a:stretch>
        </p:blipFill>
        <p:spPr>
          <a:xfrm>
            <a:off x="7772400" y="3581400"/>
            <a:ext cx="931863" cy="1843088"/>
          </a:xfrm>
          <a:prstGeom prst="rect">
            <a:avLst/>
          </a:prstGeom>
          <a:ln w="12700">
            <a:miter lim="400000"/>
          </a:ln>
        </p:spPr>
      </p:pic>
      <p:sp>
        <p:nvSpPr>
          <p:cNvPr id="5" name="Rectangle 4"/>
          <p:cNvSpPr/>
          <p:nvPr/>
        </p:nvSpPr>
        <p:spPr>
          <a:xfrm>
            <a:off x="1728046" y="4240436"/>
            <a:ext cx="6551657" cy="480131"/>
          </a:xfrm>
          <a:prstGeom prst="rect">
            <a:avLst/>
          </a:prstGeom>
        </p:spPr>
        <p:txBody>
          <a:bodyPr wrap="square">
            <a:spAutoFit/>
          </a:bodyPr>
          <a:lstStyle/>
          <a:p>
            <a:pPr>
              <a:buNone/>
            </a:pPr>
            <a:r>
              <a:rPr lang="en-US" dirty="0">
                <a:solidFill>
                  <a:srgbClr val="808080"/>
                </a:solidFill>
                <a:latin typeface="Helvetica" charset="0"/>
              </a:rPr>
              <a:t>2017 &amp; 2018 NO awardees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p:nvPr/>
        </p:nvSpPr>
        <p:spPr>
          <a:xfrm>
            <a:off x="0" y="1803747"/>
            <a:ext cx="4960307" cy="3109183"/>
          </a:xfrm>
          <a:prstGeom prst="rect">
            <a:avLst/>
          </a:prstGeom>
          <a:ln w="12700">
            <a:miter lim="400000"/>
          </a:ln>
          <a:extLst>
            <a:ext uri="{C572A759-6A51-4108-AA02-DFA0A04FC94B}">
              <ma14:wrappingTextBoxFlag xmlns:ma14="http://schemas.microsoft.com/office/mac/drawingml/2011/main" xmlns="" val="1"/>
            </a:ext>
          </a:extLst>
        </p:spPr>
        <p:txBody>
          <a:bodyPr wrap="square" lIns="46037" tIns="46037" rIns="46037" bIns="46037">
            <a:spAutoFit/>
          </a:bodyPr>
          <a:lstStyle/>
          <a:p>
            <a:pPr marL="342900" indent="-342900">
              <a:lnSpc>
                <a:spcPct val="150000"/>
              </a:lnSpc>
              <a:spcBef>
                <a:spcPts val="400"/>
              </a:spcBef>
              <a:buSzTx/>
              <a:defRPr sz="2000"/>
            </a:pPr>
            <a:r>
              <a:rPr dirty="0"/>
              <a:t>To recognize the student most responsible for an extraordinary </a:t>
            </a:r>
          </a:p>
          <a:p>
            <a:pPr marL="342900" indent="-342900">
              <a:spcBef>
                <a:spcPts val="400"/>
              </a:spcBef>
              <a:buSzTx/>
              <a:defRPr sz="2000"/>
            </a:pPr>
            <a:r>
              <a:rPr dirty="0"/>
              <a:t>accomplishment associated with student activities.</a:t>
            </a:r>
          </a:p>
          <a:p>
            <a:pPr marL="342900" indent="-342900">
              <a:lnSpc>
                <a:spcPct val="150000"/>
              </a:lnSpc>
              <a:spcBef>
                <a:spcPts val="400"/>
              </a:spcBef>
              <a:buSzTx/>
              <a:defRPr sz="2000"/>
            </a:pPr>
            <a:r>
              <a:rPr dirty="0"/>
              <a:t> One winner per region.</a:t>
            </a:r>
          </a:p>
          <a:p>
            <a:pPr marL="342900" indent="-342900">
              <a:lnSpc>
                <a:spcPct val="150000"/>
              </a:lnSpc>
              <a:spcBef>
                <a:spcPts val="400"/>
              </a:spcBef>
              <a:buSzTx/>
              <a:defRPr sz="2000"/>
            </a:pPr>
            <a:r>
              <a:rPr dirty="0"/>
              <a:t> Commemorative plaque and 3</a:t>
            </a:r>
            <a:r>
              <a:rPr lang="en-US" dirty="0"/>
              <a:t>-</a:t>
            </a:r>
            <a:r>
              <a:rPr dirty="0"/>
              <a:t>year</a:t>
            </a:r>
            <a:r>
              <a:rPr lang="en-US" dirty="0"/>
              <a:t> </a:t>
            </a:r>
            <a:r>
              <a:rPr dirty="0"/>
              <a:t>free membership in the IEEE.</a:t>
            </a:r>
          </a:p>
        </p:txBody>
      </p:sp>
      <p:sp>
        <p:nvSpPr>
          <p:cNvPr id="220" name="Shape 220"/>
          <p:cNvSpPr/>
          <p:nvPr/>
        </p:nvSpPr>
        <p:spPr>
          <a:xfrm>
            <a:off x="365125" y="487362"/>
            <a:ext cx="6278962" cy="1316385"/>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lvl1pPr>
              <a:spcBef>
                <a:spcPts val="900"/>
              </a:spcBef>
              <a:buSzTx/>
              <a:buNone/>
              <a:defRPr sz="4000">
                <a:solidFill>
                  <a:srgbClr val="0070C0"/>
                </a:solidFill>
              </a:defRPr>
            </a:lvl1pPr>
          </a:lstStyle>
          <a:p>
            <a:r>
              <a:rPr dirty="0"/>
              <a:t>Larry K. Wilson Regional </a:t>
            </a:r>
            <a:endParaRPr lang="en-US" dirty="0"/>
          </a:p>
          <a:p>
            <a:r>
              <a:rPr dirty="0"/>
              <a:t>Student Activities Award</a:t>
            </a:r>
            <a:r>
              <a:rPr lang="en-US" dirty="0"/>
              <a:t> 🤑</a:t>
            </a:r>
            <a:endParaRPr dirty="0"/>
          </a:p>
        </p:txBody>
      </p:sp>
      <p:sp>
        <p:nvSpPr>
          <p:cNvPr id="4" name="Rectangle 3"/>
          <p:cNvSpPr/>
          <p:nvPr/>
        </p:nvSpPr>
        <p:spPr>
          <a:xfrm>
            <a:off x="4858604" y="1803747"/>
            <a:ext cx="7236850" cy="2339102"/>
          </a:xfrm>
          <a:prstGeom prst="rect">
            <a:avLst/>
          </a:prstGeom>
        </p:spPr>
        <p:txBody>
          <a:bodyPr wrap="square">
            <a:spAutoFit/>
          </a:bodyPr>
          <a:lstStyle/>
          <a:p>
            <a:pPr>
              <a:buNone/>
            </a:pPr>
            <a:r>
              <a:rPr lang="en-US" dirty="0">
                <a:solidFill>
                  <a:srgbClr val="808080"/>
                </a:solidFill>
                <a:latin typeface="Helvetica" charset="0"/>
              </a:rPr>
              <a:t>2018 Awardee</a:t>
            </a:r>
          </a:p>
          <a:p>
            <a:pPr>
              <a:buNone/>
            </a:pPr>
            <a:endParaRPr lang="en-US" dirty="0">
              <a:solidFill>
                <a:srgbClr val="808080"/>
              </a:solidFill>
              <a:latin typeface="Helvetica" charset="0"/>
            </a:endParaRPr>
          </a:p>
          <a:p>
            <a:pPr>
              <a:buNone/>
            </a:pPr>
            <a:r>
              <a:rPr lang="en-US" dirty="0">
                <a:solidFill>
                  <a:srgbClr val="808080"/>
                </a:solidFill>
                <a:latin typeface="Helvetica" charset="0"/>
              </a:rPr>
              <a:t>Matthew Harrison of </a:t>
            </a:r>
          </a:p>
          <a:p>
            <a:pPr>
              <a:buNone/>
            </a:pPr>
            <a:r>
              <a:rPr lang="en-US" dirty="0">
                <a:solidFill>
                  <a:srgbClr val="808080"/>
                </a:solidFill>
                <a:latin typeface="Helvetica" charset="0"/>
              </a:rPr>
              <a:t>Oregon State University</a:t>
            </a:r>
          </a:p>
          <a:p>
            <a:pPr>
              <a:buNone/>
            </a:pPr>
            <a:endParaRPr lang="en-US" dirty="0">
              <a:solidFill>
                <a:srgbClr val="808080"/>
              </a:solidFill>
              <a:latin typeface="Helvetica"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p:cNvSpPr>
          <p:nvPr>
            <p:ph type="title" idx="4294967295"/>
          </p:nvPr>
        </p:nvSpPr>
        <p:spPr>
          <a:xfrm>
            <a:off x="685800" y="609599"/>
            <a:ext cx="7772400" cy="1143002"/>
          </a:xfrm>
          <a:prstGeom prst="rect">
            <a:avLst/>
          </a:prstGeom>
        </p:spPr>
        <p:txBody>
          <a:bodyPr>
            <a:normAutofit/>
          </a:bodyPr>
          <a:lstStyle>
            <a:lvl1pPr>
              <a:defRPr sz="3200">
                <a:solidFill>
                  <a:srgbClr val="0070C0"/>
                </a:solidFill>
              </a:defRPr>
            </a:lvl1pPr>
          </a:lstStyle>
          <a:p>
            <a:r>
              <a:t>The Darrel Chong Exemplary Student Branch Activity Award</a:t>
            </a:r>
          </a:p>
        </p:txBody>
      </p:sp>
      <p:sp>
        <p:nvSpPr>
          <p:cNvPr id="223" name="Shape 223"/>
          <p:cNvSpPr>
            <a:spLocks noGrp="1"/>
          </p:cNvSpPr>
          <p:nvPr>
            <p:ph type="body" idx="4294967295"/>
          </p:nvPr>
        </p:nvSpPr>
        <p:spPr>
          <a:xfrm>
            <a:off x="762000" y="1828800"/>
            <a:ext cx="8001000" cy="4114800"/>
          </a:xfrm>
          <a:prstGeom prst="rect">
            <a:avLst/>
          </a:prstGeom>
        </p:spPr>
        <p:txBody>
          <a:bodyPr>
            <a:normAutofit/>
          </a:bodyPr>
          <a:lstStyle/>
          <a:p>
            <a:pPr>
              <a:spcBef>
                <a:spcPts val="500"/>
              </a:spcBef>
              <a:buBlip>
                <a:blip r:embed="rId2"/>
              </a:buBlip>
              <a:defRPr sz="2400"/>
            </a:pPr>
            <a:r>
              <a:t>Award encourages and recognizes all IEEE student activities</a:t>
            </a:r>
          </a:p>
          <a:p>
            <a:pPr>
              <a:spcBef>
                <a:spcPts val="500"/>
              </a:spcBef>
              <a:buBlip>
                <a:blip r:embed="rId2"/>
              </a:buBlip>
              <a:defRPr sz="2400"/>
            </a:pPr>
            <a:r>
              <a:t>High quality of these activities fosters knowledge sharing among Student Branches</a:t>
            </a:r>
          </a:p>
          <a:p>
            <a:pPr>
              <a:spcBef>
                <a:spcPts val="500"/>
              </a:spcBef>
              <a:buBlip>
                <a:blip r:embed="rId2"/>
              </a:buBlip>
              <a:defRPr sz="2400"/>
            </a:pPr>
            <a:r>
              <a:t>All IEEE Student Branches/Student Branch Chapters are eligible</a:t>
            </a:r>
          </a:p>
        </p:txBody>
      </p:sp>
      <p:pic>
        <p:nvPicPr>
          <p:cNvPr id="224" name="j0398825.jpg" descr="j0398825"/>
          <p:cNvPicPr>
            <a:picLocks noChangeAspect="1"/>
          </p:cNvPicPr>
          <p:nvPr/>
        </p:nvPicPr>
        <p:blipFill>
          <a:blip r:embed="rId3">
            <a:extLst/>
          </a:blip>
          <a:stretch>
            <a:fillRect/>
          </a:stretch>
        </p:blipFill>
        <p:spPr>
          <a:xfrm>
            <a:off x="3276600" y="4648200"/>
            <a:ext cx="2687638" cy="192087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a:spLocks noGrp="1"/>
          </p:cNvSpPr>
          <p:nvPr>
            <p:ph type="title" idx="4294967295"/>
          </p:nvPr>
        </p:nvSpPr>
        <p:spPr>
          <a:xfrm>
            <a:off x="685800" y="380999"/>
            <a:ext cx="7772400" cy="1143002"/>
          </a:xfrm>
          <a:prstGeom prst="rect">
            <a:avLst/>
          </a:prstGeom>
        </p:spPr>
        <p:txBody>
          <a:bodyPr>
            <a:normAutofit/>
          </a:bodyPr>
          <a:lstStyle/>
          <a:p>
            <a:r>
              <a:t>Region 6 Student Activities</a:t>
            </a:r>
          </a:p>
        </p:txBody>
      </p:sp>
      <p:sp>
        <p:nvSpPr>
          <p:cNvPr id="86" name="Shape 86"/>
          <p:cNvSpPr>
            <a:spLocks noGrp="1"/>
          </p:cNvSpPr>
          <p:nvPr>
            <p:ph type="body" idx="4294967295"/>
          </p:nvPr>
        </p:nvSpPr>
        <p:spPr>
          <a:xfrm>
            <a:off x="685800" y="1597694"/>
            <a:ext cx="7772400" cy="3662612"/>
          </a:xfrm>
          <a:prstGeom prst="rect">
            <a:avLst/>
          </a:prstGeom>
        </p:spPr>
        <p:txBody>
          <a:bodyPr>
            <a:normAutofit/>
          </a:bodyPr>
          <a:lstStyle/>
          <a:p>
            <a:pPr marL="315468" indent="-315468" defTabSz="841247">
              <a:buBlip>
                <a:blip r:embed="rId2"/>
              </a:buBlip>
              <a:defRPr sz="2576"/>
            </a:pPr>
            <a:r>
              <a:rPr dirty="0"/>
              <a:t>Student Activities Chair</a:t>
            </a:r>
          </a:p>
          <a:p>
            <a:pPr marL="736092" lvl="1" indent="-315468" defTabSz="841247">
              <a:buSzPct val="80000"/>
              <a:buBlip>
                <a:blip r:embed="rId2"/>
              </a:buBlip>
              <a:defRPr sz="2576"/>
            </a:pPr>
            <a:r>
              <a:rPr dirty="0"/>
              <a:t>Elizabeth Johnston </a:t>
            </a:r>
            <a:r>
              <a:rPr u="sng" dirty="0">
                <a:solidFill>
                  <a:srgbClr val="0080FF"/>
                </a:solidFill>
                <a:uFill>
                  <a:solidFill>
                    <a:srgbClr val="0080FF"/>
                  </a:solidFill>
                </a:uFill>
                <a:hlinkClick r:id="rId3"/>
              </a:rPr>
              <a:t>lise.johnston@ieee.org</a:t>
            </a:r>
          </a:p>
          <a:p>
            <a:pPr marL="315468" indent="-315468" defTabSz="841247">
              <a:buBlip>
                <a:blip r:embed="rId2"/>
              </a:buBlip>
              <a:defRPr sz="2576"/>
            </a:pPr>
            <a:r>
              <a:rPr dirty="0"/>
              <a:t>Student Representative</a:t>
            </a:r>
          </a:p>
          <a:p>
            <a:pPr marL="736092" lvl="1" indent="-315468" defTabSz="841247">
              <a:buSzPct val="80000"/>
              <a:buBlip>
                <a:blip r:embed="rId2"/>
              </a:buBlip>
              <a:defRPr sz="2576"/>
            </a:pPr>
            <a:r>
              <a:rPr lang="en-US" dirty="0"/>
              <a:t>Mariela </a:t>
            </a:r>
            <a:r>
              <a:rPr lang="en-US" dirty="0" err="1"/>
              <a:t>Saviola</a:t>
            </a:r>
            <a:r>
              <a:rPr lang="en-US" dirty="0"/>
              <a:t> </a:t>
            </a:r>
            <a:r>
              <a:rPr lang="en-US" dirty="0">
                <a:hlinkClick r:id="rId4"/>
              </a:rPr>
              <a:t>msaviola@sandiego.edu</a:t>
            </a:r>
            <a:r>
              <a:rPr lang="en-US" dirty="0"/>
              <a:t>   </a:t>
            </a:r>
          </a:p>
          <a:p>
            <a:pPr marL="315468" indent="-315468" defTabSz="841247">
              <a:defRPr sz="2576"/>
            </a:pPr>
            <a:r>
              <a:rPr lang="en-US" dirty="0" err="1"/>
              <a:t>SPAx</a:t>
            </a:r>
            <a:r>
              <a:rPr lang="en-US" dirty="0"/>
              <a:t> Chair (Student Professional Awareness)</a:t>
            </a:r>
          </a:p>
          <a:p>
            <a:pPr marL="736092" lvl="1" indent="-315468" defTabSz="841247">
              <a:buSzPct val="80000"/>
              <a:buBlip>
                <a:blip r:embed="rId2"/>
              </a:buBlip>
              <a:defRPr sz="2576"/>
            </a:pPr>
            <a:r>
              <a:rPr lang="en-US" dirty="0">
                <a:solidFill>
                  <a:schemeClr val="tx1"/>
                </a:solidFill>
              </a:rPr>
              <a:t>Paulo </a:t>
            </a:r>
            <a:r>
              <a:rPr lang="en-US" dirty="0" err="1">
                <a:solidFill>
                  <a:schemeClr val="tx1"/>
                </a:solidFill>
              </a:rPr>
              <a:t>Vasconcelos</a:t>
            </a:r>
            <a:r>
              <a:rPr lang="en-US" dirty="0">
                <a:solidFill>
                  <a:schemeClr val="tx1"/>
                </a:solidFill>
              </a:rPr>
              <a:t> </a:t>
            </a:r>
            <a:r>
              <a:rPr lang="en-US" sz="2576" dirty="0">
                <a:hlinkClick r:id="rId5"/>
              </a:rPr>
              <a:t>Paulo.Vasconcelos@ieee.org</a:t>
            </a:r>
            <a:endParaRPr lang="en-US" sz="2576" u="sng" dirty="0">
              <a:solidFill>
                <a:schemeClr val="tx1"/>
              </a:solidFill>
              <a:uFill>
                <a:solidFill>
                  <a:srgbClr val="0080FF"/>
                </a:solidFill>
              </a:u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p:nvPr/>
        </p:nvSpPr>
        <p:spPr>
          <a:xfrm>
            <a:off x="428625" y="487362"/>
            <a:ext cx="7164439" cy="646958"/>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lvl1pPr>
              <a:spcBef>
                <a:spcPts val="900"/>
              </a:spcBef>
              <a:buSzTx/>
              <a:buNone/>
              <a:defRPr sz="4000">
                <a:solidFill>
                  <a:srgbClr val="0070C0"/>
                </a:solidFill>
              </a:defRPr>
            </a:lvl1pPr>
          </a:lstStyle>
          <a:p>
            <a:r>
              <a:rPr dirty="0"/>
              <a:t>Outstanding Student Certificate</a:t>
            </a:r>
          </a:p>
        </p:txBody>
      </p:sp>
      <p:sp>
        <p:nvSpPr>
          <p:cNvPr id="227" name="Shape 227"/>
          <p:cNvSpPr/>
          <p:nvPr/>
        </p:nvSpPr>
        <p:spPr>
          <a:xfrm>
            <a:off x="319652" y="1008758"/>
            <a:ext cx="8664230" cy="4637807"/>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p>
            <a:pPr>
              <a:spcBef>
                <a:spcPts val="400"/>
              </a:spcBef>
              <a:buSzTx/>
              <a:buNone/>
              <a:defRPr sz="2000" u="sng"/>
            </a:pPr>
            <a:endParaRPr dirty="0"/>
          </a:p>
          <a:p>
            <a:pPr>
              <a:spcBef>
                <a:spcPts val="400"/>
              </a:spcBef>
              <a:buSzTx/>
              <a:buNone/>
              <a:defRPr sz="2000"/>
            </a:pPr>
            <a:r>
              <a:rPr dirty="0"/>
              <a:t> Available free from IEEE Student Services; lettering done by IEEE for your </a:t>
            </a:r>
          </a:p>
          <a:p>
            <a:pPr>
              <a:spcBef>
                <a:spcPts val="400"/>
              </a:spcBef>
              <a:buSzTx/>
              <a:buNone/>
              <a:defRPr sz="2000"/>
            </a:pPr>
            <a:r>
              <a:rPr dirty="0"/>
              <a:t>  Branch.  Give them to deserving Student Members</a:t>
            </a:r>
            <a:r>
              <a:rPr lang="en-US" dirty="0"/>
              <a:t> </a:t>
            </a:r>
            <a:r>
              <a:rPr dirty="0"/>
              <a:t>!</a:t>
            </a:r>
            <a:endParaRPr lang="en-US" dirty="0"/>
          </a:p>
          <a:p>
            <a:pPr>
              <a:spcBef>
                <a:spcPts val="400"/>
              </a:spcBef>
              <a:buSzTx/>
              <a:buNone/>
              <a:defRPr sz="2000"/>
            </a:pPr>
            <a:endParaRPr lang="en-US" dirty="0"/>
          </a:p>
          <a:p>
            <a:pPr>
              <a:spcBef>
                <a:spcPts val="400"/>
              </a:spcBef>
              <a:buSzTx/>
              <a:buNone/>
              <a:defRPr sz="2000"/>
            </a:pPr>
            <a:r>
              <a:rPr lang="en-US" dirty="0"/>
              <a:t>Student services will provide 4 certificates. Takes 2-3 weeks.</a:t>
            </a:r>
          </a:p>
          <a:p>
            <a:pPr>
              <a:spcBef>
                <a:spcPts val="400"/>
              </a:spcBef>
              <a:buSzTx/>
              <a:buNone/>
              <a:defRPr sz="2000"/>
            </a:pPr>
            <a:endParaRPr lang="en-US" dirty="0"/>
          </a:p>
          <a:p>
            <a:pPr>
              <a:spcBef>
                <a:spcPts val="400"/>
              </a:spcBef>
              <a:buSzTx/>
              <a:buNone/>
              <a:defRPr sz="2000"/>
            </a:pPr>
            <a:r>
              <a:rPr lang="en-US" dirty="0"/>
              <a:t>To order:</a:t>
            </a:r>
          </a:p>
          <a:p>
            <a:pPr marL="342900" indent="-342900">
              <a:spcBef>
                <a:spcPts val="400"/>
              </a:spcBef>
              <a:buSzTx/>
              <a:buFontTx/>
              <a:buChar char="-"/>
              <a:defRPr sz="2000"/>
            </a:pPr>
            <a:r>
              <a:rPr lang="en-US" dirty="0"/>
              <a:t>Branch counselor/officer e-mails </a:t>
            </a:r>
            <a:r>
              <a:rPr lang="en-US" dirty="0">
                <a:hlinkClick r:id="rId2"/>
              </a:rPr>
              <a:t>student-services@ieee.org</a:t>
            </a:r>
            <a:r>
              <a:rPr lang="en-US" dirty="0"/>
              <a:t> with:</a:t>
            </a:r>
          </a:p>
          <a:p>
            <a:pPr marL="800100" lvl="1" indent="-342900">
              <a:spcBef>
                <a:spcPts val="400"/>
              </a:spcBef>
              <a:buSzTx/>
              <a:buFontTx/>
              <a:buChar char="-"/>
              <a:defRPr sz="2000"/>
            </a:pPr>
            <a:r>
              <a:rPr lang="en-US" dirty="0"/>
              <a:t>Names</a:t>
            </a:r>
          </a:p>
          <a:p>
            <a:pPr marL="800100" lvl="1" indent="-342900">
              <a:spcBef>
                <a:spcPts val="400"/>
              </a:spcBef>
              <a:buSzTx/>
              <a:buFontTx/>
              <a:buChar char="-"/>
              <a:defRPr sz="2000"/>
            </a:pPr>
            <a:r>
              <a:rPr lang="en-US" dirty="0"/>
              <a:t>member numbers</a:t>
            </a:r>
          </a:p>
          <a:p>
            <a:pPr marL="800100" lvl="1" indent="-342900">
              <a:spcBef>
                <a:spcPts val="400"/>
              </a:spcBef>
              <a:buSzTx/>
              <a:buFontTx/>
              <a:buChar char="-"/>
              <a:defRPr sz="2000"/>
            </a:pPr>
            <a:r>
              <a:rPr lang="en-US" dirty="0"/>
              <a:t>positions held</a:t>
            </a:r>
          </a:p>
          <a:p>
            <a:pPr marL="800100" lvl="1" indent="-342900">
              <a:spcBef>
                <a:spcPts val="400"/>
              </a:spcBef>
              <a:buSzTx/>
              <a:buFontTx/>
              <a:buChar char="-"/>
              <a:defRPr sz="2000"/>
            </a:pPr>
            <a:r>
              <a:rPr lang="en-US" dirty="0"/>
              <a:t>years of service</a:t>
            </a:r>
          </a:p>
          <a:p>
            <a:pPr marL="800100" lvl="1" indent="-342900">
              <a:spcBef>
                <a:spcPts val="400"/>
              </a:spcBef>
              <a:buSzTx/>
              <a:buFontTx/>
              <a:buChar char="-"/>
              <a:defRPr sz="2000"/>
            </a:pPr>
            <a:r>
              <a:rPr lang="en-US" dirty="0"/>
              <a:t>mailing address</a:t>
            </a:r>
          </a:p>
          <a:p>
            <a:pPr>
              <a:spcBef>
                <a:spcPts val="400"/>
              </a:spcBef>
              <a:buSzTx/>
              <a:buNone/>
              <a:defRPr sz="2000"/>
            </a:pP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9" name="Shape 229"/>
          <p:cNvSpPr>
            <a:spLocks noGrp="1"/>
          </p:cNvSpPr>
          <p:nvPr>
            <p:ph type="title" idx="4294967295"/>
          </p:nvPr>
        </p:nvSpPr>
        <p:spPr>
          <a:xfrm>
            <a:off x="685800" y="609599"/>
            <a:ext cx="7772400" cy="1143002"/>
          </a:xfrm>
          <a:prstGeom prst="rect">
            <a:avLst/>
          </a:prstGeom>
        </p:spPr>
        <p:txBody>
          <a:bodyPr>
            <a:normAutofit fontScale="90000"/>
          </a:bodyPr>
          <a:lstStyle>
            <a:lvl1pPr>
              <a:defRPr>
                <a:solidFill>
                  <a:srgbClr val="0070C0"/>
                </a:solidFill>
              </a:defRPr>
            </a:lvl1pPr>
          </a:lstStyle>
          <a:p>
            <a:r>
              <a:rPr dirty="0"/>
              <a:t>Student Enterprise Award</a:t>
            </a:r>
            <a:r>
              <a:rPr lang="en-US" dirty="0"/>
              <a:t> (on hold)</a:t>
            </a:r>
            <a:endParaRPr dirty="0"/>
          </a:p>
        </p:txBody>
      </p:sp>
      <p:sp>
        <p:nvSpPr>
          <p:cNvPr id="230" name="Shape 230"/>
          <p:cNvSpPr>
            <a:spLocks noGrp="1"/>
          </p:cNvSpPr>
          <p:nvPr>
            <p:ph type="body" idx="4294967295"/>
          </p:nvPr>
        </p:nvSpPr>
        <p:spPr>
          <a:xfrm>
            <a:off x="762000" y="1828799"/>
            <a:ext cx="5867400" cy="4572002"/>
          </a:xfrm>
          <a:prstGeom prst="rect">
            <a:avLst/>
          </a:prstGeom>
        </p:spPr>
        <p:txBody>
          <a:bodyPr>
            <a:normAutofit/>
          </a:bodyPr>
          <a:lstStyle/>
          <a:p>
            <a:pPr>
              <a:lnSpc>
                <a:spcPct val="80000"/>
              </a:lnSpc>
              <a:spcBef>
                <a:spcPts val="400"/>
              </a:spcBef>
              <a:buSzTx/>
              <a:buNone/>
              <a:defRPr sz="2000"/>
            </a:pPr>
            <a:r>
              <a:t>Does your Student Branch have an idea for a community service program, robotics project or other idea?</a:t>
            </a:r>
          </a:p>
          <a:p>
            <a:pPr>
              <a:lnSpc>
                <a:spcPct val="80000"/>
              </a:lnSpc>
              <a:buSzTx/>
              <a:buNone/>
              <a:defRPr sz="2000"/>
            </a:pPr>
            <a:endParaRPr/>
          </a:p>
          <a:p>
            <a:pPr>
              <a:lnSpc>
                <a:spcPct val="80000"/>
              </a:lnSpc>
              <a:spcBef>
                <a:spcPts val="400"/>
              </a:spcBef>
              <a:buClr>
                <a:srgbClr val="808080"/>
              </a:buClr>
              <a:buFont typeface="Wingdings"/>
              <a:buChar char="•"/>
              <a:defRPr sz="1800"/>
            </a:pPr>
            <a:r>
              <a:t>Submit your proposal in the IEEE Student Enterprise Award</a:t>
            </a:r>
          </a:p>
          <a:p>
            <a:pPr>
              <a:lnSpc>
                <a:spcPct val="80000"/>
              </a:lnSpc>
              <a:buClr>
                <a:srgbClr val="808080"/>
              </a:buClr>
              <a:buFont typeface="Wingdings"/>
              <a:buChar char="•"/>
              <a:defRPr sz="2000"/>
            </a:pPr>
            <a:endParaRPr/>
          </a:p>
          <a:p>
            <a:pPr>
              <a:lnSpc>
                <a:spcPct val="80000"/>
              </a:lnSpc>
              <a:spcBef>
                <a:spcPts val="400"/>
              </a:spcBef>
              <a:buClr>
                <a:srgbClr val="808080"/>
              </a:buClr>
              <a:buFont typeface="Wingdings"/>
              <a:buChar char="•"/>
              <a:defRPr sz="1800"/>
            </a:pPr>
            <a:r>
              <a:t>Topics may be of technical or non-technical, ranging from research on state-of-the-art technology to community service programs</a:t>
            </a:r>
          </a:p>
          <a:p>
            <a:pPr>
              <a:lnSpc>
                <a:spcPct val="80000"/>
              </a:lnSpc>
              <a:buClr>
                <a:srgbClr val="808080"/>
              </a:buClr>
              <a:buFont typeface="Wingdings"/>
              <a:buChar char="•"/>
              <a:defRPr sz="2000"/>
            </a:pPr>
            <a:endParaRPr/>
          </a:p>
          <a:p>
            <a:pPr>
              <a:lnSpc>
                <a:spcPct val="80000"/>
              </a:lnSpc>
              <a:spcBef>
                <a:spcPts val="400"/>
              </a:spcBef>
              <a:buBlip>
                <a:blip r:embed="rId2"/>
              </a:buBlip>
              <a:defRPr sz="1800"/>
            </a:pPr>
            <a:r>
              <a:t>Encourages IEEE Student members to work with others on an engineering project of their choice - teamwork</a:t>
            </a:r>
          </a:p>
          <a:p>
            <a:pPr>
              <a:lnSpc>
                <a:spcPct val="80000"/>
              </a:lnSpc>
              <a:spcBef>
                <a:spcPts val="400"/>
              </a:spcBef>
              <a:buSzTx/>
              <a:buNone/>
              <a:defRPr sz="1800"/>
            </a:pPr>
            <a:r>
              <a:t> </a:t>
            </a:r>
          </a:p>
          <a:p>
            <a:pPr>
              <a:lnSpc>
                <a:spcPct val="80000"/>
              </a:lnSpc>
              <a:spcBef>
                <a:spcPts val="400"/>
              </a:spcBef>
              <a:buBlip>
                <a:blip r:embed="rId2"/>
              </a:buBlip>
              <a:defRPr sz="1800">
                <a:solidFill>
                  <a:srgbClr val="FF0000"/>
                </a:solidFill>
              </a:defRPr>
            </a:pPr>
            <a:r>
              <a:t>Request up to $1,500 in your project proposal</a:t>
            </a:r>
          </a:p>
        </p:txBody>
      </p:sp>
      <p:pic>
        <p:nvPicPr>
          <p:cNvPr id="231" name="j0395933.jpg" descr="j0395933"/>
          <p:cNvPicPr>
            <a:picLocks noChangeAspect="1"/>
          </p:cNvPicPr>
          <p:nvPr/>
        </p:nvPicPr>
        <p:blipFill>
          <a:blip r:embed="rId3">
            <a:extLst/>
          </a:blip>
          <a:stretch>
            <a:fillRect/>
          </a:stretch>
        </p:blipFill>
        <p:spPr>
          <a:xfrm>
            <a:off x="6553200" y="2147887"/>
            <a:ext cx="2438400" cy="2895601"/>
          </a:xfrm>
          <a:prstGeom prst="rect">
            <a:avLst/>
          </a:prstGeom>
          <a:ln w="12700">
            <a:miter lim="400000"/>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p:cNvSpPr>
          <p:nvPr>
            <p:ph type="title" idx="4294967295"/>
          </p:nvPr>
        </p:nvSpPr>
        <p:spPr>
          <a:xfrm>
            <a:off x="685800" y="609599"/>
            <a:ext cx="7772400" cy="1143002"/>
          </a:xfrm>
          <a:prstGeom prst="rect">
            <a:avLst/>
          </a:prstGeom>
        </p:spPr>
        <p:txBody>
          <a:bodyPr>
            <a:normAutofit/>
          </a:bodyPr>
          <a:lstStyle/>
          <a:p>
            <a:pPr>
              <a:defRPr sz="3200">
                <a:solidFill>
                  <a:srgbClr val="0070C0"/>
                </a:solidFill>
              </a:defRPr>
            </a:pPr>
            <a:r>
              <a:rPr lang="en-US" dirty="0"/>
              <a:t>2018-2019 Student Branch Calendar</a:t>
            </a:r>
            <a:endParaRPr dirty="0"/>
          </a:p>
        </p:txBody>
      </p:sp>
      <p:pic>
        <p:nvPicPr>
          <p:cNvPr id="3074" name="Picture 2" descr="Image result for ieee student calenda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1752601"/>
            <a:ext cx="8988425" cy="23407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p:cNvSpPr>
          <p:nvPr>
            <p:ph type="title"/>
          </p:nvPr>
        </p:nvSpPr>
        <p:spPr>
          <a:prstGeom prst="rect">
            <a:avLst/>
          </a:prstGeom>
        </p:spPr>
        <p:txBody>
          <a:bodyPr/>
          <a:lstStyle/>
          <a:p>
            <a:r>
              <a:rPr lang="en-US" dirty="0"/>
              <a:t>Student Activities </a:t>
            </a:r>
            <a:r>
              <a:rPr dirty="0"/>
              <a:t>calendar</a:t>
            </a:r>
            <a:r>
              <a:rPr lang="en-US" dirty="0"/>
              <a:t> overview</a:t>
            </a:r>
            <a:endParaRPr dirty="0"/>
          </a:p>
        </p:txBody>
      </p:sp>
      <p:sp>
        <p:nvSpPr>
          <p:cNvPr id="128" name="Shape 128"/>
          <p:cNvSpPr>
            <a:spLocks noGrp="1"/>
          </p:cNvSpPr>
          <p:nvPr>
            <p:ph type="body" idx="1"/>
          </p:nvPr>
        </p:nvSpPr>
        <p:spPr>
          <a:xfrm>
            <a:off x="577612" y="1492685"/>
            <a:ext cx="7901464" cy="3560207"/>
          </a:xfrm>
          <a:prstGeom prst="rect">
            <a:avLst/>
          </a:prstGeom>
        </p:spPr>
        <p:txBody>
          <a:bodyPr/>
          <a:lstStyle/>
          <a:p>
            <a:pPr>
              <a:buBlip>
                <a:blip r:embed="rId2"/>
              </a:buBlip>
            </a:pPr>
            <a:r>
              <a:rPr dirty="0"/>
              <a:t>September: Rush/recruiting events</a:t>
            </a:r>
            <a:endParaRPr lang="en-US" dirty="0"/>
          </a:p>
          <a:p>
            <a:pPr>
              <a:buBlip>
                <a:blip r:embed="rId2"/>
              </a:buBlip>
            </a:pPr>
            <a:r>
              <a:rPr dirty="0"/>
              <a:t>October: </a:t>
            </a:r>
            <a:r>
              <a:rPr lang="en-US" dirty="0"/>
              <a:t>Student Leadership Training IEEE Day, IEEEXtreme</a:t>
            </a:r>
          </a:p>
          <a:p>
            <a:pPr>
              <a:buBlip>
                <a:blip r:embed="rId2"/>
              </a:buBlip>
            </a:pPr>
            <a:r>
              <a:rPr dirty="0"/>
              <a:t>November/December</a:t>
            </a:r>
            <a:r>
              <a:rPr lang="en-US" dirty="0"/>
              <a:t>: Prepare reporting by 11/1</a:t>
            </a:r>
            <a:endParaRPr dirty="0"/>
          </a:p>
          <a:p>
            <a:pPr>
              <a:buBlip>
                <a:blip r:embed="rId2"/>
              </a:buBlip>
            </a:pPr>
            <a:r>
              <a:rPr dirty="0"/>
              <a:t>January: Rising Stars</a:t>
            </a:r>
            <a:endParaRPr lang="en-US" dirty="0"/>
          </a:p>
          <a:p>
            <a:pPr>
              <a:buBlip>
                <a:blip r:embed="rId2"/>
              </a:buBlip>
            </a:pPr>
            <a:r>
              <a:rPr dirty="0"/>
              <a:t>February: </a:t>
            </a:r>
            <a:r>
              <a:rPr lang="en-US" dirty="0"/>
              <a:t>apply for awards by 2/1</a:t>
            </a:r>
            <a:endParaRPr dirty="0"/>
          </a:p>
          <a:p>
            <a:pPr>
              <a:buBlip>
                <a:blip r:embed="rId2"/>
              </a:buBlip>
            </a:pPr>
            <a:r>
              <a:rPr lang="en-US" dirty="0"/>
              <a:t>March/</a:t>
            </a:r>
            <a:r>
              <a:rPr dirty="0"/>
              <a:t>April: Area Meeting &amp; competitions</a:t>
            </a:r>
          </a:p>
          <a:p>
            <a:pPr>
              <a:buBlip>
                <a:blip r:embed="rId2"/>
              </a:buBlip>
            </a:pPr>
            <a:r>
              <a:rPr dirty="0"/>
              <a:t>May: Elections &amp; </a:t>
            </a:r>
            <a:r>
              <a:rPr lang="en-US" dirty="0"/>
              <a:t>graduation</a:t>
            </a:r>
            <a:r>
              <a:rPr dirty="0"/>
              <a:t> event; present awards</a:t>
            </a:r>
          </a:p>
        </p:txBody>
      </p:sp>
    </p:spTree>
    <p:extLst>
      <p:ext uri="{BB962C8B-B14F-4D97-AF65-F5344CB8AC3E}">
        <p14:creationId xmlns:p14="http://schemas.microsoft.com/office/powerpoint/2010/main" val="2260442256"/>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OCT 2018</a:t>
            </a:r>
          </a:p>
        </p:txBody>
      </p:sp>
      <p:sp>
        <p:nvSpPr>
          <p:cNvPr id="3" name="Content Placeholder 2"/>
          <p:cNvSpPr>
            <a:spLocks noGrp="1"/>
          </p:cNvSpPr>
          <p:nvPr>
            <p:ph sz="half" idx="11"/>
          </p:nvPr>
        </p:nvSpPr>
        <p:spPr/>
        <p:txBody>
          <a:bodyPr/>
          <a:lstStyle/>
          <a:p>
            <a:r>
              <a:rPr lang="en-US" dirty="0"/>
              <a:t>Photo Contest ($1k, $750, $500)</a:t>
            </a:r>
          </a:p>
          <a:p>
            <a:r>
              <a:rPr lang="en-US" dirty="0"/>
              <a:t>Video Contest ($1k, $750, $500)</a:t>
            </a:r>
          </a:p>
          <a:p>
            <a:r>
              <a:rPr lang="en-US" dirty="0"/>
              <a:t>Print IEEE Day T-Shirts</a:t>
            </a:r>
          </a:p>
          <a:p>
            <a:r>
              <a:rPr lang="en-US" dirty="0"/>
              <a:t>Plan your own celebration for October 2019</a:t>
            </a:r>
          </a:p>
          <a:p>
            <a:r>
              <a:rPr lang="en-US" dirty="0">
                <a:hlinkClick r:id="rId2"/>
              </a:rPr>
              <a:t>http://www.ieeeday.org/</a:t>
            </a:r>
            <a:endParaRPr lang="en-US" dirty="0"/>
          </a:p>
          <a:p>
            <a:endParaRPr lang="en-US" dirty="0"/>
          </a:p>
        </p:txBody>
      </p:sp>
      <p:pic>
        <p:nvPicPr>
          <p:cNvPr id="4" name="Picture 3"/>
          <p:cNvPicPr>
            <a:picLocks noChangeAspect="1"/>
          </p:cNvPicPr>
          <p:nvPr/>
        </p:nvPicPr>
        <p:blipFill>
          <a:blip r:embed="rId3"/>
          <a:stretch>
            <a:fillRect/>
          </a:stretch>
        </p:blipFill>
        <p:spPr>
          <a:xfrm>
            <a:off x="1678676" y="4394863"/>
            <a:ext cx="5841240" cy="2149901"/>
          </a:xfrm>
          <a:prstGeom prst="rect">
            <a:avLst/>
          </a:prstGeom>
        </p:spPr>
      </p:pic>
    </p:spTree>
    <p:extLst>
      <p:ext uri="{BB962C8B-B14F-4D97-AF65-F5344CB8AC3E}">
        <p14:creationId xmlns:p14="http://schemas.microsoft.com/office/powerpoint/2010/main" val="14832967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Photo Contest Winner – Can you do better?</a:t>
            </a:r>
          </a:p>
        </p:txBody>
      </p:sp>
      <p:pic>
        <p:nvPicPr>
          <p:cNvPr id="2054" name="Picture 6" descr="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605" y="1872897"/>
            <a:ext cx="6238568" cy="4127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286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p:cNvSpPr>
          <p:nvPr>
            <p:ph type="title" idx="4294967295"/>
          </p:nvPr>
        </p:nvSpPr>
        <p:spPr>
          <a:xfrm>
            <a:off x="685800" y="609599"/>
            <a:ext cx="7420970" cy="1143002"/>
          </a:xfrm>
          <a:prstGeom prst="rect">
            <a:avLst/>
          </a:prstGeom>
        </p:spPr>
        <p:txBody>
          <a:bodyPr>
            <a:normAutofit fontScale="90000"/>
          </a:bodyPr>
          <a:lstStyle/>
          <a:p>
            <a:pPr>
              <a:defRPr sz="3200">
                <a:solidFill>
                  <a:srgbClr val="0070C0"/>
                </a:solidFill>
              </a:defRPr>
            </a:pPr>
            <a:r>
              <a:rPr dirty="0"/>
              <a:t>IEEE</a:t>
            </a:r>
            <a:r>
              <a:rPr sz="4000" dirty="0"/>
              <a:t>X</a:t>
            </a:r>
            <a:r>
              <a:rPr dirty="0"/>
              <a:t>TREME Programming Contest</a:t>
            </a:r>
          </a:p>
          <a:p>
            <a:pPr>
              <a:defRPr sz="3200">
                <a:solidFill>
                  <a:srgbClr val="0070C0"/>
                </a:solidFill>
              </a:defRPr>
            </a:pPr>
            <a:r>
              <a:rPr dirty="0"/>
              <a:t>October</a:t>
            </a:r>
            <a:r>
              <a:rPr lang="en-US" dirty="0"/>
              <a:t> 20</a:t>
            </a:r>
            <a:r>
              <a:rPr lang="en-US" baseline="30000" dirty="0"/>
              <a:t>th</a:t>
            </a:r>
            <a:r>
              <a:rPr lang="en-US" dirty="0"/>
              <a:t>,</a:t>
            </a:r>
            <a:r>
              <a:rPr dirty="0"/>
              <a:t> 201</a:t>
            </a:r>
            <a:r>
              <a:rPr lang="en-US" dirty="0"/>
              <a:t>8</a:t>
            </a:r>
            <a:endParaRPr dirty="0"/>
          </a:p>
        </p:txBody>
      </p:sp>
      <p:sp>
        <p:nvSpPr>
          <p:cNvPr id="3" name="TextBox 2"/>
          <p:cNvSpPr txBox="1"/>
          <p:nvPr/>
        </p:nvSpPr>
        <p:spPr>
          <a:xfrm>
            <a:off x="968990" y="1921446"/>
            <a:ext cx="7506269" cy="23391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90000"/>
              </a:lnSpc>
              <a:spcBef>
                <a:spcPts val="600"/>
              </a:spcBef>
              <a:spcAft>
                <a:spcPts val="0"/>
              </a:spcAft>
              <a:buClr>
                <a:srgbClr val="808080"/>
              </a:buClr>
              <a:buSzPct val="80000"/>
              <a:buFontTx/>
              <a:buChar char="•"/>
              <a:tabLst/>
            </a:pPr>
            <a:r>
              <a:rPr kumimoji="0" lang="en-US" sz="2800" b="0" i="0" u="none" strike="noStrike" cap="none" spc="0" normalizeH="0" baseline="0" dirty="0">
                <a:ln>
                  <a:noFill/>
                </a:ln>
                <a:solidFill>
                  <a:srgbClr val="000000"/>
                </a:solidFill>
                <a:effectLst/>
                <a:uFillTx/>
                <a:latin typeface="+mn-lt"/>
                <a:ea typeface="+mn-ea"/>
                <a:cs typeface="+mn-cs"/>
                <a:sym typeface="Arial"/>
              </a:rPr>
              <a:t>Registration extended</a:t>
            </a:r>
            <a:r>
              <a:rPr kumimoji="0" lang="en-US" sz="2800" b="0" i="0" u="none" strike="noStrike" cap="none" spc="0" normalizeH="0" dirty="0">
                <a:ln>
                  <a:noFill/>
                </a:ln>
                <a:solidFill>
                  <a:srgbClr val="000000"/>
                </a:solidFill>
                <a:effectLst/>
                <a:uFillTx/>
                <a:latin typeface="+mn-lt"/>
                <a:ea typeface="+mn-ea"/>
                <a:cs typeface="+mn-cs"/>
                <a:sym typeface="Arial"/>
              </a:rPr>
              <a:t> until October 12</a:t>
            </a:r>
            <a:r>
              <a:rPr kumimoji="0" lang="en-US" sz="2800" b="0" i="0" u="none" strike="noStrike" cap="none" spc="0" normalizeH="0" baseline="30000" dirty="0">
                <a:ln>
                  <a:noFill/>
                </a:ln>
                <a:solidFill>
                  <a:srgbClr val="000000"/>
                </a:solidFill>
                <a:effectLst/>
                <a:uFillTx/>
                <a:latin typeface="+mn-lt"/>
                <a:ea typeface="+mn-ea"/>
                <a:cs typeface="+mn-cs"/>
                <a:sym typeface="Arial"/>
              </a:rPr>
              <a:t>th</a:t>
            </a:r>
          </a:p>
          <a:p>
            <a:pPr lvl="1"/>
            <a:r>
              <a:rPr lang="en-US" baseline="30000" dirty="0"/>
              <a:t>Only 1 R6 team registered so far</a:t>
            </a:r>
            <a:r>
              <a:rPr lang="en-US" dirty="0"/>
              <a:t> 😥</a:t>
            </a:r>
          </a:p>
          <a:p>
            <a:pPr lvl="1"/>
            <a:r>
              <a:rPr lang="en-US" baseline="30000" dirty="0"/>
              <a:t>Region 6 only had 17 teams in 2017 </a:t>
            </a:r>
            <a:r>
              <a:rPr lang="en-US" dirty="0"/>
              <a:t>😥</a:t>
            </a:r>
            <a:endParaRPr kumimoji="0" lang="en-US" i="0" u="none" strike="noStrike" cap="none" spc="0" normalizeH="0" dirty="0">
              <a:ln>
                <a:noFill/>
              </a:ln>
              <a:solidFill>
                <a:srgbClr val="000000"/>
              </a:solidFill>
              <a:effectLst/>
              <a:uFillTx/>
              <a:sym typeface="Arial"/>
            </a:endParaRPr>
          </a:p>
          <a:p>
            <a:pPr marL="0" marR="0" indent="0" algn="l" defTabSz="914400" rtl="0" fontAlgn="auto" latinLnBrk="0" hangingPunct="0">
              <a:lnSpc>
                <a:spcPct val="90000"/>
              </a:lnSpc>
              <a:spcBef>
                <a:spcPts val="600"/>
              </a:spcBef>
              <a:spcAft>
                <a:spcPts val="0"/>
              </a:spcAft>
              <a:buClr>
                <a:srgbClr val="808080"/>
              </a:buClr>
              <a:buSzPct val="80000"/>
              <a:buFontTx/>
              <a:buChar char="•"/>
              <a:tabLst/>
            </a:pPr>
            <a:r>
              <a:rPr lang="en-US" baseline="0" dirty="0"/>
              <a:t>Special</a:t>
            </a:r>
            <a:r>
              <a:rPr lang="en-US" dirty="0"/>
              <a:t> Region 6 winner will win a t</a:t>
            </a:r>
            <a:r>
              <a:rPr kumimoji="0" lang="en-US" sz="2800" b="0" i="0" u="none" strike="noStrike" cap="none" spc="0" normalizeH="0" dirty="0">
                <a:ln>
                  <a:noFill/>
                </a:ln>
                <a:solidFill>
                  <a:srgbClr val="000000"/>
                </a:solidFill>
                <a:effectLst/>
                <a:uFillTx/>
                <a:latin typeface="+mn-lt"/>
                <a:ea typeface="+mn-ea"/>
                <a:cs typeface="+mn-cs"/>
                <a:sym typeface="Arial"/>
              </a:rPr>
              <a:t>rip to Rising Stars🤑 Conference🌴</a:t>
            </a:r>
            <a:endParaRPr kumimoji="0" lang="en-US" sz="2800" b="0" i="0" u="none" strike="noStrike" cap="none" spc="0" normalizeH="0" baseline="0" dirty="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33835942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2587"/>
          <a:stretch/>
        </p:blipFill>
        <p:spPr>
          <a:xfrm>
            <a:off x="1365520" y="0"/>
            <a:ext cx="6263579" cy="6858000"/>
          </a:xfrm>
          <a:prstGeom prst="rect">
            <a:avLst/>
          </a:prstGeom>
        </p:spPr>
      </p:pic>
    </p:spTree>
    <p:extLst>
      <p:ext uri="{BB962C8B-B14F-4D97-AF65-F5344CB8AC3E}">
        <p14:creationId xmlns:p14="http://schemas.microsoft.com/office/powerpoint/2010/main" val="46904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1" y="1116395"/>
            <a:ext cx="4248279" cy="1118768"/>
          </a:xfrm>
          <a:prstGeom prst="rect">
            <a:avLst/>
          </a:prstGeom>
        </p:spPr>
        <p:txBody>
          <a:bodyPr wrap="none">
            <a:spAutoFit/>
          </a:bodyPr>
          <a:lstStyle/>
          <a:p>
            <a:r>
              <a:rPr lang="en-US" sz="2100" dirty="0">
                <a:hlinkClick r:id="rId2"/>
              </a:rPr>
              <a:t>https://sbr.vtools.ieee.org/</a:t>
            </a:r>
            <a:endParaRPr lang="en-US" sz="2100" dirty="0"/>
          </a:p>
          <a:p>
            <a:r>
              <a:rPr lang="en-US" sz="2100" dirty="0"/>
              <a:t>Prepare reporting by November 1</a:t>
            </a:r>
          </a:p>
          <a:p>
            <a:endParaRPr lang="en-US" sz="21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2034597"/>
            <a:ext cx="6858000" cy="3966154"/>
          </a:xfrm>
          <a:prstGeom prst="rect">
            <a:avLst/>
          </a:prstGeom>
        </p:spPr>
      </p:pic>
    </p:spTree>
    <p:extLst>
      <p:ext uri="{BB962C8B-B14F-4D97-AF65-F5344CB8AC3E}">
        <p14:creationId xmlns:p14="http://schemas.microsoft.com/office/powerpoint/2010/main" val="19718159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p:cNvSpPr>
          <p:nvPr>
            <p:ph type="title" idx="4294967295"/>
          </p:nvPr>
        </p:nvSpPr>
        <p:spPr>
          <a:xfrm>
            <a:off x="231321" y="356506"/>
            <a:ext cx="5829300" cy="857252"/>
          </a:xfrm>
          <a:prstGeom prst="rect">
            <a:avLst/>
          </a:prstGeom>
        </p:spPr>
        <p:txBody>
          <a:bodyPr>
            <a:normAutofit fontScale="90000"/>
          </a:bodyPr>
          <a:lstStyle>
            <a:lvl1pPr>
              <a:defRPr sz="2800">
                <a:solidFill>
                  <a:srgbClr val="0070C0"/>
                </a:solidFill>
              </a:defRPr>
            </a:lvl1pPr>
          </a:lstStyle>
          <a:p>
            <a:r>
              <a:rPr dirty="0"/>
              <a:t>WISE (Washington Internships for Students of Engineering) Intern Program</a:t>
            </a:r>
            <a:br>
              <a:rPr lang="en-US" dirty="0"/>
            </a:br>
            <a:r>
              <a:rPr lang="en-US" dirty="0">
                <a:solidFill>
                  <a:schemeClr val="tx1"/>
                </a:solidFill>
              </a:rPr>
              <a:t>DUE 31 DECEMBER</a:t>
            </a:r>
            <a:endParaRPr dirty="0">
              <a:solidFill>
                <a:schemeClr val="tx1"/>
              </a:solidFill>
            </a:endParaRPr>
          </a:p>
        </p:txBody>
      </p:sp>
      <p:sp>
        <p:nvSpPr>
          <p:cNvPr id="349" name="Shape 349"/>
          <p:cNvSpPr>
            <a:spLocks noGrp="1"/>
          </p:cNvSpPr>
          <p:nvPr>
            <p:ph type="body" idx="4294967295"/>
          </p:nvPr>
        </p:nvSpPr>
        <p:spPr>
          <a:xfrm>
            <a:off x="1657350" y="2343150"/>
            <a:ext cx="5829300" cy="3086100"/>
          </a:xfrm>
          <a:prstGeom prst="rect">
            <a:avLst/>
          </a:prstGeom>
        </p:spPr>
        <p:txBody>
          <a:bodyPr>
            <a:normAutofit fontScale="92500" lnSpcReduction="20000"/>
          </a:bodyPr>
          <a:lstStyle/>
          <a:p>
            <a:pPr>
              <a:spcBef>
                <a:spcPts val="300"/>
              </a:spcBef>
              <a:defRPr sz="2000"/>
            </a:pPr>
            <a:r>
              <a:rPr lang="en-US" dirty="0"/>
              <a:t>Students </a:t>
            </a:r>
            <a:r>
              <a:rPr dirty="0"/>
              <a:t>spend a summer in Washington</a:t>
            </a:r>
            <a:r>
              <a:rPr lang="en-US" dirty="0"/>
              <a:t>, DC</a:t>
            </a:r>
            <a:r>
              <a:rPr dirty="0"/>
              <a:t> learning how government officials make decisions on complex technological issues and how engineers can contribute to legislative and regulatory policy decisions </a:t>
            </a:r>
          </a:p>
          <a:p>
            <a:pPr>
              <a:spcBef>
                <a:spcPts val="300"/>
              </a:spcBef>
              <a:defRPr sz="2000"/>
            </a:pPr>
            <a:r>
              <a:rPr dirty="0"/>
              <a:t>Students meet with leaders in Congress and the Administration, prominent nongovernmental organizations, and industry.</a:t>
            </a:r>
          </a:p>
          <a:p>
            <a:pPr>
              <a:spcBef>
                <a:spcPts val="300"/>
              </a:spcBef>
              <a:defRPr sz="2000"/>
            </a:pPr>
            <a:r>
              <a:rPr lang="en-US" dirty="0"/>
              <a:t>Student </a:t>
            </a:r>
            <a:r>
              <a:rPr dirty="0"/>
              <a:t>prepare a paper on a current engineering related public policy issu</a:t>
            </a:r>
            <a:r>
              <a:rPr lang="en-US" dirty="0"/>
              <a:t>e.</a:t>
            </a:r>
            <a:endParaRPr dirty="0"/>
          </a:p>
          <a:p>
            <a:pPr>
              <a:spcBef>
                <a:spcPts val="300"/>
              </a:spcBef>
              <a:defRPr sz="2000"/>
            </a:pPr>
            <a:r>
              <a:rPr dirty="0"/>
              <a:t>Stipend, local travel allowance and all housing costs covered</a:t>
            </a:r>
          </a:p>
        </p:txBody>
      </p:sp>
      <p:pic>
        <p:nvPicPr>
          <p:cNvPr id="2" name="Picture 1"/>
          <p:cNvPicPr>
            <a:picLocks noChangeAspect="1"/>
          </p:cNvPicPr>
          <p:nvPr/>
        </p:nvPicPr>
        <p:blipFill>
          <a:blip r:embed="rId2"/>
          <a:stretch>
            <a:fillRect/>
          </a:stretch>
        </p:blipFill>
        <p:spPr>
          <a:xfrm>
            <a:off x="2476500" y="4904890"/>
            <a:ext cx="4191000" cy="1428750"/>
          </a:xfrm>
          <a:prstGeom prst="rect">
            <a:avLst/>
          </a:prstGeom>
        </p:spPr>
      </p:pic>
    </p:spTree>
    <p:extLst>
      <p:ext uri="{BB962C8B-B14F-4D97-AF65-F5344CB8AC3E}">
        <p14:creationId xmlns:p14="http://schemas.microsoft.com/office/powerpoint/2010/main" val="6014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315"/>
            <a:ext cx="6616704" cy="3928668"/>
          </a:xfrm>
          <a:prstGeom prst="rect">
            <a:avLst/>
          </a:prstGeom>
        </p:spPr>
      </p:pic>
      <p:sp>
        <p:nvSpPr>
          <p:cNvPr id="2" name="TextBox 1"/>
          <p:cNvSpPr txBox="1"/>
          <p:nvPr/>
        </p:nvSpPr>
        <p:spPr>
          <a:xfrm>
            <a:off x="2931713" y="3771303"/>
            <a:ext cx="5843266" cy="2049792"/>
          </a:xfrm>
          <a:prstGeom prst="rect">
            <a:avLst/>
          </a:prstGeom>
          <a:noFill/>
        </p:spPr>
        <p:txBody>
          <a:bodyPr wrap="none" rtlCol="0">
            <a:spAutoFit/>
          </a:bodyPr>
          <a:lstStyle/>
          <a:p>
            <a:pPr>
              <a:buNone/>
            </a:pPr>
            <a:r>
              <a:rPr lang="en-US" sz="2400" b="1" dirty="0"/>
              <a:t>Student Activities Committee Region 6</a:t>
            </a:r>
          </a:p>
          <a:p>
            <a:endParaRPr lang="en-US" sz="1400" dirty="0"/>
          </a:p>
          <a:p>
            <a:r>
              <a:rPr lang="en-US" sz="1400" dirty="0"/>
              <a:t>Ramesh Nair </a:t>
            </a:r>
            <a:r>
              <a:rPr lang="en-US" sz="1400" dirty="0">
                <a:hlinkClick r:id="rId3"/>
              </a:rPr>
              <a:t>rameshnair@ieee.org</a:t>
            </a:r>
            <a:endParaRPr lang="en-US" sz="1400" dirty="0"/>
          </a:p>
          <a:p>
            <a:r>
              <a:rPr lang="en-US" sz="1400" dirty="0"/>
              <a:t>Charlie Mayer </a:t>
            </a:r>
            <a:r>
              <a:rPr lang="en-US" sz="1400" dirty="0">
                <a:hlinkClick r:id="rId4"/>
              </a:rPr>
              <a:t>cemayer@alaska.edu</a:t>
            </a:r>
            <a:endParaRPr lang="en-US" sz="1400" dirty="0"/>
          </a:p>
          <a:p>
            <a:r>
              <a:rPr lang="en-US" sz="1400" dirty="0"/>
              <a:t>TBD - </a:t>
            </a:r>
            <a:r>
              <a:rPr lang="en-US" sz="1400" dirty="0" err="1"/>
              <a:t>Peijung</a:t>
            </a:r>
            <a:r>
              <a:rPr lang="en-US" sz="1400" dirty="0"/>
              <a:t> Tsai </a:t>
            </a:r>
            <a:r>
              <a:rPr lang="en-US" sz="1400" dirty="0">
                <a:hlinkClick r:id="rId5"/>
              </a:rPr>
              <a:t>ptsai2002@yahoo.com</a:t>
            </a:r>
            <a:r>
              <a:rPr lang="en-US" sz="1400" dirty="0"/>
              <a:t> </a:t>
            </a:r>
          </a:p>
          <a:p>
            <a:r>
              <a:rPr lang="en-US" sz="1400" dirty="0" err="1"/>
              <a:t>Xun</a:t>
            </a:r>
            <a:r>
              <a:rPr lang="en-US" sz="1400" dirty="0"/>
              <a:t> Luo </a:t>
            </a:r>
            <a:r>
              <a:rPr lang="en-US" sz="1400" dirty="0">
                <a:hlinkClick r:id="rId6"/>
              </a:rPr>
              <a:t>xun.luo@ieee.org</a:t>
            </a:r>
            <a:endParaRPr lang="en-US" sz="1400" dirty="0"/>
          </a:p>
          <a:p>
            <a:r>
              <a:rPr lang="en-US" sz="1400" dirty="0"/>
              <a:t>Walter Lu </a:t>
            </a:r>
            <a:r>
              <a:rPr lang="en-US" sz="1400" dirty="0">
                <a:hlinkClick r:id="rId7"/>
              </a:rPr>
              <a:t>walteriu@ieee.org</a:t>
            </a:r>
            <a:r>
              <a:rPr lang="en-US" sz="1400" dirty="0"/>
              <a:t> </a:t>
            </a:r>
          </a:p>
        </p:txBody>
      </p:sp>
    </p:spTree>
    <p:extLst>
      <p:ext uri="{BB962C8B-B14F-4D97-AF65-F5344CB8AC3E}">
        <p14:creationId xmlns:p14="http://schemas.microsoft.com/office/powerpoint/2010/main" val="42572289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p:cNvSpPr>
          <p:nvPr>
            <p:ph type="title" idx="4294967295"/>
          </p:nvPr>
        </p:nvSpPr>
        <p:spPr>
          <a:xfrm>
            <a:off x="685800" y="609599"/>
            <a:ext cx="7772400" cy="1143002"/>
          </a:xfrm>
          <a:prstGeom prst="rect">
            <a:avLst/>
          </a:prstGeom>
        </p:spPr>
        <p:txBody>
          <a:bodyPr>
            <a:normAutofit/>
          </a:bodyPr>
          <a:lstStyle>
            <a:lvl1pPr>
              <a:defRPr sz="2800">
                <a:solidFill>
                  <a:srgbClr val="0070C0"/>
                </a:solidFill>
              </a:defRPr>
            </a:lvl1pPr>
          </a:lstStyle>
          <a:p>
            <a:r>
              <a:rPr dirty="0"/>
              <a:t>WISE (Washington Internships for Students of Engineering) Intern Program</a:t>
            </a:r>
          </a:p>
        </p:txBody>
      </p:sp>
      <p:sp>
        <p:nvSpPr>
          <p:cNvPr id="349" name="Shape 349"/>
          <p:cNvSpPr>
            <a:spLocks noGrp="1"/>
          </p:cNvSpPr>
          <p:nvPr>
            <p:ph type="body" idx="4294967295"/>
          </p:nvPr>
        </p:nvSpPr>
        <p:spPr>
          <a:xfrm>
            <a:off x="685800" y="1981200"/>
            <a:ext cx="7772400" cy="4114800"/>
          </a:xfrm>
          <a:prstGeom prst="rect">
            <a:avLst/>
          </a:prstGeom>
        </p:spPr>
        <p:txBody>
          <a:bodyPr>
            <a:normAutofit/>
          </a:bodyPr>
          <a:lstStyle/>
          <a:p>
            <a:pPr>
              <a:spcBef>
                <a:spcPts val="400"/>
              </a:spcBef>
              <a:buBlip>
                <a:blip r:embed="rId2"/>
              </a:buBlip>
              <a:defRPr sz="2000"/>
            </a:pPr>
            <a:r>
              <a:rPr dirty="0"/>
              <a:t>Offers a unique opportunity for students to spend a summer in Washington learning how government officials make decisions on complex technological issues and how engineers can contribute to legislative and regulatory policy decisions </a:t>
            </a:r>
          </a:p>
          <a:p>
            <a:pPr>
              <a:spcBef>
                <a:spcPts val="400"/>
              </a:spcBef>
              <a:buBlip>
                <a:blip r:embed="rId2"/>
              </a:buBlip>
              <a:defRPr sz="2000"/>
            </a:pPr>
            <a:r>
              <a:rPr dirty="0"/>
              <a:t>Students meet with leaders in Congress and the Administration, prominent nongovernmental organizations, and industry.</a:t>
            </a:r>
          </a:p>
          <a:p>
            <a:pPr>
              <a:spcBef>
                <a:spcPts val="400"/>
              </a:spcBef>
              <a:buBlip>
                <a:blip r:embed="rId2"/>
              </a:buBlip>
              <a:defRPr sz="2000"/>
            </a:pPr>
            <a:r>
              <a:rPr dirty="0"/>
              <a:t>Each student prepares a paper on a current engineering related public policy issue that is important to their sponsoring society. </a:t>
            </a:r>
          </a:p>
          <a:p>
            <a:pPr>
              <a:spcBef>
                <a:spcPts val="400"/>
              </a:spcBef>
              <a:buBlip>
                <a:blip r:embed="rId2"/>
              </a:buBlip>
              <a:defRPr sz="2000"/>
            </a:pPr>
            <a:r>
              <a:rPr dirty="0"/>
              <a:t>Stipend, local travel allowance and all housing costs covered</a:t>
            </a:r>
          </a:p>
        </p:txBody>
      </p:sp>
    </p:spTree>
    <p:extLst>
      <p:ext uri="{BB962C8B-B14F-4D97-AF65-F5344CB8AC3E}">
        <p14:creationId xmlns:p14="http://schemas.microsoft.com/office/powerpoint/2010/main" val="10910558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8"/>
          </p:nvPr>
        </p:nvSpPr>
        <p:spPr/>
        <p:txBody>
          <a:bodyPr/>
          <a:lstStyle/>
          <a:p>
            <a:fld id="{3DD97BEB-BAEF-0344-9D5C-EC73E478698A}" type="slidenum">
              <a:rPr lang="en-US" smtClean="0">
                <a:solidFill>
                  <a:prstClr val="white"/>
                </a:solidFill>
              </a:rPr>
              <a:pPr/>
              <a:t>41</a:t>
            </a:fld>
            <a:endParaRPr lang="en-US">
              <a:solidFill>
                <a:prstClr val="white"/>
              </a:solidFill>
            </a:endParaRPr>
          </a:p>
        </p:txBody>
      </p:sp>
      <p:sp>
        <p:nvSpPr>
          <p:cNvPr id="2" name="TextBox 1"/>
          <p:cNvSpPr txBox="1"/>
          <p:nvPr/>
        </p:nvSpPr>
        <p:spPr>
          <a:xfrm>
            <a:off x="1492495" y="2249493"/>
            <a:ext cx="335348" cy="1118768"/>
          </a:xfrm>
          <a:prstGeom prst="rect">
            <a:avLst/>
          </a:prstGeom>
          <a:noFill/>
        </p:spPr>
        <p:txBody>
          <a:bodyPr wrap="none" rtlCol="0">
            <a:spAutoFit/>
          </a:bodyPr>
          <a:lstStyle/>
          <a:p>
            <a:endParaRPr lang="en-US" sz="2100" dirty="0">
              <a:solidFill>
                <a:prstClr val="black"/>
              </a:solidFill>
            </a:endParaRPr>
          </a:p>
          <a:p>
            <a:r>
              <a:rPr lang="en-US" sz="2100" dirty="0">
                <a:solidFill>
                  <a:prstClr val="black"/>
                </a:solidFill>
              </a:rPr>
              <a:t> </a:t>
            </a:r>
          </a:p>
          <a:p>
            <a:r>
              <a:rPr lang="en-US" sz="2100" dirty="0">
                <a:solidFill>
                  <a:prstClr val="black"/>
                </a:solidFill>
              </a:rPr>
              <a:t> </a:t>
            </a:r>
          </a:p>
        </p:txBody>
      </p:sp>
      <p:sp>
        <p:nvSpPr>
          <p:cNvPr id="4" name="TextBox 3"/>
          <p:cNvSpPr txBox="1"/>
          <p:nvPr/>
        </p:nvSpPr>
        <p:spPr>
          <a:xfrm>
            <a:off x="294775" y="1819778"/>
            <a:ext cx="400751" cy="750975"/>
          </a:xfrm>
          <a:prstGeom prst="rect">
            <a:avLst/>
          </a:prstGeom>
          <a:noFill/>
        </p:spPr>
        <p:txBody>
          <a:bodyPr wrap="none" rtlCol="0">
            <a:spAutoFit/>
          </a:bodyPr>
          <a:lstStyle/>
          <a:p>
            <a:pPr marL="214308" indent="-214308">
              <a:buFont typeface="Arial" panose="020B0604020202020204" pitchFamily="34" charset="0"/>
              <a:buChar char="•"/>
            </a:pPr>
            <a:endParaRPr lang="en-US" sz="2100" dirty="0"/>
          </a:p>
          <a:p>
            <a:pPr marL="214308" indent="-214308">
              <a:buFont typeface="Arial" panose="020B0604020202020204" pitchFamily="34" charset="0"/>
              <a:buChar char="•"/>
            </a:pPr>
            <a:endParaRPr lang="en-US" sz="2100" dirty="0"/>
          </a:p>
        </p:txBody>
      </p:sp>
      <p:sp>
        <p:nvSpPr>
          <p:cNvPr id="6" name="Content Placeholder 2"/>
          <p:cNvSpPr txBox="1">
            <a:spLocks/>
          </p:cNvSpPr>
          <p:nvPr/>
        </p:nvSpPr>
        <p:spPr bwMode="auto">
          <a:xfrm>
            <a:off x="294775" y="1302719"/>
            <a:ext cx="8669779" cy="77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marL="346075" indent="-346075" algn="l" defTabSz="457200" rtl="0" eaLnBrk="1" fontAlgn="base" hangingPunct="1">
              <a:spcBef>
                <a:spcPts val="1800"/>
              </a:spcBef>
              <a:spcAft>
                <a:spcPct val="0"/>
              </a:spcAft>
              <a:buSzPct val="135000"/>
              <a:buBlip>
                <a:blip r:embed="rId3"/>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cap="all" dirty="0">
                <a:solidFill>
                  <a:srgbClr val="4E5B6F"/>
                </a:solidFill>
                <a:effectLst>
                  <a:reflection blurRad="12700" stA="48000" endA="300" endPos="55000" dir="5400000" sy="-90000" algn="bl" rotWithShape="0"/>
                </a:effectLst>
                <a:latin typeface="Franklin Gothic Medium"/>
              </a:rPr>
              <a:t>Special Event Highlight (2019 Rising Stars Conference – RSC): JANUARY 4-6, 2019, LAS VEGAS, NV</a:t>
            </a:r>
            <a:endParaRPr lang="en-US" dirty="0">
              <a:solidFill>
                <a:prstClr val="black"/>
              </a:solidFill>
            </a:endParaRPr>
          </a:p>
        </p:txBody>
      </p:sp>
      <p:pic>
        <p:nvPicPr>
          <p:cNvPr id="2050" name="Picture 2" descr="Image result for ieee rising stars conferen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706" y="2797210"/>
            <a:ext cx="1313511" cy="16918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Content Placeholder 5"/>
          <p:cNvPicPr>
            <a:picLocks noChangeAspect="1"/>
          </p:cNvPicPr>
          <p:nvPr/>
        </p:nvPicPr>
        <p:blipFill>
          <a:blip r:embed="rId5"/>
          <a:stretch>
            <a:fillRect/>
          </a:stretch>
        </p:blipFill>
        <p:spPr>
          <a:xfrm>
            <a:off x="1531217" y="2026236"/>
            <a:ext cx="7433337" cy="3022014"/>
          </a:xfrm>
          <a:prstGeom prst="rect">
            <a:avLst/>
          </a:prstGeom>
          <a:ln>
            <a:noFill/>
          </a:ln>
          <a:effectLst>
            <a:softEdge rad="112500"/>
          </a:effectLst>
        </p:spPr>
      </p:pic>
      <p:sp>
        <p:nvSpPr>
          <p:cNvPr id="3" name="TextBox 2"/>
          <p:cNvSpPr txBox="1"/>
          <p:nvPr/>
        </p:nvSpPr>
        <p:spPr>
          <a:xfrm>
            <a:off x="791570" y="5691116"/>
            <a:ext cx="3811298" cy="5570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90000"/>
              </a:lnSpc>
              <a:spcBef>
                <a:spcPts val="600"/>
              </a:spcBef>
              <a:spcAft>
                <a:spcPts val="0"/>
              </a:spcAft>
              <a:buClr>
                <a:srgbClr val="808080"/>
              </a:buClr>
              <a:buSzPct val="80000"/>
              <a:buNone/>
              <a:tabLst/>
            </a:pPr>
            <a:r>
              <a:rPr kumimoji="0" lang="en-US" sz="2800" b="0" i="0" u="none" strike="noStrike" cap="none" spc="0" normalizeH="0" baseline="0" dirty="0">
                <a:ln>
                  <a:noFill/>
                </a:ln>
                <a:solidFill>
                  <a:srgbClr val="000000"/>
                </a:solidFill>
                <a:effectLst/>
                <a:uFillTx/>
                <a:latin typeface="+mn-lt"/>
                <a:ea typeface="+mn-ea"/>
                <a:cs typeface="+mn-cs"/>
                <a:sym typeface="Arial"/>
                <a:hlinkClick r:id="rId6"/>
              </a:rPr>
              <a:t>Registration Now</a:t>
            </a:r>
            <a:r>
              <a:rPr kumimoji="0" lang="en-US" sz="2800" b="0" i="0" u="none" strike="noStrike" cap="none" spc="0" normalizeH="0" dirty="0">
                <a:ln>
                  <a:noFill/>
                </a:ln>
                <a:solidFill>
                  <a:srgbClr val="000000"/>
                </a:solidFill>
                <a:effectLst/>
                <a:uFillTx/>
                <a:latin typeface="+mn-lt"/>
                <a:ea typeface="+mn-ea"/>
                <a:cs typeface="+mn-cs"/>
                <a:sym typeface="Arial"/>
                <a:hlinkClick r:id="rId6"/>
              </a:rPr>
              <a:t> Open</a:t>
            </a:r>
            <a:endParaRPr kumimoji="0" lang="en-US" sz="2800" b="0" i="0" u="none" strike="noStrike" cap="none" spc="0" normalizeH="0" baseline="0" dirty="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33333291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8"/>
          </p:nvPr>
        </p:nvSpPr>
        <p:spPr/>
        <p:txBody>
          <a:bodyPr/>
          <a:lstStyle/>
          <a:p>
            <a:fld id="{3DD97BEB-BAEF-0344-9D5C-EC73E478698A}" type="slidenum">
              <a:rPr lang="en-US" smtClean="0">
                <a:solidFill>
                  <a:prstClr val="white"/>
                </a:solidFill>
              </a:rPr>
              <a:pPr/>
              <a:t>42</a:t>
            </a:fld>
            <a:endParaRPr lang="en-US">
              <a:solidFill>
                <a:prstClr val="white"/>
              </a:solidFill>
            </a:endParaRPr>
          </a:p>
        </p:txBody>
      </p:sp>
      <p:sp>
        <p:nvSpPr>
          <p:cNvPr id="2" name="TextBox 1"/>
          <p:cNvSpPr txBox="1"/>
          <p:nvPr/>
        </p:nvSpPr>
        <p:spPr>
          <a:xfrm>
            <a:off x="1492495" y="2249493"/>
            <a:ext cx="335348" cy="1118768"/>
          </a:xfrm>
          <a:prstGeom prst="rect">
            <a:avLst/>
          </a:prstGeom>
          <a:noFill/>
        </p:spPr>
        <p:txBody>
          <a:bodyPr wrap="none" rtlCol="0">
            <a:spAutoFit/>
          </a:bodyPr>
          <a:lstStyle/>
          <a:p>
            <a:endParaRPr lang="en-US" sz="2100" dirty="0">
              <a:solidFill>
                <a:prstClr val="black"/>
              </a:solidFill>
            </a:endParaRPr>
          </a:p>
          <a:p>
            <a:r>
              <a:rPr lang="en-US" sz="2100" dirty="0">
                <a:solidFill>
                  <a:prstClr val="black"/>
                </a:solidFill>
              </a:rPr>
              <a:t> </a:t>
            </a:r>
          </a:p>
          <a:p>
            <a:r>
              <a:rPr lang="en-US" sz="2100" dirty="0">
                <a:solidFill>
                  <a:prstClr val="black"/>
                </a:solidFill>
              </a:rPr>
              <a:t> </a:t>
            </a:r>
          </a:p>
        </p:txBody>
      </p:sp>
      <p:sp>
        <p:nvSpPr>
          <p:cNvPr id="4" name="TextBox 3"/>
          <p:cNvSpPr txBox="1"/>
          <p:nvPr/>
        </p:nvSpPr>
        <p:spPr>
          <a:xfrm>
            <a:off x="294775" y="1819778"/>
            <a:ext cx="400751" cy="750975"/>
          </a:xfrm>
          <a:prstGeom prst="rect">
            <a:avLst/>
          </a:prstGeom>
          <a:noFill/>
        </p:spPr>
        <p:txBody>
          <a:bodyPr wrap="none" rtlCol="0">
            <a:spAutoFit/>
          </a:bodyPr>
          <a:lstStyle/>
          <a:p>
            <a:pPr marL="214308" indent="-214308">
              <a:buFont typeface="Arial" panose="020B0604020202020204" pitchFamily="34" charset="0"/>
              <a:buChar char="•"/>
            </a:pPr>
            <a:endParaRPr lang="en-US" sz="2100" dirty="0"/>
          </a:p>
          <a:p>
            <a:pPr marL="214308" indent="-214308">
              <a:buFont typeface="Arial" panose="020B0604020202020204" pitchFamily="34" charset="0"/>
              <a:buChar char="•"/>
            </a:pPr>
            <a:endParaRPr lang="en-US" sz="2100" dirty="0"/>
          </a:p>
        </p:txBody>
      </p:sp>
      <p:sp>
        <p:nvSpPr>
          <p:cNvPr id="6" name="Content Placeholder 2"/>
          <p:cNvSpPr txBox="1">
            <a:spLocks/>
          </p:cNvSpPr>
          <p:nvPr/>
        </p:nvSpPr>
        <p:spPr bwMode="auto">
          <a:xfrm>
            <a:off x="294775" y="1478521"/>
            <a:ext cx="8669779" cy="55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marL="346075" indent="-346075" algn="l" defTabSz="457200" rtl="0" eaLnBrk="1" fontAlgn="base" hangingPunct="1">
              <a:spcBef>
                <a:spcPts val="1800"/>
              </a:spcBef>
              <a:spcAft>
                <a:spcPct val="0"/>
              </a:spcAft>
              <a:buSzPct val="135000"/>
              <a:buBlip>
                <a:blip r:embed="rId2"/>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cap="all" dirty="0">
                <a:solidFill>
                  <a:srgbClr val="4E5B6F"/>
                </a:solidFill>
                <a:effectLst>
                  <a:reflection blurRad="12700" stA="48000" endA="300" endPos="55000" dir="5400000" sy="-90000" algn="bl" rotWithShape="0"/>
                </a:effectLst>
                <a:latin typeface="Franklin Gothic Medium"/>
              </a:rPr>
              <a:t>RSC 2019</a:t>
            </a:r>
            <a:endParaRPr lang="en-US" dirty="0">
              <a:solidFill>
                <a:prstClr val="black"/>
              </a:solidFill>
            </a:endParaRPr>
          </a:p>
        </p:txBody>
      </p:sp>
      <p:pic>
        <p:nvPicPr>
          <p:cNvPr id="3" name="Picture 2"/>
          <p:cNvPicPr>
            <a:picLocks noChangeAspect="1"/>
          </p:cNvPicPr>
          <p:nvPr/>
        </p:nvPicPr>
        <p:blipFill>
          <a:blip r:embed="rId3"/>
          <a:stretch>
            <a:fillRect/>
          </a:stretch>
        </p:blipFill>
        <p:spPr>
          <a:xfrm>
            <a:off x="385322" y="2060528"/>
            <a:ext cx="6303520" cy="3587688"/>
          </a:xfrm>
          <a:prstGeom prst="rect">
            <a:avLst/>
          </a:prstGeom>
          <a:ln>
            <a:noFill/>
          </a:ln>
          <a:effectLst>
            <a:softEdge rad="112500"/>
          </a:effectLst>
        </p:spPr>
      </p:pic>
      <p:pic>
        <p:nvPicPr>
          <p:cNvPr id="11" name="Picture 10"/>
          <p:cNvPicPr>
            <a:picLocks noChangeAspect="1"/>
          </p:cNvPicPr>
          <p:nvPr/>
        </p:nvPicPr>
        <p:blipFill>
          <a:blip r:embed="rId4"/>
          <a:stretch>
            <a:fillRect/>
          </a:stretch>
        </p:blipFill>
        <p:spPr>
          <a:xfrm>
            <a:off x="6688841" y="2060528"/>
            <a:ext cx="2364612" cy="2616993"/>
          </a:xfrm>
          <a:prstGeom prst="rect">
            <a:avLst/>
          </a:prstGeom>
          <a:ln>
            <a:noFill/>
          </a:ln>
          <a:effectLst>
            <a:softEdge rad="112500"/>
          </a:effectLst>
        </p:spPr>
      </p:pic>
    </p:spTree>
    <p:extLst>
      <p:ext uri="{BB962C8B-B14F-4D97-AF65-F5344CB8AC3E}">
        <p14:creationId xmlns:p14="http://schemas.microsoft.com/office/powerpoint/2010/main" val="27549676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p:nvPr/>
        </p:nvSpPr>
        <p:spPr>
          <a:xfrm>
            <a:off x="1521619" y="1279922"/>
            <a:ext cx="4106092" cy="485229"/>
          </a:xfrm>
          <a:prstGeom prst="rect">
            <a:avLst/>
          </a:prstGeom>
          <a:ln w="12700">
            <a:miter lim="400000"/>
          </a:ln>
          <a:extLst>
            <a:ext uri="{C572A759-6A51-4108-AA02-DFA0A04FC94B}">
              <ma14:wrappingTextBoxFlag xmlns:ma14="http://schemas.microsoft.com/office/mac/drawingml/2011/main" xmlns="" val="1"/>
            </a:ext>
          </a:extLst>
        </p:spPr>
        <p:txBody>
          <a:bodyPr wrap="none" lIns="34528" tIns="34528" rIns="34528" bIns="34528">
            <a:spAutoFit/>
          </a:bodyPr>
          <a:lstStyle>
            <a:lvl1pPr>
              <a:spcBef>
                <a:spcPts val="900"/>
              </a:spcBef>
              <a:buSzTx/>
              <a:buNone/>
              <a:defRPr sz="4000">
                <a:solidFill>
                  <a:srgbClr val="0070C0"/>
                </a:solidFill>
              </a:defRPr>
            </a:lvl1pPr>
          </a:lstStyle>
          <a:p>
            <a:r>
              <a:rPr sz="3000"/>
              <a:t>Student Branch Awards</a:t>
            </a:r>
          </a:p>
        </p:txBody>
      </p:sp>
      <p:sp>
        <p:nvSpPr>
          <p:cNvPr id="215" name="Shape 215"/>
          <p:cNvSpPr/>
          <p:nvPr/>
        </p:nvSpPr>
        <p:spPr>
          <a:xfrm>
            <a:off x="1428750" y="2114551"/>
            <a:ext cx="6146565" cy="1116940"/>
          </a:xfrm>
          <a:prstGeom prst="rect">
            <a:avLst/>
          </a:prstGeom>
          <a:ln w="12700">
            <a:miter lim="400000"/>
          </a:ln>
          <a:extLst>
            <a:ext uri="{C572A759-6A51-4108-AA02-DFA0A04FC94B}">
              <ma14:wrappingTextBoxFlag xmlns:ma14="http://schemas.microsoft.com/office/mac/drawingml/2011/main" xmlns="" val="1"/>
            </a:ext>
          </a:extLst>
        </p:spPr>
        <p:txBody>
          <a:bodyPr lIns="34528" tIns="34528" rIns="34528" bIns="34528">
            <a:spAutoFit/>
          </a:bodyPr>
          <a:lstStyle/>
          <a:p>
            <a:pPr>
              <a:lnSpc>
                <a:spcPct val="150000"/>
              </a:lnSpc>
              <a:spcBef>
                <a:spcPts val="300"/>
              </a:spcBef>
              <a:defRPr sz="3800"/>
            </a:pPr>
            <a:r>
              <a:rPr sz="2850"/>
              <a:t> Awards all due February 1st</a:t>
            </a:r>
          </a:p>
          <a:p>
            <a:pPr>
              <a:lnSpc>
                <a:spcPct val="80000"/>
              </a:lnSpc>
              <a:spcBef>
                <a:spcPts val="300"/>
              </a:spcBef>
              <a:defRPr sz="3800"/>
            </a:pPr>
            <a:endParaRPr sz="2850"/>
          </a:p>
        </p:txBody>
      </p:sp>
      <p:pic>
        <p:nvPicPr>
          <p:cNvPr id="216" name="MCj02321210000[1].pdf" descr="MCj02321210000[1]"/>
          <p:cNvPicPr>
            <a:picLocks noChangeAspect="1"/>
          </p:cNvPicPr>
          <p:nvPr/>
        </p:nvPicPr>
        <p:blipFill>
          <a:blip r:embed="rId2">
            <a:extLst/>
          </a:blip>
          <a:stretch>
            <a:fillRect/>
          </a:stretch>
        </p:blipFill>
        <p:spPr>
          <a:xfrm>
            <a:off x="6499621" y="1371601"/>
            <a:ext cx="1501379" cy="1203722"/>
          </a:xfrm>
          <a:prstGeom prst="rect">
            <a:avLst/>
          </a:prstGeom>
          <a:ln w="12700">
            <a:miter lim="400000"/>
          </a:ln>
        </p:spPr>
      </p:pic>
    </p:spTree>
    <p:extLst>
      <p:ext uri="{BB962C8B-B14F-4D97-AF65-F5344CB8AC3E}">
        <p14:creationId xmlns:p14="http://schemas.microsoft.com/office/powerpoint/2010/main" val="1323628098"/>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1499" y="197555"/>
            <a:ext cx="4777389" cy="1030112"/>
          </a:xfrm>
        </p:spPr>
        <p:txBody>
          <a:bodyPr/>
          <a:lstStyle/>
          <a:p>
            <a:r>
              <a:rPr lang="en-US" dirty="0"/>
              <a:t>September 2019</a:t>
            </a:r>
          </a:p>
        </p:txBody>
      </p:sp>
      <p:sp>
        <p:nvSpPr>
          <p:cNvPr id="3" name="Content Placeholder 2"/>
          <p:cNvSpPr>
            <a:spLocks noGrp="1"/>
          </p:cNvSpPr>
          <p:nvPr>
            <p:ph sz="half" idx="11"/>
          </p:nvPr>
        </p:nvSpPr>
        <p:spPr>
          <a:xfrm>
            <a:off x="3856943" y="1873477"/>
            <a:ext cx="4891945" cy="3070112"/>
          </a:xfrm>
        </p:spPr>
        <p:txBody>
          <a:bodyPr/>
          <a:lstStyle/>
          <a:p>
            <a:r>
              <a:rPr lang="en-US" dirty="0" err="1"/>
              <a:t>IEEEmadC</a:t>
            </a:r>
            <a:r>
              <a:rPr lang="en-US" dirty="0"/>
              <a:t> is a Mobile App Development contest for all students. </a:t>
            </a:r>
          </a:p>
          <a:p>
            <a:r>
              <a:rPr lang="en-US" dirty="0"/>
              <a:t>Teams of up to 3 students can win up to $6000 award. </a:t>
            </a:r>
          </a:p>
          <a:p>
            <a:r>
              <a:rPr lang="en-US" dirty="0"/>
              <a:t>Register at </a:t>
            </a:r>
            <a:r>
              <a:rPr lang="en-US" dirty="0" err="1"/>
              <a:t>idea.ieeemadc.org</a:t>
            </a:r>
            <a:r>
              <a:rPr lang="en-US" dirty="0"/>
              <a:t>.</a:t>
            </a:r>
          </a:p>
        </p:txBody>
      </p:sp>
      <p:pic>
        <p:nvPicPr>
          <p:cNvPr id="1026" name="Picture 2" descr="https://ieeemadc.org/wp-content/uploads/Idea-Stage_Mobile-575x1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5092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8353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p:cNvSpPr>
          <p:nvPr>
            <p:ph type="title" idx="4294967295"/>
          </p:nvPr>
        </p:nvSpPr>
        <p:spPr>
          <a:xfrm>
            <a:off x="685800" y="609599"/>
            <a:ext cx="7772400" cy="1143002"/>
          </a:xfrm>
          <a:prstGeom prst="rect">
            <a:avLst/>
          </a:prstGeom>
        </p:spPr>
        <p:txBody>
          <a:bodyPr>
            <a:normAutofit/>
          </a:bodyPr>
          <a:lstStyle>
            <a:lvl1pPr>
              <a:defRPr>
                <a:solidFill>
                  <a:srgbClr val="0070C0"/>
                </a:solidFill>
              </a:defRPr>
            </a:lvl1pPr>
          </a:lstStyle>
          <a:p>
            <a:r>
              <a:t>Student Ethics Competition</a:t>
            </a:r>
          </a:p>
        </p:txBody>
      </p:sp>
      <p:sp>
        <p:nvSpPr>
          <p:cNvPr id="237" name="Shape 237"/>
          <p:cNvSpPr>
            <a:spLocks noGrp="1"/>
          </p:cNvSpPr>
          <p:nvPr>
            <p:ph type="body" idx="4294967295"/>
          </p:nvPr>
        </p:nvSpPr>
        <p:spPr>
          <a:xfrm>
            <a:off x="685800" y="1295400"/>
            <a:ext cx="5943600" cy="4648200"/>
          </a:xfrm>
          <a:prstGeom prst="rect">
            <a:avLst/>
          </a:prstGeom>
        </p:spPr>
        <p:txBody>
          <a:bodyPr>
            <a:normAutofit/>
          </a:bodyPr>
          <a:lstStyle/>
          <a:p>
            <a:pPr>
              <a:lnSpc>
                <a:spcPct val="80000"/>
              </a:lnSpc>
              <a:buBlip>
                <a:blip r:embed="rId2"/>
              </a:buBlip>
            </a:pPr>
            <a:r>
              <a:t>Foster familiarity with IEEE Code of Ethics and concepts</a:t>
            </a:r>
          </a:p>
          <a:p>
            <a:pPr>
              <a:lnSpc>
                <a:spcPct val="80000"/>
              </a:lnSpc>
              <a:buBlip>
                <a:blip r:embed="rId2"/>
              </a:buBlip>
            </a:pPr>
            <a:r>
              <a:t>Promote a model for discussing and analyzing ethical questions</a:t>
            </a:r>
          </a:p>
          <a:p>
            <a:pPr>
              <a:lnSpc>
                <a:spcPct val="80000"/>
              </a:lnSpc>
              <a:buBlip>
                <a:blip r:embed="rId2"/>
              </a:buBlip>
            </a:pPr>
            <a:r>
              <a:t>Learn about ethics in a “fun” context</a:t>
            </a:r>
          </a:p>
          <a:p>
            <a:pPr>
              <a:lnSpc>
                <a:spcPct val="80000"/>
              </a:lnSpc>
              <a:buBlip>
                <a:blip r:embed="rId2"/>
              </a:buBlip>
            </a:pPr>
            <a:r>
              <a:t>Provide experience in applying ethical concepts to hypothetical professional situations</a:t>
            </a:r>
          </a:p>
          <a:p>
            <a:pPr>
              <a:lnSpc>
                <a:spcPct val="80000"/>
              </a:lnSpc>
              <a:buBlip>
                <a:blip r:embed="rId2"/>
              </a:buBlip>
            </a:pPr>
            <a:r>
              <a:t>Supplement Regional/Sectional ethics programs</a:t>
            </a:r>
          </a:p>
        </p:txBody>
      </p:sp>
      <p:pic>
        <p:nvPicPr>
          <p:cNvPr id="238" name="image.png"/>
          <p:cNvPicPr>
            <a:picLocks noChangeAspect="1"/>
          </p:cNvPicPr>
          <p:nvPr/>
        </p:nvPicPr>
        <p:blipFill>
          <a:blip r:embed="rId3">
            <a:extLst/>
          </a:blip>
          <a:stretch>
            <a:fillRect/>
          </a:stretch>
        </p:blipFill>
        <p:spPr>
          <a:xfrm>
            <a:off x="6648450" y="1600200"/>
            <a:ext cx="2495550" cy="4114800"/>
          </a:xfrm>
          <a:prstGeom prst="rect">
            <a:avLst/>
          </a:prstGeom>
          <a:ln w="12700">
            <a:miter lim="400000"/>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p:cNvSpPr>
          <p:nvPr>
            <p:ph type="title" idx="4294967295"/>
          </p:nvPr>
        </p:nvSpPr>
        <p:spPr>
          <a:xfrm>
            <a:off x="685800" y="609599"/>
            <a:ext cx="7772400" cy="1143002"/>
          </a:xfrm>
          <a:prstGeom prst="rect">
            <a:avLst/>
          </a:prstGeom>
        </p:spPr>
        <p:txBody>
          <a:bodyPr>
            <a:normAutofit/>
          </a:bodyPr>
          <a:lstStyle/>
          <a:p>
            <a:pPr defTabSz="822959">
              <a:defRPr sz="2880">
                <a:solidFill>
                  <a:srgbClr val="0070C0"/>
                </a:solidFill>
              </a:defRPr>
            </a:pPr>
            <a:r>
              <a:t>SEC Guidelines &amp; Requirements</a:t>
            </a:r>
            <a:br/>
            <a:r>
              <a:rPr u="sng">
                <a:solidFill>
                  <a:srgbClr val="0080FF"/>
                </a:solidFill>
                <a:uFill>
                  <a:solidFill>
                    <a:srgbClr val="0080FF"/>
                  </a:solidFill>
                </a:uFill>
                <a:hlinkClick r:id="rId2"/>
              </a:rPr>
              <a:t>www.ieee.org/about/ethics/competition.html</a:t>
            </a:r>
          </a:p>
        </p:txBody>
      </p:sp>
      <p:sp>
        <p:nvSpPr>
          <p:cNvPr id="241" name="Shape 241"/>
          <p:cNvSpPr>
            <a:spLocks noGrp="1"/>
          </p:cNvSpPr>
          <p:nvPr>
            <p:ph type="body" idx="4294967295"/>
          </p:nvPr>
        </p:nvSpPr>
        <p:spPr>
          <a:xfrm>
            <a:off x="762000" y="1676400"/>
            <a:ext cx="8077200" cy="4343400"/>
          </a:xfrm>
          <a:prstGeom prst="rect">
            <a:avLst/>
          </a:prstGeom>
        </p:spPr>
        <p:txBody>
          <a:bodyPr>
            <a:normAutofit/>
          </a:bodyPr>
          <a:lstStyle/>
          <a:p>
            <a:pPr>
              <a:lnSpc>
                <a:spcPct val="80000"/>
              </a:lnSpc>
              <a:spcBef>
                <a:spcPts val="500"/>
              </a:spcBef>
              <a:buBlip>
                <a:blip r:embed="rId3"/>
              </a:buBlip>
              <a:defRPr sz="2400"/>
            </a:pPr>
            <a:r>
              <a:t>Competition is suggested to be between 4 to 6 teams made up of 2 to 3 IEEE Student/Graduate members</a:t>
            </a:r>
          </a:p>
          <a:p>
            <a:pPr marL="742950" lvl="1" indent="-285750">
              <a:lnSpc>
                <a:spcPct val="80000"/>
              </a:lnSpc>
              <a:spcBef>
                <a:spcPts val="0"/>
              </a:spcBef>
              <a:buClr>
                <a:srgbClr val="808080"/>
              </a:buClr>
              <a:defRPr sz="2400"/>
            </a:pPr>
            <a:r>
              <a:t>Each team is sequestered &amp; given a period of time to prepare a presentation and defense of an ethical situation provided by the sponsor</a:t>
            </a:r>
          </a:p>
          <a:p>
            <a:pPr marL="742950" lvl="1" indent="-285750">
              <a:lnSpc>
                <a:spcPct val="80000"/>
              </a:lnSpc>
              <a:spcBef>
                <a:spcPts val="0"/>
              </a:spcBef>
              <a:buClr>
                <a:srgbClr val="808080"/>
              </a:buClr>
              <a:defRPr sz="2400"/>
            </a:pPr>
            <a:r>
              <a:t>Each team’s presentation/defense will be judged by a group of 3 to 6 judges using a standardized judging form.</a:t>
            </a:r>
            <a:r>
              <a:rPr sz="2000"/>
              <a:t>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p:cNvSpPr>
          <p:nvPr>
            <p:ph type="title" idx="4294967295"/>
          </p:nvPr>
        </p:nvSpPr>
        <p:spPr>
          <a:xfrm>
            <a:off x="685800" y="609599"/>
            <a:ext cx="7772400" cy="1143002"/>
          </a:xfrm>
          <a:prstGeom prst="rect">
            <a:avLst/>
          </a:prstGeom>
        </p:spPr>
        <p:txBody>
          <a:bodyPr>
            <a:normAutofit/>
          </a:bodyPr>
          <a:lstStyle>
            <a:lvl1pPr>
              <a:defRPr sz="3200">
                <a:solidFill>
                  <a:srgbClr val="0070C0"/>
                </a:solidFill>
              </a:defRPr>
            </a:lvl1pPr>
          </a:lstStyle>
          <a:p>
            <a:r>
              <a:t>Support Provided by IEEE Ethics &amp; Member Conduct Committee</a:t>
            </a:r>
          </a:p>
        </p:txBody>
      </p:sp>
      <p:sp>
        <p:nvSpPr>
          <p:cNvPr id="244" name="Shape 244"/>
          <p:cNvSpPr>
            <a:spLocks noGrp="1"/>
          </p:cNvSpPr>
          <p:nvPr>
            <p:ph type="body" idx="4294967295"/>
          </p:nvPr>
        </p:nvSpPr>
        <p:spPr>
          <a:xfrm>
            <a:off x="685800" y="1981200"/>
            <a:ext cx="7772400" cy="4114800"/>
          </a:xfrm>
          <a:prstGeom prst="rect">
            <a:avLst/>
          </a:prstGeom>
        </p:spPr>
        <p:txBody>
          <a:bodyPr>
            <a:normAutofit/>
          </a:bodyPr>
          <a:lstStyle/>
          <a:p>
            <a:pPr>
              <a:lnSpc>
                <a:spcPct val="90000"/>
              </a:lnSpc>
              <a:buBlip>
                <a:blip r:embed="rId2"/>
              </a:buBlip>
            </a:pPr>
            <a:r>
              <a:rPr dirty="0"/>
              <a:t>Provide materials for contest organizers</a:t>
            </a:r>
          </a:p>
          <a:p>
            <a:pPr marL="742950" lvl="1" indent="-285750">
              <a:lnSpc>
                <a:spcPct val="90000"/>
              </a:lnSpc>
              <a:spcBef>
                <a:spcPts val="0"/>
              </a:spcBef>
              <a:buClr>
                <a:srgbClr val="808080"/>
              </a:buClr>
              <a:defRPr sz="2400"/>
            </a:pPr>
            <a:r>
              <a:rPr dirty="0"/>
              <a:t>Judging forms, guidelines &amp; requirements, optional case studies, student analysis format and general descriptive information and advice</a:t>
            </a:r>
          </a:p>
          <a:p>
            <a:pPr marL="742950" lvl="1" indent="-285750">
              <a:lnSpc>
                <a:spcPct val="90000"/>
              </a:lnSpc>
              <a:spcBef>
                <a:spcPts val="0"/>
              </a:spcBef>
              <a:buClr>
                <a:srgbClr val="808080"/>
              </a:buClr>
              <a:defRPr sz="2400"/>
            </a:pPr>
            <a:r>
              <a:rPr dirty="0"/>
              <a:t>Posters, guidelines &amp; customizable poster files</a:t>
            </a:r>
          </a:p>
          <a:p>
            <a:pPr marL="742950" lvl="1" indent="-285750">
              <a:lnSpc>
                <a:spcPct val="90000"/>
              </a:lnSpc>
              <a:spcBef>
                <a:spcPts val="0"/>
              </a:spcBef>
              <a:buClr>
                <a:srgbClr val="808080"/>
              </a:buClr>
              <a:defRPr sz="2400"/>
            </a:pPr>
            <a:r>
              <a:rPr dirty="0"/>
              <a:t>Certificates of participation to all participants signed by EMCC Chair &amp; IEEE President</a:t>
            </a:r>
            <a:endParaRPr lang="en-US" dirty="0"/>
          </a:p>
          <a:p>
            <a:pPr marL="320920" indent="-285750">
              <a:lnSpc>
                <a:spcPct val="90000"/>
              </a:lnSpc>
              <a:spcBef>
                <a:spcPts val="0"/>
              </a:spcBef>
              <a:buClr>
                <a:srgbClr val="808080"/>
              </a:buClr>
              <a:defRPr sz="2400"/>
            </a:pPr>
            <a:r>
              <a:rPr lang="en-US" dirty="0"/>
              <a:t>Funding for prizes</a:t>
            </a: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p:cNvSpPr>
          <p:nvPr>
            <p:ph type="title" idx="4294967295"/>
          </p:nvPr>
        </p:nvSpPr>
        <p:spPr>
          <a:xfrm>
            <a:off x="685800" y="609599"/>
            <a:ext cx="7772400" cy="1143002"/>
          </a:xfrm>
          <a:prstGeom prst="rect">
            <a:avLst/>
          </a:prstGeom>
        </p:spPr>
        <p:txBody>
          <a:bodyPr>
            <a:normAutofit/>
          </a:bodyPr>
          <a:lstStyle>
            <a:lvl1pPr>
              <a:defRPr>
                <a:solidFill>
                  <a:srgbClr val="0070C0"/>
                </a:solidFill>
              </a:defRPr>
            </a:lvl1pPr>
          </a:lstStyle>
          <a:p>
            <a:r>
              <a:t>Run your own competitions</a:t>
            </a:r>
          </a:p>
        </p:txBody>
      </p:sp>
      <p:sp>
        <p:nvSpPr>
          <p:cNvPr id="247" name="Shape 247"/>
          <p:cNvSpPr/>
          <p:nvPr/>
        </p:nvSpPr>
        <p:spPr>
          <a:xfrm>
            <a:off x="2730500" y="5517715"/>
            <a:ext cx="7848600" cy="37523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400"/>
              </a:spcBef>
              <a:buSzTx/>
              <a:buNone/>
              <a:defRPr sz="2000" b="1">
                <a:solidFill>
                  <a:srgbClr val="000099"/>
                </a:solidFill>
              </a:defRPr>
            </a:lvl1pPr>
          </a:lstStyle>
          <a:p>
            <a:r>
              <a:t>Micromouse Robotics Competitions</a:t>
            </a:r>
          </a:p>
        </p:txBody>
      </p:sp>
      <p:pic>
        <p:nvPicPr>
          <p:cNvPr id="248" name="CentralAreaMeeting-S05_012.jpg" descr="CentralAreaMeeting-S05_012.JPG"/>
          <p:cNvPicPr>
            <a:picLocks noChangeAspect="1"/>
          </p:cNvPicPr>
          <p:nvPr/>
        </p:nvPicPr>
        <p:blipFill>
          <a:blip r:embed="rId2">
            <a:extLst/>
          </a:blip>
          <a:stretch>
            <a:fillRect/>
          </a:stretch>
        </p:blipFill>
        <p:spPr>
          <a:xfrm>
            <a:off x="2730500" y="2661231"/>
            <a:ext cx="3683000" cy="2762250"/>
          </a:xfrm>
          <a:prstGeom prst="rect">
            <a:avLst/>
          </a:prstGeom>
          <a:ln w="12700">
            <a:miter lim="400000"/>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86500" y="1749730"/>
            <a:ext cx="2857500" cy="2857500"/>
          </a:xfrm>
          <a:prstGeom prst="rect">
            <a:avLst/>
          </a:prstGeom>
        </p:spPr>
      </p:pic>
      <p:sp>
        <p:nvSpPr>
          <p:cNvPr id="3" name="Title 2"/>
          <p:cNvSpPr>
            <a:spLocks noGrp="1"/>
          </p:cNvSpPr>
          <p:nvPr>
            <p:ph type="title"/>
          </p:nvPr>
        </p:nvSpPr>
        <p:spPr/>
        <p:txBody>
          <a:bodyPr/>
          <a:lstStyle/>
          <a:p>
            <a:r>
              <a:rPr lang="en-US" dirty="0"/>
              <a:t>Where to get $$$</a:t>
            </a:r>
          </a:p>
        </p:txBody>
      </p:sp>
      <p:sp>
        <p:nvSpPr>
          <p:cNvPr id="4" name="Content Placeholder 3"/>
          <p:cNvSpPr>
            <a:spLocks noGrp="1"/>
          </p:cNvSpPr>
          <p:nvPr>
            <p:ph sz="half" idx="11"/>
          </p:nvPr>
        </p:nvSpPr>
        <p:spPr>
          <a:xfrm>
            <a:off x="366889" y="1644952"/>
            <a:ext cx="5919611" cy="4366381"/>
          </a:xfrm>
        </p:spPr>
        <p:txBody>
          <a:bodyPr/>
          <a:lstStyle/>
          <a:p>
            <a:r>
              <a:rPr lang="en-US" dirty="0"/>
              <a:t>IEEE Headquarters </a:t>
            </a:r>
          </a:p>
          <a:p>
            <a:pPr lvl="1"/>
            <a:r>
              <a:rPr lang="en-US" dirty="0"/>
              <a:t>US$100.00 (if your Branch has more than 50 members)</a:t>
            </a:r>
          </a:p>
          <a:p>
            <a:pPr lvl="1"/>
            <a:r>
              <a:rPr lang="en-US" dirty="0"/>
              <a:t>US$50.00 (if your Branch has less than 49 members)</a:t>
            </a:r>
          </a:p>
          <a:p>
            <a:pPr lvl="1"/>
            <a:r>
              <a:rPr lang="en-US" dirty="0"/>
              <a:t>US$2.00 per student member at your Branch </a:t>
            </a:r>
          </a:p>
          <a:p>
            <a:pPr lvl="2"/>
            <a:r>
              <a:rPr lang="en-US" dirty="0"/>
              <a:t>(based on your membership on 31 December of the previous year). </a:t>
            </a:r>
          </a:p>
        </p:txBody>
      </p:sp>
    </p:spTree>
    <p:extLst>
      <p:ext uri="{BB962C8B-B14F-4D97-AF65-F5344CB8AC3E}">
        <p14:creationId xmlns:p14="http://schemas.microsoft.com/office/powerpoint/2010/main" val="380664084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p:cNvSpPr>
          <p:nvPr>
            <p:ph type="title" idx="4294967295"/>
          </p:nvPr>
        </p:nvSpPr>
        <p:spPr>
          <a:xfrm>
            <a:off x="685800" y="609599"/>
            <a:ext cx="7772400" cy="1143002"/>
          </a:xfrm>
          <a:prstGeom prst="rect">
            <a:avLst/>
          </a:prstGeom>
        </p:spPr>
        <p:txBody>
          <a:bodyPr>
            <a:normAutofit/>
          </a:bodyPr>
          <a:lstStyle>
            <a:lvl1pPr>
              <a:defRPr>
                <a:solidFill>
                  <a:srgbClr val="0070C0"/>
                </a:solidFill>
              </a:defRPr>
            </a:lvl1pPr>
          </a:lstStyle>
          <a:p>
            <a:r>
              <a:t>E-communication</a:t>
            </a:r>
          </a:p>
        </p:txBody>
      </p:sp>
      <p:sp>
        <p:nvSpPr>
          <p:cNvPr id="281" name="Shape 281"/>
          <p:cNvSpPr>
            <a:spLocks noGrp="1"/>
          </p:cNvSpPr>
          <p:nvPr>
            <p:ph type="body" idx="4294967295"/>
          </p:nvPr>
        </p:nvSpPr>
        <p:spPr>
          <a:xfrm>
            <a:off x="990600" y="1524000"/>
            <a:ext cx="7550150" cy="4495800"/>
          </a:xfrm>
          <a:prstGeom prst="rect">
            <a:avLst/>
          </a:prstGeom>
        </p:spPr>
        <p:txBody>
          <a:bodyPr>
            <a:normAutofit/>
          </a:bodyPr>
          <a:lstStyle/>
          <a:p>
            <a:pPr>
              <a:buBlip>
                <a:blip r:embed="rId2"/>
              </a:buBlip>
            </a:pPr>
            <a:r>
              <a:rPr dirty="0"/>
              <a:t>R6 SAC Facebook</a:t>
            </a:r>
          </a:p>
          <a:p>
            <a:pPr marL="742950" lvl="1" indent="-285750">
              <a:spcBef>
                <a:spcPts val="0"/>
              </a:spcBef>
              <a:buClr>
                <a:srgbClr val="808080"/>
              </a:buClr>
              <a:defRPr sz="2400"/>
            </a:pPr>
            <a:r>
              <a:rPr u="sng" dirty="0">
                <a:solidFill>
                  <a:srgbClr val="0080FF"/>
                </a:solidFill>
                <a:uFill>
                  <a:solidFill>
                    <a:srgbClr val="0080FF"/>
                  </a:solidFill>
                </a:uFill>
                <a:hlinkClick r:id="rId3"/>
              </a:rPr>
              <a:t>https://www.facebook.com/ieeer6students/</a:t>
            </a:r>
            <a:endParaRPr lang="en-US" u="sng" dirty="0">
              <a:solidFill>
                <a:srgbClr val="0080FF"/>
              </a:solidFill>
              <a:uFill>
                <a:solidFill>
                  <a:srgbClr val="0080FF"/>
                </a:solidFill>
              </a:uFill>
              <a:hlinkClick r:id="rId3"/>
            </a:endParaRPr>
          </a:p>
        </p:txBody>
      </p:sp>
    </p:spTree>
    <p:extLst>
      <p:ext uri="{BB962C8B-B14F-4D97-AF65-F5344CB8AC3E}">
        <p14:creationId xmlns:p14="http://schemas.microsoft.com/office/powerpoint/2010/main" val="17643336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Section/Region</a:t>
            </a:r>
          </a:p>
        </p:txBody>
      </p:sp>
      <p:sp>
        <p:nvSpPr>
          <p:cNvPr id="3" name="Content Placeholder 2"/>
          <p:cNvSpPr>
            <a:spLocks noGrp="1"/>
          </p:cNvSpPr>
          <p:nvPr>
            <p:ph sz="half" idx="11"/>
          </p:nvPr>
        </p:nvSpPr>
        <p:spPr/>
        <p:txBody>
          <a:bodyPr/>
          <a:lstStyle/>
          <a:p>
            <a:r>
              <a:rPr lang="en-US" dirty="0"/>
              <a:t>They get $3/student &amp; graduate student member</a:t>
            </a:r>
          </a:p>
          <a:p>
            <a:r>
              <a:rPr lang="en-US" dirty="0"/>
              <a:t>Ask for it!</a:t>
            </a:r>
          </a:p>
          <a:p>
            <a:endParaRPr lang="en-US" dirty="0"/>
          </a:p>
          <a:p>
            <a:r>
              <a:rPr lang="en-US" dirty="0"/>
              <a:t>Region PACE</a:t>
            </a:r>
          </a:p>
          <a:p>
            <a:r>
              <a:rPr lang="en-US" dirty="0"/>
              <a:t>Area SAC</a:t>
            </a:r>
          </a:p>
        </p:txBody>
      </p:sp>
    </p:spTree>
    <p:extLst>
      <p:ext uri="{BB962C8B-B14F-4D97-AF65-F5344CB8AC3E}">
        <p14:creationId xmlns:p14="http://schemas.microsoft.com/office/powerpoint/2010/main" val="4918101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sources</a:t>
            </a:r>
          </a:p>
        </p:txBody>
      </p:sp>
      <p:sp>
        <p:nvSpPr>
          <p:cNvPr id="3" name="Content Placeholder 2"/>
          <p:cNvSpPr>
            <a:spLocks noGrp="1"/>
          </p:cNvSpPr>
          <p:nvPr>
            <p:ph sz="half" idx="11"/>
          </p:nvPr>
        </p:nvSpPr>
        <p:spPr/>
        <p:txBody>
          <a:bodyPr/>
          <a:lstStyle/>
          <a:p>
            <a:r>
              <a:rPr lang="en-US" dirty="0"/>
              <a:t>Your school</a:t>
            </a:r>
          </a:p>
          <a:p>
            <a:r>
              <a:rPr lang="en-US" dirty="0"/>
              <a:t>Local industry</a:t>
            </a:r>
          </a:p>
          <a:p>
            <a:r>
              <a:rPr lang="en-US" dirty="0"/>
              <a:t>Region PACE funds</a:t>
            </a:r>
          </a:p>
          <a:p>
            <a:r>
              <a:rPr lang="en-US" dirty="0"/>
              <a:t>Society travel grants/fellowships/scholarships</a:t>
            </a:r>
          </a:p>
          <a:p>
            <a:pPr lvl="2"/>
            <a:r>
              <a:rPr lang="en-US" dirty="0"/>
              <a:t>http://</a:t>
            </a:r>
            <a:r>
              <a:rPr lang="en-US" dirty="0" err="1"/>
              <a:t>www.ieee.org</a:t>
            </a:r>
            <a:r>
              <a:rPr lang="en-US" dirty="0"/>
              <a:t>/</a:t>
            </a:r>
            <a:r>
              <a:rPr lang="en-US" dirty="0" err="1"/>
              <a:t>membership_services</a:t>
            </a:r>
            <a:r>
              <a:rPr lang="en-US" dirty="0"/>
              <a:t>/membership/students/awards/</a:t>
            </a:r>
            <a:r>
              <a:rPr lang="en-US" dirty="0" err="1"/>
              <a:t>student_travel_grants.html</a:t>
            </a:r>
            <a:endParaRPr lang="en-US" dirty="0"/>
          </a:p>
        </p:txBody>
      </p:sp>
    </p:spTree>
    <p:extLst>
      <p:ext uri="{BB962C8B-B14F-4D97-AF65-F5344CB8AC3E}">
        <p14:creationId xmlns:p14="http://schemas.microsoft.com/office/powerpoint/2010/main" val="31858974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p:nvPr/>
        </p:nvSpPr>
        <p:spPr>
          <a:xfrm>
            <a:off x="1430337" y="1554162"/>
            <a:ext cx="6891215" cy="4091669"/>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p>
            <a:pPr>
              <a:lnSpc>
                <a:spcPct val="150000"/>
              </a:lnSpc>
              <a:spcBef>
                <a:spcPts val="400"/>
              </a:spcBef>
              <a:buSzTx/>
              <a:buNone/>
              <a:defRPr sz="2000"/>
            </a:pPr>
            <a:r>
              <a:rPr dirty="0"/>
              <a:t>There are 4 different kinds of money you may need to raise:</a:t>
            </a:r>
          </a:p>
          <a:p>
            <a:pPr marL="0" lvl="1" indent="457200">
              <a:lnSpc>
                <a:spcPct val="150000"/>
              </a:lnSpc>
              <a:spcBef>
                <a:spcPts val="0"/>
              </a:spcBef>
              <a:buSzTx/>
              <a:buNone/>
              <a:defRPr sz="2000"/>
            </a:pPr>
            <a:r>
              <a:rPr dirty="0"/>
              <a:t> </a:t>
            </a:r>
            <a:r>
              <a:rPr i="1" dirty="0"/>
              <a:t>Operating money</a:t>
            </a:r>
            <a:r>
              <a:rPr dirty="0"/>
              <a:t> - for continual expenses.</a:t>
            </a:r>
          </a:p>
          <a:p>
            <a:pPr marL="0" lvl="1" indent="457200">
              <a:lnSpc>
                <a:spcPct val="150000"/>
              </a:lnSpc>
              <a:spcBef>
                <a:spcPts val="0"/>
              </a:spcBef>
              <a:buSzTx/>
              <a:buNone/>
              <a:defRPr sz="2000" i="1"/>
            </a:pPr>
            <a:r>
              <a:rPr dirty="0"/>
              <a:t> Seed money </a:t>
            </a:r>
            <a:r>
              <a:rPr i="0" dirty="0"/>
              <a:t>- an “advance” for an event.</a:t>
            </a:r>
          </a:p>
          <a:p>
            <a:pPr marL="0" lvl="1" indent="457200">
              <a:lnSpc>
                <a:spcPct val="150000"/>
              </a:lnSpc>
              <a:spcBef>
                <a:spcPts val="0"/>
              </a:spcBef>
              <a:buSzTx/>
              <a:buNone/>
              <a:defRPr sz="2000"/>
            </a:pPr>
            <a:r>
              <a:rPr dirty="0"/>
              <a:t> </a:t>
            </a:r>
            <a:r>
              <a:rPr i="1" dirty="0"/>
              <a:t>Subsidy money </a:t>
            </a:r>
            <a:r>
              <a:rPr dirty="0"/>
              <a:t>- to reduce the cost for members.</a:t>
            </a:r>
          </a:p>
          <a:p>
            <a:pPr marL="0" lvl="1" indent="457200">
              <a:lnSpc>
                <a:spcPct val="150000"/>
              </a:lnSpc>
              <a:spcBef>
                <a:spcPts val="0"/>
              </a:spcBef>
              <a:buSzTx/>
              <a:buNone/>
              <a:defRPr sz="2000" i="1"/>
            </a:pPr>
            <a:r>
              <a:rPr dirty="0"/>
              <a:t> Capital money </a:t>
            </a:r>
            <a:r>
              <a:rPr i="0" dirty="0"/>
              <a:t>- to buy things.</a:t>
            </a:r>
          </a:p>
          <a:p>
            <a:pPr>
              <a:lnSpc>
                <a:spcPct val="150000"/>
              </a:lnSpc>
              <a:spcBef>
                <a:spcPts val="400"/>
              </a:spcBef>
              <a:buSzTx/>
              <a:buNone/>
              <a:defRPr sz="2000"/>
            </a:pPr>
            <a:r>
              <a:rPr dirty="0"/>
              <a:t> Student Branch Operations Guide has a list of 19 ideas.</a:t>
            </a:r>
          </a:p>
          <a:p>
            <a:pPr>
              <a:lnSpc>
                <a:spcPct val="150000"/>
              </a:lnSpc>
              <a:spcBef>
                <a:spcPts val="400"/>
              </a:spcBef>
              <a:buSzTx/>
              <a:buNone/>
              <a:defRPr sz="2000"/>
            </a:pPr>
            <a:r>
              <a:rPr dirty="0"/>
              <a:t> Brainstorming is a good way to think of ideas.</a:t>
            </a:r>
          </a:p>
          <a:p>
            <a:pPr>
              <a:lnSpc>
                <a:spcPct val="150000"/>
              </a:lnSpc>
              <a:spcBef>
                <a:spcPts val="400"/>
              </a:spcBef>
              <a:buSzTx/>
              <a:buNone/>
              <a:defRPr sz="2000"/>
            </a:pPr>
            <a:r>
              <a:rPr dirty="0"/>
              <a:t> Need to be aware of University Fundraising constraints</a:t>
            </a:r>
          </a:p>
          <a:p>
            <a:pPr>
              <a:lnSpc>
                <a:spcPct val="150000"/>
              </a:lnSpc>
              <a:spcBef>
                <a:spcPts val="400"/>
              </a:spcBef>
              <a:buSzTx/>
              <a:buNone/>
              <a:defRPr sz="2000"/>
            </a:pPr>
            <a:r>
              <a:rPr dirty="0"/>
              <a:t> Need to be careful not to tarnish the image of engineering.</a:t>
            </a:r>
          </a:p>
        </p:txBody>
      </p:sp>
      <p:sp>
        <p:nvSpPr>
          <p:cNvPr id="261" name="Shape 261"/>
          <p:cNvSpPr/>
          <p:nvPr/>
        </p:nvSpPr>
        <p:spPr>
          <a:xfrm>
            <a:off x="365124" y="563562"/>
            <a:ext cx="2759127" cy="646958"/>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lvl1pPr>
              <a:spcBef>
                <a:spcPts val="900"/>
              </a:spcBef>
              <a:buSzTx/>
              <a:buNone/>
              <a:defRPr sz="4000">
                <a:solidFill>
                  <a:srgbClr val="0070C0"/>
                </a:solidFill>
              </a:defRPr>
            </a:lvl1pPr>
          </a:lstStyle>
          <a:p>
            <a:r>
              <a:t>Fundraising</a:t>
            </a:r>
          </a:p>
        </p:txBody>
      </p:sp>
      <p:pic>
        <p:nvPicPr>
          <p:cNvPr id="262" name="MCj02975170000[1].pdf" descr="MCj02975170000[1]"/>
          <p:cNvPicPr>
            <a:picLocks noChangeAspect="1"/>
          </p:cNvPicPr>
          <p:nvPr/>
        </p:nvPicPr>
        <p:blipFill>
          <a:blip r:embed="rId2">
            <a:extLst/>
          </a:blip>
          <a:stretch>
            <a:fillRect/>
          </a:stretch>
        </p:blipFill>
        <p:spPr>
          <a:xfrm>
            <a:off x="7620000" y="2514600"/>
            <a:ext cx="1179513" cy="1824038"/>
          </a:xfrm>
          <a:prstGeom prst="rect">
            <a:avLst/>
          </a:prstGeom>
          <a:ln w="12700">
            <a:miter lim="400000"/>
          </a:ln>
        </p:spPr>
      </p:pic>
    </p:spTree>
    <p:extLst>
      <p:ext uri="{BB962C8B-B14F-4D97-AF65-F5344CB8AC3E}">
        <p14:creationId xmlns:p14="http://schemas.microsoft.com/office/powerpoint/2010/main" val="33761592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p:nvPr/>
        </p:nvSpPr>
        <p:spPr>
          <a:xfrm>
            <a:off x="461962" y="487362"/>
            <a:ext cx="3521127" cy="646958"/>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lvl1pPr>
              <a:spcBef>
                <a:spcPts val="900"/>
              </a:spcBef>
              <a:buSzTx/>
              <a:buNone/>
              <a:defRPr sz="4000">
                <a:solidFill>
                  <a:srgbClr val="0070C0"/>
                </a:solidFill>
              </a:defRPr>
            </a:lvl1pPr>
          </a:lstStyle>
          <a:p>
            <a:r>
              <a:t>Fundraising (2)</a:t>
            </a:r>
          </a:p>
        </p:txBody>
      </p:sp>
      <p:sp>
        <p:nvSpPr>
          <p:cNvPr id="265" name="Shape 265"/>
          <p:cNvSpPr/>
          <p:nvPr/>
        </p:nvSpPr>
        <p:spPr>
          <a:xfrm>
            <a:off x="1262062" y="1401762"/>
            <a:ext cx="6754666" cy="4265943"/>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p>
            <a:pPr>
              <a:spcBef>
                <a:spcPts val="400"/>
              </a:spcBef>
              <a:buSzTx/>
              <a:buNone/>
              <a:defRPr sz="2000"/>
            </a:pPr>
            <a:r>
              <a:t>Money Sources ($$ and/or in-kind contributions):</a:t>
            </a:r>
          </a:p>
          <a:p>
            <a:pPr>
              <a:spcBef>
                <a:spcPts val="400"/>
              </a:spcBef>
              <a:buSzTx/>
              <a:buNone/>
              <a:defRPr sz="2000"/>
            </a:pPr>
            <a:endParaRPr/>
          </a:p>
          <a:p>
            <a:pPr>
              <a:spcBef>
                <a:spcPts val="400"/>
              </a:spcBef>
              <a:buSzTx/>
              <a:buNone/>
              <a:defRPr sz="2000"/>
            </a:pPr>
            <a:r>
              <a:t> Branch bank account</a:t>
            </a:r>
          </a:p>
          <a:p>
            <a:pPr>
              <a:spcBef>
                <a:spcPts val="400"/>
              </a:spcBef>
              <a:buSzTx/>
              <a:buNone/>
              <a:defRPr sz="2000"/>
            </a:pPr>
            <a:r>
              <a:t> Money from Branch Plan, and Rebate from Annual Report</a:t>
            </a:r>
          </a:p>
          <a:p>
            <a:pPr>
              <a:spcBef>
                <a:spcPts val="400"/>
              </a:spcBef>
              <a:buSzTx/>
              <a:buNone/>
              <a:defRPr sz="2000"/>
            </a:pPr>
            <a:r>
              <a:t> Fundraising events or activities</a:t>
            </a:r>
          </a:p>
          <a:p>
            <a:pPr>
              <a:spcBef>
                <a:spcPts val="400"/>
              </a:spcBef>
              <a:buSzTx/>
              <a:buNone/>
              <a:defRPr sz="2000"/>
            </a:pPr>
            <a:r>
              <a:t> School</a:t>
            </a:r>
          </a:p>
          <a:p>
            <a:pPr>
              <a:spcBef>
                <a:spcPts val="400"/>
              </a:spcBef>
              <a:buSzTx/>
              <a:buNone/>
              <a:defRPr sz="2000"/>
            </a:pPr>
            <a:r>
              <a:t>         - Department Head, Dean, Student’s Association, </a:t>
            </a:r>
          </a:p>
          <a:p>
            <a:pPr>
              <a:spcBef>
                <a:spcPts val="400"/>
              </a:spcBef>
              <a:buSzTx/>
              <a:buNone/>
              <a:defRPr sz="2000"/>
            </a:pPr>
            <a:r>
              <a:t>	Engineering Student’s Association</a:t>
            </a:r>
          </a:p>
          <a:p>
            <a:pPr>
              <a:spcBef>
                <a:spcPts val="400"/>
              </a:spcBef>
              <a:buSzTx/>
              <a:buNone/>
              <a:defRPr sz="2000"/>
            </a:pPr>
            <a:r>
              <a:t> IEEE</a:t>
            </a:r>
          </a:p>
          <a:p>
            <a:pPr>
              <a:spcBef>
                <a:spcPts val="400"/>
              </a:spcBef>
              <a:buSzTx/>
              <a:buNone/>
              <a:defRPr sz="2000"/>
            </a:pPr>
            <a:r>
              <a:t>         - Local Section, Region</a:t>
            </a:r>
          </a:p>
          <a:p>
            <a:pPr>
              <a:spcBef>
                <a:spcPts val="400"/>
              </a:spcBef>
              <a:buSzTx/>
              <a:buNone/>
              <a:defRPr sz="2000"/>
            </a:pPr>
            <a:r>
              <a:t>         - For S-PACs and S-PAVes: IEEE USA SPAC and </a:t>
            </a:r>
          </a:p>
          <a:p>
            <a:pPr>
              <a:spcBef>
                <a:spcPts val="400"/>
              </a:spcBef>
              <a:buSzTx/>
              <a:buNone/>
              <a:defRPr sz="2000"/>
            </a:pPr>
            <a:r>
              <a:t>	MGA/SAC/SPAA</a:t>
            </a:r>
          </a:p>
          <a:p>
            <a:pPr>
              <a:spcBef>
                <a:spcPts val="400"/>
              </a:spcBef>
              <a:buSzTx/>
              <a:buNone/>
              <a:defRPr sz="2000"/>
            </a:pPr>
            <a:r>
              <a:t> Local Industry</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p:nvPr/>
        </p:nvSpPr>
        <p:spPr>
          <a:xfrm>
            <a:off x="1035050" y="1287462"/>
            <a:ext cx="8101733" cy="2781185"/>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p>
            <a:pPr>
              <a:lnSpc>
                <a:spcPct val="150000"/>
              </a:lnSpc>
              <a:spcBef>
                <a:spcPts val="400"/>
              </a:spcBef>
              <a:buSzTx/>
              <a:buNone/>
              <a:defRPr sz="2000"/>
            </a:pPr>
            <a:r>
              <a:t>When asking for money….</a:t>
            </a:r>
          </a:p>
          <a:p>
            <a:pPr marL="0" lvl="1" indent="457200">
              <a:lnSpc>
                <a:spcPct val="150000"/>
              </a:lnSpc>
              <a:spcBef>
                <a:spcPts val="0"/>
              </a:spcBef>
              <a:buSzTx/>
              <a:buNone/>
              <a:defRPr sz="2000"/>
            </a:pPr>
            <a:r>
              <a:t>Put the request in writing and include a brief budget</a:t>
            </a:r>
          </a:p>
          <a:p>
            <a:pPr marL="0" lvl="1" indent="457200">
              <a:lnSpc>
                <a:spcPct val="150000"/>
              </a:lnSpc>
              <a:spcBef>
                <a:spcPts val="0"/>
              </a:spcBef>
              <a:buSzTx/>
              <a:buNone/>
              <a:defRPr sz="2000"/>
            </a:pPr>
            <a:r>
              <a:t> Convince them of the merits of your cause and how their</a:t>
            </a:r>
          </a:p>
          <a:p>
            <a:pPr marL="0" lvl="1" indent="457200">
              <a:lnSpc>
                <a:spcPct val="80000"/>
              </a:lnSpc>
              <a:spcBef>
                <a:spcPts val="0"/>
              </a:spcBef>
              <a:buSzTx/>
              <a:buNone/>
              <a:defRPr sz="2000"/>
            </a:pPr>
            <a:r>
              <a:t>involvement will help both you and them</a:t>
            </a:r>
          </a:p>
          <a:p>
            <a:pPr marL="0" lvl="1" indent="457200">
              <a:lnSpc>
                <a:spcPct val="150000"/>
              </a:lnSpc>
              <a:spcBef>
                <a:spcPts val="0"/>
              </a:spcBef>
              <a:buSzTx/>
              <a:buNone/>
              <a:defRPr sz="2000"/>
            </a:pPr>
            <a:r>
              <a:t> Show them that your proposal is well-thought out and that you are</a:t>
            </a:r>
          </a:p>
          <a:p>
            <a:pPr marL="0" lvl="1" indent="457200">
              <a:lnSpc>
                <a:spcPct val="150000"/>
              </a:lnSpc>
              <a:spcBef>
                <a:spcPts val="0"/>
              </a:spcBef>
              <a:buSzTx/>
              <a:buNone/>
              <a:defRPr sz="2000"/>
            </a:pPr>
            <a:r>
              <a:t>soliciting from others as well</a:t>
            </a:r>
          </a:p>
          <a:p>
            <a:pPr marL="0" lvl="1" indent="457200">
              <a:lnSpc>
                <a:spcPct val="150000"/>
              </a:lnSpc>
              <a:spcBef>
                <a:spcPts val="0"/>
              </a:spcBef>
              <a:buSzTx/>
              <a:buNone/>
              <a:defRPr sz="2000"/>
            </a:pPr>
            <a:r>
              <a:t> Give them time to make a decision and then follow-up</a:t>
            </a:r>
          </a:p>
        </p:txBody>
      </p:sp>
      <p:sp>
        <p:nvSpPr>
          <p:cNvPr id="268" name="Shape 268"/>
          <p:cNvSpPr/>
          <p:nvPr/>
        </p:nvSpPr>
        <p:spPr>
          <a:xfrm>
            <a:off x="365125" y="563562"/>
            <a:ext cx="3521126" cy="646958"/>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lvl1pPr>
              <a:spcBef>
                <a:spcPts val="900"/>
              </a:spcBef>
              <a:buSzTx/>
              <a:buNone/>
              <a:defRPr sz="4000">
                <a:solidFill>
                  <a:srgbClr val="0070C0"/>
                </a:solidFill>
              </a:defRPr>
            </a:lvl1pPr>
          </a:lstStyle>
          <a:p>
            <a:r>
              <a:t>Fundraising (3)</a:t>
            </a:r>
          </a:p>
        </p:txBody>
      </p:sp>
      <p:pic>
        <p:nvPicPr>
          <p:cNvPr id="269" name="MCj02975010000[1].pdf" descr="MCj02975010000[1]"/>
          <p:cNvPicPr>
            <a:picLocks noChangeAspect="1"/>
          </p:cNvPicPr>
          <p:nvPr/>
        </p:nvPicPr>
        <p:blipFill>
          <a:blip r:embed="rId2">
            <a:extLst/>
          </a:blip>
          <a:stretch>
            <a:fillRect/>
          </a:stretch>
        </p:blipFill>
        <p:spPr>
          <a:xfrm>
            <a:off x="6934200" y="381000"/>
            <a:ext cx="1524000" cy="1376363"/>
          </a:xfrm>
          <a:prstGeom prst="rect">
            <a:avLst/>
          </a:prstGeom>
          <a:ln w="12700">
            <a:miter lim="400000"/>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p:nvPr/>
        </p:nvSpPr>
        <p:spPr>
          <a:xfrm>
            <a:off x="-20319" y="1490980"/>
            <a:ext cx="9076638" cy="390876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800100" indent="-342900" defTabSz="457200">
              <a:lnSpc>
                <a:spcPct val="100000"/>
              </a:lnSpc>
              <a:spcBef>
                <a:spcPts val="0"/>
              </a:spcBef>
              <a:buClrTx/>
              <a:buSzTx/>
              <a:defRPr sz="2000">
                <a:latin typeface="+mj-lt"/>
                <a:ea typeface="+mj-ea"/>
                <a:cs typeface="+mj-cs"/>
                <a:sym typeface="Helvetica"/>
              </a:defRPr>
            </a:pPr>
            <a:endParaRPr dirty="0"/>
          </a:p>
          <a:p>
            <a:pPr marL="800100" indent="-342900" defTabSz="457200">
              <a:lnSpc>
                <a:spcPct val="100000"/>
              </a:lnSpc>
              <a:spcBef>
                <a:spcPts val="0"/>
              </a:spcBef>
              <a:buClrTx/>
              <a:buSzTx/>
              <a:defRPr sz="2000">
                <a:latin typeface="+mj-lt"/>
                <a:ea typeface="+mj-ea"/>
                <a:cs typeface="+mj-cs"/>
                <a:sym typeface="Helvetica"/>
              </a:defRPr>
            </a:pPr>
            <a:r>
              <a:rPr lang="en-US" dirty="0"/>
              <a:t>Up to $60k per project</a:t>
            </a:r>
          </a:p>
          <a:p>
            <a:pPr marL="800100" indent="-342900" defTabSz="457200">
              <a:lnSpc>
                <a:spcPct val="100000"/>
              </a:lnSpc>
              <a:spcBef>
                <a:spcPts val="0"/>
              </a:spcBef>
              <a:buClrTx/>
              <a:buSzTx/>
              <a:defRPr sz="2000">
                <a:latin typeface="+mj-lt"/>
                <a:ea typeface="+mj-ea"/>
                <a:cs typeface="+mj-cs"/>
                <a:sym typeface="Helvetica"/>
              </a:defRPr>
            </a:pPr>
            <a:r>
              <a:rPr dirty="0"/>
              <a:t>Organizes university and high-school students to work on engineering-related projects for local area non-profit organizations. Seed funding is provided through the EPICS-in-IEEE committee. This funding may be multi-year depending on quarterly project report submissions.</a:t>
            </a:r>
          </a:p>
          <a:p>
            <a:pPr marL="800100" indent="-342900" defTabSz="457200">
              <a:lnSpc>
                <a:spcPct val="100000"/>
              </a:lnSpc>
              <a:spcBef>
                <a:spcPts val="0"/>
              </a:spcBef>
              <a:buClrTx/>
              <a:buSzTx/>
              <a:defRPr sz="2000">
                <a:latin typeface="+mj-lt"/>
                <a:ea typeface="+mj-ea"/>
                <a:cs typeface="+mj-cs"/>
                <a:sym typeface="Helvetica"/>
              </a:defRPr>
            </a:pPr>
            <a:r>
              <a:rPr dirty="0"/>
              <a:t>Projects fall under  Human services, Access and abilities, Education and outreach, and  Environment.</a:t>
            </a:r>
            <a:endParaRPr lang="en-US" dirty="0"/>
          </a:p>
          <a:p>
            <a:pPr marL="800100" indent="-342900" defTabSz="457200">
              <a:lnSpc>
                <a:spcPct val="100000"/>
              </a:lnSpc>
              <a:spcBef>
                <a:spcPts val="0"/>
              </a:spcBef>
              <a:buClrTx/>
              <a:buSzTx/>
              <a:defRPr sz="2000">
                <a:latin typeface="+mj-lt"/>
                <a:ea typeface="+mj-ea"/>
                <a:cs typeface="+mj-cs"/>
                <a:sym typeface="Helvetica"/>
              </a:defRPr>
            </a:pPr>
            <a:r>
              <a:rPr lang="en-US" dirty="0" err="1"/>
              <a:t>www.ieee.org</a:t>
            </a:r>
            <a:r>
              <a:rPr lang="en-US" dirty="0"/>
              <a:t>/epics</a:t>
            </a:r>
            <a:endParaRPr dirty="0"/>
          </a:p>
          <a:p>
            <a:pPr marL="342900" indent="-342900" defTabSz="457200">
              <a:lnSpc>
                <a:spcPct val="100000"/>
              </a:lnSpc>
              <a:spcBef>
                <a:spcPts val="0"/>
              </a:spcBef>
              <a:buClrTx/>
              <a:buSzTx/>
              <a:defRPr sz="2000">
                <a:latin typeface="+mj-lt"/>
                <a:ea typeface="+mj-ea"/>
                <a:cs typeface="+mj-cs"/>
                <a:sym typeface="Helvetica"/>
              </a:defRPr>
            </a:pPr>
            <a:endParaRPr lang="en-US" sz="2400" dirty="0"/>
          </a:p>
          <a:p>
            <a:pPr marL="342900" indent="-342900" defTabSz="457200">
              <a:lnSpc>
                <a:spcPct val="100000"/>
              </a:lnSpc>
              <a:spcBef>
                <a:spcPts val="0"/>
              </a:spcBef>
              <a:buClrTx/>
              <a:buSzTx/>
              <a:defRPr sz="2000">
                <a:latin typeface="+mj-lt"/>
                <a:ea typeface="+mj-ea"/>
                <a:cs typeface="+mj-cs"/>
                <a:sym typeface="Helvetica"/>
              </a:defRPr>
            </a:pPr>
            <a:r>
              <a:rPr sz="2400" dirty="0"/>
              <a:t>Sample Project: </a:t>
            </a:r>
            <a:r>
              <a:rPr dirty="0"/>
              <a:t>Air-quality microsensors for Earth Observations, University of Pretoria (UP), US $ 9,300</a:t>
            </a:r>
          </a:p>
        </p:txBody>
      </p:sp>
      <p:sp>
        <p:nvSpPr>
          <p:cNvPr id="357" name="Shape 357"/>
          <p:cNvSpPr>
            <a:spLocks noGrp="1"/>
          </p:cNvSpPr>
          <p:nvPr>
            <p:ph type="title" idx="4294967295"/>
          </p:nvPr>
        </p:nvSpPr>
        <p:spPr>
          <a:xfrm>
            <a:off x="0" y="272955"/>
            <a:ext cx="7772400" cy="1479645"/>
          </a:xfrm>
          <a:prstGeom prst="rect">
            <a:avLst/>
          </a:prstGeom>
        </p:spPr>
        <p:txBody>
          <a:bodyPr>
            <a:normAutofit/>
          </a:bodyPr>
          <a:lstStyle/>
          <a:p>
            <a:pPr defTabSz="731520">
              <a:defRPr sz="2880">
                <a:solidFill>
                  <a:srgbClr val="0070C0"/>
                </a:solidFill>
              </a:defRPr>
            </a:pPr>
            <a:r>
              <a:rPr dirty="0"/>
              <a:t>EPICS</a:t>
            </a:r>
          </a:p>
          <a:p>
            <a:pPr defTabSz="731520">
              <a:defRPr sz="2880">
                <a:solidFill>
                  <a:srgbClr val="0070C0"/>
                </a:solidFill>
              </a:defRPr>
            </a:pPr>
            <a:r>
              <a:rPr dirty="0"/>
              <a:t>Engineering Projects in </a:t>
            </a:r>
            <a:br>
              <a:rPr lang="en-US" dirty="0"/>
            </a:br>
            <a:r>
              <a:rPr dirty="0"/>
              <a:t>Community Service</a:t>
            </a:r>
            <a:r>
              <a:rPr lang="en-US" dirty="0"/>
              <a:t>🤑</a:t>
            </a:r>
            <a:endParaRPr dirty="0"/>
          </a:p>
        </p:txBody>
      </p:sp>
      <p:pic>
        <p:nvPicPr>
          <p:cNvPr id="2" name="Picture 1"/>
          <p:cNvPicPr>
            <a:picLocks noChangeAspect="1"/>
          </p:cNvPicPr>
          <p:nvPr/>
        </p:nvPicPr>
        <p:blipFill>
          <a:blip r:embed="rId2"/>
          <a:stretch>
            <a:fillRect/>
          </a:stretch>
        </p:blipFill>
        <p:spPr>
          <a:xfrm>
            <a:off x="7247605" y="0"/>
            <a:ext cx="1896395" cy="1708063"/>
          </a:xfrm>
          <a:prstGeom prst="rect">
            <a:avLst/>
          </a:prstGeom>
        </p:spPr>
      </p:pic>
    </p:spTree>
    <p:extLst>
      <p:ext uri="{BB962C8B-B14F-4D97-AF65-F5344CB8AC3E}">
        <p14:creationId xmlns:p14="http://schemas.microsoft.com/office/powerpoint/2010/main" val="2648319621"/>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Humanitarian Activities🤑</a:t>
            </a:r>
          </a:p>
        </p:txBody>
      </p:sp>
      <p:sp>
        <p:nvSpPr>
          <p:cNvPr id="6" name="Content Placeholder 5"/>
          <p:cNvSpPr>
            <a:spLocks noGrp="1"/>
          </p:cNvSpPr>
          <p:nvPr>
            <p:ph sz="half" idx="11"/>
          </p:nvPr>
        </p:nvSpPr>
        <p:spPr/>
        <p:txBody>
          <a:bodyPr/>
          <a:lstStyle/>
          <a:p>
            <a:r>
              <a:rPr lang="en-US" sz="1800" dirty="0"/>
              <a:t>The IEEE Humanitarian Activities Committee (HAC) has added some additional funding opportunities to the end of the year.</a:t>
            </a:r>
            <a:br>
              <a:rPr lang="en-US" sz="1800" dirty="0"/>
            </a:br>
            <a:endParaRPr lang="en-US" sz="1800" dirty="0"/>
          </a:p>
          <a:p>
            <a:r>
              <a:rPr lang="en-US" sz="1800" b="1" u="sng" dirty="0">
                <a:hlinkClick r:id="rId2"/>
              </a:rPr>
              <a:t>SIGHT Projects</a:t>
            </a:r>
            <a:r>
              <a:rPr lang="en-US" sz="1800" b="1" dirty="0"/>
              <a:t>-15 October (subject to available funds)</a:t>
            </a:r>
            <a:br>
              <a:rPr lang="en-US" sz="1800" b="1" dirty="0"/>
            </a:br>
            <a:endParaRPr lang="en-US" sz="1800" dirty="0"/>
          </a:p>
          <a:p>
            <a:r>
              <a:rPr lang="en-US" sz="1800" b="1" u="sng" dirty="0">
                <a:hlinkClick r:id="rId3"/>
              </a:rPr>
              <a:t>HAC Projects</a:t>
            </a:r>
            <a:r>
              <a:rPr lang="en-US" sz="1800" b="1" dirty="0"/>
              <a:t>-15 October (subject to available funds)</a:t>
            </a:r>
            <a:br>
              <a:rPr lang="en-US" sz="1800" b="1" dirty="0"/>
            </a:br>
            <a:endParaRPr lang="en-US" sz="1800" dirty="0"/>
          </a:p>
          <a:p>
            <a:r>
              <a:rPr lang="en-US" sz="1800" b="1" u="sng" dirty="0">
                <a:hlinkClick r:id="rId4"/>
              </a:rPr>
              <a:t>Conference Participation Program</a:t>
            </a:r>
            <a:r>
              <a:rPr lang="en-US" sz="1800" b="1" dirty="0"/>
              <a:t>-03, 17, 31 October (subject to available funds)</a:t>
            </a:r>
            <a:br>
              <a:rPr lang="en-US" sz="1800" b="1" dirty="0"/>
            </a:br>
            <a:endParaRPr lang="en-US" sz="1800" dirty="0"/>
          </a:p>
          <a:p>
            <a:r>
              <a:rPr lang="en-US" sz="1800" b="1" u="sng" dirty="0">
                <a:hlinkClick r:id="rId5"/>
              </a:rPr>
              <a:t>HAC Events</a:t>
            </a:r>
            <a:r>
              <a:rPr lang="en-US" sz="1800" b="1" dirty="0"/>
              <a:t>-25 October (subject to available funds)</a:t>
            </a:r>
            <a:endParaRPr lang="en-US" sz="1800" dirty="0"/>
          </a:p>
          <a:p>
            <a:endParaRPr lang="en-US" dirty="0"/>
          </a:p>
        </p:txBody>
      </p:sp>
    </p:spTree>
    <p:extLst>
      <p:ext uri="{BB962C8B-B14F-4D97-AF65-F5344CB8AC3E}">
        <p14:creationId xmlns:p14="http://schemas.microsoft.com/office/powerpoint/2010/main" val="7935761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Ask IEEE Society Chapters</a:t>
            </a:r>
          </a:p>
        </p:txBody>
      </p:sp>
      <p:sp>
        <p:nvSpPr>
          <p:cNvPr id="3" name="Content Placeholder 2"/>
          <p:cNvSpPr>
            <a:spLocks noGrp="1"/>
          </p:cNvSpPr>
          <p:nvPr>
            <p:ph sz="half" idx="11"/>
          </p:nvPr>
        </p:nvSpPr>
        <p:spPr/>
        <p:txBody>
          <a:bodyPr/>
          <a:lstStyle/>
          <a:p>
            <a:endParaRPr lang="en-US"/>
          </a:p>
        </p:txBody>
      </p:sp>
      <p:pic>
        <p:nvPicPr>
          <p:cNvPr id="4" name="Picture 3"/>
          <p:cNvPicPr>
            <a:picLocks noChangeAspect="1"/>
          </p:cNvPicPr>
          <p:nvPr/>
        </p:nvPicPr>
        <p:blipFill>
          <a:blip r:embed="rId2"/>
          <a:stretch>
            <a:fillRect/>
          </a:stretch>
        </p:blipFill>
        <p:spPr>
          <a:xfrm>
            <a:off x="366889" y="1644952"/>
            <a:ext cx="8102600" cy="4559300"/>
          </a:xfrm>
          <a:prstGeom prst="rect">
            <a:avLst/>
          </a:prstGeom>
        </p:spPr>
      </p:pic>
    </p:spTree>
    <p:extLst>
      <p:ext uri="{BB962C8B-B14F-4D97-AF65-F5344CB8AC3E}">
        <p14:creationId xmlns:p14="http://schemas.microsoft.com/office/powerpoint/2010/main" val="3394682068"/>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3" name="Shape 283"/>
          <p:cNvSpPr/>
          <p:nvPr/>
        </p:nvSpPr>
        <p:spPr>
          <a:xfrm>
            <a:off x="339725" y="533400"/>
            <a:ext cx="7813675" cy="646957"/>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lvl1pPr>
              <a:spcBef>
                <a:spcPts val="900"/>
              </a:spcBef>
              <a:buSzTx/>
              <a:buNone/>
              <a:defRPr sz="4000">
                <a:solidFill>
                  <a:srgbClr val="0070C0"/>
                </a:solidFill>
              </a:defRPr>
            </a:lvl1pPr>
          </a:lstStyle>
          <a:p>
            <a:r>
              <a:t>Membership Group Discussion </a:t>
            </a:r>
          </a:p>
        </p:txBody>
      </p:sp>
      <p:sp>
        <p:nvSpPr>
          <p:cNvPr id="284" name="Shape 284"/>
          <p:cNvSpPr/>
          <p:nvPr/>
        </p:nvSpPr>
        <p:spPr>
          <a:xfrm>
            <a:off x="712787" y="1020762"/>
            <a:ext cx="8477475" cy="4554048"/>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p>
            <a:pPr>
              <a:spcBef>
                <a:spcPts val="400"/>
              </a:spcBef>
              <a:buSzTx/>
              <a:buNone/>
              <a:defRPr sz="2000"/>
            </a:pPr>
            <a:endParaRPr/>
          </a:p>
          <a:p>
            <a:pPr>
              <a:spcBef>
                <a:spcPts val="400"/>
              </a:spcBef>
              <a:buSzTx/>
              <a:buNone/>
              <a:defRPr sz="2000"/>
            </a:pPr>
            <a:endParaRPr/>
          </a:p>
          <a:p>
            <a:pPr>
              <a:spcBef>
                <a:spcPts val="400"/>
              </a:spcBef>
              <a:buSzTx/>
              <a:buNone/>
              <a:defRPr sz="2000"/>
            </a:pPr>
            <a:endParaRPr/>
          </a:p>
          <a:p>
            <a:pPr>
              <a:spcBef>
                <a:spcPts val="400"/>
              </a:spcBef>
              <a:buSzTx/>
              <a:buNone/>
              <a:defRPr sz="2000"/>
            </a:pPr>
            <a:r>
              <a:t>Q1. Why did you join the IEEE and why did you become active?</a:t>
            </a:r>
          </a:p>
          <a:p>
            <a:pPr>
              <a:spcBef>
                <a:spcPts val="400"/>
              </a:spcBef>
              <a:buSzTx/>
              <a:buNone/>
              <a:defRPr sz="2000"/>
            </a:pPr>
            <a:endParaRPr/>
          </a:p>
          <a:p>
            <a:pPr>
              <a:spcBef>
                <a:spcPts val="400"/>
              </a:spcBef>
              <a:buSzTx/>
              <a:buNone/>
              <a:defRPr sz="2000"/>
            </a:pPr>
            <a:r>
              <a:t>Q2. Why do some students neglect to renew their IEEE membership?</a:t>
            </a:r>
          </a:p>
          <a:p>
            <a:pPr>
              <a:spcBef>
                <a:spcPts val="400"/>
              </a:spcBef>
              <a:buSzTx/>
              <a:buNone/>
              <a:defRPr sz="2000"/>
            </a:pPr>
            <a:endParaRPr/>
          </a:p>
          <a:p>
            <a:pPr>
              <a:spcBef>
                <a:spcPts val="400"/>
              </a:spcBef>
              <a:buSzTx/>
              <a:buNone/>
              <a:defRPr sz="2000"/>
            </a:pPr>
            <a:r>
              <a:t>Q3. How would you encourage a student to renew membership after it</a:t>
            </a:r>
          </a:p>
          <a:p>
            <a:pPr>
              <a:spcBef>
                <a:spcPts val="400"/>
              </a:spcBef>
              <a:buSzTx/>
              <a:buNone/>
              <a:defRPr sz="2000"/>
            </a:pPr>
            <a:r>
              <a:t>has lapsed (expired)?</a:t>
            </a:r>
          </a:p>
          <a:p>
            <a:pPr>
              <a:spcBef>
                <a:spcPts val="400"/>
              </a:spcBef>
              <a:buSzTx/>
              <a:buNone/>
              <a:defRPr sz="2000"/>
            </a:pPr>
            <a:endParaRPr/>
          </a:p>
          <a:p>
            <a:pPr>
              <a:spcBef>
                <a:spcPts val="400"/>
              </a:spcBef>
              <a:buSzTx/>
              <a:buNone/>
              <a:defRPr sz="2000"/>
            </a:pPr>
            <a:r>
              <a:t>Q4. How would you attract a first year student to join IEEE?</a:t>
            </a:r>
          </a:p>
          <a:p>
            <a:pPr>
              <a:spcBef>
                <a:spcPts val="400"/>
              </a:spcBef>
              <a:buSzTx/>
              <a:buNone/>
              <a:defRPr sz="2000"/>
            </a:pPr>
            <a:endParaRPr/>
          </a:p>
          <a:p>
            <a:pPr>
              <a:spcBef>
                <a:spcPts val="400"/>
              </a:spcBef>
              <a:buSzTx/>
              <a:buNone/>
              <a:defRPr sz="2000"/>
            </a:pPr>
            <a:r>
              <a:t>Q5. How would you persuade students in other departments to join IEEE?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p:cNvSpPr>
          <p:nvPr>
            <p:ph type="title" idx="4294967295"/>
          </p:nvPr>
        </p:nvSpPr>
        <p:spPr>
          <a:xfrm>
            <a:off x="685800" y="609599"/>
            <a:ext cx="7772400" cy="1143002"/>
          </a:xfrm>
          <a:prstGeom prst="rect">
            <a:avLst/>
          </a:prstGeom>
        </p:spPr>
        <p:txBody>
          <a:bodyPr>
            <a:normAutofit/>
          </a:bodyPr>
          <a:lstStyle>
            <a:lvl1pPr>
              <a:defRPr>
                <a:solidFill>
                  <a:srgbClr val="0070C0"/>
                </a:solidFill>
              </a:defRPr>
            </a:lvl1pPr>
          </a:lstStyle>
          <a:p>
            <a:r>
              <a:t>Branch Resources</a:t>
            </a:r>
          </a:p>
        </p:txBody>
      </p:sp>
      <p:sp>
        <p:nvSpPr>
          <p:cNvPr id="255" name="Shape 255"/>
          <p:cNvSpPr>
            <a:spLocks noGrp="1"/>
          </p:cNvSpPr>
          <p:nvPr>
            <p:ph type="body" idx="4294967295"/>
          </p:nvPr>
        </p:nvSpPr>
        <p:spPr>
          <a:xfrm>
            <a:off x="685800" y="1981200"/>
            <a:ext cx="7772400" cy="4114800"/>
          </a:xfrm>
          <a:prstGeom prst="rect">
            <a:avLst/>
          </a:prstGeom>
        </p:spPr>
        <p:txBody>
          <a:bodyPr>
            <a:normAutofit/>
          </a:bodyPr>
          <a:lstStyle/>
          <a:p>
            <a:pPr>
              <a:lnSpc>
                <a:spcPct val="90000"/>
              </a:lnSpc>
              <a:buBlip>
                <a:blip r:embed="rId2"/>
              </a:buBlip>
            </a:pPr>
            <a:r>
              <a:t>Distinguished Lecturers Program sponsored by IEEE and other IEEE Societies.</a:t>
            </a:r>
          </a:p>
          <a:p>
            <a:pPr>
              <a:lnSpc>
                <a:spcPct val="90000"/>
              </a:lnSpc>
              <a:buBlip>
                <a:blip r:embed="rId2"/>
              </a:buBlip>
            </a:pPr>
            <a:r>
              <a:t>IEEE Computer Society Distinguished Lecturers Program. </a:t>
            </a:r>
          </a:p>
          <a:p>
            <a:pPr>
              <a:lnSpc>
                <a:spcPct val="90000"/>
              </a:lnSpc>
              <a:buBlip>
                <a:blip r:embed="rId2"/>
              </a:buBlip>
            </a:pPr>
            <a:r>
              <a:t>IEEE Program Resources Guide.</a:t>
            </a:r>
          </a:p>
          <a:p>
            <a:pPr>
              <a:lnSpc>
                <a:spcPct val="90000"/>
              </a:lnSpc>
              <a:buBlip>
                <a:blip r:embed="rId2"/>
              </a:buBlip>
            </a:pPr>
            <a:r>
              <a:t>IEEE Student Concourse Website (</a:t>
            </a:r>
            <a:r>
              <a:rPr u="sng">
                <a:solidFill>
                  <a:srgbClr val="0080FF"/>
                </a:solidFill>
                <a:uFill>
                  <a:solidFill>
                    <a:srgbClr val="0080FF"/>
                  </a:solidFill>
                </a:uFill>
                <a:hlinkClick r:id="rId3"/>
              </a:rPr>
              <a:t>www.ieee.org/students</a:t>
            </a:r>
            <a: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hape 44"/>
          <p:cNvSpPr>
            <a:spLocks noGrp="1"/>
          </p:cNvSpPr>
          <p:nvPr>
            <p:ph type="title" idx="4294967295"/>
          </p:nvPr>
        </p:nvSpPr>
        <p:spPr>
          <a:xfrm>
            <a:off x="685800" y="380999"/>
            <a:ext cx="7772400" cy="1143002"/>
          </a:xfrm>
          <a:prstGeom prst="rect">
            <a:avLst/>
          </a:prstGeom>
        </p:spPr>
        <p:txBody>
          <a:bodyPr>
            <a:normAutofit/>
          </a:bodyPr>
          <a:lstStyle/>
          <a:p>
            <a:r>
              <a:t>IEEE &amp; THE WORLD</a:t>
            </a:r>
          </a:p>
        </p:txBody>
      </p:sp>
      <p:sp>
        <p:nvSpPr>
          <p:cNvPr id="45" name="Shape 45"/>
          <p:cNvSpPr>
            <a:spLocks noGrp="1"/>
          </p:cNvSpPr>
          <p:nvPr>
            <p:ph type="body" sz="half" idx="4294967295"/>
          </p:nvPr>
        </p:nvSpPr>
        <p:spPr>
          <a:xfrm>
            <a:off x="762000" y="1676400"/>
            <a:ext cx="3810000" cy="4114800"/>
          </a:xfrm>
          <a:prstGeom prst="rect">
            <a:avLst/>
          </a:prstGeom>
        </p:spPr>
        <p:txBody>
          <a:bodyPr>
            <a:normAutofit/>
          </a:bodyPr>
          <a:lstStyle/>
          <a:p>
            <a:pPr>
              <a:lnSpc>
                <a:spcPct val="80000"/>
              </a:lnSpc>
              <a:buSzTx/>
              <a:buNone/>
              <a:defRPr>
                <a:solidFill>
                  <a:srgbClr val="0F3D88"/>
                </a:solidFill>
                <a:latin typeface="Arial Black"/>
                <a:ea typeface="Arial Black"/>
                <a:cs typeface="Arial Black"/>
                <a:sym typeface="Arial Black"/>
              </a:defRPr>
            </a:pPr>
            <a:r>
              <a:rPr dirty="0"/>
              <a:t>Students</a:t>
            </a:r>
            <a:r>
              <a:rPr lang="en-US" dirty="0"/>
              <a:t> (08/18)</a:t>
            </a:r>
            <a:endParaRPr dirty="0"/>
          </a:p>
          <a:p>
            <a:pPr>
              <a:lnSpc>
                <a:spcPct val="80000"/>
              </a:lnSpc>
              <a:buClr>
                <a:srgbClr val="808080"/>
              </a:buClr>
              <a:buFont typeface="Wingdings"/>
              <a:buChar char="•"/>
              <a:defRPr>
                <a:solidFill>
                  <a:srgbClr val="0F3D88"/>
                </a:solidFill>
              </a:defRPr>
            </a:pPr>
            <a:r>
              <a:rPr lang="en-US" dirty="0"/>
              <a:t>92,018</a:t>
            </a:r>
            <a:endParaRPr dirty="0"/>
          </a:p>
          <a:p>
            <a:pPr>
              <a:lnSpc>
                <a:spcPct val="80000"/>
              </a:lnSpc>
              <a:buClr>
                <a:srgbClr val="808080"/>
              </a:buClr>
              <a:buFont typeface="Wingdings"/>
              <a:buChar char="•"/>
              <a:defRPr>
                <a:solidFill>
                  <a:srgbClr val="0F3D88"/>
                </a:solidFill>
              </a:defRPr>
            </a:pPr>
            <a:r>
              <a:rPr dirty="0"/>
              <a:t>&gt;</a:t>
            </a:r>
            <a:r>
              <a:rPr lang="en-US" dirty="0"/>
              <a:t>24</a:t>
            </a:r>
            <a:r>
              <a:rPr dirty="0"/>
              <a:t>% </a:t>
            </a:r>
          </a:p>
          <a:p>
            <a:pPr>
              <a:lnSpc>
                <a:spcPct val="80000"/>
              </a:lnSpc>
              <a:spcBef>
                <a:spcPts val="500"/>
              </a:spcBef>
              <a:buSzTx/>
              <a:buNone/>
              <a:defRPr>
                <a:solidFill>
                  <a:srgbClr val="0F3D88"/>
                </a:solidFill>
              </a:defRPr>
            </a:pPr>
            <a:endParaRPr dirty="0"/>
          </a:p>
          <a:p>
            <a:pPr>
              <a:lnSpc>
                <a:spcPct val="80000"/>
              </a:lnSpc>
              <a:buSzTx/>
              <a:buNone/>
              <a:defRPr>
                <a:solidFill>
                  <a:srgbClr val="0F3D88"/>
                </a:solidFill>
                <a:latin typeface="Arial Black"/>
                <a:ea typeface="Arial Black"/>
                <a:cs typeface="Arial Black"/>
                <a:sym typeface="Arial Black"/>
              </a:defRPr>
            </a:pPr>
            <a:r>
              <a:rPr lang="en-US" dirty="0"/>
              <a:t>Total</a:t>
            </a:r>
            <a:endParaRPr dirty="0"/>
          </a:p>
          <a:p>
            <a:pPr>
              <a:lnSpc>
                <a:spcPct val="80000"/>
              </a:lnSpc>
              <a:buClr>
                <a:srgbClr val="808080"/>
              </a:buClr>
              <a:buFont typeface="Wingdings"/>
              <a:buChar char="•"/>
              <a:defRPr>
                <a:solidFill>
                  <a:srgbClr val="0F3D88"/>
                </a:solidFill>
              </a:defRPr>
            </a:pPr>
            <a:r>
              <a:rPr lang="en-US" dirty="0"/>
              <a:t>383,674</a:t>
            </a:r>
            <a:endParaRPr dirty="0"/>
          </a:p>
          <a:p>
            <a:pPr>
              <a:lnSpc>
                <a:spcPct val="80000"/>
              </a:lnSpc>
              <a:spcBef>
                <a:spcPts val="500"/>
              </a:spcBef>
              <a:buClr>
                <a:srgbClr val="808080"/>
              </a:buClr>
              <a:buFont typeface="Wingdings"/>
              <a:buChar char="•"/>
              <a:defRPr sz="2400">
                <a:solidFill>
                  <a:srgbClr val="0F3D88"/>
                </a:solidFill>
              </a:defRPr>
            </a:pPr>
            <a:r>
              <a:rPr dirty="0"/>
              <a:t>100% were </a:t>
            </a:r>
            <a:br>
              <a:rPr dirty="0"/>
            </a:br>
            <a:r>
              <a:rPr dirty="0"/>
              <a:t>Students</a:t>
            </a:r>
            <a:r>
              <a:rPr lang="en-US" dirty="0"/>
              <a:t> at one point</a:t>
            </a:r>
            <a:endParaRPr dirty="0"/>
          </a:p>
          <a:p>
            <a:pPr>
              <a:lnSpc>
                <a:spcPct val="80000"/>
              </a:lnSpc>
              <a:spcBef>
                <a:spcPts val="500"/>
              </a:spcBef>
              <a:buClr>
                <a:srgbClr val="808080"/>
              </a:buClr>
              <a:buFont typeface="Wingdings"/>
              <a:buChar char="•"/>
              <a:defRPr sz="2400">
                <a:solidFill>
                  <a:srgbClr val="0F3D88"/>
                </a:solidFill>
              </a:defRPr>
            </a:pPr>
            <a:r>
              <a:rPr dirty="0"/>
              <a:t>65% joined as Student Members</a:t>
            </a:r>
          </a:p>
        </p:txBody>
      </p:sp>
      <p:pic>
        <p:nvPicPr>
          <p:cNvPr id="46" name="Region Map.png" descr="Region Map"/>
          <p:cNvPicPr>
            <a:picLocks noChangeAspect="1"/>
          </p:cNvPicPr>
          <p:nvPr/>
        </p:nvPicPr>
        <p:blipFill>
          <a:blip r:embed="rId2">
            <a:extLst/>
          </a:blip>
          <a:srcRect r="3309" b="30511"/>
          <a:stretch>
            <a:fillRect/>
          </a:stretch>
        </p:blipFill>
        <p:spPr>
          <a:xfrm>
            <a:off x="3124200" y="1524000"/>
            <a:ext cx="6019800" cy="4048125"/>
          </a:xfrm>
          <a:prstGeom prst="rect">
            <a:avLst/>
          </a:prstGeom>
          <a:ln w="12700">
            <a:miter lim="400000"/>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p:nvPr/>
        </p:nvSpPr>
        <p:spPr>
          <a:xfrm>
            <a:off x="493712" y="563562"/>
            <a:ext cx="6966250" cy="646958"/>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lvl1pPr>
              <a:spcBef>
                <a:spcPts val="900"/>
              </a:spcBef>
              <a:buSzTx/>
              <a:buNone/>
              <a:defRPr sz="4000">
                <a:solidFill>
                  <a:srgbClr val="0070C0"/>
                </a:solidFill>
              </a:defRPr>
            </a:lvl1pPr>
          </a:lstStyle>
          <a:p>
            <a:r>
              <a:t>Branch Resources (continued)</a:t>
            </a:r>
          </a:p>
        </p:txBody>
      </p:sp>
      <p:sp>
        <p:nvSpPr>
          <p:cNvPr id="258" name="Shape 258"/>
          <p:cNvSpPr/>
          <p:nvPr/>
        </p:nvSpPr>
        <p:spPr>
          <a:xfrm>
            <a:off x="838200" y="1219200"/>
            <a:ext cx="8305800" cy="5961142"/>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a:spcBef>
                <a:spcPts val="400"/>
              </a:spcBef>
              <a:buSzTx/>
              <a:buNone/>
              <a:defRPr sz="1800"/>
            </a:pPr>
            <a:r>
              <a:t>Membership Development Order Form:  </a:t>
            </a:r>
            <a:r>
              <a:rPr u="sng">
                <a:solidFill>
                  <a:srgbClr val="0080FF"/>
                </a:solidFill>
                <a:uFill>
                  <a:solidFill>
                    <a:srgbClr val="0080FF"/>
                  </a:solidFill>
                </a:uFill>
                <a:hlinkClick r:id="rId2"/>
              </a:rPr>
              <a:t>http://ewh.ieee.org/forms/md/supplies.php</a:t>
            </a:r>
            <a:r>
              <a:t> </a:t>
            </a:r>
          </a:p>
          <a:p>
            <a:pPr>
              <a:spcBef>
                <a:spcPts val="400"/>
              </a:spcBef>
              <a:buSzTx/>
              <a:buNone/>
              <a:defRPr sz="1800"/>
            </a:pPr>
            <a:endParaRPr/>
          </a:p>
          <a:p>
            <a:pPr>
              <a:spcBef>
                <a:spcPts val="400"/>
              </a:spcBef>
              <a:buSzTx/>
              <a:buNone/>
              <a:defRPr sz="1800"/>
            </a:pPr>
            <a:r>
              <a:t>IEEE SAMIEEE to access your Student Branch membership data</a:t>
            </a:r>
          </a:p>
          <a:p>
            <a:pPr>
              <a:spcBef>
                <a:spcPts val="400"/>
              </a:spcBef>
              <a:buSzTx/>
              <a:buNone/>
              <a:defRPr sz="1800" u="sng"/>
            </a:pPr>
            <a:r>
              <a:rPr>
                <a:solidFill>
                  <a:srgbClr val="0080FF"/>
                </a:solidFill>
                <a:uFill>
                  <a:solidFill>
                    <a:srgbClr val="0080FF"/>
                  </a:solidFill>
                </a:uFill>
                <a:hlinkClick r:id="rId3"/>
              </a:rPr>
              <a:t>http://www.ieee.org/samieee</a:t>
            </a:r>
          </a:p>
          <a:p>
            <a:pPr>
              <a:spcBef>
                <a:spcPts val="400"/>
              </a:spcBef>
              <a:buSzTx/>
              <a:buNone/>
              <a:defRPr sz="1800"/>
            </a:pPr>
            <a:endParaRPr>
              <a:solidFill>
                <a:srgbClr val="0080FF"/>
              </a:solidFill>
              <a:uFill>
                <a:solidFill>
                  <a:srgbClr val="0080FF"/>
                </a:solidFill>
              </a:uFill>
              <a:hlinkClick r:id="rId3"/>
            </a:endParaRPr>
          </a:p>
          <a:p>
            <a:pPr>
              <a:spcBef>
                <a:spcPts val="400"/>
              </a:spcBef>
              <a:buSzTx/>
              <a:buNone/>
              <a:defRPr sz="1800"/>
            </a:pPr>
            <a:r>
              <a:t>MyIEEE:  </a:t>
            </a:r>
            <a:r>
              <a:rPr u="sng">
                <a:solidFill>
                  <a:srgbClr val="0080FF"/>
                </a:solidFill>
                <a:uFill>
                  <a:solidFill>
                    <a:srgbClr val="0080FF"/>
                  </a:solidFill>
                </a:uFill>
                <a:hlinkClick r:id="rId4"/>
              </a:rPr>
              <a:t>http://www.ieee.org/myieee</a:t>
            </a:r>
            <a:r>
              <a:t> </a:t>
            </a:r>
          </a:p>
          <a:p>
            <a:pPr>
              <a:spcBef>
                <a:spcPts val="400"/>
              </a:spcBef>
              <a:buSzTx/>
              <a:buNone/>
              <a:defRPr sz="1800"/>
            </a:pPr>
            <a:endParaRPr/>
          </a:p>
          <a:p>
            <a:pPr>
              <a:spcBef>
                <a:spcPts val="400"/>
              </a:spcBef>
              <a:buSzTx/>
              <a:buNone/>
              <a:defRPr sz="1800"/>
            </a:pPr>
            <a:r>
              <a:t>IEEE.tv:  </a:t>
            </a:r>
            <a:r>
              <a:rPr u="sng">
                <a:solidFill>
                  <a:srgbClr val="0080FF"/>
                </a:solidFill>
                <a:uFill>
                  <a:solidFill>
                    <a:srgbClr val="0080FF"/>
                  </a:solidFill>
                </a:uFill>
                <a:hlinkClick r:id="rId5"/>
              </a:rPr>
              <a:t>http://www.ieee.org/web/membership/IEEEtv/about.html</a:t>
            </a:r>
            <a:r>
              <a:t> </a:t>
            </a:r>
          </a:p>
          <a:p>
            <a:pPr>
              <a:spcBef>
                <a:spcPts val="400"/>
              </a:spcBef>
              <a:buSzTx/>
              <a:buNone/>
              <a:defRPr sz="1800"/>
            </a:pPr>
            <a:endParaRPr/>
          </a:p>
          <a:p>
            <a:pPr>
              <a:spcBef>
                <a:spcPts val="400"/>
              </a:spcBef>
              <a:buSzTx/>
              <a:buNone/>
              <a:defRPr sz="1800"/>
            </a:pPr>
            <a:r>
              <a:t> memberNet:  </a:t>
            </a:r>
            <a:r>
              <a:rPr u="sng">
                <a:solidFill>
                  <a:srgbClr val="0080FF"/>
                </a:solidFill>
                <a:uFill>
                  <a:solidFill>
                    <a:srgbClr val="0080FF"/>
                  </a:solidFill>
                </a:uFill>
                <a:hlinkClick r:id="rId6"/>
              </a:rPr>
              <a:t>http://www.ieee.org/membernet</a:t>
            </a:r>
          </a:p>
          <a:p>
            <a:pPr>
              <a:spcBef>
                <a:spcPts val="400"/>
              </a:spcBef>
              <a:buSzTx/>
              <a:buNone/>
              <a:defRPr sz="1800"/>
            </a:pPr>
            <a:endParaRPr u="sng">
              <a:solidFill>
                <a:srgbClr val="0080FF"/>
              </a:solidFill>
              <a:uFill>
                <a:solidFill>
                  <a:srgbClr val="0080FF"/>
                </a:solidFill>
              </a:uFill>
              <a:hlinkClick r:id="rId6"/>
            </a:endParaRPr>
          </a:p>
          <a:p>
            <a:pPr>
              <a:spcBef>
                <a:spcPts val="400"/>
              </a:spcBef>
              <a:buSzTx/>
              <a:buNone/>
              <a:defRPr sz="1800"/>
            </a:pPr>
            <a:r>
              <a:t>IEEE Entity Web Hosting:  </a:t>
            </a:r>
            <a:r>
              <a:rPr u="sng">
                <a:solidFill>
                  <a:srgbClr val="0080FF"/>
                </a:solidFill>
                <a:uFill>
                  <a:solidFill>
                    <a:srgbClr val="0080FF"/>
                  </a:solidFill>
                </a:uFill>
                <a:hlinkClick r:id="rId7"/>
              </a:rPr>
              <a:t>http://www.ewh.ieee.org</a:t>
            </a:r>
            <a:r>
              <a:t> </a:t>
            </a:r>
          </a:p>
          <a:p>
            <a:pPr>
              <a:spcBef>
                <a:spcPts val="400"/>
              </a:spcBef>
              <a:buSzTx/>
              <a:buNone/>
              <a:defRPr sz="1800"/>
            </a:pPr>
            <a:endParaRPr/>
          </a:p>
          <a:p>
            <a:pPr>
              <a:spcBef>
                <a:spcPts val="400"/>
              </a:spcBef>
              <a:buSzTx/>
              <a:buNone/>
              <a:defRPr sz="1800"/>
            </a:pPr>
            <a:r>
              <a:t>IEEE Job Site:  </a:t>
            </a:r>
            <a:r>
              <a:rPr u="sng">
                <a:solidFill>
                  <a:srgbClr val="0080FF"/>
                </a:solidFill>
                <a:uFill>
                  <a:solidFill>
                    <a:srgbClr val="0080FF"/>
                  </a:solidFill>
                </a:uFill>
                <a:hlinkClick r:id="rId8"/>
              </a:rPr>
              <a:t>http://careers.ieee.org</a:t>
            </a:r>
            <a:r>
              <a:t> </a:t>
            </a:r>
          </a:p>
          <a:p>
            <a:pPr>
              <a:spcBef>
                <a:spcPts val="400"/>
              </a:spcBef>
              <a:buSzTx/>
              <a:buNone/>
              <a:defRPr sz="1800"/>
            </a:pPr>
            <a:endParaRPr/>
          </a:p>
          <a:p>
            <a:pPr>
              <a:spcBef>
                <a:spcPts val="400"/>
              </a:spcBef>
              <a:buSzTx/>
              <a:buNone/>
              <a:defRPr sz="1800"/>
            </a:pPr>
            <a:r>
              <a:t>Student Branch Awards:  </a:t>
            </a:r>
            <a:r>
              <a:rPr sz="1600" u="sng">
                <a:solidFill>
                  <a:srgbClr val="0080FF"/>
                </a:solidFill>
                <a:uFill>
                  <a:solidFill>
                    <a:srgbClr val="0080FF"/>
                  </a:solidFill>
                </a:uFill>
                <a:hlinkClick r:id="rId9"/>
              </a:rPr>
              <a:t>http://www.ieee.org/scholarships</a:t>
            </a:r>
            <a:r>
              <a:rPr sz="1600"/>
              <a:t> </a:t>
            </a:r>
          </a:p>
          <a:p>
            <a:pPr>
              <a:spcBef>
                <a:spcPts val="400"/>
              </a:spcBef>
              <a:buSzTx/>
              <a:buNone/>
              <a:defRPr sz="1800"/>
            </a:pPr>
            <a:r>
              <a:t> </a:t>
            </a:r>
            <a:endParaRPr b="1"/>
          </a:p>
          <a:p>
            <a:pPr>
              <a:spcBef>
                <a:spcPts val="400"/>
              </a:spcBef>
              <a:buSzTx/>
              <a:buNone/>
              <a:defRPr sz="2000"/>
            </a:pPr>
            <a:endParaRPr b="1"/>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p:nvPr/>
        </p:nvSpPr>
        <p:spPr>
          <a:xfrm>
            <a:off x="-1" y="193491"/>
            <a:ext cx="9144002" cy="832218"/>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p>
            <a:pPr>
              <a:spcBef>
                <a:spcPts val="400"/>
              </a:spcBef>
              <a:buSzTx/>
              <a:buNone/>
              <a:defRPr sz="1800" b="1">
                <a:solidFill>
                  <a:srgbClr val="0070C0"/>
                </a:solidFill>
              </a:defRPr>
            </a:pPr>
            <a:br/>
            <a:r>
              <a:t>IEEE - </a:t>
            </a:r>
            <a:r>
              <a:rPr i="1"/>
              <a:t>Membership Development Kits</a:t>
            </a:r>
            <a:br>
              <a:rPr i="1"/>
            </a:br>
            <a:endParaRPr i="1"/>
          </a:p>
        </p:txBody>
      </p:sp>
      <p:sp>
        <p:nvSpPr>
          <p:cNvPr id="276" name="Shape 276"/>
          <p:cNvSpPr>
            <a:spLocks noGrp="1"/>
          </p:cNvSpPr>
          <p:nvPr>
            <p:ph type="body" sz="half" idx="4294967295"/>
          </p:nvPr>
        </p:nvSpPr>
        <p:spPr>
          <a:xfrm>
            <a:off x="152399" y="1219200"/>
            <a:ext cx="4572002" cy="5334000"/>
          </a:xfrm>
          <a:prstGeom prst="rect">
            <a:avLst/>
          </a:prstGeom>
        </p:spPr>
        <p:txBody>
          <a:bodyPr>
            <a:normAutofit/>
          </a:bodyPr>
          <a:lstStyle/>
          <a:p>
            <a:pPr>
              <a:spcBef>
                <a:spcPts val="400"/>
              </a:spcBef>
              <a:buBlip>
                <a:blip r:embed="rId2"/>
              </a:buBlip>
              <a:defRPr sz="2000"/>
            </a:pPr>
            <a:r>
              <a:t>To order materials online, visit </a:t>
            </a:r>
          </a:p>
          <a:p>
            <a:pPr>
              <a:spcBef>
                <a:spcPts val="400"/>
              </a:spcBef>
              <a:buBlip>
                <a:blip r:embed="rId2"/>
              </a:buBlip>
              <a:defRPr sz="2000"/>
            </a:pPr>
            <a:r>
              <a:rPr u="sng">
                <a:solidFill>
                  <a:srgbClr val="0080FF"/>
                </a:solidFill>
                <a:uFill>
                  <a:solidFill>
                    <a:srgbClr val="0080FF"/>
                  </a:solidFill>
                </a:uFill>
                <a:hlinkClick r:id="rId3"/>
              </a:rPr>
              <a:t>http://ewh.ieee.org/forms/md/supplies-ondemand.php</a:t>
            </a:r>
          </a:p>
          <a:p>
            <a:pPr>
              <a:spcBef>
                <a:spcPts val="400"/>
              </a:spcBef>
              <a:buBlip>
                <a:blip r:embed="rId2"/>
              </a:buBlip>
              <a:defRPr sz="2000"/>
            </a:pPr>
            <a:r>
              <a:t>For the latest information as a Student Branch leader, visit the IEEE Student Concourse </a:t>
            </a:r>
            <a:r>
              <a:rPr u="sng">
                <a:solidFill>
                  <a:srgbClr val="0080FF"/>
                </a:solidFill>
                <a:uFill>
                  <a:solidFill>
                    <a:srgbClr val="0080FF"/>
                  </a:solidFill>
                </a:uFill>
                <a:hlinkClick r:id="rId4"/>
              </a:rPr>
              <a:t>http://www.ieee.org/students</a:t>
            </a:r>
          </a:p>
        </p:txBody>
      </p:sp>
      <p:pic>
        <p:nvPicPr>
          <p:cNvPr id="277" name="image.png"/>
          <p:cNvPicPr>
            <a:picLocks noChangeAspect="1"/>
          </p:cNvPicPr>
          <p:nvPr/>
        </p:nvPicPr>
        <p:blipFill>
          <a:blip r:embed="rId5">
            <a:extLst/>
          </a:blip>
          <a:stretch>
            <a:fillRect/>
          </a:stretch>
        </p:blipFill>
        <p:spPr>
          <a:xfrm>
            <a:off x="4876800" y="1143000"/>
            <a:ext cx="3721100" cy="2867025"/>
          </a:xfrm>
          <a:prstGeom prst="rect">
            <a:avLst/>
          </a:prstGeom>
          <a:ln w="12700">
            <a:miter lim="400000"/>
          </a:ln>
        </p:spPr>
      </p:pic>
      <p:pic>
        <p:nvPicPr>
          <p:cNvPr id="278" name="image.png"/>
          <p:cNvPicPr>
            <a:picLocks noChangeAspect="1"/>
          </p:cNvPicPr>
          <p:nvPr/>
        </p:nvPicPr>
        <p:blipFill>
          <a:blip r:embed="rId6">
            <a:extLst/>
          </a:blip>
          <a:stretch>
            <a:fillRect/>
          </a:stretch>
        </p:blipFill>
        <p:spPr>
          <a:xfrm rot="644568">
            <a:off x="6324600" y="2971800"/>
            <a:ext cx="1752600" cy="2819400"/>
          </a:xfrm>
          <a:prstGeom prst="rect">
            <a:avLst/>
          </a:prstGeom>
          <a:ln w="12700">
            <a:miter lim="400000"/>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472" y="320983"/>
            <a:ext cx="8887216" cy="480131"/>
          </a:xfrm>
          <a:prstGeom prst="rect">
            <a:avLst/>
          </a:prstGeom>
        </p:spPr>
        <p:txBody>
          <a:bodyPr wrap="square">
            <a:spAutoFit/>
          </a:bodyPr>
          <a:lstStyle/>
          <a:p>
            <a:r>
              <a:rPr lang="en-US" dirty="0"/>
              <a:t>http://</a:t>
            </a:r>
            <a:r>
              <a:rPr lang="en-US" dirty="0" err="1"/>
              <a:t>ewh.ieee.org</a:t>
            </a:r>
            <a:r>
              <a:rPr lang="en-US" dirty="0"/>
              <a:t>/forms/md/supplies-</a:t>
            </a:r>
            <a:r>
              <a:rPr lang="en-US" dirty="0" err="1"/>
              <a:t>ondemand.php</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493" y="801114"/>
            <a:ext cx="8505173" cy="5745151"/>
          </a:xfrm>
          <a:prstGeom prst="rect">
            <a:avLst/>
          </a:prstGeom>
        </p:spPr>
      </p:pic>
    </p:spTree>
    <p:extLst>
      <p:ext uri="{BB962C8B-B14F-4D97-AF65-F5344CB8AC3E}">
        <p14:creationId xmlns:p14="http://schemas.microsoft.com/office/powerpoint/2010/main" val="42218892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5" name="Shape 345"/>
          <p:cNvSpPr>
            <a:spLocks noGrp="1"/>
          </p:cNvSpPr>
          <p:nvPr>
            <p:ph type="title" idx="4294967295"/>
          </p:nvPr>
        </p:nvSpPr>
        <p:spPr>
          <a:xfrm>
            <a:off x="685800" y="609599"/>
            <a:ext cx="7772400" cy="1143002"/>
          </a:xfrm>
          <a:prstGeom prst="rect">
            <a:avLst/>
          </a:prstGeom>
        </p:spPr>
        <p:txBody>
          <a:bodyPr>
            <a:normAutofit fontScale="90000"/>
          </a:bodyPr>
          <a:lstStyle>
            <a:lvl1pPr>
              <a:defRPr>
                <a:solidFill>
                  <a:srgbClr val="0070C0"/>
                </a:solidFill>
              </a:defRPr>
            </a:lvl1pPr>
          </a:lstStyle>
          <a:p>
            <a:r>
              <a:t>Today’s Students are Leaders of IEEE, Today and in the Future </a:t>
            </a:r>
          </a:p>
        </p:txBody>
      </p:sp>
      <p:sp>
        <p:nvSpPr>
          <p:cNvPr id="346" name="Shape 346"/>
          <p:cNvSpPr>
            <a:spLocks noGrp="1"/>
          </p:cNvSpPr>
          <p:nvPr>
            <p:ph type="body" idx="4294967295"/>
          </p:nvPr>
        </p:nvSpPr>
        <p:spPr>
          <a:xfrm>
            <a:off x="762000" y="1981200"/>
            <a:ext cx="7772400" cy="4343400"/>
          </a:xfrm>
          <a:prstGeom prst="rect">
            <a:avLst/>
          </a:prstGeom>
        </p:spPr>
        <p:txBody>
          <a:bodyPr>
            <a:normAutofit/>
          </a:bodyPr>
          <a:lstStyle/>
          <a:p>
            <a:pPr>
              <a:lnSpc>
                <a:spcPct val="80000"/>
              </a:lnSpc>
              <a:buBlip>
                <a:blip r:embed="rId2"/>
              </a:buBlip>
            </a:pPr>
            <a:r>
              <a:t>Our work and world are constantly changing --  young members are becoming more important than ever before.</a:t>
            </a:r>
          </a:p>
          <a:p>
            <a:pPr>
              <a:lnSpc>
                <a:spcPct val="80000"/>
              </a:lnSpc>
              <a:buBlip>
                <a:blip r:embed="rId2"/>
              </a:buBlip>
            </a:pPr>
            <a:endParaRPr/>
          </a:p>
          <a:p>
            <a:pPr>
              <a:lnSpc>
                <a:spcPct val="80000"/>
              </a:lnSpc>
              <a:buBlip>
                <a:blip r:embed="rId2"/>
              </a:buBlip>
            </a:pPr>
            <a:r>
              <a:t>IEEE cannot stay vibrant without keeping you, the leaders of tomorrow, actively engaged.</a:t>
            </a:r>
          </a:p>
          <a:p>
            <a:pPr>
              <a:lnSpc>
                <a:spcPct val="80000"/>
              </a:lnSpc>
              <a:buBlip>
                <a:blip r:embed="rId2"/>
              </a:buBlip>
            </a:pPr>
            <a:endParaRPr/>
          </a:p>
          <a:p>
            <a:pPr>
              <a:lnSpc>
                <a:spcPct val="80000"/>
              </a:lnSpc>
              <a:buBlip>
                <a:blip r:embed="rId2"/>
              </a:buBlip>
            </a:pPr>
            <a:r>
              <a:t>Members </a:t>
            </a:r>
            <a:r>
              <a:rPr>
                <a:solidFill>
                  <a:srgbClr val="CC3300"/>
                </a:solidFill>
              </a:rPr>
              <a:t>who stay involved</a:t>
            </a:r>
            <a:r>
              <a:t> reap the greatest benefits from IEEE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p:cNvSpPr>
          <p:nvPr>
            <p:ph type="title" idx="4294967295"/>
          </p:nvPr>
        </p:nvSpPr>
        <p:spPr>
          <a:xfrm>
            <a:off x="685800" y="609599"/>
            <a:ext cx="7772400" cy="1143002"/>
          </a:xfrm>
          <a:prstGeom prst="rect">
            <a:avLst/>
          </a:prstGeom>
        </p:spPr>
        <p:txBody>
          <a:bodyPr>
            <a:normAutofit fontScale="90000"/>
          </a:bodyPr>
          <a:lstStyle/>
          <a:p>
            <a:pPr>
              <a:defRPr>
                <a:solidFill>
                  <a:srgbClr val="0070C0"/>
                </a:solidFill>
              </a:defRPr>
            </a:pPr>
            <a:r>
              <a:t>STEP Events</a:t>
            </a:r>
          </a:p>
          <a:p>
            <a:pPr>
              <a:defRPr>
                <a:solidFill>
                  <a:srgbClr val="0070C0"/>
                </a:solidFill>
              </a:defRPr>
            </a:pPr>
            <a:r>
              <a:rPr u="sng">
                <a:solidFill>
                  <a:srgbClr val="0080FF"/>
                </a:solidFill>
                <a:uFill>
                  <a:solidFill>
                    <a:srgbClr val="0080FF"/>
                  </a:solidFill>
                </a:uFill>
                <a:hlinkClick r:id="rId2"/>
              </a:rPr>
              <a:t>www.ieee.org/step</a:t>
            </a:r>
          </a:p>
        </p:txBody>
      </p:sp>
      <p:sp>
        <p:nvSpPr>
          <p:cNvPr id="354" name="Shape 354"/>
          <p:cNvSpPr>
            <a:spLocks noGrp="1"/>
          </p:cNvSpPr>
          <p:nvPr>
            <p:ph type="body" idx="4294967295"/>
          </p:nvPr>
        </p:nvSpPr>
        <p:spPr>
          <a:xfrm>
            <a:off x="762000" y="1981200"/>
            <a:ext cx="7772400" cy="4343400"/>
          </a:xfrm>
          <a:prstGeom prst="rect">
            <a:avLst/>
          </a:prstGeom>
        </p:spPr>
        <p:txBody>
          <a:bodyPr>
            <a:normAutofit/>
          </a:bodyPr>
          <a:lstStyle/>
          <a:p>
            <a:pPr>
              <a:lnSpc>
                <a:spcPct val="80000"/>
              </a:lnSpc>
              <a:buBlip>
                <a:blip r:embed="rId3"/>
              </a:buBlip>
            </a:pPr>
            <a:r>
              <a:t>$500/event available, more if +25 attendees</a:t>
            </a:r>
          </a:p>
          <a:p>
            <a:pPr>
              <a:lnSpc>
                <a:spcPct val="80000"/>
              </a:lnSpc>
              <a:buBlip>
                <a:blip r:embed="rId3"/>
              </a:buBlip>
            </a:pPr>
            <a:r>
              <a:t>apply 4-weeks in advance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Screenshot 2017-03-10 23.50.20.png"/>
          <p:cNvPicPr>
            <a:picLocks noChangeAspect="1"/>
          </p:cNvPicPr>
          <p:nvPr/>
        </p:nvPicPr>
        <p:blipFill>
          <a:blip r:embed="rId2">
            <a:extLst/>
          </a:blip>
          <a:stretch>
            <a:fillRect/>
          </a:stretch>
        </p:blipFill>
        <p:spPr>
          <a:xfrm>
            <a:off x="2639" y="0"/>
            <a:ext cx="9138722" cy="6858000"/>
          </a:xfrm>
          <a:prstGeom prst="rect">
            <a:avLst/>
          </a:prstGeom>
          <a:ln w="12700">
            <a:miter lim="400000"/>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p:nvPr/>
        </p:nvSpPr>
        <p:spPr>
          <a:xfrm>
            <a:off x="-20319" y="1490980"/>
            <a:ext cx="9076638" cy="384720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742950" indent="-285750" defTabSz="457200">
              <a:lnSpc>
                <a:spcPct val="100000"/>
              </a:lnSpc>
              <a:spcBef>
                <a:spcPts val="0"/>
              </a:spcBef>
              <a:buClrTx/>
              <a:buSzTx/>
              <a:buNone/>
              <a:defRPr sz="2000">
                <a:latin typeface="+mj-lt"/>
                <a:ea typeface="+mj-ea"/>
                <a:cs typeface="+mj-cs"/>
                <a:sym typeface="Helvetica"/>
              </a:defRPr>
            </a:pPr>
            <a:endParaRPr dirty="0"/>
          </a:p>
          <a:p>
            <a:pPr marL="742950" indent="-285750" defTabSz="457200">
              <a:lnSpc>
                <a:spcPct val="100000"/>
              </a:lnSpc>
              <a:spcBef>
                <a:spcPts val="0"/>
              </a:spcBef>
              <a:buClrTx/>
              <a:buSzTx/>
              <a:buNone/>
              <a:defRPr sz="2000">
                <a:latin typeface="+mj-lt"/>
                <a:ea typeface="+mj-ea"/>
                <a:cs typeface="+mj-cs"/>
                <a:sym typeface="Helvetica"/>
              </a:defRPr>
            </a:pPr>
            <a:r>
              <a:rPr dirty="0"/>
              <a:t>Organizes university and high-school students to work on engineering-related projects for local area non-profit organizations. Seed funding is provided through the EPICS-in-IEEE committee. This funding may be multi-year depending on quarterly project report submissions.</a:t>
            </a:r>
          </a:p>
          <a:p>
            <a:pPr marL="742950" indent="-285750" defTabSz="457200">
              <a:lnSpc>
                <a:spcPct val="100000"/>
              </a:lnSpc>
              <a:spcBef>
                <a:spcPts val="0"/>
              </a:spcBef>
              <a:buClrTx/>
              <a:buSzTx/>
              <a:buNone/>
              <a:defRPr sz="2000">
                <a:latin typeface="+mj-lt"/>
                <a:ea typeface="+mj-ea"/>
                <a:cs typeface="+mj-cs"/>
                <a:sym typeface="Helvetica"/>
              </a:defRPr>
            </a:pPr>
            <a:r>
              <a:rPr dirty="0"/>
              <a:t>Projects fall under  Human services, Access and abilities, Education and outreach, and  Environment.</a:t>
            </a:r>
          </a:p>
          <a:p>
            <a:pPr marL="742950" indent="-285750" defTabSz="457200">
              <a:lnSpc>
                <a:spcPct val="100000"/>
              </a:lnSpc>
              <a:spcBef>
                <a:spcPts val="0"/>
              </a:spcBef>
              <a:buClrTx/>
              <a:buSzTx/>
              <a:buNone/>
              <a:defRPr sz="2000" u="sng">
                <a:latin typeface="+mj-lt"/>
                <a:ea typeface="+mj-ea"/>
                <a:cs typeface="+mj-cs"/>
                <a:sym typeface="Helvetica"/>
              </a:defRPr>
            </a:pPr>
            <a:r>
              <a:rPr u="none" dirty="0"/>
              <a:t>More information: </a:t>
            </a:r>
            <a:r>
              <a:rPr dirty="0"/>
              <a:t>http://www.ieee.org/education_careers/education/preuniversity/epics_high.html</a:t>
            </a:r>
            <a:endParaRPr u="none" dirty="0"/>
          </a:p>
          <a:p>
            <a:pPr marL="342900" indent="-342900" defTabSz="457200">
              <a:lnSpc>
                <a:spcPct val="100000"/>
              </a:lnSpc>
              <a:spcBef>
                <a:spcPts val="0"/>
              </a:spcBef>
              <a:buClrTx/>
              <a:buSzTx/>
              <a:buNone/>
              <a:defRPr sz="2000">
                <a:latin typeface="+mj-lt"/>
                <a:ea typeface="+mj-ea"/>
                <a:cs typeface="+mj-cs"/>
                <a:sym typeface="Helvetica"/>
              </a:defRPr>
            </a:pPr>
            <a:r>
              <a:rPr sz="2400" dirty="0"/>
              <a:t>Sample Project: </a:t>
            </a:r>
            <a:r>
              <a:rPr dirty="0"/>
              <a:t>Air-quality microsensors for Earth Observations, University of Pretoria (UP), US $ 9,300</a:t>
            </a:r>
          </a:p>
        </p:txBody>
      </p:sp>
      <p:sp>
        <p:nvSpPr>
          <p:cNvPr id="357" name="Shape 357"/>
          <p:cNvSpPr>
            <a:spLocks noGrp="1"/>
          </p:cNvSpPr>
          <p:nvPr>
            <p:ph type="title" idx="4294967295"/>
          </p:nvPr>
        </p:nvSpPr>
        <p:spPr>
          <a:xfrm>
            <a:off x="0" y="609600"/>
            <a:ext cx="7772400" cy="1143000"/>
          </a:xfrm>
          <a:prstGeom prst="rect">
            <a:avLst/>
          </a:prstGeom>
        </p:spPr>
        <p:txBody>
          <a:bodyPr>
            <a:normAutofit/>
          </a:bodyPr>
          <a:lstStyle/>
          <a:p>
            <a:pPr defTabSz="731520">
              <a:defRPr sz="2880">
                <a:solidFill>
                  <a:srgbClr val="0070C0"/>
                </a:solidFill>
              </a:defRPr>
            </a:pPr>
            <a:r>
              <a:t>EPICS</a:t>
            </a:r>
          </a:p>
          <a:p>
            <a:pPr defTabSz="731520">
              <a:defRPr sz="2880">
                <a:solidFill>
                  <a:srgbClr val="0070C0"/>
                </a:solidFill>
              </a:defRPr>
            </a:pPr>
            <a:r>
              <a:t>Engineering Projects in Community Service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Products &amp; Services for Young Professionals</a:t>
            </a:r>
            <a:br>
              <a:rPr lang="en-US" sz="2400" dirty="0"/>
            </a:br>
            <a:r>
              <a:rPr lang="en-US" sz="2400" dirty="0">
                <a:solidFill>
                  <a:srgbClr val="FFFF00"/>
                </a:solidFill>
              </a:rPr>
              <a:t>Webinars</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7620" y="1484784"/>
            <a:ext cx="7378796" cy="46548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563122" y="4631285"/>
            <a:ext cx="2592288" cy="13900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2" descr="http://www.progea.com/portals/0/SCREENS/webin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3122" y="4709969"/>
            <a:ext cx="948659" cy="1232633"/>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20" descr="Leadership Excellen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7348" y="4792885"/>
            <a:ext cx="1360180" cy="94037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302921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6"/>
          <p:cNvSpPr>
            <a:spLocks noGrp="1"/>
          </p:cNvSpPr>
          <p:nvPr>
            <p:ph type="title"/>
          </p:nvPr>
        </p:nvSpPr>
        <p:spPr bwMode="auto">
          <a:xfrm>
            <a:off x="366713" y="196850"/>
            <a:ext cx="8382000" cy="103028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sz="2400" dirty="0"/>
              <a:t>Products &amp; Services for Young Professionals</a:t>
            </a:r>
            <a:br>
              <a:rPr lang="en-US" sz="2400" dirty="0"/>
            </a:br>
            <a:r>
              <a:rPr lang="en-US" sz="2400" dirty="0">
                <a:solidFill>
                  <a:srgbClr val="FFFF00"/>
                </a:solidFill>
              </a:rPr>
              <a:t>Career-Based Services</a:t>
            </a:r>
            <a:endParaRPr lang="en-AU" sz="2000" dirty="0">
              <a:solidFill>
                <a:srgbClr val="FFFF00"/>
              </a:solidFill>
              <a:latin typeface="Verdana" pitchFamily="34" charset="0"/>
              <a:ea typeface="Verdana" pitchFamily="34" charset="0"/>
              <a:cs typeface="Verdana" pitchFamily="34" charset="0"/>
            </a:endParaRPr>
          </a:p>
        </p:txBody>
      </p:sp>
      <p:sp>
        <p:nvSpPr>
          <p:cNvPr id="17413" name="Content Placeholder 7"/>
          <p:cNvSpPr>
            <a:spLocks noGrp="1"/>
          </p:cNvSpPr>
          <p:nvPr>
            <p:ph sz="half" idx="11"/>
          </p:nvPr>
        </p:nvSpPr>
        <p:spPr bwMode="auto">
          <a:xfrm>
            <a:off x="366712" y="1744042"/>
            <a:ext cx="8597775" cy="528535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eaLnBrk="1" hangingPunct="1"/>
            <a:r>
              <a:rPr lang="en-AU" sz="1800" dirty="0">
                <a:latin typeface="Verdana" pitchFamily="34" charset="0"/>
                <a:ea typeface="Verdana" pitchFamily="34" charset="0"/>
                <a:cs typeface="Verdana" pitchFamily="34" charset="0"/>
              </a:rPr>
              <a:t> </a:t>
            </a:r>
          </a:p>
          <a:p>
            <a:pPr lvl="1"/>
            <a:endParaRPr lang="en-AU" dirty="0">
              <a:latin typeface="Verdana" pitchFamily="34" charset="0"/>
              <a:ea typeface="Verdana" pitchFamily="34" charset="0"/>
              <a:cs typeface="Verdana" pitchFamily="34" charset="0"/>
            </a:endParaRPr>
          </a:p>
          <a:p>
            <a:pPr lvl="1"/>
            <a:r>
              <a:rPr lang="en-US" b="1" dirty="0">
                <a:solidFill>
                  <a:srgbClr val="7030A0"/>
                </a:solidFill>
              </a:rPr>
              <a:t>http://mentoring.ieee.org/</a:t>
            </a:r>
            <a:endParaRPr lang="en-CA" b="1" dirty="0">
              <a:solidFill>
                <a:srgbClr val="7030A0"/>
              </a:solidFill>
            </a:endParaRPr>
          </a:p>
          <a:p>
            <a:pPr lvl="1"/>
            <a:r>
              <a:rPr lang="en-CA" dirty="0"/>
              <a:t>Online career mentorship tool for both mentors and mentees</a:t>
            </a:r>
          </a:p>
          <a:p>
            <a:pPr lvl="1"/>
            <a:r>
              <a:rPr lang="en-CA" dirty="0">
                <a:latin typeface="Verdana" pitchFamily="34" charset="0"/>
                <a:ea typeface="Verdana" pitchFamily="34" charset="0"/>
                <a:cs typeface="Verdana" pitchFamily="34" charset="0"/>
              </a:rPr>
              <a:t>Mentor and mentees connect based on </a:t>
            </a:r>
          </a:p>
          <a:p>
            <a:pPr lvl="1"/>
            <a:r>
              <a:rPr lang="en-CA" dirty="0">
                <a:latin typeface="Verdana" pitchFamily="34" charset="0"/>
                <a:ea typeface="Verdana" pitchFamily="34" charset="0"/>
                <a:cs typeface="Verdana" pitchFamily="34" charset="0"/>
              </a:rPr>
              <a:t>technical/professional</a:t>
            </a:r>
            <a:br>
              <a:rPr lang="en-CA" dirty="0">
                <a:latin typeface="Verdana" pitchFamily="34" charset="0"/>
                <a:ea typeface="Verdana" pitchFamily="34" charset="0"/>
                <a:cs typeface="Verdana" pitchFamily="34" charset="0"/>
              </a:rPr>
            </a:br>
            <a:r>
              <a:rPr lang="en-CA" dirty="0">
                <a:latin typeface="Verdana" pitchFamily="34" charset="0"/>
                <a:ea typeface="Verdana" pitchFamily="34" charset="0"/>
                <a:cs typeface="Verdana" pitchFamily="34" charset="0"/>
              </a:rPr>
              <a:t>interests</a:t>
            </a:r>
          </a:p>
          <a:p>
            <a:pPr lvl="1"/>
            <a:r>
              <a:rPr lang="en-CA" dirty="0">
                <a:latin typeface="Verdana" pitchFamily="34" charset="0"/>
                <a:ea typeface="Verdana" pitchFamily="34" charset="0"/>
                <a:cs typeface="Verdana" pitchFamily="34" charset="0"/>
              </a:rPr>
              <a:t>Mentees: 402, Mentors: 338 (as of 2014 Sept. 19)</a:t>
            </a:r>
            <a:br>
              <a:rPr lang="en-CA" dirty="0">
                <a:latin typeface="Verdana" pitchFamily="34" charset="0"/>
                <a:ea typeface="Verdana" pitchFamily="34" charset="0"/>
                <a:cs typeface="Verdana" pitchFamily="34" charset="0"/>
              </a:rPr>
            </a:br>
            <a:endParaRPr lang="en-AU" sz="1800" dirty="0">
              <a:latin typeface="Verdana" pitchFamily="34" charset="0"/>
              <a:ea typeface="Verdana" pitchFamily="34" charset="0"/>
              <a:cs typeface="Verdana" pitchFamily="34" charset="0"/>
            </a:endParaRPr>
          </a:p>
          <a:p>
            <a:pPr lvl="1"/>
            <a:r>
              <a:rPr lang="en-US" b="1" dirty="0">
                <a:solidFill>
                  <a:srgbClr val="7030A0"/>
                </a:solidFill>
              </a:rPr>
              <a:t>www.ieee.org/resumelab</a:t>
            </a:r>
            <a:endParaRPr lang="en-AU" dirty="0">
              <a:latin typeface="Verdana" pitchFamily="34" charset="0"/>
              <a:ea typeface="Verdana" pitchFamily="34" charset="0"/>
              <a:cs typeface="Verdana" pitchFamily="34" charset="0"/>
            </a:endParaRPr>
          </a:p>
          <a:p>
            <a:pPr lvl="1"/>
            <a:r>
              <a:rPr lang="en-AU" dirty="0">
                <a:latin typeface="Verdana" pitchFamily="34" charset="0"/>
                <a:ea typeface="Verdana" pitchFamily="34" charset="0"/>
                <a:cs typeface="Verdana" pitchFamily="34" charset="0"/>
              </a:rPr>
              <a:t>Suite of online resume/CV development tools </a:t>
            </a:r>
            <a:r>
              <a:rPr lang="en-CA" dirty="0">
                <a:latin typeface="Verdana" pitchFamily="34" charset="0"/>
                <a:ea typeface="Verdana" pitchFamily="34" charset="0"/>
                <a:cs typeface="Verdana" pitchFamily="34" charset="0"/>
              </a:rPr>
              <a:t>for </a:t>
            </a:r>
          </a:p>
          <a:p>
            <a:pPr lvl="1">
              <a:buNone/>
            </a:pPr>
            <a:r>
              <a:rPr lang="en-CA" dirty="0">
                <a:latin typeface="Verdana" pitchFamily="34" charset="0"/>
                <a:ea typeface="Verdana" pitchFamily="34" charset="0"/>
                <a:cs typeface="Verdana" pitchFamily="34" charset="0"/>
              </a:rPr>
              <a:t>each step of the job seeking process</a:t>
            </a:r>
          </a:p>
          <a:p>
            <a:pPr lvl="1"/>
            <a:r>
              <a:rPr lang="en-CA" dirty="0">
                <a:latin typeface="Verdana" pitchFamily="34" charset="0"/>
                <a:ea typeface="Verdana" pitchFamily="34" charset="0"/>
                <a:cs typeface="Verdana" pitchFamily="34" charset="0"/>
              </a:rPr>
              <a:t>4,899 accounts (as of 2014 Sept. 19)</a:t>
            </a:r>
            <a:endParaRPr lang="en-AU" dirty="0">
              <a:latin typeface="Verdana" pitchFamily="34" charset="0"/>
              <a:ea typeface="Verdana" pitchFamily="34" charset="0"/>
              <a:cs typeface="Verdana" pitchFamily="34" charset="0"/>
            </a:endParaRPr>
          </a:p>
        </p:txBody>
      </p:sp>
      <p:pic>
        <p:nvPicPr>
          <p:cNvPr id="8" name="Picture 7"/>
          <p:cNvPicPr>
            <a:picLocks noChangeAspect="1"/>
          </p:cNvPicPr>
          <p:nvPr/>
        </p:nvPicPr>
        <p:blipFill>
          <a:blip r:embed="rId3" cstate="print"/>
          <a:stretch>
            <a:fillRect/>
          </a:stretch>
        </p:blipFill>
        <p:spPr>
          <a:xfrm>
            <a:off x="899592" y="4293096"/>
            <a:ext cx="2585742" cy="720080"/>
          </a:xfrm>
          <a:prstGeom prst="rect">
            <a:avLst/>
          </a:prstGeom>
        </p:spPr>
      </p:pic>
      <p:pic>
        <p:nvPicPr>
          <p:cNvPr id="7" name="Picture 2" descr="IEEE support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1695608"/>
            <a:ext cx="3355851" cy="653272"/>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8264" y="1484784"/>
            <a:ext cx="2100868" cy="46219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70467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p:cNvSpPr>
          <p:nvPr>
            <p:ph type="title" idx="4294967295"/>
          </p:nvPr>
        </p:nvSpPr>
        <p:spPr>
          <a:xfrm>
            <a:off x="685800" y="609599"/>
            <a:ext cx="7772400" cy="1143002"/>
          </a:xfrm>
          <a:prstGeom prst="rect">
            <a:avLst/>
          </a:prstGeom>
        </p:spPr>
        <p:txBody>
          <a:bodyPr>
            <a:normAutofit/>
          </a:bodyPr>
          <a:lstStyle/>
          <a:p>
            <a:r>
              <a:t>So How Do I Get Members</a:t>
            </a:r>
          </a:p>
        </p:txBody>
      </p:sp>
      <p:sp>
        <p:nvSpPr>
          <p:cNvPr id="166" name="Shape 166"/>
          <p:cNvSpPr>
            <a:spLocks noGrp="1"/>
          </p:cNvSpPr>
          <p:nvPr>
            <p:ph type="body" idx="4294967295"/>
          </p:nvPr>
        </p:nvSpPr>
        <p:spPr>
          <a:xfrm>
            <a:off x="685800" y="1981200"/>
            <a:ext cx="7772400" cy="4114800"/>
          </a:xfrm>
          <a:prstGeom prst="rect">
            <a:avLst/>
          </a:prstGeom>
        </p:spPr>
        <p:txBody>
          <a:bodyPr>
            <a:normAutofit/>
          </a:bodyPr>
          <a:lstStyle/>
          <a:p>
            <a:pPr algn="ctr">
              <a:buSzTx/>
              <a:buNone/>
              <a:defRPr sz="6000"/>
            </a:pPr>
            <a:endParaRPr/>
          </a:p>
          <a:p>
            <a:pPr algn="ctr">
              <a:spcBef>
                <a:spcPts val="2400"/>
              </a:spcBef>
              <a:buSzTx/>
              <a:buNone/>
              <a:defRPr sz="10000"/>
            </a:pPr>
            <a:r>
              <a:t>???</a:t>
            </a:r>
          </a:p>
        </p:txBody>
      </p:sp>
    </p:spTree>
    <p:extLst>
      <p:ext uri="{BB962C8B-B14F-4D97-AF65-F5344CB8AC3E}">
        <p14:creationId xmlns:p14="http://schemas.microsoft.com/office/powerpoint/2010/main" val="3679994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 name="Shape 58"/>
          <p:cNvSpPr>
            <a:spLocks noGrp="1"/>
          </p:cNvSpPr>
          <p:nvPr>
            <p:ph type="title" idx="4294967295"/>
          </p:nvPr>
        </p:nvSpPr>
        <p:spPr>
          <a:xfrm>
            <a:off x="685800" y="609599"/>
            <a:ext cx="7772400" cy="1143002"/>
          </a:xfrm>
          <a:prstGeom prst="rect">
            <a:avLst/>
          </a:prstGeom>
        </p:spPr>
        <p:txBody>
          <a:bodyPr>
            <a:normAutofit/>
          </a:bodyPr>
          <a:lstStyle/>
          <a:p>
            <a:r>
              <a:t>What is IEEE?</a:t>
            </a:r>
          </a:p>
        </p:txBody>
      </p:sp>
      <p:sp>
        <p:nvSpPr>
          <p:cNvPr id="59" name="Shape 59"/>
          <p:cNvSpPr>
            <a:spLocks noGrp="1"/>
          </p:cNvSpPr>
          <p:nvPr>
            <p:ph type="body" idx="4294967295"/>
          </p:nvPr>
        </p:nvSpPr>
        <p:spPr>
          <a:xfrm>
            <a:off x="685800" y="1981200"/>
            <a:ext cx="7772400" cy="4114800"/>
          </a:xfrm>
          <a:prstGeom prst="rect">
            <a:avLst/>
          </a:prstGeom>
        </p:spPr>
        <p:txBody>
          <a:bodyPr>
            <a:normAutofit/>
          </a:bodyPr>
          <a:lstStyle/>
          <a:p>
            <a:pPr>
              <a:lnSpc>
                <a:spcPct val="90000"/>
              </a:lnSpc>
              <a:spcBef>
                <a:spcPts val="500"/>
              </a:spcBef>
              <a:buBlip>
                <a:blip r:embed="rId2"/>
              </a:buBlip>
              <a:defRPr sz="2400"/>
            </a:pPr>
            <a:r>
              <a:t>The biggest engineering professional association worldwide</a:t>
            </a:r>
          </a:p>
          <a:p>
            <a:pPr>
              <a:lnSpc>
                <a:spcPct val="90000"/>
              </a:lnSpc>
              <a:spcBef>
                <a:spcPts val="500"/>
              </a:spcBef>
              <a:buBlip>
                <a:blip r:embed="rId2"/>
              </a:buBlip>
              <a:defRPr sz="2400"/>
            </a:pPr>
            <a:r>
              <a:t>The only truly trans-national of its kind</a:t>
            </a:r>
          </a:p>
          <a:p>
            <a:pPr>
              <a:lnSpc>
                <a:spcPct val="90000"/>
              </a:lnSpc>
              <a:spcBef>
                <a:spcPts val="500"/>
              </a:spcBef>
              <a:buBlip>
                <a:blip r:embed="rId2"/>
              </a:buBlip>
              <a:defRPr sz="2400"/>
            </a:pPr>
            <a:r>
              <a:t>A network of engineers (and future engineers) from diverse fields of knowledge</a:t>
            </a:r>
          </a:p>
          <a:p>
            <a:pPr>
              <a:lnSpc>
                <a:spcPct val="90000"/>
              </a:lnSpc>
              <a:spcBef>
                <a:spcPts val="500"/>
              </a:spcBef>
              <a:buBlip>
                <a:blip r:embed="rId2"/>
              </a:buBlip>
              <a:defRPr sz="2400"/>
            </a:pPr>
            <a:r>
              <a:t>One of the world’s most known fosters of engineering knowledge, due to its publications and conferences</a:t>
            </a:r>
          </a:p>
          <a:p>
            <a:pPr>
              <a:lnSpc>
                <a:spcPct val="90000"/>
              </a:lnSpc>
              <a:spcBef>
                <a:spcPts val="500"/>
              </a:spcBef>
              <a:buBlip>
                <a:blip r:embed="rId2"/>
              </a:buBlip>
              <a:defRPr sz="2400"/>
            </a:pPr>
            <a:r>
              <a:t>Holder of one of the most famous standards associations </a:t>
            </a:r>
          </a:p>
          <a:p>
            <a:pPr marL="742950" lvl="1" indent="-285750">
              <a:lnSpc>
                <a:spcPct val="90000"/>
              </a:lnSpc>
              <a:spcBef>
                <a:spcPts val="0"/>
              </a:spcBef>
              <a:buClr>
                <a:srgbClr val="808080"/>
              </a:buClr>
              <a:defRPr sz="2000"/>
            </a:pPr>
            <a:r>
              <a:t>(you know, like WiFi or Firewire)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p:cNvSpPr>
          <p:nvPr>
            <p:ph type="title" idx="4294967295"/>
          </p:nvPr>
        </p:nvSpPr>
        <p:spPr>
          <a:xfrm>
            <a:off x="685800" y="609599"/>
            <a:ext cx="7772400" cy="1143002"/>
          </a:xfrm>
          <a:prstGeom prst="rect">
            <a:avLst/>
          </a:prstGeom>
        </p:spPr>
        <p:txBody>
          <a:bodyPr>
            <a:normAutofit/>
          </a:bodyPr>
          <a:lstStyle>
            <a:lvl1pPr>
              <a:defRPr sz="3200">
                <a:solidFill>
                  <a:srgbClr val="0070C0"/>
                </a:solidFill>
              </a:defRPr>
            </a:lvl1pPr>
          </a:lstStyle>
          <a:p>
            <a:r>
              <a:rPr lang="en-US" dirty="0"/>
              <a:t>How do we know who our members are?</a:t>
            </a:r>
            <a:endParaRPr dirty="0"/>
          </a:p>
        </p:txBody>
      </p:sp>
      <p:sp>
        <p:nvSpPr>
          <p:cNvPr id="169" name="Shape 169"/>
          <p:cNvSpPr>
            <a:spLocks noGrp="1"/>
          </p:cNvSpPr>
          <p:nvPr>
            <p:ph type="body" idx="4294967295"/>
          </p:nvPr>
        </p:nvSpPr>
        <p:spPr>
          <a:xfrm>
            <a:off x="2191656" y="1161143"/>
            <a:ext cx="6342743" cy="5163457"/>
          </a:xfrm>
          <a:prstGeom prst="rect">
            <a:avLst/>
          </a:prstGeom>
        </p:spPr>
        <p:txBody>
          <a:bodyPr>
            <a:normAutofit/>
          </a:bodyPr>
          <a:lstStyle/>
          <a:p>
            <a:pPr marL="0" indent="0">
              <a:buNone/>
            </a:pPr>
            <a:r>
              <a:rPr lang="en-US" sz="1400" dirty="0">
                <a:hlinkClick r:id="rId2"/>
              </a:rPr>
              <a:t>https://www.ieee.org/societies_communities/geo_activities/dashboard.html</a:t>
            </a:r>
            <a:r>
              <a:rPr lang="en-US" sz="1400" dirty="0"/>
              <a:t> </a:t>
            </a:r>
            <a:endParaRPr sz="1400" dirty="0"/>
          </a:p>
        </p:txBody>
      </p:sp>
      <p:pic>
        <p:nvPicPr>
          <p:cNvPr id="2" name="Picture 1"/>
          <p:cNvPicPr>
            <a:picLocks noChangeAspect="1"/>
          </p:cNvPicPr>
          <p:nvPr/>
        </p:nvPicPr>
        <p:blipFill>
          <a:blip r:embed="rId3"/>
          <a:stretch>
            <a:fillRect/>
          </a:stretch>
        </p:blipFill>
        <p:spPr>
          <a:xfrm>
            <a:off x="1138237" y="1563006"/>
            <a:ext cx="6867525" cy="4819650"/>
          </a:xfrm>
          <a:prstGeom prst="rect">
            <a:avLst/>
          </a:prstGeom>
        </p:spPr>
      </p:pic>
    </p:spTree>
    <p:extLst>
      <p:ext uri="{BB962C8B-B14F-4D97-AF65-F5344CB8AC3E}">
        <p14:creationId xmlns:p14="http://schemas.microsoft.com/office/powerpoint/2010/main" val="6408005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How do I get Volunteers?</a:t>
            </a:r>
          </a:p>
        </p:txBody>
      </p:sp>
      <p:sp>
        <p:nvSpPr>
          <p:cNvPr id="139" name="Shape 139"/>
          <p:cNvSpPr>
            <a:spLocks noGrp="1"/>
          </p:cNvSpPr>
          <p:nvPr>
            <p:ph sz="half" idx="11"/>
          </p:nvPr>
        </p:nvSpPr>
        <p:spPr>
          <a:prstGeom prst="rect">
            <a:avLst/>
          </a:prstGeom>
        </p:spPr>
        <p:txBody>
          <a:bodyPr>
            <a:normAutofit/>
          </a:bodyPr>
          <a:lstStyle/>
          <a:p>
            <a:pPr algn="ctr">
              <a:buSzTx/>
              <a:buNone/>
              <a:defRPr sz="3600">
                <a:solidFill>
                  <a:srgbClr val="003399"/>
                </a:solidFill>
                <a:latin typeface="Verdana"/>
                <a:ea typeface="Verdana"/>
                <a:cs typeface="Verdana"/>
                <a:sym typeface="Verdana"/>
              </a:defRPr>
            </a:pPr>
            <a:endParaRPr dirty="0"/>
          </a:p>
          <a:p>
            <a:pPr algn="ctr">
              <a:spcBef>
                <a:spcPts val="800"/>
              </a:spcBef>
              <a:buSzTx/>
              <a:buNone/>
              <a:defRPr sz="3600">
                <a:solidFill>
                  <a:srgbClr val="003399"/>
                </a:solidFill>
                <a:latin typeface="Verdana"/>
                <a:ea typeface="Verdana"/>
                <a:cs typeface="Verdana"/>
                <a:sym typeface="Verdana"/>
              </a:defRPr>
            </a:pPr>
            <a:r>
              <a:rPr dirty="0"/>
              <a:t>What is a Refreshing Approach To</a:t>
            </a:r>
          </a:p>
          <a:p>
            <a:pPr algn="ctr">
              <a:spcBef>
                <a:spcPts val="800"/>
              </a:spcBef>
              <a:buSzTx/>
              <a:buNone/>
              <a:defRPr sz="3600">
                <a:solidFill>
                  <a:srgbClr val="003399"/>
                </a:solidFill>
                <a:latin typeface="Verdana"/>
                <a:ea typeface="Verdana"/>
                <a:cs typeface="Verdana"/>
                <a:sym typeface="Verdana"/>
              </a:defRPr>
            </a:pPr>
            <a:r>
              <a:rPr dirty="0"/>
              <a:t> Volunteer Recruitment?</a:t>
            </a:r>
          </a:p>
        </p:txBody>
      </p:sp>
      <p:sp>
        <p:nvSpPr>
          <p:cNvPr id="140" name="Shape 140"/>
          <p:cNvSpPr/>
          <p:nvPr/>
        </p:nvSpPr>
        <p:spPr>
          <a:xfrm>
            <a:off x="2590799" y="3886200"/>
            <a:ext cx="4953002" cy="110292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4300"/>
              </a:spcBef>
              <a:buSzTx/>
              <a:buNone/>
              <a:defRPr sz="7200" b="1">
                <a:solidFill>
                  <a:srgbClr val="FF0000"/>
                </a:solidFill>
              </a:defRPr>
            </a:lvl1pPr>
          </a:lstStyle>
          <a:p>
            <a:r>
              <a:t>ICED TEA</a:t>
            </a:r>
          </a:p>
        </p:txBody>
      </p:sp>
      <p:pic>
        <p:nvPicPr>
          <p:cNvPr id="141" name="MCj02957650000[1].pdf" descr="MCj02957650000[1]"/>
          <p:cNvPicPr>
            <a:picLocks noChangeAspect="1"/>
          </p:cNvPicPr>
          <p:nvPr/>
        </p:nvPicPr>
        <p:blipFill>
          <a:blip r:embed="rId2">
            <a:extLst/>
          </a:blip>
          <a:stretch>
            <a:fillRect/>
          </a:stretch>
        </p:blipFill>
        <p:spPr>
          <a:xfrm>
            <a:off x="457200" y="3810000"/>
            <a:ext cx="1744663" cy="1609725"/>
          </a:xfrm>
          <a:prstGeom prst="rect">
            <a:avLst/>
          </a:prstGeom>
          <a:ln w="12700">
            <a:miter lim="400000"/>
          </a:ln>
        </p:spPr>
      </p:pic>
    </p:spTree>
    <p:extLst>
      <p:ext uri="{BB962C8B-B14F-4D97-AF65-F5344CB8AC3E}">
        <p14:creationId xmlns:p14="http://schemas.microsoft.com/office/powerpoint/2010/main" val="4080356852"/>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140"/>
                                        </p:tgtEl>
                                        <p:attrNameLst>
                                          <p:attrName>style.visibility</p:attrName>
                                        </p:attrNameLst>
                                      </p:cBhvr>
                                      <p:to>
                                        <p:strVal val="visible"/>
                                      </p:to>
                                    </p:set>
                                    <p:anim calcmode="lin" valueType="num">
                                      <p:cBhvr>
                                        <p:cTn id="7" dur="500" fill="hold"/>
                                        <p:tgtEl>
                                          <p:spTgt spid="140"/>
                                        </p:tgtEl>
                                        <p:attrNameLst>
                                          <p:attrName>ppt_x</p:attrName>
                                        </p:attrNameLst>
                                      </p:cBhvr>
                                      <p:tavLst>
                                        <p:tav tm="0">
                                          <p:val>
                                            <p:strVal val="#ppt_x"/>
                                          </p:val>
                                        </p:tav>
                                        <p:tav tm="100000">
                                          <p:val>
                                            <p:strVal val="#ppt_x"/>
                                          </p:val>
                                        </p:tav>
                                      </p:tavLst>
                                    </p:anim>
                                    <p:anim calcmode="lin" valueType="num">
                                      <p:cBhvr>
                                        <p:cTn id="8" dur="500" fill="hold"/>
                                        <p:tgtEl>
                                          <p:spTgt spid="1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p:tmAbs val="0"/>
                                  </p:iterate>
                                  <p:childTnLst>
                                    <p:set>
                                      <p:cBhvr>
                                        <p:cTn id="12" fill="hold"/>
                                        <p:tgtEl>
                                          <p:spTgt spid="141"/>
                                        </p:tgtEl>
                                        <p:attrNameLst>
                                          <p:attrName>style.visibility</p:attrName>
                                        </p:attrNameLst>
                                      </p:cBhvr>
                                      <p:to>
                                        <p:strVal val="visible"/>
                                      </p:to>
                                    </p:set>
                                    <p:anim calcmode="lin" valueType="num">
                                      <p:cBhvr>
                                        <p:cTn id="13" dur="500" fill="hold"/>
                                        <p:tgtEl>
                                          <p:spTgt spid="141"/>
                                        </p:tgtEl>
                                        <p:attrNameLst>
                                          <p:attrName>ppt_x</p:attrName>
                                        </p:attrNameLst>
                                      </p:cBhvr>
                                      <p:tavLst>
                                        <p:tav tm="0">
                                          <p:val>
                                            <p:strVal val="#ppt_x"/>
                                          </p:val>
                                        </p:tav>
                                        <p:tav tm="100000">
                                          <p:val>
                                            <p:strVal val="#ppt_x"/>
                                          </p:val>
                                        </p:tav>
                                      </p:tavLst>
                                    </p:anim>
                                    <p:anim calcmode="lin" valueType="num">
                                      <p:cBhvr>
                                        <p:cTn id="14" dur="500" fill="hold"/>
                                        <p:tgtEl>
                                          <p:spTgt spid="1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animBg="1" advAuto="0"/>
      <p:bldP spid="141" grpId="0" animBg="1" advAuto="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p:cNvSpPr>
          <p:nvPr>
            <p:ph type="title" idx="4294967295"/>
          </p:nvPr>
        </p:nvSpPr>
        <p:spPr>
          <a:xfrm>
            <a:off x="2819400" y="381000"/>
            <a:ext cx="381000" cy="533400"/>
          </a:xfrm>
          <a:prstGeom prst="rect">
            <a:avLst/>
          </a:prstGeom>
        </p:spPr>
        <p:txBody>
          <a:bodyPr>
            <a:normAutofit fontScale="90000"/>
          </a:bodyPr>
          <a:lstStyle>
            <a:lvl1pPr defTabSz="832104">
              <a:defRPr sz="2912">
                <a:solidFill>
                  <a:srgbClr val="FF3300"/>
                </a:solidFill>
                <a:latin typeface="Verdana"/>
                <a:ea typeface="Verdana"/>
                <a:cs typeface="Verdana"/>
                <a:sym typeface="Verdana"/>
              </a:defRPr>
            </a:lvl1pPr>
          </a:lstStyle>
          <a:p>
            <a:r>
              <a:t>I</a:t>
            </a:r>
          </a:p>
        </p:txBody>
      </p:sp>
      <p:sp>
        <p:nvSpPr>
          <p:cNvPr id="145" name="Shape 145"/>
          <p:cNvSpPr>
            <a:spLocks noGrp="1"/>
          </p:cNvSpPr>
          <p:nvPr>
            <p:ph type="body" sz="quarter" idx="4294967295"/>
          </p:nvPr>
        </p:nvSpPr>
        <p:spPr>
          <a:xfrm>
            <a:off x="1447800" y="5499100"/>
            <a:ext cx="7696200" cy="520700"/>
          </a:xfrm>
          <a:prstGeom prst="rect">
            <a:avLst/>
          </a:prstGeom>
        </p:spPr>
        <p:txBody>
          <a:bodyPr>
            <a:normAutofit/>
          </a:bodyPr>
          <a:lstStyle>
            <a:lvl1pPr marL="291465" indent="-291465" defTabSz="777240">
              <a:lnSpc>
                <a:spcPct val="90000"/>
              </a:lnSpc>
              <a:spcBef>
                <a:spcPts val="700"/>
              </a:spcBef>
              <a:buSzTx/>
              <a:buNone/>
              <a:defRPr sz="3060">
                <a:solidFill>
                  <a:srgbClr val="FF3300"/>
                </a:solidFill>
              </a:defRPr>
            </a:lvl1pPr>
          </a:lstStyle>
          <a:p>
            <a:r>
              <a:t>  </a:t>
            </a:r>
          </a:p>
        </p:txBody>
      </p:sp>
      <p:sp>
        <p:nvSpPr>
          <p:cNvPr id="146" name="Shape 146"/>
          <p:cNvSpPr/>
          <p:nvPr/>
        </p:nvSpPr>
        <p:spPr>
          <a:xfrm>
            <a:off x="3276600" y="354329"/>
            <a:ext cx="381000" cy="5867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spcBef>
                <a:spcPts val="700"/>
              </a:spcBef>
              <a:buSzTx/>
              <a:buNone/>
              <a:defRPr sz="3200" b="1">
                <a:solidFill>
                  <a:srgbClr val="FF3300"/>
                </a:solidFill>
                <a:latin typeface="Verdana"/>
                <a:ea typeface="Verdana"/>
                <a:cs typeface="Verdana"/>
                <a:sym typeface="Verdana"/>
              </a:defRPr>
            </a:lvl1pPr>
          </a:lstStyle>
          <a:p>
            <a:r>
              <a:t>C</a:t>
            </a:r>
          </a:p>
        </p:txBody>
      </p:sp>
      <p:sp>
        <p:nvSpPr>
          <p:cNvPr id="147" name="Shape 147"/>
          <p:cNvSpPr/>
          <p:nvPr/>
        </p:nvSpPr>
        <p:spPr>
          <a:xfrm>
            <a:off x="3810000" y="354329"/>
            <a:ext cx="381000" cy="5867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spcBef>
                <a:spcPts val="700"/>
              </a:spcBef>
              <a:buSzTx/>
              <a:buNone/>
              <a:defRPr sz="3200" b="1">
                <a:solidFill>
                  <a:srgbClr val="FF3300"/>
                </a:solidFill>
                <a:latin typeface="Verdana"/>
                <a:ea typeface="Verdana"/>
                <a:cs typeface="Verdana"/>
                <a:sym typeface="Verdana"/>
              </a:defRPr>
            </a:lvl1pPr>
          </a:lstStyle>
          <a:p>
            <a:r>
              <a:t>E</a:t>
            </a:r>
          </a:p>
        </p:txBody>
      </p:sp>
      <p:sp>
        <p:nvSpPr>
          <p:cNvPr id="148" name="Shape 148"/>
          <p:cNvSpPr/>
          <p:nvPr/>
        </p:nvSpPr>
        <p:spPr>
          <a:xfrm>
            <a:off x="4267200" y="354329"/>
            <a:ext cx="381000" cy="5867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spcBef>
                <a:spcPts val="700"/>
              </a:spcBef>
              <a:buSzTx/>
              <a:buNone/>
              <a:defRPr sz="3200" b="1">
                <a:solidFill>
                  <a:srgbClr val="FF3300"/>
                </a:solidFill>
                <a:latin typeface="Verdana"/>
                <a:ea typeface="Verdana"/>
                <a:cs typeface="Verdana"/>
                <a:sym typeface="Verdana"/>
              </a:defRPr>
            </a:lvl1pPr>
          </a:lstStyle>
          <a:p>
            <a:r>
              <a:t>D</a:t>
            </a:r>
          </a:p>
        </p:txBody>
      </p:sp>
      <p:sp>
        <p:nvSpPr>
          <p:cNvPr id="149" name="Shape 149"/>
          <p:cNvSpPr/>
          <p:nvPr/>
        </p:nvSpPr>
        <p:spPr>
          <a:xfrm>
            <a:off x="4953000" y="354329"/>
            <a:ext cx="381000" cy="5867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spcBef>
                <a:spcPts val="700"/>
              </a:spcBef>
              <a:buSzTx/>
              <a:buNone/>
              <a:defRPr sz="3200" b="1">
                <a:solidFill>
                  <a:srgbClr val="FF3300"/>
                </a:solidFill>
                <a:latin typeface="Verdana"/>
                <a:ea typeface="Verdana"/>
                <a:cs typeface="Verdana"/>
                <a:sym typeface="Verdana"/>
              </a:defRPr>
            </a:lvl1pPr>
          </a:lstStyle>
          <a:p>
            <a:r>
              <a:t>T</a:t>
            </a:r>
          </a:p>
        </p:txBody>
      </p:sp>
      <p:sp>
        <p:nvSpPr>
          <p:cNvPr id="150" name="Shape 150"/>
          <p:cNvSpPr/>
          <p:nvPr/>
        </p:nvSpPr>
        <p:spPr>
          <a:xfrm>
            <a:off x="5410200" y="354329"/>
            <a:ext cx="381000" cy="5867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spcBef>
                <a:spcPts val="700"/>
              </a:spcBef>
              <a:buSzTx/>
              <a:buNone/>
              <a:defRPr sz="3200" b="1">
                <a:solidFill>
                  <a:srgbClr val="FF3300"/>
                </a:solidFill>
                <a:latin typeface="Verdana"/>
                <a:ea typeface="Verdana"/>
                <a:cs typeface="Verdana"/>
                <a:sym typeface="Verdana"/>
              </a:defRPr>
            </a:lvl1pPr>
          </a:lstStyle>
          <a:p>
            <a:r>
              <a:t>E</a:t>
            </a:r>
          </a:p>
        </p:txBody>
      </p:sp>
      <p:sp>
        <p:nvSpPr>
          <p:cNvPr id="151" name="Shape 151"/>
          <p:cNvSpPr/>
          <p:nvPr/>
        </p:nvSpPr>
        <p:spPr>
          <a:xfrm>
            <a:off x="5943600" y="354329"/>
            <a:ext cx="381000" cy="5867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spcBef>
                <a:spcPts val="700"/>
              </a:spcBef>
              <a:buSzTx/>
              <a:buNone/>
              <a:defRPr sz="3200" b="1">
                <a:solidFill>
                  <a:srgbClr val="FF3300"/>
                </a:solidFill>
                <a:latin typeface="Verdana"/>
                <a:ea typeface="Verdana"/>
                <a:cs typeface="Verdana"/>
                <a:sym typeface="Verdana"/>
              </a:defRPr>
            </a:lvl1pPr>
          </a:lstStyle>
          <a:p>
            <a:r>
              <a:t>A</a:t>
            </a:r>
          </a:p>
        </p:txBody>
      </p:sp>
      <p:sp>
        <p:nvSpPr>
          <p:cNvPr id="152" name="Shape 152"/>
          <p:cNvSpPr/>
          <p:nvPr/>
        </p:nvSpPr>
        <p:spPr>
          <a:xfrm>
            <a:off x="1727200" y="1054100"/>
            <a:ext cx="5715000" cy="54804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900"/>
              </a:spcBef>
              <a:buSzTx/>
              <a:buNone/>
              <a:defRPr sz="3200" b="1"/>
            </a:lvl1pPr>
          </a:lstStyle>
          <a:p>
            <a:r>
              <a:t>dentify a potential volunteer</a:t>
            </a:r>
          </a:p>
        </p:txBody>
      </p:sp>
      <p:sp>
        <p:nvSpPr>
          <p:cNvPr id="153" name="Shape 153"/>
          <p:cNvSpPr/>
          <p:nvPr/>
        </p:nvSpPr>
        <p:spPr>
          <a:xfrm>
            <a:off x="1778000" y="1663700"/>
            <a:ext cx="5168900" cy="54804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700"/>
              </a:spcBef>
              <a:buSzTx/>
              <a:buNone/>
              <a:defRPr sz="3200" b="1"/>
            </a:lvl1pPr>
          </a:lstStyle>
          <a:p>
            <a:r>
              <a:t>ontact them personally</a:t>
            </a:r>
          </a:p>
        </p:txBody>
      </p:sp>
      <p:sp>
        <p:nvSpPr>
          <p:cNvPr id="154" name="Shape 154"/>
          <p:cNvSpPr/>
          <p:nvPr/>
        </p:nvSpPr>
        <p:spPr>
          <a:xfrm>
            <a:off x="1793875" y="2208212"/>
            <a:ext cx="3727450" cy="54804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900"/>
              </a:spcBef>
              <a:buSzTx/>
              <a:buNone/>
              <a:defRPr sz="3200" b="1"/>
            </a:lvl1pPr>
          </a:lstStyle>
          <a:p>
            <a:r>
              <a:t>nlist their help</a:t>
            </a:r>
          </a:p>
        </p:txBody>
      </p:sp>
      <p:sp>
        <p:nvSpPr>
          <p:cNvPr id="155" name="Shape 155"/>
          <p:cNvSpPr/>
          <p:nvPr/>
        </p:nvSpPr>
        <p:spPr>
          <a:xfrm>
            <a:off x="1866900" y="2798762"/>
            <a:ext cx="5981700" cy="54804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900"/>
              </a:spcBef>
              <a:buSzTx/>
              <a:buNone/>
              <a:defRPr sz="3200" b="1"/>
            </a:lvl1pPr>
          </a:lstStyle>
          <a:p>
            <a:r>
              <a:t>esignate a small task for them  </a:t>
            </a:r>
          </a:p>
        </p:txBody>
      </p:sp>
      <p:sp>
        <p:nvSpPr>
          <p:cNvPr id="156" name="Shape 156"/>
          <p:cNvSpPr/>
          <p:nvPr/>
        </p:nvSpPr>
        <p:spPr>
          <a:xfrm>
            <a:off x="1841500" y="3822700"/>
            <a:ext cx="6350000" cy="54804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700"/>
              </a:spcBef>
              <a:buSzTx/>
              <a:buNone/>
              <a:defRPr sz="3200" b="1"/>
            </a:lvl1pPr>
          </a:lstStyle>
          <a:p>
            <a:r>
              <a:t>hank them profusely afterwards</a:t>
            </a:r>
          </a:p>
        </p:txBody>
      </p:sp>
      <p:sp>
        <p:nvSpPr>
          <p:cNvPr id="157" name="Shape 157"/>
          <p:cNvSpPr/>
          <p:nvPr/>
        </p:nvSpPr>
        <p:spPr>
          <a:xfrm>
            <a:off x="1879600" y="4381500"/>
            <a:ext cx="7315200" cy="54804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900"/>
              </a:spcBef>
              <a:buSzTx/>
              <a:buNone/>
              <a:defRPr sz="3200" b="1"/>
            </a:lvl1pPr>
          </a:lstStyle>
          <a:p>
            <a:r>
              <a:t>ncourage them to stay involved</a:t>
            </a:r>
          </a:p>
        </p:txBody>
      </p:sp>
      <p:sp>
        <p:nvSpPr>
          <p:cNvPr id="158" name="Shape 158"/>
          <p:cNvSpPr/>
          <p:nvPr/>
        </p:nvSpPr>
        <p:spPr>
          <a:xfrm>
            <a:off x="1879600" y="4991100"/>
            <a:ext cx="4737100" cy="54804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900"/>
              </a:spcBef>
              <a:buSzTx/>
              <a:buNone/>
              <a:defRPr sz="3200" b="1"/>
            </a:lvl1pPr>
          </a:lstStyle>
          <a:p>
            <a:r>
              <a:t>sk them to help again</a:t>
            </a:r>
          </a:p>
        </p:txBody>
      </p:sp>
    </p:spTree>
    <p:extLst>
      <p:ext uri="{BB962C8B-B14F-4D97-AF65-F5344CB8AC3E}">
        <p14:creationId xmlns:p14="http://schemas.microsoft.com/office/powerpoint/2010/main" val="1545179258"/>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fill="hold" nodeType="clickEffect">
                                  <p:stCondLst>
                                    <p:cond delay="0"/>
                                  </p:stCondLst>
                                  <p:childTnLst>
                                    <p:animMotion origin="layout" path="M 0.000000 0.000000 C -0.031342 0.019102 -0.062593 0.038433 -0.088787 0.055709 C -0.114981 0.072984 -0.136118 0.088204 -0.147233 0.099084" pathEditMode="relative">
                                      <p:cBhvr>
                                        <p:cTn id="6" dur="500" fill="hold"/>
                                        <p:tgtEl>
                                          <p:spTgt spid="14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path" presetSubtype="0" fill="hold" nodeType="clickEffect">
                                  <p:stCondLst>
                                    <p:cond delay="0"/>
                                  </p:stCondLst>
                                  <p:childTnLst>
                                    <p:animMotion origin="layout" path="M 0.000000 0.000000 C -0.042537 0.036577 -0.085073 0.073211 -0.120750 0.105649 C -0.156428 0.138087 -0.185248 0.166329 -0.200353 0.186124" pathEditMode="relative">
                                      <p:cBhvr>
                                        <p:cTn id="14" dur="500" fill="hold"/>
                                        <p:tgtEl>
                                          <p:spTgt spid="146"/>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path" presetSubtype="0" fill="hold" nodeType="clickEffect">
                                  <p:stCondLst>
                                    <p:cond delay="0"/>
                                  </p:stCondLst>
                                  <p:childTnLst>
                                    <p:animMotion origin="layout" path="M 0.000000 0.000000 C -0.063370 0.050925 -0.126740 0.101907 -0.179909 0.147074 C -0.233077 0.192240 -0.276045 0.231590 -0.298610 0.259250" pathEditMode="relative">
                                      <p:cBhvr>
                                        <p:cTn id="22" dur="500" fill="hold"/>
                                        <p:tgtEl>
                                          <p:spTgt spid="147"/>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1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path" presetSubtype="0" fill="hold" nodeType="clickEffect">
                                  <p:stCondLst>
                                    <p:cond delay="0"/>
                                  </p:stCondLst>
                                  <p:childTnLst>
                                    <p:animMotion origin="layout" path="M 0.000000 0.000000 C -0.064585 0.069912 -0.129168 0.139881 -0.183334 0.201833 C -0.237500 0.263784 -0.281250 0.317719 -0.304170 0.355564" pathEditMode="relative">
                                      <p:cBhvr>
                                        <p:cTn id="30" dur="500" fill="hold"/>
                                        <p:tgtEl>
                                          <p:spTgt spid="148"/>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1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path" presetSubtype="0" fill="hold" nodeType="clickEffect">
                                  <p:stCondLst>
                                    <p:cond delay="0"/>
                                  </p:stCondLst>
                                  <p:childTnLst>
                                    <p:animMotion origin="layout" path="M 0.000000 0.000000 C -0.082205 0.106135 -0.164367 0.212270 -0.233335 0.306165 C -0.302303 0.400060 -0.358075 0.481715 -0.387500 0.538890" pathEditMode="relative">
                                      <p:cBhvr>
                                        <p:cTn id="38" dur="500" fill="hold"/>
                                        <p:tgtEl>
                                          <p:spTgt spid="149"/>
                                        </p:tgtEl>
                                        <p:attrNameLst>
                                          <p:attrName>ppt_x</p:attrName>
                                          <p:attrName>ppt_y</p:attrName>
                                        </p:attrNameLst>
                                      </p:cBhvr>
                                    </p:animMotion>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p:tmAbs val="0"/>
                                  </p:iterate>
                                  <p:childTnLst>
                                    <p:set>
                                      <p:cBhvr>
                                        <p:cTn id="42" fill="hold"/>
                                        <p:tgtEl>
                                          <p:spTgt spid="1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path" presetSubtype="0" fill="hold" nodeType="clickEffect">
                                  <p:stCondLst>
                                    <p:cond delay="0"/>
                                  </p:stCondLst>
                                  <p:childTnLst>
                                    <p:animMotion origin="layout" path="M 0.000000 0.000000 C -0.089585 0.115167 -0.179125 0.230388 -0.254276 0.332356 C -0.329428 0.434324 -0.390190 0.523039 -0.422220 0.585194" pathEditMode="relative">
                                      <p:cBhvr>
                                        <p:cTn id="46" dur="500" fill="hold"/>
                                        <p:tgtEl>
                                          <p:spTgt spid="150"/>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iterate>
                                    <p:tmAbs val="0"/>
                                  </p:iterate>
                                  <p:childTnLst>
                                    <p:set>
                                      <p:cBhvr>
                                        <p:cTn id="50" fill="hold"/>
                                        <p:tgtEl>
                                          <p:spTgt spid="15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path" presetSubtype="0" fill="hold" nodeType="clickEffect">
                                  <p:stCondLst>
                                    <p:cond delay="0"/>
                                  </p:stCondLst>
                                  <p:childTnLst>
                                    <p:animMotion origin="layout" path="M 0.000000 0.000000 C -0.102695 0.132870 -0.205300 0.265857 -0.291302 0.383625 C -0.377305 0.501393 -0.446705 0.603940 -0.482990 0.675930" pathEditMode="relative">
                                      <p:cBhvr>
                                        <p:cTn id="54" dur="500" fill="hold"/>
                                        <p:tgtEl>
                                          <p:spTgt spid="151"/>
                                        </p:tgtEl>
                                        <p:attrNameLst>
                                          <p:attrName>ppt_x</p:attrName>
                                          <p:attrName>ppt_y</p:attrName>
                                        </p:attrNameLst>
                                      </p:cBhvr>
                                    </p:animMotion>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iterate>
                                    <p:tmAbs val="0"/>
                                  </p:iterate>
                                  <p:childTnLst>
                                    <p:set>
                                      <p:cBhvr>
                                        <p:cTn id="58" fill="hold"/>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advAuto="0"/>
      <p:bldP spid="153" grpId="0" animBg="1" advAuto="0"/>
      <p:bldP spid="154" grpId="0" animBg="1" advAuto="0"/>
      <p:bldP spid="155" grpId="0" animBg="1" advAuto="0"/>
      <p:bldP spid="156" grpId="0" animBg="1" advAuto="0"/>
      <p:bldP spid="157" grpId="0" animBg="1" advAuto="0"/>
      <p:bldP spid="158" grpId="0"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MCj02957650000[1].pdf" descr="MCj02957650000[1]"/>
          <p:cNvPicPr>
            <a:picLocks noChangeAspect="1"/>
          </p:cNvPicPr>
          <p:nvPr/>
        </p:nvPicPr>
        <p:blipFill>
          <a:blip r:embed="rId2">
            <a:extLst/>
          </a:blip>
          <a:stretch>
            <a:fillRect/>
          </a:stretch>
        </p:blipFill>
        <p:spPr>
          <a:xfrm>
            <a:off x="7239000" y="4495800"/>
            <a:ext cx="1744663" cy="1609725"/>
          </a:xfrm>
          <a:prstGeom prst="rect">
            <a:avLst/>
          </a:prstGeom>
          <a:ln w="12700">
            <a:miter lim="400000"/>
          </a:ln>
        </p:spPr>
      </p:pic>
      <p:sp>
        <p:nvSpPr>
          <p:cNvPr id="161" name="Shape 161"/>
          <p:cNvSpPr/>
          <p:nvPr/>
        </p:nvSpPr>
        <p:spPr>
          <a:xfrm>
            <a:off x="838200" y="2514600"/>
            <a:ext cx="4724400" cy="60988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2100"/>
              </a:spcBef>
              <a:buSzTx/>
              <a:buNone/>
              <a:defRPr sz="3600" b="1"/>
            </a:lvl1pPr>
          </a:lstStyle>
          <a:p>
            <a:r>
              <a:t>It’s Cool !</a:t>
            </a:r>
          </a:p>
        </p:txBody>
      </p:sp>
      <p:sp>
        <p:nvSpPr>
          <p:cNvPr id="162" name="Shape 162"/>
          <p:cNvSpPr/>
          <p:nvPr/>
        </p:nvSpPr>
        <p:spPr>
          <a:xfrm>
            <a:off x="2438400" y="3505200"/>
            <a:ext cx="4343400" cy="60988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2100"/>
              </a:spcBef>
              <a:buSzTx/>
              <a:buNone/>
              <a:defRPr sz="3600" b="1"/>
            </a:lvl1pPr>
          </a:lstStyle>
          <a:p>
            <a:r>
              <a:t>…….and it works !</a:t>
            </a:r>
          </a:p>
        </p:txBody>
      </p:sp>
      <p:sp>
        <p:nvSpPr>
          <p:cNvPr id="163" name="Shape 163"/>
          <p:cNvSpPr>
            <a:spLocks noGrp="1"/>
          </p:cNvSpPr>
          <p:nvPr>
            <p:ph type="title" idx="4294967295"/>
          </p:nvPr>
        </p:nvSpPr>
        <p:spPr>
          <a:xfrm>
            <a:off x="762000" y="1143000"/>
            <a:ext cx="7772400" cy="1143001"/>
          </a:xfrm>
          <a:prstGeom prst="rect">
            <a:avLst/>
          </a:prstGeom>
        </p:spPr>
        <p:txBody>
          <a:bodyPr>
            <a:normAutofit fontScale="90000"/>
          </a:bodyPr>
          <a:lstStyle>
            <a:lvl1pPr>
              <a:defRPr sz="7200">
                <a:solidFill>
                  <a:srgbClr val="FF0000"/>
                </a:solidFill>
              </a:defRPr>
            </a:lvl1pPr>
          </a:lstStyle>
          <a:p>
            <a:r>
              <a:t>ICED TEA</a:t>
            </a:r>
          </a:p>
        </p:txBody>
      </p:sp>
    </p:spTree>
    <p:extLst>
      <p:ext uri="{BB962C8B-B14F-4D97-AF65-F5344CB8AC3E}">
        <p14:creationId xmlns:p14="http://schemas.microsoft.com/office/powerpoint/2010/main" val="4260246038"/>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161"/>
                                        </p:tgtEl>
                                        <p:attrNameLst>
                                          <p:attrName>style.visibility</p:attrName>
                                        </p:attrNameLst>
                                      </p:cBhvr>
                                      <p:to>
                                        <p:strVal val="visible"/>
                                      </p:to>
                                    </p:set>
                                    <p:anim calcmode="lin" valueType="num">
                                      <p:cBhvr>
                                        <p:cTn id="7" dur="500" fill="hold"/>
                                        <p:tgtEl>
                                          <p:spTgt spid="161"/>
                                        </p:tgtEl>
                                        <p:attrNameLst>
                                          <p:attrName>ppt_x</p:attrName>
                                        </p:attrNameLst>
                                      </p:cBhvr>
                                      <p:tavLst>
                                        <p:tav tm="0">
                                          <p:val>
                                            <p:strVal val="#ppt_x"/>
                                          </p:val>
                                        </p:tav>
                                        <p:tav tm="100000">
                                          <p:val>
                                            <p:strVal val="#ppt_x"/>
                                          </p:val>
                                        </p:tav>
                                      </p:tavLst>
                                    </p:anim>
                                    <p:anim calcmode="lin" valueType="num">
                                      <p:cBhvr>
                                        <p:cTn id="8" dur="500" fill="hold"/>
                                        <p:tgtEl>
                                          <p:spTgt spid="16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p:tmAbs val="0"/>
                                  </p:iterate>
                                  <p:childTnLst>
                                    <p:set>
                                      <p:cBhvr>
                                        <p:cTn id="12" fill="hold"/>
                                        <p:tgtEl>
                                          <p:spTgt spid="162"/>
                                        </p:tgtEl>
                                        <p:attrNameLst>
                                          <p:attrName>style.visibility</p:attrName>
                                        </p:attrNameLst>
                                      </p:cBhvr>
                                      <p:to>
                                        <p:strVal val="visible"/>
                                      </p:to>
                                    </p:set>
                                    <p:anim calcmode="lin" valueType="num">
                                      <p:cBhvr>
                                        <p:cTn id="13" dur="500" fill="hold"/>
                                        <p:tgtEl>
                                          <p:spTgt spid="162"/>
                                        </p:tgtEl>
                                        <p:attrNameLst>
                                          <p:attrName>ppt_x</p:attrName>
                                        </p:attrNameLst>
                                      </p:cBhvr>
                                      <p:tavLst>
                                        <p:tav tm="0">
                                          <p:val>
                                            <p:strVal val="#ppt_x"/>
                                          </p:val>
                                        </p:tav>
                                        <p:tav tm="100000">
                                          <p:val>
                                            <p:strVal val="#ppt_x"/>
                                          </p:val>
                                        </p:tav>
                                      </p:tavLst>
                                    </p:anim>
                                    <p:anim calcmode="lin" valueType="num">
                                      <p:cBhvr>
                                        <p:cTn id="14" dur="500" fill="hold"/>
                                        <p:tgtEl>
                                          <p:spTgt spid="1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advAuto="0"/>
      <p:bldP spid="162" grpId="0"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p:cNvSpPr>
          <p:nvPr>
            <p:ph type="title" idx="4294967295"/>
          </p:nvPr>
        </p:nvSpPr>
        <p:spPr>
          <a:xfrm>
            <a:off x="685800" y="380999"/>
            <a:ext cx="7772400" cy="1143002"/>
          </a:xfrm>
          <a:prstGeom prst="rect">
            <a:avLst/>
          </a:prstGeom>
        </p:spPr>
        <p:txBody>
          <a:bodyPr>
            <a:normAutofit/>
          </a:bodyPr>
          <a:lstStyle>
            <a:lvl1pPr>
              <a:defRPr sz="3200">
                <a:solidFill>
                  <a:srgbClr val="0070C0"/>
                </a:solidFill>
              </a:defRPr>
            </a:lvl1pPr>
          </a:lstStyle>
          <a:p>
            <a:r>
              <a:t>What are the benefits of IEEE (intangible)</a:t>
            </a:r>
          </a:p>
        </p:txBody>
      </p:sp>
      <p:sp>
        <p:nvSpPr>
          <p:cNvPr id="272" name="Shape 272"/>
          <p:cNvSpPr>
            <a:spLocks noGrp="1"/>
          </p:cNvSpPr>
          <p:nvPr>
            <p:ph type="body" sz="half" idx="4294967295"/>
          </p:nvPr>
        </p:nvSpPr>
        <p:spPr>
          <a:xfrm>
            <a:off x="762000" y="1676400"/>
            <a:ext cx="3505200" cy="4114800"/>
          </a:xfrm>
          <a:prstGeom prst="rect">
            <a:avLst/>
          </a:prstGeom>
        </p:spPr>
        <p:txBody>
          <a:bodyPr>
            <a:normAutofit/>
          </a:bodyPr>
          <a:lstStyle/>
          <a:p>
            <a:pPr>
              <a:lnSpc>
                <a:spcPct val="90000"/>
              </a:lnSpc>
              <a:spcBef>
                <a:spcPts val="500"/>
              </a:spcBef>
              <a:buBlip>
                <a:blip r:embed="rId2"/>
              </a:buBlip>
              <a:defRPr sz="2400"/>
            </a:pPr>
            <a:r>
              <a:t>IEEE is your professional home</a:t>
            </a:r>
          </a:p>
          <a:p>
            <a:pPr>
              <a:lnSpc>
                <a:spcPct val="90000"/>
              </a:lnSpc>
              <a:spcBef>
                <a:spcPts val="500"/>
              </a:spcBef>
              <a:buBlip>
                <a:blip r:embed="rId2"/>
              </a:buBlip>
              <a:defRPr sz="2400"/>
            </a:pPr>
            <a:r>
              <a:t>It is a place for you to be among your peers, to network, and to advance yourself professionally and personally</a:t>
            </a:r>
          </a:p>
          <a:p>
            <a:pPr>
              <a:lnSpc>
                <a:spcPct val="90000"/>
              </a:lnSpc>
              <a:spcBef>
                <a:spcPts val="500"/>
              </a:spcBef>
              <a:buBlip>
                <a:blip r:embed="rId2"/>
              </a:buBlip>
              <a:defRPr sz="2400"/>
            </a:pPr>
            <a:r>
              <a:t>IEEE Volunteers have FUN!</a:t>
            </a:r>
          </a:p>
        </p:txBody>
      </p:sp>
      <p:pic>
        <p:nvPicPr>
          <p:cNvPr id="273" name="DSC00899.jpeg" descr="DSC00899"/>
          <p:cNvPicPr>
            <a:picLocks noChangeAspect="1"/>
          </p:cNvPicPr>
          <p:nvPr/>
        </p:nvPicPr>
        <p:blipFill>
          <a:blip r:embed="rId3">
            <a:extLst/>
          </a:blip>
          <a:stretch>
            <a:fillRect/>
          </a:stretch>
        </p:blipFill>
        <p:spPr>
          <a:xfrm>
            <a:off x="4191000" y="1828800"/>
            <a:ext cx="4800600" cy="3600450"/>
          </a:xfrm>
          <a:prstGeom prst="rect">
            <a:avLst/>
          </a:prstGeom>
          <a:ln w="12700">
            <a:miter lim="400000"/>
          </a:ln>
        </p:spPr>
      </p:pic>
    </p:spTree>
    <p:extLst>
      <p:ext uri="{BB962C8B-B14F-4D97-AF65-F5344CB8AC3E}">
        <p14:creationId xmlns:p14="http://schemas.microsoft.com/office/powerpoint/2010/main" val="17731386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how do I get officers?</a:t>
            </a:r>
          </a:p>
        </p:txBody>
      </p:sp>
      <p:sp>
        <p:nvSpPr>
          <p:cNvPr id="3" name="Content Placeholder 2"/>
          <p:cNvSpPr>
            <a:spLocks noGrp="1"/>
          </p:cNvSpPr>
          <p:nvPr>
            <p:ph sz="half" idx="11"/>
          </p:nvPr>
        </p:nvSpPr>
        <p:spPr/>
        <p:txBody>
          <a:bodyPr/>
          <a:lstStyle/>
          <a:p>
            <a:endParaRPr lang="en-US"/>
          </a:p>
        </p:txBody>
      </p:sp>
    </p:spTree>
    <p:extLst>
      <p:ext uri="{BB962C8B-B14F-4D97-AF65-F5344CB8AC3E}">
        <p14:creationId xmlns:p14="http://schemas.microsoft.com/office/powerpoint/2010/main" val="9088539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p:cNvSpPr>
          <p:nvPr>
            <p:ph type="title" idx="4294967295"/>
          </p:nvPr>
        </p:nvSpPr>
        <p:spPr>
          <a:xfrm>
            <a:off x="685800" y="609599"/>
            <a:ext cx="7772400" cy="1143002"/>
          </a:xfrm>
          <a:prstGeom prst="rect">
            <a:avLst/>
          </a:prstGeom>
        </p:spPr>
        <p:txBody>
          <a:bodyPr>
            <a:normAutofit/>
          </a:bodyPr>
          <a:lstStyle>
            <a:lvl1pPr>
              <a:defRPr b="0">
                <a:solidFill>
                  <a:srgbClr val="0070C0"/>
                </a:solidFill>
              </a:defRPr>
            </a:lvl1pPr>
          </a:lstStyle>
          <a:p>
            <a:r>
              <a:t>Branch Administration</a:t>
            </a:r>
          </a:p>
        </p:txBody>
      </p:sp>
      <p:sp>
        <p:nvSpPr>
          <p:cNvPr id="102" name="Shape 102"/>
          <p:cNvSpPr>
            <a:spLocks noGrp="1"/>
          </p:cNvSpPr>
          <p:nvPr>
            <p:ph type="body" idx="4294967295"/>
          </p:nvPr>
        </p:nvSpPr>
        <p:spPr>
          <a:xfrm>
            <a:off x="685800" y="1981200"/>
            <a:ext cx="7772400" cy="4114800"/>
          </a:xfrm>
          <a:prstGeom prst="rect">
            <a:avLst/>
          </a:prstGeom>
        </p:spPr>
        <p:txBody>
          <a:bodyPr>
            <a:normAutofit/>
          </a:bodyPr>
          <a:lstStyle/>
          <a:p>
            <a:pPr>
              <a:lnSpc>
                <a:spcPct val="80000"/>
              </a:lnSpc>
              <a:spcBef>
                <a:spcPts val="400"/>
              </a:spcBef>
              <a:buBlip>
                <a:blip r:embed="rId3"/>
              </a:buBlip>
              <a:defRPr sz="2000"/>
            </a:pPr>
            <a:r>
              <a:t>Key individuals in your Student Branch include:</a:t>
            </a:r>
          </a:p>
          <a:p>
            <a:pPr>
              <a:lnSpc>
                <a:spcPct val="80000"/>
              </a:lnSpc>
              <a:buSzTx/>
              <a:buNone/>
              <a:defRPr sz="2000"/>
            </a:pPr>
            <a:endParaRPr/>
          </a:p>
          <a:p>
            <a:pPr>
              <a:lnSpc>
                <a:spcPct val="80000"/>
              </a:lnSpc>
              <a:spcBef>
                <a:spcPts val="400"/>
              </a:spcBef>
              <a:buBlip>
                <a:blip r:embed="rId3"/>
              </a:buBlip>
              <a:defRPr sz="2000"/>
            </a:pPr>
            <a:r>
              <a:t>Student Officers</a:t>
            </a:r>
          </a:p>
          <a:p>
            <a:pPr marL="742950" lvl="1" indent="-285750">
              <a:lnSpc>
                <a:spcPct val="80000"/>
              </a:lnSpc>
              <a:spcBef>
                <a:spcPts val="0"/>
              </a:spcBef>
              <a:buClr>
                <a:srgbClr val="808080"/>
              </a:buClr>
              <a:defRPr sz="1800"/>
            </a:pPr>
            <a:r>
              <a:t>Chair (not President!)</a:t>
            </a:r>
          </a:p>
          <a:p>
            <a:pPr marL="742950" lvl="1" indent="-285750">
              <a:lnSpc>
                <a:spcPct val="80000"/>
              </a:lnSpc>
              <a:spcBef>
                <a:spcPts val="0"/>
              </a:spcBef>
              <a:buClr>
                <a:srgbClr val="808080"/>
              </a:buClr>
              <a:defRPr sz="1800"/>
            </a:pPr>
            <a:r>
              <a:t>Vice-Chair                 </a:t>
            </a:r>
          </a:p>
          <a:p>
            <a:pPr marL="742950" lvl="1" indent="-285750">
              <a:lnSpc>
                <a:spcPct val="80000"/>
              </a:lnSpc>
              <a:spcBef>
                <a:spcPts val="0"/>
              </a:spcBef>
              <a:buClr>
                <a:srgbClr val="808080"/>
              </a:buClr>
              <a:defRPr sz="1800"/>
            </a:pPr>
            <a:r>
              <a:t>Secretary </a:t>
            </a:r>
          </a:p>
          <a:p>
            <a:pPr marL="742950" lvl="1" indent="-285750">
              <a:lnSpc>
                <a:spcPct val="80000"/>
              </a:lnSpc>
              <a:spcBef>
                <a:spcPts val="0"/>
              </a:spcBef>
              <a:buClr>
                <a:srgbClr val="808080"/>
              </a:buClr>
              <a:defRPr sz="1800"/>
            </a:pPr>
            <a:r>
              <a:t>Treasurer </a:t>
            </a:r>
          </a:p>
          <a:p>
            <a:pPr marL="285750" lvl="1" indent="171450">
              <a:lnSpc>
                <a:spcPct val="80000"/>
              </a:lnSpc>
              <a:spcBef>
                <a:spcPts val="0"/>
              </a:spcBef>
              <a:buSzTx/>
              <a:buNone/>
              <a:defRPr sz="1800"/>
            </a:pPr>
            <a:endParaRPr/>
          </a:p>
          <a:p>
            <a:pPr>
              <a:lnSpc>
                <a:spcPct val="80000"/>
              </a:lnSpc>
              <a:spcBef>
                <a:spcPts val="400"/>
              </a:spcBef>
              <a:buBlip>
                <a:blip r:embed="rId3"/>
              </a:buBlip>
              <a:defRPr sz="2000"/>
            </a:pPr>
            <a:r>
              <a:t>Branch Counselor and/or Branch Chapter Advisor</a:t>
            </a:r>
          </a:p>
          <a:p>
            <a:pPr marL="742950" lvl="1" indent="-285750">
              <a:lnSpc>
                <a:spcPct val="80000"/>
              </a:lnSpc>
              <a:spcBef>
                <a:spcPts val="0"/>
              </a:spcBef>
              <a:buClr>
                <a:srgbClr val="808080"/>
              </a:buClr>
              <a:defRPr sz="1800"/>
            </a:pPr>
            <a:endParaRPr/>
          </a:p>
          <a:p>
            <a:pPr>
              <a:lnSpc>
                <a:spcPct val="80000"/>
              </a:lnSpc>
              <a:spcBef>
                <a:spcPts val="400"/>
              </a:spcBef>
              <a:buBlip>
                <a:blip r:embed="rId3"/>
              </a:buBlip>
              <a:defRPr sz="2000"/>
            </a:pPr>
            <a:r>
              <a:t>Branch Mentor</a:t>
            </a:r>
          </a:p>
          <a:p>
            <a:pPr marL="742950" lvl="1" indent="-285750">
              <a:lnSpc>
                <a:spcPct val="80000"/>
              </a:lnSpc>
              <a:spcBef>
                <a:spcPts val="0"/>
              </a:spcBef>
              <a:buClr>
                <a:srgbClr val="808080"/>
              </a:buClr>
              <a:defRPr sz="1800"/>
            </a:pPr>
            <a:endParaRPr/>
          </a:p>
          <a:p>
            <a:pPr>
              <a:lnSpc>
                <a:spcPct val="80000"/>
              </a:lnSpc>
              <a:spcBef>
                <a:spcPts val="400"/>
              </a:spcBef>
              <a:buBlip>
                <a:blip r:embed="rId3"/>
              </a:buBlip>
              <a:defRPr sz="2000"/>
            </a:pPr>
            <a:r>
              <a:t>Committee Chairs (also Student members)</a:t>
            </a:r>
          </a:p>
        </p:txBody>
      </p:sp>
      <p:pic>
        <p:nvPicPr>
          <p:cNvPr id="103" name="j0233018.pdf" descr="j0233018"/>
          <p:cNvPicPr>
            <a:picLocks noChangeAspect="1"/>
          </p:cNvPicPr>
          <p:nvPr/>
        </p:nvPicPr>
        <p:blipFill>
          <a:blip r:embed="rId4">
            <a:extLst/>
          </a:blip>
          <a:stretch>
            <a:fillRect/>
          </a:stretch>
        </p:blipFill>
        <p:spPr>
          <a:xfrm>
            <a:off x="6858000" y="1828800"/>
            <a:ext cx="1727200" cy="1752600"/>
          </a:xfrm>
          <a:prstGeom prst="rect">
            <a:avLst/>
          </a:prstGeom>
          <a:ln w="12700">
            <a:miter lim="400000"/>
          </a:ln>
        </p:spPr>
      </p:pic>
      <p:pic>
        <p:nvPicPr>
          <p:cNvPr id="104" name="pasted-image.pdf"/>
          <p:cNvPicPr>
            <a:picLocks noChangeAspect="1"/>
          </p:cNvPicPr>
          <p:nvPr/>
        </p:nvPicPr>
        <p:blipFill>
          <a:blip r:embed="rId5">
            <a:extLst/>
          </a:blip>
          <a:stretch>
            <a:fillRect/>
          </a:stretch>
        </p:blipFill>
        <p:spPr>
          <a:xfrm>
            <a:off x="0" y="0"/>
            <a:ext cx="9144000" cy="6858000"/>
          </a:xfrm>
          <a:prstGeom prst="rect">
            <a:avLst/>
          </a:prstGeom>
          <a:ln w="12700">
            <a:miter lim="400000"/>
          </a:ln>
        </p:spPr>
      </p:pic>
      <p:pic>
        <p:nvPicPr>
          <p:cNvPr id="105" name="pasted-image.pdf"/>
          <p:cNvPicPr>
            <a:picLocks noChangeAspect="1"/>
          </p:cNvPicPr>
          <p:nvPr/>
        </p:nvPicPr>
        <p:blipFill>
          <a:blip r:embed="rId6">
            <a:extLst/>
          </a:blip>
          <a:stretch>
            <a:fillRect/>
          </a:stretch>
        </p:blipFill>
        <p:spPr>
          <a:xfrm>
            <a:off x="0" y="0"/>
            <a:ext cx="9144000" cy="6858000"/>
          </a:xfrm>
          <a:prstGeom prst="rect">
            <a:avLst/>
          </a:prstGeom>
          <a:ln w="12700">
            <a:miter lim="400000"/>
          </a:ln>
        </p:spPr>
      </p:pic>
      <p:pic>
        <p:nvPicPr>
          <p:cNvPr id="106" name="pasted-image.pdf"/>
          <p:cNvPicPr>
            <a:picLocks noChangeAspect="1"/>
          </p:cNvPicPr>
          <p:nvPr/>
        </p:nvPicPr>
        <p:blipFill>
          <a:blip r:embed="rId7">
            <a:extLst/>
          </a:blip>
          <a:stretch>
            <a:fillRect/>
          </a:stretch>
        </p:blipFill>
        <p:spPr>
          <a:xfrm>
            <a:off x="0" y="0"/>
            <a:ext cx="9144000" cy="6858000"/>
          </a:xfrm>
          <a:prstGeom prst="rect">
            <a:avLst/>
          </a:prstGeom>
          <a:ln w="12700">
            <a:miter lim="400000"/>
          </a:ln>
        </p:spPr>
      </p:pic>
    </p:spTree>
    <p:extLst>
      <p:ext uri="{BB962C8B-B14F-4D97-AF65-F5344CB8AC3E}">
        <p14:creationId xmlns:p14="http://schemas.microsoft.com/office/powerpoint/2010/main" val="1179546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p:nvPr/>
        </p:nvSpPr>
        <p:spPr>
          <a:xfrm>
            <a:off x="1098550" y="1219200"/>
            <a:ext cx="7573963" cy="3906467"/>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a:lnSpc>
                <a:spcPct val="100000"/>
              </a:lnSpc>
              <a:spcBef>
                <a:spcPts val="400"/>
              </a:spcBef>
              <a:buSzTx/>
              <a:buNone/>
              <a:defRPr sz="2000"/>
            </a:pPr>
            <a:r>
              <a:t>   Serves as the Executive Officer of the Student Branch.</a:t>
            </a:r>
          </a:p>
          <a:p>
            <a:pPr>
              <a:lnSpc>
                <a:spcPct val="100000"/>
              </a:lnSpc>
              <a:spcBef>
                <a:spcPts val="400"/>
              </a:spcBef>
              <a:buSzTx/>
              <a:buNone/>
              <a:defRPr sz="2000"/>
            </a:pPr>
            <a:r>
              <a:t>   Manages the general operations of the Branch.</a:t>
            </a:r>
          </a:p>
          <a:p>
            <a:pPr>
              <a:lnSpc>
                <a:spcPct val="100000"/>
              </a:lnSpc>
              <a:spcBef>
                <a:spcPts val="400"/>
              </a:spcBef>
              <a:buSzTx/>
              <a:buNone/>
              <a:defRPr sz="2000"/>
            </a:pPr>
            <a:r>
              <a:t>   Presides at all meetings of the Branch.</a:t>
            </a:r>
          </a:p>
          <a:p>
            <a:pPr>
              <a:lnSpc>
                <a:spcPct val="100000"/>
              </a:lnSpc>
              <a:spcBef>
                <a:spcPts val="400"/>
              </a:spcBef>
              <a:buSzTx/>
              <a:buNone/>
              <a:defRPr sz="2000"/>
            </a:pPr>
            <a:r>
              <a:t>   Appoints committee chairs.</a:t>
            </a:r>
          </a:p>
          <a:p>
            <a:pPr>
              <a:lnSpc>
                <a:spcPct val="100000"/>
              </a:lnSpc>
              <a:spcBef>
                <a:spcPts val="400"/>
              </a:spcBef>
              <a:buSzTx/>
              <a:buNone/>
              <a:defRPr sz="2000"/>
            </a:pPr>
            <a:r>
              <a:t>   Involved in “forward planning” for the Branch.</a:t>
            </a:r>
          </a:p>
          <a:p>
            <a:pPr>
              <a:lnSpc>
                <a:spcPct val="100000"/>
              </a:lnSpc>
              <a:spcBef>
                <a:spcPts val="400"/>
              </a:spcBef>
              <a:buSzTx/>
              <a:buNone/>
              <a:defRPr sz="2000"/>
            </a:pPr>
            <a:r>
              <a:t>   Prepares necessary reports for IEEE Student Services. </a:t>
            </a:r>
          </a:p>
          <a:p>
            <a:pPr>
              <a:lnSpc>
                <a:spcPct val="100000"/>
              </a:lnSpc>
              <a:spcBef>
                <a:spcPts val="400"/>
              </a:spcBef>
              <a:buSzTx/>
              <a:buNone/>
              <a:defRPr sz="2000"/>
            </a:pPr>
            <a:r>
              <a:t>   Arranges for election of new Officers before leaving office.</a:t>
            </a:r>
          </a:p>
          <a:p>
            <a:pPr>
              <a:lnSpc>
                <a:spcPct val="100000"/>
              </a:lnSpc>
              <a:spcBef>
                <a:spcPts val="400"/>
              </a:spcBef>
              <a:buSzTx/>
              <a:buNone/>
              <a:defRPr sz="2000"/>
            </a:pPr>
            <a:r>
              <a:t>   Communicates frequently with other Officers.</a:t>
            </a:r>
          </a:p>
          <a:p>
            <a:pPr>
              <a:lnSpc>
                <a:spcPct val="100000"/>
              </a:lnSpc>
              <a:spcBef>
                <a:spcPts val="400"/>
              </a:spcBef>
              <a:buSzTx/>
              <a:buNone/>
              <a:defRPr sz="2000"/>
            </a:pPr>
            <a:r>
              <a:t>   Works with Branch Counselor in dealings with the Department </a:t>
            </a:r>
          </a:p>
          <a:p>
            <a:pPr>
              <a:lnSpc>
                <a:spcPct val="100000"/>
              </a:lnSpc>
              <a:spcBef>
                <a:spcPts val="400"/>
              </a:spcBef>
              <a:buSzTx/>
              <a:buNone/>
              <a:defRPr sz="2000"/>
            </a:pPr>
            <a:r>
              <a:t>     and Faculty, as well as the local IEEE Section and GOLD</a:t>
            </a:r>
          </a:p>
          <a:p>
            <a:pPr>
              <a:lnSpc>
                <a:spcPct val="100000"/>
              </a:lnSpc>
              <a:spcBef>
                <a:spcPts val="400"/>
              </a:spcBef>
              <a:buSzTx/>
              <a:buNone/>
              <a:defRPr sz="2000"/>
            </a:pPr>
            <a:r>
              <a:t>     Affinity Groups.</a:t>
            </a:r>
          </a:p>
        </p:txBody>
      </p:sp>
      <p:sp>
        <p:nvSpPr>
          <p:cNvPr id="111" name="Shape 111"/>
          <p:cNvSpPr/>
          <p:nvPr/>
        </p:nvSpPr>
        <p:spPr>
          <a:xfrm>
            <a:off x="288925" y="639762"/>
            <a:ext cx="4704682" cy="610520"/>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lvl1pPr>
              <a:spcBef>
                <a:spcPts val="800"/>
              </a:spcBef>
              <a:buSzTx/>
              <a:buNone/>
              <a:defRPr sz="3600">
                <a:solidFill>
                  <a:srgbClr val="0070C0"/>
                </a:solidFill>
              </a:defRPr>
            </a:lvl1pPr>
          </a:lstStyle>
          <a:p>
            <a:r>
              <a:t>Student Branch Chairs</a:t>
            </a:r>
          </a:p>
        </p:txBody>
      </p:sp>
      <p:pic>
        <p:nvPicPr>
          <p:cNvPr id="112" name="MCj01981290000[1].pdf" descr="MCj01981290000[1]"/>
          <p:cNvPicPr>
            <a:picLocks noChangeAspect="1"/>
          </p:cNvPicPr>
          <p:nvPr/>
        </p:nvPicPr>
        <p:blipFill>
          <a:blip r:embed="rId2">
            <a:extLst/>
          </a:blip>
          <a:stretch>
            <a:fillRect/>
          </a:stretch>
        </p:blipFill>
        <p:spPr>
          <a:xfrm>
            <a:off x="7086600" y="1905000"/>
            <a:ext cx="1600200" cy="1573213"/>
          </a:xfrm>
          <a:prstGeom prst="rect">
            <a:avLst/>
          </a:prstGeom>
          <a:ln w="12700">
            <a:miter lim="400000"/>
          </a:ln>
        </p:spPr>
      </p:pic>
      <p:pic>
        <p:nvPicPr>
          <p:cNvPr id="113" name="pasted-image.pdf"/>
          <p:cNvPicPr>
            <a:picLocks noChangeAspect="1"/>
          </p:cNvPicPr>
          <p:nvPr/>
        </p:nvPicPr>
        <p:blipFill>
          <a:blip r:embed="rId3">
            <a:extLst/>
          </a:blip>
          <a:stretch>
            <a:fillRect/>
          </a:stretch>
        </p:blipFill>
        <p:spPr>
          <a:xfrm>
            <a:off x="0" y="0"/>
            <a:ext cx="9144000" cy="6858000"/>
          </a:xfrm>
          <a:prstGeom prst="rect">
            <a:avLst/>
          </a:prstGeom>
          <a:ln w="12700">
            <a:miter lim="400000"/>
          </a:ln>
        </p:spPr>
      </p:pic>
      <p:pic>
        <p:nvPicPr>
          <p:cNvPr id="114" name="pasted-image.pdf"/>
          <p:cNvPicPr>
            <a:picLocks noChangeAspect="1"/>
          </p:cNvPicPr>
          <p:nvPr/>
        </p:nvPicPr>
        <p:blipFill>
          <a:blip r:embed="rId4">
            <a:extLst/>
          </a:blip>
          <a:stretch>
            <a:fillRect/>
          </a:stretch>
        </p:blipFill>
        <p:spPr>
          <a:xfrm>
            <a:off x="0" y="0"/>
            <a:ext cx="9144000" cy="6858000"/>
          </a:xfrm>
          <a:prstGeom prst="rect">
            <a:avLst/>
          </a:prstGeom>
          <a:ln w="12700">
            <a:miter lim="400000"/>
          </a:ln>
        </p:spPr>
      </p:pic>
    </p:spTree>
    <p:extLst>
      <p:ext uri="{BB962C8B-B14F-4D97-AF65-F5344CB8AC3E}">
        <p14:creationId xmlns:p14="http://schemas.microsoft.com/office/powerpoint/2010/main" val="23773935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nvSpPr>
        <p:spPr>
          <a:xfrm>
            <a:off x="361950" y="122237"/>
            <a:ext cx="6363991" cy="1193117"/>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p>
            <a:pPr>
              <a:spcBef>
                <a:spcPts val="400"/>
              </a:spcBef>
              <a:buSzTx/>
              <a:buNone/>
              <a:defRPr sz="3200">
                <a:solidFill>
                  <a:srgbClr val="0070C0"/>
                </a:solidFill>
              </a:defRPr>
            </a:pPr>
            <a:endParaRPr/>
          </a:p>
          <a:p>
            <a:pPr>
              <a:spcBef>
                <a:spcPts val="900"/>
              </a:spcBef>
              <a:buSzTx/>
              <a:buNone/>
              <a:defRPr sz="4000">
                <a:solidFill>
                  <a:srgbClr val="0070C0"/>
                </a:solidFill>
              </a:defRPr>
            </a:pPr>
            <a:r>
              <a:t>Student Branch Vice-Chairs</a:t>
            </a:r>
          </a:p>
        </p:txBody>
      </p:sp>
      <p:sp>
        <p:nvSpPr>
          <p:cNvPr id="117" name="Shape 117"/>
          <p:cNvSpPr/>
          <p:nvPr/>
        </p:nvSpPr>
        <p:spPr>
          <a:xfrm>
            <a:off x="577170" y="1589314"/>
            <a:ext cx="6465888" cy="3888884"/>
          </a:xfrm>
          <a:prstGeom prst="rect">
            <a:avLst/>
          </a:prstGeom>
          <a:ln w="12700">
            <a:miter lim="400000"/>
          </a:ln>
          <a:extLst>
            <a:ext uri="{C572A759-6A51-4108-AA02-DFA0A04FC94B}">
              <ma14:wrappingTextBoxFlag xmlns:ma14="http://schemas.microsoft.com/office/mac/drawingml/2011/main" xmlns="" val="1"/>
            </a:ext>
          </a:extLst>
        </p:spPr>
        <p:txBody>
          <a:bodyPr wrap="square" lIns="46037" tIns="46037" rIns="46037" bIns="46037">
            <a:spAutoFit/>
          </a:bodyPr>
          <a:lstStyle/>
          <a:p>
            <a:pPr>
              <a:lnSpc>
                <a:spcPct val="100000"/>
              </a:lnSpc>
              <a:spcBef>
                <a:spcPts val="400"/>
              </a:spcBef>
              <a:buSzTx/>
              <a:buNone/>
              <a:defRPr sz="2000"/>
            </a:pPr>
            <a:r>
              <a:rPr dirty="0"/>
              <a:t>   Serve as the junior Executive Officer of the Student Branch.</a:t>
            </a:r>
          </a:p>
          <a:p>
            <a:pPr>
              <a:lnSpc>
                <a:spcPct val="100000"/>
              </a:lnSpc>
              <a:spcBef>
                <a:spcPts val="400"/>
              </a:spcBef>
              <a:buSzTx/>
              <a:buNone/>
              <a:defRPr sz="2000"/>
            </a:pPr>
            <a:endParaRPr dirty="0"/>
          </a:p>
          <a:p>
            <a:pPr>
              <a:lnSpc>
                <a:spcPct val="100000"/>
              </a:lnSpc>
              <a:spcBef>
                <a:spcPts val="400"/>
              </a:spcBef>
              <a:buSzTx/>
              <a:buNone/>
              <a:defRPr sz="2000"/>
            </a:pPr>
            <a:r>
              <a:rPr dirty="0"/>
              <a:t>   Chair the Program or Membership Committee.</a:t>
            </a:r>
          </a:p>
          <a:p>
            <a:pPr>
              <a:lnSpc>
                <a:spcPct val="100000"/>
              </a:lnSpc>
              <a:spcBef>
                <a:spcPts val="400"/>
              </a:spcBef>
              <a:buSzTx/>
              <a:buNone/>
              <a:defRPr sz="2000"/>
            </a:pPr>
            <a:endParaRPr dirty="0"/>
          </a:p>
          <a:p>
            <a:pPr>
              <a:lnSpc>
                <a:spcPct val="100000"/>
              </a:lnSpc>
              <a:spcBef>
                <a:spcPts val="400"/>
              </a:spcBef>
              <a:buSzTx/>
              <a:buNone/>
              <a:defRPr sz="2000"/>
            </a:pPr>
            <a:r>
              <a:rPr dirty="0"/>
              <a:t>   Monitor the progress of Branch programs.</a:t>
            </a:r>
          </a:p>
          <a:p>
            <a:pPr>
              <a:lnSpc>
                <a:spcPct val="100000"/>
              </a:lnSpc>
              <a:spcBef>
                <a:spcPts val="400"/>
              </a:spcBef>
              <a:buSzTx/>
              <a:buNone/>
              <a:defRPr sz="2000"/>
            </a:pPr>
            <a:endParaRPr dirty="0"/>
          </a:p>
          <a:p>
            <a:pPr>
              <a:lnSpc>
                <a:spcPct val="100000"/>
              </a:lnSpc>
              <a:spcBef>
                <a:spcPts val="400"/>
              </a:spcBef>
              <a:buSzTx/>
              <a:buNone/>
              <a:defRPr sz="2000"/>
            </a:pPr>
            <a:r>
              <a:rPr dirty="0"/>
              <a:t>   Fill in for the Student Branch Chair as required.</a:t>
            </a:r>
          </a:p>
          <a:p>
            <a:pPr>
              <a:lnSpc>
                <a:spcPct val="100000"/>
              </a:lnSpc>
              <a:spcBef>
                <a:spcPts val="400"/>
              </a:spcBef>
              <a:buSzTx/>
              <a:buNone/>
              <a:defRPr sz="2000"/>
            </a:pPr>
            <a:endParaRPr dirty="0"/>
          </a:p>
          <a:p>
            <a:pPr>
              <a:lnSpc>
                <a:spcPct val="100000"/>
              </a:lnSpc>
              <a:spcBef>
                <a:spcPts val="400"/>
              </a:spcBef>
              <a:buSzTx/>
              <a:buNone/>
              <a:defRPr sz="2000"/>
            </a:pPr>
            <a:r>
              <a:rPr dirty="0"/>
              <a:t>   At some Branches, may run for Chair next year for continuity.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5941" y="1950883"/>
            <a:ext cx="1992086" cy="2642889"/>
          </a:xfrm>
          <a:prstGeom prst="rect">
            <a:avLst/>
          </a:prstGeom>
        </p:spPr>
      </p:pic>
    </p:spTree>
    <p:extLst>
      <p:ext uri="{BB962C8B-B14F-4D97-AF65-F5344CB8AC3E}">
        <p14:creationId xmlns:p14="http://schemas.microsoft.com/office/powerpoint/2010/main" val="21767527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p:nvPr/>
        </p:nvSpPr>
        <p:spPr>
          <a:xfrm>
            <a:off x="498475" y="487362"/>
            <a:ext cx="5921724" cy="646958"/>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lvl1pPr>
              <a:spcBef>
                <a:spcPts val="900"/>
              </a:spcBef>
              <a:buSzTx/>
              <a:buNone/>
              <a:defRPr sz="4000">
                <a:solidFill>
                  <a:srgbClr val="0070C0"/>
                </a:solidFill>
              </a:defRPr>
            </a:lvl1pPr>
          </a:lstStyle>
          <a:p>
            <a:r>
              <a:t>Student Branch Secretary</a:t>
            </a:r>
          </a:p>
        </p:txBody>
      </p:sp>
      <p:sp>
        <p:nvSpPr>
          <p:cNvPr id="121" name="Shape 121"/>
          <p:cNvSpPr/>
          <p:nvPr/>
        </p:nvSpPr>
        <p:spPr>
          <a:xfrm>
            <a:off x="1009650" y="1325562"/>
            <a:ext cx="7580313" cy="3662627"/>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a:lnSpc>
                <a:spcPct val="100000"/>
              </a:lnSpc>
              <a:spcBef>
                <a:spcPts val="400"/>
              </a:spcBef>
              <a:buSzTx/>
              <a:buNone/>
              <a:defRPr sz="2000"/>
            </a:pPr>
            <a:r>
              <a:t>  Keep detailed records of all Branch meetings, activities.</a:t>
            </a:r>
          </a:p>
          <a:p>
            <a:pPr>
              <a:lnSpc>
                <a:spcPct val="100000"/>
              </a:lnSpc>
              <a:spcBef>
                <a:spcPts val="400"/>
              </a:spcBef>
              <a:buSzTx/>
              <a:buNone/>
              <a:defRPr sz="2000"/>
            </a:pPr>
            <a:r>
              <a:t>  Carry out all necessary communications of the Branch, including the filing of reports with IEEE Headquarters. </a:t>
            </a:r>
          </a:p>
          <a:p>
            <a:pPr>
              <a:lnSpc>
                <a:spcPct val="100000"/>
              </a:lnSpc>
              <a:spcBef>
                <a:spcPts val="400"/>
              </a:spcBef>
              <a:buSzTx/>
              <a:buNone/>
              <a:defRPr sz="2000"/>
            </a:pPr>
            <a:r>
              <a:t>  Maintain posters, forms and other supplies as required.</a:t>
            </a:r>
          </a:p>
          <a:p>
            <a:pPr>
              <a:lnSpc>
                <a:spcPct val="100000"/>
              </a:lnSpc>
              <a:spcBef>
                <a:spcPts val="400"/>
              </a:spcBef>
              <a:buSzTx/>
              <a:buNone/>
              <a:defRPr sz="2000"/>
            </a:pPr>
            <a:r>
              <a:t>  Post a calendar of events to keep all members informed of Branch activities on the web site and other areas on campus.</a:t>
            </a:r>
          </a:p>
          <a:p>
            <a:pPr>
              <a:lnSpc>
                <a:spcPct val="100000"/>
              </a:lnSpc>
              <a:spcBef>
                <a:spcPts val="400"/>
              </a:spcBef>
              <a:buSzTx/>
              <a:buNone/>
              <a:defRPr sz="2000"/>
            </a:pPr>
            <a:r>
              <a:t>  Ensure that all Branch activities are conducted under the provisions of the current Branch policies for IEEE and the university.</a:t>
            </a:r>
          </a:p>
          <a:p>
            <a:pPr>
              <a:lnSpc>
                <a:spcPct val="100000"/>
              </a:lnSpc>
              <a:spcBef>
                <a:spcPts val="400"/>
              </a:spcBef>
              <a:buSzTx/>
              <a:buNone/>
              <a:defRPr sz="2000"/>
            </a:pPr>
            <a:r>
              <a:t>  Arrange for orderly transfer of all Branch records to incoming </a:t>
            </a:r>
          </a:p>
          <a:p>
            <a:pPr>
              <a:lnSpc>
                <a:spcPct val="100000"/>
              </a:lnSpc>
              <a:spcBef>
                <a:spcPts val="400"/>
              </a:spcBef>
              <a:buSzTx/>
              <a:buNone/>
              <a:defRPr sz="2000"/>
            </a:pPr>
            <a:r>
              <a:t>   Secretary.</a:t>
            </a:r>
          </a:p>
        </p:txBody>
      </p:sp>
      <p:pic>
        <p:nvPicPr>
          <p:cNvPr id="122" name="MCj03246040000[1].pdf" descr="MCj03246040000[1]"/>
          <p:cNvPicPr>
            <a:picLocks noChangeAspect="1"/>
          </p:cNvPicPr>
          <p:nvPr/>
        </p:nvPicPr>
        <p:blipFill>
          <a:blip r:embed="rId2">
            <a:extLst/>
          </a:blip>
          <a:stretch>
            <a:fillRect/>
          </a:stretch>
        </p:blipFill>
        <p:spPr>
          <a:xfrm>
            <a:off x="7239000" y="304800"/>
            <a:ext cx="1439863" cy="1250950"/>
          </a:xfrm>
          <a:prstGeom prst="rect">
            <a:avLst/>
          </a:prstGeom>
          <a:ln w="12700">
            <a:miter lim="400000"/>
          </a:ln>
        </p:spPr>
      </p:pic>
    </p:spTree>
    <p:extLst>
      <p:ext uri="{BB962C8B-B14F-4D97-AF65-F5344CB8AC3E}">
        <p14:creationId xmlns:p14="http://schemas.microsoft.com/office/powerpoint/2010/main" val="1048372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 name="Shape 88"/>
          <p:cNvSpPr/>
          <p:nvPr/>
        </p:nvSpPr>
        <p:spPr>
          <a:xfrm>
            <a:off x="1066800" y="685800"/>
            <a:ext cx="6559601" cy="1738223"/>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p>
            <a:pPr>
              <a:spcBef>
                <a:spcPts val="800"/>
              </a:spcBef>
              <a:buSzTx/>
              <a:buNone/>
              <a:defRPr sz="3600"/>
            </a:pPr>
            <a:r>
              <a:t>Who qualifies for IEEE student </a:t>
            </a:r>
          </a:p>
          <a:p>
            <a:pPr>
              <a:spcBef>
                <a:spcPts val="800"/>
              </a:spcBef>
              <a:buSzTx/>
              <a:buNone/>
              <a:defRPr sz="3600"/>
            </a:pPr>
            <a:r>
              <a:t>Membership?</a:t>
            </a:r>
          </a:p>
        </p:txBody>
      </p:sp>
      <p:sp>
        <p:nvSpPr>
          <p:cNvPr id="89" name="Shape 89"/>
          <p:cNvSpPr/>
          <p:nvPr/>
        </p:nvSpPr>
        <p:spPr>
          <a:xfrm>
            <a:off x="1066800" y="2041524"/>
            <a:ext cx="7391400" cy="4007142"/>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a:lnSpc>
                <a:spcPct val="125000"/>
              </a:lnSpc>
              <a:spcBef>
                <a:spcPts val="500"/>
              </a:spcBef>
              <a:buSzTx/>
              <a:buNone/>
              <a:defRPr sz="2400"/>
            </a:pPr>
            <a:r>
              <a:t>Undergraduate or graduate students taking at least</a:t>
            </a:r>
          </a:p>
          <a:p>
            <a:pPr>
              <a:spcBef>
                <a:spcPts val="500"/>
              </a:spcBef>
              <a:buSzTx/>
              <a:buNone/>
              <a:defRPr sz="2400"/>
            </a:pPr>
            <a:r>
              <a:t>  50% of a normal full-time course of study</a:t>
            </a:r>
            <a:r>
              <a:rPr b="1"/>
              <a:t> </a:t>
            </a:r>
            <a:r>
              <a:t>in</a:t>
            </a:r>
            <a:r>
              <a:rPr b="1"/>
              <a:t> </a:t>
            </a:r>
            <a:r>
              <a:t>IEEE</a:t>
            </a:r>
          </a:p>
          <a:p>
            <a:pPr>
              <a:spcBef>
                <a:spcPts val="500"/>
              </a:spcBef>
              <a:buSzTx/>
              <a:buNone/>
              <a:defRPr sz="2400"/>
            </a:pPr>
            <a:r>
              <a:t>  designated field (going to school at least part-time)</a:t>
            </a:r>
          </a:p>
          <a:p>
            <a:pPr>
              <a:spcBef>
                <a:spcPts val="500"/>
              </a:spcBef>
              <a:buSzTx/>
              <a:buNone/>
              <a:defRPr sz="2400"/>
            </a:pPr>
            <a:r>
              <a:t>Listed below are the IEEE designated fields. These are important because it is from these areas that you can recruit new student members.</a:t>
            </a:r>
          </a:p>
          <a:p>
            <a:pPr marL="0" lvl="1" indent="457200">
              <a:lnSpc>
                <a:spcPct val="100000"/>
              </a:lnSpc>
              <a:spcBef>
                <a:spcPts val="0"/>
              </a:spcBef>
              <a:buSzTx/>
              <a:buNone/>
              <a:defRPr sz="1600"/>
            </a:pPr>
            <a:r>
              <a:t>Engineering</a:t>
            </a:r>
          </a:p>
          <a:p>
            <a:pPr marL="0" lvl="1" indent="457200">
              <a:lnSpc>
                <a:spcPct val="100000"/>
              </a:lnSpc>
              <a:spcBef>
                <a:spcPts val="0"/>
              </a:spcBef>
              <a:buSzTx/>
              <a:buNone/>
              <a:defRPr sz="1600"/>
            </a:pPr>
            <a:r>
              <a:t>Computer Science and Information Technology</a:t>
            </a:r>
          </a:p>
          <a:p>
            <a:pPr marL="0" lvl="1" indent="457200">
              <a:lnSpc>
                <a:spcPct val="100000"/>
              </a:lnSpc>
              <a:spcBef>
                <a:spcPts val="0"/>
              </a:spcBef>
              <a:buSzTx/>
              <a:buNone/>
              <a:defRPr sz="1600"/>
            </a:pPr>
            <a:r>
              <a:t>Physical Sciences</a:t>
            </a:r>
          </a:p>
          <a:p>
            <a:pPr marL="0" lvl="1" indent="457200">
              <a:lnSpc>
                <a:spcPct val="100000"/>
              </a:lnSpc>
              <a:spcBef>
                <a:spcPts val="0"/>
              </a:spcBef>
              <a:buSzTx/>
              <a:buNone/>
              <a:defRPr sz="1600"/>
            </a:pPr>
            <a:r>
              <a:t>Biological and Medical Sciences	</a:t>
            </a:r>
          </a:p>
          <a:p>
            <a:pPr marL="0" lvl="1" indent="457200">
              <a:lnSpc>
                <a:spcPct val="100000"/>
              </a:lnSpc>
              <a:spcBef>
                <a:spcPts val="0"/>
              </a:spcBef>
              <a:buSzTx/>
              <a:buNone/>
              <a:defRPr sz="1600"/>
            </a:pPr>
            <a:r>
              <a:t> Mathematics, </a:t>
            </a:r>
          </a:p>
          <a:p>
            <a:pPr marL="0" lvl="1" indent="457200">
              <a:lnSpc>
                <a:spcPct val="100000"/>
              </a:lnSpc>
              <a:spcBef>
                <a:spcPts val="0"/>
              </a:spcBef>
              <a:buSzTx/>
              <a:buNone/>
              <a:defRPr sz="1600"/>
            </a:pPr>
            <a:r>
              <a:t>Technical Communications, Education, Management, Law and Policy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p:nvPr/>
        </p:nvSpPr>
        <p:spPr>
          <a:xfrm>
            <a:off x="563562" y="487362"/>
            <a:ext cx="6175724" cy="646958"/>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lvl1pPr>
              <a:spcBef>
                <a:spcPts val="900"/>
              </a:spcBef>
              <a:buSzTx/>
              <a:buNone/>
              <a:defRPr sz="4000">
                <a:solidFill>
                  <a:srgbClr val="0070C0"/>
                </a:solidFill>
              </a:defRPr>
            </a:lvl1pPr>
          </a:lstStyle>
          <a:p>
            <a:r>
              <a:t>Student Branch Treasurers</a:t>
            </a:r>
          </a:p>
        </p:txBody>
      </p:sp>
      <p:sp>
        <p:nvSpPr>
          <p:cNvPr id="125" name="Shape 125"/>
          <p:cNvSpPr/>
          <p:nvPr/>
        </p:nvSpPr>
        <p:spPr>
          <a:xfrm>
            <a:off x="849312" y="1516062"/>
            <a:ext cx="7897914" cy="4253431"/>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p>
            <a:pPr>
              <a:lnSpc>
                <a:spcPct val="100000"/>
              </a:lnSpc>
              <a:spcBef>
                <a:spcPts val="400"/>
              </a:spcBef>
              <a:buSzTx/>
              <a:buNone/>
              <a:defRPr sz="2000"/>
            </a:pPr>
            <a:r>
              <a:t>  Responsible for ensuring the Branch’s finances are in order.</a:t>
            </a:r>
          </a:p>
          <a:p>
            <a:pPr>
              <a:lnSpc>
                <a:spcPct val="100000"/>
              </a:lnSpc>
              <a:spcBef>
                <a:spcPts val="400"/>
              </a:spcBef>
              <a:buSzTx/>
              <a:buNone/>
              <a:defRPr sz="2000"/>
            </a:pPr>
            <a:r>
              <a:t>  Ensure that the Student Branch account has co-signing authority</a:t>
            </a:r>
          </a:p>
          <a:p>
            <a:pPr>
              <a:lnSpc>
                <a:spcPct val="100000"/>
              </a:lnSpc>
              <a:spcBef>
                <a:spcPts val="400"/>
              </a:spcBef>
              <a:buSzTx/>
              <a:buNone/>
              <a:defRPr sz="2000"/>
            </a:pPr>
            <a:r>
              <a:t>    with the Student Branch Chair, Student Branch Counselor.</a:t>
            </a:r>
          </a:p>
          <a:p>
            <a:pPr>
              <a:lnSpc>
                <a:spcPct val="100000"/>
              </a:lnSpc>
              <a:spcBef>
                <a:spcPts val="400"/>
              </a:spcBef>
              <a:buSzTx/>
              <a:buNone/>
              <a:defRPr sz="2000"/>
            </a:pPr>
            <a:r>
              <a:t>  Deposit all monies received promptly in the Student Branch</a:t>
            </a:r>
          </a:p>
          <a:p>
            <a:pPr>
              <a:lnSpc>
                <a:spcPct val="100000"/>
              </a:lnSpc>
              <a:spcBef>
                <a:spcPts val="400"/>
              </a:spcBef>
              <a:buSzTx/>
              <a:buNone/>
              <a:defRPr sz="2000"/>
            </a:pPr>
            <a:r>
              <a:t>   account.</a:t>
            </a:r>
          </a:p>
          <a:p>
            <a:pPr>
              <a:lnSpc>
                <a:spcPct val="100000"/>
              </a:lnSpc>
              <a:spcBef>
                <a:spcPts val="400"/>
              </a:spcBef>
              <a:buSzTx/>
              <a:buNone/>
              <a:defRPr sz="2000"/>
            </a:pPr>
            <a:r>
              <a:t>  Prepare a budget at the start of the school (or fiscal) year.</a:t>
            </a:r>
          </a:p>
          <a:p>
            <a:pPr>
              <a:lnSpc>
                <a:spcPct val="100000"/>
              </a:lnSpc>
              <a:spcBef>
                <a:spcPts val="400"/>
              </a:spcBef>
              <a:buSzTx/>
              <a:buNone/>
              <a:defRPr sz="2000"/>
            </a:pPr>
            <a:r>
              <a:t>  Prepare end-of-year Financial Statements. </a:t>
            </a:r>
          </a:p>
          <a:p>
            <a:pPr>
              <a:lnSpc>
                <a:spcPct val="100000"/>
              </a:lnSpc>
              <a:spcBef>
                <a:spcPts val="400"/>
              </a:spcBef>
              <a:buSzTx/>
              <a:buNone/>
              <a:defRPr sz="2000"/>
            </a:pPr>
            <a:r>
              <a:t>  Chair the Fundraising Committee.</a:t>
            </a:r>
          </a:p>
          <a:p>
            <a:pPr>
              <a:lnSpc>
                <a:spcPct val="100000"/>
              </a:lnSpc>
              <a:spcBef>
                <a:spcPts val="400"/>
              </a:spcBef>
              <a:buSzTx/>
              <a:buNone/>
              <a:defRPr sz="2000"/>
            </a:pPr>
            <a:r>
              <a:t>  are Co-signing Officers (jointly with the Student Branch Chair).</a:t>
            </a:r>
          </a:p>
          <a:p>
            <a:pPr>
              <a:lnSpc>
                <a:spcPct val="100000"/>
              </a:lnSpc>
              <a:spcBef>
                <a:spcPts val="400"/>
              </a:spcBef>
              <a:buSzTx/>
              <a:buNone/>
              <a:defRPr sz="2000"/>
            </a:pPr>
            <a:r>
              <a:t>  Arrange for orderly transfer of all accounts and records to incoming </a:t>
            </a:r>
          </a:p>
          <a:p>
            <a:pPr>
              <a:lnSpc>
                <a:spcPct val="100000"/>
              </a:lnSpc>
              <a:spcBef>
                <a:spcPts val="400"/>
              </a:spcBef>
              <a:buSzTx/>
              <a:buNone/>
              <a:defRPr sz="2000"/>
            </a:pPr>
            <a:r>
              <a:t>   Treasurer.</a:t>
            </a:r>
          </a:p>
        </p:txBody>
      </p:sp>
      <p:pic>
        <p:nvPicPr>
          <p:cNvPr id="126" name="j0222019.pdf" descr="j0222019"/>
          <p:cNvPicPr>
            <a:picLocks noChangeAspect="1"/>
          </p:cNvPicPr>
          <p:nvPr/>
        </p:nvPicPr>
        <p:blipFill>
          <a:blip r:embed="rId2">
            <a:extLst/>
          </a:blip>
          <a:stretch>
            <a:fillRect/>
          </a:stretch>
        </p:blipFill>
        <p:spPr>
          <a:xfrm>
            <a:off x="152400" y="5486400"/>
            <a:ext cx="1139825" cy="1143000"/>
          </a:xfrm>
          <a:prstGeom prst="rect">
            <a:avLst/>
          </a:prstGeom>
          <a:ln w="12700">
            <a:miter lim="400000"/>
          </a:ln>
        </p:spPr>
      </p:pic>
      <p:pic>
        <p:nvPicPr>
          <p:cNvPr id="127" name="j0222015.pdf" descr="j0222015"/>
          <p:cNvPicPr>
            <a:picLocks noChangeAspect="1"/>
          </p:cNvPicPr>
          <p:nvPr/>
        </p:nvPicPr>
        <p:blipFill>
          <a:blip r:embed="rId3">
            <a:extLst/>
          </a:blip>
          <a:stretch>
            <a:fillRect/>
          </a:stretch>
        </p:blipFill>
        <p:spPr>
          <a:xfrm>
            <a:off x="7391400" y="609600"/>
            <a:ext cx="1193800" cy="1198563"/>
          </a:xfrm>
          <a:prstGeom prst="rect">
            <a:avLst/>
          </a:prstGeom>
          <a:ln w="12700">
            <a:miter lim="400000"/>
          </a:ln>
        </p:spPr>
      </p:pic>
      <p:pic>
        <p:nvPicPr>
          <p:cNvPr id="128" name="j0222021.pdf" descr="j0222021"/>
          <p:cNvPicPr>
            <a:picLocks noChangeAspect="1"/>
          </p:cNvPicPr>
          <p:nvPr/>
        </p:nvPicPr>
        <p:blipFill>
          <a:blip r:embed="rId4">
            <a:extLst/>
          </a:blip>
          <a:stretch>
            <a:fillRect/>
          </a:stretch>
        </p:blipFill>
        <p:spPr>
          <a:xfrm>
            <a:off x="7315200" y="5105400"/>
            <a:ext cx="1063625" cy="1066800"/>
          </a:xfrm>
          <a:prstGeom prst="rect">
            <a:avLst/>
          </a:prstGeom>
          <a:ln w="12700">
            <a:miter lim="400000"/>
          </a:ln>
        </p:spPr>
      </p:pic>
    </p:spTree>
    <p:extLst>
      <p:ext uri="{BB962C8B-B14F-4D97-AF65-F5344CB8AC3E}">
        <p14:creationId xmlns:p14="http://schemas.microsoft.com/office/powerpoint/2010/main" val="7290099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p:nvPr/>
        </p:nvSpPr>
        <p:spPr>
          <a:xfrm>
            <a:off x="506412" y="487362"/>
            <a:ext cx="6317359" cy="646958"/>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lvl1pPr>
              <a:spcBef>
                <a:spcPts val="900"/>
              </a:spcBef>
              <a:buSzTx/>
              <a:buNone/>
              <a:defRPr sz="4000">
                <a:solidFill>
                  <a:srgbClr val="0070C0"/>
                </a:solidFill>
              </a:defRPr>
            </a:lvl1pPr>
          </a:lstStyle>
          <a:p>
            <a:r>
              <a:t>Student Branch Counselors</a:t>
            </a:r>
          </a:p>
        </p:txBody>
      </p:sp>
      <p:sp>
        <p:nvSpPr>
          <p:cNvPr id="131" name="Shape 131"/>
          <p:cNvSpPr/>
          <p:nvPr/>
        </p:nvSpPr>
        <p:spPr>
          <a:xfrm>
            <a:off x="739775" y="1109662"/>
            <a:ext cx="8377884" cy="3553407"/>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p>
            <a:pPr>
              <a:lnSpc>
                <a:spcPct val="100000"/>
              </a:lnSpc>
              <a:spcBef>
                <a:spcPts val="400"/>
              </a:spcBef>
              <a:buSzTx/>
              <a:buNone/>
              <a:defRPr sz="2000"/>
            </a:pPr>
            <a:r>
              <a:t>   Faculty members, active in the IEEE, who serve as an advisor to the </a:t>
            </a:r>
          </a:p>
          <a:p>
            <a:pPr>
              <a:lnSpc>
                <a:spcPct val="100000"/>
              </a:lnSpc>
              <a:spcBef>
                <a:spcPts val="400"/>
              </a:spcBef>
              <a:buSzTx/>
              <a:buNone/>
              <a:defRPr sz="2000"/>
            </a:pPr>
            <a:r>
              <a:t>    Branch and its Officers.</a:t>
            </a:r>
          </a:p>
          <a:p>
            <a:pPr>
              <a:lnSpc>
                <a:spcPct val="100000"/>
              </a:lnSpc>
              <a:spcBef>
                <a:spcPts val="400"/>
              </a:spcBef>
              <a:buSzTx/>
              <a:buNone/>
              <a:defRPr sz="2000"/>
            </a:pPr>
            <a:r>
              <a:t>   Appointed by the local Section Chair, upon the recommendation of the</a:t>
            </a:r>
          </a:p>
          <a:p>
            <a:pPr>
              <a:lnSpc>
                <a:spcPct val="100000"/>
              </a:lnSpc>
              <a:spcBef>
                <a:spcPts val="400"/>
              </a:spcBef>
              <a:buSzTx/>
              <a:buNone/>
              <a:defRPr sz="2000"/>
            </a:pPr>
            <a:r>
              <a:t>    Student members and the Regional Student Activities Chair (RSAC).</a:t>
            </a:r>
          </a:p>
          <a:p>
            <a:pPr>
              <a:lnSpc>
                <a:spcPct val="100000"/>
              </a:lnSpc>
              <a:spcBef>
                <a:spcPts val="400"/>
              </a:spcBef>
              <a:buSzTx/>
              <a:buNone/>
              <a:defRPr sz="2000"/>
            </a:pPr>
            <a:r>
              <a:t>   Normal term of appointment (or re-appointment) is two years.</a:t>
            </a:r>
          </a:p>
          <a:p>
            <a:pPr>
              <a:lnSpc>
                <a:spcPct val="100000"/>
              </a:lnSpc>
              <a:spcBef>
                <a:spcPts val="400"/>
              </a:spcBef>
              <a:buSzTx/>
              <a:buNone/>
              <a:defRPr sz="2000"/>
            </a:pPr>
            <a:r>
              <a:t>   Provide a sense of continuity to the Branch.</a:t>
            </a:r>
          </a:p>
          <a:p>
            <a:pPr>
              <a:lnSpc>
                <a:spcPct val="100000"/>
              </a:lnSpc>
              <a:spcBef>
                <a:spcPts val="400"/>
              </a:spcBef>
              <a:buSzTx/>
              <a:buNone/>
              <a:defRPr sz="2000"/>
            </a:pPr>
            <a:r>
              <a:t>   Inform other faculty members of Branch activities.</a:t>
            </a:r>
          </a:p>
          <a:p>
            <a:pPr>
              <a:lnSpc>
                <a:spcPct val="100000"/>
              </a:lnSpc>
              <a:spcBef>
                <a:spcPts val="400"/>
              </a:spcBef>
              <a:buSzTx/>
              <a:buNone/>
              <a:defRPr sz="2000"/>
            </a:pPr>
            <a:r>
              <a:t>   Promote student awareness of membership benefits, awards, contests.</a:t>
            </a:r>
          </a:p>
          <a:p>
            <a:pPr>
              <a:lnSpc>
                <a:spcPct val="100000"/>
              </a:lnSpc>
              <a:spcBef>
                <a:spcPts val="400"/>
              </a:spcBef>
              <a:buSzTx/>
              <a:buNone/>
              <a:defRPr sz="2000"/>
            </a:pPr>
            <a:r>
              <a:t>   Help the Branch establish Industrial contacts and works closely</a:t>
            </a:r>
          </a:p>
          <a:p>
            <a:pPr>
              <a:lnSpc>
                <a:spcPct val="100000"/>
              </a:lnSpc>
              <a:spcBef>
                <a:spcPts val="400"/>
              </a:spcBef>
              <a:buSzTx/>
              <a:buNone/>
              <a:defRPr sz="2000"/>
            </a:pPr>
            <a:r>
              <a:t>    with the Branch Officers and the Branch Mentor. </a:t>
            </a:r>
          </a:p>
        </p:txBody>
      </p:sp>
      <p:pic>
        <p:nvPicPr>
          <p:cNvPr id="132" name="pasted-image.pdf"/>
          <p:cNvPicPr>
            <a:picLocks noChangeAspect="1"/>
          </p:cNvPicPr>
          <p:nvPr/>
        </p:nvPicPr>
        <p:blipFill>
          <a:blip r:embed="rId2">
            <a:extLst/>
          </a:blip>
          <a:stretch>
            <a:fillRect/>
          </a:stretch>
        </p:blipFill>
        <p:spPr>
          <a:xfrm>
            <a:off x="0" y="0"/>
            <a:ext cx="9144000" cy="6858000"/>
          </a:xfrm>
          <a:prstGeom prst="rect">
            <a:avLst/>
          </a:prstGeom>
          <a:ln w="12700">
            <a:miter lim="400000"/>
          </a:ln>
        </p:spPr>
      </p:pic>
    </p:spTree>
    <p:extLst>
      <p:ext uri="{BB962C8B-B14F-4D97-AF65-F5344CB8AC3E}">
        <p14:creationId xmlns:p14="http://schemas.microsoft.com/office/powerpoint/2010/main" val="16791642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p:nvPr/>
        </p:nvSpPr>
        <p:spPr>
          <a:xfrm>
            <a:off x="536575" y="487362"/>
            <a:ext cx="3690542" cy="646958"/>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lvl1pPr>
              <a:spcBef>
                <a:spcPts val="900"/>
              </a:spcBef>
              <a:buSzTx/>
              <a:buNone/>
              <a:defRPr sz="4000">
                <a:solidFill>
                  <a:srgbClr val="0070C0"/>
                </a:solidFill>
              </a:defRPr>
            </a:lvl1pPr>
          </a:lstStyle>
          <a:p>
            <a:r>
              <a:t>Branch Mentors</a:t>
            </a:r>
          </a:p>
        </p:txBody>
      </p:sp>
      <p:sp>
        <p:nvSpPr>
          <p:cNvPr id="135" name="Shape 135"/>
          <p:cNvSpPr/>
          <p:nvPr/>
        </p:nvSpPr>
        <p:spPr>
          <a:xfrm>
            <a:off x="795337" y="1096962"/>
            <a:ext cx="8025038" cy="3906467"/>
          </a:xfrm>
          <a:prstGeom prst="rect">
            <a:avLst/>
          </a:prstGeom>
          <a:ln w="12700">
            <a:miter lim="400000"/>
          </a:ln>
          <a:extLst>
            <a:ext uri="{C572A759-6A51-4108-AA02-DFA0A04FC94B}">
              <ma14:wrappingTextBoxFlag xmlns:ma14="http://schemas.microsoft.com/office/mac/drawingml/2011/main" xmlns="" val="1"/>
            </a:ext>
          </a:extLst>
        </p:spPr>
        <p:txBody>
          <a:bodyPr wrap="none" lIns="46037" tIns="46037" rIns="46037" bIns="46037">
            <a:spAutoFit/>
          </a:bodyPr>
          <a:lstStyle/>
          <a:p>
            <a:pPr>
              <a:lnSpc>
                <a:spcPct val="100000"/>
              </a:lnSpc>
              <a:spcBef>
                <a:spcPts val="400"/>
              </a:spcBef>
              <a:buSzTx/>
              <a:buNone/>
              <a:defRPr sz="2000"/>
            </a:pPr>
            <a:r>
              <a:t>   Designed to maximize the interaction between the Student Branch</a:t>
            </a:r>
          </a:p>
          <a:p>
            <a:pPr>
              <a:lnSpc>
                <a:spcPct val="100000"/>
              </a:lnSpc>
              <a:spcBef>
                <a:spcPts val="400"/>
              </a:spcBef>
              <a:buSzTx/>
              <a:buNone/>
              <a:defRPr sz="2000"/>
            </a:pPr>
            <a:r>
              <a:t>     and the local Section.</a:t>
            </a:r>
          </a:p>
          <a:p>
            <a:pPr>
              <a:lnSpc>
                <a:spcPct val="100000"/>
              </a:lnSpc>
              <a:spcBef>
                <a:spcPts val="400"/>
              </a:spcBef>
              <a:buSzTx/>
              <a:buNone/>
              <a:defRPr sz="2000"/>
            </a:pPr>
            <a:r>
              <a:t>   Branch Mentor must be from Industry.</a:t>
            </a:r>
          </a:p>
          <a:p>
            <a:pPr>
              <a:lnSpc>
                <a:spcPct val="100000"/>
              </a:lnSpc>
              <a:spcBef>
                <a:spcPts val="400"/>
              </a:spcBef>
              <a:buSzTx/>
              <a:buNone/>
              <a:defRPr sz="2000"/>
            </a:pPr>
            <a:r>
              <a:t>   Appointed by the local Section Chair, in consultation with the </a:t>
            </a:r>
          </a:p>
          <a:p>
            <a:pPr>
              <a:lnSpc>
                <a:spcPct val="100000"/>
              </a:lnSpc>
              <a:spcBef>
                <a:spcPts val="400"/>
              </a:spcBef>
              <a:buSzTx/>
              <a:buNone/>
              <a:defRPr sz="2000"/>
            </a:pPr>
            <a:r>
              <a:t>    Branch members.</a:t>
            </a:r>
          </a:p>
          <a:p>
            <a:pPr>
              <a:lnSpc>
                <a:spcPct val="100000"/>
              </a:lnSpc>
              <a:spcBef>
                <a:spcPts val="400"/>
              </a:spcBef>
              <a:buSzTx/>
              <a:buNone/>
              <a:defRPr sz="2000"/>
            </a:pPr>
            <a:r>
              <a:t>   A recent graduate with firsthand experience in Student Branch</a:t>
            </a:r>
          </a:p>
          <a:p>
            <a:pPr>
              <a:lnSpc>
                <a:spcPct val="100000"/>
              </a:lnSpc>
              <a:spcBef>
                <a:spcPts val="400"/>
              </a:spcBef>
              <a:buSzTx/>
              <a:buNone/>
              <a:defRPr sz="2000"/>
            </a:pPr>
            <a:r>
              <a:t>    operations is an ideal candidate.</a:t>
            </a:r>
          </a:p>
          <a:p>
            <a:pPr>
              <a:lnSpc>
                <a:spcPct val="100000"/>
              </a:lnSpc>
              <a:spcBef>
                <a:spcPts val="400"/>
              </a:spcBef>
              <a:buSzTx/>
              <a:buNone/>
              <a:defRPr sz="2000"/>
            </a:pPr>
            <a:r>
              <a:t>   Meet regularly with the Branch members and the Branch Counselor.</a:t>
            </a:r>
          </a:p>
          <a:p>
            <a:pPr>
              <a:lnSpc>
                <a:spcPct val="100000"/>
              </a:lnSpc>
              <a:spcBef>
                <a:spcPts val="400"/>
              </a:spcBef>
              <a:buSzTx/>
              <a:buNone/>
              <a:defRPr sz="2000"/>
            </a:pPr>
            <a:r>
              <a:t>   Assist the Branch to develop effective programs.</a:t>
            </a:r>
          </a:p>
          <a:p>
            <a:pPr>
              <a:lnSpc>
                <a:spcPct val="100000"/>
              </a:lnSpc>
              <a:spcBef>
                <a:spcPts val="400"/>
              </a:spcBef>
              <a:buSzTx/>
              <a:buNone/>
              <a:defRPr sz="2000"/>
            </a:pPr>
            <a:r>
              <a:t>   Provide a bridge between the Branch and the local Section by </a:t>
            </a:r>
          </a:p>
          <a:p>
            <a:pPr>
              <a:lnSpc>
                <a:spcPct val="100000"/>
              </a:lnSpc>
              <a:spcBef>
                <a:spcPts val="400"/>
              </a:spcBef>
              <a:buSzTx/>
              <a:buNone/>
              <a:defRPr sz="2000"/>
            </a:pPr>
            <a:r>
              <a:t>    working with GOLD Affinity Group Chairs.</a:t>
            </a:r>
          </a:p>
        </p:txBody>
      </p:sp>
      <p:pic>
        <p:nvPicPr>
          <p:cNvPr id="136" name="pasted-image.pdf"/>
          <p:cNvPicPr>
            <a:picLocks noChangeAspect="1"/>
          </p:cNvPicPr>
          <p:nvPr/>
        </p:nvPicPr>
        <p:blipFill>
          <a:blip r:embed="rId2">
            <a:extLst/>
          </a:blip>
          <a:stretch>
            <a:fillRect/>
          </a:stretch>
        </p:blipFill>
        <p:spPr>
          <a:xfrm>
            <a:off x="0" y="0"/>
            <a:ext cx="9144000" cy="6858000"/>
          </a:xfrm>
          <a:prstGeom prst="rect">
            <a:avLst/>
          </a:prstGeom>
          <a:ln w="12700">
            <a:miter lim="400000"/>
          </a:ln>
        </p:spPr>
      </p:pic>
    </p:spTree>
    <p:extLst>
      <p:ext uri="{BB962C8B-B14F-4D97-AF65-F5344CB8AC3E}">
        <p14:creationId xmlns:p14="http://schemas.microsoft.com/office/powerpoint/2010/main" val="10330023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p:cNvSpPr>
          <p:nvPr>
            <p:ph type="title" idx="4294967295"/>
          </p:nvPr>
        </p:nvSpPr>
        <p:spPr>
          <a:xfrm>
            <a:off x="-1" y="1230312"/>
            <a:ext cx="9144002" cy="2871788"/>
          </a:xfrm>
          <a:prstGeom prst="rect">
            <a:avLst/>
          </a:prstGeom>
        </p:spPr>
        <p:txBody>
          <a:bodyPr>
            <a:normAutofit/>
          </a:bodyPr>
          <a:lstStyle>
            <a:lvl1pPr>
              <a:lnSpc>
                <a:spcPct val="90000"/>
              </a:lnSpc>
              <a:defRPr sz="5400">
                <a:solidFill>
                  <a:srgbClr val="FFFFFF"/>
                </a:solidFill>
              </a:defRPr>
            </a:lvl1pPr>
          </a:lstStyle>
          <a:p>
            <a:r>
              <a:t>STUDENT PROFESSIONAL AWARENESS ACTIVITIES</a:t>
            </a:r>
          </a:p>
        </p:txBody>
      </p:sp>
      <p:sp>
        <p:nvSpPr>
          <p:cNvPr id="369" name="Shape 369"/>
          <p:cNvSpPr>
            <a:spLocks noGrp="1"/>
          </p:cNvSpPr>
          <p:nvPr>
            <p:ph type="body" sz="quarter" idx="4294967295"/>
          </p:nvPr>
        </p:nvSpPr>
        <p:spPr>
          <a:xfrm>
            <a:off x="1371600" y="4267200"/>
            <a:ext cx="6400800" cy="1574800"/>
          </a:xfrm>
          <a:prstGeom prst="rect">
            <a:avLst/>
          </a:prstGeom>
        </p:spPr>
        <p:txBody>
          <a:bodyPr>
            <a:normAutofit/>
          </a:bodyPr>
          <a:lstStyle/>
          <a:p>
            <a:pPr marL="0" indent="0">
              <a:lnSpc>
                <a:spcPct val="90000"/>
              </a:lnSpc>
              <a:spcBef>
                <a:spcPts val="800"/>
              </a:spcBef>
              <a:buSzTx/>
              <a:buNone/>
              <a:defRPr sz="3600" b="1">
                <a:solidFill>
                  <a:srgbClr val="0F3D88"/>
                </a:solidFill>
              </a:defRPr>
            </a:pPr>
            <a:r>
              <a:t>SPAC, SPAV, SPAA, PACE</a:t>
            </a:r>
          </a:p>
          <a:p>
            <a:pPr marL="0" indent="0">
              <a:lnSpc>
                <a:spcPct val="90000"/>
              </a:lnSpc>
              <a:spcBef>
                <a:spcPts val="800"/>
              </a:spcBef>
              <a:buSzTx/>
              <a:buNone/>
              <a:defRPr sz="3600" b="1">
                <a:solidFill>
                  <a:srgbClr val="0F3D88"/>
                </a:solidFill>
              </a:defRPr>
            </a:pPr>
            <a:r>
              <a:t>= SPAx</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a:spLocks noGrp="1"/>
          </p:cNvSpPr>
          <p:nvPr>
            <p:ph type="title" idx="4294967295"/>
          </p:nvPr>
        </p:nvSpPr>
        <p:spPr>
          <a:xfrm>
            <a:off x="685800" y="380999"/>
            <a:ext cx="7772400" cy="1143002"/>
          </a:xfrm>
          <a:prstGeom prst="rect">
            <a:avLst/>
          </a:prstGeom>
        </p:spPr>
        <p:txBody>
          <a:bodyPr>
            <a:normAutofit fontScale="90000"/>
          </a:bodyPr>
          <a:lstStyle/>
          <a:p>
            <a:r>
              <a:t>Questions? Comments? Talk to us!</a:t>
            </a:r>
          </a:p>
        </p:txBody>
      </p:sp>
      <p:pic>
        <p:nvPicPr>
          <p:cNvPr id="362" name="image.png"/>
          <p:cNvPicPr>
            <a:picLocks noChangeAspect="1"/>
          </p:cNvPicPr>
          <p:nvPr/>
        </p:nvPicPr>
        <p:blipFill>
          <a:blip r:embed="rId2">
            <a:extLst/>
          </a:blip>
          <a:stretch>
            <a:fillRect/>
          </a:stretch>
        </p:blipFill>
        <p:spPr>
          <a:xfrm>
            <a:off x="261937" y="1555750"/>
            <a:ext cx="3711576" cy="2181225"/>
          </a:xfrm>
          <a:prstGeom prst="rect">
            <a:avLst/>
          </a:prstGeom>
          <a:ln w="12700">
            <a:miter lim="400000"/>
          </a:ln>
        </p:spPr>
      </p:pic>
      <p:pic>
        <p:nvPicPr>
          <p:cNvPr id="363" name="image.png"/>
          <p:cNvPicPr>
            <a:picLocks noChangeAspect="1"/>
          </p:cNvPicPr>
          <p:nvPr/>
        </p:nvPicPr>
        <p:blipFill>
          <a:blip r:embed="rId3">
            <a:extLst/>
          </a:blip>
          <a:stretch>
            <a:fillRect/>
          </a:stretch>
        </p:blipFill>
        <p:spPr>
          <a:xfrm>
            <a:off x="5041900" y="1552575"/>
            <a:ext cx="3740150" cy="2224088"/>
          </a:xfrm>
          <a:prstGeom prst="rect">
            <a:avLst/>
          </a:prstGeom>
          <a:ln w="12700">
            <a:miter lim="400000"/>
          </a:ln>
        </p:spPr>
      </p:pic>
      <p:pic>
        <p:nvPicPr>
          <p:cNvPr id="364" name="image.png"/>
          <p:cNvPicPr>
            <a:picLocks noChangeAspect="1"/>
          </p:cNvPicPr>
          <p:nvPr/>
        </p:nvPicPr>
        <p:blipFill>
          <a:blip r:embed="rId4">
            <a:extLst/>
          </a:blip>
          <a:stretch>
            <a:fillRect/>
          </a:stretch>
        </p:blipFill>
        <p:spPr>
          <a:xfrm>
            <a:off x="265112" y="3978275"/>
            <a:ext cx="3730626" cy="2344738"/>
          </a:xfrm>
          <a:prstGeom prst="rect">
            <a:avLst/>
          </a:prstGeom>
          <a:ln w="12700">
            <a:miter lim="400000"/>
          </a:ln>
        </p:spPr>
      </p:pic>
      <p:sp>
        <p:nvSpPr>
          <p:cNvPr id="365" name="Shape 365"/>
          <p:cNvSpPr/>
          <p:nvPr/>
        </p:nvSpPr>
        <p:spPr>
          <a:xfrm>
            <a:off x="4942235" y="4073650"/>
            <a:ext cx="3171129" cy="41250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spcBef>
                <a:spcPts val="500"/>
              </a:spcBef>
              <a:buClrTx/>
              <a:buSzTx/>
              <a:buNone/>
              <a:defRPr sz="2200" b="1">
                <a:solidFill>
                  <a:srgbClr val="0F3D88"/>
                </a:solidFill>
              </a:defRPr>
            </a:lvl1pPr>
          </a:lstStyle>
          <a:p>
            <a:r>
              <a:t>lise.johnston@ieee.org</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 name="Shape 368"/>
          <p:cNvSpPr>
            <a:spLocks noGrp="1"/>
          </p:cNvSpPr>
          <p:nvPr>
            <p:ph type="title" idx="4294967295"/>
          </p:nvPr>
        </p:nvSpPr>
        <p:spPr>
          <a:xfrm>
            <a:off x="0" y="1230313"/>
            <a:ext cx="9144000" cy="2871787"/>
          </a:xfrm>
          <a:prstGeom prst="rect">
            <a:avLst/>
          </a:prstGeom>
        </p:spPr>
        <p:txBody>
          <a:bodyPr>
            <a:normAutofit/>
          </a:bodyPr>
          <a:lstStyle>
            <a:lvl1pPr>
              <a:lnSpc>
                <a:spcPct val="90000"/>
              </a:lnSpc>
              <a:defRPr sz="5400">
                <a:solidFill>
                  <a:srgbClr val="FFFFFF"/>
                </a:solidFill>
              </a:defRPr>
            </a:lvl1pPr>
          </a:lstStyle>
          <a:p>
            <a:r>
              <a:rPr lang="en-US" dirty="0"/>
              <a:t>Section Student Branch Relationship</a:t>
            </a:r>
            <a:endParaRPr dirty="0"/>
          </a:p>
        </p:txBody>
      </p:sp>
    </p:spTree>
    <p:extLst>
      <p:ext uri="{BB962C8B-B14F-4D97-AF65-F5344CB8AC3E}">
        <p14:creationId xmlns:p14="http://schemas.microsoft.com/office/powerpoint/2010/main" val="28940642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8" name="Shape 288"/>
          <p:cNvSpPr>
            <a:spLocks noGrp="1"/>
          </p:cNvSpPr>
          <p:nvPr>
            <p:ph type="title" idx="4294967295"/>
          </p:nvPr>
        </p:nvSpPr>
        <p:spPr>
          <a:xfrm>
            <a:off x="685800" y="609599"/>
            <a:ext cx="7772400" cy="1143002"/>
          </a:xfrm>
          <a:prstGeom prst="rect">
            <a:avLst/>
          </a:prstGeom>
        </p:spPr>
        <p:txBody>
          <a:bodyPr>
            <a:normAutofit/>
          </a:bodyPr>
          <a:lstStyle>
            <a:lvl1pPr>
              <a:defRPr>
                <a:solidFill>
                  <a:srgbClr val="0070C0"/>
                </a:solidFill>
              </a:defRPr>
            </a:lvl1pPr>
          </a:lstStyle>
          <a:p>
            <a:r>
              <a:t>No Man (Branch) is an Island!</a:t>
            </a:r>
          </a:p>
        </p:txBody>
      </p:sp>
      <p:sp>
        <p:nvSpPr>
          <p:cNvPr id="289" name="Shape 289"/>
          <p:cNvSpPr>
            <a:spLocks noGrp="1"/>
          </p:cNvSpPr>
          <p:nvPr>
            <p:ph type="body" idx="4294967295"/>
          </p:nvPr>
        </p:nvSpPr>
        <p:spPr>
          <a:xfrm>
            <a:off x="685800" y="1981200"/>
            <a:ext cx="7772400" cy="4114800"/>
          </a:xfrm>
          <a:prstGeom prst="rect">
            <a:avLst/>
          </a:prstGeom>
        </p:spPr>
        <p:txBody>
          <a:bodyPr>
            <a:normAutofit/>
          </a:bodyPr>
          <a:lstStyle/>
          <a:p>
            <a:pPr>
              <a:buBlip>
                <a:blip r:embed="rId2"/>
              </a:buBlip>
            </a:pPr>
            <a:r>
              <a:t>You belong to a Section</a:t>
            </a:r>
          </a:p>
          <a:p>
            <a:pPr marL="742950" lvl="1" indent="-285750">
              <a:spcBef>
                <a:spcPts val="0"/>
              </a:spcBef>
              <a:buClr>
                <a:srgbClr val="808080"/>
              </a:buClr>
              <a:defRPr sz="2600"/>
            </a:pPr>
            <a:r>
              <a:t>Most likely, other schools also belong to that Section</a:t>
            </a:r>
          </a:p>
          <a:p>
            <a:pPr marL="742950" lvl="1" indent="-285750">
              <a:spcBef>
                <a:spcPts val="0"/>
              </a:spcBef>
              <a:buClr>
                <a:srgbClr val="808080"/>
              </a:buClr>
              <a:defRPr sz="2600"/>
            </a:pPr>
            <a:r>
              <a:t>If not, there are other schools in your Area</a:t>
            </a:r>
          </a:p>
          <a:p>
            <a:pPr>
              <a:buBlip>
                <a:blip r:embed="rId2"/>
              </a:buBlip>
            </a:pPr>
            <a:r>
              <a:t>You belong to a Region (6)</a:t>
            </a:r>
          </a:p>
          <a:p>
            <a:pPr marL="742950" lvl="1" indent="-285750">
              <a:spcBef>
                <a:spcPts val="0"/>
              </a:spcBef>
              <a:buClr>
                <a:srgbClr val="808080"/>
              </a:buClr>
              <a:defRPr sz="2600"/>
            </a:pPr>
            <a:r>
              <a:t>Talk to us and vice versa</a:t>
            </a:r>
          </a:p>
        </p:txBody>
      </p:sp>
    </p:spTree>
    <p:extLst>
      <p:ext uri="{BB962C8B-B14F-4D97-AF65-F5344CB8AC3E}">
        <p14:creationId xmlns:p14="http://schemas.microsoft.com/office/powerpoint/2010/main" val="8691961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1" name="Shape 291"/>
          <p:cNvSpPr>
            <a:spLocks noGrp="1"/>
          </p:cNvSpPr>
          <p:nvPr>
            <p:ph type="title" idx="4294967295"/>
          </p:nvPr>
        </p:nvSpPr>
        <p:spPr>
          <a:xfrm>
            <a:off x="685800" y="609599"/>
            <a:ext cx="7772400" cy="1143002"/>
          </a:xfrm>
          <a:prstGeom prst="rect">
            <a:avLst/>
          </a:prstGeom>
        </p:spPr>
        <p:txBody>
          <a:bodyPr>
            <a:normAutofit/>
          </a:bodyPr>
          <a:lstStyle>
            <a:lvl1pPr>
              <a:defRPr>
                <a:solidFill>
                  <a:srgbClr val="0070C0"/>
                </a:solidFill>
              </a:defRPr>
            </a:lvl1pPr>
          </a:lstStyle>
          <a:p>
            <a:r>
              <a:t>Communicate With Your Section</a:t>
            </a:r>
          </a:p>
        </p:txBody>
      </p:sp>
      <p:sp>
        <p:nvSpPr>
          <p:cNvPr id="292" name="Shape 292"/>
          <p:cNvSpPr>
            <a:spLocks noGrp="1"/>
          </p:cNvSpPr>
          <p:nvPr>
            <p:ph type="body" idx="4294967295"/>
          </p:nvPr>
        </p:nvSpPr>
        <p:spPr>
          <a:xfrm>
            <a:off x="685800" y="1981200"/>
            <a:ext cx="7772400" cy="4114800"/>
          </a:xfrm>
          <a:prstGeom prst="rect">
            <a:avLst/>
          </a:prstGeom>
        </p:spPr>
        <p:txBody>
          <a:bodyPr>
            <a:normAutofit/>
          </a:bodyPr>
          <a:lstStyle/>
          <a:p>
            <a:pPr>
              <a:buBlip>
                <a:blip r:embed="rId2"/>
              </a:buBlip>
            </a:pPr>
            <a:r>
              <a:t>Section Chair</a:t>
            </a:r>
          </a:p>
          <a:p>
            <a:pPr>
              <a:buBlip>
                <a:blip r:embed="rId2"/>
              </a:buBlip>
            </a:pPr>
            <a:r>
              <a:t>Section Treasurer</a:t>
            </a:r>
          </a:p>
          <a:p>
            <a:pPr>
              <a:buBlip>
                <a:blip r:embed="rId2"/>
              </a:buBlip>
            </a:pPr>
            <a:endParaRPr/>
          </a:p>
          <a:p>
            <a:pPr>
              <a:buBlip>
                <a:blip r:embed="rId2"/>
              </a:buBlip>
            </a:pPr>
            <a:r>
              <a:t>Section Student Activities Chair</a:t>
            </a:r>
          </a:p>
          <a:p>
            <a:pPr>
              <a:buSzTx/>
              <a:buNone/>
            </a:pPr>
            <a:r>
              <a:t>	(F, SM, M or GSM)</a:t>
            </a:r>
          </a:p>
          <a:p>
            <a:pPr>
              <a:buSzTx/>
              <a:buNone/>
            </a:pPr>
            <a:endParaRPr/>
          </a:p>
          <a:p>
            <a:pPr>
              <a:buBlip>
                <a:blip r:embed="rId2"/>
              </a:buBlip>
            </a:pPr>
            <a:r>
              <a:t>Section Student Representative</a:t>
            </a:r>
          </a:p>
          <a:p>
            <a:pPr>
              <a:buSzTx/>
              <a:buNone/>
            </a:pPr>
            <a:r>
              <a:t>	(STM, GSM)</a:t>
            </a:r>
          </a:p>
        </p:txBody>
      </p:sp>
    </p:spTree>
    <p:extLst>
      <p:ext uri="{BB962C8B-B14F-4D97-AF65-F5344CB8AC3E}">
        <p14:creationId xmlns:p14="http://schemas.microsoft.com/office/powerpoint/2010/main" val="24130367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4" name="Shape 294"/>
          <p:cNvSpPr>
            <a:spLocks noGrp="1"/>
          </p:cNvSpPr>
          <p:nvPr>
            <p:ph type="title" idx="4294967295"/>
          </p:nvPr>
        </p:nvSpPr>
        <p:spPr>
          <a:xfrm>
            <a:off x="685800" y="609599"/>
            <a:ext cx="7772400" cy="1143002"/>
          </a:xfrm>
          <a:prstGeom prst="rect">
            <a:avLst/>
          </a:prstGeom>
        </p:spPr>
        <p:txBody>
          <a:bodyPr>
            <a:normAutofit/>
          </a:bodyPr>
          <a:lstStyle>
            <a:lvl1pPr>
              <a:defRPr>
                <a:solidFill>
                  <a:srgbClr val="0070C0"/>
                </a:solidFill>
              </a:defRPr>
            </a:lvl1pPr>
          </a:lstStyle>
          <a:p>
            <a:r>
              <a:t>Section Student Representative</a:t>
            </a:r>
          </a:p>
        </p:txBody>
      </p:sp>
      <p:sp>
        <p:nvSpPr>
          <p:cNvPr id="295" name="Shape 295"/>
          <p:cNvSpPr>
            <a:spLocks noGrp="1"/>
          </p:cNvSpPr>
          <p:nvPr>
            <p:ph type="body" idx="4294967295"/>
          </p:nvPr>
        </p:nvSpPr>
        <p:spPr>
          <a:xfrm>
            <a:off x="685800" y="1981200"/>
            <a:ext cx="7772400" cy="4114800"/>
          </a:xfrm>
          <a:prstGeom prst="rect">
            <a:avLst/>
          </a:prstGeom>
        </p:spPr>
        <p:txBody>
          <a:bodyPr>
            <a:normAutofit/>
          </a:bodyPr>
          <a:lstStyle/>
          <a:p>
            <a:pPr>
              <a:buBlip>
                <a:blip r:embed="rId2"/>
              </a:buBlip>
            </a:pPr>
            <a:r>
              <a:t>Coordinate sending a copy of branch reporting to the Section</a:t>
            </a:r>
          </a:p>
          <a:p>
            <a:pPr>
              <a:buBlip>
                <a:blip r:embed="rId2"/>
              </a:buBlip>
            </a:pPr>
            <a:r>
              <a:t>Send news from the branches to the Section</a:t>
            </a:r>
          </a:p>
          <a:p>
            <a:pPr>
              <a:buBlip>
                <a:blip r:embed="rId2"/>
              </a:buBlip>
            </a:pPr>
            <a:r>
              <a:t>Help coordinate activities between branches within the Section</a:t>
            </a:r>
          </a:p>
          <a:p>
            <a:pPr>
              <a:buBlip>
                <a:blip r:embed="rId2"/>
              </a:buBlip>
            </a:pPr>
            <a:r>
              <a:t>Give students’ perspectives at Section Excom or Opcom meetings</a:t>
            </a:r>
          </a:p>
        </p:txBody>
      </p:sp>
    </p:spTree>
    <p:extLst>
      <p:ext uri="{BB962C8B-B14F-4D97-AF65-F5344CB8AC3E}">
        <p14:creationId xmlns:p14="http://schemas.microsoft.com/office/powerpoint/2010/main" val="42056750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7" name="Shape 297"/>
          <p:cNvSpPr>
            <a:spLocks noGrp="1"/>
          </p:cNvSpPr>
          <p:nvPr>
            <p:ph type="title" idx="4294967295"/>
          </p:nvPr>
        </p:nvSpPr>
        <p:spPr>
          <a:xfrm>
            <a:off x="685800" y="609599"/>
            <a:ext cx="7772400" cy="1143002"/>
          </a:xfrm>
          <a:prstGeom prst="rect">
            <a:avLst/>
          </a:prstGeom>
        </p:spPr>
        <p:txBody>
          <a:bodyPr>
            <a:normAutofit/>
          </a:bodyPr>
          <a:lstStyle>
            <a:lvl1pPr>
              <a:defRPr>
                <a:solidFill>
                  <a:srgbClr val="0070C0"/>
                </a:solidFill>
              </a:defRPr>
            </a:lvl1pPr>
          </a:lstStyle>
          <a:p>
            <a:r>
              <a:t>Sections - Student Activities  </a:t>
            </a:r>
          </a:p>
        </p:txBody>
      </p:sp>
      <p:sp>
        <p:nvSpPr>
          <p:cNvPr id="298" name="Shape 298"/>
          <p:cNvSpPr>
            <a:spLocks noGrp="1"/>
          </p:cNvSpPr>
          <p:nvPr>
            <p:ph type="body" idx="4294967295"/>
          </p:nvPr>
        </p:nvSpPr>
        <p:spPr>
          <a:xfrm>
            <a:off x="685800" y="1981200"/>
            <a:ext cx="7772400" cy="4114800"/>
          </a:xfrm>
          <a:prstGeom prst="rect">
            <a:avLst/>
          </a:prstGeom>
        </p:spPr>
        <p:txBody>
          <a:bodyPr>
            <a:normAutofit/>
          </a:bodyPr>
          <a:lstStyle/>
          <a:p>
            <a:pPr>
              <a:buBlip>
                <a:blip r:embed="rId2"/>
              </a:buBlip>
            </a:pPr>
            <a:r>
              <a:t>Why should our IEEE Sections be involved?</a:t>
            </a:r>
          </a:p>
          <a:p>
            <a:pPr marL="285750" lvl="1" indent="171450">
              <a:spcBef>
                <a:spcPts val="0"/>
              </a:spcBef>
              <a:buSzTx/>
              <a:buNone/>
              <a:defRPr sz="2600"/>
            </a:pPr>
            <a:r>
              <a:t> </a:t>
            </a:r>
          </a:p>
          <a:p>
            <a:pPr>
              <a:buBlip>
                <a:blip r:embed="rId2"/>
              </a:buBlip>
            </a:pPr>
            <a:r>
              <a:t>Financial obligation</a:t>
            </a:r>
          </a:p>
          <a:p>
            <a:pPr marL="742950" lvl="1" indent="-285750">
              <a:spcBef>
                <a:spcPts val="0"/>
              </a:spcBef>
              <a:buClr>
                <a:srgbClr val="808080"/>
              </a:buClr>
              <a:defRPr sz="2600"/>
            </a:pPr>
            <a:r>
              <a:t>$3.00 Rebate for every student member</a:t>
            </a:r>
          </a:p>
          <a:p>
            <a:pPr>
              <a:buBlip>
                <a:blip r:embed="rId2"/>
              </a:buBlip>
            </a:pPr>
            <a:r>
              <a:t> But more importantly…</a:t>
            </a:r>
          </a:p>
        </p:txBody>
      </p:sp>
    </p:spTree>
    <p:extLst>
      <p:ext uri="{BB962C8B-B14F-4D97-AF65-F5344CB8AC3E}">
        <p14:creationId xmlns:p14="http://schemas.microsoft.com/office/powerpoint/2010/main" val="2267332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 name="Shape 91"/>
          <p:cNvSpPr>
            <a:spLocks noGrp="1"/>
          </p:cNvSpPr>
          <p:nvPr>
            <p:ph type="title" idx="4294967295"/>
          </p:nvPr>
        </p:nvSpPr>
        <p:spPr>
          <a:xfrm>
            <a:off x="685800" y="609599"/>
            <a:ext cx="7772400" cy="1143002"/>
          </a:xfrm>
          <a:prstGeom prst="rect">
            <a:avLst/>
          </a:prstGeom>
        </p:spPr>
        <p:txBody>
          <a:bodyPr>
            <a:normAutofit/>
          </a:bodyPr>
          <a:lstStyle/>
          <a:p>
            <a:r>
              <a:t>Who can tell me what this means?</a:t>
            </a:r>
          </a:p>
        </p:txBody>
      </p:sp>
      <p:sp>
        <p:nvSpPr>
          <p:cNvPr id="92" name="Shape 92"/>
          <p:cNvSpPr>
            <a:spLocks noGrp="1"/>
          </p:cNvSpPr>
          <p:nvPr>
            <p:ph type="body" idx="4294967295"/>
          </p:nvPr>
        </p:nvSpPr>
        <p:spPr>
          <a:xfrm>
            <a:off x="685800" y="1981200"/>
            <a:ext cx="7772400" cy="4114800"/>
          </a:xfrm>
          <a:prstGeom prst="rect">
            <a:avLst/>
          </a:prstGeom>
        </p:spPr>
        <p:txBody>
          <a:bodyPr>
            <a:normAutofit/>
          </a:bodyPr>
          <a:lstStyle/>
          <a:p>
            <a:pPr algn="ctr">
              <a:buSzTx/>
              <a:buNone/>
              <a:defRPr sz="8600"/>
            </a:pPr>
            <a:endParaRPr/>
          </a:p>
          <a:p>
            <a:pPr algn="ctr">
              <a:spcBef>
                <a:spcPts val="2000"/>
              </a:spcBef>
              <a:buSzTx/>
              <a:buNone/>
              <a:defRPr sz="8600"/>
            </a:pPr>
            <a:r>
              <a:t>GSM</a:t>
            </a:r>
          </a:p>
        </p:txBody>
      </p:sp>
      <p:pic>
        <p:nvPicPr>
          <p:cNvPr id="93" name="image.jpg"/>
          <p:cNvPicPr>
            <a:picLocks noChangeAspect="1"/>
          </p:cNvPicPr>
          <p:nvPr/>
        </p:nvPicPr>
        <p:blipFill>
          <a:blip r:embed="rId2">
            <a:extLst/>
          </a:blip>
          <a:stretch>
            <a:fillRect/>
          </a:stretch>
        </p:blipFill>
        <p:spPr>
          <a:xfrm rot="895884">
            <a:off x="6103937" y="2065337"/>
            <a:ext cx="1435101" cy="1427163"/>
          </a:xfrm>
          <a:prstGeom prst="rect">
            <a:avLst/>
          </a:prstGeom>
          <a:ln w="12700">
            <a:miter lim="400000"/>
          </a:ln>
        </p:spPr>
      </p:pic>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1" nodeType="afterEffect">
                                  <p:stCondLst>
                                    <p:cond delay="0"/>
                                  </p:stCondLst>
                                  <p:iterate>
                                    <p:tmAbs val="0"/>
                                  </p:iterate>
                                  <p:childTnLst>
                                    <p:set>
                                      <p:cBhvr>
                                        <p:cTn id="6" fill="hold"/>
                                        <p:tgtEl>
                                          <p:spTgt spid="93"/>
                                        </p:tgtEl>
                                        <p:attrNameLst>
                                          <p:attrName>style.visibility</p:attrName>
                                        </p:attrNameLst>
                                      </p:cBhvr>
                                      <p:to>
                                        <p:strVal val="visible"/>
                                      </p:to>
                                    </p:set>
                                    <p:anim calcmode="lin" valueType="num">
                                      <p:cBhvr>
                                        <p:cTn id="7" dur="2000" fill="hold"/>
                                        <p:tgtEl>
                                          <p:spTgt spid="93"/>
                                        </p:tgtEl>
                                        <p:attrNameLst>
                                          <p:attrName>ppt_w</p:attrName>
                                        </p:attrNameLst>
                                      </p:cBhvr>
                                      <p:tavLst>
                                        <p:tav tm="0">
                                          <p:val>
                                            <p:fltVal val="0"/>
                                          </p:val>
                                        </p:tav>
                                        <p:tav tm="100000">
                                          <p:val>
                                            <p:strVal val="#ppt_w"/>
                                          </p:val>
                                        </p:tav>
                                      </p:tavLst>
                                    </p:anim>
                                    <p:anim calcmode="lin" valueType="num">
                                      <p:cBhvr>
                                        <p:cTn id="8" dur="2000" fill="hold"/>
                                        <p:tgtEl>
                                          <p:spTgt spid="93"/>
                                        </p:tgtEl>
                                        <p:attrNameLst>
                                          <p:attrName>ppt_h</p:attrName>
                                        </p:attrNameLst>
                                      </p:cBhvr>
                                      <p:tavLst>
                                        <p:tav tm="0">
                                          <p:val>
                                            <p:fltVal val="0"/>
                                          </p:val>
                                        </p:tav>
                                        <p:tav tm="100000">
                                          <p:val>
                                            <p:strVal val="#ppt_h"/>
                                          </p:val>
                                        </p:tav>
                                      </p:tavLst>
                                    </p:anim>
                                    <p:anim calcmode="lin" valueType="num">
                                      <p:cBhvr>
                                        <p:cTn id="9" dur="2000" fill="hold"/>
                                        <p:tgtEl>
                                          <p:spTgt spid="93"/>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9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1" animBg="1" advAuto="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0" name="Shape 300"/>
          <p:cNvSpPr>
            <a:spLocks noGrp="1"/>
          </p:cNvSpPr>
          <p:nvPr>
            <p:ph type="title" idx="4294967295"/>
          </p:nvPr>
        </p:nvSpPr>
        <p:spPr>
          <a:xfrm>
            <a:off x="685800" y="609599"/>
            <a:ext cx="7772400" cy="1143002"/>
          </a:xfrm>
          <a:prstGeom prst="rect">
            <a:avLst/>
          </a:prstGeom>
        </p:spPr>
        <p:txBody>
          <a:bodyPr>
            <a:normAutofit/>
          </a:bodyPr>
          <a:lstStyle>
            <a:lvl1pPr>
              <a:defRPr>
                <a:solidFill>
                  <a:srgbClr val="0070C0"/>
                </a:solidFill>
              </a:defRPr>
            </a:lvl1pPr>
          </a:lstStyle>
          <a:p>
            <a:r>
              <a:t>More Compelling Reasons</a:t>
            </a:r>
          </a:p>
        </p:txBody>
      </p:sp>
      <p:sp>
        <p:nvSpPr>
          <p:cNvPr id="301" name="Shape 301"/>
          <p:cNvSpPr>
            <a:spLocks noGrp="1"/>
          </p:cNvSpPr>
          <p:nvPr>
            <p:ph type="body" idx="4294967295"/>
          </p:nvPr>
        </p:nvSpPr>
        <p:spPr>
          <a:xfrm>
            <a:off x="685800" y="1981200"/>
            <a:ext cx="7772400" cy="4114800"/>
          </a:xfrm>
          <a:prstGeom prst="rect">
            <a:avLst/>
          </a:prstGeom>
        </p:spPr>
        <p:txBody>
          <a:bodyPr>
            <a:normAutofit/>
          </a:bodyPr>
          <a:lstStyle/>
          <a:p>
            <a:pPr>
              <a:buBlip>
                <a:blip r:embed="rId2"/>
              </a:buBlip>
            </a:pPr>
            <a:r>
              <a:t> Students and YP Members account for 33% of our Membership</a:t>
            </a:r>
          </a:p>
          <a:p>
            <a:pPr>
              <a:buBlip>
                <a:blip r:embed="rId2"/>
              </a:buBlip>
            </a:pPr>
            <a:r>
              <a:t>This same group accounted for 62% of non-retained (arrears) memberships</a:t>
            </a:r>
          </a:p>
        </p:txBody>
      </p:sp>
    </p:spTree>
    <p:extLst>
      <p:ext uri="{BB962C8B-B14F-4D97-AF65-F5344CB8AC3E}">
        <p14:creationId xmlns:p14="http://schemas.microsoft.com/office/powerpoint/2010/main" val="32179705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3" name="Shape 303"/>
          <p:cNvSpPr>
            <a:spLocks noGrp="1"/>
          </p:cNvSpPr>
          <p:nvPr>
            <p:ph type="title" idx="4294967295"/>
          </p:nvPr>
        </p:nvSpPr>
        <p:spPr>
          <a:xfrm>
            <a:off x="685800" y="609599"/>
            <a:ext cx="7772400" cy="1143002"/>
          </a:xfrm>
          <a:prstGeom prst="rect">
            <a:avLst/>
          </a:prstGeom>
        </p:spPr>
        <p:txBody>
          <a:bodyPr>
            <a:normAutofit/>
          </a:bodyPr>
          <a:lstStyle>
            <a:lvl1pPr>
              <a:defRPr>
                <a:solidFill>
                  <a:srgbClr val="0070C0"/>
                </a:solidFill>
              </a:defRPr>
            </a:lvl1pPr>
          </a:lstStyle>
          <a:p>
            <a:r>
              <a:t>Correct Conclusions </a:t>
            </a:r>
          </a:p>
        </p:txBody>
      </p:sp>
      <p:sp>
        <p:nvSpPr>
          <p:cNvPr id="304" name="Shape 304"/>
          <p:cNvSpPr>
            <a:spLocks noGrp="1"/>
          </p:cNvSpPr>
          <p:nvPr>
            <p:ph type="body" idx="4294967295"/>
          </p:nvPr>
        </p:nvSpPr>
        <p:spPr>
          <a:xfrm>
            <a:off x="685800" y="1981200"/>
            <a:ext cx="7772400" cy="4114800"/>
          </a:xfrm>
          <a:prstGeom prst="rect">
            <a:avLst/>
          </a:prstGeom>
        </p:spPr>
        <p:txBody>
          <a:bodyPr>
            <a:normAutofit/>
          </a:bodyPr>
          <a:lstStyle/>
          <a:p>
            <a:pPr>
              <a:lnSpc>
                <a:spcPct val="90000"/>
              </a:lnSpc>
              <a:buBlip>
                <a:blip r:embed="rId2"/>
              </a:buBlip>
            </a:pPr>
            <a:r>
              <a:t>Membership is NOT silver- centric</a:t>
            </a:r>
          </a:p>
          <a:p>
            <a:pPr>
              <a:lnSpc>
                <a:spcPct val="90000"/>
              </a:lnSpc>
              <a:buBlip>
                <a:blip r:embed="rId2"/>
              </a:buBlip>
            </a:pPr>
            <a:r>
              <a:t>IEEE Student membership is thriving</a:t>
            </a:r>
          </a:p>
          <a:p>
            <a:pPr>
              <a:lnSpc>
                <a:spcPct val="90000"/>
              </a:lnSpc>
              <a:buBlip>
                <a:blip r:embed="rId2"/>
              </a:buBlip>
            </a:pPr>
            <a:r>
              <a:t>1</a:t>
            </a:r>
            <a:r>
              <a:rPr baseline="30000"/>
              <a:t>st</a:t>
            </a:r>
            <a:r>
              <a:t> year member retention is abysmal</a:t>
            </a:r>
          </a:p>
          <a:p>
            <a:pPr>
              <a:lnSpc>
                <a:spcPct val="90000"/>
              </a:lnSpc>
              <a:buBlip>
                <a:blip r:embed="rId2"/>
              </a:buBlip>
            </a:pPr>
            <a:r>
              <a:t>GOLD, SAC, Sections - WE ALL NEED TO HELP!</a:t>
            </a:r>
          </a:p>
        </p:txBody>
      </p:sp>
    </p:spTree>
    <p:extLst>
      <p:ext uri="{BB962C8B-B14F-4D97-AF65-F5344CB8AC3E}">
        <p14:creationId xmlns:p14="http://schemas.microsoft.com/office/powerpoint/2010/main" val="15538133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6" name="Shape 306"/>
          <p:cNvSpPr>
            <a:spLocks noGrp="1"/>
          </p:cNvSpPr>
          <p:nvPr>
            <p:ph type="title" idx="4294967295"/>
          </p:nvPr>
        </p:nvSpPr>
        <p:spPr>
          <a:xfrm>
            <a:off x="685800" y="609599"/>
            <a:ext cx="7772400" cy="1143002"/>
          </a:xfrm>
          <a:prstGeom prst="rect">
            <a:avLst/>
          </a:prstGeom>
        </p:spPr>
        <p:txBody>
          <a:bodyPr>
            <a:normAutofit/>
          </a:bodyPr>
          <a:lstStyle>
            <a:lvl1pPr>
              <a:defRPr>
                <a:solidFill>
                  <a:srgbClr val="0070C0"/>
                </a:solidFill>
              </a:defRPr>
            </a:lvl1pPr>
          </a:lstStyle>
          <a:p>
            <a:r>
              <a:t>Issues – Student Branches</a:t>
            </a:r>
          </a:p>
        </p:txBody>
      </p:sp>
      <p:sp>
        <p:nvSpPr>
          <p:cNvPr id="307" name="Shape 307"/>
          <p:cNvSpPr>
            <a:spLocks noGrp="1"/>
          </p:cNvSpPr>
          <p:nvPr>
            <p:ph type="body" idx="4294967295"/>
          </p:nvPr>
        </p:nvSpPr>
        <p:spPr>
          <a:xfrm>
            <a:off x="457200" y="1951037"/>
            <a:ext cx="8229600" cy="4525963"/>
          </a:xfrm>
          <a:prstGeom prst="rect">
            <a:avLst/>
          </a:prstGeom>
        </p:spPr>
        <p:txBody>
          <a:bodyPr>
            <a:normAutofit/>
          </a:bodyPr>
          <a:lstStyle/>
          <a:p>
            <a:pPr>
              <a:buSzTx/>
              <a:buNone/>
              <a:defRPr sz="1900"/>
            </a:pPr>
            <a:endParaRPr/>
          </a:p>
          <a:p>
            <a:pPr marL="342899" indent="-342899">
              <a:spcBef>
                <a:spcPts val="400"/>
              </a:spcBef>
              <a:buBlip>
                <a:blip r:embed="rId2"/>
              </a:buBlip>
              <a:defRPr sz="1900"/>
            </a:pPr>
            <a:r>
              <a:t>Students fail to develop a sense of belonging to the larger IEEE community </a:t>
            </a:r>
            <a:r>
              <a:rPr>
                <a:latin typeface="Wingdings"/>
                <a:ea typeface="Wingdings"/>
                <a:cs typeface="Wingdings"/>
                <a:sym typeface="Wingdings"/>
              </a:rPr>
              <a:t> </a:t>
            </a:r>
            <a:r>
              <a:t>Fall in membership retention post graduation</a:t>
            </a:r>
          </a:p>
          <a:p>
            <a:pPr>
              <a:buSzTx/>
              <a:buNone/>
              <a:defRPr sz="1900"/>
            </a:pPr>
            <a:endParaRPr/>
          </a:p>
          <a:p>
            <a:pPr marL="342899" indent="-342899">
              <a:spcBef>
                <a:spcPts val="400"/>
              </a:spcBef>
              <a:buBlip>
                <a:blip r:embed="rId2"/>
              </a:buBlip>
              <a:defRPr sz="1900"/>
            </a:pPr>
            <a:r>
              <a:t>Limited understanding of the roles &amp; responsibilities by the SB officers </a:t>
            </a:r>
            <a:r>
              <a:rPr>
                <a:latin typeface="Wingdings"/>
                <a:ea typeface="Wingdings"/>
                <a:cs typeface="Wingdings"/>
                <a:sym typeface="Wingdings"/>
              </a:rPr>
              <a:t> </a:t>
            </a:r>
            <a:r>
              <a:t>Need for training &amp; improved understanding of IEEE beyond SB level</a:t>
            </a:r>
          </a:p>
        </p:txBody>
      </p:sp>
      <p:sp>
        <p:nvSpPr>
          <p:cNvPr id="308" name="Shape 308"/>
          <p:cNvSpPr>
            <a:spLocks noGrp="1"/>
          </p:cNvSpPr>
          <p:nvPr>
            <p:ph type="sldNum" sz="quarter" idx="4294967295"/>
          </p:nvPr>
        </p:nvSpPr>
        <p:spPr>
          <a:xfrm>
            <a:off x="8382000" y="6356350"/>
            <a:ext cx="256615" cy="350662"/>
          </a:xfrm>
          <a:prstGeom prst="rect">
            <a:avLst/>
          </a:prstGeom>
          <a:extLst>
            <a:ext uri="{C572A759-6A51-4108-AA02-DFA0A04FC94B}">
              <ma14:wrappingTextBoxFlag xmlns:ma14="http://schemas.microsoft.com/office/mac/drawingml/2011/main" xmlns="" val="1"/>
            </a:ext>
          </a:extLst>
        </p:spPr>
        <p:txBody>
          <a:bodyPr anchor="t"/>
          <a:lstStyle>
            <a:lvl1pPr algn="l">
              <a:spcBef>
                <a:spcPts val="400"/>
              </a:spcBef>
              <a:buSzTx/>
              <a:buNone/>
              <a:defRPr sz="1800"/>
            </a:lvl1pPr>
          </a:lstStyle>
          <a:p>
            <a:fld id="{86CB4B4D-7CA3-9044-876B-883B54F8677D}" type="slidenum">
              <a:t>92</a:t>
            </a:fld>
            <a:endParaRPr/>
          </a:p>
        </p:txBody>
      </p:sp>
    </p:spTree>
    <p:extLst>
      <p:ext uri="{BB962C8B-B14F-4D97-AF65-F5344CB8AC3E}">
        <p14:creationId xmlns:p14="http://schemas.microsoft.com/office/powerpoint/2010/main" val="5005207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0" name="Shape 310"/>
          <p:cNvSpPr>
            <a:spLocks noGrp="1"/>
          </p:cNvSpPr>
          <p:nvPr>
            <p:ph type="title" idx="4294967295"/>
          </p:nvPr>
        </p:nvSpPr>
        <p:spPr>
          <a:xfrm>
            <a:off x="685800" y="609599"/>
            <a:ext cx="7772400" cy="1143002"/>
          </a:xfrm>
          <a:prstGeom prst="rect">
            <a:avLst/>
          </a:prstGeom>
        </p:spPr>
        <p:txBody>
          <a:bodyPr>
            <a:normAutofit/>
          </a:bodyPr>
          <a:lstStyle>
            <a:lvl1pPr>
              <a:defRPr>
                <a:solidFill>
                  <a:srgbClr val="0070C0"/>
                </a:solidFill>
              </a:defRPr>
            </a:lvl1pPr>
          </a:lstStyle>
          <a:p>
            <a:r>
              <a:t>Issues - Sections</a:t>
            </a:r>
          </a:p>
        </p:txBody>
      </p:sp>
      <p:sp>
        <p:nvSpPr>
          <p:cNvPr id="311" name="Shape 311"/>
          <p:cNvSpPr>
            <a:spLocks noGrp="1"/>
          </p:cNvSpPr>
          <p:nvPr>
            <p:ph type="body" idx="4294967295"/>
          </p:nvPr>
        </p:nvSpPr>
        <p:spPr>
          <a:xfrm>
            <a:off x="457200" y="1951037"/>
            <a:ext cx="8229600" cy="4525963"/>
          </a:xfrm>
          <a:prstGeom prst="rect">
            <a:avLst/>
          </a:prstGeom>
        </p:spPr>
        <p:txBody>
          <a:bodyPr>
            <a:normAutofit/>
          </a:bodyPr>
          <a:lstStyle/>
          <a:p>
            <a:pPr>
              <a:buSzTx/>
              <a:buNone/>
              <a:defRPr sz="1900"/>
            </a:pPr>
            <a:endParaRPr/>
          </a:p>
          <a:p>
            <a:pPr marL="342899" indent="-342899">
              <a:spcBef>
                <a:spcPts val="400"/>
              </a:spcBef>
              <a:buBlip>
                <a:blip r:embed="rId2"/>
              </a:buBlip>
              <a:defRPr sz="1900"/>
            </a:pPr>
            <a:r>
              <a:t>Lack of volunteers to coordinate Section activities </a:t>
            </a:r>
            <a:r>
              <a:rPr>
                <a:latin typeface="Wingdings"/>
                <a:ea typeface="Wingdings"/>
                <a:cs typeface="Wingdings"/>
                <a:sym typeface="Wingdings"/>
              </a:rPr>
              <a:t> </a:t>
            </a:r>
            <a:r>
              <a:t>Same people end up running the Section until retirement</a:t>
            </a:r>
          </a:p>
          <a:p>
            <a:pPr>
              <a:buSzTx/>
              <a:buNone/>
              <a:defRPr sz="1900"/>
            </a:pPr>
            <a:endParaRPr/>
          </a:p>
          <a:p>
            <a:pPr marL="342899" indent="-342899">
              <a:spcBef>
                <a:spcPts val="400"/>
              </a:spcBef>
              <a:buBlip>
                <a:blip r:embed="rId2"/>
              </a:buBlip>
              <a:defRPr sz="1900"/>
            </a:pPr>
            <a:r>
              <a:t>Sections get a feeling that Student Branches are connected in a “Give me money” way </a:t>
            </a:r>
            <a:r>
              <a:rPr>
                <a:latin typeface="Wingdings"/>
                <a:ea typeface="Wingdings"/>
                <a:cs typeface="Wingdings"/>
                <a:sym typeface="Wingdings"/>
              </a:rPr>
              <a:t> </a:t>
            </a:r>
            <a:r>
              <a:t>Lack of synergy and mismatch of objectives</a:t>
            </a:r>
          </a:p>
        </p:txBody>
      </p:sp>
      <p:sp>
        <p:nvSpPr>
          <p:cNvPr id="312" name="Shape 312"/>
          <p:cNvSpPr>
            <a:spLocks noGrp="1"/>
          </p:cNvSpPr>
          <p:nvPr>
            <p:ph type="sldNum" sz="quarter" idx="4294967295"/>
          </p:nvPr>
        </p:nvSpPr>
        <p:spPr>
          <a:xfrm>
            <a:off x="8382000" y="6356350"/>
            <a:ext cx="256615" cy="350662"/>
          </a:xfrm>
          <a:prstGeom prst="rect">
            <a:avLst/>
          </a:prstGeom>
          <a:extLst>
            <a:ext uri="{C572A759-6A51-4108-AA02-DFA0A04FC94B}">
              <ma14:wrappingTextBoxFlag xmlns:ma14="http://schemas.microsoft.com/office/mac/drawingml/2011/main" xmlns="" val="1"/>
            </a:ext>
          </a:extLst>
        </p:spPr>
        <p:txBody>
          <a:bodyPr anchor="t"/>
          <a:lstStyle>
            <a:lvl1pPr algn="l">
              <a:spcBef>
                <a:spcPts val="400"/>
              </a:spcBef>
              <a:buSzTx/>
              <a:buNone/>
              <a:defRPr sz="1800"/>
            </a:lvl1pPr>
          </a:lstStyle>
          <a:p>
            <a:fld id="{86CB4B4D-7CA3-9044-876B-883B54F8677D}" type="slidenum">
              <a:t>93</a:t>
            </a:fld>
            <a:endParaRPr/>
          </a:p>
        </p:txBody>
      </p:sp>
    </p:spTree>
    <p:extLst>
      <p:ext uri="{BB962C8B-B14F-4D97-AF65-F5344CB8AC3E}">
        <p14:creationId xmlns:p14="http://schemas.microsoft.com/office/powerpoint/2010/main" val="28263236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4" name="Shape 314"/>
          <p:cNvSpPr>
            <a:spLocks noGrp="1"/>
          </p:cNvSpPr>
          <p:nvPr>
            <p:ph type="title" idx="4294967295"/>
          </p:nvPr>
        </p:nvSpPr>
        <p:spPr>
          <a:xfrm>
            <a:off x="685800" y="609599"/>
            <a:ext cx="7772400" cy="1143002"/>
          </a:xfrm>
          <a:prstGeom prst="rect">
            <a:avLst/>
          </a:prstGeom>
        </p:spPr>
        <p:txBody>
          <a:bodyPr>
            <a:normAutofit/>
          </a:bodyPr>
          <a:lstStyle>
            <a:lvl1pPr>
              <a:defRPr>
                <a:solidFill>
                  <a:srgbClr val="0070C0"/>
                </a:solidFill>
              </a:defRPr>
            </a:lvl1pPr>
          </a:lstStyle>
          <a:p>
            <a:r>
              <a:t>Possible Solutions</a:t>
            </a:r>
          </a:p>
        </p:txBody>
      </p:sp>
      <p:sp>
        <p:nvSpPr>
          <p:cNvPr id="315" name="Shape 315"/>
          <p:cNvSpPr>
            <a:spLocks noGrp="1"/>
          </p:cNvSpPr>
          <p:nvPr>
            <p:ph type="body" idx="4294967295"/>
          </p:nvPr>
        </p:nvSpPr>
        <p:spPr>
          <a:xfrm>
            <a:off x="152400" y="1646237"/>
            <a:ext cx="8686800" cy="4525963"/>
          </a:xfrm>
          <a:prstGeom prst="rect">
            <a:avLst/>
          </a:prstGeom>
        </p:spPr>
        <p:txBody>
          <a:bodyPr>
            <a:normAutofit/>
          </a:bodyPr>
          <a:lstStyle/>
          <a:p>
            <a:pPr>
              <a:spcBef>
                <a:spcPts val="400"/>
              </a:spcBef>
              <a:buSzTx/>
              <a:buNone/>
              <a:defRPr sz="1900"/>
            </a:pPr>
            <a:r>
              <a:t>     </a:t>
            </a:r>
            <a:r>
              <a:rPr b="1"/>
              <a:t>Joint Annual meetings</a:t>
            </a:r>
            <a:r>
              <a:t> between Section and Student Branches</a:t>
            </a:r>
          </a:p>
          <a:p>
            <a:pPr>
              <a:spcBef>
                <a:spcPts val="400"/>
              </a:spcBef>
              <a:buSzTx/>
              <a:buNone/>
              <a:defRPr sz="1900"/>
            </a:pPr>
            <a:r>
              <a:t>     1. Beginning of year: Formal introduction and Welcome</a:t>
            </a:r>
          </a:p>
          <a:p>
            <a:pPr>
              <a:spcBef>
                <a:spcPts val="400"/>
              </a:spcBef>
              <a:buSzTx/>
              <a:buNone/>
              <a:defRPr sz="1900"/>
            </a:pPr>
            <a:r>
              <a:t>     2. End of year: Informal gathering in the form of Graduation Reception </a:t>
            </a:r>
          </a:p>
        </p:txBody>
      </p:sp>
      <p:sp>
        <p:nvSpPr>
          <p:cNvPr id="316" name="Shape 316"/>
          <p:cNvSpPr/>
          <p:nvPr/>
        </p:nvSpPr>
        <p:spPr>
          <a:xfrm>
            <a:off x="4419600" y="2819400"/>
            <a:ext cx="381000"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chemeClr val="accent1"/>
          </a:solidFill>
          <a:ln>
            <a:solidFill>
              <a:srgbClr val="000000"/>
            </a:solidFill>
          </a:ln>
        </p:spPr>
        <p:txBody>
          <a:bodyPr lIns="45719" rIns="45719" anchor="ctr"/>
          <a:lstStyle/>
          <a:p>
            <a:pPr>
              <a:spcBef>
                <a:spcPts val="400"/>
              </a:spcBef>
              <a:defRPr sz="1800"/>
            </a:pPr>
            <a:endParaRPr/>
          </a:p>
        </p:txBody>
      </p:sp>
      <p:sp>
        <p:nvSpPr>
          <p:cNvPr id="317" name="Shape 317"/>
          <p:cNvSpPr/>
          <p:nvPr/>
        </p:nvSpPr>
        <p:spPr>
          <a:xfrm>
            <a:off x="533400" y="4495800"/>
            <a:ext cx="7848600" cy="98326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spcBef>
                <a:spcPts val="1100"/>
              </a:spcBef>
              <a:buSzTx/>
              <a:buNone/>
              <a:defRPr sz="1900"/>
            </a:pPr>
            <a:r>
              <a:t>Immense networking and mentoring opportunities available to members</a:t>
            </a:r>
          </a:p>
          <a:p>
            <a:pPr algn="ctr">
              <a:spcBef>
                <a:spcPts val="400"/>
              </a:spcBef>
              <a:buSzTx/>
              <a:buNone/>
              <a:defRPr sz="1900"/>
            </a:pPr>
            <a:r>
              <a:t>Reinforce a sense of belonging to the larger IEEE community </a:t>
            </a:r>
          </a:p>
          <a:p>
            <a:pPr algn="ctr">
              <a:spcBef>
                <a:spcPts val="400"/>
              </a:spcBef>
              <a:buSzTx/>
              <a:buNone/>
              <a:defRPr sz="1900"/>
            </a:pPr>
            <a:r>
              <a:t>Development of an effective communication model</a:t>
            </a:r>
          </a:p>
        </p:txBody>
      </p:sp>
    </p:spTree>
    <p:extLst>
      <p:ext uri="{BB962C8B-B14F-4D97-AF65-F5344CB8AC3E}">
        <p14:creationId xmlns:p14="http://schemas.microsoft.com/office/powerpoint/2010/main" val="39258915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9" name="Shape 319"/>
          <p:cNvSpPr>
            <a:spLocks noGrp="1"/>
          </p:cNvSpPr>
          <p:nvPr>
            <p:ph type="title" idx="4294967295"/>
          </p:nvPr>
        </p:nvSpPr>
        <p:spPr>
          <a:xfrm>
            <a:off x="685800" y="609599"/>
            <a:ext cx="7772400" cy="1143002"/>
          </a:xfrm>
          <a:prstGeom prst="rect">
            <a:avLst/>
          </a:prstGeom>
        </p:spPr>
        <p:txBody>
          <a:bodyPr>
            <a:normAutofit/>
          </a:bodyPr>
          <a:lstStyle>
            <a:lvl1pPr>
              <a:defRPr>
                <a:solidFill>
                  <a:srgbClr val="0070C0"/>
                </a:solidFill>
              </a:defRPr>
            </a:lvl1pPr>
          </a:lstStyle>
          <a:p>
            <a:r>
              <a:t>Possible Solutions</a:t>
            </a:r>
          </a:p>
        </p:txBody>
      </p:sp>
      <p:sp>
        <p:nvSpPr>
          <p:cNvPr id="320" name="Shape 320"/>
          <p:cNvSpPr>
            <a:spLocks noGrp="1"/>
          </p:cNvSpPr>
          <p:nvPr>
            <p:ph type="body" idx="4294967295"/>
          </p:nvPr>
        </p:nvSpPr>
        <p:spPr>
          <a:xfrm>
            <a:off x="152400" y="1600200"/>
            <a:ext cx="8686800" cy="4525963"/>
          </a:xfrm>
          <a:prstGeom prst="rect">
            <a:avLst/>
          </a:prstGeom>
        </p:spPr>
        <p:txBody>
          <a:bodyPr>
            <a:normAutofit/>
          </a:bodyPr>
          <a:lstStyle/>
          <a:p>
            <a:pPr algn="ctr">
              <a:spcBef>
                <a:spcPts val="400"/>
              </a:spcBef>
              <a:buSzTx/>
              <a:buNone/>
              <a:defRPr sz="1900"/>
            </a:pPr>
            <a:r>
              <a:t>     </a:t>
            </a:r>
            <a:r>
              <a:rPr b="1"/>
              <a:t>IEEE Recognition Award</a:t>
            </a:r>
            <a:r>
              <a:t> per Student Branch annually to be awarded by the Section at the Graduation Reception</a:t>
            </a:r>
          </a:p>
        </p:txBody>
      </p:sp>
      <p:sp>
        <p:nvSpPr>
          <p:cNvPr id="321" name="Shape 321"/>
          <p:cNvSpPr/>
          <p:nvPr/>
        </p:nvSpPr>
        <p:spPr>
          <a:xfrm>
            <a:off x="4419600" y="2590800"/>
            <a:ext cx="381000"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chemeClr val="accent1"/>
          </a:solidFill>
          <a:ln>
            <a:solidFill>
              <a:srgbClr val="000000"/>
            </a:solidFill>
          </a:ln>
        </p:spPr>
        <p:txBody>
          <a:bodyPr lIns="45719" rIns="45719" anchor="ctr"/>
          <a:lstStyle/>
          <a:p>
            <a:pPr>
              <a:spcBef>
                <a:spcPts val="400"/>
              </a:spcBef>
              <a:defRPr sz="1800"/>
            </a:pPr>
            <a:endParaRPr/>
          </a:p>
        </p:txBody>
      </p:sp>
      <p:sp>
        <p:nvSpPr>
          <p:cNvPr id="322" name="Shape 322"/>
          <p:cNvSpPr/>
          <p:nvPr/>
        </p:nvSpPr>
        <p:spPr>
          <a:xfrm>
            <a:off x="457200" y="4876800"/>
            <a:ext cx="8229600" cy="101222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spcBef>
                <a:spcPts val="1100"/>
              </a:spcBef>
              <a:buSzTx/>
              <a:buNone/>
              <a:defRPr sz="1900"/>
            </a:pPr>
            <a:r>
              <a:t>Recognize IEEE Student Branch leaders </a:t>
            </a:r>
          </a:p>
          <a:p>
            <a:pPr algn="ctr">
              <a:spcBef>
                <a:spcPts val="1100"/>
              </a:spcBef>
              <a:buSzTx/>
              <a:buNone/>
              <a:defRPr sz="1900"/>
            </a:pPr>
            <a:r>
              <a:t>Nurture &amp; inspire potential leaders who can take up key IEEE positions in future</a:t>
            </a:r>
            <a:r>
              <a:rPr sz="1800"/>
              <a:t> </a:t>
            </a:r>
          </a:p>
        </p:txBody>
      </p:sp>
    </p:spTree>
    <p:extLst>
      <p:ext uri="{BB962C8B-B14F-4D97-AF65-F5344CB8AC3E}">
        <p14:creationId xmlns:p14="http://schemas.microsoft.com/office/powerpoint/2010/main" val="9205553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4" name="Shape 324"/>
          <p:cNvSpPr>
            <a:spLocks noGrp="1"/>
          </p:cNvSpPr>
          <p:nvPr>
            <p:ph type="title" idx="4294967295"/>
          </p:nvPr>
        </p:nvSpPr>
        <p:spPr>
          <a:xfrm>
            <a:off x="685800" y="609599"/>
            <a:ext cx="7772400" cy="1143002"/>
          </a:xfrm>
          <a:prstGeom prst="rect">
            <a:avLst/>
          </a:prstGeom>
        </p:spPr>
        <p:txBody>
          <a:bodyPr>
            <a:normAutofit/>
          </a:bodyPr>
          <a:lstStyle>
            <a:lvl1pPr>
              <a:defRPr>
                <a:solidFill>
                  <a:srgbClr val="0070C0"/>
                </a:solidFill>
              </a:defRPr>
            </a:lvl1pPr>
          </a:lstStyle>
          <a:p>
            <a:r>
              <a:t>Possible Solutions</a:t>
            </a:r>
          </a:p>
        </p:txBody>
      </p:sp>
      <p:sp>
        <p:nvSpPr>
          <p:cNvPr id="325" name="Shape 325"/>
          <p:cNvSpPr>
            <a:spLocks noGrp="1"/>
          </p:cNvSpPr>
          <p:nvPr>
            <p:ph type="body" idx="4294967295"/>
          </p:nvPr>
        </p:nvSpPr>
        <p:spPr>
          <a:xfrm>
            <a:off x="152400" y="1600200"/>
            <a:ext cx="8686800" cy="4525963"/>
          </a:xfrm>
          <a:prstGeom prst="rect">
            <a:avLst/>
          </a:prstGeom>
        </p:spPr>
        <p:txBody>
          <a:bodyPr>
            <a:normAutofit/>
          </a:bodyPr>
          <a:lstStyle/>
          <a:p>
            <a:pPr algn="ctr">
              <a:spcBef>
                <a:spcPts val="400"/>
              </a:spcBef>
              <a:buSzTx/>
              <a:buNone/>
              <a:defRPr sz="1900"/>
            </a:pPr>
            <a:r>
              <a:t>     </a:t>
            </a:r>
            <a:r>
              <a:rPr b="1"/>
              <a:t>Section Newsletter</a:t>
            </a:r>
            <a:r>
              <a:t> which adequately covers the activities and events conducted by the Section and its Student Branches </a:t>
            </a:r>
          </a:p>
        </p:txBody>
      </p:sp>
      <p:sp>
        <p:nvSpPr>
          <p:cNvPr id="326" name="Shape 326"/>
          <p:cNvSpPr/>
          <p:nvPr/>
        </p:nvSpPr>
        <p:spPr>
          <a:xfrm>
            <a:off x="4419600" y="2590800"/>
            <a:ext cx="381000"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chemeClr val="accent1"/>
          </a:solidFill>
          <a:ln>
            <a:solidFill>
              <a:srgbClr val="000000"/>
            </a:solidFill>
          </a:ln>
        </p:spPr>
        <p:txBody>
          <a:bodyPr lIns="45719" rIns="45719" anchor="ctr"/>
          <a:lstStyle/>
          <a:p>
            <a:pPr>
              <a:spcBef>
                <a:spcPts val="400"/>
              </a:spcBef>
              <a:defRPr sz="1800"/>
            </a:pPr>
            <a:endParaRPr/>
          </a:p>
        </p:txBody>
      </p:sp>
      <p:sp>
        <p:nvSpPr>
          <p:cNvPr id="327" name="Shape 327"/>
          <p:cNvSpPr/>
          <p:nvPr/>
        </p:nvSpPr>
        <p:spPr>
          <a:xfrm>
            <a:off x="457200" y="4876800"/>
            <a:ext cx="8229600" cy="75997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spcBef>
                <a:spcPts val="1100"/>
              </a:spcBef>
              <a:buSzTx/>
              <a:buNone/>
              <a:defRPr sz="1900"/>
            </a:pPr>
            <a:r>
              <a:t>Make information readily available to all IEEE members</a:t>
            </a:r>
          </a:p>
          <a:p>
            <a:pPr algn="ctr">
              <a:spcBef>
                <a:spcPts val="1100"/>
              </a:spcBef>
              <a:buSzTx/>
              <a:buNone/>
              <a:defRPr sz="1900"/>
            </a:pPr>
            <a:r>
              <a:t>Act as a unifying force between the Section and its Student Branches</a:t>
            </a:r>
            <a:r>
              <a:rPr sz="1800"/>
              <a:t> </a:t>
            </a:r>
          </a:p>
        </p:txBody>
      </p:sp>
    </p:spTree>
    <p:extLst>
      <p:ext uri="{BB962C8B-B14F-4D97-AF65-F5344CB8AC3E}">
        <p14:creationId xmlns:p14="http://schemas.microsoft.com/office/powerpoint/2010/main" val="29634425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9" name="Shape 329"/>
          <p:cNvSpPr>
            <a:spLocks noGrp="1"/>
          </p:cNvSpPr>
          <p:nvPr>
            <p:ph type="title" idx="4294967295"/>
          </p:nvPr>
        </p:nvSpPr>
        <p:spPr>
          <a:xfrm>
            <a:off x="685800" y="609599"/>
            <a:ext cx="7772400" cy="1143002"/>
          </a:xfrm>
          <a:prstGeom prst="rect">
            <a:avLst/>
          </a:prstGeom>
        </p:spPr>
        <p:txBody>
          <a:bodyPr>
            <a:normAutofit/>
          </a:bodyPr>
          <a:lstStyle>
            <a:lvl1pPr>
              <a:defRPr>
                <a:solidFill>
                  <a:srgbClr val="0070C0"/>
                </a:solidFill>
              </a:defRPr>
            </a:lvl1pPr>
          </a:lstStyle>
          <a:p>
            <a:r>
              <a:t>Recommended Section Initiatives</a:t>
            </a:r>
          </a:p>
        </p:txBody>
      </p:sp>
      <p:sp>
        <p:nvSpPr>
          <p:cNvPr id="330" name="Shape 330"/>
          <p:cNvSpPr>
            <a:spLocks noGrp="1"/>
          </p:cNvSpPr>
          <p:nvPr>
            <p:ph type="body" idx="4294967295"/>
          </p:nvPr>
        </p:nvSpPr>
        <p:spPr>
          <a:xfrm>
            <a:off x="457200" y="1371600"/>
            <a:ext cx="8229600" cy="4525963"/>
          </a:xfrm>
          <a:prstGeom prst="rect">
            <a:avLst/>
          </a:prstGeom>
        </p:spPr>
        <p:txBody>
          <a:bodyPr>
            <a:normAutofit/>
          </a:bodyPr>
          <a:lstStyle/>
          <a:p>
            <a:pPr>
              <a:buSzTx/>
              <a:buNone/>
              <a:defRPr sz="1900"/>
            </a:pPr>
            <a:endParaRPr/>
          </a:p>
          <a:p>
            <a:pPr algn="ctr">
              <a:spcBef>
                <a:spcPts val="400"/>
              </a:spcBef>
              <a:buSzTx/>
              <a:buNone/>
              <a:defRPr sz="1900"/>
            </a:pPr>
            <a:r>
              <a:t> </a:t>
            </a:r>
          </a:p>
          <a:p>
            <a:pPr marL="342899" indent="-342899">
              <a:spcBef>
                <a:spcPts val="400"/>
              </a:spcBef>
              <a:buClr>
                <a:srgbClr val="808080"/>
              </a:buClr>
              <a:buFont typeface="Wingdings"/>
              <a:buChar char="❑"/>
              <a:defRPr sz="1900"/>
            </a:pPr>
            <a:r>
              <a:t>Link Section Web Page to Student Branch Web Site</a:t>
            </a:r>
          </a:p>
          <a:p>
            <a:pPr marL="342899" indent="-342899">
              <a:spcBef>
                <a:spcPts val="400"/>
              </a:spcBef>
              <a:buClr>
                <a:srgbClr val="808080"/>
              </a:buClr>
              <a:buFont typeface="Wingdings"/>
              <a:buChar char="❑"/>
              <a:defRPr sz="1900"/>
            </a:pPr>
            <a:r>
              <a:t>Section officers to attend Student Branch event(s)</a:t>
            </a:r>
          </a:p>
          <a:p>
            <a:pPr marL="342899" indent="-342899">
              <a:spcBef>
                <a:spcPts val="400"/>
              </a:spcBef>
              <a:buClr>
                <a:srgbClr val="808080"/>
              </a:buClr>
              <a:buFont typeface="Wingdings"/>
              <a:buChar char="❑"/>
              <a:defRPr sz="1900"/>
            </a:pPr>
            <a:r>
              <a:t>Section officers evaluate Student Branch activities</a:t>
            </a:r>
          </a:p>
          <a:p>
            <a:pPr marL="342899" indent="-342899">
              <a:spcBef>
                <a:spcPts val="400"/>
              </a:spcBef>
              <a:buClr>
                <a:srgbClr val="808080"/>
              </a:buClr>
              <a:buFont typeface="Wingdings"/>
              <a:buChar char="❑"/>
              <a:defRPr sz="1900"/>
            </a:pPr>
            <a:r>
              <a:t>Section members offer mentoring to students</a:t>
            </a:r>
          </a:p>
          <a:p>
            <a:pPr marL="342899" indent="-342899">
              <a:spcBef>
                <a:spcPts val="400"/>
              </a:spcBef>
              <a:buClr>
                <a:srgbClr val="808080"/>
              </a:buClr>
              <a:buFont typeface="Wingdings"/>
              <a:buChar char="❑"/>
              <a:defRPr sz="1900"/>
            </a:pPr>
            <a:r>
              <a:t>Section to host a social activity for former student branch officers and new YP members</a:t>
            </a:r>
          </a:p>
          <a:p>
            <a:pPr marL="342899" indent="-342899">
              <a:spcBef>
                <a:spcPts val="400"/>
              </a:spcBef>
              <a:buClr>
                <a:srgbClr val="808080"/>
              </a:buClr>
              <a:buFont typeface="Wingdings"/>
              <a:buChar char="❑"/>
              <a:defRPr sz="1900"/>
            </a:pPr>
            <a:r>
              <a:t>Section to provide professional education to Student Branches  </a:t>
            </a:r>
          </a:p>
        </p:txBody>
      </p:sp>
    </p:spTree>
    <p:extLst>
      <p:ext uri="{BB962C8B-B14F-4D97-AF65-F5344CB8AC3E}">
        <p14:creationId xmlns:p14="http://schemas.microsoft.com/office/powerpoint/2010/main" val="28641979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2" name="Shape 332"/>
          <p:cNvSpPr>
            <a:spLocks noGrp="1"/>
          </p:cNvSpPr>
          <p:nvPr>
            <p:ph type="title" idx="4294967295"/>
          </p:nvPr>
        </p:nvSpPr>
        <p:spPr>
          <a:xfrm>
            <a:off x="685800" y="609599"/>
            <a:ext cx="7772400" cy="1143002"/>
          </a:xfrm>
          <a:prstGeom prst="rect">
            <a:avLst/>
          </a:prstGeom>
        </p:spPr>
        <p:txBody>
          <a:bodyPr>
            <a:normAutofit/>
          </a:bodyPr>
          <a:lstStyle>
            <a:lvl1pPr>
              <a:defRPr>
                <a:solidFill>
                  <a:srgbClr val="0070C0"/>
                </a:solidFill>
              </a:defRPr>
            </a:lvl1pPr>
          </a:lstStyle>
          <a:p>
            <a:r>
              <a:t>Recommended Section Initiatives</a:t>
            </a:r>
          </a:p>
        </p:txBody>
      </p:sp>
      <p:sp>
        <p:nvSpPr>
          <p:cNvPr id="333" name="Shape 333"/>
          <p:cNvSpPr>
            <a:spLocks noGrp="1"/>
          </p:cNvSpPr>
          <p:nvPr>
            <p:ph type="body" idx="4294967295"/>
          </p:nvPr>
        </p:nvSpPr>
        <p:spPr>
          <a:xfrm>
            <a:off x="685800" y="1981200"/>
            <a:ext cx="7772400" cy="4114800"/>
          </a:xfrm>
          <a:prstGeom prst="rect">
            <a:avLst/>
          </a:prstGeom>
        </p:spPr>
        <p:txBody>
          <a:bodyPr>
            <a:normAutofit/>
          </a:bodyPr>
          <a:lstStyle/>
          <a:p>
            <a:pPr>
              <a:buSzTx/>
              <a:buNone/>
              <a:defRPr sz="1900"/>
            </a:pPr>
            <a:endParaRPr/>
          </a:p>
          <a:p>
            <a:pPr marL="342899" indent="-342899">
              <a:spcBef>
                <a:spcPts val="400"/>
              </a:spcBef>
              <a:buClr>
                <a:srgbClr val="808080"/>
              </a:buClr>
              <a:buFont typeface="Wingdings"/>
              <a:buChar char="❑"/>
              <a:defRPr sz="1900"/>
            </a:pPr>
            <a:r>
              <a:t>Student Branch assists Section with Pre-college Program</a:t>
            </a:r>
          </a:p>
          <a:p>
            <a:pPr marL="342899" indent="-342899">
              <a:spcBef>
                <a:spcPts val="400"/>
              </a:spcBef>
              <a:buClr>
                <a:srgbClr val="808080"/>
              </a:buClr>
              <a:buFont typeface="Wingdings"/>
              <a:buChar char="❑"/>
              <a:defRPr sz="1900"/>
            </a:pPr>
            <a:r>
              <a:t>Scholarships to Student Members</a:t>
            </a:r>
          </a:p>
          <a:p>
            <a:pPr marL="342899" indent="-342899">
              <a:spcBef>
                <a:spcPts val="400"/>
              </a:spcBef>
              <a:buClr>
                <a:srgbClr val="808080"/>
              </a:buClr>
              <a:buFont typeface="Wingdings"/>
              <a:buChar char="❑"/>
              <a:defRPr sz="1900"/>
            </a:pPr>
            <a:r>
              <a:t>Invite Student Branch Officers to attend Section Excom Meetings, YP Meetings and Chapter Meetings</a:t>
            </a:r>
          </a:p>
          <a:p>
            <a:pPr marL="342899" indent="-342899">
              <a:spcBef>
                <a:spcPts val="400"/>
              </a:spcBef>
              <a:buClr>
                <a:srgbClr val="808080"/>
              </a:buClr>
              <a:buFont typeface="Wingdings"/>
              <a:buChar char="❑"/>
              <a:defRPr sz="1900"/>
            </a:pPr>
            <a:r>
              <a:t>Section to hold Student Night once a year</a:t>
            </a:r>
          </a:p>
          <a:p>
            <a:pPr marL="342899" indent="-342899">
              <a:spcBef>
                <a:spcPts val="400"/>
              </a:spcBef>
              <a:buClr>
                <a:srgbClr val="808080"/>
              </a:buClr>
              <a:buFont typeface="Wingdings"/>
              <a:buChar char="❑"/>
              <a:defRPr sz="1900"/>
            </a:pPr>
            <a:r>
              <a:t>Publicize Section Activities to Student Branches</a:t>
            </a:r>
          </a:p>
          <a:p>
            <a:pPr marL="342899" indent="-342899">
              <a:spcBef>
                <a:spcPts val="400"/>
              </a:spcBef>
              <a:buClr>
                <a:srgbClr val="808080"/>
              </a:buClr>
              <a:buFont typeface="Wingdings"/>
              <a:buChar char="❑"/>
              <a:defRPr sz="1900"/>
            </a:pPr>
            <a:r>
              <a:t>Section to organize an event for the Student Branch</a:t>
            </a:r>
          </a:p>
        </p:txBody>
      </p:sp>
      <p:sp>
        <p:nvSpPr>
          <p:cNvPr id="334" name="Shape 334"/>
          <p:cNvSpPr>
            <a:spLocks noGrp="1"/>
          </p:cNvSpPr>
          <p:nvPr>
            <p:ph type="sldNum" sz="quarter" idx="4294967295"/>
          </p:nvPr>
        </p:nvSpPr>
        <p:spPr>
          <a:xfrm>
            <a:off x="8382000" y="6356350"/>
            <a:ext cx="256615" cy="350662"/>
          </a:xfrm>
          <a:prstGeom prst="rect">
            <a:avLst/>
          </a:prstGeom>
          <a:extLst>
            <a:ext uri="{C572A759-6A51-4108-AA02-DFA0A04FC94B}">
              <ma14:wrappingTextBoxFlag xmlns:ma14="http://schemas.microsoft.com/office/mac/drawingml/2011/main" xmlns="" val="1"/>
            </a:ext>
          </a:extLst>
        </p:spPr>
        <p:txBody>
          <a:bodyPr anchor="t"/>
          <a:lstStyle>
            <a:lvl1pPr algn="l">
              <a:spcBef>
                <a:spcPts val="400"/>
              </a:spcBef>
              <a:buSzTx/>
              <a:buNone/>
              <a:defRPr sz="1800"/>
            </a:lvl1pPr>
          </a:lstStyle>
          <a:p>
            <a:fld id="{86CB4B4D-7CA3-9044-876B-883B54F8677D}" type="slidenum">
              <a:t>98</a:t>
            </a:fld>
            <a:endParaRPr/>
          </a:p>
        </p:txBody>
      </p:sp>
    </p:spTree>
    <p:extLst>
      <p:ext uri="{BB962C8B-B14F-4D97-AF65-F5344CB8AC3E}">
        <p14:creationId xmlns:p14="http://schemas.microsoft.com/office/powerpoint/2010/main" val="29556761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6" name="Shape 336"/>
          <p:cNvSpPr>
            <a:spLocks noGrp="1"/>
          </p:cNvSpPr>
          <p:nvPr>
            <p:ph type="title" idx="4294967295"/>
          </p:nvPr>
        </p:nvSpPr>
        <p:spPr>
          <a:xfrm>
            <a:off x="685800" y="609599"/>
            <a:ext cx="7772400" cy="1143002"/>
          </a:xfrm>
          <a:prstGeom prst="rect">
            <a:avLst/>
          </a:prstGeom>
        </p:spPr>
        <p:txBody>
          <a:bodyPr>
            <a:normAutofit/>
          </a:bodyPr>
          <a:lstStyle>
            <a:lvl1pPr>
              <a:defRPr sz="3200">
                <a:solidFill>
                  <a:srgbClr val="0070C0"/>
                </a:solidFill>
              </a:defRPr>
            </a:lvl1pPr>
          </a:lstStyle>
          <a:p>
            <a:r>
              <a:t>Recommended Student Branch Initiatives</a:t>
            </a:r>
          </a:p>
        </p:txBody>
      </p:sp>
      <p:sp>
        <p:nvSpPr>
          <p:cNvPr id="337" name="Shape 337"/>
          <p:cNvSpPr>
            <a:spLocks noGrp="1"/>
          </p:cNvSpPr>
          <p:nvPr>
            <p:ph type="body" idx="4294967295"/>
          </p:nvPr>
        </p:nvSpPr>
        <p:spPr>
          <a:xfrm>
            <a:off x="457200" y="1371600"/>
            <a:ext cx="8229600" cy="4525963"/>
          </a:xfrm>
          <a:prstGeom prst="rect">
            <a:avLst/>
          </a:prstGeom>
        </p:spPr>
        <p:txBody>
          <a:bodyPr>
            <a:normAutofit/>
          </a:bodyPr>
          <a:lstStyle/>
          <a:p>
            <a:pPr>
              <a:buSzTx/>
              <a:buNone/>
              <a:defRPr sz="1900"/>
            </a:pPr>
            <a:endParaRPr/>
          </a:p>
          <a:p>
            <a:pPr algn="ctr">
              <a:spcBef>
                <a:spcPts val="400"/>
              </a:spcBef>
              <a:buSzTx/>
              <a:buNone/>
              <a:defRPr sz="1900"/>
            </a:pPr>
            <a:r>
              <a:t>  </a:t>
            </a:r>
          </a:p>
          <a:p>
            <a:pPr marL="342899" indent="-342899">
              <a:spcBef>
                <a:spcPts val="400"/>
              </a:spcBef>
              <a:buClr>
                <a:srgbClr val="808080"/>
              </a:buClr>
              <a:buFont typeface="Wingdings"/>
              <a:buChar char="❑"/>
              <a:defRPr sz="1900"/>
            </a:pPr>
            <a:r>
              <a:t>Branch to provide accurate Student Branch contact information to their Section</a:t>
            </a:r>
          </a:p>
          <a:p>
            <a:pPr marL="342899" indent="-342899">
              <a:spcBef>
                <a:spcPts val="400"/>
              </a:spcBef>
              <a:buClr>
                <a:srgbClr val="808080"/>
              </a:buClr>
              <a:buFont typeface="Wingdings"/>
              <a:buChar char="❑"/>
              <a:defRPr sz="1900"/>
            </a:pPr>
            <a:r>
              <a:t>Branch to invite Section Officers to Student Leadership Training Workshops</a:t>
            </a:r>
          </a:p>
          <a:p>
            <a:pPr marL="342899" indent="-342899">
              <a:spcBef>
                <a:spcPts val="400"/>
              </a:spcBef>
              <a:buClr>
                <a:srgbClr val="808080"/>
              </a:buClr>
              <a:buFont typeface="Wingdings"/>
              <a:buChar char="❑"/>
              <a:defRPr sz="1900"/>
            </a:pPr>
            <a:r>
              <a:t>Branch to provide list of graduating students contact information to their Section</a:t>
            </a:r>
          </a:p>
          <a:p>
            <a:pPr marL="342899" indent="-342899">
              <a:spcBef>
                <a:spcPts val="400"/>
              </a:spcBef>
              <a:buClr>
                <a:srgbClr val="808080"/>
              </a:buClr>
              <a:buFont typeface="Wingdings"/>
              <a:buChar char="❑"/>
              <a:defRPr sz="1900"/>
            </a:pPr>
            <a:r>
              <a:t>Branch to organize a “graduation Party” and invite Section Officers</a:t>
            </a:r>
          </a:p>
        </p:txBody>
      </p:sp>
      <p:sp>
        <p:nvSpPr>
          <p:cNvPr id="338" name="Shape 338"/>
          <p:cNvSpPr>
            <a:spLocks noGrp="1"/>
          </p:cNvSpPr>
          <p:nvPr>
            <p:ph type="sldNum" sz="quarter" idx="4294967295"/>
          </p:nvPr>
        </p:nvSpPr>
        <p:spPr>
          <a:xfrm>
            <a:off x="8382000" y="6356350"/>
            <a:ext cx="256615" cy="350662"/>
          </a:xfrm>
          <a:prstGeom prst="rect">
            <a:avLst/>
          </a:prstGeom>
          <a:extLst>
            <a:ext uri="{C572A759-6A51-4108-AA02-DFA0A04FC94B}">
              <ma14:wrappingTextBoxFlag xmlns:ma14="http://schemas.microsoft.com/office/mac/drawingml/2011/main" xmlns="" val="1"/>
            </a:ext>
          </a:extLst>
        </p:spPr>
        <p:txBody>
          <a:bodyPr anchor="t"/>
          <a:lstStyle>
            <a:lvl1pPr algn="l">
              <a:spcBef>
                <a:spcPts val="400"/>
              </a:spcBef>
              <a:buSzTx/>
              <a:buNone/>
              <a:defRPr sz="1800"/>
            </a:lvl1pPr>
          </a:lstStyle>
          <a:p>
            <a:fld id="{86CB4B4D-7CA3-9044-876B-883B54F8677D}" type="slidenum">
              <a:t>99</a:t>
            </a:fld>
            <a:endParaRPr/>
          </a:p>
        </p:txBody>
      </p:sp>
    </p:spTree>
    <p:extLst>
      <p:ext uri="{BB962C8B-B14F-4D97-AF65-F5344CB8AC3E}">
        <p14:creationId xmlns:p14="http://schemas.microsoft.com/office/powerpoint/2010/main" val="1386849655"/>
      </p:ext>
    </p:extLst>
  </p:cSld>
  <p:clrMapOvr>
    <a:masterClrMapping/>
  </p:clrMapOvr>
</p:sld>
</file>

<file path=ppt/theme/theme1.xml><?xml version="1.0" encoding="utf-8"?>
<a:theme xmlns:a="http://schemas.openxmlformats.org/drawingml/2006/main" name="New IEEE">
  <a:themeElements>
    <a:clrScheme name="New IEEE">
      <a:dk1>
        <a:srgbClr val="000000"/>
      </a:dk1>
      <a:lt1>
        <a:srgbClr val="FFFFFF"/>
      </a:lt1>
      <a:dk2>
        <a:srgbClr val="A7A7A7"/>
      </a:dk2>
      <a:lt2>
        <a:srgbClr val="535353"/>
      </a:lt2>
      <a:accent1>
        <a:srgbClr val="FF8000"/>
      </a:accent1>
      <a:accent2>
        <a:srgbClr val="59B308"/>
      </a:accent2>
      <a:accent3>
        <a:srgbClr val="9BBB59"/>
      </a:accent3>
      <a:accent4>
        <a:srgbClr val="8064A2"/>
      </a:accent4>
      <a:accent5>
        <a:srgbClr val="4BACC6"/>
      </a:accent5>
      <a:accent6>
        <a:srgbClr val="F79646"/>
      </a:accent6>
      <a:hlink>
        <a:srgbClr val="0000FF"/>
      </a:hlink>
      <a:folHlink>
        <a:srgbClr val="FF00FF"/>
      </a:folHlink>
    </a:clrScheme>
    <a:fontScheme name="New IEEE">
      <a:majorFont>
        <a:latin typeface="Helvetica"/>
        <a:ea typeface="Helvetica"/>
        <a:cs typeface="Helvetica"/>
      </a:majorFont>
      <a:minorFont>
        <a:latin typeface="Arial"/>
        <a:ea typeface="Arial"/>
        <a:cs typeface="Arial"/>
      </a:minorFont>
    </a:fontScheme>
    <a:fmtScheme name="New IEE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90000"/>
          </a:lnSpc>
          <a:spcBef>
            <a:spcPts val="600"/>
          </a:spcBef>
          <a:spcAft>
            <a:spcPts val="0"/>
          </a:spcAft>
          <a:buClr>
            <a:srgbClr val="808080"/>
          </a:buClr>
          <a:buSzPct val="80000"/>
          <a:buFontTx/>
          <a:buChar char="•"/>
          <a:tabLst/>
          <a:defRPr kumimoji="0" sz="2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90000"/>
          </a:lnSpc>
          <a:spcBef>
            <a:spcPts val="600"/>
          </a:spcBef>
          <a:spcAft>
            <a:spcPts val="0"/>
          </a:spcAft>
          <a:buClr>
            <a:srgbClr val="808080"/>
          </a:buClr>
          <a:buSzPct val="80000"/>
          <a:buFontTx/>
          <a:buChar char="•"/>
          <a:tabLst/>
          <a:defRPr kumimoji="0" sz="2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 IEEE">
  <a:themeElements>
    <a:clrScheme name="New IEEE">
      <a:dk1>
        <a:srgbClr val="000000"/>
      </a:dk1>
      <a:lt1>
        <a:srgbClr val="FFFFFF"/>
      </a:lt1>
      <a:dk2>
        <a:srgbClr val="A7A7A7"/>
      </a:dk2>
      <a:lt2>
        <a:srgbClr val="535353"/>
      </a:lt2>
      <a:accent1>
        <a:srgbClr val="FF8000"/>
      </a:accent1>
      <a:accent2>
        <a:srgbClr val="59B308"/>
      </a:accent2>
      <a:accent3>
        <a:srgbClr val="9BBB59"/>
      </a:accent3>
      <a:accent4>
        <a:srgbClr val="8064A2"/>
      </a:accent4>
      <a:accent5>
        <a:srgbClr val="4BACC6"/>
      </a:accent5>
      <a:accent6>
        <a:srgbClr val="F79646"/>
      </a:accent6>
      <a:hlink>
        <a:srgbClr val="0000FF"/>
      </a:hlink>
      <a:folHlink>
        <a:srgbClr val="FF00FF"/>
      </a:folHlink>
    </a:clrScheme>
    <a:fontScheme name="New IEEE">
      <a:majorFont>
        <a:latin typeface="Helvetica"/>
        <a:ea typeface="Helvetica"/>
        <a:cs typeface="Helvetica"/>
      </a:majorFont>
      <a:minorFont>
        <a:latin typeface="Arial"/>
        <a:ea typeface="Arial"/>
        <a:cs typeface="Arial"/>
      </a:minorFont>
    </a:fontScheme>
    <a:fmtScheme name="New IEE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90000"/>
          </a:lnSpc>
          <a:spcBef>
            <a:spcPts val="600"/>
          </a:spcBef>
          <a:spcAft>
            <a:spcPts val="0"/>
          </a:spcAft>
          <a:buClr>
            <a:srgbClr val="808080"/>
          </a:buClr>
          <a:buSzPct val="80000"/>
          <a:buFontTx/>
          <a:buChar char="•"/>
          <a:tabLst/>
          <a:defRPr kumimoji="0" sz="2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90000"/>
          </a:lnSpc>
          <a:spcBef>
            <a:spcPts val="600"/>
          </a:spcBef>
          <a:spcAft>
            <a:spcPts val="0"/>
          </a:spcAft>
          <a:buClr>
            <a:srgbClr val="808080"/>
          </a:buClr>
          <a:buSzPct val="80000"/>
          <a:buFontTx/>
          <a:buChar char="•"/>
          <a:tabLst/>
          <a:defRPr kumimoji="0" sz="2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288</TotalTime>
  <Words>4329</Words>
  <Application>Microsoft Office PowerPoint</Application>
  <PresentationFormat>On-screen Show (4:3)</PresentationFormat>
  <Paragraphs>656</Paragraphs>
  <Slides>100</Slides>
  <Notes>3</Notes>
  <HiddenSlides>22</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100</vt:i4>
      </vt:variant>
    </vt:vector>
  </HeadingPairs>
  <TitlesOfParts>
    <vt:vector size="112" baseType="lpstr">
      <vt:lpstr>Lucida Grande</vt:lpstr>
      <vt:lpstr>LucidaGrande</vt:lpstr>
      <vt:lpstr>ＭＳ Ｐゴシック</vt:lpstr>
      <vt:lpstr>Arial</vt:lpstr>
      <vt:lpstr>Arial Black</vt:lpstr>
      <vt:lpstr>Calibri</vt:lpstr>
      <vt:lpstr>Franklin Gothic Medium</vt:lpstr>
      <vt:lpstr>Helvetica</vt:lpstr>
      <vt:lpstr>Times</vt:lpstr>
      <vt:lpstr>Verdana</vt:lpstr>
      <vt:lpstr>Wingdings</vt:lpstr>
      <vt:lpstr>New IEEE</vt:lpstr>
      <vt:lpstr>IEEE Branch Training</vt:lpstr>
      <vt:lpstr>Geographic entities of the IEEE</vt:lpstr>
      <vt:lpstr>Region 6 Student Activities</vt:lpstr>
      <vt:lpstr>PowerPoint Presentation</vt:lpstr>
      <vt:lpstr>E-communication</vt:lpstr>
      <vt:lpstr>IEEE &amp; THE WORLD</vt:lpstr>
      <vt:lpstr>What is IEEE?</vt:lpstr>
      <vt:lpstr>PowerPoint Presentation</vt:lpstr>
      <vt:lpstr>Who can tell me what this means?</vt:lpstr>
      <vt:lpstr>Introduction</vt:lpstr>
      <vt:lpstr>Goals &amp; Objectives for Today</vt:lpstr>
      <vt:lpstr>Officially How to Run an B+ Branch</vt:lpstr>
      <vt:lpstr>PowerPoint Presentation</vt:lpstr>
      <vt:lpstr>PowerPoint Presentation</vt:lpstr>
      <vt:lpstr>PowerPoint Presentation</vt:lpstr>
      <vt:lpstr>PowerPoint Presentation</vt:lpstr>
      <vt:lpstr>How do I run a  A+ branch?</vt:lpstr>
      <vt:lpstr>Student Activities</vt:lpstr>
      <vt:lpstr>PowerPoint Presentation</vt:lpstr>
      <vt:lpstr>Branch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Darrel Chong Exemplary Student Branch Activity Award</vt:lpstr>
      <vt:lpstr>PowerPoint Presentation</vt:lpstr>
      <vt:lpstr>Student Enterprise Award (on hold)</vt:lpstr>
      <vt:lpstr>2018-2019 Student Branch Calendar</vt:lpstr>
      <vt:lpstr>Student Activities calendar overview</vt:lpstr>
      <vt:lpstr>2 OCT 2018</vt:lpstr>
      <vt:lpstr>2016 Photo Contest Winner – Can you do better?</vt:lpstr>
      <vt:lpstr>IEEEXTREME Programming Contest October 20th, 2018</vt:lpstr>
      <vt:lpstr>PowerPoint Presentation</vt:lpstr>
      <vt:lpstr>PowerPoint Presentation</vt:lpstr>
      <vt:lpstr>WISE (Washington Internships for Students of Engineering) Intern Program DUE 31 DECEMBER</vt:lpstr>
      <vt:lpstr>WISE (Washington Internships for Students of Engineering) Intern Program</vt:lpstr>
      <vt:lpstr>PowerPoint Presentation</vt:lpstr>
      <vt:lpstr>PowerPoint Presentation</vt:lpstr>
      <vt:lpstr>PowerPoint Presentation</vt:lpstr>
      <vt:lpstr>September 2019</vt:lpstr>
      <vt:lpstr>Student Ethics Competition</vt:lpstr>
      <vt:lpstr>SEC Guidelines &amp; Requirements www.ieee.org/about/ethics/competition.html</vt:lpstr>
      <vt:lpstr>Support Provided by IEEE Ethics &amp; Member Conduct Committee</vt:lpstr>
      <vt:lpstr>Run your own competitions</vt:lpstr>
      <vt:lpstr>Where to get $$$</vt:lpstr>
      <vt:lpstr>Section/Region</vt:lpstr>
      <vt:lpstr>Other sources</vt:lpstr>
      <vt:lpstr>PowerPoint Presentation</vt:lpstr>
      <vt:lpstr>PowerPoint Presentation</vt:lpstr>
      <vt:lpstr>PowerPoint Presentation</vt:lpstr>
      <vt:lpstr>EPICS Engineering Projects in  Community Service🤑</vt:lpstr>
      <vt:lpstr>Humanitarian Activities🤑</vt:lpstr>
      <vt:lpstr>Ask IEEE Society Chapters</vt:lpstr>
      <vt:lpstr>PowerPoint Presentation</vt:lpstr>
      <vt:lpstr>Branch Resources</vt:lpstr>
      <vt:lpstr>PowerPoint Presentation</vt:lpstr>
      <vt:lpstr>PowerPoint Presentation</vt:lpstr>
      <vt:lpstr>PowerPoint Presentation</vt:lpstr>
      <vt:lpstr>Today’s Students are Leaders of IEEE, Today and in the Future </vt:lpstr>
      <vt:lpstr>STEP Events www.ieee.org/step</vt:lpstr>
      <vt:lpstr>PowerPoint Presentation</vt:lpstr>
      <vt:lpstr>EPICS Engineering Projects in Community Service</vt:lpstr>
      <vt:lpstr>Products &amp; Services for Young Professionals Webinars</vt:lpstr>
      <vt:lpstr>Products &amp; Services for Young Professionals Career-Based Services</vt:lpstr>
      <vt:lpstr>So How Do I Get Members</vt:lpstr>
      <vt:lpstr>How do we know who our members are?</vt:lpstr>
      <vt:lpstr>So How do I get Volunteers?</vt:lpstr>
      <vt:lpstr>I</vt:lpstr>
      <vt:lpstr>ICED TEA</vt:lpstr>
      <vt:lpstr>What are the benefits of IEEE (intangible)</vt:lpstr>
      <vt:lpstr>So how do I get officers?</vt:lpstr>
      <vt:lpstr>Branch Administration</vt:lpstr>
      <vt:lpstr>PowerPoint Presentation</vt:lpstr>
      <vt:lpstr>PowerPoint Presentation</vt:lpstr>
      <vt:lpstr>PowerPoint Presentation</vt:lpstr>
      <vt:lpstr>PowerPoint Presentation</vt:lpstr>
      <vt:lpstr>PowerPoint Presentation</vt:lpstr>
      <vt:lpstr>PowerPoint Presentation</vt:lpstr>
      <vt:lpstr>STUDENT PROFESSIONAL AWARENESS ACTIVITIES</vt:lpstr>
      <vt:lpstr>Questions? Comments? Talk to us!</vt:lpstr>
      <vt:lpstr>Section Student Branch Relationship</vt:lpstr>
      <vt:lpstr>No Man (Branch) is an Island!</vt:lpstr>
      <vt:lpstr>Communicate With Your Section</vt:lpstr>
      <vt:lpstr>Section Student Representative</vt:lpstr>
      <vt:lpstr>Sections - Student Activities  </vt:lpstr>
      <vt:lpstr>More Compelling Reasons</vt:lpstr>
      <vt:lpstr>Correct Conclusions </vt:lpstr>
      <vt:lpstr>Issues – Student Branches</vt:lpstr>
      <vt:lpstr>Issues - Sections</vt:lpstr>
      <vt:lpstr>Possible Solutions</vt:lpstr>
      <vt:lpstr>Possible Solutions</vt:lpstr>
      <vt:lpstr>Possible Solutions</vt:lpstr>
      <vt:lpstr>Recommended Section Initiatives</vt:lpstr>
      <vt:lpstr>Recommended Section Initiatives</vt:lpstr>
      <vt:lpstr>Recommended Student Branch Initiatives</vt:lpstr>
      <vt:lpstr>How You Can Use Your IEEE Membership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IEEE Branch Counselor Training</dc:title>
  <cp:lastModifiedBy>PJ Tsai</cp:lastModifiedBy>
  <cp:revision>24</cp:revision>
  <dcterms:modified xsi:type="dcterms:W3CDTF">2018-10-13T11:17:12Z</dcterms:modified>
</cp:coreProperties>
</file>