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02" r:id="rId4"/>
    <p:sldId id="301" r:id="rId5"/>
    <p:sldId id="258" r:id="rId6"/>
    <p:sldId id="260" r:id="rId7"/>
    <p:sldId id="262" r:id="rId8"/>
    <p:sldId id="292" r:id="rId9"/>
    <p:sldId id="273" r:id="rId10"/>
    <p:sldId id="274" r:id="rId11"/>
    <p:sldId id="272" r:id="rId12"/>
    <p:sldId id="279" r:id="rId13"/>
    <p:sldId id="281" r:id="rId14"/>
    <p:sldId id="287" r:id="rId15"/>
    <p:sldId id="293" r:id="rId16"/>
    <p:sldId id="305" r:id="rId17"/>
    <p:sldId id="304" r:id="rId18"/>
    <p:sldId id="303" r:id="rId19"/>
    <p:sldId id="306" r:id="rId20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  <a:srgbClr val="009FDA"/>
    <a:srgbClr val="0B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5" autoAdjust="0"/>
    <p:restoredTop sz="95332" autoAdjust="0"/>
  </p:normalViewPr>
  <p:slideViewPr>
    <p:cSldViewPr snapToGrid="0" snapToObjects="1">
      <p:cViewPr varScale="1">
        <p:scale>
          <a:sx n="148" d="100"/>
          <a:sy n="148" d="100"/>
        </p:scale>
        <p:origin x="533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053" cy="469754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4" y="0"/>
            <a:ext cx="3057053" cy="469754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r">
              <a:defRPr sz="1200"/>
            </a:lvl1pPr>
          </a:lstStyle>
          <a:p>
            <a:fld id="{9203D413-D3B9-4017-8851-569AE4C04F7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972"/>
            <a:ext cx="3057053" cy="469754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4" y="8886972"/>
            <a:ext cx="3057053" cy="469754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r">
              <a:defRPr sz="1200"/>
            </a:lvl1pPr>
          </a:lstStyle>
          <a:p>
            <a:fld id="{F5750D4B-BFEB-488F-AE30-6B3681FB3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9461"/>
          </a:xfrm>
          <a:prstGeom prst="rect">
            <a:avLst/>
          </a:prstGeom>
        </p:spPr>
        <p:txBody>
          <a:bodyPr vert="horz" lIns="93764" tIns="46883" rIns="93764" bIns="468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9461"/>
          </a:xfrm>
          <a:prstGeom prst="rect">
            <a:avLst/>
          </a:prstGeom>
        </p:spPr>
        <p:txBody>
          <a:bodyPr vert="horz" lIns="93764" tIns="46883" rIns="93764" bIns="46883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2400" y="1169988"/>
            <a:ext cx="4208463" cy="3157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4" tIns="46883" rIns="93764" bIns="468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502923"/>
            <a:ext cx="5642610" cy="3684211"/>
          </a:xfrm>
          <a:prstGeom prst="rect">
            <a:avLst/>
          </a:prstGeom>
        </p:spPr>
        <p:txBody>
          <a:bodyPr vert="horz" lIns="93764" tIns="46883" rIns="93764" bIns="468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6"/>
            <a:ext cx="3056414" cy="469460"/>
          </a:xfrm>
          <a:prstGeom prst="rect">
            <a:avLst/>
          </a:prstGeom>
        </p:spPr>
        <p:txBody>
          <a:bodyPr vert="horz" lIns="93764" tIns="46883" rIns="93764" bIns="468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6"/>
            <a:ext cx="3056414" cy="469460"/>
          </a:xfrm>
          <a:prstGeom prst="rect">
            <a:avLst/>
          </a:prstGeom>
        </p:spPr>
        <p:txBody>
          <a:bodyPr vert="horz" lIns="93764" tIns="46883" rIns="93764" bIns="46883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5.emf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379275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1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5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6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897"/>
            <a:ext cx="38862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67"/>
            <a:ext cx="3886200" cy="27806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18333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0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019523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5" y="1825625"/>
            <a:ext cx="4725775" cy="3792538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6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25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67"/>
            <a:ext cx="7886700" cy="21398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1"/>
            <a:ext cx="3886200" cy="16117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4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10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4"/>
            <a:ext cx="4970872" cy="2887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1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2" y="1825624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_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12" y="6157002"/>
            <a:ext cx="1082647" cy="609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12" y="6157002"/>
            <a:ext cx="1082647" cy="6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06" y="494096"/>
            <a:ext cx="1267968" cy="1286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88" y="1149416"/>
            <a:ext cx="1877568" cy="1895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" y="-3048"/>
            <a:ext cx="3263645" cy="3328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61" y="2921668"/>
            <a:ext cx="2298192" cy="2694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2050149" cy="365125"/>
          </a:xfrm>
        </p:spPr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6"/>
            <a:ext cx="7886700" cy="385325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0" y="6205392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gunning@ieee.org" TargetMode="External"/><Relationship Id="rId2" Type="http://schemas.openxmlformats.org/officeDocument/2006/relationships/hyperlink" Target="mailto:m.fallenstein@ieee.org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amieee@ieee.org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ieee.org/vtool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about/volunteers/samieee" TargetMode="External"/><Relationship Id="rId2" Type="http://schemas.openxmlformats.org/officeDocument/2006/relationships/hyperlink" Target="http://sites.ieee.org/vtools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sites.ieee.org/vtools/2017/10/03/sections-congress-2017-vtools-presentation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ee.org/about/volunteers/samieee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.org/about/volunteers/samieee/samieee_positions.html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blanalytics.ieee.org/#/site/IEEE/views/LandingPage_0/LandingPage?:iid=1" TargetMode="External"/><Relationship Id="rId2" Type="http://schemas.openxmlformats.org/officeDocument/2006/relationships/hyperlink" Target="https://www.ieee.org/about/volunteers/samiee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81363"/>
            <a:ext cx="7772400" cy="697310"/>
          </a:xfrm>
        </p:spPr>
        <p:txBody>
          <a:bodyPr>
            <a:normAutofit fontScale="90000"/>
          </a:bodyPr>
          <a:lstStyle/>
          <a:p>
            <a:r>
              <a:rPr lang="en-US" dirty="0"/>
              <a:t>SAMIEEE Replacement</a:t>
            </a:r>
            <a:br>
              <a:rPr lang="en-US" dirty="0"/>
            </a:br>
            <a:r>
              <a:rPr lang="en-US" sz="3100" dirty="0"/>
              <a:t>And other </a:t>
            </a:r>
            <a:r>
              <a:rPr lang="en-US" sz="3100" dirty="0" err="1"/>
              <a:t>vTools</a:t>
            </a:r>
            <a:r>
              <a:rPr lang="en-US" sz="3100" dirty="0"/>
              <a:t> updates</a:t>
            </a:r>
            <a:br>
              <a:rPr lang="en-US" sz="3100" dirty="0"/>
            </a:br>
            <a:br>
              <a:rPr lang="en-US" sz="3100" dirty="0"/>
            </a:br>
            <a:r>
              <a:rPr lang="en-US" sz="2000" dirty="0"/>
              <a:t>Mike </a:t>
            </a:r>
            <a:r>
              <a:rPr lang="en-US" sz="2000" dirty="0" err="1"/>
              <a:t>Fallenstein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m.fallenstein@ieee.org</a:t>
            </a:r>
            <a:r>
              <a:rPr lang="en-US" sz="2000" dirty="0"/>
              <a:t> - Region 4</a:t>
            </a:r>
            <a:br>
              <a:rPr lang="en-US" sz="2000" dirty="0"/>
            </a:br>
            <a:r>
              <a:rPr lang="en-US" sz="2000" dirty="0"/>
              <a:t>Chris Gunning </a:t>
            </a:r>
            <a:r>
              <a:rPr lang="en-US" sz="2000" dirty="0">
                <a:hlinkClick r:id="rId3"/>
              </a:rPr>
              <a:t>cgunning@ieee.org</a:t>
            </a:r>
            <a:r>
              <a:rPr lang="en-US" sz="2000" dirty="0"/>
              <a:t> – Region 6</a:t>
            </a:r>
            <a:br>
              <a:rPr lang="en-US" sz="31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>
          <a:xfrm>
            <a:off x="385321" y="6205392"/>
            <a:ext cx="3597020" cy="365125"/>
          </a:xfrm>
        </p:spPr>
        <p:txBody>
          <a:bodyPr/>
          <a:lstStyle/>
          <a:p>
            <a:r>
              <a:rPr lang="en-US" dirty="0"/>
              <a:t>R4/R6 Combined </a:t>
            </a:r>
            <a:r>
              <a:rPr lang="en-US" dirty="0" err="1"/>
              <a:t>OpCom</a:t>
            </a:r>
            <a:r>
              <a:rPr lang="en-US" dirty="0"/>
              <a:t> – 2018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8332470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620524"/>
            <a:ext cx="7886700" cy="3002751"/>
          </a:xfrm>
        </p:spPr>
        <p:txBody>
          <a:bodyPr/>
          <a:lstStyle/>
          <a:p>
            <a:r>
              <a:rPr lang="en-US" dirty="0"/>
              <a:t>There are two tabs available.</a:t>
            </a:r>
          </a:p>
          <a:p>
            <a:pPr lvl="1"/>
            <a:r>
              <a:rPr lang="en-US" dirty="0"/>
              <a:t>Dashboard – shows the predefined tables and charts available for a breakdown view of your members.</a:t>
            </a:r>
          </a:p>
          <a:p>
            <a:pPr lvl="1"/>
            <a:r>
              <a:rPr lang="en-US" dirty="0"/>
              <a:t>Detail – contains the individual member information.  Access the member information by clicking on “View Details” in Tool Tips or clicking on “Detail” tab.  </a:t>
            </a:r>
          </a:p>
          <a:p>
            <a:pPr lvl="2"/>
            <a:r>
              <a:rPr lang="en-US" dirty="0"/>
              <a:t>Detail shows member contact information.</a:t>
            </a:r>
          </a:p>
          <a:p>
            <a:pPr lvl="2"/>
            <a:r>
              <a:rPr lang="en-US" dirty="0"/>
              <a:t>Download contains additional fields depending on dashboard.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2793716" cy="365125"/>
          </a:xfrm>
        </p:spPr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8650" y="1106196"/>
            <a:ext cx="7886700" cy="514328"/>
          </a:xfrm>
        </p:spPr>
        <p:txBody>
          <a:bodyPr>
            <a:normAutofit/>
          </a:bodyPr>
          <a:lstStyle/>
          <a:p>
            <a:r>
              <a:rPr lang="en-US" dirty="0"/>
              <a:t>Members and Affiliates - Dashboard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99" y="4086016"/>
            <a:ext cx="6946972" cy="1613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37" y="4735698"/>
            <a:ext cx="1979047" cy="31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32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8443788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637613"/>
            <a:ext cx="8113698" cy="3395863"/>
          </a:xfrm>
        </p:spPr>
        <p:txBody>
          <a:bodyPr>
            <a:normAutofit/>
          </a:bodyPr>
          <a:lstStyle/>
          <a:p>
            <a:r>
              <a:rPr lang="en-US" sz="2100" dirty="0"/>
              <a:t>Tableau provides many tools for displaying, filtering, and manipulating data.  However, if you need to download, there are several options found under the Download button.</a:t>
            </a:r>
          </a:p>
          <a:p>
            <a:r>
              <a:rPr lang="en-US" sz="2100" dirty="0"/>
              <a:t>The following options are available:</a:t>
            </a:r>
          </a:p>
          <a:p>
            <a:pPr lvl="1"/>
            <a:r>
              <a:rPr lang="en-US" b="1" dirty="0"/>
              <a:t>Image</a:t>
            </a:r>
            <a:r>
              <a:rPr lang="en-US" dirty="0"/>
              <a:t> – downloads the image on your screen to a </a:t>
            </a:r>
            <a:r>
              <a:rPr lang="en-US" dirty="0" err="1"/>
              <a:t>png</a:t>
            </a:r>
            <a:r>
              <a:rPr lang="en-US" dirty="0"/>
              <a:t> file.</a:t>
            </a:r>
          </a:p>
          <a:p>
            <a:pPr lvl="1"/>
            <a:r>
              <a:rPr lang="en-US" b="1" dirty="0"/>
              <a:t>Data</a:t>
            </a:r>
            <a:r>
              <a:rPr lang="en-US" dirty="0"/>
              <a:t> – (not recommended) downloads the data to a csv file.  This option requires multiple steps for downloading to a text file and does not retain format. </a:t>
            </a:r>
          </a:p>
          <a:p>
            <a:pPr lvl="1"/>
            <a:r>
              <a:rPr lang="en-US" b="1" dirty="0"/>
              <a:t>Crosstab</a:t>
            </a:r>
            <a:r>
              <a:rPr lang="en-US" dirty="0"/>
              <a:t> – (recommended download option) downloads the data to a </a:t>
            </a:r>
            <a:r>
              <a:rPr lang="en-US" dirty="0" err="1"/>
              <a:t>csv</a:t>
            </a:r>
            <a:r>
              <a:rPr lang="en-US" dirty="0"/>
              <a:t> file.</a:t>
            </a:r>
          </a:p>
          <a:p>
            <a:pPr lvl="1"/>
            <a:r>
              <a:rPr lang="en-US" b="1" dirty="0"/>
              <a:t>PDF</a:t>
            </a:r>
            <a:r>
              <a:rPr lang="en-US" dirty="0"/>
              <a:t> – downloads the image on the screen to a PDF 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3161185" cy="365125"/>
          </a:xfrm>
        </p:spPr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dirty="0"/>
              <a:t>Downloading Data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33150" y="4877074"/>
            <a:ext cx="7886700" cy="1088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Important note</a:t>
            </a:r>
            <a:r>
              <a:rPr lang="en-US" sz="2100" dirty="0"/>
              <a:t>, if you do not select the title of the visualization before clicking Download, the data and crosstab options will be grayed out. </a:t>
            </a:r>
          </a:p>
        </p:txBody>
      </p:sp>
    </p:spTree>
    <p:extLst>
      <p:ext uri="{BB962C8B-B14F-4D97-AF65-F5344CB8AC3E}">
        <p14:creationId xmlns:p14="http://schemas.microsoft.com/office/powerpoint/2010/main" val="206107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48230"/>
            <a:ext cx="8348373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768920"/>
            <a:ext cx="7886700" cy="1187925"/>
          </a:xfrm>
        </p:spPr>
        <p:txBody>
          <a:bodyPr>
            <a:normAutofit/>
          </a:bodyPr>
          <a:lstStyle/>
          <a:p>
            <a:r>
              <a:rPr lang="en-US" sz="2100" dirty="0"/>
              <a:t>The Student Dashboard provides information regarding members (any grade) attending educational institutions.   Information is grouped by Region, Section and School.</a:t>
            </a:r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3118456" cy="365125"/>
          </a:xfrm>
        </p:spPr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8650" y="1106196"/>
            <a:ext cx="7886700" cy="385325"/>
          </a:xfrm>
        </p:spPr>
        <p:txBody>
          <a:bodyPr>
            <a:noAutofit/>
          </a:bodyPr>
          <a:lstStyle/>
          <a:p>
            <a:r>
              <a:rPr lang="en-US" dirty="0"/>
              <a:t>Students - Dashboard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22" y="3015766"/>
            <a:ext cx="2326765" cy="204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628649" y="2874450"/>
            <a:ext cx="5564333" cy="308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There are two dashboard tabs available:</a:t>
            </a:r>
          </a:p>
          <a:p>
            <a:pPr lvl="1"/>
            <a:r>
              <a:rPr lang="en-US" dirty="0"/>
              <a:t>Dashboard – shows the predefined tables and visualizations available for a breakdown view by School, Grade, Gender and Field of Study.</a:t>
            </a:r>
          </a:p>
          <a:p>
            <a:pPr lvl="1"/>
            <a:r>
              <a:rPr lang="en-US" dirty="0"/>
              <a:t>Detail – contains the individual member information.</a:t>
            </a:r>
          </a:p>
          <a:p>
            <a:r>
              <a:rPr lang="en-US" sz="2100" dirty="0"/>
              <a:t>Top level filtering is on Region, Grade and IEEE Status. </a:t>
            </a:r>
          </a:p>
        </p:txBody>
      </p:sp>
    </p:spTree>
    <p:extLst>
      <p:ext uri="{BB962C8B-B14F-4D97-AF65-F5344CB8AC3E}">
        <p14:creationId xmlns:p14="http://schemas.microsoft.com/office/powerpoint/2010/main" val="318061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4132"/>
            <a:ext cx="8427886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0104" y="1561034"/>
            <a:ext cx="7886700" cy="1301808"/>
          </a:xfrm>
        </p:spPr>
        <p:txBody>
          <a:bodyPr>
            <a:normAutofit/>
          </a:bodyPr>
          <a:lstStyle/>
          <a:p>
            <a:r>
              <a:rPr lang="en-US" sz="2100" dirty="0"/>
              <a:t>The Volunteers Dashboard has two tabs and one link available.</a:t>
            </a:r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2973177" cy="365125"/>
          </a:xfrm>
        </p:spPr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dirty="0"/>
              <a:t>Volunteer Positions - Dashboard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2" y="2106815"/>
            <a:ext cx="3012167" cy="1298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11" y="2650137"/>
            <a:ext cx="2682875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658405" y="3650411"/>
            <a:ext cx="5174070" cy="2451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Volunteer Positions</a:t>
            </a:r>
            <a:r>
              <a:rPr lang="en-US" dirty="0"/>
              <a:t> – lists “all” current IEEE volunteer positions.  Use filter options to select a specific OU type and OU Name.  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43" y="2278037"/>
            <a:ext cx="1613287" cy="25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695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8427886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659532"/>
            <a:ext cx="7886700" cy="4267444"/>
          </a:xfrm>
        </p:spPr>
        <p:txBody>
          <a:bodyPr>
            <a:normAutofit/>
          </a:bodyPr>
          <a:lstStyle/>
          <a:p>
            <a:r>
              <a:rPr lang="en-US" sz="2100" b="1" dirty="0"/>
              <a:t>Renewal Category Dashboard </a:t>
            </a:r>
            <a:r>
              <a:rPr lang="en-US" sz="2100" dirty="0"/>
              <a:t>– provides product renewal information based on filters selected.  Renewal categories provided are: Renew, First Year Renewed, New, Reinstated, Not Yet Renewed and Cancelled.</a:t>
            </a:r>
          </a:p>
          <a:p>
            <a:r>
              <a:rPr lang="en-US" sz="2100" dirty="0"/>
              <a:t>Filters provided are Product Type, Product Name, Region, Grade, and Status.</a:t>
            </a:r>
          </a:p>
          <a:p>
            <a:pPr lvl="1"/>
            <a:r>
              <a:rPr lang="en-US" b="1" dirty="0"/>
              <a:t>Overview of Product Renewals </a:t>
            </a:r>
            <a:r>
              <a:rPr lang="en-US" dirty="0"/>
              <a:t>(bar chart) – provides a breakdown by renewal categories.  Hover over to view additional statistical information.</a:t>
            </a:r>
          </a:p>
          <a:p>
            <a:pPr lvl="1"/>
            <a:r>
              <a:rPr lang="en-US" b="1" dirty="0"/>
              <a:t>Product Summary by Region by Renewal Category </a:t>
            </a:r>
            <a:r>
              <a:rPr lang="en-US" dirty="0"/>
              <a:t>(data table) – provides a count of members by Region by Renewal Category.</a:t>
            </a:r>
          </a:p>
          <a:p>
            <a:pPr lvl="1"/>
            <a:r>
              <a:rPr lang="en-US" b="1" dirty="0"/>
              <a:t>Recommendation:</a:t>
            </a:r>
            <a:r>
              <a:rPr lang="en-US" dirty="0"/>
              <a:t>  Downloading Column and Row Totals default to “Grand Total” counts, which can be significant and provide excess data.  Use Filters to refine data per OU.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3255188" cy="365125"/>
          </a:xfrm>
        </p:spPr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dirty="0"/>
              <a:t>Memberships, Subscriptions, and More… - Dashboard</a:t>
            </a:r>
          </a:p>
        </p:txBody>
      </p:sp>
    </p:spTree>
    <p:extLst>
      <p:ext uri="{BB962C8B-B14F-4D97-AF65-F5344CB8AC3E}">
        <p14:creationId xmlns:p14="http://schemas.microsoft.com/office/powerpoint/2010/main" val="2049234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56181"/>
            <a:ext cx="8308617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60283" y="1505438"/>
            <a:ext cx="7886700" cy="784835"/>
          </a:xfrm>
        </p:spPr>
        <p:txBody>
          <a:bodyPr>
            <a:normAutofit/>
          </a:bodyPr>
          <a:lstStyle/>
          <a:p>
            <a:r>
              <a:rPr lang="en-US" dirty="0"/>
              <a:t>If you have any questions regarding the new tool or need further assistance send an email to </a:t>
            </a:r>
            <a:r>
              <a:rPr lang="en-US" dirty="0">
                <a:hlinkClick r:id="rId2"/>
              </a:rPr>
              <a:t>samieee@ieee.org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Questions &amp; Assistance</a:t>
            </a:r>
          </a:p>
        </p:txBody>
      </p:sp>
    </p:spTree>
    <p:extLst>
      <p:ext uri="{BB962C8B-B14F-4D97-AF65-F5344CB8AC3E}">
        <p14:creationId xmlns:p14="http://schemas.microsoft.com/office/powerpoint/2010/main" val="225290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0376-2C31-4AC9-BB8F-60FD8E55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recent </a:t>
            </a:r>
            <a:r>
              <a:rPr lang="en-US" dirty="0" err="1"/>
              <a:t>vTools</a:t>
            </a:r>
            <a:r>
              <a:rPr lang="en-US" dirty="0"/>
              <a:t>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DB269-3516-4F78-A378-8C7086A8F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Events</a:t>
            </a:r>
          </a:p>
          <a:p>
            <a:pPr lvl="1"/>
            <a:r>
              <a:rPr lang="en-US" dirty="0"/>
              <a:t>New support for custom registration questions</a:t>
            </a:r>
          </a:p>
          <a:p>
            <a:pPr lvl="1"/>
            <a:r>
              <a:rPr lang="en-US" dirty="0"/>
              <a:t>New support for student branches and IEEE-HKN</a:t>
            </a:r>
          </a:p>
          <a:p>
            <a:pPr lvl="1"/>
            <a:r>
              <a:rPr lang="en-US" dirty="0"/>
              <a:t>Registration payment data now includes price description and restriction</a:t>
            </a:r>
          </a:p>
          <a:p>
            <a:r>
              <a:rPr lang="en-US" dirty="0" err="1"/>
              <a:t>eNotice</a:t>
            </a:r>
            <a:endParaRPr lang="en-US" dirty="0"/>
          </a:p>
          <a:p>
            <a:pPr lvl="1"/>
            <a:r>
              <a:rPr lang="en-US" dirty="0"/>
              <a:t>Personalization of </a:t>
            </a:r>
            <a:r>
              <a:rPr lang="en-US" dirty="0" err="1"/>
              <a:t>eNotice</a:t>
            </a:r>
            <a:r>
              <a:rPr lang="en-US" dirty="0"/>
              <a:t> messages</a:t>
            </a:r>
          </a:p>
          <a:p>
            <a:pPr lvl="1"/>
            <a:r>
              <a:rPr lang="en-US" dirty="0"/>
              <a:t>Customization of ‘From’ and ‘Reply To’</a:t>
            </a:r>
          </a:p>
          <a:p>
            <a:pPr lvl="1"/>
            <a:r>
              <a:rPr lang="en-US" dirty="0"/>
              <a:t>Send test </a:t>
            </a:r>
            <a:r>
              <a:rPr lang="en-US" dirty="0" err="1"/>
              <a:t>eNotice</a:t>
            </a:r>
            <a:endParaRPr lang="en-US" dirty="0"/>
          </a:p>
          <a:p>
            <a:pPr lvl="1"/>
            <a:r>
              <a:rPr lang="en-US" dirty="0"/>
              <a:t>Link to view an event included in </a:t>
            </a:r>
            <a:r>
              <a:rPr lang="en-US" dirty="0" err="1"/>
              <a:t>eNotice</a:t>
            </a:r>
            <a:r>
              <a:rPr lang="en-US" dirty="0"/>
              <a:t> messages</a:t>
            </a:r>
          </a:p>
          <a:p>
            <a:r>
              <a:rPr lang="en-US" dirty="0"/>
              <a:t>Officer Reporting</a:t>
            </a:r>
          </a:p>
          <a:p>
            <a:pPr lvl="1"/>
            <a:r>
              <a:rPr lang="en-US" dirty="0"/>
              <a:t>Updated look and feel</a:t>
            </a:r>
          </a:p>
          <a:p>
            <a:r>
              <a:rPr lang="en-US" dirty="0"/>
              <a:t>Surveys</a:t>
            </a:r>
          </a:p>
          <a:p>
            <a:pPr lvl="1"/>
            <a:r>
              <a:rPr lang="en-US" dirty="0" err="1"/>
              <a:t>FluidSurveys</a:t>
            </a:r>
            <a:r>
              <a:rPr lang="en-US" dirty="0"/>
              <a:t> no longer available. </a:t>
            </a:r>
            <a:r>
              <a:rPr lang="en-US" dirty="0" err="1"/>
              <a:t>FourEyes</a:t>
            </a:r>
            <a:r>
              <a:rPr lang="en-US" dirty="0"/>
              <a:t> recommended as interim solution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2427C-2672-42B1-97F9-E87B0426A8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0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982D33-6837-438A-9F07-104F44929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Learning about tools, reporting problems, getting help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3DCA4-1893-40A7-95AD-773AAE00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60" y="1950724"/>
            <a:ext cx="4057504" cy="83230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3CDBB9-8D3A-4203-B082-4549D0E051D1}"/>
              </a:ext>
            </a:extLst>
          </p:cNvPr>
          <p:cNvSpPr txBox="1">
            <a:spLocks/>
          </p:cNvSpPr>
          <p:nvPr/>
        </p:nvSpPr>
        <p:spPr>
          <a:xfrm>
            <a:off x="628650" y="2974035"/>
            <a:ext cx="7810525" cy="29087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Home – overview, video 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Tools – list and description of 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Tutorials – on-demand “quick start” web tutorials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FAQ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Blog – news and tips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Feedback – submit feature requests and bug reports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Contact – send message to </a:t>
            </a:r>
            <a:r>
              <a:rPr lang="en-US" dirty="0" err="1"/>
              <a:t>vTools</a:t>
            </a:r>
            <a:r>
              <a:rPr lang="en-US" dirty="0"/>
              <a:t> staff</a:t>
            </a:r>
          </a:p>
          <a:p>
            <a:pPr marL="0" indent="0">
              <a:buFont typeface="LucidaGrande" charset="0"/>
              <a:buNone/>
            </a:pPr>
            <a:endParaRPr lang="en-US" dirty="0"/>
          </a:p>
          <a:p>
            <a:pPr marL="0" indent="0">
              <a:buFont typeface="LucidaGrande" charset="0"/>
              <a:buNone/>
            </a:pP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80E3A02-91FA-4CBF-8B81-53F71AD73306}"/>
              </a:ext>
            </a:extLst>
          </p:cNvPr>
          <p:cNvSpPr txBox="1">
            <a:spLocks/>
          </p:cNvSpPr>
          <p:nvPr/>
        </p:nvSpPr>
        <p:spPr>
          <a:xfrm>
            <a:off x="933450" y="2130425"/>
            <a:ext cx="7886700" cy="394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9724859-BFA4-4282-9559-758EAA587D1A}"/>
              </a:ext>
            </a:extLst>
          </p:cNvPr>
          <p:cNvSpPr txBox="1">
            <a:spLocks/>
          </p:cNvSpPr>
          <p:nvPr/>
        </p:nvSpPr>
        <p:spPr>
          <a:xfrm>
            <a:off x="628650" y="1469741"/>
            <a:ext cx="7905129" cy="579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Portal: </a:t>
            </a:r>
            <a:r>
              <a:rPr lang="en-US" dirty="0">
                <a:hlinkClick r:id="rId3"/>
              </a:rPr>
              <a:t>http://sites.ieee.org/vtools</a:t>
            </a:r>
            <a:r>
              <a:rPr lang="en-US" dirty="0"/>
              <a:t> (quick tip: Google “</a:t>
            </a:r>
            <a:r>
              <a:rPr lang="en-US" dirty="0" err="1"/>
              <a:t>ieee</a:t>
            </a:r>
            <a:r>
              <a:rPr lang="en-US" dirty="0"/>
              <a:t> </a:t>
            </a:r>
            <a:r>
              <a:rPr lang="en-US" dirty="0" err="1"/>
              <a:t>vtools</a:t>
            </a:r>
            <a:r>
              <a:rPr lang="en-US" dirty="0"/>
              <a:t>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LucidaGrande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5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56181"/>
            <a:ext cx="8372227" cy="553336"/>
          </a:xfrm>
        </p:spPr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IEEE </a:t>
            </a:r>
            <a:r>
              <a:rPr lang="en-US" dirty="0" err="1"/>
              <a:t>vTools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http://sites.ieee.org/vtools/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IEEE OU Analytics (SAMIEEE home page): </a:t>
            </a:r>
            <a:r>
              <a:rPr lang="en-US" dirty="0">
                <a:hlinkClick r:id="rId3"/>
              </a:rPr>
              <a:t>https://www.ieee.org/about/volunteers/samieee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Sections Congress 2017 </a:t>
            </a:r>
            <a:r>
              <a:rPr lang="en-US" dirty="0" err="1"/>
              <a:t>vTools</a:t>
            </a:r>
            <a:r>
              <a:rPr lang="en-US" dirty="0"/>
              <a:t> presentations: </a:t>
            </a:r>
            <a:r>
              <a:rPr lang="en-US" dirty="0">
                <a:hlinkClick r:id="rId4"/>
              </a:rPr>
              <a:t>http://sites.ieee.org/vtools/2017/10/03/sections-congress-2017-vtools-presentations/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4537058" cy="365125"/>
          </a:xfrm>
        </p:spPr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25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CB10-ADEF-4491-8B38-0CB0B3CF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4B53B-0892-4277-9AE8-1D1543AA42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vTools Presentation - </a:t>
            </a:r>
            <a:fld id="{3DD97BEB-BAEF-0344-9D5C-EC73E478698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4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SAMIEEE replacement - IEEE OU Analytics</a:t>
            </a:r>
          </a:p>
          <a:p>
            <a:pPr marL="457200" lvl="1" indent="0">
              <a:buNone/>
            </a:pPr>
            <a:r>
              <a:rPr lang="en-US" dirty="0"/>
              <a:t>Today’s talk provides a brief overview, not a full-blown training session. For training, we recommend the slides and 1-hour training video available on the SAMIEEE home page at </a:t>
            </a:r>
            <a:r>
              <a:rPr lang="en-US" dirty="0">
                <a:hlinkClick r:id="rId2"/>
              </a:rPr>
              <a:t>https://www.ieee.org/about/volunteers/samieee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Other recent </a:t>
            </a:r>
            <a:r>
              <a:rPr lang="en-US" dirty="0" err="1"/>
              <a:t>vTools</a:t>
            </a:r>
            <a:r>
              <a:rPr lang="en-US" dirty="0"/>
              <a:t> changes</a:t>
            </a:r>
          </a:p>
          <a:p>
            <a:pPr marL="0" indent="0">
              <a:buNone/>
            </a:pPr>
            <a:r>
              <a:rPr lang="en-US" dirty="0"/>
              <a:t>Where to find more information, report problems,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2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56181"/>
            <a:ext cx="8372227" cy="553336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Material drawn from excellent presentations by Helen </a:t>
            </a:r>
            <a:r>
              <a:rPr lang="en-US" dirty="0" err="1"/>
              <a:t>Shiminsky</a:t>
            </a:r>
            <a:r>
              <a:rPr lang="en-US" dirty="0"/>
              <a:t>, Vera </a:t>
            </a:r>
            <a:r>
              <a:rPr lang="en-US" dirty="0" err="1"/>
              <a:t>Sharoff</a:t>
            </a:r>
            <a:r>
              <a:rPr lang="en-US" dirty="0"/>
              <a:t>, Marguerite </a:t>
            </a:r>
            <a:r>
              <a:rPr lang="en-US" dirty="0" err="1"/>
              <a:t>Gargiula</a:t>
            </a:r>
            <a:r>
              <a:rPr lang="en-US" dirty="0"/>
              <a:t>, </a:t>
            </a:r>
            <a:r>
              <a:rPr lang="en-US" dirty="0" err="1"/>
              <a:t>Khanh</a:t>
            </a:r>
            <a:r>
              <a:rPr lang="en-US" dirty="0"/>
              <a:t> </a:t>
            </a:r>
            <a:r>
              <a:rPr lang="en-US" dirty="0" err="1"/>
              <a:t>Luu</a:t>
            </a:r>
            <a:r>
              <a:rPr lang="en-US" dirty="0"/>
              <a:t>, and other IEEE staff on the </a:t>
            </a:r>
            <a:r>
              <a:rPr lang="en-US" dirty="0" err="1"/>
              <a:t>vTools</a:t>
            </a:r>
            <a:r>
              <a:rPr lang="en-US" dirty="0"/>
              <a:t> web site and talks given at 2017 Sections Congress</a:t>
            </a:r>
          </a:p>
          <a:p>
            <a:pPr marL="0" indent="0">
              <a:buNone/>
            </a:pPr>
            <a:r>
              <a:rPr lang="en-US" dirty="0"/>
              <a:t>Links to their presentations are given later in this slide deck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4537058" cy="365125"/>
          </a:xfrm>
        </p:spPr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0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56181"/>
            <a:ext cx="8372227" cy="553336"/>
          </a:xfrm>
        </p:spPr>
        <p:txBody>
          <a:bodyPr/>
          <a:lstStyle/>
          <a:p>
            <a:r>
              <a:rPr lang="en-US" dirty="0"/>
              <a:t>IEEE OU Analytics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SAMI</a:t>
            </a:r>
            <a:r>
              <a:rPr lang="en-US" sz="2000" dirty="0"/>
              <a:t>EEE</a:t>
            </a:r>
            <a:r>
              <a:rPr lang="en-US" dirty="0"/>
              <a:t> is transitioning from Oracle Business Intelligence Enterprise Edition (OBIEE) to Tableau</a:t>
            </a:r>
          </a:p>
          <a:p>
            <a:pPr marL="0" indent="0">
              <a:buNone/>
            </a:pPr>
            <a:r>
              <a:rPr lang="en-US" dirty="0"/>
              <a:t>OBIEE issues: Poor performance, not intuitive</a:t>
            </a:r>
          </a:p>
          <a:p>
            <a:pPr marL="0" indent="0">
              <a:buNone/>
            </a:pPr>
            <a:r>
              <a:rPr lang="en-US" dirty="0"/>
              <a:t>Tableau provides fast, reliable, efficient access to information</a:t>
            </a:r>
          </a:p>
          <a:p>
            <a:pPr marL="0" indent="0">
              <a:buNone/>
            </a:pPr>
            <a:r>
              <a:rPr lang="en-US" dirty="0"/>
              <a:t>Tableau is available now. Both systems are running concurrently.   OBIEE must be retired by end of May because of GDPR (new European privacy requirements) </a:t>
            </a:r>
          </a:p>
          <a:p>
            <a:pPr marL="0" indent="0">
              <a:buNone/>
            </a:pPr>
            <a:r>
              <a:rPr lang="en-US" dirty="0"/>
              <a:t>Volunteers no longer required to run queries.  Data provided via various visualizations which link to member details.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4537058" cy="365125"/>
          </a:xfrm>
        </p:spPr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SAMIEEE transition</a:t>
            </a:r>
          </a:p>
        </p:txBody>
      </p:sp>
    </p:spTree>
    <p:extLst>
      <p:ext uri="{BB962C8B-B14F-4D97-AF65-F5344CB8AC3E}">
        <p14:creationId xmlns:p14="http://schemas.microsoft.com/office/powerpoint/2010/main" val="184119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56181"/>
            <a:ext cx="8300665" cy="553336"/>
          </a:xfrm>
        </p:spPr>
        <p:txBody>
          <a:bodyPr/>
          <a:lstStyle/>
          <a:p>
            <a:r>
              <a:rPr lang="en-US" dirty="0"/>
              <a:t>IEEE OU Analytics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623702"/>
            <a:ext cx="7886700" cy="4481676"/>
          </a:xfrm>
        </p:spPr>
        <p:txBody>
          <a:bodyPr>
            <a:normAutofit/>
          </a:bodyPr>
          <a:lstStyle/>
          <a:p>
            <a:r>
              <a:rPr lang="en-US" dirty="0"/>
              <a:t>Tableau is an Online Business Analytics program that allows users to view and further define visualizations based on IEEE data</a:t>
            </a:r>
          </a:p>
          <a:p>
            <a:r>
              <a:rPr lang="en-US" dirty="0"/>
              <a:t>Users can also download detailed data such as membership lists</a:t>
            </a:r>
          </a:p>
          <a:p>
            <a:r>
              <a:rPr lang="en-US" dirty="0"/>
              <a:t>Tableau uses the same data sources used by SAMI</a:t>
            </a:r>
            <a:r>
              <a:rPr lang="en-US" sz="2000" dirty="0"/>
              <a:t>EEE</a:t>
            </a:r>
            <a:r>
              <a:rPr lang="en-US" dirty="0"/>
              <a:t>/OBIEE</a:t>
            </a:r>
          </a:p>
          <a:p>
            <a:r>
              <a:rPr lang="en-US" dirty="0"/>
              <a:t>Access continues to be based on the volunteers’ position and OU.</a:t>
            </a:r>
          </a:p>
          <a:p>
            <a:pPr lvl="1"/>
            <a:r>
              <a:rPr lang="en-US" dirty="0"/>
              <a:t>User will only obtain data for their OU unit(s) and position level.</a:t>
            </a:r>
          </a:p>
          <a:p>
            <a:pPr lvl="1"/>
            <a:r>
              <a:rPr lang="en-US" dirty="0"/>
              <a:t>For a list of volunteer positions, go to:  </a:t>
            </a:r>
            <a:r>
              <a:rPr lang="en-US" sz="1300" dirty="0">
                <a:hlinkClick r:id="rId2"/>
              </a:rPr>
              <a:t>http://www.ieee.org/about/volunteers/samieee/samieee_positions.html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2879173" cy="365125"/>
          </a:xfrm>
        </p:spPr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8650" y="1106196"/>
            <a:ext cx="7886700" cy="385325"/>
          </a:xfrm>
        </p:spPr>
        <p:txBody>
          <a:bodyPr>
            <a:noAutofit/>
          </a:bodyPr>
          <a:lstStyle/>
          <a:p>
            <a:r>
              <a:rPr lang="en-US" dirty="0"/>
              <a:t>What is Tableau</a:t>
            </a:r>
          </a:p>
        </p:txBody>
      </p:sp>
    </p:spTree>
    <p:extLst>
      <p:ext uri="{BB962C8B-B14F-4D97-AF65-F5344CB8AC3E}">
        <p14:creationId xmlns:p14="http://schemas.microsoft.com/office/powerpoint/2010/main" val="277361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56181"/>
            <a:ext cx="8316567" cy="553336"/>
          </a:xfrm>
        </p:spPr>
        <p:txBody>
          <a:bodyPr/>
          <a:lstStyle/>
          <a:p>
            <a:r>
              <a:rPr lang="en-US" dirty="0"/>
              <a:t>IEEE OU Analytics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692067"/>
            <a:ext cx="7886700" cy="4264352"/>
          </a:xfrm>
        </p:spPr>
        <p:txBody>
          <a:bodyPr>
            <a:normAutofit/>
          </a:bodyPr>
          <a:lstStyle/>
          <a:p>
            <a:r>
              <a:rPr lang="en-US" dirty="0"/>
              <a:t>Convenient link available on SAMIEEE Home Page at: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https://www.ieee.org/about/volunteers/samieee</a:t>
            </a:r>
            <a:r>
              <a:rPr lang="en-US" dirty="0"/>
              <a:t> </a:t>
            </a:r>
          </a:p>
          <a:p>
            <a:r>
              <a:rPr lang="en-US" dirty="0"/>
              <a:t>Or access the Dashboard Landing Page directly at:  </a:t>
            </a:r>
            <a:r>
              <a:rPr lang="en-US" sz="1600" dirty="0">
                <a:hlinkClick r:id="rId3"/>
              </a:rPr>
              <a:t>https://tblanalytics.ieee.org/#/site/IEEE/views/LandingPage_0/LandingPage?:iid=1</a:t>
            </a:r>
            <a:br>
              <a:rPr lang="en-US" sz="1600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3101364" cy="365125"/>
          </a:xfrm>
        </p:spPr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access the new tool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13" y="3476140"/>
            <a:ext cx="3540828" cy="2347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39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4132"/>
            <a:ext cx="8308616" cy="553336"/>
          </a:xfrm>
        </p:spPr>
        <p:txBody>
          <a:bodyPr/>
          <a:lstStyle/>
          <a:p>
            <a:r>
              <a:rPr lang="en-US" dirty="0"/>
              <a:t>IEEE OU Analytics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606609"/>
            <a:ext cx="7886700" cy="4162366"/>
          </a:xfrm>
        </p:spPr>
        <p:txBody>
          <a:bodyPr/>
          <a:lstStyle/>
          <a:p>
            <a:r>
              <a:rPr lang="en-US" sz="2100" dirty="0"/>
              <a:t>On the dashboard pages (example: “Members and Affiliates” link.) users will see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3075727" cy="365125"/>
          </a:xfrm>
        </p:spPr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dirty="0"/>
              <a:t>How to navigate the new dashboards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0" y="2366182"/>
            <a:ext cx="771525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6" y="2922090"/>
            <a:ext cx="1032848" cy="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07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8515350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2866763" cy="365125"/>
          </a:xfrm>
        </p:spPr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8650" y="1292771"/>
            <a:ext cx="7886700" cy="136495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Now for a closer look at the </a:t>
            </a:r>
          </a:p>
          <a:p>
            <a:pPr algn="ctr"/>
            <a:r>
              <a:rPr lang="en-US" sz="3600" dirty="0"/>
              <a:t>individual dashboards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98" y="2619406"/>
            <a:ext cx="4743739" cy="3144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13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8396080" cy="553336"/>
          </a:xfrm>
        </p:spPr>
        <p:txBody>
          <a:bodyPr/>
          <a:lstStyle/>
          <a:p>
            <a:r>
              <a:rPr lang="en-US" dirty="0"/>
              <a:t>IEEE OU Analytics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803154"/>
            <a:ext cx="5969858" cy="3939619"/>
          </a:xfrm>
        </p:spPr>
        <p:txBody>
          <a:bodyPr>
            <a:normAutofit/>
          </a:bodyPr>
          <a:lstStyle/>
          <a:p>
            <a:r>
              <a:rPr lang="en-US" sz="2100" dirty="0"/>
              <a:t>The Members and Affiliates Dashboard provides an overview of IEEE members, society affiliates, and SA members by their geographic organizational units.</a:t>
            </a:r>
          </a:p>
          <a:p>
            <a:r>
              <a:rPr lang="en-US" sz="2100" dirty="0"/>
              <a:t>An overview count of members by Region, Council, Section and Subsection is available.</a:t>
            </a:r>
          </a:p>
          <a:p>
            <a:endParaRPr lang="en-US" sz="2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85320" y="6205392"/>
            <a:ext cx="2708258" cy="365125"/>
          </a:xfrm>
        </p:spPr>
        <p:txBody>
          <a:bodyPr/>
          <a:lstStyle/>
          <a:p>
            <a:r>
              <a:rPr lang="en-US" dirty="0" err="1"/>
              <a:t>vTools</a:t>
            </a:r>
            <a:r>
              <a:rPr lang="en-US" dirty="0"/>
              <a:t> Presentation - </a:t>
            </a:r>
            <a:fld id="{3DD97BEB-BAEF-0344-9D5C-EC73E47869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8650" y="1106197"/>
            <a:ext cx="7886700" cy="474775"/>
          </a:xfrm>
        </p:spPr>
        <p:txBody>
          <a:bodyPr>
            <a:normAutofit/>
          </a:bodyPr>
          <a:lstStyle/>
          <a:p>
            <a:r>
              <a:rPr lang="en-US" dirty="0"/>
              <a:t>Members and Affiliates Dashboard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07" y="1785746"/>
            <a:ext cx="2227205" cy="191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7E690E7-89C0-40AD-94E4-393D21BF5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95" y="3782091"/>
            <a:ext cx="4248877" cy="21919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30604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9968</TotalTime>
  <Words>1248</Words>
  <Application>Microsoft Office PowerPoint</Application>
  <PresentationFormat>On-screen Show (4:3)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LucidaGrande</vt:lpstr>
      <vt:lpstr>Wingdings</vt:lpstr>
      <vt:lpstr>Theme 1</vt:lpstr>
      <vt:lpstr>SAMIEEE Replacement And other vTools updates  Mike Fallenstein m.fallenstein@ieee.org - Region 4 Chris Gunning cgunning@ieee.org – Region 6 </vt:lpstr>
      <vt:lpstr>Topics</vt:lpstr>
      <vt:lpstr>Credits</vt:lpstr>
      <vt:lpstr>IEEE OU Analytics</vt:lpstr>
      <vt:lpstr>IEEE OU Analytics</vt:lpstr>
      <vt:lpstr>IEEE OU Analytics</vt:lpstr>
      <vt:lpstr>IEEE OU Analytics</vt:lpstr>
      <vt:lpstr>IEEE OU Analytics </vt:lpstr>
      <vt:lpstr>IEEE OU Analytics </vt:lpstr>
      <vt:lpstr>IEEE OU Analytics </vt:lpstr>
      <vt:lpstr>IEEE OU Analytics </vt:lpstr>
      <vt:lpstr>IEEE OU Analytics </vt:lpstr>
      <vt:lpstr>IEEE OU Analytics </vt:lpstr>
      <vt:lpstr>IEEE OU Analytics </vt:lpstr>
      <vt:lpstr>IEEE OU Analytics </vt:lpstr>
      <vt:lpstr>Other recent vTools changes</vt:lpstr>
      <vt:lpstr>Finding more information</vt:lpstr>
      <vt:lpstr>Useful links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Barcinas</dc:creator>
  <cp:lastModifiedBy>Gunning, Chris (Boise R&amp;D)</cp:lastModifiedBy>
  <cp:revision>356</cp:revision>
  <cp:lastPrinted>2017-07-17T16:40:24Z</cp:lastPrinted>
  <dcterms:created xsi:type="dcterms:W3CDTF">2016-09-19T18:05:34Z</dcterms:created>
  <dcterms:modified xsi:type="dcterms:W3CDTF">2018-01-29T17:49:00Z</dcterms:modified>
</cp:coreProperties>
</file>