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7" r:id="rId3"/>
  </p:sldMasterIdLst>
  <p:sldIdLst>
    <p:sldId id="256" r:id="rId4"/>
    <p:sldId id="260" r:id="rId5"/>
    <p:sldId id="263" r:id="rId6"/>
    <p:sldId id="269" r:id="rId7"/>
    <p:sldId id="270" r:id="rId8"/>
    <p:sldId id="264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7111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3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3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7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9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9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3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825625"/>
            <a:ext cx="3019523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8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7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7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6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3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09875"/>
            <a:ext cx="91741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8" descr="shutterstock_77990686.jpg"/>
          <p:cNvPicPr>
            <a:picLocks noChangeAspect="1"/>
          </p:cNvPicPr>
          <p:nvPr/>
        </p:nvPicPr>
        <p:blipFill>
          <a:blip r:embed="rId3" cstate="print"/>
          <a:srcRect l="2861" t="11378" r="-2" b="8519"/>
          <a:stretch>
            <a:fillRect/>
          </a:stretch>
        </p:blipFill>
        <p:spPr bwMode="auto">
          <a:xfrm>
            <a:off x="2300289" y="2"/>
            <a:ext cx="2271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10" descr="iStock_000017402661Medium.jpg"/>
          <p:cNvPicPr>
            <a:picLocks noChangeAspect="1"/>
          </p:cNvPicPr>
          <p:nvPr/>
        </p:nvPicPr>
        <p:blipFill>
          <a:blip r:embed="rId4" cstate="print"/>
          <a:srcRect l="46613" t="11118" r="6171" b="2959"/>
          <a:stretch>
            <a:fillRect/>
          </a:stretch>
        </p:blipFill>
        <p:spPr bwMode="auto">
          <a:xfrm>
            <a:off x="6858001" y="2"/>
            <a:ext cx="23161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3" descr="shutterstock_32048539.jpg"/>
          <p:cNvPicPr>
            <a:picLocks noChangeAspect="1"/>
          </p:cNvPicPr>
          <p:nvPr/>
        </p:nvPicPr>
        <p:blipFill>
          <a:blip r:embed="rId5" cstate="print"/>
          <a:srcRect l="43053" t="3491" r="2" b="4852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15" descr="shutterstock_11304505.jpg"/>
          <p:cNvPicPr>
            <a:picLocks noChangeAspect="1"/>
          </p:cNvPicPr>
          <p:nvPr/>
        </p:nvPicPr>
        <p:blipFill>
          <a:blip r:embed="rId6" cstate="print"/>
          <a:srcRect l="4686" r="41415"/>
          <a:stretch>
            <a:fillRect/>
          </a:stretch>
        </p:blipFill>
        <p:spPr bwMode="auto">
          <a:xfrm>
            <a:off x="4572001" y="2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644954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644954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3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8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0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2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7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7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1267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0" y="470090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2" y="1095103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4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9" y="2785395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4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5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3976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01276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63388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8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32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871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75"/>
            <a:ext cx="3886200" cy="27809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1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18023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0"/>
            <a:ext cx="3886200" cy="3802265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5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1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93797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2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12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849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5" y="1825625"/>
            <a:ext cx="3019523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0" y="1825625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580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23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32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61633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2"/>
            <a:ext cx="78867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1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9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14544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8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1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58284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1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8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7" y="1825625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12375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8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0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87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>
                <a:solidFill>
                  <a:schemeClr val="bg1"/>
                </a:solidFill>
                <a:latin typeface="Verdana" charset="0"/>
                <a:cs typeface="Verdana" charset="0"/>
              </a:defRPr>
            </a:lvl1pPr>
          </a:lstStyle>
          <a:p>
            <a:pPr marL="0" lvl="0" algn="l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52"/>
            <a:ext cx="8229600" cy="3875784"/>
          </a:xfr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779E96E-8709-0F45-B2AB-5920EF13B0A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DCC6B06-C972-2147-8EFE-A52F0477C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2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9"/>
            <a:ext cx="77724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4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3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0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9"/>
            <a:ext cx="77724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4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27244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4" y="470091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7" y="1095106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2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72" y="2785405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8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6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29361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95910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7"/>
            <a:ext cx="38862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9241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3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14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39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62497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76"/>
            <a:ext cx="38862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2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25383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0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7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2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4392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1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40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20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1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3233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9" y="1825633"/>
            <a:ext cx="3019523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4" y="1825633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96010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5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33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24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34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88855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91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2"/>
            <a:ext cx="78867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2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66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66141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9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2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3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9401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4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3" y="1825639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3" y="471341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51" y="1825633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26223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2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"/>
            <a:ext cx="9143998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809884"/>
            <a:ext cx="917416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8" descr="shutterstock_7799068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300292" y="8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iStock_000017402661Medium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9" y="8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3" descr="shutterstock_32048539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9" y="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5" descr="shutterstock_11304505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6" y="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6" y="3157839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6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63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A3ED411-2380-49E8-90B5-F94804054D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75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49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59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4812E-CD87-40E9-B271-751EAD2B961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9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92" y="1645920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2" y="1645920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4" y="3920063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4" y="3920063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B91C7873-75B5-4444-8132-6CDE9E964B0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0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CE75-80B7-42AF-8FFB-04C21F964CCF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92" r:id="rId28"/>
    <p:sldLayoutId id="2147483704" r:id="rId29"/>
    <p:sldLayoutId id="214748370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9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4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3" y="5690011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7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3" r:id="rId20"/>
    <p:sldLayoutId id="2147483736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7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9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8" y="6205403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6" y="5690014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9" r:id="rId21"/>
    <p:sldLayoutId id="2147483762" r:id="rId22"/>
    <p:sldLayoutId id="2147483763" r:id="rId23"/>
    <p:sldLayoutId id="2147483772" r:id="rId24"/>
    <p:sldLayoutId id="2147483773" r:id="rId25"/>
  </p:sldLayoutIdLst>
  <p:hf hdr="0" ftr="0" dt="0"/>
  <p:txStyles>
    <p:titleStyle>
      <a:lvl1pPr algn="l" defTabSz="914308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77" indent="-228577" algn="l" defTabSz="914308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0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.arellano@iee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egion6.org/awards/awards-category-descrip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egion6.org/awards/awards-category-descrip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773237"/>
          </a:xfrm>
        </p:spPr>
        <p:txBody>
          <a:bodyPr/>
          <a:lstStyle/>
          <a:p>
            <a:r>
              <a:rPr lang="en-US" dirty="0"/>
              <a:t>Region 6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112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L. Arellano</a:t>
            </a:r>
          </a:p>
          <a:p>
            <a:r>
              <a:rPr lang="en-US" dirty="0">
                <a:hlinkClick r:id="rId2"/>
              </a:rPr>
              <a:t>l.arellano@ieee.org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Spring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Groundrules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Section awards</a:t>
            </a:r>
          </a:p>
          <a:p>
            <a:pPr lvl="1"/>
            <a:r>
              <a:rPr lang="en-US" dirty="0"/>
              <a:t>Per section and MGA ops manual</a:t>
            </a:r>
          </a:p>
          <a:p>
            <a:pPr lvl="1"/>
            <a:r>
              <a:rPr lang="en-US" dirty="0"/>
              <a:t>No self nominations</a:t>
            </a:r>
          </a:p>
          <a:p>
            <a:r>
              <a:rPr lang="en-US" dirty="0"/>
              <a:t>Regional awards</a:t>
            </a:r>
          </a:p>
          <a:p>
            <a:pPr lvl="1"/>
            <a:r>
              <a:rPr lang="en-US" dirty="0"/>
              <a:t>No self nominations</a:t>
            </a:r>
          </a:p>
          <a:p>
            <a:pPr lvl="1"/>
            <a:r>
              <a:rPr lang="en-US" dirty="0"/>
              <a:t>No nominations or endorsements from Regional awards committee members</a:t>
            </a:r>
          </a:p>
          <a:p>
            <a:pPr lvl="1"/>
            <a:r>
              <a:rPr lang="en-US" dirty="0"/>
              <a:t>Individual nominations require two letters of recommendation and must be from the Region</a:t>
            </a:r>
          </a:p>
          <a:p>
            <a:r>
              <a:rPr lang="en-US" dirty="0"/>
              <a:t>MGA awards</a:t>
            </a:r>
          </a:p>
          <a:p>
            <a:pPr lvl="1"/>
            <a:r>
              <a:rPr lang="en-US" dirty="0"/>
              <a:t>No self nominations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/>
              <a:t>MGA Due dates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229599" cy="5142472"/>
        </p:xfrm>
        <a:graphic>
          <a:graphicData uri="http://schemas.openxmlformats.org/drawingml/2006/table">
            <a:tbl>
              <a:tblPr/>
              <a:tblGrid>
                <a:gridCol w="269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1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5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MGA AWARDS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Identification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Annual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Selection Committee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Nomination Deadline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Nominators and Recipient Notified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Larry K. Wilson Transnational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Innovation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MGA Leadership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3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Achievement Award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6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Young Professionals Achievement Award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6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William W. Middleton Distinguished Service Award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Every 3 Years  (2018)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2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IEEE VP Member and Geographic Activities Discretionary Award  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Discretionary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Discretion   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VP MGA &amp; ARC Chair    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This award may be awarded upon discretion of the Vice President-Member and Geographic Activities. No formal nominations will be accepted.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2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Friend of IEEE Member and Geographic Activities Award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Committee Discretion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Nominations can be submitted at any time during the year.  MGA ARC will vote on each nomination received during each of its periodic meetings.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Large Section Award (greater than 1501 members)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Medium Section Award (501-1500 members)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August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Small Section Award (less than 500 members)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September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6 Due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382002" cy="4802802"/>
        </p:xfrm>
        <a:graphic>
          <a:graphicData uri="http://schemas.openxmlformats.org/drawingml/2006/table">
            <a:tbl>
              <a:tblPr/>
              <a:tblGrid>
                <a:gridCol w="275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2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09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AWARDS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Companies and Corporations: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Corporate Service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IEEE Organizational Units: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Outstanding Large Section Award (greater than 1501 members)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Outstanding Medium Section Award (501-1500 members)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Outstanding Small Section Award (less than 500 members) 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Small Student Branch of the Year (up to 25 active members)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Large Student Branch of the year (more than 25 active members)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Chapter of the Year (includes Technical Councils and Affinity Groups except WIE and LMAG which are now given their own awards)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Young Professional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Area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mtg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6 due dates – </a:t>
            </a:r>
            <a:r>
              <a:rPr lang="en-US" dirty="0" err="1"/>
              <a:t>con’t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153400" cy="4572000"/>
        </p:xfrm>
        <a:graphic>
          <a:graphicData uri="http://schemas.openxmlformats.org/drawingml/2006/table">
            <a:tbl>
              <a:tblPr/>
              <a:tblGrid>
                <a:gridCol w="267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2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AWARDS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Mixed IEEE OUs and Individuals: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Outstanding Contribution to Promoting Women in Engineering – this may be to an individual (up to 3 people), or to a WIE Chapter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Contribution to Promoting Life Member Activities – this may be to an individual, or to a LMAG Chapter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Individuals: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Engineer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Service and Leadership to the IEEE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Educator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Educator of K through 12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who made contributions to STEM and Education as a Mentor, Assistant, or Facilitator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Contributing to Global Humanitarian Projects or Activities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promoting Membership Development or Senior Elevation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Young Professional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mtg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2017, Region 6 awards used Fluid Review </a:t>
            </a:r>
          </a:p>
          <a:p>
            <a:pPr lvl="1"/>
            <a:r>
              <a:rPr lang="en-US" dirty="0"/>
              <a:t>Same tool used by MGA</a:t>
            </a:r>
          </a:p>
          <a:p>
            <a:r>
              <a:rPr lang="en-US" dirty="0"/>
              <a:t>MGA has discontinued use of Fluid Review</a:t>
            </a:r>
          </a:p>
          <a:p>
            <a:pPr lvl="1"/>
            <a:r>
              <a:rPr lang="en-US" dirty="0"/>
              <a:t>MGA selected Survey Monkey</a:t>
            </a:r>
          </a:p>
          <a:p>
            <a:r>
              <a:rPr lang="en-US" dirty="0"/>
              <a:t>Working with MGA staff to create R6 awards room for our use.</a:t>
            </a:r>
          </a:p>
          <a:p>
            <a:pPr lvl="1"/>
            <a:r>
              <a:rPr lang="en-US" dirty="0"/>
              <a:t>Will send out emails when submissions available with instructions</a:t>
            </a:r>
          </a:p>
          <a:p>
            <a:pPr lvl="1"/>
            <a:r>
              <a:rPr lang="en-US" dirty="0"/>
              <a:t>In meantime, start identifying individuals whom you would like to nominate.</a:t>
            </a:r>
          </a:p>
          <a:p>
            <a:pPr lvl="2"/>
            <a:r>
              <a:rPr lang="en-US" dirty="0"/>
              <a:t>Identify 2-3 endorsers that you can ask to support nomination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71D8-A1E9-4595-B0C6-816BEA3E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Awards – April 1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9C6D-57C2-4808-89AA-D6D16B99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IEEE Women in Engineering Inspiring Member of the Year Award</a:t>
            </a:r>
          </a:p>
          <a:p>
            <a:pPr lvl="1"/>
            <a:r>
              <a:rPr lang="en-US" dirty="0"/>
              <a:t>&gt;2 </a:t>
            </a:r>
            <a:r>
              <a:rPr lang="en-US" dirty="0" err="1"/>
              <a:t>yrs</a:t>
            </a:r>
            <a:r>
              <a:rPr lang="en-US" dirty="0"/>
              <a:t> in </a:t>
            </a:r>
            <a:r>
              <a:rPr lang="en-US" dirty="0" err="1"/>
              <a:t>WiE</a:t>
            </a:r>
            <a:endParaRPr lang="en-US" dirty="0"/>
          </a:p>
          <a:p>
            <a:pPr lvl="1"/>
            <a:r>
              <a:rPr lang="en-US" dirty="0"/>
              <a:t>&gt;5 </a:t>
            </a:r>
            <a:r>
              <a:rPr lang="en-US" dirty="0" err="1"/>
              <a:t>yrs</a:t>
            </a:r>
            <a:r>
              <a:rPr lang="en-US" dirty="0"/>
              <a:t> in industry as full member</a:t>
            </a:r>
          </a:p>
          <a:p>
            <a:pPr lvl="1"/>
            <a:r>
              <a:rPr lang="en-US" dirty="0"/>
              <a:t>2 letters of endorsement</a:t>
            </a:r>
          </a:p>
          <a:p>
            <a:r>
              <a:rPr lang="en-US" b="1" dirty="0"/>
              <a:t>IEEE Women in Engineering Inspiring Student Member of the Year Award</a:t>
            </a:r>
          </a:p>
          <a:p>
            <a:pPr lvl="1"/>
            <a:r>
              <a:rPr lang="en-US" dirty="0"/>
              <a:t>&gt;2 </a:t>
            </a:r>
            <a:r>
              <a:rPr lang="en-US" dirty="0" err="1"/>
              <a:t>yrs</a:t>
            </a:r>
            <a:r>
              <a:rPr lang="en-US" dirty="0"/>
              <a:t> as student member</a:t>
            </a:r>
          </a:p>
          <a:p>
            <a:r>
              <a:rPr lang="en-US" b="1" dirty="0"/>
              <a:t>IEEE Women in Engineering Affinity Group of the Year Award</a:t>
            </a:r>
            <a:endParaRPr lang="en-US" dirty="0"/>
          </a:p>
          <a:p>
            <a:r>
              <a:rPr lang="en-US" b="1" dirty="0"/>
              <a:t>IEEE Women in Engineering Affinity Group of the Year Award</a:t>
            </a:r>
          </a:p>
          <a:p>
            <a:endParaRPr lang="en-US" dirty="0"/>
          </a:p>
          <a:p>
            <a:r>
              <a:rPr lang="en-US" dirty="0"/>
              <a:t>http://wie.ieee.org/ieee-wie-awards-program/</a:t>
            </a:r>
          </a:p>
        </p:txBody>
      </p:sp>
    </p:spTree>
    <p:extLst>
      <p:ext uri="{BB962C8B-B14F-4D97-AF65-F5344CB8AC3E}">
        <p14:creationId xmlns:p14="http://schemas.microsoft.com/office/powerpoint/2010/main" val="274676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3F08B4-4D59-4E42-9D4C-9964C01F28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 smtClean="0"/>
              <a:pPr>
                <a:defRPr/>
              </a:pPr>
              <a:t>3/10/2018</a:t>
            </a:fld>
            <a:endParaRPr lang="en-US" dirty="0"/>
          </a:p>
        </p:txBody>
      </p:sp>
      <p:pic>
        <p:nvPicPr>
          <p:cNvPr id="26628" name="Picture 6" descr="http://kristenstieffel.com/wp-content/uploads/2013/01/Fotolia_37487220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509" y="1912510"/>
            <a:ext cx="3206462" cy="29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3296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3.xml><?xml version="1.0" encoding="utf-8"?>
<a:theme xmlns:a="http://schemas.openxmlformats.org/drawingml/2006/main" name="4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VoLT Closing Session Dec 7 2017-updated</Template>
  <TotalTime>22319</TotalTime>
  <Words>909</Words>
  <Application>Microsoft Office PowerPoint</Application>
  <PresentationFormat>On-screen Show (4:3)</PresentationFormat>
  <Paragraphs>264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.AppleSystemUIFont</vt:lpstr>
      <vt:lpstr>Lucida Grande</vt:lpstr>
      <vt:lpstr>LucidaGrande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Theme 1</vt:lpstr>
      <vt:lpstr>1_Theme 1</vt:lpstr>
      <vt:lpstr>4_Theme 1</vt:lpstr>
      <vt:lpstr>Region 6 Awards</vt:lpstr>
      <vt:lpstr>Groundrules</vt:lpstr>
      <vt:lpstr>MGA Due dates</vt:lpstr>
      <vt:lpstr>Region 6 Due Dates</vt:lpstr>
      <vt:lpstr>Region 6 due dates – con’t</vt:lpstr>
      <vt:lpstr>Submission process</vt:lpstr>
      <vt:lpstr>WiE Awards – April 1 deadline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loretta arellano</dc:creator>
  <cp:lastModifiedBy>PJ Tsai</cp:lastModifiedBy>
  <cp:revision>12</cp:revision>
  <dcterms:created xsi:type="dcterms:W3CDTF">2018-01-05T21:20:43Z</dcterms:created>
  <dcterms:modified xsi:type="dcterms:W3CDTF">2018-03-10T11:18:14Z</dcterms:modified>
</cp:coreProperties>
</file>