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9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5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9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6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6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1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1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1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6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2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48CC2-22D7-4102-B979-55F10E4F6696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7D24-171D-49CD-BDC8-2AA893A8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7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8/86/NASA_solar_power_satellite_concept_1976.jpg/1920px-NASA_solar_power_satellite_concept_197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53397"/>
            <a:ext cx="8458200" cy="672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2286000"/>
            <a:ext cx="61393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2D050"/>
                </a:solidFill>
              </a:rPr>
              <a:t>Region 6 Director Candidate</a:t>
            </a:r>
          </a:p>
          <a:p>
            <a:pPr algn="ctr"/>
            <a:endParaRPr lang="en-US" sz="4000" b="1" dirty="0">
              <a:solidFill>
                <a:srgbClr val="92D05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92D050"/>
                </a:solidFill>
              </a:rPr>
              <a:t>Charlie Jackson</a:t>
            </a:r>
            <a:endParaRPr lang="en-US" sz="4000" b="1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759" y="6393177"/>
            <a:ext cx="4586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2D050"/>
                </a:solidFill>
              </a:rPr>
              <a:t>https://en.wikipedia.org/wiki/Space-based_solar_power#cite_note-72</a:t>
            </a:r>
          </a:p>
        </p:txBody>
      </p:sp>
    </p:spTree>
    <p:extLst>
      <p:ext uri="{BB962C8B-B14F-4D97-AF65-F5344CB8AC3E}">
        <p14:creationId xmlns:p14="http://schemas.microsoft.com/office/powerpoint/2010/main" val="307565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305800" cy="838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Qualifications- Charlie Jackson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943600"/>
          </a:xfrm>
        </p:spPr>
        <p:txBody>
          <a:bodyPr>
            <a:noAutofit/>
          </a:bodyPr>
          <a:lstStyle/>
          <a:p>
            <a:r>
              <a:rPr lang="en-US" sz="2400" dirty="0"/>
              <a:t>Deep Commitment </a:t>
            </a:r>
            <a:r>
              <a:rPr lang="en-US" sz="2400" dirty="0" smtClean="0"/>
              <a:t>to IEEE</a:t>
            </a:r>
            <a:r>
              <a:rPr lang="en-US" sz="2400" dirty="0"/>
              <a:t>, </a:t>
            </a:r>
            <a:r>
              <a:rPr lang="en-US" sz="2400" dirty="0" smtClean="0"/>
              <a:t>Showing </a:t>
            </a:r>
            <a:r>
              <a:rPr lang="en-US" sz="2400" dirty="0"/>
              <a:t>a Balance </a:t>
            </a:r>
            <a:r>
              <a:rPr lang="en-US" sz="2400" dirty="0" smtClean="0"/>
              <a:t>Between Standard </a:t>
            </a:r>
            <a:r>
              <a:rPr lang="en-US" sz="2400" dirty="0"/>
              <a:t>and Innovative Solutions.   </a:t>
            </a:r>
          </a:p>
          <a:p>
            <a:pPr lvl="1"/>
            <a:r>
              <a:rPr lang="en-US" sz="1600" dirty="0" smtClean="0"/>
              <a:t>Region 6, SUSTECH Local Arrangements Chair		2018</a:t>
            </a:r>
          </a:p>
          <a:p>
            <a:pPr lvl="1"/>
            <a:r>
              <a:rPr lang="en-US" sz="1600" dirty="0" smtClean="0"/>
              <a:t>IEEE </a:t>
            </a:r>
            <a:r>
              <a:rPr lang="en-US" sz="1600" dirty="0"/>
              <a:t>Region 6 Southern Area Coordinator		2016-2018			</a:t>
            </a:r>
          </a:p>
          <a:p>
            <a:pPr lvl="1"/>
            <a:r>
              <a:rPr lang="en-US" sz="1600" dirty="0"/>
              <a:t>Region 6, Leadership &amp; Professional Service Award	2015			</a:t>
            </a:r>
          </a:p>
          <a:p>
            <a:pPr lvl="1"/>
            <a:r>
              <a:rPr lang="en-US" sz="1600" dirty="0"/>
              <a:t>Coastal Los Angeles Section 1-Day Conference		2008-2018			</a:t>
            </a:r>
          </a:p>
          <a:p>
            <a:pPr lvl="1"/>
            <a:r>
              <a:rPr lang="en-US" sz="1600" dirty="0"/>
              <a:t>IEEE International Wireless Symposium (Beijing)	2013			</a:t>
            </a:r>
          </a:p>
          <a:p>
            <a:pPr lvl="1"/>
            <a:r>
              <a:rPr lang="en-US" sz="1600" dirty="0"/>
              <a:t>IEEE Radio and Wireless Symposium Chair		2010			</a:t>
            </a:r>
          </a:p>
          <a:p>
            <a:pPr lvl="1"/>
            <a:r>
              <a:rPr lang="en-US" sz="1600" dirty="0"/>
              <a:t>Coastal Los Angeles Section Treasurer		2008-2017			</a:t>
            </a:r>
          </a:p>
          <a:p>
            <a:pPr lvl="1"/>
            <a:r>
              <a:rPr lang="en-US" sz="1600" dirty="0"/>
              <a:t>Coastal Los Angeles Section Chair			2007-2008		</a:t>
            </a:r>
          </a:p>
          <a:p>
            <a:pPr lvl="1"/>
            <a:r>
              <a:rPr lang="en-US" sz="1600" dirty="0"/>
              <a:t>Fellow of IEEE				2007	</a:t>
            </a:r>
          </a:p>
          <a:p>
            <a:pPr lvl="1"/>
            <a:r>
              <a:rPr lang="en-US" sz="1600" dirty="0"/>
              <a:t>MTT Strategic Planning Chair			2009-2012		</a:t>
            </a:r>
          </a:p>
          <a:p>
            <a:pPr lvl="1"/>
            <a:r>
              <a:rPr lang="en-US" sz="1600" dirty="0" smtClean="0"/>
              <a:t>Long Beach, IEEE Int’l Microwave </a:t>
            </a:r>
            <a:r>
              <a:rPr lang="en-US" sz="1600" dirty="0"/>
              <a:t>Symposium Chair	2005			</a:t>
            </a:r>
          </a:p>
          <a:p>
            <a:pPr lvl="1"/>
            <a:r>
              <a:rPr lang="en-US" sz="1600" dirty="0"/>
              <a:t>IEEE Conferences Committee Chair			2003		</a:t>
            </a:r>
          </a:p>
          <a:p>
            <a:pPr lvl="1"/>
            <a:r>
              <a:rPr lang="en-US" sz="1600" dirty="0"/>
              <a:t>Cancer 					2002</a:t>
            </a:r>
          </a:p>
          <a:p>
            <a:pPr lvl="1"/>
            <a:r>
              <a:rPr lang="en-US" sz="1600" dirty="0"/>
              <a:t>MTT Society President 				2001	</a:t>
            </a:r>
          </a:p>
          <a:p>
            <a:pPr lvl="1"/>
            <a:r>
              <a:rPr lang="en-US" sz="1600" dirty="0"/>
              <a:t>Digitization Project for MTT			1997-2000		</a:t>
            </a:r>
          </a:p>
          <a:p>
            <a:pPr lvl="1"/>
            <a:r>
              <a:rPr lang="en-US" sz="1600" dirty="0" smtClean="0"/>
              <a:t>MTT </a:t>
            </a:r>
            <a:r>
              <a:rPr lang="en-US" sz="1600" dirty="0"/>
              <a:t>Chapter Chair 				1994	</a:t>
            </a:r>
            <a:endParaRPr lang="en-US" sz="1600" dirty="0" smtClean="0"/>
          </a:p>
          <a:p>
            <a:pPr lvl="1"/>
            <a:r>
              <a:rPr lang="en-US" sz="1600" dirty="0" smtClean="0"/>
              <a:t>Coastal Los Angeles Section Secretary 		1996	</a:t>
            </a:r>
            <a:r>
              <a:rPr lang="en-US" sz="1600" dirty="0"/>
              <a:t>		</a:t>
            </a:r>
          </a:p>
          <a:p>
            <a:pPr lvl="1"/>
            <a:r>
              <a:rPr lang="en-US" sz="1600" dirty="0" smtClean="0"/>
              <a:t>MTT </a:t>
            </a:r>
            <a:r>
              <a:rPr lang="en-US" sz="1600" dirty="0"/>
              <a:t>Chapter Chair  				1987-1989	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6600" y="1828800"/>
            <a:ext cx="146649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3349" y="4191000"/>
            <a:ext cx="147041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7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MAJOR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1800" dirty="0"/>
              <a:t>Led the Coastal Los Angeles Section MTT and APS 1-day meeting for 10 years.  This meeting allows engineers in the Southern California to hear interesting talks, network with old and new colleagues, and have good food</a:t>
            </a:r>
            <a:r>
              <a:rPr lang="en-US" sz="1800" dirty="0" smtClean="0"/>
              <a:t>.</a:t>
            </a:r>
          </a:p>
          <a:p>
            <a:pPr marL="0" indent="0">
              <a:spcBef>
                <a:spcPts val="300"/>
              </a:spcBef>
              <a:buNone/>
            </a:pPr>
            <a:endParaRPr lang="en-US" sz="18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 smtClean="0"/>
              <a:t>Led the effort to combine two dormant sections into what became the Coastal Los Angeles Section.</a:t>
            </a:r>
            <a:endParaRPr lang="en-US" sz="18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/>
              <a:t>Served in all Coastal Los Angeles Section elected roles.  During </a:t>
            </a:r>
            <a:r>
              <a:rPr lang="en-US" sz="1800" dirty="0" smtClean="0"/>
              <a:t>his </a:t>
            </a:r>
            <a:r>
              <a:rPr lang="en-US" sz="1800" dirty="0" smtClean="0"/>
              <a:t>years </a:t>
            </a:r>
            <a:r>
              <a:rPr lang="en-US" sz="1800" dirty="0"/>
              <a:t>of service he </a:t>
            </a:r>
            <a:r>
              <a:rPr lang="en-US" sz="1800" dirty="0" smtClean="0"/>
              <a:t>fostered </a:t>
            </a:r>
            <a:r>
              <a:rPr lang="en-US" sz="1800" dirty="0"/>
              <a:t>1-day conferences for the Systems Council Chapter, the Computer Society Chapter and the MTT/APS Chapters.  These provide networking opportunities for engineers in the area.  The section has maintained good fiscal responsibility policies while supporting student branches, chapters, and member development.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/>
              <a:t> 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/>
              <a:t>Chaired 3 major IEEE conferences.  The largest was the International Microwave Symposium in Long Beach.  </a:t>
            </a:r>
            <a:endParaRPr lang="en-US" sz="1800" dirty="0" smtClean="0"/>
          </a:p>
          <a:p>
            <a:pPr marL="0" indent="0">
              <a:spcBef>
                <a:spcPts val="300"/>
              </a:spcBef>
              <a:buNone/>
            </a:pPr>
            <a:endParaRPr lang="en-US" sz="18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800" dirty="0"/>
              <a:t>Led the MTT effort to convert 50 years of the MTT Transactions to a digital archive; they were later entered into IEEE </a:t>
            </a:r>
            <a:r>
              <a:rPr lang="en-US" sz="1800" dirty="0" err="1"/>
              <a:t>Xplore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19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Position Statement-  Support the Community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09600"/>
            <a:ext cx="92202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- Why </a:t>
            </a:r>
            <a:r>
              <a:rPr lang="en-US" sz="1600" dirty="0"/>
              <a:t>is IEEE worth supporting? 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IEEE </a:t>
            </a:r>
            <a:r>
              <a:rPr lang="en-US" sz="1600" dirty="0"/>
              <a:t>is here to provide a framework to enrich our community and advance our membership by providing networking </a:t>
            </a:r>
            <a:r>
              <a:rPr lang="en-US" sz="1600" dirty="0" smtClean="0"/>
              <a:t>opportunities</a:t>
            </a:r>
          </a:p>
          <a:p>
            <a:pPr marL="457200" lvl="1" indent="0">
              <a:buNone/>
            </a:pPr>
            <a:r>
              <a:rPr lang="en-US" sz="1600" dirty="0" smtClean="0"/>
              <a:t>I want to support networking </a:t>
            </a:r>
            <a:r>
              <a:rPr lang="en-US" sz="1600" dirty="0"/>
              <a:t>in </a:t>
            </a:r>
            <a:r>
              <a:rPr lang="en-US" sz="1600" dirty="0" smtClean="0"/>
              <a:t>IEEE, since it </a:t>
            </a:r>
            <a:r>
              <a:rPr lang="en-US" sz="1600" dirty="0"/>
              <a:t>has had a huge effect on my </a:t>
            </a:r>
            <a:r>
              <a:rPr lang="en-US" sz="1600" dirty="0" smtClean="0"/>
              <a:t>career</a:t>
            </a:r>
            <a:r>
              <a:rPr lang="en-US" sz="1600" dirty="0" smtClean="0"/>
              <a:t>, and make sure it is there to help others.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- </a:t>
            </a:r>
            <a:r>
              <a:rPr lang="en-US" sz="1600" dirty="0" smtClean="0"/>
              <a:t>I’d </a:t>
            </a:r>
            <a:r>
              <a:rPr lang="en-US" sz="1600" dirty="0"/>
              <a:t>like to think strategically and choose </a:t>
            </a:r>
            <a:r>
              <a:rPr lang="en-US" sz="1600" dirty="0" smtClean="0"/>
              <a:t> what </a:t>
            </a:r>
            <a:r>
              <a:rPr lang="en-US" sz="1600" dirty="0"/>
              <a:t>to keep, </a:t>
            </a:r>
            <a:r>
              <a:rPr lang="en-US" sz="1600" dirty="0" smtClean="0"/>
              <a:t>what </a:t>
            </a:r>
            <a:r>
              <a:rPr lang="en-US" sz="1600" dirty="0"/>
              <a:t>to fix, what to cut, and what to add.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- Improve Officer Training</a:t>
            </a:r>
          </a:p>
          <a:p>
            <a:pPr marL="457200" lvl="1" indent="0">
              <a:buNone/>
            </a:pPr>
            <a:r>
              <a:rPr lang="en-US" sz="1600" dirty="0" smtClean="0"/>
              <a:t>Follow the example of the student training package that has been developed in the past few years.</a:t>
            </a:r>
          </a:p>
          <a:p>
            <a:pPr marL="457200" lvl="1" indent="0">
              <a:buNone/>
            </a:pPr>
            <a:r>
              <a:rPr lang="en-US" sz="1600" dirty="0" smtClean="0"/>
              <a:t>We </a:t>
            </a:r>
            <a:r>
              <a:rPr lang="en-US" sz="1600" dirty="0"/>
              <a:t>can work to collect input and make a package for Section Officer training</a:t>
            </a:r>
            <a:r>
              <a:rPr lang="en-US" sz="1600" dirty="0" smtClean="0"/>
              <a:t>.</a:t>
            </a:r>
          </a:p>
          <a:p>
            <a:pPr marL="457200" lvl="1" indent="0">
              <a:buNone/>
            </a:pPr>
            <a:r>
              <a:rPr lang="en-US" sz="1600" dirty="0" smtClean="0"/>
              <a:t>We can develop a resume package for students and mid-career engineers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- Region </a:t>
            </a:r>
            <a:r>
              <a:rPr lang="en-US" sz="1600" dirty="0"/>
              <a:t>6 is a powerful and vibrant place for Electrical Engineers. 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We </a:t>
            </a:r>
            <a:r>
              <a:rPr lang="en-US" sz="1600" dirty="0"/>
              <a:t>are a community of universities, companies, innovators , and consultants.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I’d </a:t>
            </a:r>
            <a:r>
              <a:rPr lang="en-US" sz="1600" dirty="0"/>
              <a:t>like to make Region 6 even better by strategically selecting activities that stimulate our community. 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Let’s support </a:t>
            </a:r>
            <a:r>
              <a:rPr lang="en-US" sz="1600" dirty="0"/>
              <a:t>all phases of our careers, starting with students, young professionals entering the workforce, mid careers, and retirement.  </a:t>
            </a:r>
          </a:p>
          <a:p>
            <a:pPr marL="0" indent="0">
              <a:buNone/>
            </a:pPr>
            <a:r>
              <a:rPr lang="en-US" sz="1600" dirty="0" smtClean="0"/>
              <a:t>- Conferences </a:t>
            </a:r>
            <a:r>
              <a:rPr lang="en-US" sz="1600" dirty="0"/>
              <a:t>provide a tangible member benefit.  </a:t>
            </a:r>
            <a:r>
              <a:rPr lang="en-US" sz="1600" dirty="0" smtClean="0"/>
              <a:t>I will:</a:t>
            </a:r>
          </a:p>
          <a:p>
            <a:pPr marL="457200" lvl="1" indent="0">
              <a:buNone/>
            </a:pPr>
            <a:r>
              <a:rPr lang="en-US" sz="1600" dirty="0" smtClean="0"/>
              <a:t>Support </a:t>
            </a:r>
            <a:r>
              <a:rPr lang="en-US" sz="1600" dirty="0"/>
              <a:t>regional conferences such as Rising Stars, SUSTECH, and GHTC. 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/>
              <a:t>I</a:t>
            </a:r>
            <a:r>
              <a:rPr lang="en-US" sz="1600" dirty="0" smtClean="0"/>
              <a:t>mprove </a:t>
            </a:r>
            <a:r>
              <a:rPr lang="en-US" sz="1600" dirty="0"/>
              <a:t>society involvement with </a:t>
            </a:r>
            <a:r>
              <a:rPr lang="en-US" sz="1600" dirty="0" smtClean="0"/>
              <a:t>conferences</a:t>
            </a:r>
            <a:r>
              <a:rPr lang="en-US" sz="1600" dirty="0"/>
              <a:t>, 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1600" dirty="0" smtClean="0"/>
              <a:t>Work </a:t>
            </a:r>
            <a:r>
              <a:rPr lang="en-US" sz="1600" dirty="0"/>
              <a:t>with TAB initiatives like the </a:t>
            </a:r>
            <a:r>
              <a:rPr lang="en-US" sz="1600" dirty="0" err="1"/>
              <a:t>IoT</a:t>
            </a:r>
            <a:r>
              <a:rPr lang="en-US" sz="1600" dirty="0"/>
              <a:t> and 5G; and help facilitate society conferences in Region </a:t>
            </a:r>
            <a:r>
              <a:rPr lang="en-US" sz="1600" dirty="0" smtClean="0"/>
              <a:t>6.</a:t>
            </a:r>
          </a:p>
          <a:p>
            <a:pPr marL="0" indent="0">
              <a:buNone/>
            </a:pPr>
            <a:r>
              <a:rPr lang="en-US" sz="1600" dirty="0"/>
              <a:t>- </a:t>
            </a:r>
            <a:r>
              <a:rPr lang="en-US" sz="1600" dirty="0" smtClean="0"/>
              <a:t> I will support the IEEE Community</a:t>
            </a:r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454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63033" y="1413808"/>
            <a:ext cx="473732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Thanks for your time.</a:t>
            </a:r>
          </a:p>
          <a:p>
            <a:pPr algn="ctr"/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Charlie Jackson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356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Qualifications- Charlie Jackson</vt:lpstr>
      <vt:lpstr>MAJOR ACCOMPLISHMENTS</vt:lpstr>
      <vt:lpstr>Position Statement-  Support the Community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Jackson</dc:creator>
  <cp:lastModifiedBy>Charlie Jackson</cp:lastModifiedBy>
  <cp:revision>26</cp:revision>
  <dcterms:created xsi:type="dcterms:W3CDTF">2018-01-31T14:35:09Z</dcterms:created>
  <dcterms:modified xsi:type="dcterms:W3CDTF">2018-03-10T06:10:04Z</dcterms:modified>
</cp:coreProperties>
</file>