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4" r:id="rId2"/>
  </p:sldMasterIdLst>
  <p:notesMasterIdLst>
    <p:notesMasterId r:id="rId16"/>
  </p:notesMasterIdLst>
  <p:handoutMasterIdLst>
    <p:handoutMasterId r:id="rId17"/>
  </p:handoutMasterIdLst>
  <p:sldIdLst>
    <p:sldId id="422" r:id="rId3"/>
    <p:sldId id="426" r:id="rId4"/>
    <p:sldId id="444" r:id="rId5"/>
    <p:sldId id="423" r:id="rId6"/>
    <p:sldId id="445" r:id="rId7"/>
    <p:sldId id="430" r:id="rId8"/>
    <p:sldId id="446" r:id="rId9"/>
    <p:sldId id="428" r:id="rId10"/>
    <p:sldId id="434" r:id="rId11"/>
    <p:sldId id="432" r:id="rId12"/>
    <p:sldId id="447" r:id="rId13"/>
    <p:sldId id="435" r:id="rId14"/>
    <p:sldId id="442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8" autoAdjust="0"/>
    <p:restoredTop sz="86126" autoAdjust="0"/>
  </p:normalViewPr>
  <p:slideViewPr>
    <p:cSldViewPr snapToGrid="0" snapToObjects="1">
      <p:cViewPr varScale="1">
        <p:scale>
          <a:sx n="71" d="100"/>
          <a:sy n="71" d="100"/>
        </p:scale>
        <p:origin x="157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 varScale="1">
      <p:scale>
        <a:sx n="100" d="100"/>
        <a:sy n="100" d="100"/>
      </p:scale>
      <p:origin x="0" y="-19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3226C-F474-C847-A2BB-37CFABDFD4DF}" type="datetime1">
              <a:rPr lang="en-US" smtClean="0"/>
              <a:t>3/9/2018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461BC-C136-354E-8643-8BAA1C07B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57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6E18E-FD54-EA47-84B3-72694AA31D1C}" type="datetime1">
              <a:rPr lang="en-US" smtClean="0"/>
              <a:t>3/9/2018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4BDDB-77A0-494E-8105-F7CC5593C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448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0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3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53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F7C83-F6E1-0148-AB10-ACAF214DF836}" type="datetime1">
              <a:rPr lang="en-US" smtClean="0"/>
              <a:t>3/9/2018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22AA5-3C49-2E42-8195-7332F437C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48609-B5BB-AF46-9E69-AF882E960529}" type="datetime1">
              <a:rPr lang="en-US" smtClean="0"/>
              <a:t>3/9/2018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3E698-51E1-D64E-8662-7F1585E2790F}" type="datetime1">
              <a:rPr lang="en-US" smtClean="0"/>
              <a:t>3/9/2018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0A584-019D-D44F-A9CA-2680119AD7D2}" type="datetime1">
              <a:rPr lang="en-US" smtClean="0"/>
              <a:t>3/9/2018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E9C22-86CD-2243-A0D0-CCC257D15491}" type="datetime1">
              <a:rPr lang="en-US" smtClean="0"/>
              <a:t>3/9/2018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BC151-B755-F240-AA8D-CE2A4EDE569D}" type="datetime1">
              <a:rPr lang="en-US" smtClean="0"/>
              <a:t>3/9/2018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3B17B-3DA3-364F-89A7-B4145ADB2201}" type="datetime1">
              <a:rPr lang="en-US" smtClean="0"/>
              <a:t>3/9/2018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60D77-9F6D-ED49-ABA4-9088B6281660}" type="datetime1">
              <a:rPr lang="en-US" smtClean="0"/>
              <a:t>3/9/2018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3B15D-6391-FB41-BBD7-2773BB06DF2C}" type="datetime1">
              <a:rPr lang="en-US" smtClean="0"/>
              <a:t>3/9/2018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E615-1B0C-4417-8AF5-6311C4ECE3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16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5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8DA3-8DA3-4921-B0BC-3D3F5AF9B5DA}" type="datetime1">
              <a:rPr lang="en-US" altLang="en-US"/>
              <a:pPr>
                <a:defRPr/>
              </a:pPr>
              <a:t>3/9/2018</a:t>
            </a:fld>
            <a:endParaRPr lang="en-US" alt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9BC3-EACB-4FB4-B59B-33FAB890C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24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5630-7798-AA41-8E57-8EF8B45936D0}" type="datetime1">
              <a:rPr lang="en-US" smtClean="0"/>
              <a:t>3/9/2018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CB14-769D-4078-B453-0A3EB6A684B1}" type="datetime1">
              <a:rPr lang="en-US" altLang="en-US"/>
              <a:pPr>
                <a:defRPr/>
              </a:pPr>
              <a:t>3/9/2018</a:t>
            </a:fld>
            <a:endParaRPr lang="en-US" alt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A1B92-632A-41E2-886C-86F932622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808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3831-7DAF-4F3E-A006-E260AFE52FA5}" type="datetime1">
              <a:rPr lang="en-US" altLang="en-US"/>
              <a:pPr>
                <a:defRPr/>
              </a:pPr>
              <a:t>3/9/2018</a:t>
            </a:fld>
            <a:endParaRPr lang="en-US" alt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FA10C-61E0-4620-AA34-97AABF6A3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28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3827-8DC7-45DC-84CC-B73F959878B8}" type="datetime1">
              <a:rPr lang="en-US" altLang="en-US"/>
              <a:pPr>
                <a:defRPr/>
              </a:pPr>
              <a:t>3/9/2018</a:t>
            </a:fld>
            <a:endParaRPr lang="en-US" alt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920A-377C-4F47-9CA4-7770234C1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571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6A286-0200-4935-B6B5-083DFA4F9533}" type="datetime1">
              <a:rPr lang="en-US" altLang="en-US"/>
              <a:pPr>
                <a:defRPr/>
              </a:pPr>
              <a:t>3/9/2018</a:t>
            </a:fld>
            <a:endParaRPr lang="en-US" alt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3312A-4CEC-403F-99D9-0AE3C33E7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121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B8638-6969-45FD-A256-73F5544228F0}" type="datetime1">
              <a:rPr lang="en-US" altLang="en-US"/>
              <a:pPr>
                <a:defRPr/>
              </a:pPr>
              <a:t>3/9/2018</a:t>
            </a:fld>
            <a:endParaRPr lang="en-US" alt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A931-3286-4EA9-A66B-45979EC09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976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8F45-08EB-4118-8F36-94E1505E5F08}" type="datetime1">
              <a:rPr lang="en-US" altLang="en-US"/>
              <a:pPr>
                <a:defRPr/>
              </a:pPr>
              <a:t>3/9/2018</a:t>
            </a:fld>
            <a:endParaRPr lang="en-US" alt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9995-160E-4A46-9F0B-9973D52B2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961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6E08F-CDBB-4085-8075-ED939AB5085E}" type="datetime1">
              <a:rPr lang="en-US" altLang="en-US"/>
              <a:pPr>
                <a:defRPr/>
              </a:pPr>
              <a:t>3/9/2018</a:t>
            </a:fld>
            <a:endParaRPr lang="en-US" alt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2C45D-CF48-4106-93A7-F3561564A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257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36ED-3F8F-4181-8DCD-A6BF61DB7B62}" type="datetime1">
              <a:rPr lang="en-US" altLang="en-US"/>
              <a:pPr>
                <a:defRPr/>
              </a:pPr>
              <a:t>3/9/2018</a:t>
            </a:fld>
            <a:endParaRPr lang="en-US" alt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C6243-3BB1-4CBD-AB9C-E1B1187F9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727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9226-437D-495D-BF0A-674B91365FAF}" type="datetime1">
              <a:rPr lang="en-US" altLang="en-US"/>
              <a:pPr>
                <a:defRPr/>
              </a:pPr>
              <a:t>3/9/2018</a:t>
            </a:fld>
            <a:endParaRPr lang="en-US" alt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51F2-32C7-45C8-AC1B-073F1D468A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166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BCF70-156E-460D-B87C-EF79922E8EE3}" type="datetime1">
              <a:rPr lang="en-US" altLang="en-US"/>
              <a:pPr>
                <a:defRPr/>
              </a:pPr>
              <a:t>3/9/2018</a:t>
            </a:fld>
            <a:endParaRPr lang="en-US" alt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04B6-EA7F-4730-82F6-860ECEFCEF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5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2859-1991-2C42-B60B-4DE961A1337D}" type="datetime1">
              <a:rPr lang="en-US" smtClean="0"/>
              <a:t>3/9/2018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76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277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562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955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AD88B-8B16-804F-A9CB-CF3FBB1BFD26}" type="datetime1">
              <a:rPr lang="en-US" smtClean="0"/>
              <a:t>3/9/2018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2CE7C-5516-BB4C-826A-D744A9F6AF50}" type="datetime1">
              <a:rPr lang="en-US" smtClean="0"/>
              <a:t>3/9/2018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197D1-7006-7741-900F-74AF45CA2639}" type="datetime1">
              <a:rPr lang="en-US" smtClean="0"/>
              <a:t>3/9/2018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DB768-F6F8-8244-8328-6FA6BE5CE003}" type="datetime1">
              <a:rPr lang="en-US" smtClean="0"/>
              <a:t>3/9/2018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397D-E0E5-9B44-BD32-FC6BC984FECE}" type="datetime1">
              <a:rPr lang="en-US" smtClean="0"/>
              <a:t>3/9/2018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633360" y="6356350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405404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C1599-6614-8D4C-8C30-50E32ACF1B08}" type="datetime1">
              <a:rPr lang="en-US" smtClean="0"/>
              <a:t>3/9/2018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7630"/>
            <a:ext cx="1393825" cy="2834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366713"/>
            <a:ext cx="8301038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243013"/>
            <a:ext cx="8301038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3EF495D-EFAE-4DD6-85B8-129AA452A70D}" type="datetime1">
              <a:rPr lang="en-US" altLang="en-US"/>
              <a:pPr>
                <a:defRPr/>
              </a:pPr>
              <a:t>3/9/2018</a:t>
            </a:fld>
            <a:endParaRPr lang="en-US" alt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B162BB-2343-432E-8D0F-A19E8C0658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88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Organizing Local Conferences and Workshops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442206" y="4305863"/>
            <a:ext cx="7909316" cy="429768"/>
          </a:xfrm>
        </p:spPr>
        <p:txBody>
          <a:bodyPr/>
          <a:lstStyle/>
          <a:p>
            <a:r>
              <a:rPr lang="en-US" sz="2400" b="1" dirty="0"/>
              <a:t>Section and Society Collaboration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" y="6188055"/>
            <a:ext cx="16155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3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Overlook Key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78464" y="1345855"/>
            <a:ext cx="8665535" cy="4389120"/>
          </a:xfrm>
        </p:spPr>
        <p:txBody>
          <a:bodyPr/>
          <a:lstStyle/>
          <a:p>
            <a:r>
              <a:rPr lang="en-US" b="1" dirty="0">
                <a:cs typeface="Arial" panose="020B0604020202020204" pitchFamily="34" charset="0"/>
              </a:rPr>
              <a:t>Look at the organizations for which members work.  Start with your ExCom</a:t>
            </a:r>
          </a:p>
          <a:p>
            <a:r>
              <a:rPr lang="en-US" b="1" dirty="0">
                <a:cs typeface="Arial" panose="020B0604020202020204" pitchFamily="34" charset="0"/>
              </a:rPr>
              <a:t>Use business and civic group connections</a:t>
            </a:r>
          </a:p>
          <a:p>
            <a:r>
              <a:rPr lang="en-US" b="1" dirty="0">
                <a:cs typeface="Arial" panose="020B0604020202020204" pitchFamily="34" charset="0"/>
              </a:rPr>
              <a:t>TEMS members have access to key corporate leaders</a:t>
            </a:r>
          </a:p>
          <a:p>
            <a:r>
              <a:rPr lang="en-US" b="1" dirty="0">
                <a:cs typeface="Arial" panose="020B0604020202020204" pitchFamily="34" charset="0"/>
              </a:rPr>
              <a:t>Don’t forget university connections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6188055"/>
            <a:ext cx="16155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5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59B8F-706A-4E0B-8536-E5FF63DD2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br>
              <a:rPr lang="en-US" dirty="0"/>
            </a:br>
            <a:r>
              <a:rPr lang="en-US" sz="1200" dirty="0"/>
              <a:t>https://www.ieee.org/education_careers/education/continuing_education/index.html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89D10-3051-407A-8F3F-FF87D5AE88D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EAB: IEEE CEU/PDU service available</a:t>
            </a:r>
          </a:p>
          <a:p>
            <a:pPr lvl="1"/>
            <a:r>
              <a:rPr lang="en-US" dirty="0"/>
              <a:t>Online Application (at least 2 weeks in advance)</a:t>
            </a:r>
          </a:p>
          <a:p>
            <a:pPr lvl="2"/>
            <a:r>
              <a:rPr lang="en-US" dirty="0"/>
              <a:t>conference title, dates, location, website URL, IEEE/Non-IEEE sponsorship, technical program plans, vendor information and contacts</a:t>
            </a:r>
          </a:p>
          <a:p>
            <a:pPr lvl="1"/>
            <a:r>
              <a:rPr lang="en-US" dirty="0"/>
              <a:t>Min 1hr length for 1 PDU; min 10 </a:t>
            </a:r>
            <a:r>
              <a:rPr lang="en-US" dirty="0" err="1"/>
              <a:t>hr</a:t>
            </a:r>
            <a:r>
              <a:rPr lang="en-US" dirty="0"/>
              <a:t> for 1 CEU</a:t>
            </a:r>
          </a:p>
          <a:p>
            <a:pPr lvl="1"/>
            <a:r>
              <a:rPr lang="en-US" dirty="0"/>
              <a:t>Digital Certificate of competition (14 business days)</a:t>
            </a:r>
          </a:p>
          <a:p>
            <a:pPr lvl="1"/>
            <a:r>
              <a:rPr lang="en-US" dirty="0"/>
              <a:t>Evaluation form must be completed at the day of training</a:t>
            </a:r>
          </a:p>
          <a:p>
            <a:r>
              <a:rPr lang="en-US" dirty="0"/>
              <a:t>DL</a:t>
            </a:r>
          </a:p>
          <a:p>
            <a:pPr lvl="1"/>
            <a:r>
              <a:rPr lang="en-US" dirty="0"/>
              <a:t>Nominate someone to become DL</a:t>
            </a:r>
          </a:p>
        </p:txBody>
      </p:sp>
    </p:spTree>
    <p:extLst>
      <p:ext uri="{BB962C8B-B14F-4D97-AF65-F5344CB8AC3E}">
        <p14:creationId xmlns:p14="http://schemas.microsoft.com/office/powerpoint/2010/main" val="2144031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Finally! – Conference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78465" y="1381072"/>
            <a:ext cx="8463516" cy="4434937"/>
          </a:xfrm>
        </p:spPr>
        <p:txBody>
          <a:bodyPr/>
          <a:lstStyle/>
          <a:p>
            <a:r>
              <a:rPr lang="en-US" b="1" dirty="0"/>
              <a:t>Credibility of the organizing team</a:t>
            </a:r>
          </a:p>
          <a:p>
            <a:r>
              <a:rPr lang="en-US" b="1" dirty="0"/>
              <a:t>Clear delegation of responsibility and accountability for each team member</a:t>
            </a:r>
          </a:p>
          <a:p>
            <a:r>
              <a:rPr lang="en-US" b="1" dirty="0"/>
              <a:t>Diverse, regular, and advance </a:t>
            </a:r>
            <a:r>
              <a:rPr lang="en-US" b="1" u="sng" dirty="0">
                <a:solidFill>
                  <a:srgbClr val="FF0000"/>
                </a:solidFill>
              </a:rPr>
              <a:t>active</a:t>
            </a:r>
            <a:r>
              <a:rPr lang="en-US" b="1" dirty="0"/>
              <a:t> publicity</a:t>
            </a:r>
          </a:p>
          <a:p>
            <a:r>
              <a:rPr lang="en-US" b="1" dirty="0"/>
              <a:t>Regular communications with all organizing committee members  </a:t>
            </a:r>
          </a:p>
          <a:p>
            <a:r>
              <a:rPr lang="en-US" b="1" dirty="0"/>
              <a:t>Success of fundraising efforts</a:t>
            </a:r>
          </a:p>
          <a:p>
            <a:r>
              <a:rPr lang="en-US" b="1" dirty="0"/>
              <a:t>Success in getting sponsors and industry engagement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6188055"/>
            <a:ext cx="16155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6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766763"/>
            <a:ext cx="7803597" cy="4852987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 algn="ctr">
              <a:buFontTx/>
              <a:buNone/>
              <a:defRPr/>
            </a:pPr>
            <a:r>
              <a:rPr lang="en-US" sz="4800" b="1" dirty="0"/>
              <a:t>Thank you!</a:t>
            </a:r>
          </a:p>
          <a:p>
            <a:pPr marL="0" indent="0" algn="ctr">
              <a:buFontTx/>
              <a:buNone/>
              <a:defRPr/>
            </a:pPr>
            <a:endParaRPr lang="en-US" sz="4800" b="1" dirty="0"/>
          </a:p>
          <a:p>
            <a:pPr marL="0" indent="0" algn="ctr">
              <a:buFontTx/>
              <a:buNone/>
              <a:defRPr/>
            </a:pPr>
            <a:r>
              <a:rPr lang="en-US" sz="4800" b="1" dirty="0"/>
              <a:t>Questions/Comments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1DC349-A72D-41E9-8369-1F0AE070B60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63" y="5922242"/>
            <a:ext cx="16155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6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7833" y="1354115"/>
            <a:ext cx="8547003" cy="4461894"/>
          </a:xfrm>
        </p:spPr>
        <p:txBody>
          <a:bodyPr/>
          <a:lstStyle/>
          <a:p>
            <a:r>
              <a:rPr lang="en-US" sz="2800" b="1" dirty="0"/>
              <a:t>What is the Smart Tech concept?</a:t>
            </a:r>
          </a:p>
          <a:p>
            <a:r>
              <a:rPr lang="en-US" sz="2800" b="1" dirty="0"/>
              <a:t>Standard preliminary steps</a:t>
            </a:r>
          </a:p>
          <a:p>
            <a:pPr lvl="1" indent="-274320"/>
            <a:r>
              <a:rPr lang="en-US" sz="2400" b="1" dirty="0"/>
              <a:t>Topics</a:t>
            </a:r>
          </a:p>
          <a:p>
            <a:pPr lvl="1" indent="-274320"/>
            <a:r>
              <a:rPr lang="en-US" sz="2400" b="1" dirty="0"/>
              <a:t>Conference or Workshop team</a:t>
            </a:r>
          </a:p>
          <a:p>
            <a:pPr lvl="1" indent="-274320"/>
            <a:r>
              <a:rPr lang="en-US" sz="2400" b="1" dirty="0"/>
              <a:t>Resources</a:t>
            </a:r>
          </a:p>
          <a:p>
            <a:pPr lvl="1" indent="-274320"/>
            <a:r>
              <a:rPr lang="en-US" sz="2400" b="1" dirty="0"/>
              <a:t>Attendees, participants or the audience</a:t>
            </a:r>
          </a:p>
          <a:p>
            <a:r>
              <a:rPr lang="en-US" sz="2800" b="1" dirty="0"/>
              <a:t>Pros and Cons </a:t>
            </a:r>
          </a:p>
          <a:p>
            <a:r>
              <a:rPr lang="en-US" sz="2800" b="1" dirty="0"/>
              <a:t>How is success measured?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6180422"/>
            <a:ext cx="1618377" cy="4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2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Tech</a:t>
            </a:r>
            <a:br>
              <a:rPr lang="en-US" dirty="0"/>
            </a:br>
            <a:r>
              <a:rPr lang="en-US" sz="1600" dirty="0"/>
              <a:t>https://www.ieee.org/membership_services/mga_maw.html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7833" y="1358841"/>
            <a:ext cx="8223730" cy="4389120"/>
          </a:xfrm>
        </p:spPr>
        <p:txBody>
          <a:bodyPr/>
          <a:lstStyle/>
          <a:p>
            <a:r>
              <a:rPr lang="en-US" b="1" dirty="0"/>
              <a:t>Localized workshop or “mini-conference”</a:t>
            </a:r>
          </a:p>
          <a:p>
            <a:r>
              <a:rPr lang="en-US" b="1" dirty="0"/>
              <a:t>Focus on topics of local interest</a:t>
            </a:r>
          </a:p>
          <a:p>
            <a:pPr marL="639762" lvl="2" indent="0">
              <a:buNone/>
            </a:pPr>
            <a:r>
              <a:rPr lang="en-US" sz="2200" b="1" dirty="0"/>
              <a:t>Start-ups, Innovation, Entrepreneurs, Intrapreneurs, New Products or Emerging Technologies, Company Relocations, Skill and Professional Development, Cyber, Hardware, etc. </a:t>
            </a:r>
          </a:p>
          <a:p>
            <a:r>
              <a:rPr lang="en-US" b="1" dirty="0"/>
              <a:t>Engage members and potential members</a:t>
            </a:r>
          </a:p>
          <a:p>
            <a:r>
              <a:rPr lang="en-US" b="1" dirty="0"/>
              <a:t>Reinforce our “WHY” (common values)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" y="6188055"/>
            <a:ext cx="16155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1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34938"/>
            <a:ext cx="8668040" cy="1076325"/>
          </a:xfrm>
        </p:spPr>
        <p:txBody>
          <a:bodyPr/>
          <a:lstStyle/>
          <a:p>
            <a:r>
              <a:rPr lang="en-US" dirty="0"/>
              <a:t>Standard Preliminary Steps – </a:t>
            </a:r>
            <a:br>
              <a:rPr lang="en-US" dirty="0"/>
            </a:br>
            <a:r>
              <a:rPr lang="en-US" dirty="0"/>
              <a:t>Topic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78465" y="1345534"/>
            <a:ext cx="8665535" cy="4789452"/>
          </a:xfrm>
        </p:spPr>
        <p:txBody>
          <a:bodyPr/>
          <a:lstStyle/>
          <a:p>
            <a:r>
              <a:rPr lang="en-US" b="1" dirty="0"/>
              <a:t>Why are we organizing a conference or workshop (Goals)?  </a:t>
            </a:r>
          </a:p>
          <a:p>
            <a:pPr lvl="1"/>
            <a:r>
              <a:rPr lang="en-US" b="1" dirty="0"/>
              <a:t>Help members to keep their information up-to-date </a:t>
            </a:r>
          </a:p>
          <a:p>
            <a:pPr lvl="1"/>
            <a:r>
              <a:rPr lang="en-US" b="1" dirty="0"/>
              <a:t>Retain and grow membership</a:t>
            </a:r>
          </a:p>
          <a:p>
            <a:pPr lvl="1"/>
            <a:r>
              <a:rPr lang="en-US" b="1" dirty="0"/>
              <a:t>Host useful activities for members  </a:t>
            </a:r>
          </a:p>
          <a:p>
            <a:pPr lvl="1"/>
            <a:r>
              <a:rPr lang="en-US" b="1" dirty="0"/>
              <a:t>Public and Corporate awareness </a:t>
            </a:r>
            <a:endParaRPr lang="en-US" sz="800" b="1" dirty="0"/>
          </a:p>
          <a:p>
            <a:r>
              <a:rPr lang="en-US" b="1" dirty="0"/>
              <a:t>Focus and Topic Selection (technical or professional) </a:t>
            </a:r>
          </a:p>
          <a:p>
            <a:pPr lvl="1"/>
            <a:r>
              <a:rPr lang="en-US" b="1" dirty="0"/>
              <a:t>What is the need of the section/chapter (or Region)</a:t>
            </a:r>
          </a:p>
          <a:p>
            <a:pPr lvl="1"/>
            <a:r>
              <a:rPr lang="en-US" b="1" dirty="0"/>
              <a:t>How are the topics identified and selected (development, interests, certifications (PE, PMI, etc.))</a:t>
            </a:r>
          </a:p>
          <a:p>
            <a:pPr lvl="1"/>
            <a:r>
              <a:rPr lang="en-US" b="1" dirty="0"/>
              <a:t>Resources available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6251851"/>
            <a:ext cx="16155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6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Preliminary Steps – </a:t>
            </a:r>
            <a:br>
              <a:rPr lang="en-US" dirty="0"/>
            </a:br>
            <a:r>
              <a:rPr lang="en-US" dirty="0"/>
              <a:t>Speakers and Draw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46567" y="1366799"/>
            <a:ext cx="8697433" cy="4800085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Focus on “Why” (common values and beliefs)</a:t>
            </a:r>
          </a:p>
          <a:p>
            <a:r>
              <a:rPr lang="en-US" b="1" dirty="0"/>
              <a:t>Creditable speakers draw the audience</a:t>
            </a:r>
          </a:p>
          <a:p>
            <a:pPr lvl="1"/>
            <a:r>
              <a:rPr lang="en-US" b="1" dirty="0"/>
              <a:t>Subject matter experts, thought leaders</a:t>
            </a:r>
          </a:p>
          <a:p>
            <a:pPr lvl="1"/>
            <a:r>
              <a:rPr lang="en-US" b="1" dirty="0"/>
              <a:t>Recognized in the community</a:t>
            </a:r>
          </a:p>
          <a:p>
            <a:pPr lvl="1"/>
            <a:r>
              <a:rPr lang="en-US" b="1" dirty="0"/>
              <a:t>Senior level in their organization</a:t>
            </a:r>
          </a:p>
          <a:p>
            <a:pPr lvl="1"/>
            <a:r>
              <a:rPr lang="en-US" b="1" dirty="0"/>
              <a:t>Engage corporate speakers at highest levels</a:t>
            </a:r>
          </a:p>
          <a:p>
            <a:pPr lvl="1"/>
            <a:r>
              <a:rPr lang="en-US" b="1" dirty="0"/>
              <a:t>Vetted </a:t>
            </a:r>
          </a:p>
          <a:p>
            <a:r>
              <a:rPr lang="en-US" b="1" dirty="0"/>
              <a:t>Reach academic experts with relevant experience</a:t>
            </a:r>
          </a:p>
          <a:p>
            <a:r>
              <a:rPr lang="en-US" b="1" dirty="0"/>
              <a:t>TEMS “</a:t>
            </a:r>
            <a:r>
              <a:rPr lang="en-US" b="1" i="1" dirty="0"/>
              <a:t>Industry Forum</a:t>
            </a:r>
            <a:r>
              <a:rPr lang="en-US" b="1" dirty="0"/>
              <a:t>”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6166884"/>
            <a:ext cx="16155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2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Preliminary Steps – </a:t>
            </a:r>
            <a:br>
              <a:rPr lang="en-US" dirty="0"/>
            </a:br>
            <a:r>
              <a:rPr lang="en-US" dirty="0"/>
              <a:t>Collaboration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78464" y="1315235"/>
            <a:ext cx="8559209" cy="4766586"/>
          </a:xfrm>
        </p:spPr>
        <p:txBody>
          <a:bodyPr/>
          <a:lstStyle/>
          <a:p>
            <a:r>
              <a:rPr lang="en-US" b="1" dirty="0"/>
              <a:t>Building a Committee </a:t>
            </a:r>
          </a:p>
          <a:p>
            <a:pPr lvl="1"/>
            <a:r>
              <a:rPr lang="en-US" b="1" dirty="0"/>
              <a:t>5-7 member committee finds qualified people to organize a conference, financial issues</a:t>
            </a:r>
          </a:p>
          <a:p>
            <a:pPr lvl="1"/>
            <a:r>
              <a:rPr lang="en-US" b="1" dirty="0"/>
              <a:t>Identify Society Partners (</a:t>
            </a:r>
            <a:r>
              <a:rPr lang="en-US" b="1" i="1" dirty="0"/>
              <a:t>active chapters</a:t>
            </a:r>
            <a:r>
              <a:rPr lang="en-US" b="1" dirty="0"/>
              <a:t>)</a:t>
            </a:r>
          </a:p>
          <a:p>
            <a:pPr lvl="2" indent="-274320"/>
            <a:r>
              <a:rPr lang="en-US" sz="2000" b="1" dirty="0"/>
              <a:t>Technology and Engineering Management Society (TEMS) – </a:t>
            </a:r>
            <a:r>
              <a:rPr lang="en-US" sz="2000" b="1" i="1" dirty="0"/>
              <a:t>Industry Forum model</a:t>
            </a:r>
          </a:p>
          <a:p>
            <a:pPr lvl="2" indent="-274320"/>
            <a:r>
              <a:rPr lang="en-US" sz="2000" b="1" dirty="0"/>
              <a:t>Society for Social Implications of Technology (SSIT)</a:t>
            </a:r>
          </a:p>
          <a:p>
            <a:pPr lvl="2" indent="-274320"/>
            <a:r>
              <a:rPr lang="en-US" sz="2000" b="1" dirty="0"/>
              <a:t>Young Professionals</a:t>
            </a:r>
          </a:p>
          <a:p>
            <a:pPr lvl="2" indent="-274320"/>
            <a:r>
              <a:rPr lang="en-US" sz="2000" b="1" dirty="0"/>
              <a:t>Women in Engineering</a:t>
            </a:r>
          </a:p>
          <a:p>
            <a:pPr lvl="1"/>
            <a:r>
              <a:rPr lang="en-US" b="1" dirty="0"/>
              <a:t>Abbreviated “Conference model” based on need</a:t>
            </a:r>
          </a:p>
          <a:p>
            <a:pPr lvl="2"/>
            <a:r>
              <a:rPr lang="en-US" b="1" i="1" dirty="0"/>
              <a:t>General Chair, Program Chair, Treasurer, Publicity and Communications, Social Media Coordinator, Sponsorship and Corporate Outreach, Web Master </a:t>
            </a:r>
          </a:p>
          <a:p>
            <a:pPr lvl="1"/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6188055"/>
            <a:ext cx="16155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9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Preliminary Steps – </a:t>
            </a:r>
            <a:br>
              <a:rPr lang="en-US" dirty="0"/>
            </a:br>
            <a:r>
              <a:rPr lang="en-US" dirty="0"/>
              <a:t>Committee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46567" y="1368399"/>
            <a:ext cx="8245212" cy="4458242"/>
          </a:xfrm>
        </p:spPr>
        <p:txBody>
          <a:bodyPr/>
          <a:lstStyle/>
          <a:p>
            <a:r>
              <a:rPr lang="en-US" b="1" dirty="0"/>
              <a:t>Hot topics and Theme – local issues and interests</a:t>
            </a:r>
          </a:p>
          <a:p>
            <a:r>
              <a:rPr lang="en-US" b="1" dirty="0"/>
              <a:t>Attendees – Industry focus</a:t>
            </a:r>
          </a:p>
          <a:p>
            <a:r>
              <a:rPr lang="en-US" b="1" dirty="0"/>
              <a:t>Venue</a:t>
            </a:r>
          </a:p>
          <a:p>
            <a:pPr lvl="1"/>
            <a:r>
              <a:rPr lang="en-US" b="1" dirty="0"/>
              <a:t>Hotel, Public facility, Library, University, Corporate location, Church</a:t>
            </a:r>
          </a:p>
          <a:p>
            <a:r>
              <a:rPr lang="en-US" b="1" dirty="0"/>
              <a:t>Date</a:t>
            </a:r>
          </a:p>
          <a:p>
            <a:r>
              <a:rPr lang="en-US" b="1" dirty="0"/>
              <a:t>Location (City)</a:t>
            </a:r>
          </a:p>
          <a:p>
            <a:pPr lvl="1"/>
            <a:r>
              <a:rPr lang="en-US" b="1" dirty="0"/>
              <a:t>Depending on geographic location and audience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6188055"/>
            <a:ext cx="16155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4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Preliminary Steps</a:t>
            </a:r>
            <a:br>
              <a:rPr lang="en-US" dirty="0"/>
            </a:br>
            <a:r>
              <a:rPr lang="en-US" dirty="0"/>
              <a:t>Success  - What does it look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7833" y="1350335"/>
            <a:ext cx="8676167" cy="4816549"/>
          </a:xfrm>
        </p:spPr>
        <p:txBody>
          <a:bodyPr/>
          <a:lstStyle/>
          <a:p>
            <a:r>
              <a:rPr lang="en-US" b="1" dirty="0"/>
              <a:t>Goal Setting</a:t>
            </a:r>
          </a:p>
          <a:p>
            <a:r>
              <a:rPr lang="en-US" b="1" dirty="0"/>
              <a:t>Measurements</a:t>
            </a:r>
          </a:p>
          <a:p>
            <a:r>
              <a:rPr lang="en-US" b="1" dirty="0"/>
              <a:t>General matrix</a:t>
            </a:r>
          </a:p>
          <a:p>
            <a:pPr lvl="1"/>
            <a:r>
              <a:rPr lang="en-US" b="1" dirty="0"/>
              <a:t>Quality of organization (attention for details)</a:t>
            </a:r>
          </a:p>
          <a:p>
            <a:pPr lvl="1"/>
            <a:r>
              <a:rPr lang="en-US" b="1" dirty="0"/>
              <a:t>Quality of speaker(s), panel, etc.</a:t>
            </a:r>
          </a:p>
          <a:p>
            <a:pPr lvl="1"/>
            <a:r>
              <a:rPr lang="en-US" b="1" dirty="0"/>
              <a:t>Meeting attendees goals for participation </a:t>
            </a:r>
          </a:p>
          <a:p>
            <a:pPr lvl="1"/>
            <a:r>
              <a:rPr lang="en-US" b="1" dirty="0"/>
              <a:t>Attendance level</a:t>
            </a:r>
          </a:p>
          <a:p>
            <a:pPr lvl="1"/>
            <a:r>
              <a:rPr lang="en-US" b="1" dirty="0"/>
              <a:t>Financial success</a:t>
            </a:r>
          </a:p>
          <a:p>
            <a:r>
              <a:rPr lang="en-US" b="1" dirty="0"/>
              <a:t>Survey of attendees 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" y="6188055"/>
            <a:ext cx="16155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6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Preliminary Steps – </a:t>
            </a:r>
            <a:br>
              <a:rPr lang="en-US" dirty="0"/>
            </a:br>
            <a:r>
              <a:rPr lang="en-US" dirty="0"/>
              <a:t>Infrastructure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7833" y="1364638"/>
            <a:ext cx="8436022" cy="4600225"/>
          </a:xfrm>
        </p:spPr>
        <p:txBody>
          <a:bodyPr/>
          <a:lstStyle/>
          <a:p>
            <a:r>
              <a:rPr lang="en-US" b="1" dirty="0"/>
              <a:t>Budget</a:t>
            </a:r>
          </a:p>
          <a:p>
            <a:pPr lvl="1"/>
            <a:r>
              <a:rPr lang="en-US" b="1" dirty="0"/>
              <a:t>Estimated based on the previous years, committee expertise and planned activities</a:t>
            </a:r>
          </a:p>
          <a:p>
            <a:r>
              <a:rPr lang="en-US" b="1" dirty="0"/>
              <a:t>Registration fee</a:t>
            </a:r>
          </a:p>
          <a:p>
            <a:pPr lvl="1"/>
            <a:r>
              <a:rPr lang="en-US" b="1" dirty="0"/>
              <a:t>Decided based on the cost + an intentional 20%-30% surplus</a:t>
            </a:r>
          </a:p>
          <a:p>
            <a:r>
              <a:rPr lang="en-US" b="1" dirty="0"/>
              <a:t>Fundraising (sponsors and partners)</a:t>
            </a:r>
          </a:p>
          <a:p>
            <a:r>
              <a:rPr lang="en-US" b="1" dirty="0"/>
              <a:t>Publicity</a:t>
            </a:r>
          </a:p>
          <a:p>
            <a:pPr lvl="1"/>
            <a:r>
              <a:rPr lang="en-US" b="1" dirty="0"/>
              <a:t>Timely and regular active publicity is very important</a:t>
            </a:r>
          </a:p>
          <a:p>
            <a:pPr lvl="1"/>
            <a:r>
              <a:rPr lang="en-US" b="1" dirty="0"/>
              <a:t>Publicity in social media, website, SEO</a:t>
            </a:r>
          </a:p>
          <a:p>
            <a:pPr lvl="1"/>
            <a:r>
              <a:rPr lang="en-US" b="1" dirty="0"/>
              <a:t>Publicity be section/chapter/region/partners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6188055"/>
            <a:ext cx="161558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72380"/>
      </p:ext>
    </p:extLst>
  </p:cSld>
  <p:clrMapOvr>
    <a:masterClrMapping/>
  </p:clrMapOvr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9849</TotalTime>
  <Words>626</Words>
  <Application>Microsoft Office PowerPoint</Application>
  <PresentationFormat>On-screen Show (4:3)</PresentationFormat>
  <Paragraphs>103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Lucida Grande</vt:lpstr>
      <vt:lpstr>ＭＳ Ｐゴシック</vt:lpstr>
      <vt:lpstr>ＭＳ Ｐゴシック</vt:lpstr>
      <vt:lpstr>Arial</vt:lpstr>
      <vt:lpstr>Calibri</vt:lpstr>
      <vt:lpstr>Verdana</vt:lpstr>
      <vt:lpstr>Wingdings</vt:lpstr>
      <vt:lpstr>ieee_presentation_template</vt:lpstr>
      <vt:lpstr>ieee_corporate_template_1</vt:lpstr>
      <vt:lpstr>Organizing Local Conferences and Workshops</vt:lpstr>
      <vt:lpstr>Presentation overview</vt:lpstr>
      <vt:lpstr>Smart Tech https://www.ieee.org/membership_services/mga_maw.html</vt:lpstr>
      <vt:lpstr>Standard Preliminary Steps –  Topic </vt:lpstr>
      <vt:lpstr>Standard Preliminary Steps –  Speakers and Draw</vt:lpstr>
      <vt:lpstr>Standard Preliminary Steps –  Collaboration </vt:lpstr>
      <vt:lpstr>Standard Preliminary Steps –  Committee Planning</vt:lpstr>
      <vt:lpstr>Standard Preliminary Steps Success  - What does it look like</vt:lpstr>
      <vt:lpstr>Standard Preliminary Steps –  Infrastructure </vt:lpstr>
      <vt:lpstr>Don’t Overlook Key Resources</vt:lpstr>
      <vt:lpstr>Resources https://www.ieee.org/education_careers/education/continuing_education/index.html</vt:lpstr>
      <vt:lpstr>Finally! – Conference Success</vt:lpstr>
      <vt:lpstr>PowerPoint Presentation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PJ Tsai</cp:lastModifiedBy>
  <cp:revision>277</cp:revision>
  <dcterms:created xsi:type="dcterms:W3CDTF">2012-11-14T18:53:32Z</dcterms:created>
  <dcterms:modified xsi:type="dcterms:W3CDTF">2018-03-09T09:52:57Z</dcterms:modified>
</cp:coreProperties>
</file>