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60" r:id="rId3"/>
    <p:sldId id="264" r:id="rId4"/>
    <p:sldId id="266" r:id="rId5"/>
    <p:sldId id="267" r:id="rId6"/>
    <p:sldId id="268" r:id="rId7"/>
    <p:sldId id="262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3134" y="4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42C98-D0E8-47E4-B80F-63777D9BBB66}" type="datetimeFigureOut">
              <a:rPr lang="en-US" smtClean="0"/>
              <a:pPr/>
              <a:t>10/12/2017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5ED42F-9B50-4C34-87B3-4E674DF9E7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5EDE7A7-4B61-4C41-B2AA-531A7AA4DCDB}" type="slidenum">
              <a:rPr lang="en-US" altLang="en-US">
                <a:solidFill>
                  <a:srgbClr val="000000"/>
                </a:solidFill>
                <a:cs typeface="Arial" pitchFamily="34" charset="0"/>
              </a:rPr>
              <a:pPr/>
              <a:t>2</a:t>
            </a:fld>
            <a:endParaRPr lang="en-US" alt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507" name="Rectangle 5"/>
          <p:cNvSpPr txBox="1">
            <a:spLocks noGrp="1" noChangeArrowheads="1"/>
          </p:cNvSpPr>
          <p:nvPr/>
        </p:nvSpPr>
        <p:spPr bwMode="auto">
          <a:xfrm>
            <a:off x="3885579" y="8685071"/>
            <a:ext cx="2972421" cy="458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688" tIns="0" rIns="18688" bIns="0" anchor="b"/>
          <a:lstStyle/>
          <a:p>
            <a:pPr algn="r" defTabSz="931863"/>
            <a:fld id="{E18DF60E-BDF1-441A-A674-2D66085387FD}" type="slidenum">
              <a:rPr lang="en-US" altLang="en-US" sz="1000" i="1">
                <a:solidFill>
                  <a:srgbClr val="000000"/>
                </a:solidFill>
                <a:cs typeface="Arial" pitchFamily="34" charset="0"/>
              </a:rPr>
              <a:pPr algn="r" defTabSz="931863"/>
              <a:t>2</a:t>
            </a:fld>
            <a:endParaRPr lang="en-US" altLang="en-US" sz="1000" i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406400" indent="-406400">
              <a:lnSpc>
                <a:spcPct val="90000"/>
              </a:lnSpc>
              <a:buFont typeface="Wingdings" pitchFamily="2" charset="2"/>
              <a:buChar char="u"/>
              <a:tabLst>
                <a:tab pos="465138" algn="l"/>
              </a:tabLst>
            </a:pPr>
            <a:r>
              <a:rPr lang="en-US" altLang="en-US" sz="1800" dirty="0">
                <a:solidFill>
                  <a:schemeClr val="bg1"/>
                </a:solidFill>
                <a:ea typeface="ＭＳ Ｐゴシック" pitchFamily="34" charset="-128"/>
              </a:rPr>
              <a:t>Enhance presence in Social media </a:t>
            </a: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ü"/>
              <a:tabLst>
                <a:tab pos="465138" algn="l"/>
              </a:tabLst>
            </a:pPr>
            <a:r>
              <a:rPr lang="en-US" altLang="en-US" sz="1600" dirty="0">
                <a:solidFill>
                  <a:schemeClr val="bg1"/>
                </a:solidFill>
                <a:ea typeface="ＭＳ Ｐゴシック" pitchFamily="34" charset="-128"/>
              </a:rPr>
              <a:t>Phoenix Section Monthly meetings</a:t>
            </a:r>
            <a:endParaRPr lang="en-US" altLang="en-US" sz="1800" dirty="0">
              <a:solidFill>
                <a:schemeClr val="bg1"/>
              </a:solidFill>
              <a:ea typeface="ＭＳ Ｐゴシック" pitchFamily="34" charset="-128"/>
            </a:endParaRP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ü"/>
              <a:tabLst>
                <a:tab pos="465138" algn="l"/>
              </a:tabLst>
            </a:pPr>
            <a:r>
              <a:rPr lang="en-US" altLang="en-US" sz="1600" dirty="0">
                <a:solidFill>
                  <a:schemeClr val="bg1"/>
                </a:solidFill>
                <a:ea typeface="ＭＳ Ｐゴシック" pitchFamily="34" charset="-128"/>
              </a:rPr>
              <a:t>Valley Megaphone newsletter</a:t>
            </a: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ü"/>
              <a:tabLst>
                <a:tab pos="465138" algn="l"/>
              </a:tabLst>
            </a:pPr>
            <a:r>
              <a:rPr lang="en-US" altLang="en-US" sz="1600" dirty="0">
                <a:solidFill>
                  <a:schemeClr val="bg1"/>
                </a:solidFill>
                <a:ea typeface="ＭＳ Ｐゴシック" pitchFamily="34" charset="-128"/>
              </a:rPr>
              <a:t>Phoenix Section website</a:t>
            </a: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ü"/>
              <a:tabLst>
                <a:tab pos="465138" algn="l"/>
              </a:tabLst>
            </a:pPr>
            <a:r>
              <a:rPr lang="en-US" altLang="en-US" sz="1600" dirty="0">
                <a:solidFill>
                  <a:schemeClr val="bg1"/>
                </a:solidFill>
                <a:ea typeface="ＭＳ Ｐゴシック" pitchFamily="34" charset="-128"/>
              </a:rPr>
              <a:t>LinkedIn</a:t>
            </a: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ü"/>
              <a:tabLst>
                <a:tab pos="465138" algn="l"/>
              </a:tabLst>
            </a:pPr>
            <a:r>
              <a:rPr lang="en-US" altLang="en-US" sz="1600" dirty="0">
                <a:solidFill>
                  <a:schemeClr val="bg1"/>
                </a:solidFill>
                <a:ea typeface="ＭＳ Ｐゴシック" pitchFamily="34" charset="-128"/>
              </a:rPr>
              <a:t>Facebook</a:t>
            </a:r>
          </a:p>
          <a:p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640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5EDE7A7-4B61-4C41-B2AA-531A7AA4DCDB}" type="slidenum">
              <a:rPr lang="en-US" altLang="en-US">
                <a:solidFill>
                  <a:srgbClr val="000000"/>
                </a:solidFill>
                <a:cs typeface="Arial" pitchFamily="34" charset="0"/>
              </a:rPr>
              <a:pPr/>
              <a:t>3</a:t>
            </a:fld>
            <a:endParaRPr lang="en-US" alt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507" name="Rectangle 5"/>
          <p:cNvSpPr txBox="1">
            <a:spLocks noGrp="1" noChangeArrowheads="1"/>
          </p:cNvSpPr>
          <p:nvPr/>
        </p:nvSpPr>
        <p:spPr bwMode="auto">
          <a:xfrm>
            <a:off x="3885579" y="8685071"/>
            <a:ext cx="2972421" cy="458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688" tIns="0" rIns="18688" bIns="0" anchor="b"/>
          <a:lstStyle/>
          <a:p>
            <a:pPr algn="r" defTabSz="931863"/>
            <a:fld id="{E18DF60E-BDF1-441A-A674-2D66085387FD}" type="slidenum">
              <a:rPr lang="en-US" altLang="en-US" sz="1000" i="1">
                <a:solidFill>
                  <a:srgbClr val="000000"/>
                </a:solidFill>
                <a:cs typeface="Arial" pitchFamily="34" charset="0"/>
              </a:rPr>
              <a:pPr algn="r" defTabSz="931863"/>
              <a:t>3</a:t>
            </a:fld>
            <a:endParaRPr lang="en-US" altLang="en-US" sz="1000" i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406400" indent="-406400">
              <a:lnSpc>
                <a:spcPct val="90000"/>
              </a:lnSpc>
              <a:buFont typeface="Wingdings" pitchFamily="2" charset="2"/>
              <a:buChar char="u"/>
              <a:tabLst>
                <a:tab pos="465138" algn="l"/>
              </a:tabLst>
            </a:pPr>
            <a:r>
              <a:rPr lang="en-US" altLang="en-US" sz="1800" dirty="0">
                <a:solidFill>
                  <a:schemeClr val="bg1"/>
                </a:solidFill>
                <a:ea typeface="ＭＳ Ｐゴシック" pitchFamily="34" charset="-128"/>
              </a:rPr>
              <a:t>Enhance presence in Social media </a:t>
            </a: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ü"/>
              <a:tabLst>
                <a:tab pos="465138" algn="l"/>
              </a:tabLst>
            </a:pPr>
            <a:r>
              <a:rPr lang="en-US" altLang="en-US" sz="1600" dirty="0">
                <a:solidFill>
                  <a:schemeClr val="bg1"/>
                </a:solidFill>
                <a:ea typeface="ＭＳ Ｐゴシック" pitchFamily="34" charset="-128"/>
              </a:rPr>
              <a:t>Phoenix Section Monthly meetings</a:t>
            </a:r>
            <a:endParaRPr lang="en-US" altLang="en-US" sz="1800" dirty="0">
              <a:solidFill>
                <a:schemeClr val="bg1"/>
              </a:solidFill>
              <a:ea typeface="ＭＳ Ｐゴシック" pitchFamily="34" charset="-128"/>
            </a:endParaRP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ü"/>
              <a:tabLst>
                <a:tab pos="465138" algn="l"/>
              </a:tabLst>
            </a:pPr>
            <a:r>
              <a:rPr lang="en-US" altLang="en-US" sz="1600" dirty="0">
                <a:solidFill>
                  <a:schemeClr val="bg1"/>
                </a:solidFill>
                <a:ea typeface="ＭＳ Ｐゴシック" pitchFamily="34" charset="-128"/>
              </a:rPr>
              <a:t>Valley Megaphone newsletter</a:t>
            </a: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ü"/>
              <a:tabLst>
                <a:tab pos="465138" algn="l"/>
              </a:tabLst>
            </a:pPr>
            <a:r>
              <a:rPr lang="en-US" altLang="en-US" sz="1600" dirty="0">
                <a:solidFill>
                  <a:schemeClr val="bg1"/>
                </a:solidFill>
                <a:ea typeface="ＭＳ Ｐゴシック" pitchFamily="34" charset="-128"/>
              </a:rPr>
              <a:t>Phoenix Section website</a:t>
            </a: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ü"/>
              <a:tabLst>
                <a:tab pos="465138" algn="l"/>
              </a:tabLst>
            </a:pPr>
            <a:r>
              <a:rPr lang="en-US" altLang="en-US" sz="1600" dirty="0">
                <a:solidFill>
                  <a:schemeClr val="bg1"/>
                </a:solidFill>
                <a:ea typeface="ＭＳ Ｐゴシック" pitchFamily="34" charset="-128"/>
              </a:rPr>
              <a:t>LinkedIn</a:t>
            </a: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ü"/>
              <a:tabLst>
                <a:tab pos="465138" algn="l"/>
              </a:tabLst>
            </a:pPr>
            <a:r>
              <a:rPr lang="en-US" altLang="en-US" sz="1600" dirty="0">
                <a:solidFill>
                  <a:schemeClr val="bg1"/>
                </a:solidFill>
                <a:ea typeface="ＭＳ Ｐゴシック" pitchFamily="34" charset="-128"/>
              </a:rPr>
              <a:t>Facebook</a:t>
            </a:r>
          </a:p>
          <a:p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8284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5EDE7A7-4B61-4C41-B2AA-531A7AA4DCDB}" type="slidenum">
              <a:rPr lang="en-US" altLang="en-US">
                <a:solidFill>
                  <a:srgbClr val="000000"/>
                </a:solidFill>
                <a:cs typeface="Arial" pitchFamily="34" charset="0"/>
              </a:rPr>
              <a:pPr/>
              <a:t>4</a:t>
            </a:fld>
            <a:endParaRPr lang="en-US" alt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507" name="Rectangle 5"/>
          <p:cNvSpPr txBox="1">
            <a:spLocks noGrp="1" noChangeArrowheads="1"/>
          </p:cNvSpPr>
          <p:nvPr/>
        </p:nvSpPr>
        <p:spPr bwMode="auto">
          <a:xfrm>
            <a:off x="3885579" y="8685071"/>
            <a:ext cx="2972421" cy="458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688" tIns="0" rIns="18688" bIns="0" anchor="b"/>
          <a:lstStyle/>
          <a:p>
            <a:pPr algn="r" defTabSz="931863"/>
            <a:fld id="{E18DF60E-BDF1-441A-A674-2D66085387FD}" type="slidenum">
              <a:rPr lang="en-US" altLang="en-US" sz="1000" i="1">
                <a:solidFill>
                  <a:srgbClr val="000000"/>
                </a:solidFill>
                <a:cs typeface="Arial" pitchFamily="34" charset="0"/>
              </a:rPr>
              <a:pPr algn="r" defTabSz="931863"/>
              <a:t>4</a:t>
            </a:fld>
            <a:endParaRPr lang="en-US" altLang="en-US" sz="1000" i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406400" indent="-406400">
              <a:lnSpc>
                <a:spcPct val="90000"/>
              </a:lnSpc>
              <a:buFont typeface="Wingdings" pitchFamily="2" charset="2"/>
              <a:buChar char="u"/>
              <a:tabLst>
                <a:tab pos="465138" algn="l"/>
              </a:tabLst>
            </a:pPr>
            <a:r>
              <a:rPr lang="en-US" altLang="en-US" sz="1800" dirty="0">
                <a:solidFill>
                  <a:schemeClr val="bg1"/>
                </a:solidFill>
                <a:ea typeface="ＭＳ Ｐゴシック" pitchFamily="34" charset="-128"/>
              </a:rPr>
              <a:t>Enhance presence in Social media </a:t>
            </a: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ü"/>
              <a:tabLst>
                <a:tab pos="465138" algn="l"/>
              </a:tabLst>
            </a:pPr>
            <a:r>
              <a:rPr lang="en-US" altLang="en-US" sz="1600" dirty="0">
                <a:solidFill>
                  <a:schemeClr val="bg1"/>
                </a:solidFill>
                <a:ea typeface="ＭＳ Ｐゴシック" pitchFamily="34" charset="-128"/>
              </a:rPr>
              <a:t>Phoenix Section Monthly meetings</a:t>
            </a:r>
            <a:endParaRPr lang="en-US" altLang="en-US" sz="1800" dirty="0">
              <a:solidFill>
                <a:schemeClr val="bg1"/>
              </a:solidFill>
              <a:ea typeface="ＭＳ Ｐゴシック" pitchFamily="34" charset="-128"/>
            </a:endParaRP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ü"/>
              <a:tabLst>
                <a:tab pos="465138" algn="l"/>
              </a:tabLst>
            </a:pPr>
            <a:r>
              <a:rPr lang="en-US" altLang="en-US" sz="1600" dirty="0">
                <a:solidFill>
                  <a:schemeClr val="bg1"/>
                </a:solidFill>
                <a:ea typeface="ＭＳ Ｐゴシック" pitchFamily="34" charset="-128"/>
              </a:rPr>
              <a:t>Valley Megaphone newsletter</a:t>
            </a: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ü"/>
              <a:tabLst>
                <a:tab pos="465138" algn="l"/>
              </a:tabLst>
            </a:pPr>
            <a:r>
              <a:rPr lang="en-US" altLang="en-US" sz="1600" dirty="0">
                <a:solidFill>
                  <a:schemeClr val="bg1"/>
                </a:solidFill>
                <a:ea typeface="ＭＳ Ｐゴシック" pitchFamily="34" charset="-128"/>
              </a:rPr>
              <a:t>Phoenix Section website</a:t>
            </a: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ü"/>
              <a:tabLst>
                <a:tab pos="465138" algn="l"/>
              </a:tabLst>
            </a:pPr>
            <a:r>
              <a:rPr lang="en-US" altLang="en-US" sz="1600" dirty="0">
                <a:solidFill>
                  <a:schemeClr val="bg1"/>
                </a:solidFill>
                <a:ea typeface="ＭＳ Ｐゴシック" pitchFamily="34" charset="-128"/>
              </a:rPr>
              <a:t>LinkedIn</a:t>
            </a: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ü"/>
              <a:tabLst>
                <a:tab pos="465138" algn="l"/>
              </a:tabLst>
            </a:pPr>
            <a:r>
              <a:rPr lang="en-US" altLang="en-US" sz="1600" dirty="0">
                <a:solidFill>
                  <a:schemeClr val="bg1"/>
                </a:solidFill>
                <a:ea typeface="ＭＳ Ｐゴシック" pitchFamily="34" charset="-128"/>
              </a:rPr>
              <a:t>Facebook</a:t>
            </a:r>
          </a:p>
          <a:p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0215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5EDE7A7-4B61-4C41-B2AA-531A7AA4DCDB}" type="slidenum">
              <a:rPr lang="en-US" altLang="en-US">
                <a:solidFill>
                  <a:srgbClr val="000000"/>
                </a:solidFill>
                <a:cs typeface="Arial" pitchFamily="34" charset="0"/>
              </a:rPr>
              <a:pPr/>
              <a:t>5</a:t>
            </a:fld>
            <a:endParaRPr lang="en-US" alt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507" name="Rectangle 5"/>
          <p:cNvSpPr txBox="1">
            <a:spLocks noGrp="1" noChangeArrowheads="1"/>
          </p:cNvSpPr>
          <p:nvPr/>
        </p:nvSpPr>
        <p:spPr bwMode="auto">
          <a:xfrm>
            <a:off x="3885579" y="8685071"/>
            <a:ext cx="2972421" cy="458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688" tIns="0" rIns="18688" bIns="0" anchor="b"/>
          <a:lstStyle/>
          <a:p>
            <a:pPr algn="r" defTabSz="931863"/>
            <a:fld id="{E18DF60E-BDF1-441A-A674-2D66085387FD}" type="slidenum">
              <a:rPr lang="en-US" altLang="en-US" sz="1000" i="1">
                <a:solidFill>
                  <a:srgbClr val="000000"/>
                </a:solidFill>
                <a:cs typeface="Arial" pitchFamily="34" charset="0"/>
              </a:rPr>
              <a:pPr algn="r" defTabSz="931863"/>
              <a:t>5</a:t>
            </a:fld>
            <a:endParaRPr lang="en-US" altLang="en-US" sz="1000" i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406400" indent="-406400">
              <a:lnSpc>
                <a:spcPct val="90000"/>
              </a:lnSpc>
              <a:buFont typeface="Wingdings" pitchFamily="2" charset="2"/>
              <a:buChar char="u"/>
              <a:tabLst>
                <a:tab pos="465138" algn="l"/>
              </a:tabLst>
            </a:pPr>
            <a:r>
              <a:rPr lang="en-US" altLang="en-US" sz="1800" dirty="0">
                <a:solidFill>
                  <a:schemeClr val="bg1"/>
                </a:solidFill>
                <a:ea typeface="ＭＳ Ｐゴシック" pitchFamily="34" charset="-128"/>
              </a:rPr>
              <a:t>Enhance presence in Social media </a:t>
            </a: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ü"/>
              <a:tabLst>
                <a:tab pos="465138" algn="l"/>
              </a:tabLst>
            </a:pPr>
            <a:r>
              <a:rPr lang="en-US" altLang="en-US" sz="1600" dirty="0">
                <a:solidFill>
                  <a:schemeClr val="bg1"/>
                </a:solidFill>
                <a:ea typeface="ＭＳ Ｐゴシック" pitchFamily="34" charset="-128"/>
              </a:rPr>
              <a:t>Phoenix Section Monthly meetings</a:t>
            </a:r>
            <a:endParaRPr lang="en-US" altLang="en-US" sz="1800" dirty="0">
              <a:solidFill>
                <a:schemeClr val="bg1"/>
              </a:solidFill>
              <a:ea typeface="ＭＳ Ｐゴシック" pitchFamily="34" charset="-128"/>
            </a:endParaRP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ü"/>
              <a:tabLst>
                <a:tab pos="465138" algn="l"/>
              </a:tabLst>
            </a:pPr>
            <a:r>
              <a:rPr lang="en-US" altLang="en-US" sz="1600" dirty="0">
                <a:solidFill>
                  <a:schemeClr val="bg1"/>
                </a:solidFill>
                <a:ea typeface="ＭＳ Ｐゴシック" pitchFamily="34" charset="-128"/>
              </a:rPr>
              <a:t>Valley Megaphone newsletter</a:t>
            </a: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ü"/>
              <a:tabLst>
                <a:tab pos="465138" algn="l"/>
              </a:tabLst>
            </a:pPr>
            <a:r>
              <a:rPr lang="en-US" altLang="en-US" sz="1600" dirty="0">
                <a:solidFill>
                  <a:schemeClr val="bg1"/>
                </a:solidFill>
                <a:ea typeface="ＭＳ Ｐゴシック" pitchFamily="34" charset="-128"/>
              </a:rPr>
              <a:t>Phoenix Section website</a:t>
            </a: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ü"/>
              <a:tabLst>
                <a:tab pos="465138" algn="l"/>
              </a:tabLst>
            </a:pPr>
            <a:r>
              <a:rPr lang="en-US" altLang="en-US" sz="1600" dirty="0">
                <a:solidFill>
                  <a:schemeClr val="bg1"/>
                </a:solidFill>
                <a:ea typeface="ＭＳ Ｐゴシック" pitchFamily="34" charset="-128"/>
              </a:rPr>
              <a:t>LinkedIn</a:t>
            </a: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ü"/>
              <a:tabLst>
                <a:tab pos="465138" algn="l"/>
              </a:tabLst>
            </a:pPr>
            <a:r>
              <a:rPr lang="en-US" altLang="en-US" sz="1600" dirty="0">
                <a:solidFill>
                  <a:schemeClr val="bg1"/>
                </a:solidFill>
                <a:ea typeface="ＭＳ Ｐゴシック" pitchFamily="34" charset="-128"/>
              </a:rPr>
              <a:t>Facebook</a:t>
            </a:r>
          </a:p>
          <a:p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7195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5EDE7A7-4B61-4C41-B2AA-531A7AA4DCDB}" type="slidenum">
              <a:rPr lang="en-US" altLang="en-US">
                <a:solidFill>
                  <a:srgbClr val="000000"/>
                </a:solidFill>
                <a:cs typeface="Arial" pitchFamily="34" charset="0"/>
              </a:rPr>
              <a:pPr/>
              <a:t>6</a:t>
            </a:fld>
            <a:endParaRPr lang="en-US" alt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507" name="Rectangle 5"/>
          <p:cNvSpPr txBox="1">
            <a:spLocks noGrp="1" noChangeArrowheads="1"/>
          </p:cNvSpPr>
          <p:nvPr/>
        </p:nvSpPr>
        <p:spPr bwMode="auto">
          <a:xfrm>
            <a:off x="3885579" y="8685071"/>
            <a:ext cx="2972421" cy="458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688" tIns="0" rIns="18688" bIns="0" anchor="b"/>
          <a:lstStyle/>
          <a:p>
            <a:pPr algn="r" defTabSz="931863"/>
            <a:fld id="{E18DF60E-BDF1-441A-A674-2D66085387FD}" type="slidenum">
              <a:rPr lang="en-US" altLang="en-US" sz="1000" i="1">
                <a:solidFill>
                  <a:srgbClr val="000000"/>
                </a:solidFill>
                <a:cs typeface="Arial" pitchFamily="34" charset="0"/>
              </a:rPr>
              <a:pPr algn="r" defTabSz="931863"/>
              <a:t>6</a:t>
            </a:fld>
            <a:endParaRPr lang="en-US" altLang="en-US" sz="1000" i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406400" indent="-406400">
              <a:lnSpc>
                <a:spcPct val="90000"/>
              </a:lnSpc>
              <a:buFont typeface="Wingdings" pitchFamily="2" charset="2"/>
              <a:buChar char="u"/>
              <a:tabLst>
                <a:tab pos="465138" algn="l"/>
              </a:tabLst>
            </a:pPr>
            <a:r>
              <a:rPr lang="en-US" altLang="en-US" sz="1800" dirty="0">
                <a:solidFill>
                  <a:schemeClr val="bg1"/>
                </a:solidFill>
                <a:ea typeface="ＭＳ Ｐゴシック" pitchFamily="34" charset="-128"/>
              </a:rPr>
              <a:t>Enhance presence in Social media </a:t>
            </a: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ü"/>
              <a:tabLst>
                <a:tab pos="465138" algn="l"/>
              </a:tabLst>
            </a:pPr>
            <a:r>
              <a:rPr lang="en-US" altLang="en-US" sz="1600" dirty="0">
                <a:solidFill>
                  <a:schemeClr val="bg1"/>
                </a:solidFill>
                <a:ea typeface="ＭＳ Ｐゴシック" pitchFamily="34" charset="-128"/>
              </a:rPr>
              <a:t>Phoenix Section Monthly meetings</a:t>
            </a:r>
            <a:endParaRPr lang="en-US" altLang="en-US" sz="1800" dirty="0">
              <a:solidFill>
                <a:schemeClr val="bg1"/>
              </a:solidFill>
              <a:ea typeface="ＭＳ Ｐゴシック" pitchFamily="34" charset="-128"/>
            </a:endParaRP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ü"/>
              <a:tabLst>
                <a:tab pos="465138" algn="l"/>
              </a:tabLst>
            </a:pPr>
            <a:r>
              <a:rPr lang="en-US" altLang="en-US" sz="1600" dirty="0">
                <a:solidFill>
                  <a:schemeClr val="bg1"/>
                </a:solidFill>
                <a:ea typeface="ＭＳ Ｐゴシック" pitchFamily="34" charset="-128"/>
              </a:rPr>
              <a:t>Valley Megaphone newsletter</a:t>
            </a: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ü"/>
              <a:tabLst>
                <a:tab pos="465138" algn="l"/>
              </a:tabLst>
            </a:pPr>
            <a:r>
              <a:rPr lang="en-US" altLang="en-US" sz="1600" dirty="0">
                <a:solidFill>
                  <a:schemeClr val="bg1"/>
                </a:solidFill>
                <a:ea typeface="ＭＳ Ｐゴシック" pitchFamily="34" charset="-128"/>
              </a:rPr>
              <a:t>Phoenix Section website</a:t>
            </a: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ü"/>
              <a:tabLst>
                <a:tab pos="465138" algn="l"/>
              </a:tabLst>
            </a:pPr>
            <a:r>
              <a:rPr lang="en-US" altLang="en-US" sz="1600" dirty="0">
                <a:solidFill>
                  <a:schemeClr val="bg1"/>
                </a:solidFill>
                <a:ea typeface="ＭＳ Ｐゴシック" pitchFamily="34" charset="-128"/>
              </a:rPr>
              <a:t>LinkedIn</a:t>
            </a: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ü"/>
              <a:tabLst>
                <a:tab pos="465138" algn="l"/>
              </a:tabLst>
            </a:pPr>
            <a:r>
              <a:rPr lang="en-US" altLang="en-US" sz="1600" dirty="0">
                <a:solidFill>
                  <a:schemeClr val="bg1"/>
                </a:solidFill>
                <a:ea typeface="ＭＳ Ｐゴシック" pitchFamily="34" charset="-128"/>
              </a:rPr>
              <a:t>Facebook</a:t>
            </a:r>
          </a:p>
          <a:p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0896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205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95250"/>
            <a:ext cx="1962150" cy="6000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95250"/>
            <a:ext cx="5735637" cy="6000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95250"/>
            <a:ext cx="7775575" cy="895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38100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762000" y="3924300"/>
            <a:ext cx="3810000" cy="21717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724400" y="1600200"/>
            <a:ext cx="3810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95250"/>
            <a:ext cx="7775575" cy="895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810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4400" y="1600200"/>
            <a:ext cx="3810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4213" y="95250"/>
            <a:ext cx="7850187" cy="6000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95250"/>
            <a:ext cx="7775575" cy="895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600200"/>
            <a:ext cx="3810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810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95250"/>
            <a:ext cx="7775575" cy="895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0453" tIns="39467" rIns="80453" bIns="394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53" tIns="39467" rIns="80453" bIns="394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8" name="Picture 45" descr="ieeeblu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504113" y="6448425"/>
            <a:ext cx="1066800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Line 46"/>
          <p:cNvSpPr>
            <a:spLocks noChangeShapeType="1"/>
          </p:cNvSpPr>
          <p:nvPr userDrawn="1"/>
        </p:nvSpPr>
        <p:spPr bwMode="auto">
          <a:xfrm flipV="1">
            <a:off x="533400" y="6592888"/>
            <a:ext cx="6746875" cy="635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FFFF00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030" name="Text Box 49"/>
          <p:cNvSpPr txBox="1">
            <a:spLocks noChangeArrowheads="1"/>
          </p:cNvSpPr>
          <p:nvPr userDrawn="1"/>
        </p:nvSpPr>
        <p:spPr bwMode="auto">
          <a:xfrm>
            <a:off x="731854" y="6604000"/>
            <a:ext cx="1441421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defRPr sz="2000">
                <a:solidFill>
                  <a:srgbClr val="FFFF00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000">
                <a:solidFill>
                  <a:srgbClr val="FFFF00"/>
                </a:solidFill>
                <a:latin typeface="Times New Roman" charset="0"/>
                <a:ea typeface="ＭＳ Ｐゴシック" charset="-128"/>
              </a:defRPr>
            </a:lvl2pPr>
            <a:lvl3pPr>
              <a:defRPr sz="2000">
                <a:solidFill>
                  <a:srgbClr val="FFFF00"/>
                </a:solidFill>
                <a:latin typeface="Times New Roman" charset="0"/>
                <a:ea typeface="ＭＳ Ｐゴシック" charset="-128"/>
              </a:defRPr>
            </a:lvl3pPr>
            <a:lvl4pPr>
              <a:defRPr sz="2000">
                <a:solidFill>
                  <a:srgbClr val="FFFF00"/>
                </a:solidFill>
                <a:latin typeface="Times New Roman" charset="0"/>
                <a:ea typeface="ＭＳ Ｐゴシック" charset="-128"/>
              </a:defRPr>
            </a:lvl4pPr>
            <a:lvl5pPr>
              <a:defRPr sz="2000">
                <a:solidFill>
                  <a:srgbClr val="FFFF00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dirty="0">
                <a:latin typeface="Comic Sans MS" charset="0"/>
              </a:rPr>
              <a:t>14</a:t>
            </a:r>
            <a:r>
              <a:rPr lang="en-US" altLang="en-US" sz="1200" baseline="0" dirty="0">
                <a:latin typeface="Comic Sans MS" charset="0"/>
              </a:rPr>
              <a:t> October</a:t>
            </a:r>
            <a:r>
              <a:rPr lang="en-US" altLang="en-US" sz="1200" dirty="0">
                <a:latin typeface="Comic Sans MS" charset="0"/>
              </a:rPr>
              <a:t>, 2017</a:t>
            </a:r>
          </a:p>
        </p:txBody>
      </p:sp>
      <p:sp>
        <p:nvSpPr>
          <p:cNvPr id="1031" name="Text Box 50"/>
          <p:cNvSpPr txBox="1">
            <a:spLocks noChangeArrowheads="1"/>
          </p:cNvSpPr>
          <p:nvPr userDrawn="1"/>
        </p:nvSpPr>
        <p:spPr bwMode="auto">
          <a:xfrm>
            <a:off x="2623510" y="6604000"/>
            <a:ext cx="4201792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defRPr sz="2000">
                <a:solidFill>
                  <a:srgbClr val="FFFF00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000">
                <a:solidFill>
                  <a:srgbClr val="FFFF00"/>
                </a:solidFill>
                <a:latin typeface="Times New Roman" charset="0"/>
                <a:ea typeface="ＭＳ Ｐゴシック" charset="-128"/>
              </a:defRPr>
            </a:lvl2pPr>
            <a:lvl3pPr>
              <a:defRPr sz="2000">
                <a:solidFill>
                  <a:srgbClr val="FFFF00"/>
                </a:solidFill>
                <a:latin typeface="Times New Roman" charset="0"/>
                <a:ea typeface="ＭＳ Ｐゴシック" charset="-128"/>
              </a:defRPr>
            </a:lvl3pPr>
            <a:lvl4pPr>
              <a:defRPr sz="2000">
                <a:solidFill>
                  <a:srgbClr val="FFFF00"/>
                </a:solidFill>
                <a:latin typeface="Times New Roman" charset="0"/>
                <a:ea typeface="ＭＳ Ｐゴシック" charset="-128"/>
              </a:defRPr>
            </a:lvl4pPr>
            <a:lvl5pPr>
              <a:defRPr sz="2000">
                <a:solidFill>
                  <a:srgbClr val="FFFF00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dirty="0">
                <a:latin typeface="Comic Sans MS" charset="0"/>
              </a:rPr>
              <a:t>IEEE Region 6 NE &amp; SWA Meeting – Boise, Idaho, USA </a:t>
            </a:r>
          </a:p>
        </p:txBody>
      </p:sp>
      <p:sp>
        <p:nvSpPr>
          <p:cNvPr id="1032" name="Text Box 51"/>
          <p:cNvSpPr txBox="1">
            <a:spLocks noChangeArrowheads="1"/>
          </p:cNvSpPr>
          <p:nvPr userDrawn="1"/>
        </p:nvSpPr>
        <p:spPr bwMode="auto">
          <a:xfrm>
            <a:off x="6783388" y="6604000"/>
            <a:ext cx="430212" cy="2746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fld id="{A9DAB518-1BFE-4EC2-94BA-817CB76A5649}" type="slidenum">
              <a:rPr lang="en-US" altLang="en-US" sz="1200">
                <a:solidFill>
                  <a:srgbClr val="FFFF00"/>
                </a:solidFill>
                <a:ea typeface="ＭＳ Ｐゴシック" charset="-128"/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z="1200" dirty="0">
              <a:solidFill>
                <a:srgbClr val="FFFF00"/>
              </a:solidFill>
              <a:ea typeface="ＭＳ Ｐゴシック" charset="-128"/>
            </a:endParaRPr>
          </a:p>
        </p:txBody>
      </p:sp>
      <p:pic>
        <p:nvPicPr>
          <p:cNvPr id="1033" name="Picture 59" descr="IEEE_water mark4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635000" y="2305050"/>
            <a:ext cx="7994650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dt="0"/>
  <p:txStyles>
    <p:titleStyle>
      <a:lvl1pPr algn="ctr" defTabSz="754063" rtl="0" eaLnBrk="0" fontAlgn="base" hangingPunct="0">
        <a:spcBef>
          <a:spcPct val="0"/>
        </a:spcBef>
        <a:spcAft>
          <a:spcPct val="0"/>
        </a:spcAft>
        <a:defRPr sz="3500" b="1" i="1">
          <a:solidFill>
            <a:srgbClr val="00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defTabSz="754063" rtl="0" eaLnBrk="0" fontAlgn="base" hangingPunct="0">
        <a:spcBef>
          <a:spcPct val="0"/>
        </a:spcBef>
        <a:spcAft>
          <a:spcPct val="0"/>
        </a:spcAft>
        <a:defRPr sz="3500" b="1" i="1">
          <a:solidFill>
            <a:srgbClr val="00FF00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  <a:ea typeface="ＭＳ Ｐゴシック" charset="-128"/>
          <a:cs typeface="ＭＳ Ｐゴシック" charset="-128"/>
        </a:defRPr>
      </a:lvl2pPr>
      <a:lvl3pPr algn="ctr" defTabSz="754063" rtl="0" eaLnBrk="0" fontAlgn="base" hangingPunct="0">
        <a:spcBef>
          <a:spcPct val="0"/>
        </a:spcBef>
        <a:spcAft>
          <a:spcPct val="0"/>
        </a:spcAft>
        <a:defRPr sz="3500" b="1" i="1">
          <a:solidFill>
            <a:srgbClr val="00FF00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  <a:ea typeface="ＭＳ Ｐゴシック" charset="-128"/>
          <a:cs typeface="ＭＳ Ｐゴシック" charset="-128"/>
        </a:defRPr>
      </a:lvl3pPr>
      <a:lvl4pPr algn="ctr" defTabSz="754063" rtl="0" eaLnBrk="0" fontAlgn="base" hangingPunct="0">
        <a:spcBef>
          <a:spcPct val="0"/>
        </a:spcBef>
        <a:spcAft>
          <a:spcPct val="0"/>
        </a:spcAft>
        <a:defRPr sz="3500" b="1" i="1">
          <a:solidFill>
            <a:srgbClr val="00FF00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  <a:ea typeface="ＭＳ Ｐゴシック" charset="-128"/>
          <a:cs typeface="ＭＳ Ｐゴシック" charset="-128"/>
        </a:defRPr>
      </a:lvl4pPr>
      <a:lvl5pPr algn="ctr" defTabSz="754063" rtl="0" eaLnBrk="0" fontAlgn="base" hangingPunct="0">
        <a:spcBef>
          <a:spcPct val="0"/>
        </a:spcBef>
        <a:spcAft>
          <a:spcPct val="0"/>
        </a:spcAft>
        <a:defRPr sz="3500" b="1" i="1">
          <a:solidFill>
            <a:srgbClr val="00FF00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  <a:ea typeface="ＭＳ Ｐゴシック" charset="-128"/>
          <a:cs typeface="ＭＳ Ｐゴシック" charset="-128"/>
        </a:defRPr>
      </a:lvl5pPr>
      <a:lvl6pPr marL="457200" algn="ctr" defTabSz="754063" rtl="0" eaLnBrk="0" fontAlgn="base" hangingPunct="0">
        <a:spcBef>
          <a:spcPct val="0"/>
        </a:spcBef>
        <a:spcAft>
          <a:spcPct val="0"/>
        </a:spcAft>
        <a:defRPr sz="3500" b="1" i="1">
          <a:solidFill>
            <a:srgbClr val="00FF00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defTabSz="754063" rtl="0" eaLnBrk="0" fontAlgn="base" hangingPunct="0">
        <a:spcBef>
          <a:spcPct val="0"/>
        </a:spcBef>
        <a:spcAft>
          <a:spcPct val="0"/>
        </a:spcAft>
        <a:defRPr sz="3500" b="1" i="1">
          <a:solidFill>
            <a:srgbClr val="00FF00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defTabSz="754063" rtl="0" eaLnBrk="0" fontAlgn="base" hangingPunct="0">
        <a:spcBef>
          <a:spcPct val="0"/>
        </a:spcBef>
        <a:spcAft>
          <a:spcPct val="0"/>
        </a:spcAft>
        <a:defRPr sz="3500" b="1" i="1">
          <a:solidFill>
            <a:srgbClr val="00FF00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defTabSz="754063" rtl="0" eaLnBrk="0" fontAlgn="base" hangingPunct="0">
        <a:spcBef>
          <a:spcPct val="0"/>
        </a:spcBef>
        <a:spcAft>
          <a:spcPct val="0"/>
        </a:spcAft>
        <a:defRPr sz="3500" b="1" i="1">
          <a:solidFill>
            <a:srgbClr val="00FF00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04800" indent="-304800" algn="l" defTabSz="754063" rtl="0" eaLnBrk="0" fontAlgn="base" hangingPunct="0">
        <a:spcBef>
          <a:spcPct val="20000"/>
        </a:spcBef>
        <a:spcAft>
          <a:spcPct val="0"/>
        </a:spcAft>
        <a:buClr>
          <a:srgbClr val="00FF00"/>
        </a:buClr>
        <a:buSzPct val="79000"/>
        <a:buFont typeface="Monotype Sorts" charset="2"/>
        <a:buChar char="u"/>
        <a:defRPr sz="2900" b="1">
          <a:solidFill>
            <a:srgbClr val="0033CC"/>
          </a:solidFill>
          <a:latin typeface="+mn-lt"/>
          <a:ea typeface="ＭＳ Ｐゴシック" charset="-128"/>
          <a:cs typeface="ＭＳ Ｐゴシック" charset="-128"/>
        </a:defRPr>
      </a:lvl1pPr>
      <a:lvl2pPr marL="660400" indent="-246063" algn="l" defTabSz="754063" rtl="0" eaLnBrk="0" fontAlgn="base" hangingPunct="0">
        <a:spcBef>
          <a:spcPct val="20000"/>
        </a:spcBef>
        <a:spcAft>
          <a:spcPct val="0"/>
        </a:spcAft>
        <a:buClr>
          <a:srgbClr val="00FF00"/>
        </a:buClr>
        <a:buSzPct val="89000"/>
        <a:buChar char="o"/>
        <a:defRPr sz="2500" b="1">
          <a:solidFill>
            <a:srgbClr val="0033CC"/>
          </a:solidFill>
          <a:latin typeface="+mn-lt"/>
          <a:ea typeface="ＭＳ Ｐゴシック" charset="-128"/>
        </a:defRPr>
      </a:lvl2pPr>
      <a:lvl3pPr marL="1016000" indent="-203200" algn="l" defTabSz="754063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100000"/>
        <a:buFont typeface="Wingdings" charset="2"/>
        <a:buChar char="ü"/>
        <a:defRPr sz="2100" b="1">
          <a:solidFill>
            <a:srgbClr val="0033CC"/>
          </a:solidFill>
          <a:latin typeface="+mn-lt"/>
          <a:ea typeface="ＭＳ Ｐゴシック" charset="-128"/>
        </a:defRPr>
      </a:lvl3pPr>
      <a:lvl4pPr marL="1422400" indent="-203200" algn="l" defTabSz="75406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" charset="2"/>
        <a:buChar char="§"/>
        <a:defRPr>
          <a:solidFill>
            <a:srgbClr val="0033CC"/>
          </a:solidFill>
          <a:latin typeface="+mn-lt"/>
          <a:ea typeface="ＭＳ Ｐゴシック" charset="-128"/>
        </a:defRPr>
      </a:lvl4pPr>
      <a:lvl5pPr marL="1827213" indent="-203200" algn="l" defTabSz="75406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rgbClr val="0033CC"/>
          </a:solidFill>
          <a:latin typeface="+mn-lt"/>
          <a:ea typeface="ＭＳ Ｐゴシック" charset="-128"/>
        </a:defRPr>
      </a:lvl5pPr>
      <a:lvl6pPr marL="2284413" indent="-203200" algn="l" defTabSz="75406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rgbClr val="0033CC"/>
          </a:solidFill>
          <a:latin typeface="+mn-lt"/>
        </a:defRPr>
      </a:lvl6pPr>
      <a:lvl7pPr marL="2741613" indent="-203200" algn="l" defTabSz="75406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rgbClr val="0033CC"/>
          </a:solidFill>
          <a:latin typeface="+mn-lt"/>
        </a:defRPr>
      </a:lvl7pPr>
      <a:lvl8pPr marL="3198813" indent="-203200" algn="l" defTabSz="75406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rgbClr val="0033CC"/>
          </a:solidFill>
          <a:latin typeface="+mn-lt"/>
        </a:defRPr>
      </a:lvl8pPr>
      <a:lvl9pPr marL="3656013" indent="-203200" algn="l" defTabSz="75406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rgbClr val="0033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590799"/>
            <a:ext cx="9144000" cy="1981201"/>
          </a:xfrm>
        </p:spPr>
        <p:txBody>
          <a:bodyPr/>
          <a:lstStyle/>
          <a:p>
            <a:r>
              <a:rPr lang="en-US" sz="3600" dirty="0">
                <a:solidFill>
                  <a:schemeClr val="accent3"/>
                </a:solidFill>
                <a:effectLst/>
              </a:rPr>
              <a:t>Surinder Tuli, </a:t>
            </a:r>
            <a:r>
              <a:rPr lang="en-US" sz="2400" dirty="0">
                <a:solidFill>
                  <a:schemeClr val="accent3"/>
                </a:solidFill>
                <a:effectLst/>
              </a:rPr>
              <a:t>Section Chair</a:t>
            </a:r>
            <a:br>
              <a:rPr lang="en-US" sz="2400" dirty="0">
                <a:solidFill>
                  <a:schemeClr val="accent3"/>
                </a:solidFill>
                <a:effectLst/>
              </a:rPr>
            </a:br>
            <a:r>
              <a:rPr lang="en-US" sz="2800" dirty="0">
                <a:solidFill>
                  <a:schemeClr val="accent3"/>
                </a:solidFill>
                <a:effectLst/>
              </a:rPr>
              <a:t>&amp;</a:t>
            </a:r>
            <a:br>
              <a:rPr lang="en-US" sz="3200" dirty="0">
                <a:solidFill>
                  <a:schemeClr val="accent3"/>
                </a:solidFill>
                <a:effectLst/>
              </a:rPr>
            </a:br>
            <a:r>
              <a:rPr lang="en-US" sz="3600" dirty="0">
                <a:solidFill>
                  <a:schemeClr val="accent3"/>
                </a:solidFill>
                <a:effectLst/>
              </a:rPr>
              <a:t>Vasudeva Prasad Atluri</a:t>
            </a:r>
            <a:r>
              <a:rPr lang="en-US" sz="3200" dirty="0">
                <a:solidFill>
                  <a:schemeClr val="accent3"/>
                </a:solidFill>
                <a:effectLst/>
              </a:rPr>
              <a:t>, </a:t>
            </a:r>
            <a:r>
              <a:rPr lang="en-US" sz="2400" dirty="0">
                <a:solidFill>
                  <a:schemeClr val="accent3"/>
                </a:solidFill>
                <a:effectLst/>
              </a:rPr>
              <a:t>Awards &amp; MD Chair</a:t>
            </a:r>
            <a:endParaRPr lang="en-US" dirty="0">
              <a:solidFill>
                <a:schemeClr val="accent3"/>
              </a:solidFill>
              <a:effectLst/>
            </a:endParaRP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9D8ED435-7CA1-41D5-B97A-E82F5C61FC2F}"/>
              </a:ext>
            </a:extLst>
          </p:cNvPr>
          <p:cNvSpPr txBox="1">
            <a:spLocks/>
          </p:cNvSpPr>
          <p:nvPr/>
        </p:nvSpPr>
        <p:spPr bwMode="auto">
          <a:xfrm>
            <a:off x="0" y="1066800"/>
            <a:ext cx="9144000" cy="1447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0453" tIns="39467" rIns="80453" bIns="39467" numCol="1" anchor="ctr" anchorCtr="0" compatLnSpc="1">
            <a:prstTxWarp prst="textNoShape">
              <a:avLst/>
            </a:prstTxWarp>
          </a:bodyPr>
          <a:lstStyle>
            <a:lvl1pPr algn="ctr" defTabSz="754063" rtl="0" eaLnBrk="0" fontAlgn="base" hangingPunct="0">
              <a:spcBef>
                <a:spcPct val="0"/>
              </a:spcBef>
              <a:spcAft>
                <a:spcPct val="0"/>
              </a:spcAft>
              <a:defRPr sz="3500" b="1" i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754063" rtl="0" eaLnBrk="0" fontAlgn="base" hangingPunct="0">
              <a:spcBef>
                <a:spcPct val="0"/>
              </a:spcBef>
              <a:spcAft>
                <a:spcPct val="0"/>
              </a:spcAft>
              <a:defRPr sz="3500" b="1" i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ＭＳ Ｐゴシック" charset="-128"/>
                <a:cs typeface="ＭＳ Ｐゴシック" charset="-128"/>
              </a:defRPr>
            </a:lvl2pPr>
            <a:lvl3pPr algn="ctr" defTabSz="754063" rtl="0" eaLnBrk="0" fontAlgn="base" hangingPunct="0">
              <a:spcBef>
                <a:spcPct val="0"/>
              </a:spcBef>
              <a:spcAft>
                <a:spcPct val="0"/>
              </a:spcAft>
              <a:defRPr sz="3500" b="1" i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ＭＳ Ｐゴシック" charset="-128"/>
                <a:cs typeface="ＭＳ Ｐゴシック" charset="-128"/>
              </a:defRPr>
            </a:lvl3pPr>
            <a:lvl4pPr algn="ctr" defTabSz="754063" rtl="0" eaLnBrk="0" fontAlgn="base" hangingPunct="0">
              <a:spcBef>
                <a:spcPct val="0"/>
              </a:spcBef>
              <a:spcAft>
                <a:spcPct val="0"/>
              </a:spcAft>
              <a:defRPr sz="3500" b="1" i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ＭＳ Ｐゴシック" charset="-128"/>
                <a:cs typeface="ＭＳ Ｐゴシック" charset="-128"/>
              </a:defRPr>
            </a:lvl4pPr>
            <a:lvl5pPr algn="ctr" defTabSz="754063" rtl="0" eaLnBrk="0" fontAlgn="base" hangingPunct="0">
              <a:spcBef>
                <a:spcPct val="0"/>
              </a:spcBef>
              <a:spcAft>
                <a:spcPct val="0"/>
              </a:spcAft>
              <a:defRPr sz="3500" b="1" i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ＭＳ Ｐゴシック" charset="-128"/>
                <a:cs typeface="ＭＳ Ｐゴシック" charset="-128"/>
              </a:defRPr>
            </a:lvl5pPr>
            <a:lvl6pPr marL="457200" algn="ctr" defTabSz="754063" rtl="0" eaLnBrk="0" fontAlgn="base" hangingPunct="0">
              <a:spcBef>
                <a:spcPct val="0"/>
              </a:spcBef>
              <a:spcAft>
                <a:spcPct val="0"/>
              </a:spcAft>
              <a:defRPr sz="3500" b="1" i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defTabSz="754063" rtl="0" eaLnBrk="0" fontAlgn="base" hangingPunct="0">
              <a:spcBef>
                <a:spcPct val="0"/>
              </a:spcBef>
              <a:spcAft>
                <a:spcPct val="0"/>
              </a:spcAft>
              <a:defRPr sz="3500" b="1" i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defTabSz="754063" rtl="0" eaLnBrk="0" fontAlgn="base" hangingPunct="0">
              <a:spcBef>
                <a:spcPct val="0"/>
              </a:spcBef>
              <a:spcAft>
                <a:spcPct val="0"/>
              </a:spcAft>
              <a:defRPr sz="3500" b="1" i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defTabSz="754063" rtl="0" eaLnBrk="0" fontAlgn="base" hangingPunct="0">
              <a:spcBef>
                <a:spcPct val="0"/>
              </a:spcBef>
              <a:spcAft>
                <a:spcPct val="0"/>
              </a:spcAft>
              <a:defRPr sz="3500" b="1" i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r>
              <a:rPr lang="en-US" sz="4000" kern="0" dirty="0">
                <a:solidFill>
                  <a:srgbClr val="FFFF00"/>
                </a:solidFill>
              </a:rPr>
              <a:t>IEEE Phoenix Section Presentation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5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0"/>
            <a:ext cx="7775575" cy="89535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solidFill>
                  <a:srgbClr val="FFFF00"/>
                </a:solidFill>
              </a:rPr>
              <a:t>Section Achievements During 2017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5638800"/>
          </a:xfrm>
        </p:spPr>
        <p:txBody>
          <a:bodyPr/>
          <a:lstStyle/>
          <a:p>
            <a:pPr marL="406400" indent="-406400">
              <a:lnSpc>
                <a:spcPct val="90000"/>
              </a:lnSpc>
              <a:buFont typeface="Wingdings" pitchFamily="2" charset="2"/>
              <a:buChar char="u"/>
              <a:tabLst>
                <a:tab pos="465138" algn="l"/>
              </a:tabLst>
            </a:pPr>
            <a:r>
              <a:rPr lang="en-US" altLang="en-US" sz="2400" dirty="0">
                <a:solidFill>
                  <a:schemeClr val="bg1"/>
                </a:solidFill>
                <a:ea typeface="ＭＳ Ｐゴシック" pitchFamily="34" charset="-128"/>
              </a:rPr>
              <a:t>Prioritized our focus on the Chapters, Affinity Groups, and Student Branches that make up the Section.</a:t>
            </a:r>
          </a:p>
          <a:p>
            <a:pPr marL="406400" indent="-406400">
              <a:lnSpc>
                <a:spcPct val="90000"/>
              </a:lnSpc>
              <a:buFont typeface="Wingdings" pitchFamily="2" charset="2"/>
              <a:buChar char="u"/>
              <a:tabLst>
                <a:tab pos="465138" algn="l"/>
              </a:tabLst>
            </a:pPr>
            <a:endParaRPr lang="en-US" altLang="en-US" sz="1200" dirty="0">
              <a:solidFill>
                <a:schemeClr val="bg1"/>
              </a:solidFill>
              <a:ea typeface="ＭＳ Ｐゴシック" pitchFamily="34" charset="-128"/>
            </a:endParaRPr>
          </a:p>
          <a:p>
            <a:pPr marL="406400" indent="-406400">
              <a:lnSpc>
                <a:spcPct val="90000"/>
              </a:lnSpc>
              <a:buFont typeface="Wingdings" pitchFamily="2" charset="2"/>
              <a:buChar char="u"/>
              <a:tabLst>
                <a:tab pos="465138" algn="l"/>
              </a:tabLst>
            </a:pPr>
            <a:r>
              <a:rPr lang="en-US" altLang="en-US" sz="2400" dirty="0">
                <a:solidFill>
                  <a:schemeClr val="bg1"/>
                </a:solidFill>
                <a:ea typeface="ＭＳ Ｐゴシック" pitchFamily="34" charset="-128"/>
              </a:rPr>
              <a:t>Supported the Regional Engineering community by organizing technical, social, and professional activities for Working Engineers and Technologists, Researchers, Academicians, and College / Pre-College Students.</a:t>
            </a:r>
          </a:p>
          <a:p>
            <a:pPr marL="406400" indent="-406400">
              <a:lnSpc>
                <a:spcPct val="90000"/>
              </a:lnSpc>
              <a:buFont typeface="Wingdings" pitchFamily="2" charset="2"/>
              <a:buChar char="u"/>
              <a:tabLst>
                <a:tab pos="465138" algn="l"/>
              </a:tabLst>
            </a:pPr>
            <a:endParaRPr lang="en-US" altLang="en-US" sz="1200" dirty="0">
              <a:solidFill>
                <a:schemeClr val="bg1"/>
              </a:solidFill>
              <a:ea typeface="ＭＳ Ｐゴシック" pitchFamily="34" charset="-128"/>
            </a:endParaRPr>
          </a:p>
          <a:p>
            <a:pPr marL="406400" indent="-406400">
              <a:lnSpc>
                <a:spcPct val="90000"/>
              </a:lnSpc>
              <a:buFont typeface="Wingdings" pitchFamily="2" charset="2"/>
              <a:buChar char="u"/>
              <a:tabLst>
                <a:tab pos="465138" algn="l"/>
              </a:tabLst>
            </a:pPr>
            <a:r>
              <a:rPr lang="en-US" altLang="en-US" sz="2400" dirty="0">
                <a:solidFill>
                  <a:schemeClr val="bg1"/>
                </a:solidFill>
                <a:ea typeface="ＭＳ Ｐゴシック" pitchFamily="34" charset="-128"/>
              </a:rPr>
              <a:t>Section Officers are spear heading IEEE </a:t>
            </a:r>
            <a:r>
              <a:rPr lang="en-US" altLang="en-US" sz="2400" dirty="0" err="1">
                <a:solidFill>
                  <a:schemeClr val="bg1"/>
                </a:solidFill>
                <a:ea typeface="ＭＳ Ｐゴシック" pitchFamily="34" charset="-128"/>
              </a:rPr>
              <a:t>SusTech</a:t>
            </a:r>
            <a:r>
              <a:rPr lang="en-US" altLang="en-US" sz="2400" dirty="0">
                <a:solidFill>
                  <a:schemeClr val="bg1"/>
                </a:solidFill>
                <a:ea typeface="ＭＳ Ｐゴシック" pitchFamily="34" charset="-128"/>
              </a:rPr>
              <a:t> 2017 Conference scheduled for November 12-14, 2017, at Hilton Phoenix Airport</a:t>
            </a: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Ø"/>
              <a:tabLst>
                <a:tab pos="465138" algn="l"/>
              </a:tabLst>
            </a:pPr>
            <a:r>
              <a:rPr lang="en-US" altLang="en-US" sz="2000" dirty="0">
                <a:solidFill>
                  <a:schemeClr val="bg1"/>
                </a:solidFill>
                <a:ea typeface="ＭＳ Ｐゴシック" pitchFamily="34" charset="-128"/>
              </a:rPr>
              <a:t>Focuses on Sustainability and Related Technologies  </a:t>
            </a: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Ø"/>
              <a:tabLst>
                <a:tab pos="465138" algn="l"/>
              </a:tabLst>
            </a:pPr>
            <a:r>
              <a:rPr lang="en-US" altLang="en-US" sz="2000" dirty="0">
                <a:solidFill>
                  <a:schemeClr val="bg1"/>
                </a:solidFill>
                <a:ea typeface="ＭＳ Ｐゴシック" pitchFamily="34" charset="-128"/>
              </a:rPr>
              <a:t>Around 100 participants expected to attend IEEE </a:t>
            </a:r>
            <a:r>
              <a:rPr lang="en-US" altLang="en-US" sz="2000" dirty="0" err="1">
                <a:solidFill>
                  <a:schemeClr val="bg1"/>
                </a:solidFill>
                <a:ea typeface="ＭＳ Ｐゴシック" pitchFamily="34" charset="-128"/>
              </a:rPr>
              <a:t>SusTech</a:t>
            </a:r>
            <a:r>
              <a:rPr lang="en-US" altLang="en-US" sz="2000" dirty="0">
                <a:solidFill>
                  <a:schemeClr val="bg1"/>
                </a:solidFill>
                <a:ea typeface="ＭＳ Ｐゴシック" pitchFamily="34" charset="-128"/>
              </a:rPr>
              <a:t> 2017</a:t>
            </a: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Ø"/>
              <a:tabLst>
                <a:tab pos="465138" algn="l"/>
              </a:tabLst>
            </a:pPr>
            <a:r>
              <a:rPr lang="en-US" altLang="en-US" sz="2000" dirty="0">
                <a:solidFill>
                  <a:schemeClr val="bg1"/>
                </a:solidFill>
                <a:ea typeface="ＭＳ Ｐゴシック" pitchFamily="34" charset="-128"/>
              </a:rPr>
              <a:t>Conference included Invited Speakers, Sessions, and Student Poster Papers</a:t>
            </a: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Ø"/>
              <a:tabLst>
                <a:tab pos="465138" algn="l"/>
              </a:tabLst>
            </a:pPr>
            <a:r>
              <a:rPr lang="en-US" altLang="en-US" sz="2000" dirty="0">
                <a:solidFill>
                  <a:schemeClr val="bg1"/>
                </a:solidFill>
                <a:ea typeface="ＭＳ Ｐゴシック" pitchFamily="34" charset="-128"/>
              </a:rPr>
              <a:t>For additional information access sites.ieee.org/</a:t>
            </a:r>
            <a:r>
              <a:rPr lang="en-US" altLang="en-US" sz="2000" dirty="0" err="1">
                <a:solidFill>
                  <a:schemeClr val="bg1"/>
                </a:solidFill>
                <a:ea typeface="ＭＳ Ｐゴシック" pitchFamily="34" charset="-128"/>
              </a:rPr>
              <a:t>sustech</a:t>
            </a:r>
            <a:r>
              <a:rPr lang="en-US" altLang="en-US" sz="2000" dirty="0">
                <a:solidFill>
                  <a:schemeClr val="bg1"/>
                </a:solidFill>
                <a:ea typeface="ＭＳ Ｐゴシック" pitchFamily="34" charset="-128"/>
              </a:rPr>
              <a:t>/</a:t>
            </a:r>
          </a:p>
          <a:p>
            <a:pPr marL="406400" indent="-406400">
              <a:lnSpc>
                <a:spcPct val="90000"/>
              </a:lnSpc>
              <a:buFont typeface="Wingdings" pitchFamily="2" charset="2"/>
              <a:buChar char="u"/>
              <a:tabLst>
                <a:tab pos="465138" algn="l"/>
              </a:tabLst>
            </a:pPr>
            <a:endParaRPr lang="en-US" altLang="en-US" sz="1600" dirty="0">
              <a:solidFill>
                <a:schemeClr val="bg1"/>
              </a:solidFill>
              <a:ea typeface="ＭＳ Ｐゴシック" pitchFamily="34" charset="-128"/>
            </a:endParaRPr>
          </a:p>
          <a:p>
            <a:pPr marL="406400" indent="-406400">
              <a:lnSpc>
                <a:spcPct val="90000"/>
              </a:lnSpc>
              <a:buFont typeface="Wingdings" pitchFamily="2" charset="2"/>
              <a:buChar char="u"/>
              <a:tabLst>
                <a:tab pos="465138" algn="l"/>
              </a:tabLst>
            </a:pPr>
            <a:endParaRPr lang="en-US" altLang="en-US" sz="1800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5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0"/>
            <a:ext cx="7775575" cy="89535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solidFill>
                  <a:srgbClr val="FFFF00"/>
                </a:solidFill>
              </a:rPr>
              <a:t>Section Achievements During 2017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5638800"/>
          </a:xfrm>
        </p:spPr>
        <p:txBody>
          <a:bodyPr/>
          <a:lstStyle/>
          <a:p>
            <a:pPr marL="406400" indent="-406400">
              <a:lnSpc>
                <a:spcPct val="90000"/>
              </a:lnSpc>
              <a:buFont typeface="Wingdings" pitchFamily="2" charset="2"/>
              <a:buChar char="u"/>
              <a:tabLst>
                <a:tab pos="465138" algn="l"/>
              </a:tabLst>
            </a:pPr>
            <a:r>
              <a:rPr lang="en-US" altLang="en-US" sz="2400" dirty="0">
                <a:solidFill>
                  <a:schemeClr val="bg1"/>
                </a:solidFill>
                <a:ea typeface="ＭＳ Ｐゴシック" pitchFamily="34" charset="-128"/>
              </a:rPr>
              <a:t>Annual Banquet was held on February 11, 2017 with a focus on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altLang="en-US" sz="2000" dirty="0">
                <a:solidFill>
                  <a:schemeClr val="bg1"/>
                </a:solidFill>
                <a:ea typeface="ＭＳ Ｐゴシック" pitchFamily="34" charset="-128"/>
              </a:rPr>
              <a:t>Showcasing IEEE and Phoenix Section Activities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altLang="en-US" sz="2000" dirty="0">
                <a:solidFill>
                  <a:schemeClr val="bg1"/>
                </a:solidFill>
                <a:ea typeface="ＭＳ Ｐゴシック" pitchFamily="34" charset="-128"/>
              </a:rPr>
              <a:t>Providing a forum for member networking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altLang="en-US" sz="2000" dirty="0">
                <a:solidFill>
                  <a:schemeClr val="bg1"/>
                </a:solidFill>
                <a:ea typeface="ＭＳ Ｐゴシック" pitchFamily="34" charset="-128"/>
              </a:rPr>
              <a:t>Recognizing contributions of members, non-members, faculty, students, and corporations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altLang="en-US" sz="2000" dirty="0">
                <a:solidFill>
                  <a:schemeClr val="bg1"/>
                </a:solidFill>
                <a:ea typeface="ＭＳ Ｐゴシック" pitchFamily="34" charset="-128"/>
              </a:rPr>
              <a:t>Presented Student Scholarship Awards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altLang="en-US" sz="2000" dirty="0">
                <a:solidFill>
                  <a:schemeClr val="bg1"/>
                </a:solidFill>
                <a:ea typeface="ＭＳ Ｐゴシック" pitchFamily="34" charset="-128"/>
              </a:rPr>
              <a:t>Acknowledged the work of section officers and volunteers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altLang="en-US" sz="2000" dirty="0">
                <a:solidFill>
                  <a:schemeClr val="bg1"/>
                </a:solidFill>
                <a:ea typeface="ＭＳ Ｐゴシック" pitchFamily="34" charset="-128"/>
              </a:rPr>
              <a:t>Included a Keynote Presentation Titled “The Strategic Landscape for Healthcare: Balancing Technological Innovation and the Cost of Care” by Dr. George Poste, </a:t>
            </a:r>
            <a:r>
              <a:rPr lang="en-US" sz="2000" dirty="0">
                <a:solidFill>
                  <a:schemeClr val="bg1"/>
                </a:solidFill>
              </a:rPr>
              <a:t>Regents Professor, Arizona State University, Tempe, Arizona</a:t>
            </a:r>
          </a:p>
          <a:p>
            <a:pPr marL="406400" indent="-406400">
              <a:lnSpc>
                <a:spcPct val="90000"/>
              </a:lnSpc>
              <a:buFont typeface="Wingdings" pitchFamily="2" charset="2"/>
              <a:buChar char="u"/>
              <a:tabLst>
                <a:tab pos="465138" algn="l"/>
              </a:tabLst>
            </a:pPr>
            <a:r>
              <a:rPr lang="en-US" altLang="en-US" sz="2400" dirty="0">
                <a:solidFill>
                  <a:schemeClr val="bg1"/>
                </a:solidFill>
                <a:ea typeface="ＭＳ Ｐゴシック" pitchFamily="34" charset="-128"/>
              </a:rPr>
              <a:t>Enabled Women In Engineering (WIE) Affinity Group</a:t>
            </a:r>
          </a:p>
          <a:p>
            <a:pPr marL="762000" lvl="1" indent="-406400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465138" algn="l"/>
              </a:tabLst>
            </a:pPr>
            <a:r>
              <a:rPr lang="en-US" altLang="en-US" sz="2000" dirty="0">
                <a:solidFill>
                  <a:schemeClr val="bg1"/>
                </a:solidFill>
                <a:ea typeface="ＭＳ Ｐゴシック" pitchFamily="34" charset="-128"/>
              </a:rPr>
              <a:t>2017 IEEE Region 6 WIE Award Presented to Dr. Leslie A. Polka, Intel Corporation </a:t>
            </a:r>
          </a:p>
          <a:p>
            <a:pPr lvl="1" algn="just">
              <a:buFont typeface="Wingdings" pitchFamily="2" charset="2"/>
              <a:buChar char="Ø"/>
            </a:pPr>
            <a:endParaRPr lang="en-US" altLang="en-US" sz="1600" dirty="0">
              <a:solidFill>
                <a:schemeClr val="accent3"/>
              </a:solidFill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980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5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0"/>
            <a:ext cx="7775575" cy="89535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solidFill>
                  <a:srgbClr val="FFFF00"/>
                </a:solidFill>
              </a:rPr>
              <a:t>Section Achievements During 2017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5638800"/>
          </a:xfrm>
        </p:spPr>
        <p:txBody>
          <a:bodyPr/>
          <a:lstStyle/>
          <a:p>
            <a:pPr marL="406400" indent="-406400">
              <a:lnSpc>
                <a:spcPct val="90000"/>
              </a:lnSpc>
              <a:buFont typeface="Wingdings" pitchFamily="2" charset="2"/>
              <a:buChar char="u"/>
              <a:tabLst>
                <a:tab pos="465138" algn="l"/>
              </a:tabLst>
            </a:pPr>
            <a:r>
              <a:rPr lang="en-US" altLang="en-US" sz="2400" dirty="0">
                <a:solidFill>
                  <a:schemeClr val="bg1"/>
                </a:solidFill>
                <a:ea typeface="ＭＳ Ｐゴシック" pitchFamily="34" charset="-128"/>
              </a:rPr>
              <a:t>Emphasized on STEM education through participation with Schools and Universities.</a:t>
            </a: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Ø"/>
              <a:tabLst>
                <a:tab pos="465138" algn="l"/>
              </a:tabLst>
            </a:pPr>
            <a:r>
              <a:rPr lang="en-US" altLang="en-US" sz="2000" dirty="0">
                <a:solidFill>
                  <a:schemeClr val="bg1"/>
                </a:solidFill>
                <a:ea typeface="ＭＳ Ｐゴシック" pitchFamily="34" charset="-128"/>
              </a:rPr>
              <a:t>Arizona Science Laboratory</a:t>
            </a: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Ø"/>
              <a:tabLst>
                <a:tab pos="465138" algn="l"/>
              </a:tabLst>
            </a:pPr>
            <a:r>
              <a:rPr lang="en-US" altLang="en-US" sz="2000" dirty="0">
                <a:solidFill>
                  <a:schemeClr val="bg1"/>
                </a:solidFill>
                <a:ea typeface="ＭＳ Ｐゴシック" pitchFamily="34" charset="-128"/>
              </a:rPr>
              <a:t>Supported Future City Competition</a:t>
            </a: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Ø"/>
              <a:tabLst>
                <a:tab pos="465138" algn="l"/>
              </a:tabLst>
            </a:pPr>
            <a:r>
              <a:rPr lang="en-US" altLang="en-US" sz="2000" dirty="0">
                <a:solidFill>
                  <a:schemeClr val="accent3"/>
                </a:solidFill>
              </a:rPr>
              <a:t>Participate in </a:t>
            </a:r>
            <a:r>
              <a:rPr lang="en-US" altLang="en-US" sz="2000" dirty="0" err="1">
                <a:solidFill>
                  <a:schemeClr val="accent3"/>
                </a:solidFill>
              </a:rPr>
              <a:t>eWeek</a:t>
            </a:r>
            <a:r>
              <a:rPr lang="en-US" altLang="en-US" sz="2000" dirty="0">
                <a:solidFill>
                  <a:schemeClr val="accent3"/>
                </a:solidFill>
              </a:rPr>
              <a:t> at the Arizona Science Center with support from Student Branches</a:t>
            </a:r>
            <a:endParaRPr lang="en-US" altLang="en-US" sz="2000" dirty="0">
              <a:solidFill>
                <a:schemeClr val="accent3"/>
              </a:solidFill>
              <a:ea typeface="ＭＳ Ｐゴシック" pitchFamily="34" charset="-128"/>
            </a:endParaRP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Ø"/>
              <a:tabLst>
                <a:tab pos="465138" algn="l"/>
              </a:tabLst>
            </a:pPr>
            <a:r>
              <a:rPr lang="en-US" altLang="en-US" sz="2000" dirty="0">
                <a:solidFill>
                  <a:schemeClr val="bg1"/>
                </a:solidFill>
                <a:ea typeface="ＭＳ Ｐゴシック" pitchFamily="34" charset="-128"/>
              </a:rPr>
              <a:t>Provided $50 K through (IEEE Foundation) to KJZZ/NPR Radio Station to broadcast stories on technology</a:t>
            </a: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Ø"/>
              <a:tabLst>
                <a:tab pos="465138" algn="l"/>
              </a:tabLst>
            </a:pPr>
            <a:endParaRPr lang="en-US" altLang="en-US" sz="1200" dirty="0">
              <a:solidFill>
                <a:schemeClr val="bg1"/>
              </a:solidFill>
              <a:ea typeface="ＭＳ Ｐゴシック" pitchFamily="34" charset="-128"/>
            </a:endParaRPr>
          </a:p>
          <a:p>
            <a:pPr marL="406400" indent="-406400">
              <a:lnSpc>
                <a:spcPct val="90000"/>
              </a:lnSpc>
              <a:buFont typeface="Wingdings" pitchFamily="2" charset="2"/>
              <a:buChar char="u"/>
              <a:tabLst>
                <a:tab pos="465138" algn="l"/>
              </a:tabLst>
            </a:pPr>
            <a:r>
              <a:rPr lang="en-US" altLang="en-US" sz="2400" dirty="0">
                <a:solidFill>
                  <a:schemeClr val="bg1"/>
                </a:solidFill>
                <a:ea typeface="ＭＳ Ｐゴシック" pitchFamily="34" charset="-128"/>
              </a:rPr>
              <a:t>Membership Development</a:t>
            </a:r>
            <a:endParaRPr lang="en-US" altLang="en-US" sz="2000" dirty="0">
              <a:solidFill>
                <a:schemeClr val="bg1"/>
              </a:solidFill>
              <a:ea typeface="ＭＳ Ｐゴシック" pitchFamily="34" charset="-128"/>
            </a:endParaRP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Ø"/>
              <a:tabLst>
                <a:tab pos="465138" algn="l"/>
              </a:tabLst>
            </a:pPr>
            <a:r>
              <a:rPr lang="en-US" altLang="en-US" sz="2000" dirty="0">
                <a:solidFill>
                  <a:schemeClr val="bg1"/>
                </a:solidFill>
                <a:ea typeface="ＭＳ Ｐゴシック" pitchFamily="34" charset="-128"/>
              </a:rPr>
              <a:t>Five Members Achieved Fellow Status </a:t>
            </a: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Ø"/>
              <a:tabLst>
                <a:tab pos="465138" algn="l"/>
              </a:tabLst>
            </a:pPr>
            <a:r>
              <a:rPr lang="en-US" altLang="en-US" sz="2000" dirty="0">
                <a:solidFill>
                  <a:schemeClr val="bg1"/>
                </a:solidFill>
                <a:ea typeface="ＭＳ Ｐゴシック" pitchFamily="34" charset="-128"/>
              </a:rPr>
              <a:t>Nominated 78 Members to Senior Member Grade with 100% Success</a:t>
            </a: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Ø"/>
              <a:tabLst>
                <a:tab pos="465138" algn="l"/>
              </a:tabLst>
            </a:pPr>
            <a:r>
              <a:rPr lang="en-US" altLang="en-US" sz="2000" dirty="0">
                <a:solidFill>
                  <a:schemeClr val="bg1"/>
                </a:solidFill>
                <a:ea typeface="ＭＳ Ｐゴシック" pitchFamily="34" charset="-128"/>
              </a:rPr>
              <a:t>Supported Student Participation in Area Meetings </a:t>
            </a: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Ø"/>
              <a:tabLst>
                <a:tab pos="465138" algn="l"/>
              </a:tabLst>
            </a:pPr>
            <a:endParaRPr lang="en-US" altLang="en-US" sz="1200" dirty="0">
              <a:solidFill>
                <a:schemeClr val="bg1"/>
              </a:solidFill>
              <a:ea typeface="ＭＳ Ｐゴシック" pitchFamily="34" charset="-128"/>
            </a:endParaRPr>
          </a:p>
          <a:p>
            <a:pPr marL="406400" indent="-406400">
              <a:lnSpc>
                <a:spcPct val="90000"/>
              </a:lnSpc>
              <a:buFont typeface="Wingdings" pitchFamily="2" charset="2"/>
              <a:buChar char="u"/>
              <a:tabLst>
                <a:tab pos="465138" algn="l"/>
              </a:tabLst>
            </a:pPr>
            <a:r>
              <a:rPr lang="en-US" altLang="en-US" sz="2000" dirty="0">
                <a:solidFill>
                  <a:schemeClr val="bg1"/>
                </a:solidFill>
                <a:ea typeface="ＭＳ Ｐゴシック" pitchFamily="34" charset="-128"/>
              </a:rPr>
              <a:t>Enhanced Section Communication using Valley </a:t>
            </a:r>
            <a:r>
              <a:rPr lang="en-US" altLang="en-US" sz="2000" dirty="0" err="1">
                <a:solidFill>
                  <a:schemeClr val="bg1"/>
                </a:solidFill>
                <a:ea typeface="ＭＳ Ｐゴシック" pitchFamily="34" charset="-128"/>
              </a:rPr>
              <a:t>MegaPhone</a:t>
            </a:r>
            <a:r>
              <a:rPr lang="en-US" altLang="en-US" sz="2000" dirty="0">
                <a:solidFill>
                  <a:schemeClr val="bg1"/>
                </a:solidFill>
                <a:ea typeface="ＭＳ Ｐゴシック" pitchFamily="34" charset="-128"/>
              </a:rPr>
              <a:t> Newsletter, Phoenix Section Website, and Social Media (LinkedIn and Facebook) </a:t>
            </a:r>
            <a:endParaRPr lang="en-US" altLang="en-US" sz="1600" dirty="0">
              <a:solidFill>
                <a:schemeClr val="bg1"/>
              </a:solidFill>
              <a:ea typeface="ＭＳ Ｐゴシック" pitchFamily="34" charset="-128"/>
            </a:endParaRP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Ø"/>
              <a:tabLst>
                <a:tab pos="465138" algn="l"/>
              </a:tabLst>
            </a:pPr>
            <a:endParaRPr lang="en-US" altLang="en-US" sz="1600" dirty="0">
              <a:solidFill>
                <a:schemeClr val="accent3"/>
              </a:solidFill>
              <a:ea typeface="ＭＳ Ｐゴシック" pitchFamily="34" charset="-128"/>
            </a:endParaRPr>
          </a:p>
          <a:p>
            <a:pPr marL="406400" indent="-406400">
              <a:lnSpc>
                <a:spcPct val="90000"/>
              </a:lnSpc>
              <a:buFont typeface="Wingdings" pitchFamily="2" charset="2"/>
              <a:buChar char="u"/>
              <a:tabLst>
                <a:tab pos="465138" algn="l"/>
              </a:tabLst>
            </a:pPr>
            <a:endParaRPr lang="en-US" altLang="en-US" sz="1800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8631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5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171450"/>
            <a:ext cx="7775575" cy="89535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solidFill>
                  <a:srgbClr val="FFFF00"/>
                </a:solidFill>
              </a:rPr>
              <a:t>IEEE Phoenix Section Plans for 2018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66800"/>
            <a:ext cx="9144000" cy="2819400"/>
          </a:xfrm>
        </p:spPr>
        <p:txBody>
          <a:bodyPr/>
          <a:lstStyle/>
          <a:p>
            <a:pPr marL="406400" indent="-406400">
              <a:lnSpc>
                <a:spcPct val="90000"/>
              </a:lnSpc>
              <a:buFont typeface="Wingdings" pitchFamily="2" charset="2"/>
              <a:buChar char="u"/>
              <a:tabLst>
                <a:tab pos="465138" algn="l"/>
              </a:tabLst>
            </a:pPr>
            <a:r>
              <a:rPr lang="en-US" altLang="en-US" sz="2400" dirty="0">
                <a:solidFill>
                  <a:schemeClr val="bg1"/>
                </a:solidFill>
                <a:ea typeface="ＭＳ Ｐゴシック" pitchFamily="34" charset="-128"/>
              </a:rPr>
              <a:t>Enhancement of Section Activities with a focus on</a:t>
            </a:r>
            <a:r>
              <a:rPr lang="en-US" altLang="en-US" sz="2000" dirty="0">
                <a:solidFill>
                  <a:schemeClr val="bg1"/>
                </a:solidFill>
                <a:ea typeface="ＭＳ Ｐゴシック" pitchFamily="34" charset="-128"/>
              </a:rPr>
              <a:t> </a:t>
            </a: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Ø"/>
              <a:tabLst>
                <a:tab pos="465138" algn="l"/>
              </a:tabLst>
            </a:pPr>
            <a:r>
              <a:rPr lang="en-US" altLang="en-US" sz="2000" dirty="0">
                <a:solidFill>
                  <a:schemeClr val="bg1"/>
                </a:solidFill>
                <a:ea typeface="ＭＳ Ｐゴシック" pitchFamily="34" charset="-128"/>
              </a:rPr>
              <a:t>STEM Activities and Programs</a:t>
            </a: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Ø"/>
              <a:tabLst>
                <a:tab pos="465138" algn="l"/>
              </a:tabLst>
            </a:pPr>
            <a:r>
              <a:rPr lang="en-US" altLang="en-US" sz="2000" dirty="0">
                <a:solidFill>
                  <a:schemeClr val="bg1"/>
                </a:solidFill>
                <a:ea typeface="ＭＳ Ｐゴシック" pitchFamily="34" charset="-128"/>
              </a:rPr>
              <a:t>Student Branch Leadership</a:t>
            </a: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Ø"/>
              <a:tabLst>
                <a:tab pos="465138" algn="l"/>
              </a:tabLst>
            </a:pPr>
            <a:r>
              <a:rPr lang="en-US" altLang="en-US" sz="2000" dirty="0">
                <a:solidFill>
                  <a:schemeClr val="bg1"/>
                </a:solidFill>
                <a:ea typeface="ＭＳ Ｐゴシック" pitchFamily="34" charset="-128"/>
              </a:rPr>
              <a:t>Start a new </a:t>
            </a:r>
            <a:r>
              <a:rPr lang="en-US" altLang="en-US" sz="2000" dirty="0" err="1">
                <a:solidFill>
                  <a:schemeClr val="bg1"/>
                </a:solidFill>
                <a:ea typeface="ＭＳ Ｐゴシック" pitchFamily="34" charset="-128"/>
              </a:rPr>
              <a:t>Strudent</a:t>
            </a:r>
            <a:r>
              <a:rPr lang="en-US" altLang="en-US" sz="2000" dirty="0">
                <a:solidFill>
                  <a:schemeClr val="bg1"/>
                </a:solidFill>
                <a:ea typeface="ＭＳ Ｐゴシック" pitchFamily="34" charset="-128"/>
              </a:rPr>
              <a:t> Branch at Grand Canyon University</a:t>
            </a: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Ø"/>
              <a:tabLst>
                <a:tab pos="465138" algn="l"/>
              </a:tabLst>
            </a:pPr>
            <a:r>
              <a:rPr lang="en-US" altLang="en-US" sz="2000" dirty="0">
                <a:solidFill>
                  <a:schemeClr val="bg1"/>
                </a:solidFill>
                <a:ea typeface="ＭＳ Ｐゴシック" pitchFamily="34" charset="-128"/>
              </a:rPr>
              <a:t>Recruiting Activities to increase all levels of membership</a:t>
            </a: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Ø"/>
              <a:tabLst>
                <a:tab pos="465138" algn="l"/>
              </a:tabLst>
            </a:pPr>
            <a:r>
              <a:rPr lang="en-US" altLang="en-US" sz="2000" dirty="0">
                <a:solidFill>
                  <a:schemeClr val="bg1"/>
                </a:solidFill>
                <a:ea typeface="ＭＳ Ｐゴシック" pitchFamily="34" charset="-128"/>
              </a:rPr>
              <a:t>Continue with elevation of members from one grade to higher grade</a:t>
            </a:r>
          </a:p>
          <a:p>
            <a:pPr marL="762000" lvl="1" indent="-406400">
              <a:lnSpc>
                <a:spcPct val="90000"/>
              </a:lnSpc>
              <a:buFont typeface="Wingdings" pitchFamily="2" charset="2"/>
              <a:buChar char="Ø"/>
              <a:tabLst>
                <a:tab pos="465138" algn="l"/>
              </a:tabLst>
            </a:pPr>
            <a:r>
              <a:rPr lang="en-US" altLang="en-US" sz="2000" dirty="0">
                <a:solidFill>
                  <a:schemeClr val="bg1"/>
                </a:solidFill>
                <a:ea typeface="ＭＳ Ｐゴシック" pitchFamily="34" charset="-128"/>
              </a:rPr>
              <a:t>Participation in Region 6, MGA, and IEEE-USA Awards Programs</a:t>
            </a:r>
            <a:endParaRPr lang="en-US" altLang="en-US" sz="1600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7504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5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171450"/>
            <a:ext cx="7775575" cy="89535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solidFill>
                  <a:srgbClr val="FFFF00"/>
                </a:solidFill>
              </a:rPr>
              <a:t>IEEE Phoenix Section Challenges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66800"/>
            <a:ext cx="9144000" cy="4953000"/>
          </a:xfrm>
        </p:spPr>
        <p:txBody>
          <a:bodyPr/>
          <a:lstStyle/>
          <a:p>
            <a:pPr marL="406400" indent="-406400">
              <a:lnSpc>
                <a:spcPct val="90000"/>
              </a:lnSpc>
              <a:buFont typeface="Wingdings" pitchFamily="2" charset="2"/>
              <a:buChar char="u"/>
              <a:tabLst>
                <a:tab pos="465138" algn="l"/>
              </a:tabLst>
            </a:pPr>
            <a:r>
              <a:rPr lang="en-US" altLang="en-US" sz="2400" dirty="0">
                <a:solidFill>
                  <a:schemeClr val="bg1"/>
                </a:solidFill>
                <a:ea typeface="ＭＳ Ｐゴシック" pitchFamily="34" charset="-128"/>
              </a:rPr>
              <a:t>Recruitment of Volunteers for Section Activities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465138" algn="l"/>
              </a:tabLst>
            </a:pPr>
            <a:r>
              <a:rPr lang="en-US" altLang="en-US" sz="2000" dirty="0">
                <a:solidFill>
                  <a:schemeClr val="bg1"/>
                </a:solidFill>
                <a:ea typeface="ＭＳ Ｐゴシック" pitchFamily="34" charset="-128"/>
              </a:rPr>
              <a:t>New Section Officers and Committee Chairs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465138" algn="l"/>
              </a:tabLst>
            </a:pPr>
            <a:r>
              <a:rPr lang="en-US" altLang="en-US" sz="2000" dirty="0">
                <a:solidFill>
                  <a:schemeClr val="bg1"/>
                </a:solidFill>
                <a:ea typeface="ＭＳ Ｐゴシック" pitchFamily="34" charset="-128"/>
              </a:rPr>
              <a:t>Recruitment of new Chapter Officers</a:t>
            </a:r>
          </a:p>
          <a:p>
            <a:pPr marL="1117600" lvl="2" indent="-406400">
              <a:lnSpc>
                <a:spcPct val="90000"/>
              </a:lnSpc>
              <a:buFont typeface="Wingdings" panose="05000000000000000000" pitchFamily="2" charset="2"/>
              <a:buChar char="ü"/>
              <a:tabLst>
                <a:tab pos="465138" algn="l"/>
              </a:tabLst>
            </a:pPr>
            <a:r>
              <a:rPr lang="en-US" altLang="en-US" sz="1600" dirty="0">
                <a:solidFill>
                  <a:schemeClr val="bg1"/>
                </a:solidFill>
                <a:ea typeface="ＭＳ Ｐゴシック" pitchFamily="34" charset="-128"/>
              </a:rPr>
              <a:t>Some Chapters Officers are continuing in the same position for many years</a:t>
            </a:r>
          </a:p>
          <a:p>
            <a:pPr marL="762000" lvl="1" indent="-406400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465138" algn="l"/>
              </a:tabLst>
            </a:pPr>
            <a:r>
              <a:rPr lang="en-US" altLang="en-US" sz="2000" dirty="0">
                <a:solidFill>
                  <a:schemeClr val="bg1"/>
                </a:solidFill>
                <a:ea typeface="ＭＳ Ｐゴシック" pitchFamily="34" charset="-128"/>
              </a:rPr>
              <a:t>Few dedicated volunteers are carrying most of work load to keep the Section Active</a:t>
            </a:r>
          </a:p>
          <a:p>
            <a:pPr marL="406400" indent="-406400">
              <a:lnSpc>
                <a:spcPct val="90000"/>
              </a:lnSpc>
              <a:buFont typeface="Wingdings" pitchFamily="2" charset="2"/>
              <a:buChar char="u"/>
              <a:tabLst>
                <a:tab pos="465138" algn="l"/>
              </a:tabLst>
            </a:pPr>
            <a:r>
              <a:rPr lang="en-US" altLang="en-US" sz="2400" dirty="0">
                <a:solidFill>
                  <a:schemeClr val="bg1"/>
                </a:solidFill>
                <a:ea typeface="ＭＳ Ｐゴシック" pitchFamily="34" charset="-128"/>
              </a:rPr>
              <a:t>Multiple Chapters and Affinity Groups have less than three meetings or no meetings in a year</a:t>
            </a:r>
          </a:p>
          <a:p>
            <a:pPr marL="406400" indent="-406400">
              <a:lnSpc>
                <a:spcPct val="90000"/>
              </a:lnSpc>
              <a:buFont typeface="Wingdings" pitchFamily="2" charset="2"/>
              <a:buChar char="u"/>
              <a:tabLst>
                <a:tab pos="465138" algn="l"/>
              </a:tabLst>
            </a:pPr>
            <a:r>
              <a:rPr lang="en-US" altLang="en-US" sz="2400" dirty="0">
                <a:solidFill>
                  <a:schemeClr val="bg1"/>
                </a:solidFill>
                <a:ea typeface="ＭＳ Ｐゴシック" pitchFamily="34" charset="-128"/>
              </a:rPr>
              <a:t>Need additional funding from IEEE to improve activities and programs </a:t>
            </a:r>
          </a:p>
          <a:p>
            <a:pPr marL="406400" indent="-406400">
              <a:lnSpc>
                <a:spcPct val="90000"/>
              </a:lnSpc>
              <a:buFont typeface="Wingdings" pitchFamily="2" charset="2"/>
              <a:buChar char="u"/>
              <a:tabLst>
                <a:tab pos="465138" algn="l"/>
              </a:tabLst>
            </a:pPr>
            <a:r>
              <a:rPr lang="en-US" altLang="en-US" sz="2400" dirty="0">
                <a:solidFill>
                  <a:schemeClr val="bg1"/>
                </a:solidFill>
                <a:ea typeface="ＭＳ Ｐゴシック" pitchFamily="34" charset="-128"/>
              </a:rPr>
              <a:t>Participation at Section monthly Section </a:t>
            </a:r>
            <a:r>
              <a:rPr lang="en-US" altLang="en-US" sz="2400" dirty="0" err="1">
                <a:solidFill>
                  <a:schemeClr val="bg1"/>
                </a:solidFill>
                <a:ea typeface="ＭＳ Ｐゴシック" pitchFamily="34" charset="-128"/>
              </a:rPr>
              <a:t>ExComm</a:t>
            </a:r>
            <a:r>
              <a:rPr lang="en-US" altLang="en-US" sz="2400" dirty="0">
                <a:solidFill>
                  <a:schemeClr val="bg1"/>
                </a:solidFill>
                <a:ea typeface="ＭＳ Ｐゴシック" pitchFamily="34" charset="-128"/>
              </a:rPr>
              <a:t> meetings is low</a:t>
            </a:r>
          </a:p>
          <a:p>
            <a:pPr marL="406400" indent="-406400">
              <a:lnSpc>
                <a:spcPct val="90000"/>
              </a:lnSpc>
              <a:buFont typeface="Wingdings" pitchFamily="2" charset="2"/>
              <a:buChar char="u"/>
              <a:tabLst>
                <a:tab pos="465138" algn="l"/>
              </a:tabLst>
            </a:pPr>
            <a:r>
              <a:rPr lang="en-US" altLang="en-US" sz="2400" dirty="0">
                <a:solidFill>
                  <a:schemeClr val="bg1"/>
                </a:solidFill>
                <a:ea typeface="ＭＳ Ｐゴシック" pitchFamily="34" charset="-128"/>
              </a:rPr>
              <a:t>Leadership training at the Area level is not reaching to many volunteers at Section level </a:t>
            </a:r>
          </a:p>
        </p:txBody>
      </p:sp>
    </p:spTree>
    <p:extLst>
      <p:ext uri="{BB962C8B-B14F-4D97-AF65-F5344CB8AC3E}">
        <p14:creationId xmlns:p14="http://schemas.microsoft.com/office/powerpoint/2010/main" val="731285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2017 Executive Committee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685800" y="838200"/>
            <a:ext cx="7924800" cy="5703239"/>
            <a:chOff x="685800" y="838200"/>
            <a:chExt cx="7924800" cy="5703239"/>
          </a:xfrm>
        </p:grpSpPr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6349864" y="4066295"/>
              <a:ext cx="2058987" cy="1227137"/>
              <a:chOff x="3318934" y="993422"/>
              <a:chExt cx="2517422" cy="1501422"/>
            </a:xfrm>
          </p:grpSpPr>
          <p:sp>
            <p:nvSpPr>
              <p:cNvPr id="4" name="Rectangle 16"/>
              <p:cNvSpPr>
                <a:spLocks noChangeArrowheads="1"/>
              </p:cNvSpPr>
              <p:nvPr/>
            </p:nvSpPr>
            <p:spPr bwMode="auto">
              <a:xfrm>
                <a:off x="3318934" y="993422"/>
                <a:ext cx="2517422" cy="150142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en-US" altLang="en-US" dirty="0">
                  <a:cs typeface="Arial" charset="0"/>
                </a:endParaRPr>
              </a:p>
            </p:txBody>
          </p:sp>
          <p:pic>
            <p:nvPicPr>
              <p:cNvPr id="5" name="Picture 6" descr="IEEE_TAG_BLUE.png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457921" y="1131707"/>
                <a:ext cx="2228159" cy="125024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7" name="Picture 1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17298" y="845710"/>
              <a:ext cx="1878013" cy="2195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46" name="Picture 2" descr="C:\Users\surinder tuli\Desktop\stuli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86992" y="843715"/>
              <a:ext cx="1919900" cy="2167210"/>
            </a:xfrm>
            <a:prstGeom prst="rect">
              <a:avLst/>
            </a:prstGeom>
            <a:noFill/>
          </p:spPr>
        </p:pic>
        <p:sp>
          <p:nvSpPr>
            <p:cNvPr id="11" name="Rectangle 10"/>
            <p:cNvSpPr/>
            <p:nvPr/>
          </p:nvSpPr>
          <p:spPr>
            <a:xfrm>
              <a:off x="990600" y="3048000"/>
              <a:ext cx="76200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en-US" b="1" dirty="0">
                  <a:solidFill>
                    <a:schemeClr val="bg1"/>
                  </a:solidFill>
                  <a:latin typeface="Comic Sans MS" charset="0"/>
                  <a:cs typeface="Arial" charset="0"/>
                </a:rPr>
                <a:t> Surinder Tuli         Vivek Gupta            Mahesh Shah</a:t>
              </a:r>
            </a:p>
            <a:p>
              <a:r>
                <a:rPr lang="en-US" altLang="en-US" b="1" dirty="0">
                  <a:solidFill>
                    <a:schemeClr val="bg1"/>
                  </a:solidFill>
                  <a:latin typeface="Comic Sans MS" charset="0"/>
                  <a:cs typeface="Arial" charset="0"/>
                </a:rPr>
                <a:t>     Chair	        Vice Chair	     Secretary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057400" y="5895108"/>
              <a:ext cx="45720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b="1" dirty="0">
                  <a:solidFill>
                    <a:schemeClr val="bg1"/>
                  </a:solidFill>
                  <a:latin typeface="Comic Sans MS" charset="0"/>
                  <a:cs typeface="Arial" charset="0"/>
                </a:rPr>
                <a:t>Bruce Ladewig	</a:t>
              </a:r>
              <a:endParaRPr lang="en-US" altLang="en-US" dirty="0">
                <a:solidFill>
                  <a:schemeClr val="bg1"/>
                </a:solidFill>
                <a:latin typeface="Comic Sans MS" charset="0"/>
                <a:cs typeface="Arial" charset="0"/>
              </a:endParaRPr>
            </a:p>
            <a:p>
              <a:pPr algn="ctr"/>
              <a:r>
                <a:rPr lang="en-US" altLang="en-US" b="1" dirty="0">
                  <a:solidFill>
                    <a:schemeClr val="bg1"/>
                  </a:solidFill>
                  <a:latin typeface="Comic Sans MS" charset="0"/>
                  <a:cs typeface="Arial" charset="0"/>
                </a:rPr>
                <a:t>Past Chair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85800" y="5895108"/>
              <a:ext cx="288036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b="1" dirty="0">
                  <a:solidFill>
                    <a:schemeClr val="bg1"/>
                  </a:solidFill>
                  <a:latin typeface="Comic Sans MS" charset="0"/>
                  <a:cs typeface="Arial" charset="0"/>
                </a:rPr>
                <a:t>Bharat Penmecha</a:t>
              </a:r>
            </a:p>
            <a:p>
              <a:pPr algn="ctr"/>
              <a:r>
                <a:rPr lang="en-US" altLang="en-US" b="1" dirty="0">
                  <a:solidFill>
                    <a:schemeClr val="bg1"/>
                  </a:solidFill>
                  <a:latin typeface="Comic Sans MS" charset="0"/>
                  <a:cs typeface="Arial" charset="0"/>
                </a:rPr>
                <a:t>Treasurer</a:t>
              </a:r>
              <a:endParaRPr lang="en-US" altLang="en-US" dirty="0">
                <a:solidFill>
                  <a:schemeClr val="bg1"/>
                </a:solidFill>
                <a:latin typeface="Comic Sans MS" charset="0"/>
                <a:cs typeface="Arial" charset="0"/>
              </a:endParaRPr>
            </a:p>
          </p:txBody>
        </p:sp>
        <p:pic>
          <p:nvPicPr>
            <p:cNvPr id="15" name="Picture 2" descr="C:\Users\surinder tuli\Desktop\Bharat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84069" y="3688215"/>
              <a:ext cx="1944596" cy="2159726"/>
            </a:xfrm>
            <a:prstGeom prst="rect">
              <a:avLst/>
            </a:prstGeom>
            <a:noFill/>
          </p:spPr>
        </p:pic>
        <p:cxnSp>
          <p:nvCxnSpPr>
            <p:cNvPr id="16" name="Straight Connector 15"/>
            <p:cNvCxnSpPr/>
            <p:nvPr/>
          </p:nvCxnSpPr>
          <p:spPr bwMode="auto">
            <a:xfrm>
              <a:off x="3429000" y="2743200"/>
              <a:ext cx="0" cy="3276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pic>
          <p:nvPicPr>
            <p:cNvPr id="19" name="Picture 1"/>
            <p:cNvPicPr>
              <a:picLocks noChangeAspect="1"/>
            </p:cNvPicPr>
            <p:nvPr/>
          </p:nvPicPr>
          <p:blipFill>
            <a:blip r:embed="rId6" cstate="print"/>
            <a:srcRect b="9813"/>
            <a:stretch>
              <a:fillRect/>
            </a:stretch>
          </p:blipFill>
          <p:spPr bwMode="auto">
            <a:xfrm>
              <a:off x="5791200" y="838200"/>
              <a:ext cx="1905000" cy="2209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36"/>
            <p:cNvPicPr>
              <a:picLocks noChangeAspect="1" noChangeArrowheads="1"/>
            </p:cNvPicPr>
            <p:nvPr/>
          </p:nvPicPr>
          <p:blipFill>
            <a:blip r:embed="rId7" cstate="print"/>
            <a:srcRect b="-6548"/>
            <a:stretch>
              <a:fillRect/>
            </a:stretch>
          </p:blipFill>
          <p:spPr bwMode="auto">
            <a:xfrm>
              <a:off x="3429000" y="3696856"/>
              <a:ext cx="1905000" cy="2362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6" name="Straight Connector 25"/>
            <p:cNvCxnSpPr/>
            <p:nvPr/>
          </p:nvCxnSpPr>
          <p:spPr bwMode="auto">
            <a:xfrm>
              <a:off x="3352800" y="914400"/>
              <a:ext cx="0" cy="5410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IEEEBW1">
  <a:themeElements>
    <a:clrScheme name="">
      <a:dk1>
        <a:srgbClr val="000000"/>
      </a:dk1>
      <a:lt1>
        <a:srgbClr val="FFFFFF"/>
      </a:lt1>
      <a:dk2>
        <a:srgbClr val="000000"/>
      </a:dk2>
      <a:lt2>
        <a:srgbClr val="CECECE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IEEEBW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EEEBW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BW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EEBW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BW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BW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BW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BW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606</Words>
  <Application>Microsoft Office PowerPoint</Application>
  <PresentationFormat>On-screen Show (4:3)</PresentationFormat>
  <Paragraphs>101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Comic Sans MS</vt:lpstr>
      <vt:lpstr>Monotype Sorts</vt:lpstr>
      <vt:lpstr>Times New Roman</vt:lpstr>
      <vt:lpstr>Wingdings</vt:lpstr>
      <vt:lpstr>IEEEBW1</vt:lpstr>
      <vt:lpstr>Surinder Tuli, Section Chair &amp; Vasudeva Prasad Atluri, Awards &amp; MD Chair</vt:lpstr>
      <vt:lpstr>Section Achievements During 2017</vt:lpstr>
      <vt:lpstr>Section Achievements During 2017</vt:lpstr>
      <vt:lpstr>Section Achievements During 2017</vt:lpstr>
      <vt:lpstr>IEEE Phoenix Section Plans for 2018</vt:lpstr>
      <vt:lpstr>IEEE Phoenix Section Challenges</vt:lpstr>
      <vt:lpstr>Backup</vt:lpstr>
      <vt:lpstr>2017 Executive Committee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surinder tuli</dc:creator>
  <cp:lastModifiedBy>Vasu Atluri</cp:lastModifiedBy>
  <cp:revision>34</cp:revision>
  <dcterms:created xsi:type="dcterms:W3CDTF">2017-09-19T18:57:54Z</dcterms:created>
  <dcterms:modified xsi:type="dcterms:W3CDTF">2017-10-13T05:04:59Z</dcterms:modified>
</cp:coreProperties>
</file>