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3" r:id="rId3"/>
    <p:sldId id="324" r:id="rId4"/>
    <p:sldId id="325" r:id="rId5"/>
    <p:sldId id="321" r:id="rId6"/>
    <p:sldId id="305" r:id="rId7"/>
    <p:sldId id="306" r:id="rId8"/>
    <p:sldId id="307" r:id="rId9"/>
    <p:sldId id="309" r:id="rId10"/>
    <p:sldId id="310" r:id="rId11"/>
    <p:sldId id="311" r:id="rId12"/>
    <p:sldId id="326" r:id="rId13"/>
    <p:sldId id="27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EC54-5E69-4CFA-A856-B9708834824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4B3A-A624-4F57-A5A8-E7E24EB7C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9"/>
            <a:ext cx="7916862" cy="75936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NE/SW Area Meeting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42913" y="3927628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Verdana" charset="0"/>
                <a:cs typeface="Verdana" charset="0"/>
              </a:rPr>
              <a:t>NE/SW Area Meeting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0850" y="4357841"/>
            <a:ext cx="7916862" cy="377825"/>
          </a:xfrm>
        </p:spPr>
        <p:txBody>
          <a:bodyPr/>
          <a:lstStyle/>
          <a:p>
            <a:r>
              <a:rPr lang="en-US" b="1" dirty="0" smtClean="0"/>
              <a:t>Saturday October 14, </a:t>
            </a:r>
            <a:r>
              <a:rPr lang="en-US" b="1" dirty="0" smtClean="0"/>
              <a:t>2017</a:t>
            </a:r>
          </a:p>
          <a:p>
            <a:r>
              <a:rPr lang="en-US" sz="1400" b="1" dirty="0" smtClean="0">
                <a:latin typeface="Verdana" charset="0"/>
              </a:rPr>
              <a:t>R6 PACE Chair: Mostafa Mortezaie</a:t>
            </a:r>
          </a:p>
          <a:p>
            <a:r>
              <a:rPr lang="en-US" dirty="0" smtClean="0">
                <a:latin typeface="Verdana" charset="0"/>
              </a:rPr>
              <a:t>mortezaie@ieee.org</a:t>
            </a:r>
            <a:endParaRPr lang="en-US" dirty="0">
              <a:latin typeface="Verdan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033" y="4981741"/>
            <a:ext cx="2418068" cy="44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6 PACE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1666" y="1322411"/>
            <a:ext cx="76007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  PACE request is sent to Region PACE Chair with approvals from the section </a:t>
            </a:r>
            <a:r>
              <a:rPr lang="en-US" b="1" dirty="0" smtClean="0"/>
              <a:t>Officers.</a:t>
            </a:r>
            <a:r>
              <a:rPr lang="en-US" b="1" dirty="0"/>
              <a:t>  </a:t>
            </a:r>
            <a:r>
              <a:rPr lang="en-US" b="1" dirty="0" smtClean="0"/>
              <a:t>Approval process includes acceptance </a:t>
            </a:r>
            <a:r>
              <a:rPr lang="en-US" b="1" dirty="0"/>
              <a:t>of electronic signatures, scanned signatures, or email approval from the </a:t>
            </a:r>
            <a:r>
              <a:rPr lang="en-US" b="1" dirty="0" smtClean="0"/>
              <a:t>Section Chair.</a:t>
            </a:r>
          </a:p>
          <a:p>
            <a:endParaRPr lang="en-US" sz="800" dirty="0"/>
          </a:p>
          <a:p>
            <a:r>
              <a:rPr lang="en-US" b="1" dirty="0"/>
              <a:t>2.  PACE request is reviewed by Region PACE Chair for completion, applicability, approvals, etc.  PACE request is either denied or recommended for approval.  If denied, </a:t>
            </a:r>
            <a:r>
              <a:rPr lang="en-US" b="1" dirty="0" smtClean="0"/>
              <a:t>email reply explains the reasons and</a:t>
            </a:r>
            <a:r>
              <a:rPr lang="en-US" b="1" dirty="0"/>
              <a:t> what needs to be changed.  If recommended for approval, </a:t>
            </a:r>
            <a:r>
              <a:rPr lang="en-US" b="1" dirty="0" smtClean="0"/>
              <a:t>it would be sent to </a:t>
            </a:r>
            <a:r>
              <a:rPr lang="en-US" b="1" dirty="0"/>
              <a:t>Region Director and Region Treasurer with CC to requestor</a:t>
            </a:r>
            <a:r>
              <a:rPr lang="en-US" b="1" dirty="0" smtClean="0"/>
              <a:t>. </a:t>
            </a:r>
            <a:endParaRPr lang="en-US" dirty="0"/>
          </a:p>
          <a:p>
            <a:endParaRPr lang="en-US" sz="800" dirty="0"/>
          </a:p>
          <a:p>
            <a:r>
              <a:rPr lang="en-US" b="1" dirty="0"/>
              <a:t>3.  Region Director approves or rejects.  If approved, Region PACE Chair add to spreadsheet of approved requests.  Treasurer sends matching funds to </a:t>
            </a:r>
            <a:r>
              <a:rPr lang="en-US" b="1" dirty="0" smtClean="0"/>
              <a:t>the Section </a:t>
            </a:r>
            <a:r>
              <a:rPr lang="en-US" b="1" dirty="0"/>
              <a:t>to oversee reimbursement. </a:t>
            </a:r>
            <a:endParaRPr lang="en-US" b="1" dirty="0" smtClean="0"/>
          </a:p>
          <a:p>
            <a:endParaRPr lang="en-US" sz="800" dirty="0"/>
          </a:p>
          <a:p>
            <a:r>
              <a:rPr lang="en-US" b="1" dirty="0"/>
              <a:t>4. Upon completion of the project the Section would send the PACE Final Report to PACE Chair.</a:t>
            </a:r>
            <a:endParaRPr lang="en-US" dirty="0"/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2017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1666" y="1322411"/>
            <a:ext cx="76007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1.  </a:t>
            </a:r>
            <a:r>
              <a:rPr lang="en-US" sz="2000" b="1" dirty="0" smtClean="0"/>
              <a:t>Promote and discuss PACE </a:t>
            </a:r>
            <a:r>
              <a:rPr lang="en-US" sz="2000" b="1" dirty="0"/>
              <a:t>p</a:t>
            </a:r>
            <a:r>
              <a:rPr lang="en-US" sz="2000" b="1" dirty="0" smtClean="0"/>
              <a:t>roject ideas at the Sections, Chapters, Areas, and Region Meetings.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/>
              <a:t>2</a:t>
            </a:r>
            <a:r>
              <a:rPr lang="en-US" sz="2000" b="1" dirty="0" smtClean="0"/>
              <a:t>. Encourage Project’s Organizer to display IEEE-USA and IEEE Logos at each PACE event.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3</a:t>
            </a:r>
            <a:r>
              <a:rPr lang="en-US" sz="2000" b="1" dirty="0" smtClean="0"/>
              <a:t>. Encourage all Sections to have at least one PACE Project.</a:t>
            </a:r>
          </a:p>
          <a:p>
            <a:endParaRPr lang="en-US" sz="2000" b="1" dirty="0"/>
          </a:p>
          <a:p>
            <a:r>
              <a:rPr lang="en-US" sz="2000" b="1" dirty="0" smtClean="0"/>
              <a:t>4. Promote PACE at Chapter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PACE Funding (2018 Rising Stars Conference)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184149" y="1495677"/>
            <a:ext cx="8688389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All Sections of Region 6 are encouraged to submit a PACE request to support students and YPs to attend the 2018 Rising Stars Conference.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Region’s matching fund for 2018 RSC is limited to a “not to exceed value” of $1,000 per Section.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Participants are expected to be responsible for $100 of their expenses.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PACE does not directly reimburse students and YPs but the Section reimburses them via a PACE project.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To increase participation in the conference, students and YPs are encouraged to carpool or share hotel rooms where possible.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600" b="1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tudents are encouraged to reach out to their Universities, University’s Corporate Liaisons, and family or friends for support. YPs may ask their employers for support.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9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E4C2-E0B4-423A-AD6F-A4AD5187F4FC}" type="datetime1">
              <a:rPr lang="en-US" smtClean="0"/>
              <a:t>10/13/2017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4B3A-A624-4F57-A5A8-E7E24EB7CE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511300"/>
          </a:xfrm>
        </p:spPr>
        <p:txBody>
          <a:bodyPr/>
          <a:lstStyle/>
          <a:p>
            <a:r>
              <a:rPr lang="en-GB" altLang="en-US" dirty="0"/>
              <a:t>What is PACE?</a:t>
            </a:r>
            <a:br>
              <a:rPr lang="en-GB" altLang="en-US" dirty="0"/>
            </a:br>
            <a:r>
              <a:rPr lang="en-GB" altLang="en-US" dirty="0"/>
              <a:t> </a:t>
            </a:r>
            <a:r>
              <a:rPr lang="en-GB" altLang="en-US" sz="2000" dirty="0"/>
              <a:t>(</a:t>
            </a:r>
            <a:r>
              <a:rPr lang="en-US" altLang="en-US" sz="2000" dirty="0"/>
              <a:t>Professional Activities Committees for Engineers)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ko-KR" sz="2000" b="1" dirty="0" smtClean="0"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</a:pPr>
            <a:endParaRPr lang="en-US" altLang="ko-KR" sz="2000" b="1" dirty="0">
              <a:ea typeface="굴림" panose="020B0600000101010101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2800" b="1" dirty="0" smtClean="0">
                <a:ea typeface="굴림" panose="020B0600000101010101" pitchFamily="34" charset="-127"/>
              </a:rPr>
              <a:t>A </a:t>
            </a:r>
            <a:r>
              <a:rPr lang="en-US" altLang="ko-KR" sz="2800" b="1" dirty="0">
                <a:ea typeface="굴림" panose="020B0600000101010101" pitchFamily="34" charset="-127"/>
              </a:rPr>
              <a:t>network of IEEE volunteers and committees organized at the section and chapter levels with support from Regions and IEEE-USA. 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511300"/>
          </a:xfrm>
        </p:spPr>
        <p:txBody>
          <a:bodyPr/>
          <a:lstStyle/>
          <a:p>
            <a:r>
              <a:rPr lang="en-GB" altLang="en-US" dirty="0" smtClean="0"/>
              <a:t>PACE Objectives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 </a:t>
            </a:r>
            <a:r>
              <a:rPr lang="en-GB" altLang="en-US" sz="2000" dirty="0"/>
              <a:t>(</a:t>
            </a:r>
            <a:r>
              <a:rPr lang="en-US" altLang="en-US" sz="2000" dirty="0"/>
              <a:t>Professional Activities Committees for Engineers)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dirty="0" smtClean="0"/>
              <a:t>PACE </a:t>
            </a:r>
            <a:r>
              <a:rPr lang="en-US" altLang="en-US" sz="2000" b="1" dirty="0"/>
              <a:t>promotes: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The professional interests of the U.S. members </a:t>
            </a:r>
          </a:p>
          <a:p>
            <a:pPr lvl="1">
              <a:lnSpc>
                <a:spcPct val="90000"/>
              </a:lnSpc>
            </a:pPr>
            <a:endParaRPr lang="en-US" altLang="en-US" b="1" dirty="0"/>
          </a:p>
          <a:p>
            <a:pPr lvl="1">
              <a:lnSpc>
                <a:spcPct val="90000"/>
              </a:lnSpc>
            </a:pPr>
            <a:r>
              <a:rPr lang="en-US" altLang="en-US" b="1" dirty="0"/>
              <a:t>The professional activities </a:t>
            </a:r>
            <a:r>
              <a:rPr lang="en-US" altLang="en-US" b="1" dirty="0" smtClean="0"/>
              <a:t>of Sections, Chapters, and Student Branches</a:t>
            </a:r>
            <a:endParaRPr lang="en-US" altLang="en-US" b="1" dirty="0"/>
          </a:p>
          <a:p>
            <a:pPr lvl="1">
              <a:lnSpc>
                <a:spcPct val="90000"/>
              </a:lnSpc>
            </a:pPr>
            <a:endParaRPr lang="en-US" altLang="en-US" b="1" dirty="0"/>
          </a:p>
          <a:p>
            <a:pPr lvl="1">
              <a:lnSpc>
                <a:spcPct val="90000"/>
              </a:lnSpc>
            </a:pPr>
            <a:r>
              <a:rPr lang="en-US" altLang="en-US" b="1" dirty="0"/>
              <a:t>A mechanism for communication of members' views on their professional needs.</a:t>
            </a:r>
            <a:endParaRPr lang="en-US" b="1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PACE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sz="2800" b="1" dirty="0" smtClean="0"/>
              <a:t>Government </a:t>
            </a:r>
            <a:r>
              <a:rPr lang="en-US" sz="2800" b="1" dirty="0"/>
              <a:t>Activities</a:t>
            </a:r>
          </a:p>
          <a:p>
            <a:pPr lvl="0"/>
            <a:r>
              <a:rPr lang="en-US" sz="2800" b="1" dirty="0"/>
              <a:t>Career and Employment Enhancement Activities</a:t>
            </a:r>
          </a:p>
          <a:p>
            <a:pPr lvl="0"/>
            <a:r>
              <a:rPr lang="en-US" sz="2800" b="1" dirty="0"/>
              <a:t>Pre-university (K-12 STEM) Activities</a:t>
            </a:r>
          </a:p>
          <a:p>
            <a:pPr lvl="0"/>
            <a:r>
              <a:rPr lang="en-US" sz="2800" b="1" dirty="0"/>
              <a:t>Student Professional Awareness Activities</a:t>
            </a:r>
          </a:p>
          <a:p>
            <a:pPr lvl="0"/>
            <a:r>
              <a:rPr lang="en-US" sz="2800" b="1" dirty="0"/>
              <a:t>Technical Policy Activities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Examples of Region </a:t>
            </a:r>
            <a:r>
              <a:rPr lang="en-US" sz="2400" dirty="0" smtClean="0"/>
              <a:t>6, 2016 PACE </a:t>
            </a:r>
            <a:r>
              <a:rPr lang="en-US" sz="2400" dirty="0" smtClean="0"/>
              <a:t>Projects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2570163" y="1453661"/>
          <a:ext cx="3736851" cy="5267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100">
                  <a:extLst>
                    <a:ext uri="{9D8B030D-6E8A-4147-A177-3AD203B41FA5}">
                      <a16:colId xmlns:a16="http://schemas.microsoft.com/office/drawing/2014/main" val="3900328852"/>
                    </a:ext>
                  </a:extLst>
                </a:gridCol>
                <a:gridCol w="2613751">
                  <a:extLst>
                    <a:ext uri="{9D8B030D-6E8A-4147-A177-3AD203B41FA5}">
                      <a16:colId xmlns:a16="http://schemas.microsoft.com/office/drawing/2014/main" val="2943292828"/>
                    </a:ext>
                  </a:extLst>
                </a:gridCol>
              </a:tblGrid>
              <a:tr h="201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Section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Objectives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extLst>
                  <a:ext uri="{0D108BD9-81ED-4DB2-BD59-A6C34878D82A}">
                    <a16:rowId xmlns:a16="http://schemas.microsoft.com/office/drawing/2014/main" val="3748173486"/>
                  </a:ext>
                </a:extLst>
              </a:tr>
              <a:tr h="584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Hawaii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Rising Star Conference Sponsorship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/>
                </a:tc>
                <a:extLst>
                  <a:ext uri="{0D108BD9-81ED-4DB2-BD59-A6C34878D82A}">
                    <a16:rowId xmlns:a16="http://schemas.microsoft.com/office/drawing/2014/main" val="2225149782"/>
                  </a:ext>
                </a:extLst>
              </a:tr>
              <a:tr h="392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Spokane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Future City Competition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/>
                </a:tc>
                <a:extLst>
                  <a:ext uri="{0D108BD9-81ED-4DB2-BD59-A6C34878D82A}">
                    <a16:rowId xmlns:a16="http://schemas.microsoft.com/office/drawing/2014/main" val="3694672662"/>
                  </a:ext>
                </a:extLst>
              </a:tr>
              <a:tr h="584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Metro-LA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Career Path Program at John Muir HS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/>
                </a:tc>
                <a:extLst>
                  <a:ext uri="{0D108BD9-81ED-4DB2-BD59-A6C34878D82A}">
                    <a16:rowId xmlns:a16="http://schemas.microsoft.com/office/drawing/2014/main" val="1043349615"/>
                  </a:ext>
                </a:extLst>
              </a:tr>
              <a:tr h="584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Western Montana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Annual Banquet/Engineer of the Year Award event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/>
                </a:tc>
                <a:extLst>
                  <a:ext uri="{0D108BD9-81ED-4DB2-BD59-A6C34878D82A}">
                    <a16:rowId xmlns:a16="http://schemas.microsoft.com/office/drawing/2014/main" val="2250566283"/>
                  </a:ext>
                </a:extLst>
              </a:tr>
              <a:tr h="584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China Lake/Bakersfield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Exploration to the Stratosphere Project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/>
                </a:tc>
                <a:extLst>
                  <a:ext uri="{0D108BD9-81ED-4DB2-BD59-A6C34878D82A}">
                    <a16:rowId xmlns:a16="http://schemas.microsoft.com/office/drawing/2014/main" val="3417524340"/>
                  </a:ext>
                </a:extLst>
              </a:tr>
              <a:tr h="967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Metro-LA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IEEE SPAC-USC (Student Professional Awareness Conference)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/>
                </a:tc>
                <a:extLst>
                  <a:ext uri="{0D108BD9-81ED-4DB2-BD59-A6C34878D82A}">
                    <a16:rowId xmlns:a16="http://schemas.microsoft.com/office/drawing/2014/main" val="3840210704"/>
                  </a:ext>
                </a:extLst>
              </a:tr>
              <a:tr h="776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Utah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IEEE High Tech Merit Badge POW-WOW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/>
                </a:tc>
                <a:extLst>
                  <a:ext uri="{0D108BD9-81ED-4DB2-BD59-A6C34878D82A}">
                    <a16:rowId xmlns:a16="http://schemas.microsoft.com/office/drawing/2014/main" val="2209865358"/>
                  </a:ext>
                </a:extLst>
              </a:tr>
              <a:tr h="590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Santa Clara Valley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WIE International Leadership Conference (ILC) Students' Registration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9" marR="57499" marT="0" marB="0"/>
                </a:tc>
                <a:extLst>
                  <a:ext uri="{0D108BD9-81ED-4DB2-BD59-A6C34878D82A}">
                    <a16:rowId xmlns:a16="http://schemas.microsoft.com/office/drawing/2014/main" val="395975553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smtClean="0"/>
              <a:t>Prepare </a:t>
            </a:r>
            <a:r>
              <a:rPr lang="en-US" b="1" dirty="0"/>
              <a:t>a project plan</a:t>
            </a:r>
          </a:p>
          <a:p>
            <a:r>
              <a:rPr lang="en-US" b="1" dirty="0"/>
              <a:t>Identify resources and funding</a:t>
            </a:r>
          </a:p>
          <a:p>
            <a:r>
              <a:rPr lang="en-US" b="1" dirty="0" smtClean="0"/>
              <a:t>Funding is available from </a:t>
            </a:r>
            <a:r>
              <a:rPr lang="en-US" b="1" dirty="0"/>
              <a:t>multiple sources</a:t>
            </a:r>
          </a:p>
          <a:p>
            <a:r>
              <a:rPr lang="en-US" b="1" dirty="0"/>
              <a:t>Execute </a:t>
            </a:r>
            <a:r>
              <a:rPr lang="en-US" b="1" dirty="0" smtClean="0"/>
              <a:t>the </a:t>
            </a:r>
            <a:r>
              <a:rPr lang="en-US" b="1" dirty="0"/>
              <a:t>project</a:t>
            </a:r>
          </a:p>
          <a:p>
            <a:r>
              <a:rPr lang="en-US" b="1" dirty="0"/>
              <a:t>Report the outcome of </a:t>
            </a:r>
            <a:r>
              <a:rPr lang="en-US" b="1" dirty="0" smtClean="0"/>
              <a:t>the </a:t>
            </a:r>
            <a:r>
              <a:rPr lang="en-US" b="1" dirty="0"/>
              <a:t>project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Project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sz="2000" b="1" dirty="0"/>
              <a:t>Professional Development </a:t>
            </a:r>
            <a:r>
              <a:rPr lang="en-US" sz="2000" b="1" dirty="0" smtClean="0"/>
              <a:t>Seminars</a:t>
            </a:r>
          </a:p>
          <a:p>
            <a:pPr lvl="0"/>
            <a:r>
              <a:rPr lang="en-US" sz="2000" b="1" dirty="0" smtClean="0"/>
              <a:t>Mixers/Banquets</a:t>
            </a:r>
            <a:endParaRPr lang="en-US" sz="2000" b="1" dirty="0"/>
          </a:p>
          <a:p>
            <a:pPr lvl="0"/>
            <a:r>
              <a:rPr lang="en-US" sz="2000" b="1" dirty="0" smtClean="0"/>
              <a:t>SPA-X</a:t>
            </a:r>
            <a:endParaRPr lang="en-US" sz="2000" b="1" dirty="0"/>
          </a:p>
          <a:p>
            <a:pPr lvl="0"/>
            <a:r>
              <a:rPr lang="en-US" sz="2000" b="1" dirty="0"/>
              <a:t>Teacher-Engineer Partnerships </a:t>
            </a:r>
          </a:p>
          <a:p>
            <a:pPr lvl="0"/>
            <a:r>
              <a:rPr lang="en-US" sz="2000" b="1" dirty="0" smtClean="0"/>
              <a:t>Future </a:t>
            </a:r>
            <a:r>
              <a:rPr lang="en-US" sz="2000" b="1" dirty="0"/>
              <a:t>City Competition</a:t>
            </a:r>
          </a:p>
          <a:p>
            <a:pPr lvl="0"/>
            <a:r>
              <a:rPr lang="en-US" sz="2000" b="1" dirty="0"/>
              <a:t>FIRST Robotics Competitions</a:t>
            </a:r>
          </a:p>
          <a:p>
            <a:pPr lvl="0"/>
            <a:r>
              <a:rPr lang="en-US" sz="2000" b="1" dirty="0"/>
              <a:t>Lego </a:t>
            </a:r>
            <a:r>
              <a:rPr lang="en-US" sz="2000" b="1" dirty="0" err="1" smtClean="0"/>
              <a:t>Mindstorms</a:t>
            </a:r>
            <a:endParaRPr lang="en-US" sz="2000" b="1" dirty="0" smtClean="0"/>
          </a:p>
          <a:p>
            <a:r>
              <a:rPr lang="en-US" sz="2000" b="1" dirty="0"/>
              <a:t>Rising Stars </a:t>
            </a:r>
            <a:r>
              <a:rPr lang="en-US" sz="2000" b="1" dirty="0" smtClean="0"/>
              <a:t>Conference</a:t>
            </a:r>
            <a:endParaRPr lang="en-US" sz="2000" b="1" dirty="0" smtClean="0"/>
          </a:p>
          <a:p>
            <a:pPr lvl="0"/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Project </a:t>
            </a:r>
            <a:r>
              <a:rPr lang="en-US" dirty="0" smtClean="0"/>
              <a:t>Ideas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125" y="1413907"/>
            <a:ext cx="8326438" cy="4577459"/>
          </a:xfrm>
        </p:spPr>
        <p:txBody>
          <a:bodyPr/>
          <a:lstStyle/>
          <a:p>
            <a:r>
              <a:rPr lang="en-US" b="1" dirty="0" smtClean="0"/>
              <a:t>Industry relations </a:t>
            </a:r>
            <a:r>
              <a:rPr lang="en-US" b="1" dirty="0"/>
              <a:t>n</a:t>
            </a:r>
            <a:r>
              <a:rPr lang="en-US" b="1" dirty="0" smtClean="0"/>
              <a:t>etworking event</a:t>
            </a:r>
          </a:p>
          <a:p>
            <a:r>
              <a:rPr lang="en-US" b="1" dirty="0" smtClean="0"/>
              <a:t>Professional Development Seminar (PDS)</a:t>
            </a:r>
          </a:p>
          <a:p>
            <a:r>
              <a:rPr lang="en-US" b="1" dirty="0" smtClean="0"/>
              <a:t>New members networking event</a:t>
            </a:r>
            <a:endParaRPr lang="en-US" b="1" dirty="0" smtClean="0"/>
          </a:p>
          <a:p>
            <a:r>
              <a:rPr lang="en-US" b="1" dirty="0"/>
              <a:t>Entrepreneurship </a:t>
            </a:r>
            <a:r>
              <a:rPr lang="en-US" b="1" dirty="0" smtClean="0"/>
              <a:t>training</a:t>
            </a:r>
          </a:p>
          <a:p>
            <a:r>
              <a:rPr lang="en-US" b="1" dirty="0"/>
              <a:t>Distinguished l</a:t>
            </a:r>
            <a:r>
              <a:rPr lang="en-US" b="1" dirty="0" smtClean="0"/>
              <a:t>ecturer </a:t>
            </a:r>
            <a:r>
              <a:rPr lang="en-US" b="1" dirty="0"/>
              <a:t>p</a:t>
            </a:r>
            <a:r>
              <a:rPr lang="en-US" b="1" dirty="0" smtClean="0"/>
              <a:t>resentation </a:t>
            </a:r>
          </a:p>
          <a:p>
            <a:r>
              <a:rPr lang="en-US" b="1" dirty="0"/>
              <a:t>C</a:t>
            </a:r>
            <a:r>
              <a:rPr lang="en-US" b="1" dirty="0" smtClean="0"/>
              <a:t>onduct resume and </a:t>
            </a:r>
            <a:r>
              <a:rPr lang="en-US" b="1" dirty="0"/>
              <a:t>i</a:t>
            </a:r>
            <a:r>
              <a:rPr lang="en-US" b="1" dirty="0" smtClean="0"/>
              <a:t>nterview workshop</a:t>
            </a:r>
          </a:p>
          <a:p>
            <a:r>
              <a:rPr lang="en-US" b="1" dirty="0"/>
              <a:t>Creativity w</a:t>
            </a:r>
            <a:r>
              <a:rPr lang="en-US" b="1" dirty="0" smtClean="0"/>
              <a:t>orkshop</a:t>
            </a:r>
          </a:p>
          <a:p>
            <a:r>
              <a:rPr lang="en-US" b="1" dirty="0"/>
              <a:t>Building great website and handy </a:t>
            </a:r>
            <a:r>
              <a:rPr lang="en-US" b="1" dirty="0" err="1"/>
              <a:t>vtools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sv-SE" sz="2800" dirty="0"/>
              <a:t>IEEE-Eta Kappa Nu (HKN) EWU Chapter </a:t>
            </a:r>
            <a:r>
              <a:rPr lang="sv-SE" sz="2800" dirty="0" smtClean="0"/>
              <a:t>Formation (Spokane Section)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2" y="1646238"/>
            <a:ext cx="7803443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10/13/2017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8404</TotalTime>
  <Words>442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Arial</vt:lpstr>
      <vt:lpstr>Arial Black</vt:lpstr>
      <vt:lpstr>Calibri</vt:lpstr>
      <vt:lpstr>굴림</vt:lpstr>
      <vt:lpstr>Lucida Grande</vt:lpstr>
      <vt:lpstr>Times New Roman</vt:lpstr>
      <vt:lpstr>Verdana</vt:lpstr>
      <vt:lpstr>Wingdings</vt:lpstr>
      <vt:lpstr>ieee_presentation_template_tagline</vt:lpstr>
      <vt:lpstr>NE/SW Area Meeting</vt:lpstr>
      <vt:lpstr>What is PACE?  (Professional Activities Committees for Engineers) </vt:lpstr>
      <vt:lpstr>PACE Objectives  (Professional Activities Committees for Engineers) </vt:lpstr>
      <vt:lpstr>Five PACE Topics</vt:lpstr>
      <vt:lpstr>Examples of Region 6, 2016 PACE Projects</vt:lpstr>
      <vt:lpstr>Getting Started </vt:lpstr>
      <vt:lpstr>PACE Project Ideas</vt:lpstr>
      <vt:lpstr>PACE Project Ideas (Continue)</vt:lpstr>
      <vt:lpstr>IEEE-Eta Kappa Nu (HKN) EWU Chapter Formation (Spokane Section)</vt:lpstr>
      <vt:lpstr>Region 6 PACE Process</vt:lpstr>
      <vt:lpstr>Plan for 2017</vt:lpstr>
      <vt:lpstr>PACE Funding (2018 Rising Stars Conference)</vt:lpstr>
      <vt:lpstr>Questions/Comments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Mortezaie, Mostafa</cp:lastModifiedBy>
  <cp:revision>140</cp:revision>
  <dcterms:created xsi:type="dcterms:W3CDTF">2012-11-14T18:53:32Z</dcterms:created>
  <dcterms:modified xsi:type="dcterms:W3CDTF">2017-10-14T06:52:25Z</dcterms:modified>
</cp:coreProperties>
</file>