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
  </p:notesMasterIdLst>
  <p:sldIdLst>
    <p:sldId id="256" r:id="rId2"/>
    <p:sldId id="257" r:id="rId3"/>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68" y="66"/>
      </p:cViewPr>
      <p:guideLst>
        <p:guide orient="horz" pos="216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478261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338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11692" y="2064809"/>
            <a:ext cx="6034617" cy="6172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892969" y="5110957"/>
            <a:ext cx="10401300" cy="1157288"/>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264694" y="4010819"/>
            <a:ext cx="10401300" cy="33575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14350" y="2840568"/>
            <a:ext cx="5829300" cy="1960033"/>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028700" y="5181600"/>
            <a:ext cx="4800600" cy="23368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541735" y="5875867"/>
            <a:ext cx="5829300" cy="18161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541735" y="3875618"/>
            <a:ext cx="5829300" cy="2000249"/>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257175" y="2844800"/>
            <a:ext cx="2257425" cy="8045451"/>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2628900" y="2844800"/>
            <a:ext cx="2257425" cy="8045451"/>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342900" y="2046817"/>
            <a:ext cx="3030141" cy="853016"/>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342900" y="2899833"/>
            <a:ext cx="3030141" cy="5268384"/>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3483769" y="2046817"/>
            <a:ext cx="3031331" cy="853016"/>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3483769" y="2899833"/>
            <a:ext cx="3031331" cy="5268384"/>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42900" y="364067"/>
            <a:ext cx="2256235" cy="15494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2681287" y="364067"/>
            <a:ext cx="3833813" cy="7804151"/>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342900" y="1913467"/>
            <a:ext cx="2256235" cy="6254751"/>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344216" y="6400800"/>
            <a:ext cx="4114800" cy="75565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344216" y="817033"/>
            <a:ext cx="4114800" cy="54864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344216" y="7156451"/>
            <a:ext cx="4114800" cy="1073149"/>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tamumake.com/" TargetMode="External"/><Relationship Id="rId11" Type="http://schemas.openxmlformats.org/officeDocument/2006/relationships/image" Target="../media/image7.jpg"/><Relationship Id="rId5" Type="http://schemas.openxmlformats.org/officeDocument/2006/relationships/hyperlink" Target="https://ieee-tamu.org/" TargetMode="External"/><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8" Type="http://schemas.openxmlformats.org/officeDocument/2006/relationships/hyperlink" Target="https://www.linkedin.com/school/texas-a&amp;m-university/" TargetMode="External"/><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mailto:k.maccartney@ieee.org" TargetMode="External"/><Relationship Id="rId12"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moriah.s.hargrove.anders@ieee.org" TargetMode="External"/><Relationship Id="rId11" Type="http://schemas.openxmlformats.org/officeDocument/2006/relationships/image" Target="../media/image9.PNG"/><Relationship Id="rId5" Type="http://schemas.openxmlformats.org/officeDocument/2006/relationships/hyperlink" Target="mailto:christopher.b.sanderson@ieee.org" TargetMode="External"/><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hyperlink" Target="http://ieeer5.org/areas/south-area/" TargetMode="External"/><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0" y="0"/>
            <a:ext cx="6858000" cy="655856"/>
          </a:xfrm>
          <a:prstGeom prst="rect">
            <a:avLst/>
          </a:prstGeom>
          <a:noFill/>
          <a:ln>
            <a:noFill/>
          </a:ln>
        </p:spPr>
      </p:pic>
      <p:pic>
        <p:nvPicPr>
          <p:cNvPr id="85" name="Google Shape;85;p13"/>
          <p:cNvPicPr preferRelativeResize="0"/>
          <p:nvPr/>
        </p:nvPicPr>
        <p:blipFill rotWithShape="1">
          <a:blip r:embed="rId4">
            <a:alphaModFix/>
          </a:blip>
          <a:srcRect/>
          <a:stretch/>
        </p:blipFill>
        <p:spPr>
          <a:xfrm>
            <a:off x="0" y="8682037"/>
            <a:ext cx="6858000" cy="461963"/>
          </a:xfrm>
          <a:prstGeom prst="rect">
            <a:avLst/>
          </a:prstGeom>
          <a:noFill/>
          <a:ln>
            <a:noFill/>
          </a:ln>
        </p:spPr>
      </p:pic>
      <p:sp>
        <p:nvSpPr>
          <p:cNvPr id="86" name="Google Shape;86;p13"/>
          <p:cNvSpPr txBox="1"/>
          <p:nvPr/>
        </p:nvSpPr>
        <p:spPr>
          <a:xfrm>
            <a:off x="3124200" y="8774668"/>
            <a:ext cx="373692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dirty="0">
                <a:solidFill>
                  <a:schemeClr val="lt1"/>
                </a:solidFill>
                <a:latin typeface="Calibri"/>
                <a:ea typeface="Calibri"/>
                <a:cs typeface="Calibri"/>
                <a:sym typeface="Calibri"/>
              </a:rPr>
              <a:t>IEEE R5 Article: Published </a:t>
            </a:r>
            <a:r>
              <a:rPr lang="en-IN" sz="1800" dirty="0" smtClean="0">
                <a:solidFill>
                  <a:schemeClr val="lt1"/>
                </a:solidFill>
                <a:latin typeface="Calibri"/>
                <a:ea typeface="Calibri"/>
                <a:cs typeface="Calibri"/>
                <a:sym typeface="Calibri"/>
              </a:rPr>
              <a:t>02/20/2019</a:t>
            </a:r>
            <a:endParaRPr sz="1800" dirty="0">
              <a:solidFill>
                <a:schemeClr val="lt1"/>
              </a:solidFill>
              <a:latin typeface="Calibri"/>
              <a:ea typeface="Calibri"/>
              <a:cs typeface="Calibri"/>
              <a:sym typeface="Calibri"/>
            </a:endParaRPr>
          </a:p>
        </p:txBody>
      </p:sp>
      <p:sp>
        <p:nvSpPr>
          <p:cNvPr id="87" name="Google Shape;87;p13"/>
          <p:cNvSpPr txBox="1"/>
          <p:nvPr/>
        </p:nvSpPr>
        <p:spPr>
          <a:xfrm>
            <a:off x="9524" y="-36731"/>
            <a:ext cx="623887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dirty="0">
                <a:solidFill>
                  <a:schemeClr val="lt1"/>
                </a:solidFill>
                <a:latin typeface="Calibri"/>
                <a:ea typeface="Calibri"/>
                <a:cs typeface="Calibri"/>
                <a:sym typeface="Calibri"/>
              </a:rPr>
              <a:t>IEEE Texas A&amp;M Hosts </a:t>
            </a:r>
            <a:r>
              <a:rPr lang="en-IN" sz="1800" b="1" dirty="0" err="1">
                <a:solidFill>
                  <a:schemeClr val="lt1"/>
                </a:solidFill>
                <a:latin typeface="Calibri"/>
                <a:ea typeface="Calibri"/>
                <a:cs typeface="Calibri"/>
                <a:sym typeface="Calibri"/>
              </a:rPr>
              <a:t>TAMUmake</a:t>
            </a:r>
            <a:r>
              <a:rPr lang="en-IN" sz="1800" b="1" dirty="0">
                <a:solidFill>
                  <a:schemeClr val="lt1"/>
                </a:solidFill>
                <a:latin typeface="Calibri"/>
                <a:ea typeface="Calibri"/>
                <a:cs typeface="Calibri"/>
                <a:sym typeface="Calibri"/>
              </a:rPr>
              <a:t> </a:t>
            </a: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IN" sz="1800" b="1" dirty="0">
                <a:solidFill>
                  <a:schemeClr val="lt1"/>
                </a:solidFill>
                <a:latin typeface="Calibri"/>
                <a:ea typeface="Calibri"/>
                <a:cs typeface="Calibri"/>
                <a:sym typeface="Calibri"/>
              </a:rPr>
              <a:t>Supported by the IEEE Houston Section</a:t>
            </a:r>
            <a:endParaRPr dirty="0"/>
          </a:p>
        </p:txBody>
      </p:sp>
      <p:sp>
        <p:nvSpPr>
          <p:cNvPr id="88" name="Google Shape;88;p13"/>
          <p:cNvSpPr/>
          <p:nvPr/>
        </p:nvSpPr>
        <p:spPr>
          <a:xfrm>
            <a:off x="217714" y="3307278"/>
            <a:ext cx="6387884" cy="324937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200" dirty="0">
                <a:solidFill>
                  <a:schemeClr val="dk1"/>
                </a:solidFill>
                <a:sym typeface="Arial"/>
              </a:rPr>
              <a:t>It was a Friday, </a:t>
            </a:r>
            <a:r>
              <a:rPr lang="en-IN" sz="1200" dirty="0">
                <a:solidFill>
                  <a:schemeClr val="dk1"/>
                </a:solidFill>
              </a:rPr>
              <a:t>February</a:t>
            </a:r>
            <a:r>
              <a:rPr lang="en-IN" sz="1200" dirty="0">
                <a:solidFill>
                  <a:schemeClr val="dk1"/>
                </a:solidFill>
                <a:sym typeface="Arial"/>
              </a:rPr>
              <a:t> </a:t>
            </a:r>
            <a:r>
              <a:rPr lang="en-IN" sz="1200" dirty="0">
                <a:solidFill>
                  <a:schemeClr val="dk1"/>
                </a:solidFill>
              </a:rPr>
              <a:t>15</a:t>
            </a:r>
            <a:r>
              <a:rPr lang="en-IN" sz="1200" dirty="0">
                <a:solidFill>
                  <a:schemeClr val="dk1"/>
                </a:solidFill>
                <a:sym typeface="Arial"/>
              </a:rPr>
              <a:t>, 201</a:t>
            </a:r>
            <a:r>
              <a:rPr lang="en-IN" sz="1200" dirty="0">
                <a:solidFill>
                  <a:schemeClr val="dk1"/>
                </a:solidFill>
              </a:rPr>
              <a:t>9</a:t>
            </a:r>
            <a:r>
              <a:rPr lang="en-IN" sz="1200" dirty="0">
                <a:solidFill>
                  <a:schemeClr val="dk1"/>
                </a:solidFill>
                <a:sym typeface="Arial"/>
              </a:rPr>
              <a:t>, at </a:t>
            </a:r>
            <a:r>
              <a:rPr lang="en-IN" sz="1200" dirty="0">
                <a:solidFill>
                  <a:schemeClr val="dk1"/>
                </a:solidFill>
              </a:rPr>
              <a:t>8</a:t>
            </a:r>
            <a:r>
              <a:rPr lang="en-IN" sz="1200" dirty="0">
                <a:solidFill>
                  <a:schemeClr val="dk1"/>
                </a:solidFill>
                <a:sym typeface="Arial"/>
              </a:rPr>
              <a:t>pm CST when the IEEE Student Branch at </a:t>
            </a:r>
            <a:r>
              <a:rPr lang="en-IN" sz="1200" u="sng" dirty="0">
                <a:solidFill>
                  <a:schemeClr val="hlink"/>
                </a:solidFill>
                <a:sym typeface="Arial"/>
                <a:hlinkClick r:id="rId5"/>
              </a:rPr>
              <a:t>Texas A&amp;M University</a:t>
            </a:r>
            <a:r>
              <a:rPr lang="en-IN" sz="1200" dirty="0">
                <a:solidFill>
                  <a:schemeClr val="dk1"/>
                </a:solidFill>
                <a:sym typeface="Arial"/>
              </a:rPr>
              <a:t> </a:t>
            </a:r>
            <a:r>
              <a:rPr lang="en-IN" sz="1200" dirty="0">
                <a:solidFill>
                  <a:schemeClr val="dk1"/>
                </a:solidFill>
              </a:rPr>
              <a:t>hosted</a:t>
            </a:r>
            <a:r>
              <a:rPr lang="en-IN" sz="1200" dirty="0">
                <a:solidFill>
                  <a:schemeClr val="dk1"/>
                </a:solidFill>
                <a:sym typeface="Arial"/>
              </a:rPr>
              <a:t> </a:t>
            </a:r>
            <a:r>
              <a:rPr lang="en-IN" sz="1200" dirty="0" err="1">
                <a:solidFill>
                  <a:schemeClr val="dk1"/>
                </a:solidFill>
              </a:rPr>
              <a:t>TAMUmake</a:t>
            </a:r>
            <a:r>
              <a:rPr lang="en-IN" sz="1200" dirty="0">
                <a:solidFill>
                  <a:schemeClr val="dk1"/>
                </a:solidFill>
                <a:sym typeface="Arial"/>
              </a:rPr>
              <a:t>. </a:t>
            </a:r>
            <a:r>
              <a:rPr lang="en-IN" sz="1200" u="sng" dirty="0" err="1">
                <a:solidFill>
                  <a:schemeClr val="hlink"/>
                </a:solidFill>
                <a:hlinkClick r:id="rId6"/>
              </a:rPr>
              <a:t>TAMUmake</a:t>
            </a:r>
            <a:r>
              <a:rPr lang="en-IN" sz="1200" dirty="0">
                <a:solidFill>
                  <a:schemeClr val="dk1"/>
                </a:solidFill>
                <a:sym typeface="Arial"/>
              </a:rPr>
              <a:t> is an annual hardware hackathon and competitive programming challenge in which teams of </a:t>
            </a:r>
            <a:r>
              <a:rPr lang="en-IN" sz="1200" dirty="0">
                <a:solidFill>
                  <a:schemeClr val="dk1"/>
                </a:solidFill>
              </a:rPr>
              <a:t>s</a:t>
            </a:r>
            <a:r>
              <a:rPr lang="en-IN" sz="1200" dirty="0">
                <a:solidFill>
                  <a:schemeClr val="dk1"/>
                </a:solidFill>
                <a:sym typeface="Arial"/>
              </a:rPr>
              <a:t>tudent members</a:t>
            </a:r>
            <a:r>
              <a:rPr lang="en-IN" sz="1200" dirty="0">
                <a:solidFill>
                  <a:schemeClr val="dk1"/>
                </a:solidFill>
              </a:rPr>
              <a:t>, </a:t>
            </a:r>
            <a:r>
              <a:rPr lang="en-IN" sz="1200" dirty="0">
                <a:solidFill>
                  <a:schemeClr val="dk1"/>
                </a:solidFill>
                <a:sym typeface="Arial"/>
              </a:rPr>
              <a:t>supported by Volunteer Proctors who are IEEE members, industry profess</a:t>
            </a:r>
            <a:r>
              <a:rPr lang="en-IN" sz="1200" dirty="0">
                <a:solidFill>
                  <a:schemeClr val="dk1"/>
                </a:solidFill>
              </a:rPr>
              <a:t>ionals, and Texas A&amp;M Electrical Engineering professors,</a:t>
            </a:r>
            <a:r>
              <a:rPr lang="en-IN" sz="1200" dirty="0">
                <a:solidFill>
                  <a:schemeClr val="dk1"/>
                </a:solidFill>
                <a:sym typeface="Arial"/>
              </a:rPr>
              <a:t> compete in a 24-hour time span against each other to </a:t>
            </a:r>
            <a:r>
              <a:rPr lang="en-IN" sz="1200" dirty="0">
                <a:solidFill>
                  <a:schemeClr val="dk1"/>
                </a:solidFill>
              </a:rPr>
              <a:t>design and build a product</a:t>
            </a:r>
            <a:r>
              <a:rPr lang="en-IN" sz="1200" dirty="0">
                <a:solidFill>
                  <a:schemeClr val="dk1"/>
                </a:solidFill>
                <a:sym typeface="Arial"/>
              </a:rPr>
              <a:t>.</a:t>
            </a:r>
            <a:endParaRPr sz="1200" dirty="0"/>
          </a:p>
          <a:p>
            <a:pPr marL="0" marR="0" lvl="0" indent="0" algn="l" rtl="0">
              <a:spcBef>
                <a:spcPts val="0"/>
              </a:spcBef>
              <a:spcAft>
                <a:spcPts val="0"/>
              </a:spcAft>
              <a:buNone/>
            </a:pPr>
            <a:endParaRPr sz="1200" dirty="0">
              <a:solidFill>
                <a:schemeClr val="dk1"/>
              </a:solidFill>
              <a:sym typeface="Arial"/>
            </a:endParaRPr>
          </a:p>
          <a:p>
            <a:pPr marL="0" marR="0" lvl="0" indent="0" algn="l" rtl="0">
              <a:spcBef>
                <a:spcPts val="0"/>
              </a:spcBef>
              <a:spcAft>
                <a:spcPts val="0"/>
              </a:spcAft>
              <a:buNone/>
            </a:pPr>
            <a:r>
              <a:rPr lang="en-IN" sz="1200" dirty="0" err="1">
                <a:solidFill>
                  <a:schemeClr val="dk1"/>
                </a:solidFill>
              </a:rPr>
              <a:t>TAMUmake</a:t>
            </a:r>
            <a:r>
              <a:rPr lang="en-IN" sz="1200" dirty="0">
                <a:solidFill>
                  <a:schemeClr val="dk1"/>
                </a:solidFill>
                <a:sym typeface="Arial"/>
              </a:rPr>
              <a:t> was </a:t>
            </a:r>
            <a:r>
              <a:rPr lang="en-IN" sz="1200" dirty="0">
                <a:solidFill>
                  <a:schemeClr val="dk1"/>
                </a:solidFill>
              </a:rPr>
              <a:t>first organized</a:t>
            </a:r>
            <a:r>
              <a:rPr lang="en-IN" sz="1200" dirty="0">
                <a:solidFill>
                  <a:schemeClr val="dk1"/>
                </a:solidFill>
                <a:sym typeface="Arial"/>
              </a:rPr>
              <a:t> in </a:t>
            </a:r>
            <a:r>
              <a:rPr lang="en-IN" sz="1200" dirty="0">
                <a:solidFill>
                  <a:schemeClr val="dk1"/>
                </a:solidFill>
              </a:rPr>
              <a:t>2018</a:t>
            </a:r>
            <a:r>
              <a:rPr lang="en-IN" sz="1200" dirty="0">
                <a:solidFill>
                  <a:schemeClr val="dk1"/>
                </a:solidFill>
                <a:sym typeface="Arial"/>
              </a:rPr>
              <a:t> by </a:t>
            </a:r>
            <a:r>
              <a:rPr lang="en-IN" sz="1200" b="1" i="1" dirty="0">
                <a:solidFill>
                  <a:schemeClr val="dk1"/>
                </a:solidFill>
              </a:rPr>
              <a:t>Stephanie Wilcox</a:t>
            </a:r>
            <a:r>
              <a:rPr lang="en-IN" sz="1200" dirty="0">
                <a:solidFill>
                  <a:schemeClr val="dk1"/>
                </a:solidFill>
                <a:sym typeface="Arial"/>
              </a:rPr>
              <a:t> who, at the time, </a:t>
            </a:r>
            <a:r>
              <a:rPr lang="en-IN" sz="1200" dirty="0">
                <a:solidFill>
                  <a:schemeClr val="dk1"/>
                </a:solidFill>
              </a:rPr>
              <a:t>was an</a:t>
            </a:r>
            <a:r>
              <a:rPr lang="en-IN" sz="1200" dirty="0">
                <a:solidFill>
                  <a:schemeClr val="dk1"/>
                </a:solidFill>
                <a:sym typeface="Arial"/>
              </a:rPr>
              <a:t> </a:t>
            </a:r>
            <a:r>
              <a:rPr lang="en-IN" sz="1200" dirty="0">
                <a:solidFill>
                  <a:schemeClr val="dk1"/>
                </a:solidFill>
              </a:rPr>
              <a:t>officer in the Texas A&amp;M </a:t>
            </a:r>
            <a:r>
              <a:rPr lang="en-IN" sz="1200" dirty="0">
                <a:solidFill>
                  <a:schemeClr val="dk1"/>
                </a:solidFill>
                <a:sym typeface="Arial"/>
              </a:rPr>
              <a:t>IEEE Student </a:t>
            </a:r>
            <a:r>
              <a:rPr lang="en-IN" sz="1200" dirty="0">
                <a:solidFill>
                  <a:schemeClr val="dk1"/>
                </a:solidFill>
              </a:rPr>
              <a:t>branch</a:t>
            </a:r>
            <a:r>
              <a:rPr lang="en-IN" sz="1200" dirty="0">
                <a:solidFill>
                  <a:schemeClr val="dk1"/>
                </a:solidFill>
                <a:sym typeface="Arial"/>
              </a:rPr>
              <a:t>. The first </a:t>
            </a:r>
            <a:r>
              <a:rPr lang="en-IN" sz="1200" dirty="0" err="1">
                <a:solidFill>
                  <a:schemeClr val="dk1"/>
                </a:solidFill>
              </a:rPr>
              <a:t>TAMUmake</a:t>
            </a:r>
            <a:r>
              <a:rPr lang="en-IN" sz="1200" dirty="0">
                <a:solidFill>
                  <a:schemeClr val="dk1"/>
                </a:solidFill>
                <a:sym typeface="Arial"/>
              </a:rPr>
              <a:t> </a:t>
            </a:r>
            <a:r>
              <a:rPr lang="en-IN" sz="1200" dirty="0">
                <a:solidFill>
                  <a:schemeClr val="dk1"/>
                </a:solidFill>
              </a:rPr>
              <a:t>hackathon</a:t>
            </a:r>
            <a:r>
              <a:rPr lang="en-IN" sz="1200" dirty="0">
                <a:solidFill>
                  <a:schemeClr val="dk1"/>
                </a:solidFill>
                <a:sym typeface="Arial"/>
              </a:rPr>
              <a:t> was held in </a:t>
            </a:r>
            <a:r>
              <a:rPr lang="en-IN" sz="1200" dirty="0">
                <a:solidFill>
                  <a:schemeClr val="dk1"/>
                </a:solidFill>
              </a:rPr>
              <a:t>2018</a:t>
            </a:r>
            <a:r>
              <a:rPr lang="en-IN" sz="1200" dirty="0">
                <a:solidFill>
                  <a:schemeClr val="dk1"/>
                </a:solidFill>
                <a:sym typeface="Arial"/>
              </a:rPr>
              <a:t> with </a:t>
            </a:r>
            <a:r>
              <a:rPr lang="en-IN" sz="1200" dirty="0">
                <a:solidFill>
                  <a:schemeClr val="dk1"/>
                </a:solidFill>
              </a:rPr>
              <a:t>over 100 contestants and over 20 teams participating.</a:t>
            </a:r>
            <a:endParaRPr sz="1200" dirty="0"/>
          </a:p>
          <a:p>
            <a:pPr marL="0" marR="0" lvl="0" indent="0" algn="just" rtl="0">
              <a:spcBef>
                <a:spcPts val="0"/>
              </a:spcBef>
              <a:spcAft>
                <a:spcPts val="0"/>
              </a:spcAft>
              <a:buNone/>
            </a:pPr>
            <a:endParaRPr sz="1200" dirty="0">
              <a:solidFill>
                <a:schemeClr val="dk1"/>
              </a:solidFill>
              <a:sym typeface="Arial"/>
            </a:endParaRPr>
          </a:p>
          <a:p>
            <a:pPr marL="0" marR="0" lvl="0" indent="0" algn="just" rtl="0">
              <a:spcBef>
                <a:spcPts val="0"/>
              </a:spcBef>
              <a:spcAft>
                <a:spcPts val="0"/>
              </a:spcAft>
              <a:buNone/>
            </a:pPr>
            <a:r>
              <a:rPr lang="en-IN" sz="1200" dirty="0">
                <a:solidFill>
                  <a:schemeClr val="dk1"/>
                </a:solidFill>
                <a:sym typeface="Arial"/>
              </a:rPr>
              <a:t>T</a:t>
            </a:r>
            <a:r>
              <a:rPr lang="en-IN" sz="1200" dirty="0">
                <a:solidFill>
                  <a:schemeClr val="dk1"/>
                </a:solidFill>
              </a:rPr>
              <a:t>he 25</a:t>
            </a:r>
            <a:r>
              <a:rPr lang="en-IN" sz="1200" dirty="0">
                <a:solidFill>
                  <a:schemeClr val="dk1"/>
                </a:solidFill>
                <a:sym typeface="Arial"/>
              </a:rPr>
              <a:t> </a:t>
            </a:r>
            <a:r>
              <a:rPr lang="en-IN" sz="1200" dirty="0" smtClean="0">
                <a:solidFill>
                  <a:schemeClr val="dk1"/>
                </a:solidFill>
                <a:sym typeface="Arial"/>
              </a:rPr>
              <a:t>team</a:t>
            </a:r>
            <a:r>
              <a:rPr lang="en-IN" sz="1200" dirty="0" smtClean="0">
                <a:solidFill>
                  <a:schemeClr val="dk1"/>
                </a:solidFill>
              </a:rPr>
              <a:t>s comprised of more than 80 registered participants at </a:t>
            </a:r>
            <a:r>
              <a:rPr lang="en-IN" sz="1200" dirty="0">
                <a:solidFill>
                  <a:schemeClr val="dk1"/>
                </a:solidFill>
              </a:rPr>
              <a:t>this </a:t>
            </a:r>
            <a:r>
              <a:rPr lang="en-IN" sz="1200" dirty="0">
                <a:solidFill>
                  <a:schemeClr val="dk1"/>
                </a:solidFill>
                <a:sym typeface="Arial"/>
              </a:rPr>
              <a:t>year’s </a:t>
            </a:r>
            <a:r>
              <a:rPr lang="en-IN" sz="1200" dirty="0" err="1">
                <a:solidFill>
                  <a:schemeClr val="dk1"/>
                </a:solidFill>
              </a:rPr>
              <a:t>TAMUmake</a:t>
            </a:r>
            <a:r>
              <a:rPr lang="en-IN" sz="1200" dirty="0">
                <a:solidFill>
                  <a:schemeClr val="dk1"/>
                </a:solidFill>
                <a:sym typeface="Arial"/>
              </a:rPr>
              <a:t> saw </a:t>
            </a:r>
            <a:r>
              <a:rPr lang="en-IN" sz="1200" dirty="0">
                <a:solidFill>
                  <a:schemeClr val="dk1"/>
                </a:solidFill>
              </a:rPr>
              <a:t>little</a:t>
            </a:r>
            <a:r>
              <a:rPr lang="en-IN" sz="1200" dirty="0">
                <a:solidFill>
                  <a:schemeClr val="dk1"/>
                </a:solidFill>
                <a:sym typeface="Arial"/>
              </a:rPr>
              <a:t> sleep, but ple</a:t>
            </a:r>
            <a:r>
              <a:rPr lang="en-IN" sz="1200" dirty="0">
                <a:solidFill>
                  <a:schemeClr val="dk1"/>
                </a:solidFill>
              </a:rPr>
              <a:t>nty of </a:t>
            </a:r>
            <a:r>
              <a:rPr lang="en-IN" sz="1200" dirty="0">
                <a:solidFill>
                  <a:schemeClr val="dk1"/>
                </a:solidFill>
                <a:sym typeface="Arial"/>
              </a:rPr>
              <a:t>excitement, nervousness, and </a:t>
            </a:r>
            <a:r>
              <a:rPr lang="en-IN" sz="1200" dirty="0">
                <a:solidFill>
                  <a:schemeClr val="dk1"/>
                </a:solidFill>
              </a:rPr>
              <a:t>even </a:t>
            </a:r>
            <a:r>
              <a:rPr lang="en-IN" sz="1200" dirty="0">
                <a:solidFill>
                  <a:schemeClr val="dk1"/>
                </a:solidFill>
                <a:sym typeface="Arial"/>
              </a:rPr>
              <a:t>some frustration throughout the 24 hour competition. But on Saturday, </a:t>
            </a:r>
            <a:r>
              <a:rPr lang="en-IN" sz="1200" dirty="0">
                <a:solidFill>
                  <a:schemeClr val="dk1"/>
                </a:solidFill>
              </a:rPr>
              <a:t>February</a:t>
            </a:r>
            <a:r>
              <a:rPr lang="en-IN" sz="1200" dirty="0">
                <a:solidFill>
                  <a:schemeClr val="dk1"/>
                </a:solidFill>
                <a:sym typeface="Arial"/>
              </a:rPr>
              <a:t> </a:t>
            </a:r>
            <a:r>
              <a:rPr lang="en-IN" sz="1200" dirty="0">
                <a:solidFill>
                  <a:schemeClr val="dk1"/>
                </a:solidFill>
              </a:rPr>
              <a:t>16</a:t>
            </a:r>
            <a:r>
              <a:rPr lang="en-IN" sz="1200" dirty="0">
                <a:solidFill>
                  <a:schemeClr val="dk1"/>
                </a:solidFill>
                <a:sym typeface="Arial"/>
              </a:rPr>
              <a:t>, 201</a:t>
            </a:r>
            <a:r>
              <a:rPr lang="en-IN" sz="1200" dirty="0">
                <a:solidFill>
                  <a:schemeClr val="dk1"/>
                </a:solidFill>
              </a:rPr>
              <a:t>9</a:t>
            </a:r>
            <a:r>
              <a:rPr lang="en-IN" sz="1200" dirty="0">
                <a:solidFill>
                  <a:schemeClr val="dk1"/>
                </a:solidFill>
                <a:sym typeface="Arial"/>
              </a:rPr>
              <a:t> at </a:t>
            </a:r>
            <a:r>
              <a:rPr lang="en-IN" sz="1200" dirty="0">
                <a:solidFill>
                  <a:schemeClr val="dk1"/>
                </a:solidFill>
              </a:rPr>
              <a:t>10</a:t>
            </a:r>
            <a:r>
              <a:rPr lang="en-IN" sz="1200" dirty="0">
                <a:solidFill>
                  <a:schemeClr val="dk1"/>
                </a:solidFill>
                <a:sym typeface="Arial"/>
              </a:rPr>
              <a:t>pm the results were in….</a:t>
            </a:r>
            <a:r>
              <a:rPr lang="en-IN" sz="1200" dirty="0">
                <a:solidFill>
                  <a:schemeClr val="dk1"/>
                </a:solidFill>
              </a:rPr>
              <a:t>the </a:t>
            </a:r>
            <a:r>
              <a:rPr lang="en-IN" sz="1200" b="1" dirty="0">
                <a:solidFill>
                  <a:schemeClr val="dk1"/>
                </a:solidFill>
              </a:rPr>
              <a:t>3rd place winners</a:t>
            </a:r>
            <a:r>
              <a:rPr lang="en-IN" sz="1200" dirty="0">
                <a:solidFill>
                  <a:schemeClr val="dk1"/>
                </a:solidFill>
              </a:rPr>
              <a:t>, a team of two, created a simple yet effective firearm security method based on RFID technology. </a:t>
            </a:r>
            <a:r>
              <a:rPr lang="en-IN" sz="1200" b="1" dirty="0">
                <a:solidFill>
                  <a:schemeClr val="dk1"/>
                </a:solidFill>
              </a:rPr>
              <a:t>2nd place </a:t>
            </a:r>
            <a:r>
              <a:rPr lang="en-IN" sz="1200" dirty="0">
                <a:solidFill>
                  <a:schemeClr val="dk1"/>
                </a:solidFill>
              </a:rPr>
              <a:t>went to a team that built an module that would sit on top of trash cans and determine if the item placed on the surface was compost, recyclable, or trash and then deposit that item into the corresponding bin. </a:t>
            </a:r>
            <a:r>
              <a:rPr lang="en-IN" sz="1200" dirty="0" smtClean="0">
                <a:solidFill>
                  <a:schemeClr val="dk1"/>
                </a:solidFill>
              </a:rPr>
              <a:t>The </a:t>
            </a:r>
            <a:r>
              <a:rPr lang="en-IN" sz="1200" b="1" dirty="0" smtClean="0">
                <a:solidFill>
                  <a:schemeClr val="dk1"/>
                </a:solidFill>
              </a:rPr>
              <a:t>1st </a:t>
            </a:r>
            <a:r>
              <a:rPr lang="en-IN" sz="1200" b="1" dirty="0">
                <a:solidFill>
                  <a:schemeClr val="dk1"/>
                </a:solidFill>
              </a:rPr>
              <a:t>place </a:t>
            </a:r>
            <a:r>
              <a:rPr lang="en-IN" sz="1200" dirty="0">
                <a:solidFill>
                  <a:schemeClr val="dk1"/>
                </a:solidFill>
              </a:rPr>
              <a:t>went to a laser drawing system that could be controlled remotely from an iPad. The user could draw a design on their smart device and the high intensity laser would draw that design on a fluorescent surface that would maintain the design for up to 30 seconds</a:t>
            </a:r>
            <a:r>
              <a:rPr lang="en-IN" sz="1200" dirty="0" smtClean="0">
                <a:solidFill>
                  <a:schemeClr val="dk1"/>
                </a:solidFill>
              </a:rPr>
              <a:t>.</a:t>
            </a:r>
          </a:p>
          <a:p>
            <a:pPr marL="0" marR="0" lvl="0" indent="0" algn="just" rtl="0">
              <a:spcBef>
                <a:spcPts val="0"/>
              </a:spcBef>
              <a:spcAft>
                <a:spcPts val="0"/>
              </a:spcAft>
              <a:buNone/>
            </a:pPr>
            <a:endParaRPr lang="en-IN" sz="1200" i="1" dirty="0">
              <a:solidFill>
                <a:schemeClr val="dk1"/>
              </a:solidFill>
              <a:sym typeface="Arial"/>
            </a:endParaRPr>
          </a:p>
        </p:txBody>
      </p:sp>
      <p:pic>
        <p:nvPicPr>
          <p:cNvPr id="89" name="Google Shape;89;p13"/>
          <p:cNvPicPr preferRelativeResize="0"/>
          <p:nvPr/>
        </p:nvPicPr>
        <p:blipFill rotWithShape="1">
          <a:blip r:embed="rId7">
            <a:alphaModFix/>
          </a:blip>
          <a:srcRect r="44466"/>
          <a:stretch/>
        </p:blipFill>
        <p:spPr>
          <a:xfrm>
            <a:off x="52398" y="609600"/>
            <a:ext cx="2244226" cy="2273249"/>
          </a:xfrm>
          <a:prstGeom prst="rect">
            <a:avLst/>
          </a:prstGeom>
          <a:noFill/>
          <a:ln>
            <a:noFill/>
          </a:ln>
        </p:spPr>
      </p:pic>
      <p:pic>
        <p:nvPicPr>
          <p:cNvPr id="93" name="Google Shape;93;p13"/>
          <p:cNvPicPr preferRelativeResize="0"/>
          <p:nvPr/>
        </p:nvPicPr>
        <p:blipFill>
          <a:blip r:embed="rId8">
            <a:alphaModFix/>
          </a:blip>
          <a:stretch>
            <a:fillRect/>
          </a:stretch>
        </p:blipFill>
        <p:spPr>
          <a:xfrm>
            <a:off x="2296624" y="905036"/>
            <a:ext cx="4104177" cy="1663324"/>
          </a:xfrm>
          <a:prstGeom prst="rect">
            <a:avLst/>
          </a:prstGeom>
          <a:noFill/>
          <a:ln>
            <a:noFill/>
          </a:ln>
        </p:spPr>
      </p:pic>
      <p:pic>
        <p:nvPicPr>
          <p:cNvPr id="12" name="Google Shape;90;p13"/>
          <p:cNvPicPr preferRelativeResize="0"/>
          <p:nvPr/>
        </p:nvPicPr>
        <p:blipFill rotWithShape="1">
          <a:blip r:embed="rId9">
            <a:alphaModFix/>
          </a:blip>
          <a:srcRect t="11772" b="27389"/>
          <a:stretch/>
        </p:blipFill>
        <p:spPr>
          <a:xfrm>
            <a:off x="1694482" y="6857981"/>
            <a:ext cx="3548793" cy="1555979"/>
          </a:xfrm>
          <a:prstGeom prst="rect">
            <a:avLst/>
          </a:prstGeom>
          <a:noFill/>
          <a:ln>
            <a:noFill/>
          </a:ln>
        </p:spPr>
      </p:pic>
      <p:pic>
        <p:nvPicPr>
          <p:cNvPr id="13" name="Google Shape;91;p13"/>
          <p:cNvPicPr preferRelativeResize="0"/>
          <p:nvPr/>
        </p:nvPicPr>
        <p:blipFill rotWithShape="1">
          <a:blip r:embed="rId10">
            <a:alphaModFix/>
          </a:blip>
          <a:srcRect l="28906" r="28906"/>
          <a:stretch/>
        </p:blipFill>
        <p:spPr>
          <a:xfrm>
            <a:off x="217714" y="6862403"/>
            <a:ext cx="1358575" cy="1547135"/>
          </a:xfrm>
          <a:prstGeom prst="rect">
            <a:avLst/>
          </a:prstGeom>
          <a:noFill/>
          <a:ln>
            <a:noFill/>
          </a:ln>
        </p:spPr>
      </p:pic>
      <p:pic>
        <p:nvPicPr>
          <p:cNvPr id="14" name="Google Shape;92;p13"/>
          <p:cNvPicPr preferRelativeResize="0"/>
          <p:nvPr/>
        </p:nvPicPr>
        <p:blipFill rotWithShape="1">
          <a:blip r:embed="rId11">
            <a:alphaModFix/>
          </a:blip>
          <a:srcRect l="23997" r="24002"/>
          <a:stretch/>
        </p:blipFill>
        <p:spPr>
          <a:xfrm>
            <a:off x="5361468" y="6862416"/>
            <a:ext cx="1244130" cy="1547109"/>
          </a:xfrm>
          <a:prstGeom prst="rect">
            <a:avLst/>
          </a:prstGeom>
          <a:noFill/>
          <a:ln>
            <a:noFill/>
          </a:ln>
        </p:spPr>
      </p:pic>
      <p:sp>
        <p:nvSpPr>
          <p:cNvPr id="2" name="TextBox 1"/>
          <p:cNvSpPr txBox="1"/>
          <p:nvPr/>
        </p:nvSpPr>
        <p:spPr>
          <a:xfrm>
            <a:off x="5043835" y="8439739"/>
            <a:ext cx="1696298" cy="307777"/>
          </a:xfrm>
          <a:prstGeom prst="rect">
            <a:avLst/>
          </a:prstGeom>
          <a:noFill/>
        </p:spPr>
        <p:txBody>
          <a:bodyPr wrap="none" rtlCol="0">
            <a:spAutoFit/>
          </a:bodyPr>
          <a:lstStyle/>
          <a:p>
            <a:r>
              <a:rPr lang="en-US" dirty="0" smtClean="0"/>
              <a:t>Continue to page 2</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0" y="0"/>
            <a:ext cx="6858000" cy="655856"/>
          </a:xfrm>
          <a:prstGeom prst="rect">
            <a:avLst/>
          </a:prstGeom>
          <a:noFill/>
          <a:ln>
            <a:noFill/>
          </a:ln>
        </p:spPr>
      </p:pic>
      <p:pic>
        <p:nvPicPr>
          <p:cNvPr id="85" name="Google Shape;85;p13"/>
          <p:cNvPicPr preferRelativeResize="0"/>
          <p:nvPr/>
        </p:nvPicPr>
        <p:blipFill rotWithShape="1">
          <a:blip r:embed="rId4">
            <a:alphaModFix/>
          </a:blip>
          <a:srcRect/>
          <a:stretch/>
        </p:blipFill>
        <p:spPr>
          <a:xfrm>
            <a:off x="0" y="8682037"/>
            <a:ext cx="6858000" cy="461963"/>
          </a:xfrm>
          <a:prstGeom prst="rect">
            <a:avLst/>
          </a:prstGeom>
          <a:noFill/>
          <a:ln>
            <a:noFill/>
          </a:ln>
        </p:spPr>
      </p:pic>
      <p:sp>
        <p:nvSpPr>
          <p:cNvPr id="86" name="Google Shape;86;p13"/>
          <p:cNvSpPr txBox="1"/>
          <p:nvPr/>
        </p:nvSpPr>
        <p:spPr>
          <a:xfrm>
            <a:off x="3124200" y="8774668"/>
            <a:ext cx="373692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dirty="0">
                <a:solidFill>
                  <a:schemeClr val="lt1"/>
                </a:solidFill>
                <a:latin typeface="Calibri"/>
                <a:ea typeface="Calibri"/>
                <a:cs typeface="Calibri"/>
                <a:sym typeface="Calibri"/>
              </a:rPr>
              <a:t>IEEE R5 Article: Published </a:t>
            </a:r>
            <a:r>
              <a:rPr lang="en-IN" sz="1800" dirty="0" smtClean="0">
                <a:solidFill>
                  <a:schemeClr val="lt1"/>
                </a:solidFill>
                <a:latin typeface="Calibri"/>
                <a:ea typeface="Calibri"/>
                <a:cs typeface="Calibri"/>
                <a:sym typeface="Calibri"/>
              </a:rPr>
              <a:t>02/20/2019</a:t>
            </a:r>
            <a:endParaRPr sz="1800" dirty="0">
              <a:solidFill>
                <a:schemeClr val="lt1"/>
              </a:solidFill>
              <a:latin typeface="Calibri"/>
              <a:ea typeface="Calibri"/>
              <a:cs typeface="Calibri"/>
              <a:sym typeface="Calibri"/>
            </a:endParaRPr>
          </a:p>
        </p:txBody>
      </p:sp>
      <p:sp>
        <p:nvSpPr>
          <p:cNvPr id="87" name="Google Shape;87;p13"/>
          <p:cNvSpPr txBox="1"/>
          <p:nvPr/>
        </p:nvSpPr>
        <p:spPr>
          <a:xfrm>
            <a:off x="9524" y="-36731"/>
            <a:ext cx="623887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dirty="0">
                <a:solidFill>
                  <a:schemeClr val="lt1"/>
                </a:solidFill>
                <a:latin typeface="Calibri"/>
                <a:ea typeface="Calibri"/>
                <a:cs typeface="Calibri"/>
                <a:sym typeface="Calibri"/>
              </a:rPr>
              <a:t>IEEE Texas A&amp;M Hosts </a:t>
            </a:r>
            <a:r>
              <a:rPr lang="en-IN" sz="1800" b="1" dirty="0" err="1">
                <a:solidFill>
                  <a:schemeClr val="lt1"/>
                </a:solidFill>
                <a:latin typeface="Calibri"/>
                <a:ea typeface="Calibri"/>
                <a:cs typeface="Calibri"/>
                <a:sym typeface="Calibri"/>
              </a:rPr>
              <a:t>TAMUmake</a:t>
            </a:r>
            <a:r>
              <a:rPr lang="en-IN" sz="1800" b="1" dirty="0">
                <a:solidFill>
                  <a:schemeClr val="lt1"/>
                </a:solidFill>
                <a:latin typeface="Calibri"/>
                <a:ea typeface="Calibri"/>
                <a:cs typeface="Calibri"/>
                <a:sym typeface="Calibri"/>
              </a:rPr>
              <a:t> </a:t>
            </a: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IN" sz="1800" b="1" dirty="0">
                <a:solidFill>
                  <a:schemeClr val="lt1"/>
                </a:solidFill>
                <a:latin typeface="Calibri"/>
                <a:ea typeface="Calibri"/>
                <a:cs typeface="Calibri"/>
                <a:sym typeface="Calibri"/>
              </a:rPr>
              <a:t>Supported by the IEEE Houston Section</a:t>
            </a:r>
            <a:endParaRPr dirty="0"/>
          </a:p>
        </p:txBody>
      </p:sp>
      <p:sp>
        <p:nvSpPr>
          <p:cNvPr id="88" name="Google Shape;88;p13"/>
          <p:cNvSpPr/>
          <p:nvPr/>
        </p:nvSpPr>
        <p:spPr>
          <a:xfrm>
            <a:off x="172624" y="5798473"/>
            <a:ext cx="6553200" cy="2916507"/>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endParaRPr lang="en-IN" sz="1050" i="1" dirty="0">
              <a:solidFill>
                <a:schemeClr val="dk1"/>
              </a:solidFill>
              <a:latin typeface="Arial"/>
              <a:ea typeface="Arial"/>
              <a:cs typeface="Arial"/>
              <a:sym typeface="Arial"/>
            </a:endParaRPr>
          </a:p>
          <a:p>
            <a:pPr marL="0" marR="0" lvl="0" indent="0" algn="just" rtl="0">
              <a:spcBef>
                <a:spcPts val="0"/>
              </a:spcBef>
              <a:spcAft>
                <a:spcPts val="0"/>
              </a:spcAft>
              <a:buNone/>
            </a:pPr>
            <a:r>
              <a:rPr lang="en-IN" sz="1050" i="1" dirty="0" smtClean="0">
                <a:solidFill>
                  <a:schemeClr val="dk1"/>
                </a:solidFill>
              </a:rPr>
              <a:t>“It was very exciting to see so many TAMU community participants, volunteers and leaders working together, supporting one another, and having a little fun in the process. I would love to find a way for all of the other IEEE Student Branches to share this Best Practice.”</a:t>
            </a:r>
            <a:r>
              <a:rPr lang="en-IN" sz="1050" dirty="0" smtClean="0">
                <a:solidFill>
                  <a:schemeClr val="dk1"/>
                </a:solidFill>
              </a:rPr>
              <a:t> Says Christopher Sanderson, IEEE South Area Chair and HOU Sec. Vice-Chair.</a:t>
            </a:r>
            <a:r>
              <a:rPr lang="en-IN" sz="1050" i="1" dirty="0" smtClean="0">
                <a:solidFill>
                  <a:schemeClr val="dk1"/>
                </a:solidFill>
              </a:rPr>
              <a:t> </a:t>
            </a:r>
            <a:endParaRPr sz="1050" i="1" dirty="0">
              <a:solidFill>
                <a:schemeClr val="dk1"/>
              </a:solidFill>
              <a:latin typeface="Arial"/>
              <a:ea typeface="Arial"/>
              <a:cs typeface="Arial"/>
              <a:sym typeface="Arial"/>
            </a:endParaRPr>
          </a:p>
          <a:p>
            <a:pPr marL="0" marR="0" lvl="0" indent="0" algn="just" rtl="0">
              <a:spcBef>
                <a:spcPts val="0"/>
              </a:spcBef>
              <a:spcAft>
                <a:spcPts val="0"/>
              </a:spcAft>
              <a:buNone/>
            </a:pPr>
            <a:endParaRPr sz="1050" dirty="0">
              <a:solidFill>
                <a:schemeClr val="dk1"/>
              </a:solidFill>
              <a:latin typeface="Arial"/>
              <a:ea typeface="Arial"/>
              <a:cs typeface="Arial"/>
              <a:sym typeface="Arial"/>
            </a:endParaRPr>
          </a:p>
          <a:p>
            <a:pPr lvl="0"/>
            <a:r>
              <a:rPr lang="en-IN" sz="1050" dirty="0">
                <a:solidFill>
                  <a:schemeClr val="dk1"/>
                </a:solidFill>
                <a:latin typeface="Arial"/>
                <a:ea typeface="Arial"/>
                <a:cs typeface="Arial"/>
                <a:sym typeface="Arial"/>
              </a:rPr>
              <a:t>This year’s </a:t>
            </a:r>
            <a:r>
              <a:rPr lang="en-IN" sz="1050" dirty="0" err="1">
                <a:solidFill>
                  <a:schemeClr val="dk1"/>
                </a:solidFill>
              </a:rPr>
              <a:t>TAMUmake</a:t>
            </a:r>
            <a:r>
              <a:rPr lang="en-IN" sz="1050" dirty="0">
                <a:solidFill>
                  <a:schemeClr val="dk1"/>
                </a:solidFill>
                <a:latin typeface="Arial"/>
                <a:ea typeface="Arial"/>
                <a:cs typeface="Arial"/>
                <a:sym typeface="Arial"/>
              </a:rPr>
              <a:t> </a:t>
            </a:r>
            <a:r>
              <a:rPr lang="en-IN" sz="1050" dirty="0">
                <a:solidFill>
                  <a:schemeClr val="dk1"/>
                </a:solidFill>
              </a:rPr>
              <a:t>hardware hackathon</a:t>
            </a:r>
            <a:r>
              <a:rPr lang="en-IN" sz="1050" dirty="0">
                <a:solidFill>
                  <a:schemeClr val="dk1"/>
                </a:solidFill>
                <a:latin typeface="Arial"/>
                <a:ea typeface="Arial"/>
                <a:cs typeface="Arial"/>
                <a:sym typeface="Arial"/>
              </a:rPr>
              <a:t> could not exist without the outstanding efforts of </a:t>
            </a:r>
            <a:r>
              <a:rPr lang="en-IN" sz="1050" b="1" dirty="0">
                <a:solidFill>
                  <a:schemeClr val="dk1"/>
                </a:solidFill>
                <a:latin typeface="Arial"/>
                <a:ea typeface="Arial"/>
                <a:cs typeface="Arial"/>
                <a:sym typeface="Arial"/>
                <a:hlinkClick r:id="rId5"/>
              </a:rPr>
              <a:t>Christopher Sanderson</a:t>
            </a:r>
            <a:r>
              <a:rPr lang="en-IN" sz="1050" b="1" dirty="0" smtClean="0">
                <a:solidFill>
                  <a:schemeClr val="dk1"/>
                </a:solidFill>
                <a:latin typeface="Arial"/>
                <a:ea typeface="Arial"/>
                <a:cs typeface="Arial"/>
                <a:sym typeface="Arial"/>
              </a:rPr>
              <a:t>, </a:t>
            </a:r>
            <a:r>
              <a:rPr lang="en-IN" sz="1050" dirty="0" smtClean="0">
                <a:solidFill>
                  <a:schemeClr val="dk1"/>
                </a:solidFill>
                <a:latin typeface="Arial"/>
                <a:ea typeface="Arial"/>
                <a:cs typeface="Arial"/>
                <a:sym typeface="Arial"/>
              </a:rPr>
              <a:t>HOU Sec Secretary </a:t>
            </a:r>
            <a:r>
              <a:rPr lang="en-IN" sz="1050" b="1" dirty="0" smtClean="0">
                <a:solidFill>
                  <a:schemeClr val="dk1"/>
                </a:solidFill>
                <a:latin typeface="Arial"/>
                <a:ea typeface="Arial"/>
                <a:cs typeface="Arial"/>
                <a:sym typeface="Arial"/>
                <a:hlinkClick r:id="rId6"/>
              </a:rPr>
              <a:t>Moriah Hargrove-Anders</a:t>
            </a:r>
            <a:r>
              <a:rPr lang="en-IN" sz="1050" b="1" dirty="0" smtClean="0">
                <a:solidFill>
                  <a:schemeClr val="dk1"/>
                </a:solidFill>
                <a:latin typeface="Arial"/>
                <a:ea typeface="Arial"/>
                <a:cs typeface="Arial"/>
                <a:sym typeface="Arial"/>
              </a:rPr>
              <a:t>, </a:t>
            </a:r>
            <a:r>
              <a:rPr lang="en-IN" sz="1050" dirty="0" smtClean="0">
                <a:solidFill>
                  <a:schemeClr val="dk1"/>
                </a:solidFill>
              </a:rPr>
              <a:t>and </a:t>
            </a:r>
            <a:r>
              <a:rPr lang="en-IN" sz="1050" dirty="0"/>
              <a:t>IEEE Senior University Partnership Program Manager</a:t>
            </a:r>
            <a:r>
              <a:rPr lang="en-IN" sz="1050" dirty="0" smtClean="0">
                <a:solidFill>
                  <a:schemeClr val="dk1"/>
                </a:solidFill>
              </a:rPr>
              <a:t> </a:t>
            </a:r>
            <a:r>
              <a:rPr lang="en-IN" sz="1050" b="1" dirty="0" smtClean="0">
                <a:solidFill>
                  <a:schemeClr val="dk1"/>
                </a:solidFill>
                <a:hlinkClick r:id="rId7"/>
              </a:rPr>
              <a:t>Kristen </a:t>
            </a:r>
            <a:r>
              <a:rPr lang="en-IN" sz="1050" b="1" dirty="0" err="1">
                <a:solidFill>
                  <a:schemeClr val="dk1"/>
                </a:solidFill>
                <a:hlinkClick r:id="rId7"/>
              </a:rPr>
              <a:t>MacCartney</a:t>
            </a:r>
            <a:r>
              <a:rPr lang="en-IN" sz="1050" dirty="0">
                <a:solidFill>
                  <a:schemeClr val="dk1"/>
                </a:solidFill>
                <a:latin typeface="Arial"/>
                <a:ea typeface="Arial"/>
                <a:cs typeface="Arial"/>
                <a:sym typeface="Arial"/>
              </a:rPr>
              <a:t>. Additional thank you support from</a:t>
            </a:r>
            <a:r>
              <a:rPr lang="en-IN" sz="1050" b="1" u="sng" dirty="0">
                <a:solidFill>
                  <a:schemeClr val="hlink"/>
                </a:solidFill>
                <a:latin typeface="Arial"/>
                <a:ea typeface="Arial"/>
                <a:cs typeface="Arial"/>
                <a:sym typeface="Arial"/>
                <a:hlinkClick r:id="rId8"/>
              </a:rPr>
              <a:t> Texas A</a:t>
            </a:r>
            <a:r>
              <a:rPr lang="en-IN" sz="1050" b="1" u="sng" dirty="0">
                <a:solidFill>
                  <a:schemeClr val="hlink"/>
                </a:solidFill>
                <a:hlinkClick r:id="rId8"/>
              </a:rPr>
              <a:t>&amp;M </a:t>
            </a:r>
            <a:r>
              <a:rPr lang="en-IN" sz="1050" b="1" u="sng" dirty="0">
                <a:solidFill>
                  <a:schemeClr val="hlink"/>
                </a:solidFill>
                <a:latin typeface="Arial"/>
                <a:ea typeface="Arial"/>
                <a:cs typeface="Arial"/>
                <a:sym typeface="Arial"/>
                <a:hlinkClick r:id="rId8"/>
              </a:rPr>
              <a:t>University</a:t>
            </a:r>
            <a:r>
              <a:rPr lang="en-IN" sz="1050" dirty="0">
                <a:solidFill>
                  <a:schemeClr val="dk1"/>
                </a:solidFill>
                <a:latin typeface="Arial"/>
                <a:ea typeface="Arial"/>
                <a:cs typeface="Arial"/>
                <a:sym typeface="Arial"/>
              </a:rPr>
              <a:t> Student Branches representatives </a:t>
            </a:r>
            <a:r>
              <a:rPr lang="en-IN" sz="1050" b="1" dirty="0">
                <a:solidFill>
                  <a:schemeClr val="dk1"/>
                </a:solidFill>
              </a:rPr>
              <a:t>Gerardo </a:t>
            </a:r>
            <a:r>
              <a:rPr lang="en-IN" sz="1050" b="1" dirty="0" err="1">
                <a:solidFill>
                  <a:schemeClr val="dk1"/>
                </a:solidFill>
              </a:rPr>
              <a:t>Montemayor</a:t>
            </a:r>
            <a:r>
              <a:rPr lang="en-IN" sz="1050" dirty="0">
                <a:solidFill>
                  <a:schemeClr val="dk1"/>
                </a:solidFill>
                <a:latin typeface="Arial"/>
                <a:ea typeface="Arial"/>
                <a:cs typeface="Arial"/>
                <a:sym typeface="Arial"/>
              </a:rPr>
              <a:t> and </a:t>
            </a:r>
            <a:r>
              <a:rPr lang="en-IN" sz="1050" b="1" dirty="0" err="1">
                <a:solidFill>
                  <a:schemeClr val="dk1"/>
                </a:solidFill>
              </a:rPr>
              <a:t>Bijan</a:t>
            </a:r>
            <a:r>
              <a:rPr lang="en-IN" sz="1050" b="1" dirty="0">
                <a:solidFill>
                  <a:schemeClr val="dk1"/>
                </a:solidFill>
              </a:rPr>
              <a:t> </a:t>
            </a:r>
            <a:r>
              <a:rPr lang="en-IN" sz="1050" b="1" dirty="0" err="1">
                <a:solidFill>
                  <a:schemeClr val="dk1"/>
                </a:solidFill>
              </a:rPr>
              <a:t>Nekovei</a:t>
            </a:r>
            <a:r>
              <a:rPr lang="en-IN" sz="1050" dirty="0">
                <a:solidFill>
                  <a:schemeClr val="dk1"/>
                </a:solidFill>
                <a:latin typeface="Arial"/>
                <a:ea typeface="Arial"/>
                <a:cs typeface="Arial"/>
                <a:sym typeface="Arial"/>
              </a:rPr>
              <a:t> for their leadership and coordination of the event.</a:t>
            </a:r>
            <a:endParaRPr dirty="0"/>
          </a:p>
          <a:p>
            <a:pPr marL="0" marR="0" lvl="0" indent="0" algn="just" rtl="0">
              <a:spcBef>
                <a:spcPts val="0"/>
              </a:spcBef>
              <a:spcAft>
                <a:spcPts val="0"/>
              </a:spcAft>
              <a:buNone/>
            </a:pPr>
            <a:endParaRPr lang="en-US" sz="1050" dirty="0" smtClean="0">
              <a:solidFill>
                <a:schemeClr val="dk1"/>
              </a:solidFill>
              <a:latin typeface="Arial"/>
              <a:ea typeface="Arial"/>
              <a:cs typeface="Arial"/>
              <a:sym typeface="Arial"/>
            </a:endParaRPr>
          </a:p>
          <a:p>
            <a:pPr lvl="0" algn="just"/>
            <a:r>
              <a:rPr lang="en-IN" sz="1050" b="1" dirty="0" smtClean="0"/>
              <a:t>About </a:t>
            </a:r>
            <a:r>
              <a:rPr lang="en-IN" sz="1050" b="1" dirty="0" smtClean="0">
                <a:hlinkClick r:id="rId9"/>
              </a:rPr>
              <a:t>IEEE Region 5 (R5</a:t>
            </a:r>
            <a:r>
              <a:rPr lang="en-IN" sz="1050" b="1" dirty="0" smtClean="0"/>
              <a:t>)</a:t>
            </a:r>
          </a:p>
          <a:p>
            <a:pPr lvl="0" algn="just"/>
            <a:r>
              <a:rPr lang="en-IN" sz="1050" dirty="0" smtClean="0"/>
              <a:t>IEEE R5 serves more </a:t>
            </a:r>
            <a:r>
              <a:rPr lang="en-IN" sz="1050" dirty="0"/>
              <a:t>than 23,000 IEEE Members, </a:t>
            </a:r>
            <a:r>
              <a:rPr lang="en-IN" sz="1050" dirty="0" smtClean="0"/>
              <a:t>over </a:t>
            </a:r>
            <a:r>
              <a:rPr lang="en-IN" sz="1050" dirty="0"/>
              <a:t>3,600 IEEE </a:t>
            </a:r>
            <a:r>
              <a:rPr lang="en-IN" sz="1050" dirty="0" smtClean="0"/>
              <a:t>Student, more </a:t>
            </a:r>
            <a:r>
              <a:rPr lang="en-IN" sz="1050" dirty="0"/>
              <a:t>than 90 Student Branches and Eta Kappa Nu Chapters associated with the 26 Local IEEE </a:t>
            </a:r>
            <a:r>
              <a:rPr lang="en-IN" sz="1050" dirty="0" smtClean="0"/>
              <a:t>Sections. It is comprised of R5 </a:t>
            </a:r>
            <a:r>
              <a:rPr lang="en-IN" sz="1050" dirty="0"/>
              <a:t>Officers and Program </a:t>
            </a:r>
            <a:r>
              <a:rPr lang="en-IN" sz="1050" dirty="0" smtClean="0"/>
              <a:t>Coordinators.</a:t>
            </a:r>
          </a:p>
          <a:p>
            <a:pPr lvl="0" algn="just"/>
            <a:endParaRPr lang="en-IN" sz="1050" dirty="0"/>
          </a:p>
          <a:p>
            <a:pPr lvl="0" algn="just"/>
            <a:endParaRPr lang="en-IN" sz="1050" dirty="0" smtClean="0"/>
          </a:p>
          <a:p>
            <a:pPr lvl="0" algn="just"/>
            <a:endParaRPr lang="en-IN" sz="1050" dirty="0" smtClean="0"/>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2624" y="3295431"/>
            <a:ext cx="3102838" cy="2327129"/>
          </a:xfrm>
          <a:prstGeom prst="rect">
            <a:avLst/>
          </a:prstGeom>
        </p:spPr>
      </p:pic>
      <p:pic>
        <p:nvPicPr>
          <p:cNvPr id="3" name="Picture 2"/>
          <p:cNvPicPr>
            <a:picLocks noChangeAspect="1"/>
          </p:cNvPicPr>
          <p:nvPr/>
        </p:nvPicPr>
        <p:blipFill rotWithShape="1">
          <a:blip r:embed="rId11">
            <a:extLst>
              <a:ext uri="{28A0092B-C50C-407E-A947-70E740481C1C}">
                <a14:useLocalDpi xmlns:a14="http://schemas.microsoft.com/office/drawing/2010/main" val="0"/>
              </a:ext>
            </a:extLst>
          </a:blip>
          <a:srcRect l="17497" t="12227" r="16921" b="40098"/>
          <a:stretch/>
        </p:blipFill>
        <p:spPr>
          <a:xfrm>
            <a:off x="172624" y="790166"/>
            <a:ext cx="2129881" cy="2322476"/>
          </a:xfrm>
          <a:prstGeom prst="rect">
            <a:avLst/>
          </a:prstGeom>
        </p:spPr>
      </p:pic>
      <p:pic>
        <p:nvPicPr>
          <p:cNvPr id="5" name="Picture 4"/>
          <p:cNvPicPr>
            <a:picLocks noChangeAspect="1"/>
          </p:cNvPicPr>
          <p:nvPr/>
        </p:nvPicPr>
        <p:blipFill rotWithShape="1">
          <a:blip r:embed="rId12">
            <a:extLst>
              <a:ext uri="{28A0092B-C50C-407E-A947-70E740481C1C}">
                <a14:useLocalDpi xmlns:a14="http://schemas.microsoft.com/office/drawing/2010/main" val="0"/>
              </a:ext>
            </a:extLst>
          </a:blip>
          <a:srcRect l="10217" t="155" r="48271" b="-155"/>
          <a:stretch/>
        </p:blipFill>
        <p:spPr>
          <a:xfrm rot="5400000">
            <a:off x="3387102" y="-146632"/>
            <a:ext cx="2322476" cy="4196071"/>
          </a:xfrm>
          <a:prstGeom prst="rect">
            <a:avLst/>
          </a:prstGeom>
        </p:spPr>
      </p:pic>
      <p:pic>
        <p:nvPicPr>
          <p:cNvPr id="93" name="Google Shape;93;p13"/>
          <p:cNvPicPr preferRelativeResize="0"/>
          <p:nvPr/>
        </p:nvPicPr>
        <p:blipFill>
          <a:blip r:embed="rId13">
            <a:alphaModFix/>
          </a:blip>
          <a:stretch>
            <a:fillRect/>
          </a:stretch>
        </p:blipFill>
        <p:spPr>
          <a:xfrm>
            <a:off x="3562066" y="904531"/>
            <a:ext cx="2297423" cy="667038"/>
          </a:xfrm>
          <a:prstGeom prst="rect">
            <a:avLst/>
          </a:prstGeom>
          <a:noFill/>
          <a:ln>
            <a:noFill/>
          </a:ln>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3413313" y="3316430"/>
            <a:ext cx="3103600" cy="2331720"/>
          </a:xfrm>
          <a:prstGeom prst="rect">
            <a:avLst/>
          </a:prstGeom>
        </p:spPr>
      </p:pic>
    </p:spTree>
    <p:extLst>
      <p:ext uri="{BB962C8B-B14F-4D97-AF65-F5344CB8AC3E}">
        <p14:creationId xmlns:p14="http://schemas.microsoft.com/office/powerpoint/2010/main" val="73788013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164</Words>
  <Application>Microsoft Office PowerPoint</Application>
  <PresentationFormat>On-screen Show (4:3)</PresentationFormat>
  <Paragraphs>20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Christopher Sanderson</cp:lastModifiedBy>
  <cp:revision>13</cp:revision>
  <dcterms:modified xsi:type="dcterms:W3CDTF">2019-02-23T22:39:37Z</dcterms:modified>
</cp:coreProperties>
</file>