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sldIdLst>
    <p:sldId id="256" r:id="rId2"/>
    <p:sldId id="296" r:id="rId3"/>
    <p:sldId id="297" r:id="rId4"/>
    <p:sldId id="298" r:id="rId5"/>
    <p:sldId id="299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8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5" autoAdjust="0"/>
    <p:restoredTop sz="94660"/>
  </p:normalViewPr>
  <p:slideViewPr>
    <p:cSldViewPr>
      <p:cViewPr varScale="1">
        <p:scale>
          <a:sx n="107" d="100"/>
          <a:sy n="107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9C0C5-C59C-482A-BC7D-085B17B525C2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EC6A0-625D-4A6C-8661-CEC9D666A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C6A0-625D-4A6C-8661-CEC9D666A6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8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A258-F830-4ABB-8CC1-EC7408B11A35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1/16/2020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36772-59F8-4EC0-9AF7-35E1D4FD653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86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C6138C6-D211-400B-AF02-68CAF451181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075E93C-6BA7-4F9E-A32A-30FDA0F5B3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://www.ieee.org/index.html?WT.mc_id=hpf_log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.org/index.html?WT.mc_id=hpf_logo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.org/index.html?WT.mc_id=hpf_logo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.org/index.html?WT.mc_id=hpf_logo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191000"/>
            <a:ext cx="5715000" cy="144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Mark Bowman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NPEC Awards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841" y="2057400"/>
            <a:ext cx="8224319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6000" b="1" cap="none" spc="0" dirty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Garamond" panose="02020404030301010803" pitchFamily="18" charset="0"/>
                <a:ea typeface="+mn-ea"/>
                <a:cs typeface="+mn-cs"/>
              </a:rPr>
              <a:t>Honors and Awards</a:t>
            </a:r>
            <a:br>
              <a:rPr lang="en-US" sz="6000" b="1" cap="none" spc="0" dirty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en-US" sz="6000" b="1" cap="none" spc="0" dirty="0" smtClean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Garamond" panose="02020404030301010803" pitchFamily="18" charset="0"/>
                <a:ea typeface="+mn-ea"/>
                <a:cs typeface="+mn-cs"/>
              </a:rPr>
              <a:t>N20-01</a:t>
            </a:r>
            <a:endParaRPr lang="en-US" sz="6000" b="1" cap="none" spc="0" dirty="0">
              <a:ln>
                <a:solidFill>
                  <a:srgbClr val="FFC000"/>
                </a:solidFill>
              </a:ln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endParaRPr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79468"/>
            <a:ext cx="1752600" cy="1215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2209800" y="762000"/>
            <a:ext cx="6629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2200" b="1" dirty="0">
                <a:latin typeface="Arial Black" panose="020B0A04020102020204" pitchFamily="34" charset="0"/>
                <a:cs typeface="Arial" panose="020B0604020202020204" pitchFamily="34" charset="0"/>
              </a:rPr>
              <a:t>Nuclear Power Engineering Committee</a:t>
            </a:r>
          </a:p>
        </p:txBody>
      </p:sp>
      <p:pic>
        <p:nvPicPr>
          <p:cNvPr id="33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81181" y="5812536"/>
            <a:ext cx="135801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6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28600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cap="all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one </a:t>
            </a:r>
            <a:r>
              <a:rPr lang="en-US" sz="2800" b="1" cap="all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working group to be recognized for outstanding performance in the development of a </a:t>
            </a:r>
            <a:r>
              <a:rPr lang="en-US" sz="2800" b="1" cap="all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standard </a:t>
            </a:r>
            <a:endParaRPr lang="en-US" sz="2800" b="1" cap="all" dirty="0">
              <a:solidFill>
                <a:schemeClr val="tx1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marL="0" indent="0">
              <a:buNone/>
            </a:pPr>
            <a:endParaRPr lang="en-US" sz="18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6000" b="1" cap="none" spc="0" dirty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Garamond" panose="02020404030301010803" pitchFamily="18" charset="0"/>
                <a:ea typeface="+mn-ea"/>
                <a:cs typeface="+mn-cs"/>
              </a:rPr>
              <a:t>Outstanding Standard Award</a:t>
            </a:r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7569"/>
            <a:ext cx="1627188" cy="112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2209800" y="635913"/>
            <a:ext cx="6400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2200" b="1" dirty="0">
                <a:latin typeface="Arial Black" panose="020B0A04020102020204" pitchFamily="34" charset="0"/>
                <a:cs typeface="Arial" panose="020B0604020202020204" pitchFamily="34" charset="0"/>
              </a:rPr>
              <a:t>Nuclear Power Engineering Committee</a:t>
            </a:r>
          </a:p>
        </p:txBody>
      </p:sp>
      <p:pic>
        <p:nvPicPr>
          <p:cNvPr id="6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3800" y="5905119"/>
            <a:ext cx="1283328" cy="648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42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10B1-5708-418D-BA88-476EF4A72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81000"/>
            <a:ext cx="7429501" cy="310075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spc="30" dirty="0" smtClean="0">
                <a:latin typeface="Garamond" panose="02020404030301010803" pitchFamily="18" charset="0"/>
                <a:ea typeface="+mn-ea"/>
                <a:cs typeface="+mn-cs"/>
              </a:rPr>
              <a:t>2019</a:t>
            </a:r>
            <a:br>
              <a:rPr lang="en-US" sz="4400" spc="30" dirty="0" smtClean="0"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en-US" sz="4400" spc="30" dirty="0" smtClean="0">
                <a:latin typeface="Garamond" panose="02020404030301010803" pitchFamily="18" charset="0"/>
                <a:ea typeface="+mn-ea"/>
                <a:cs typeface="+mn-cs"/>
              </a:rPr>
              <a:t>OUTSTANDING </a:t>
            </a:r>
            <a:r>
              <a:rPr lang="en-US" sz="4400" spc="30" dirty="0">
                <a:latin typeface="Garamond" panose="02020404030301010803" pitchFamily="18" charset="0"/>
                <a:ea typeface="+mn-ea"/>
                <a:cs typeface="+mn-cs"/>
              </a:rPr>
              <a:t>STANDARD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spc="30" dirty="0">
                <a:latin typeface="Garamond" panose="02020404030301010803" pitchFamily="18" charset="0"/>
                <a:ea typeface="+mn-ea"/>
                <a:cs typeface="+mn-cs"/>
              </a:rPr>
              <a:t>Presented to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F0265E-9290-46B5-8EF0-74414E215747}"/>
              </a:ext>
            </a:extLst>
          </p:cNvPr>
          <p:cNvSpPr txBox="1"/>
          <p:nvPr/>
        </p:nvSpPr>
        <p:spPr>
          <a:xfrm>
            <a:off x="457200" y="2544157"/>
            <a:ext cx="8229600" cy="27238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ts val="9000"/>
              </a:lnSpc>
              <a:buClr>
                <a:schemeClr val="tx2"/>
              </a:buClr>
            </a:pPr>
            <a:r>
              <a:rPr lang="en-US" sz="8800" b="1" dirty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WG </a:t>
            </a:r>
            <a:r>
              <a:rPr lang="en-US" sz="8800" b="1" dirty="0" smtClean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4.2.2 - Std 2420-2019</a:t>
            </a:r>
          </a:p>
          <a:p>
            <a:pPr algn="ctr">
              <a:buClr>
                <a:schemeClr val="tx2"/>
              </a:buClr>
            </a:pPr>
            <a:r>
              <a:rPr lang="en-US" sz="2400" b="1" cap="all" spc="30" dirty="0">
                <a:latin typeface="IrisUPC" panose="020B0604020202020204" pitchFamily="34" charset="-34"/>
                <a:cs typeface="IrisUPC" panose="020B0604020202020204" pitchFamily="34" charset="-34"/>
              </a:rPr>
              <a:t>For outstanding work in the development of this new standard which provides much needed criteria for </a:t>
            </a:r>
            <a:r>
              <a:rPr lang="en-US" sz="2400" b="1" cap="all" spc="30" dirty="0" smtClean="0">
                <a:latin typeface="IrisUPC" panose="020B0604020202020204" pitchFamily="34" charset="-34"/>
                <a:cs typeface="IrisUPC" panose="020B0604020202020204" pitchFamily="34" charset="-34"/>
              </a:rPr>
              <a:t>Combustion Turbine Units Applied as Standby Power Supplies</a:t>
            </a:r>
            <a:endParaRPr lang="en-US" sz="2400" b="1" cap="all" spc="3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" y="164592"/>
            <a:ext cx="8961120" cy="0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37160" y="100584"/>
            <a:ext cx="0" cy="6665976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9015984" y="100584"/>
            <a:ext cx="0" cy="6665976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2192" y="0"/>
            <a:ext cx="0" cy="68580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" y="6702552"/>
            <a:ext cx="8961120" cy="0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0" y="0"/>
            <a:ext cx="0" cy="685800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2" y="6858000"/>
            <a:ext cx="9131808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192" y="24384"/>
            <a:ext cx="9131808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3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43000" y="4267200"/>
            <a:ext cx="6858000" cy="1905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b="1" cap="all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Presented To the author(s) of an outstanding technical paper</a:t>
            </a:r>
            <a:endParaRPr lang="en-US" sz="3200" b="1" cap="all" dirty="0">
              <a:solidFill>
                <a:schemeClr val="tx1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marL="0" indent="0">
              <a:buNone/>
            </a:pP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7200" b="1" cap="none" spc="0" dirty="0" smtClean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Garamond" panose="02020404030301010803" pitchFamily="18" charset="0"/>
                <a:ea typeface="+mn-ea"/>
                <a:cs typeface="+mn-cs"/>
              </a:rPr>
              <a:t>Prize Paper Award</a:t>
            </a:r>
            <a:endParaRPr lang="en-US" sz="7200" b="1" cap="none" spc="0" dirty="0">
              <a:ln>
                <a:solidFill>
                  <a:srgbClr val="FFC000"/>
                </a:solidFill>
              </a:ln>
              <a:solidFill>
                <a:schemeClr val="tx2"/>
              </a:solidFill>
              <a:latin typeface="Garamond" panose="02020404030301010803" pitchFamily="18" charset="0"/>
              <a:ea typeface="+mn-ea"/>
              <a:cs typeface="+mn-cs"/>
            </a:endParaRPr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197569"/>
            <a:ext cx="1627188" cy="112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2209800" y="635913"/>
            <a:ext cx="6400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2200" b="1" dirty="0">
                <a:latin typeface="Arial Black" panose="020B0A04020102020204" pitchFamily="34" charset="0"/>
                <a:cs typeface="Arial" panose="020B0604020202020204" pitchFamily="34" charset="0"/>
              </a:rPr>
              <a:t>Nuclear Power Engineering Committee</a:t>
            </a:r>
          </a:p>
        </p:txBody>
      </p:sp>
      <p:pic>
        <p:nvPicPr>
          <p:cNvPr id="6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3800" y="5905119"/>
            <a:ext cx="1283328" cy="648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70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10B1-5708-418D-BA88-476EF4A72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381000"/>
            <a:ext cx="7429501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spc="30" dirty="0" smtClean="0">
                <a:latin typeface="Garamond" panose="02020404030301010803" pitchFamily="18" charset="0"/>
                <a:ea typeface="+mn-ea"/>
                <a:cs typeface="+mn-cs"/>
              </a:rPr>
              <a:t>2019</a:t>
            </a:r>
            <a:r>
              <a:rPr lang="en-US" sz="4400" spc="30" dirty="0" smtClean="0"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en-US" sz="4400" spc="30" dirty="0" smtClean="0"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en-US" sz="5300" spc="30" dirty="0" smtClean="0">
                <a:latin typeface="Garamond" panose="02020404030301010803" pitchFamily="18" charset="0"/>
                <a:ea typeface="+mn-ea"/>
                <a:cs typeface="+mn-cs"/>
              </a:rPr>
              <a:t>Prize Paper Award</a:t>
            </a:r>
            <a:r>
              <a:rPr lang="en-US" dirty="0"/>
              <a:t/>
            </a:r>
            <a:br>
              <a:rPr lang="en-US" dirty="0"/>
            </a:br>
            <a:r>
              <a:rPr lang="en-US" sz="2700" spc="30" dirty="0">
                <a:latin typeface="Garamond" panose="02020404030301010803" pitchFamily="18" charset="0"/>
                <a:ea typeface="+mn-ea"/>
                <a:cs typeface="+mn-cs"/>
              </a:rPr>
              <a:t>Presented to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F0265E-9290-46B5-8EF0-74414E215747}"/>
              </a:ext>
            </a:extLst>
          </p:cNvPr>
          <p:cNvSpPr txBox="1"/>
          <p:nvPr/>
        </p:nvSpPr>
        <p:spPr>
          <a:xfrm>
            <a:off x="439360" y="2971800"/>
            <a:ext cx="8229600" cy="271869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ts val="4000"/>
              </a:lnSpc>
              <a:buClr>
                <a:schemeClr val="tx2"/>
              </a:buClr>
            </a:pPr>
            <a:r>
              <a:rPr lang="en-US" sz="8000" b="1" dirty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Dr. </a:t>
            </a:r>
            <a:r>
              <a:rPr lang="en-US" sz="8000" b="1" dirty="0" err="1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Abdelrahman</a:t>
            </a:r>
            <a:r>
              <a:rPr lang="en-US" sz="8000" b="1" dirty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sz="8000" b="1" dirty="0" err="1" smtClean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Karrar</a:t>
            </a:r>
            <a:r>
              <a:rPr lang="en-US" sz="8000" b="1" dirty="0" smtClean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, </a:t>
            </a:r>
            <a:r>
              <a:rPr lang="en-US" sz="3600" b="1" dirty="0" smtClean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et. al.</a:t>
            </a:r>
            <a:r>
              <a:rPr lang="en-US" sz="2800" b="1" dirty="0" smtClean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/>
            </a:r>
            <a:br>
              <a:rPr lang="en-US" sz="2800" b="1" dirty="0" smtClean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004D86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University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004D86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of Tennessee at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004D86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Chattanooga</a:t>
            </a:r>
            <a:endParaRPr lang="en-US" sz="1600" i="1" cap="all" spc="3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>
              <a:buClr>
                <a:schemeClr val="tx2"/>
              </a:buClr>
            </a:pPr>
            <a:endParaRPr lang="en-US" sz="2600" i="1" cap="all" spc="30" dirty="0" smtClean="0">
              <a:latin typeface="IrisUPC" panose="020B0604020202020204" pitchFamily="34" charset="-34"/>
              <a:cs typeface="IrisUPC" panose="020B0604020202020204" pitchFamily="34" charset="-34"/>
            </a:endParaRPr>
          </a:p>
          <a:p>
            <a:pPr algn="ctr">
              <a:buClr>
                <a:schemeClr val="tx2"/>
              </a:buClr>
            </a:pPr>
            <a:r>
              <a:rPr lang="en-US" sz="2600" i="1" cap="all" spc="30" dirty="0" smtClean="0">
                <a:latin typeface="IrisUPC" panose="020B0604020202020204" pitchFamily="34" charset="-34"/>
                <a:cs typeface="IrisUPC" panose="020B0604020202020204" pitchFamily="34" charset="-34"/>
              </a:rPr>
              <a:t>“Estimating </a:t>
            </a:r>
            <a:r>
              <a:rPr lang="en-US" sz="2600" i="1" cap="all" spc="30" dirty="0">
                <a:latin typeface="IrisUPC" panose="020B0604020202020204" pitchFamily="34" charset="-34"/>
                <a:cs typeface="IrisUPC" panose="020B0604020202020204" pitchFamily="34" charset="-34"/>
              </a:rPr>
              <a:t>the Effects of Small Voltage and Frequency Changes on Industrial</a:t>
            </a:r>
          </a:p>
          <a:p>
            <a:pPr algn="ctr">
              <a:buClr>
                <a:schemeClr val="tx2"/>
              </a:buClr>
            </a:pPr>
            <a:r>
              <a:rPr lang="en-US" sz="2600" i="1" cap="all" spc="30" dirty="0">
                <a:latin typeface="IrisUPC" panose="020B0604020202020204" pitchFamily="34" charset="-34"/>
                <a:cs typeface="IrisUPC" panose="020B0604020202020204" pitchFamily="34" charset="-34"/>
              </a:rPr>
              <a:t>Induction Motor </a:t>
            </a:r>
            <a:r>
              <a:rPr lang="en-US" sz="2600" i="1" cap="all" spc="30" dirty="0" smtClean="0">
                <a:latin typeface="IrisUPC" panose="020B0604020202020204" pitchFamily="34" charset="-34"/>
                <a:cs typeface="IrisUPC" panose="020B0604020202020204" pitchFamily="34" charset="-34"/>
              </a:rPr>
              <a:t>Loading”</a:t>
            </a:r>
            <a:endParaRPr lang="en-US" sz="2600" i="1" cap="all" spc="30" dirty="0"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" y="164592"/>
            <a:ext cx="8961120" cy="0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37160" y="100584"/>
            <a:ext cx="0" cy="6665976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9015984" y="100584"/>
            <a:ext cx="0" cy="6665976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2192" y="0"/>
            <a:ext cx="0" cy="68580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" y="6702552"/>
            <a:ext cx="8961120" cy="0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0" y="0"/>
            <a:ext cx="0" cy="685800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2" y="6858000"/>
            <a:ext cx="9131808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192" y="24384"/>
            <a:ext cx="9131808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40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3810000"/>
            <a:ext cx="7315200" cy="2133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2200" b="1" cap="all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for </a:t>
            </a:r>
            <a:r>
              <a:rPr lang="en-US" sz="2200" b="1" cap="all" dirty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outstanding service to the Nuclear Power Engineering Committee.  Acknowledges the efforts of an individual whose sustained performance, over many years, has contributed to the advancement of NPEC </a:t>
            </a:r>
            <a:r>
              <a:rPr lang="en-US" sz="2200" b="1" cap="all" dirty="0" smtClean="0">
                <a:solidFill>
                  <a:schemeClr val="tx1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technology.</a:t>
            </a:r>
            <a:endParaRPr lang="en-US" sz="2200" b="1" cap="all" dirty="0">
              <a:solidFill>
                <a:schemeClr val="tx1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6000" b="1" cap="none" spc="0" dirty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Garamond" panose="02020404030301010803" pitchFamily="18" charset="0"/>
                <a:ea typeface="+mn-ea"/>
                <a:cs typeface="+mn-cs"/>
              </a:rPr>
              <a:t>Distinguished Service Award</a:t>
            </a:r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198863"/>
            <a:ext cx="1828800" cy="126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2286000" y="762000"/>
            <a:ext cx="6400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sz="2200" b="1" dirty="0">
                <a:latin typeface="Arial Black" panose="020B0A04020102020204" pitchFamily="34" charset="0"/>
                <a:cs typeface="Arial" panose="020B0604020202020204" pitchFamily="34" charset="0"/>
              </a:rPr>
              <a:t>Nuclear Power Engineering Committee</a:t>
            </a:r>
          </a:p>
        </p:txBody>
      </p:sp>
      <p:pic>
        <p:nvPicPr>
          <p:cNvPr id="6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2400" y="6019800"/>
            <a:ext cx="1256811" cy="634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2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10B1-5708-418D-BA88-476EF4A72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78" y="240792"/>
            <a:ext cx="9117221" cy="2386941"/>
          </a:xfrm>
        </p:spPr>
        <p:txBody>
          <a:bodyPr>
            <a:normAutofit/>
          </a:bodyPr>
          <a:lstStyle/>
          <a:p>
            <a:pPr algn="ctr"/>
            <a:r>
              <a:rPr lang="en-US" sz="4800" spc="30" dirty="0" smtClean="0">
                <a:latin typeface="Garamond" panose="02020404030301010803" pitchFamily="18" charset="0"/>
                <a:ea typeface="+mn-ea"/>
                <a:cs typeface="+mn-cs"/>
              </a:rPr>
              <a:t>2019</a:t>
            </a:r>
            <a:r>
              <a:rPr lang="en-US" sz="4000" spc="30" dirty="0" smtClean="0"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lang="en-US" sz="4000" spc="30" dirty="0"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en-US" sz="4000" spc="30" dirty="0"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en-US" sz="4000" spc="30" dirty="0">
                <a:latin typeface="Garamond" panose="02020404030301010803" pitchFamily="18" charset="0"/>
                <a:ea typeface="+mn-ea"/>
                <a:cs typeface="+mn-cs"/>
              </a:rPr>
              <a:t>Distinguished Service </a:t>
            </a:r>
            <a:r>
              <a:rPr lang="en-US" sz="4000" spc="30" dirty="0" smtClean="0">
                <a:latin typeface="Garamond" panose="02020404030301010803" pitchFamily="18" charset="0"/>
                <a:ea typeface="+mn-ea"/>
                <a:cs typeface="+mn-cs"/>
              </a:rPr>
              <a:t>Award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F0265E-9290-46B5-8EF0-74414E215747}"/>
              </a:ext>
            </a:extLst>
          </p:cNvPr>
          <p:cNvSpPr txBox="1"/>
          <p:nvPr/>
        </p:nvSpPr>
        <p:spPr>
          <a:xfrm>
            <a:off x="914400" y="3021049"/>
            <a:ext cx="73152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</a:pPr>
            <a:r>
              <a:rPr lang="en-US" sz="6600" dirty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</a:t>
            </a:r>
            <a:r>
              <a:rPr lang="en-US" sz="6600" dirty="0" smtClean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 </a:t>
            </a:r>
            <a:r>
              <a:rPr lang="en-US" sz="6600" dirty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</a:t>
            </a:r>
            <a:r>
              <a:rPr lang="en-US" sz="6600" dirty="0" smtClean="0">
                <a:ln>
                  <a:solidFill>
                    <a:srgbClr val="FFC000"/>
                  </a:solidFill>
                </a:ln>
                <a:solidFill>
                  <a:schemeClr val="tx2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 presented at N20-02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" y="164592"/>
            <a:ext cx="8961120" cy="0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37160" y="100584"/>
            <a:ext cx="0" cy="6665976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9015984" y="100584"/>
            <a:ext cx="0" cy="6665976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2192" y="0"/>
            <a:ext cx="0" cy="685800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" y="6702552"/>
            <a:ext cx="8961120" cy="0"/>
          </a:xfrm>
          <a:prstGeom prst="line">
            <a:avLst/>
          </a:prstGeom>
          <a:ln w="127000">
            <a:solidFill>
              <a:srgbClr val="FFC000">
                <a:alpha val="9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0" y="0"/>
            <a:ext cx="0" cy="685800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2" y="6858000"/>
            <a:ext cx="9131808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192" y="24384"/>
            <a:ext cx="9131808" cy="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43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185</Words>
  <Application>Microsoft Office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Garamond</vt:lpstr>
      <vt:lpstr>IrisUPC</vt:lpstr>
      <vt:lpstr>Microsoft Himalaya</vt:lpstr>
      <vt:lpstr>Horizon</vt:lpstr>
      <vt:lpstr>Honors and Awards N20-01</vt:lpstr>
      <vt:lpstr>Outstanding Standard Award</vt:lpstr>
      <vt:lpstr>2019 OUTSTANDING STANDARD  Presented to  </vt:lpstr>
      <vt:lpstr>Prize Paper Award</vt:lpstr>
      <vt:lpstr>2019 Prize Paper Award Presented to  </vt:lpstr>
      <vt:lpstr>Distinguished Service Award</vt:lpstr>
      <vt:lpstr>2019  Distinguished Service Award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and Awards</dc:title>
  <dc:creator>Mark</dc:creator>
  <cp:lastModifiedBy>Bowman, Mark D</cp:lastModifiedBy>
  <cp:revision>144</cp:revision>
  <dcterms:created xsi:type="dcterms:W3CDTF">2015-07-28T05:51:36Z</dcterms:created>
  <dcterms:modified xsi:type="dcterms:W3CDTF">2020-01-16T17:19:34Z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