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7" r:id="rId2"/>
    <p:sldId id="258" r:id="rId3"/>
    <p:sldId id="259" r:id="rId4"/>
    <p:sldId id="260" r:id="rId5"/>
    <p:sldId id="263" r:id="rId6"/>
    <p:sldId id="264" r:id="rId7"/>
    <p:sldId id="265" r:id="rId8"/>
    <p:sldId id="266" r:id="rId9"/>
    <p:sldId id="267" r:id="rId10"/>
    <p:sldId id="268" r:id="rId11"/>
    <p:sldId id="269" r:id="rId12"/>
    <p:sldId id="270" r:id="rId13"/>
    <p:sldId id="262"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1/28/2020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2170895"/>
          </a:xfrm>
        </p:spPr>
        <p:txBody>
          <a:bodyPr>
            <a:normAutofit fontScale="90000"/>
          </a:bodyPr>
          <a:lstStyle/>
          <a:p>
            <a:pPr algn="ctr"/>
            <a:r>
              <a:rPr lang="en-US" dirty="0"/>
              <a:t>Work in progress     </a:t>
            </a:r>
            <a:br>
              <a:rPr lang="en-US" dirty="0"/>
            </a:br>
            <a:r>
              <a:rPr lang="en-US" dirty="0" err="1"/>
              <a:t>ieee</a:t>
            </a:r>
            <a:r>
              <a:rPr lang="en-US" dirty="0"/>
              <a:t> 833</a:t>
            </a:r>
            <a:br>
              <a:rPr lang="en-US" dirty="0"/>
            </a:br>
            <a:r>
              <a:rPr lang="en-US" sz="3300" cap="none" dirty="0"/>
              <a:t>Recommended Practice for the Protection of Electric Equipment in Nuclear Power Generating Stations from Water Hazards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1" y="3194883"/>
            <a:ext cx="10993546" cy="468233"/>
          </a:xfrm>
        </p:spPr>
        <p:txBody>
          <a:bodyPr>
            <a:normAutofit/>
          </a:bodyPr>
          <a:lstStyle/>
          <a:p>
            <a:r>
              <a:rPr lang="en-US" dirty="0"/>
              <a:t>WG4.8 Chair: </a:t>
            </a:r>
            <a:r>
              <a:rPr lang="en-US" dirty="0" err="1"/>
              <a:t>keith</a:t>
            </a:r>
            <a:r>
              <a:rPr lang="en-US" dirty="0"/>
              <a:t> bush</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813717"/>
            <a:ext cx="11260667" cy="257861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8 </a:t>
            </a:r>
          </a:p>
          <a:p>
            <a:pPr marL="0" indent="0">
              <a:buNone/>
            </a:pPr>
            <a:r>
              <a:rPr lang="en-US" sz="2800" dirty="0">
                <a:latin typeface="Times New Roman" panose="02020603050405020304" pitchFamily="18" charset="0"/>
                <a:cs typeface="Times New Roman" panose="02020603050405020304" pitchFamily="18" charset="0"/>
              </a:rPr>
              <a:t>Electric equipment installation practices</a:t>
            </a:r>
            <a:endParaRPr lang="en-US" sz="2500" dirty="0">
              <a:latin typeface="Times New Roman" panose="02020603050405020304" pitchFamily="18" charset="0"/>
              <a:cs typeface="Times New Roman" panose="02020603050405020304" pitchFamily="18" charset="0"/>
            </a:endParaRPr>
          </a:p>
          <a:p>
            <a:pPr lvl="1">
              <a:buClr>
                <a:schemeClr val="tx1"/>
              </a:buClr>
            </a:pPr>
            <a:r>
              <a:rPr lang="en-US" sz="2500" dirty="0">
                <a:latin typeface="Times New Roman" panose="02020603050405020304" pitchFamily="18" charset="0"/>
                <a:cs typeface="Times New Roman" panose="02020603050405020304" pitchFamily="18" charset="0"/>
              </a:rPr>
              <a:t>8.2 Clarified wording</a:t>
            </a:r>
          </a:p>
          <a:p>
            <a:pPr lvl="1">
              <a:buClr>
                <a:schemeClr val="tx1"/>
              </a:buClr>
            </a:pPr>
            <a:r>
              <a:rPr lang="en-US" sz="2500" dirty="0">
                <a:latin typeface="Times New Roman" panose="02020603050405020304" pitchFamily="18" charset="0"/>
                <a:cs typeface="Times New Roman" panose="02020603050405020304" pitchFamily="18" charset="0"/>
              </a:rPr>
              <a:t>8.3 Clarified wording</a:t>
            </a:r>
          </a:p>
          <a:p>
            <a:pPr lvl="1">
              <a:buClr>
                <a:schemeClr val="tx1"/>
              </a:buClr>
            </a:pPr>
            <a:r>
              <a:rPr lang="en-US" sz="2500" dirty="0">
                <a:latin typeface="Times New Roman" panose="02020603050405020304" pitchFamily="18" charset="0"/>
                <a:cs typeface="Times New Roman" panose="02020603050405020304" pitchFamily="18" charset="0"/>
              </a:rPr>
              <a:t>8.4 Added clause for water-hazard sources present in existing installations</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55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9 </a:t>
            </a:r>
          </a:p>
          <a:p>
            <a:pPr marL="0" indent="0">
              <a:buNone/>
            </a:pPr>
            <a:r>
              <a:rPr lang="en-US" sz="2800" dirty="0">
                <a:latin typeface="Times New Roman" panose="02020603050405020304" pitchFamily="18" charset="0"/>
                <a:cs typeface="Times New Roman" panose="02020603050405020304" pitchFamily="18" charset="0"/>
              </a:rPr>
              <a:t>Sealing</a:t>
            </a:r>
            <a:endParaRPr lang="en-US" sz="2500" dirty="0">
              <a:latin typeface="Times New Roman" panose="02020603050405020304" pitchFamily="18" charset="0"/>
              <a:cs typeface="Times New Roman" panose="02020603050405020304" pitchFamily="18" charset="0"/>
            </a:endParaRPr>
          </a:p>
          <a:p>
            <a:pPr lvl="1">
              <a:buClr>
                <a:schemeClr val="tx1"/>
              </a:buClr>
            </a:pPr>
            <a:r>
              <a:rPr lang="en-US" sz="2500" dirty="0">
                <a:latin typeface="Times New Roman" panose="02020603050405020304" pitchFamily="18" charset="0"/>
                <a:cs typeface="Times New Roman" panose="02020603050405020304" pitchFamily="18" charset="0"/>
              </a:rPr>
              <a:t>Minor wording changes in all three (3) sub section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Clause 10 </a:t>
            </a:r>
          </a:p>
          <a:p>
            <a:pPr marL="0" indent="0">
              <a:buNone/>
            </a:pPr>
            <a:r>
              <a:rPr lang="en-US" sz="2800" dirty="0">
                <a:latin typeface="Times New Roman" panose="02020603050405020304" pitchFamily="18" charset="0"/>
                <a:cs typeface="Times New Roman" panose="02020603050405020304" pitchFamily="18" charset="0"/>
              </a:rPr>
              <a:t>Maintenance, surveillance, and testing activities</a:t>
            </a:r>
            <a:r>
              <a:rPr lang="en-US" sz="2500" dirty="0">
                <a:latin typeface="Times New Roman" panose="02020603050405020304" pitchFamily="18" charset="0"/>
                <a:cs typeface="Times New Roman" panose="02020603050405020304" pitchFamily="18" charset="0"/>
              </a:rPr>
              <a:t> </a:t>
            </a:r>
          </a:p>
          <a:p>
            <a:pPr lvl="1">
              <a:buClr>
                <a:schemeClr val="tx1"/>
              </a:buClr>
            </a:pPr>
            <a:r>
              <a:rPr lang="en-US" sz="2500" dirty="0">
                <a:latin typeface="Times New Roman" panose="02020603050405020304" pitchFamily="18" charset="0"/>
                <a:cs typeface="Times New Roman" panose="02020603050405020304" pitchFamily="18" charset="0"/>
              </a:rPr>
              <a:t>Minor wording changes</a:t>
            </a:r>
          </a:p>
          <a:p>
            <a:pPr marL="324000" lvl="1" indent="0">
              <a:buClr>
                <a:schemeClr val="tx1"/>
              </a:buClr>
              <a:buNone/>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74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Annex A </a:t>
            </a:r>
          </a:p>
          <a:p>
            <a:pPr marL="0" indent="0">
              <a:buNone/>
            </a:pPr>
            <a:r>
              <a:rPr lang="en-US" sz="2800" dirty="0">
                <a:latin typeface="Times New Roman" panose="02020603050405020304" pitchFamily="18" charset="0"/>
                <a:cs typeface="Times New Roman" panose="02020603050405020304" pitchFamily="18" charset="0"/>
              </a:rPr>
              <a:t>Bibliography</a:t>
            </a:r>
            <a:endParaRPr lang="en-US" sz="2500" dirty="0">
              <a:latin typeface="Times New Roman" panose="02020603050405020304" pitchFamily="18" charset="0"/>
              <a:cs typeface="Times New Roman" panose="02020603050405020304" pitchFamily="18" charset="0"/>
            </a:endParaRPr>
          </a:p>
          <a:p>
            <a:pPr lvl="1">
              <a:buClr>
                <a:schemeClr val="tx1"/>
              </a:buClr>
            </a:pPr>
            <a:r>
              <a:rPr lang="en-US" sz="2500" dirty="0">
                <a:latin typeface="Times New Roman" panose="02020603050405020304" pitchFamily="18" charset="0"/>
                <a:cs typeface="Times New Roman" panose="02020603050405020304" pitchFamily="18" charset="0"/>
              </a:rPr>
              <a:t>Updated references for date and title changes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Annex B </a:t>
            </a:r>
          </a:p>
          <a:p>
            <a:pPr marL="0" indent="0">
              <a:buNone/>
            </a:pPr>
            <a:r>
              <a:rPr lang="en-US" sz="2800" dirty="0">
                <a:latin typeface="Times New Roman" panose="02020603050405020304" pitchFamily="18" charset="0"/>
                <a:cs typeface="Times New Roman" panose="02020603050405020304" pitchFamily="18" charset="0"/>
              </a:rPr>
              <a:t>Design Considerations for mitigation of water hazards</a:t>
            </a:r>
            <a:r>
              <a:rPr lang="en-US" sz="2500" dirty="0">
                <a:latin typeface="Times New Roman" panose="02020603050405020304" pitchFamily="18" charset="0"/>
                <a:cs typeface="Times New Roman" panose="02020603050405020304" pitchFamily="18" charset="0"/>
              </a:rPr>
              <a:t> </a:t>
            </a:r>
          </a:p>
          <a:p>
            <a:pPr lvl="1">
              <a:buClr>
                <a:schemeClr val="tx1"/>
              </a:buClr>
            </a:pPr>
            <a:r>
              <a:rPr lang="en-US" sz="2500" dirty="0">
                <a:latin typeface="Times New Roman" panose="02020603050405020304" pitchFamily="18" charset="0"/>
                <a:cs typeface="Times New Roman" panose="02020603050405020304" pitchFamily="18" charset="0"/>
              </a:rPr>
              <a:t>New Annex providing a design and walkdown checklist </a:t>
            </a:r>
          </a:p>
          <a:p>
            <a:pPr marL="324000" lvl="1" indent="0">
              <a:buClr>
                <a:schemeClr val="tx1"/>
              </a:buClr>
              <a:buNone/>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10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b="1" dirty="0">
                <a:latin typeface="Times New Roman" panose="02020603050405020304" pitchFamily="18" charset="0"/>
                <a:ea typeface="Tahoma" panose="020B0604030504040204" pitchFamily="34" charset="0"/>
                <a:cs typeface="Times New Roman" panose="02020603050405020304" pitchFamily="18" charset="0"/>
              </a:rPr>
              <a:t>Schedule</a:t>
            </a:r>
          </a:p>
          <a:p>
            <a:pPr lvl="1">
              <a:buClr>
                <a:schemeClr val="tx1"/>
              </a:buClr>
            </a:pPr>
            <a:r>
              <a:rPr lang="en-US" sz="2500" dirty="0">
                <a:latin typeface="Times New Roman" panose="02020603050405020304" pitchFamily="18" charset="0"/>
                <a:cs typeface="Times New Roman" panose="02020603050405020304" pitchFamily="18" charset="0"/>
              </a:rPr>
              <a:t>Active PAR</a:t>
            </a:r>
          </a:p>
          <a:p>
            <a:pPr lvl="1">
              <a:buClr>
                <a:schemeClr val="tx1"/>
              </a:buClr>
            </a:pPr>
            <a:r>
              <a:rPr lang="en-US" sz="2500" dirty="0">
                <a:latin typeface="Times New Roman" panose="02020603050405020304" pitchFamily="18" charset="0"/>
                <a:cs typeface="Times New Roman" panose="02020603050405020304" pitchFamily="18" charset="0"/>
              </a:rPr>
              <a:t>Preview at N20-02</a:t>
            </a:r>
          </a:p>
          <a:p>
            <a:pPr lvl="1">
              <a:buClr>
                <a:schemeClr val="tx1"/>
              </a:buClr>
            </a:pPr>
            <a:r>
              <a:rPr lang="en-US" sz="2500" dirty="0">
                <a:latin typeface="Times New Roman" panose="02020603050405020304" pitchFamily="18" charset="0"/>
                <a:cs typeface="Times New Roman" panose="02020603050405020304" pitchFamily="18" charset="0"/>
              </a:rPr>
              <a:t>Ballot Fall 2020</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030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ctr">
            <a:noAutofit/>
          </a:bodyPr>
          <a:lstStyle/>
          <a:p>
            <a:pPr marL="0" indent="0" algn="ctr">
              <a:buNone/>
            </a:pPr>
            <a:r>
              <a:rPr lang="en-US" sz="4800" b="1" dirty="0">
                <a:latin typeface="Times New Roman" panose="02020603050405020304" pitchFamily="18" charset="0"/>
                <a:ea typeface="Tahoma" panose="020B0604030504040204" pitchFamily="34" charset="0"/>
                <a:cs typeface="Times New Roman" panose="02020603050405020304" pitchFamily="18" charset="0"/>
              </a:rPr>
              <a:t>Questions?</a:t>
            </a:r>
            <a:endParaRPr lang="en-US" sz="4800" dirty="0">
              <a:latin typeface="Times New Roman" panose="02020603050405020304" pitchFamily="18" charset="0"/>
              <a:cs typeface="Times New Roman" panose="02020603050405020304" pitchFamily="18" charset="0"/>
            </a:endParaRP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41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2429107" y="1906857"/>
            <a:ext cx="7333786" cy="4382429"/>
          </a:xfrm>
        </p:spPr>
        <p:txBody>
          <a:bodyPr anchor="t">
            <a:noAutofit/>
          </a:bodyPr>
          <a:lstStyle/>
          <a:p>
            <a:pPr marL="0" indent="0" algn="ctr">
              <a:buNone/>
            </a:pPr>
            <a:r>
              <a:rPr lang="en-US" sz="2400" dirty="0"/>
              <a:t>Work Group Membership 4.8</a:t>
            </a:r>
          </a:p>
          <a:p>
            <a:pPr marL="0" indent="0" algn="ctr">
              <a:buNone/>
            </a:pPr>
            <a:r>
              <a:rPr lang="en-US" sz="2400" dirty="0"/>
              <a:t>Keith Bush (Chair)</a:t>
            </a:r>
          </a:p>
          <a:p>
            <a:pPr marL="0" indent="0">
              <a:buNone/>
            </a:pPr>
            <a:r>
              <a:rPr lang="en-US" sz="2400" dirty="0"/>
              <a:t>Jason Bellamy (Secretary) </a:t>
            </a:r>
          </a:p>
          <a:p>
            <a:pPr marL="0" indent="0">
              <a:buNone/>
            </a:pPr>
            <a:r>
              <a:rPr lang="en-US" sz="2400" dirty="0"/>
              <a:t>Ken Fleischer</a:t>
            </a:r>
          </a:p>
          <a:p>
            <a:pPr marL="0" indent="0">
              <a:buNone/>
            </a:pPr>
            <a:r>
              <a:rPr lang="en-US" sz="2400" dirty="0"/>
              <a:t>Shinji Kawanago	</a:t>
            </a:r>
          </a:p>
          <a:p>
            <a:pPr marL="0" indent="0">
              <a:buNone/>
            </a:pPr>
            <a:r>
              <a:rPr lang="en-US" sz="2400" dirty="0"/>
              <a:t>Thomas Koshy	</a:t>
            </a:r>
          </a:p>
          <a:p>
            <a:pPr marL="0" indent="0">
              <a:buNone/>
            </a:pPr>
            <a:r>
              <a:rPr lang="en-US" sz="2400" dirty="0"/>
              <a:t>Singh </a:t>
            </a:r>
            <a:r>
              <a:rPr lang="en-US" sz="2400" dirty="0" err="1"/>
              <a:t>Matharu</a:t>
            </a:r>
            <a:r>
              <a:rPr lang="en-US" sz="2400" dirty="0"/>
              <a:t>	</a:t>
            </a:r>
          </a:p>
          <a:p>
            <a:pPr marL="0" indent="0">
              <a:buNone/>
            </a:pPr>
            <a:r>
              <a:rPr lang="en-US" sz="2400" dirty="0"/>
              <a:t>Mitch Staskiewicz</a:t>
            </a:r>
          </a:p>
        </p:txBody>
      </p:sp>
      <p:sp>
        <p:nvSpPr>
          <p:cNvPr id="5" name="Content Placeholder 2">
            <a:extLst>
              <a:ext uri="{FF2B5EF4-FFF2-40B4-BE49-F238E27FC236}">
                <a16:creationId xmlns:a16="http://schemas.microsoft.com/office/drawing/2014/main" id="{609D57A4-45DA-4074-A68A-8F7CFC041D1C}"/>
              </a:ext>
            </a:extLst>
          </p:cNvPr>
          <p:cNvSpPr txBox="1">
            <a:spLocks/>
          </p:cNvSpPr>
          <p:nvPr/>
        </p:nvSpPr>
        <p:spPr>
          <a:xfrm>
            <a:off x="7159082" y="1906857"/>
            <a:ext cx="3133493" cy="4527395"/>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endParaRPr lang="en-US" sz="2400" dirty="0"/>
          </a:p>
          <a:p>
            <a:pPr marL="0" indent="0">
              <a:buFont typeface="Wingdings 2" panose="05020102010507070707" pitchFamily="18" charset="2"/>
              <a:buNone/>
            </a:pPr>
            <a:r>
              <a:rPr lang="en-US" sz="2400" dirty="0"/>
              <a:t>		</a:t>
            </a:r>
          </a:p>
          <a:p>
            <a:pPr marL="0" indent="0">
              <a:buFont typeface="Wingdings 2" panose="05020102010507070707" pitchFamily="18" charset="2"/>
              <a:buNone/>
            </a:pPr>
            <a:r>
              <a:rPr lang="en-US" sz="2400" dirty="0"/>
              <a:t>Sudhir Thakur</a:t>
            </a:r>
          </a:p>
          <a:p>
            <a:pPr marL="0" indent="0">
              <a:buFont typeface="Wingdings 2" panose="05020102010507070707" pitchFamily="18" charset="2"/>
              <a:buNone/>
            </a:pPr>
            <a:r>
              <a:rPr lang="en-US" sz="2400" dirty="0"/>
              <a:t>Nadim Khan</a:t>
            </a:r>
          </a:p>
          <a:p>
            <a:pPr marL="0" indent="0">
              <a:buFont typeface="Wingdings 2" panose="05020102010507070707" pitchFamily="18" charset="2"/>
              <a:buNone/>
            </a:pPr>
            <a:r>
              <a:rPr lang="en-US" sz="2400" dirty="0"/>
              <a:t>Joe </a:t>
            </a:r>
            <a:r>
              <a:rPr lang="en-US" sz="2400" dirty="0" err="1"/>
              <a:t>Krvavac</a:t>
            </a:r>
            <a:endParaRPr lang="en-US" sz="2400" dirty="0"/>
          </a:p>
          <a:p>
            <a:pPr marL="0" indent="0">
              <a:buFont typeface="Wingdings 2" panose="05020102010507070707" pitchFamily="18" charset="2"/>
              <a:buNone/>
            </a:pPr>
            <a:r>
              <a:rPr lang="en-US" sz="2400" dirty="0"/>
              <a:t>Jinsuk Lee</a:t>
            </a:r>
          </a:p>
          <a:p>
            <a:pPr marL="0" indent="0">
              <a:buFont typeface="Wingdings 2" panose="05020102010507070707" pitchFamily="18" charset="2"/>
              <a:buNone/>
            </a:pPr>
            <a:r>
              <a:rPr lang="en-US" sz="2400" dirty="0"/>
              <a:t>Sheila Ray</a:t>
            </a:r>
          </a:p>
          <a:p>
            <a:pPr marL="0" indent="0">
              <a:buFont typeface="Wingdings 2" panose="05020102010507070707" pitchFamily="18" charset="2"/>
              <a:buNone/>
            </a:pPr>
            <a:r>
              <a:rPr lang="en-US" sz="2400" dirty="0"/>
              <a:t>Masashi Sugiyama</a:t>
            </a:r>
          </a:p>
          <a:p>
            <a:endParaRPr lang="en-US" dirty="0"/>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550021"/>
            <a:ext cx="10604810" cy="4739266"/>
          </a:xfrm>
        </p:spPr>
        <p:txBody>
          <a:bodyPr anchor="t">
            <a:noAutofit/>
          </a:bodyPr>
          <a:lstStyle/>
          <a:p>
            <a:pPr marL="0" indent="0">
              <a:buNone/>
            </a:pPr>
            <a:r>
              <a:rPr lang="en-US" sz="2500" b="1" dirty="0">
                <a:latin typeface="Times New Roman" panose="02020603050405020304" pitchFamily="18" charset="0"/>
                <a:ea typeface="Tahoma" panose="020B0604030504040204" pitchFamily="34" charset="0"/>
                <a:cs typeface="Times New Roman" panose="02020603050405020304" pitchFamily="18" charset="0"/>
              </a:rPr>
              <a:t>IEEE 833-R2011</a:t>
            </a:r>
          </a:p>
          <a:p>
            <a:pPr marL="0" indent="0">
              <a:buNone/>
            </a:pPr>
            <a:r>
              <a:rPr lang="en-US" sz="2500" b="1" dirty="0">
                <a:latin typeface="Times New Roman" panose="02020603050405020304" pitchFamily="18" charset="0"/>
                <a:cs typeface="Times New Roman" panose="02020603050405020304" pitchFamily="18" charset="0"/>
              </a:rPr>
              <a:t>Purpose: This document recommends methods and design features that, if implemented, would provide water-hazard protection to Class 1E and non-Class 1E systems and equipment from direct sources of water (for example, water spray from decontamination activities) and indirect sources of water (for example, water running along cables and raceways). It is not the purpose of this recommended practice to classify water-hazard protection features as nuclear safety related or non-nuclear safety related. This determination is application specific and is made by the user utilizing the specific nuclear generating station design basis and guidance from other standards.</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35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b="1" dirty="0">
                <a:latin typeface="Times New Roman" panose="02020603050405020304" pitchFamily="18" charset="0"/>
                <a:ea typeface="Tahoma" panose="020B0604030504040204" pitchFamily="34" charset="0"/>
                <a:cs typeface="Times New Roman" panose="02020603050405020304" pitchFamily="18" charset="0"/>
              </a:rPr>
              <a:t>IEEE 833-R2011</a:t>
            </a:r>
          </a:p>
          <a:p>
            <a:pPr marL="0" indent="0">
              <a:buNone/>
            </a:pPr>
            <a:r>
              <a:rPr lang="en-US" sz="2800" b="1" dirty="0">
                <a:latin typeface="Times New Roman" panose="02020603050405020304" pitchFamily="18" charset="0"/>
                <a:cs typeface="Times New Roman" panose="02020603050405020304" pitchFamily="18" charset="0"/>
              </a:rPr>
              <a:t>Need for the Project: The purpose for this revision to perform a general update of the standard within the statutory 10 year renewal period. References will be reviewed and revised as required. Technical content will be reviewed and brought up to date with current industry state of the art, as applicable.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38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2 </a:t>
            </a:r>
          </a:p>
          <a:p>
            <a:pPr marL="0" indent="0">
              <a:buNone/>
            </a:pPr>
            <a:r>
              <a:rPr lang="en-US" sz="2800" dirty="0">
                <a:latin typeface="Times New Roman" panose="02020603050405020304" pitchFamily="18" charset="0"/>
                <a:cs typeface="Times New Roman" panose="02020603050405020304" pitchFamily="18" charset="0"/>
              </a:rPr>
              <a:t>Normative References </a:t>
            </a:r>
          </a:p>
          <a:p>
            <a:pPr lvl="1">
              <a:buClr>
                <a:schemeClr val="tx1"/>
              </a:buClr>
            </a:pPr>
            <a:r>
              <a:rPr lang="en-US" sz="2500" dirty="0">
                <a:latin typeface="Times New Roman" panose="02020603050405020304" pitchFamily="18" charset="0"/>
                <a:cs typeface="Times New Roman" panose="02020603050405020304" pitchFamily="18" charset="0"/>
              </a:rPr>
              <a:t>Updated to current revisions and add NEMA 250.</a:t>
            </a:r>
          </a:p>
          <a:p>
            <a:pPr marL="0" indent="0">
              <a:buClr>
                <a:schemeClr val="tx1"/>
              </a:buClr>
              <a:buNone/>
            </a:pPr>
            <a:endParaRPr lang="en-US" sz="2800" dirty="0">
              <a:latin typeface="Times New Roman" panose="02020603050405020304" pitchFamily="18" charset="0"/>
              <a:cs typeface="Times New Roman" panose="02020603050405020304" pitchFamily="18" charset="0"/>
            </a:endParaRPr>
          </a:p>
          <a:p>
            <a:pPr marL="0" indent="0">
              <a:buClr>
                <a:schemeClr val="tx1"/>
              </a:buClr>
              <a:buNone/>
            </a:pPr>
            <a:r>
              <a:rPr lang="en-US" sz="2800" dirty="0">
                <a:latin typeface="Times New Roman" panose="02020603050405020304" pitchFamily="18" charset="0"/>
                <a:cs typeface="Times New Roman" panose="02020603050405020304" pitchFamily="18" charset="0"/>
              </a:rPr>
              <a:t>Clause 3</a:t>
            </a:r>
          </a:p>
          <a:p>
            <a:pPr marL="0" indent="0">
              <a:buClr>
                <a:schemeClr val="tx1"/>
              </a:buClr>
              <a:buNone/>
            </a:pPr>
            <a:r>
              <a:rPr lang="en-US" sz="2800" dirty="0">
                <a:latin typeface="Times New Roman" panose="02020603050405020304" pitchFamily="18" charset="0"/>
                <a:cs typeface="Times New Roman" panose="02020603050405020304" pitchFamily="18" charset="0"/>
              </a:rPr>
              <a:t>Definitions</a:t>
            </a:r>
          </a:p>
          <a:p>
            <a:pPr lvl="1">
              <a:buClr>
                <a:schemeClr val="tx1"/>
              </a:buClr>
            </a:pPr>
            <a:r>
              <a:rPr lang="en-US" sz="2500" dirty="0">
                <a:latin typeface="Times New Roman" panose="02020603050405020304" pitchFamily="18" charset="0"/>
                <a:cs typeface="Times New Roman" panose="02020603050405020304" pitchFamily="18" charset="0"/>
              </a:rPr>
              <a:t>Added Definition of Direct Water Hazard</a:t>
            </a:r>
          </a:p>
          <a:p>
            <a:pPr lvl="1">
              <a:buClr>
                <a:schemeClr val="tx1"/>
              </a:buClr>
            </a:pPr>
            <a:r>
              <a:rPr lang="en-US" sz="2500" dirty="0">
                <a:latin typeface="Times New Roman" panose="02020603050405020304" pitchFamily="18" charset="0"/>
                <a:cs typeface="Times New Roman" panose="02020603050405020304" pitchFamily="18" charset="0"/>
              </a:rPr>
              <a:t>Added Definition of Indirect Water Hazard</a:t>
            </a:r>
          </a:p>
        </p:txBody>
      </p:sp>
    </p:spTree>
    <p:extLst>
      <p:ext uri="{BB962C8B-B14F-4D97-AF65-F5344CB8AC3E}">
        <p14:creationId xmlns:p14="http://schemas.microsoft.com/office/powerpoint/2010/main" val="288791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4 </a:t>
            </a:r>
          </a:p>
          <a:p>
            <a:pPr marL="0" indent="0">
              <a:buNone/>
            </a:pPr>
            <a:r>
              <a:rPr lang="en-US" sz="2800" dirty="0">
                <a:latin typeface="Times New Roman" panose="02020603050405020304" pitchFamily="18" charset="0"/>
                <a:cs typeface="Times New Roman" panose="02020603050405020304" pitchFamily="18" charset="0"/>
              </a:rPr>
              <a:t>Equipment Protection</a:t>
            </a:r>
          </a:p>
          <a:p>
            <a:pPr lvl="1">
              <a:buClr>
                <a:schemeClr val="tx1"/>
              </a:buClr>
            </a:pPr>
            <a:r>
              <a:rPr lang="en-US" sz="2500" dirty="0">
                <a:latin typeface="Times New Roman" panose="02020603050405020304" pitchFamily="18" charset="0"/>
                <a:cs typeface="Times New Roman" panose="02020603050405020304" pitchFamily="18" charset="0"/>
              </a:rPr>
              <a:t>4.1 Clarified wording for Equipment Location</a:t>
            </a:r>
          </a:p>
          <a:p>
            <a:pPr lvl="1">
              <a:buClr>
                <a:schemeClr val="tx1"/>
              </a:buClr>
            </a:pPr>
            <a:r>
              <a:rPr lang="en-US" sz="2500" dirty="0">
                <a:latin typeface="Times New Roman" panose="02020603050405020304" pitchFamily="18" charset="0"/>
                <a:cs typeface="Times New Roman" panose="02020603050405020304" pitchFamily="18" charset="0"/>
              </a:rPr>
              <a:t>4.2 Clarified wording for Equipment Design</a:t>
            </a:r>
          </a:p>
          <a:p>
            <a:pPr lvl="1">
              <a:buClr>
                <a:schemeClr val="tx1"/>
              </a:buClr>
            </a:pPr>
            <a:r>
              <a:rPr lang="en-US" sz="2500" dirty="0">
                <a:latin typeface="Times New Roman" panose="02020603050405020304" pitchFamily="18" charset="0"/>
                <a:cs typeface="Times New Roman" panose="02020603050405020304" pitchFamily="18" charset="0"/>
              </a:rPr>
              <a:t>4.3 Changed Equipment Sealing to Equipment Orientation</a:t>
            </a:r>
          </a:p>
          <a:p>
            <a:pPr lvl="1">
              <a:buClr>
                <a:schemeClr val="tx1"/>
              </a:buClr>
            </a:pPr>
            <a:r>
              <a:rPr lang="en-US" sz="2500" dirty="0">
                <a:latin typeface="Times New Roman" panose="02020603050405020304" pitchFamily="18" charset="0"/>
                <a:cs typeface="Times New Roman" panose="02020603050405020304" pitchFamily="18" charset="0"/>
              </a:rPr>
              <a:t>4.4 Added Engineering Controls</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43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5 </a:t>
            </a:r>
          </a:p>
          <a:p>
            <a:pPr marL="0" indent="0">
              <a:buNone/>
            </a:pPr>
            <a:r>
              <a:rPr lang="en-US" sz="2800" dirty="0">
                <a:latin typeface="Times New Roman" panose="02020603050405020304" pitchFamily="18" charset="0"/>
                <a:cs typeface="Times New Roman" panose="02020603050405020304" pitchFamily="18" charset="0"/>
              </a:rPr>
              <a:t>Design and construction features for electric equipment rooms</a:t>
            </a:r>
          </a:p>
          <a:p>
            <a:pPr lvl="1">
              <a:buClr>
                <a:schemeClr val="tx1"/>
              </a:buClr>
            </a:pPr>
            <a:r>
              <a:rPr lang="en-US" sz="2500" dirty="0">
                <a:latin typeface="Times New Roman" panose="02020603050405020304" pitchFamily="18" charset="0"/>
                <a:cs typeface="Times New Roman" panose="02020603050405020304" pitchFamily="18" charset="0"/>
              </a:rPr>
              <a:t>5.1 Clarified wording for General</a:t>
            </a:r>
          </a:p>
          <a:p>
            <a:pPr lvl="1">
              <a:buClr>
                <a:schemeClr val="tx1"/>
              </a:buClr>
            </a:pPr>
            <a:r>
              <a:rPr lang="en-US" sz="2500" dirty="0">
                <a:latin typeface="Times New Roman" panose="02020603050405020304" pitchFamily="18" charset="0"/>
                <a:cs typeface="Times New Roman" panose="02020603050405020304" pitchFamily="18" charset="0"/>
              </a:rPr>
              <a:t>5.2 Clarified wording for Room Construction</a:t>
            </a:r>
          </a:p>
          <a:p>
            <a:pPr lvl="1">
              <a:buClr>
                <a:schemeClr val="tx1"/>
              </a:buClr>
            </a:pPr>
            <a:r>
              <a:rPr lang="en-US" sz="2500" dirty="0">
                <a:latin typeface="Times New Roman" panose="02020603050405020304" pitchFamily="18" charset="0"/>
                <a:cs typeface="Times New Roman" panose="02020603050405020304" pitchFamily="18" charset="0"/>
              </a:rPr>
              <a:t>Expanded and clarified wording in subsection 5.2.1 thru 5.2.4</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462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6 </a:t>
            </a:r>
          </a:p>
          <a:p>
            <a:pPr marL="0" indent="0">
              <a:buNone/>
            </a:pPr>
            <a:r>
              <a:rPr lang="en-US" sz="2800" dirty="0">
                <a:latin typeface="Times New Roman" panose="02020603050405020304" pitchFamily="18" charset="0"/>
                <a:cs typeface="Times New Roman" panose="02020603050405020304" pitchFamily="18" charset="0"/>
              </a:rPr>
              <a:t>Electric equipment located in open areas subject to water hazards</a:t>
            </a:r>
          </a:p>
          <a:p>
            <a:pPr lvl="1">
              <a:buClr>
                <a:schemeClr val="tx1"/>
              </a:buClr>
            </a:pPr>
            <a:r>
              <a:rPr lang="en-US" sz="2500" dirty="0">
                <a:latin typeface="Times New Roman" panose="02020603050405020304" pitchFamily="18" charset="0"/>
                <a:cs typeface="Times New Roman" panose="02020603050405020304" pitchFamily="18" charset="0"/>
              </a:rPr>
              <a:t>6.1 Created Clause for Qualified Enclosures</a:t>
            </a:r>
          </a:p>
          <a:p>
            <a:pPr lvl="1">
              <a:buClr>
                <a:schemeClr val="tx1"/>
              </a:buClr>
            </a:pPr>
            <a:r>
              <a:rPr lang="en-US" sz="2500" dirty="0">
                <a:latin typeface="Times New Roman" panose="02020603050405020304" pitchFamily="18" charset="0"/>
                <a:cs typeface="Times New Roman" panose="02020603050405020304" pitchFamily="18" charset="0"/>
              </a:rPr>
              <a:t>6.2 Created Clause for Un-qualified Enclosures</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359" y="568714"/>
            <a:ext cx="11029616" cy="713676"/>
          </a:xfrm>
        </p:spPr>
        <p:txBody>
          <a:bodyPr/>
          <a:lstStyle/>
          <a:p>
            <a:r>
              <a:rPr lang="en-US" dirty="0"/>
              <a:t>Work in Progress IEEE 833 </a:t>
            </a:r>
          </a:p>
        </p:txBody>
      </p:sp>
      <p:sp>
        <p:nvSpPr>
          <p:cNvPr id="3" name="Content Placeholder 2">
            <a:extLst>
              <a:ext uri="{FF2B5EF4-FFF2-40B4-BE49-F238E27FC236}">
                <a16:creationId xmlns:a16="http://schemas.microsoft.com/office/drawing/2014/main" id="{B56D92A9-A598-496D-9445-E169B46218FE}"/>
              </a:ext>
            </a:extLst>
          </p:cNvPr>
          <p:cNvSpPr>
            <a:spLocks noGrp="1"/>
          </p:cNvSpPr>
          <p:nvPr>
            <p:ph idx="1"/>
          </p:nvPr>
        </p:nvSpPr>
        <p:spPr>
          <a:xfrm>
            <a:off x="758283" y="1694985"/>
            <a:ext cx="10604810" cy="4594301"/>
          </a:xfrm>
        </p:spPr>
        <p:txBody>
          <a:bodyPr anchor="t">
            <a:noAutofit/>
          </a:bodyPr>
          <a:lstStyle/>
          <a:p>
            <a:pPr marL="0" indent="0">
              <a:buNone/>
            </a:pPr>
            <a:r>
              <a:rPr lang="en-US" sz="2800" dirty="0">
                <a:latin typeface="Times New Roman" panose="02020603050405020304" pitchFamily="18" charset="0"/>
                <a:cs typeface="Times New Roman" panose="02020603050405020304" pitchFamily="18" charset="0"/>
              </a:rPr>
              <a:t>Clause 7 </a:t>
            </a:r>
          </a:p>
          <a:p>
            <a:pPr marL="0" indent="0">
              <a:buNone/>
            </a:pPr>
            <a:r>
              <a:rPr lang="en-US" sz="2800" dirty="0">
                <a:latin typeface="Times New Roman" panose="02020603050405020304" pitchFamily="18" charset="0"/>
                <a:cs typeface="Times New Roman" panose="02020603050405020304" pitchFamily="18" charset="0"/>
              </a:rPr>
              <a:t>Electric equipment enclosures</a:t>
            </a:r>
            <a:endParaRPr lang="en-US" sz="2500" dirty="0">
              <a:latin typeface="Times New Roman" panose="02020603050405020304" pitchFamily="18" charset="0"/>
              <a:cs typeface="Times New Roman" panose="02020603050405020304" pitchFamily="18" charset="0"/>
            </a:endParaRPr>
          </a:p>
          <a:p>
            <a:pPr lvl="1">
              <a:buClr>
                <a:schemeClr val="tx1"/>
              </a:buClr>
            </a:pPr>
            <a:r>
              <a:rPr lang="en-US" sz="2500" dirty="0">
                <a:latin typeface="Times New Roman" panose="02020603050405020304" pitchFamily="18" charset="0"/>
                <a:cs typeface="Times New Roman" panose="02020603050405020304" pitchFamily="18" charset="0"/>
              </a:rPr>
              <a:t>7.1 and 7.2 Clarified wording in each clause</a:t>
            </a:r>
          </a:p>
          <a:p>
            <a:pPr lvl="1">
              <a:buClr>
                <a:schemeClr val="tx1"/>
              </a:buClr>
            </a:pPr>
            <a:r>
              <a:rPr lang="en-US" sz="2500" dirty="0">
                <a:latin typeface="Times New Roman" panose="02020603050405020304" pitchFamily="18" charset="0"/>
                <a:cs typeface="Times New Roman" panose="02020603050405020304" pitchFamily="18" charset="0"/>
              </a:rPr>
              <a:t>7.3 and existing sub clauses clarified wording in each clause</a:t>
            </a:r>
          </a:p>
          <a:p>
            <a:pPr lvl="1">
              <a:buClr>
                <a:schemeClr val="tx1"/>
              </a:buClr>
            </a:pPr>
            <a:r>
              <a:rPr lang="en-US" sz="2500" dirty="0">
                <a:latin typeface="Times New Roman" panose="02020603050405020304" pitchFamily="18" charset="0"/>
                <a:cs typeface="Times New Roman" panose="02020603050405020304" pitchFamily="18" charset="0"/>
              </a:rPr>
              <a:t>7.3.4 Added clause for Mobile Equipment</a:t>
            </a:r>
          </a:p>
          <a:p>
            <a:pPr lvl="1">
              <a:buClr>
                <a:schemeClr val="tx1"/>
              </a:buClr>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750618"/>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481</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Franklin Gothic Book</vt:lpstr>
      <vt:lpstr>Franklin Gothic Demi</vt:lpstr>
      <vt:lpstr>Times New Roman</vt:lpstr>
      <vt:lpstr>Wingdings 2</vt:lpstr>
      <vt:lpstr>DividendVTI</vt:lpstr>
      <vt:lpstr>Work in progress      ieee 833 Recommended Practice for the Protection of Electric Equipment in Nuclear Power Generating Stations from Water Hazards</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lpstr>Work in Progress IEEE 833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2020-01-28T19:33:04Z</dcterms:created>
  <dcterms:modified xsi:type="dcterms:W3CDTF">2020-01-29T04:15:23Z</dcterms:modified>
</cp:coreProperties>
</file>