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59" r:id="rId2"/>
    <p:sldMasterId id="2147483680" r:id="rId3"/>
    <p:sldMasterId id="2147483704" r:id="rId4"/>
  </p:sldMasterIdLst>
  <p:notesMasterIdLst>
    <p:notesMasterId r:id="rId20"/>
  </p:notesMasterIdLst>
  <p:handoutMasterIdLst>
    <p:handoutMasterId r:id="rId21"/>
  </p:handoutMasterIdLst>
  <p:sldIdLst>
    <p:sldId id="477" r:id="rId5"/>
    <p:sldId id="371" r:id="rId6"/>
    <p:sldId id="533" r:id="rId7"/>
    <p:sldId id="532" r:id="rId8"/>
    <p:sldId id="534" r:id="rId9"/>
    <p:sldId id="535" r:id="rId10"/>
    <p:sldId id="536" r:id="rId11"/>
    <p:sldId id="537" r:id="rId12"/>
    <p:sldId id="538" r:id="rId13"/>
    <p:sldId id="543" r:id="rId14"/>
    <p:sldId id="542" r:id="rId15"/>
    <p:sldId id="544" r:id="rId16"/>
    <p:sldId id="545" r:id="rId17"/>
    <p:sldId id="541" r:id="rId18"/>
    <p:sldId id="491" r:id="rId19"/>
  </p:sldIdLst>
  <p:sldSz cx="9144000" cy="5143500" type="screen16x9"/>
  <p:notesSz cx="9296400" cy="70104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3">
          <p15:clr>
            <a:srgbClr val="A4A3A4"/>
          </p15:clr>
        </p15:guide>
        <p15:guide id="2" pos="59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07A5"/>
    <a:srgbClr val="FF0000"/>
    <a:srgbClr val="9E0000"/>
    <a:srgbClr val="E20000"/>
    <a:srgbClr val="CC6600"/>
    <a:srgbClr val="FF9900"/>
    <a:srgbClr val="808000"/>
    <a:srgbClr val="CC9900"/>
    <a:srgbClr val="996633"/>
    <a:srgbClr val="F7EC0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9BFA3F-FFB8-4F88-B490-24021176F469}" v="50" dt="2020-01-31T14:56:19.9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3617" autoAdjust="0"/>
  </p:normalViewPr>
  <p:slideViewPr>
    <p:cSldViewPr snapToObjects="1">
      <p:cViewPr varScale="1">
        <p:scale>
          <a:sx n="114" d="100"/>
          <a:sy n="114" d="100"/>
        </p:scale>
        <p:origin x="102" y="162"/>
      </p:cViewPr>
      <p:guideLst>
        <p:guide orient="horz" pos="1613"/>
        <p:guide pos="5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3" d="100"/>
        <a:sy n="73" d="100"/>
      </p:scale>
      <p:origin x="0" y="0"/>
    </p:cViewPr>
  </p:sorterViewPr>
  <p:notesViewPr>
    <p:cSldViewPr>
      <p:cViewPr>
        <p:scale>
          <a:sx n="66" d="100"/>
          <a:sy n="66" d="100"/>
        </p:scale>
        <p:origin x="185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50520"/>
          </a:xfrm>
          <a:prstGeom prst="rect">
            <a:avLst/>
          </a:prstGeom>
        </p:spPr>
        <p:txBody>
          <a:bodyPr vert="horz" lIns="93177" tIns="46589" rIns="93177" bIns="46589" rtlCol="0"/>
          <a:lstStyle>
            <a:lvl1pPr algn="r">
              <a:defRPr sz="1200"/>
            </a:lvl1pPr>
          </a:lstStyle>
          <a:p>
            <a:fld id="{9080A705-2ACF-44A9-A243-7C0064D935C0}" type="datetimeFigureOut">
              <a:rPr lang="en-US" smtClean="0"/>
              <a:t>01/31/2020</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658664"/>
            <a:ext cx="4028440" cy="350520"/>
          </a:xfrm>
          <a:prstGeom prst="rect">
            <a:avLst/>
          </a:prstGeom>
        </p:spPr>
        <p:txBody>
          <a:bodyPr vert="horz" lIns="93177" tIns="46589" rIns="93177" bIns="46589" rtlCol="0" anchor="b"/>
          <a:lstStyle>
            <a:lvl1pPr algn="r">
              <a:defRPr sz="1200"/>
            </a:lvl1pPr>
          </a:lstStyle>
          <a:p>
            <a:fld id="{4B22D092-6E64-4297-BF15-410D2FEDD79D}" type="slidenum">
              <a:rPr lang="en-US" smtClean="0"/>
              <a:t>‹#›</a:t>
            </a:fld>
            <a:endParaRPr lang="en-US"/>
          </a:p>
        </p:txBody>
      </p:sp>
    </p:spTree>
    <p:extLst>
      <p:ext uri="{BB962C8B-B14F-4D97-AF65-F5344CB8AC3E}">
        <p14:creationId xmlns:p14="http://schemas.microsoft.com/office/powerpoint/2010/main" val="1236105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10" y="0"/>
            <a:ext cx="4028440" cy="350520"/>
          </a:xfrm>
          <a:prstGeom prst="rect">
            <a:avLst/>
          </a:prstGeom>
        </p:spPr>
        <p:txBody>
          <a:bodyPr vert="horz" lIns="93177" tIns="46589" rIns="93177" bIns="46589" rtlCol="0"/>
          <a:lstStyle>
            <a:lvl1pPr algn="r">
              <a:defRPr sz="1200"/>
            </a:lvl1pPr>
          </a:lstStyle>
          <a:p>
            <a:fld id="{53FE5B62-0F89-4847-91C8-CB96108D75B0}" type="datetimeFigureOut">
              <a:rPr lang="en-US" smtClean="0"/>
              <a:t>01/31/2020</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sp>
      <p:sp>
        <p:nvSpPr>
          <p:cNvPr id="5" name="Notes Placeholder 4"/>
          <p:cNvSpPr>
            <a:spLocks noGrp="1"/>
          </p:cNvSpPr>
          <p:nvPr>
            <p:ph type="body" sz="quarter" idx="3"/>
          </p:nvPr>
        </p:nvSpPr>
        <p:spPr>
          <a:xfrm>
            <a:off x="929641"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3177" tIns="46589" rIns="93177" bIns="46589" rtlCol="0" anchor="b"/>
          <a:lstStyle>
            <a:lvl1pPr algn="r">
              <a:defRPr sz="1200"/>
            </a:lvl1pPr>
          </a:lstStyle>
          <a:p>
            <a:fld id="{D5E5C568-B4D6-409D-83C8-C004DED993BC}" type="slidenum">
              <a:rPr lang="en-US" smtClean="0"/>
              <a:t>‹#›</a:t>
            </a:fld>
            <a:endParaRPr lang="en-US"/>
          </a:p>
        </p:txBody>
      </p:sp>
    </p:spTree>
    <p:extLst>
      <p:ext uri="{BB962C8B-B14F-4D97-AF65-F5344CB8AC3E}">
        <p14:creationId xmlns:p14="http://schemas.microsoft.com/office/powerpoint/2010/main" val="238960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5C568-B4D6-409D-83C8-C004DED993BC}" type="slidenum">
              <a:rPr lang="en-US" smtClean="0"/>
              <a:t>1</a:t>
            </a:fld>
            <a:endParaRPr lang="en-US"/>
          </a:p>
        </p:txBody>
      </p:sp>
    </p:spTree>
    <p:extLst>
      <p:ext uri="{BB962C8B-B14F-4D97-AF65-F5344CB8AC3E}">
        <p14:creationId xmlns:p14="http://schemas.microsoft.com/office/powerpoint/2010/main" val="2727237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14</a:t>
            </a:fld>
            <a:endParaRPr lang="en-US"/>
          </a:p>
        </p:txBody>
      </p:sp>
    </p:spTree>
    <p:extLst>
      <p:ext uri="{BB962C8B-B14F-4D97-AF65-F5344CB8AC3E}">
        <p14:creationId xmlns:p14="http://schemas.microsoft.com/office/powerpoint/2010/main" val="326256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2</a:t>
            </a:fld>
            <a:endParaRPr lang="en-US"/>
          </a:p>
        </p:txBody>
      </p:sp>
    </p:spTree>
    <p:extLst>
      <p:ext uri="{BB962C8B-B14F-4D97-AF65-F5344CB8AC3E}">
        <p14:creationId xmlns:p14="http://schemas.microsoft.com/office/powerpoint/2010/main" val="55465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3</a:t>
            </a:fld>
            <a:endParaRPr lang="en-US"/>
          </a:p>
        </p:txBody>
      </p:sp>
    </p:spTree>
    <p:extLst>
      <p:ext uri="{BB962C8B-B14F-4D97-AF65-F5344CB8AC3E}">
        <p14:creationId xmlns:p14="http://schemas.microsoft.com/office/powerpoint/2010/main" val="1595636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4</a:t>
            </a:fld>
            <a:endParaRPr lang="en-US"/>
          </a:p>
        </p:txBody>
      </p:sp>
    </p:spTree>
    <p:extLst>
      <p:ext uri="{BB962C8B-B14F-4D97-AF65-F5344CB8AC3E}">
        <p14:creationId xmlns:p14="http://schemas.microsoft.com/office/powerpoint/2010/main" val="3306512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5</a:t>
            </a:fld>
            <a:endParaRPr lang="en-US"/>
          </a:p>
        </p:txBody>
      </p:sp>
    </p:spTree>
    <p:extLst>
      <p:ext uri="{BB962C8B-B14F-4D97-AF65-F5344CB8AC3E}">
        <p14:creationId xmlns:p14="http://schemas.microsoft.com/office/powerpoint/2010/main" val="4251604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6</a:t>
            </a:fld>
            <a:endParaRPr lang="en-US"/>
          </a:p>
        </p:txBody>
      </p:sp>
    </p:spTree>
    <p:extLst>
      <p:ext uri="{BB962C8B-B14F-4D97-AF65-F5344CB8AC3E}">
        <p14:creationId xmlns:p14="http://schemas.microsoft.com/office/powerpoint/2010/main" val="2449020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7</a:t>
            </a:fld>
            <a:endParaRPr lang="en-US"/>
          </a:p>
        </p:txBody>
      </p:sp>
    </p:spTree>
    <p:extLst>
      <p:ext uri="{BB962C8B-B14F-4D97-AF65-F5344CB8AC3E}">
        <p14:creationId xmlns:p14="http://schemas.microsoft.com/office/powerpoint/2010/main" val="2104698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8</a:t>
            </a:fld>
            <a:endParaRPr lang="en-US"/>
          </a:p>
        </p:txBody>
      </p:sp>
    </p:spTree>
    <p:extLst>
      <p:ext uri="{BB962C8B-B14F-4D97-AF65-F5344CB8AC3E}">
        <p14:creationId xmlns:p14="http://schemas.microsoft.com/office/powerpoint/2010/main" val="755371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E5C568-B4D6-409D-83C8-C004DED993BC}" type="slidenum">
              <a:rPr lang="en-US" smtClean="0"/>
              <a:t>9</a:t>
            </a:fld>
            <a:endParaRPr lang="en-US"/>
          </a:p>
        </p:txBody>
      </p:sp>
    </p:spTree>
    <p:extLst>
      <p:ext uri="{BB962C8B-B14F-4D97-AF65-F5344CB8AC3E}">
        <p14:creationId xmlns:p14="http://schemas.microsoft.com/office/powerpoint/2010/main" val="126786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433" y="1597820"/>
            <a:ext cx="7431202" cy="1102519"/>
          </a:xfrm>
          <a:prstGeom prst="rect">
            <a:avLst/>
          </a:prstGeom>
        </p:spPr>
        <p:txBody>
          <a:bodyPr/>
          <a:lstStyle>
            <a:lvl1pPr algn="l"/>
          </a:lstStyle>
          <a:p>
            <a:r>
              <a:rPr lang="en-US"/>
              <a:t>Click to edit Master title style</a:t>
            </a:r>
          </a:p>
        </p:txBody>
      </p:sp>
      <p:sp>
        <p:nvSpPr>
          <p:cNvPr id="3" name="Subtitle 2"/>
          <p:cNvSpPr>
            <a:spLocks noGrp="1"/>
          </p:cNvSpPr>
          <p:nvPr>
            <p:ph type="subTitle" idx="1"/>
          </p:nvPr>
        </p:nvSpPr>
        <p:spPr>
          <a:xfrm>
            <a:off x="870431" y="2914650"/>
            <a:ext cx="7431203"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January 29, 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49498846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7820"/>
            <a:ext cx="8000999" cy="1102519"/>
          </a:xfrm>
          <a:prstGeom prst="rect">
            <a:avLst/>
          </a:prstGeom>
        </p:spPr>
        <p:txBody>
          <a:bodyPr/>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199" y="2914650"/>
            <a:ext cx="8001000" cy="131445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January 29,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14A43-F6F7-684A-A15B-3AABBD13E880}" type="slidenum">
              <a:rPr lang="en-US" smtClean="0"/>
              <a:pPr/>
              <a:t>‹#›</a:t>
            </a:fld>
            <a:endParaRPr lang="en-US" dirty="0"/>
          </a:p>
        </p:txBody>
      </p:sp>
    </p:spTree>
    <p:extLst>
      <p:ext uri="{BB962C8B-B14F-4D97-AF65-F5344CB8AC3E}">
        <p14:creationId xmlns:p14="http://schemas.microsoft.com/office/powerpoint/2010/main" val="361574222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88" y="1322994"/>
            <a:ext cx="8012112" cy="3271630"/>
          </a:xfrm>
        </p:spPr>
        <p:txBody>
          <a:body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r>
              <a:rPr lang="en-US">
                <a:solidFill>
                  <a:prstClr val="black"/>
                </a:solidFill>
              </a:rPr>
              <a:t>January 29, 2019</a:t>
            </a:r>
            <a:endParaRPr lang="en-US" dirty="0">
              <a:solidFill>
                <a:prstClr val="black"/>
              </a:solidFill>
            </a:endParaRPr>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C1F14A43-F6F7-684A-A15B-3AABBD13E880}" type="slidenum">
              <a:rPr lang="en-US" smtClean="0"/>
              <a:pPr/>
              <a:t>‹#›</a:t>
            </a:fld>
            <a:endParaRPr lang="en-US" dirty="0"/>
          </a:p>
        </p:txBody>
      </p:sp>
    </p:spTree>
    <p:extLst>
      <p:ext uri="{BB962C8B-B14F-4D97-AF65-F5344CB8AC3E}">
        <p14:creationId xmlns:p14="http://schemas.microsoft.com/office/powerpoint/2010/main" val="298477734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87714"/>
            <a:ext cx="4038600" cy="33069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648200" y="1287714"/>
            <a:ext cx="4038600" cy="33069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Date Placeholder 4"/>
          <p:cNvSpPr>
            <a:spLocks noGrp="1"/>
          </p:cNvSpPr>
          <p:nvPr>
            <p:ph type="dt" sz="half" idx="10"/>
          </p:nvPr>
        </p:nvSpPr>
        <p:spPr/>
        <p:txBody>
          <a:bodyPr/>
          <a:lstStyle/>
          <a:p>
            <a:r>
              <a:rPr lang="en-US"/>
              <a:t>January 29, 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14A43-F6F7-684A-A15B-3AABBD13E880}" type="slidenum">
              <a:rPr lang="en-US" smtClean="0"/>
              <a:pPr/>
              <a:t>‹#›</a:t>
            </a:fld>
            <a:endParaRPr lang="en-US" dirty="0"/>
          </a:p>
        </p:txBody>
      </p:sp>
    </p:spTree>
    <p:extLst>
      <p:ext uri="{BB962C8B-B14F-4D97-AF65-F5344CB8AC3E}">
        <p14:creationId xmlns:p14="http://schemas.microsoft.com/office/powerpoint/2010/main" val="3538743712"/>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5" name="Text Placeholder 4"/>
          <p:cNvSpPr>
            <a:spLocks noGrp="1"/>
          </p:cNvSpPr>
          <p:nvPr>
            <p:ph type="body" sz="quarter" idx="3"/>
          </p:nvPr>
        </p:nvSpPr>
        <p:spPr>
          <a:xfrm>
            <a:off x="4645028"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7" name="Date Placeholder 6"/>
          <p:cNvSpPr>
            <a:spLocks noGrp="1"/>
          </p:cNvSpPr>
          <p:nvPr>
            <p:ph type="dt" sz="half" idx="10"/>
          </p:nvPr>
        </p:nvSpPr>
        <p:spPr/>
        <p:txBody>
          <a:bodyPr/>
          <a:lstStyle>
            <a:lvl1pPr>
              <a:defRPr>
                <a:solidFill>
                  <a:srgbClr val="000000"/>
                </a:solidFill>
              </a:defRPr>
            </a:lvl1pPr>
          </a:lstStyle>
          <a:p>
            <a:r>
              <a:rPr lang="en-US"/>
              <a:t>January 29, 2019</a:t>
            </a:r>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C1F14A43-F6F7-684A-A15B-3AABBD13E880}" type="slidenum">
              <a:rPr lang="en-US" smtClean="0"/>
              <a:pPr/>
              <a:t>‹#›</a:t>
            </a:fld>
            <a:endParaRPr lang="en-US" dirty="0"/>
          </a:p>
        </p:txBody>
      </p:sp>
    </p:spTree>
    <p:extLst>
      <p:ext uri="{BB962C8B-B14F-4D97-AF65-F5344CB8AC3E}">
        <p14:creationId xmlns:p14="http://schemas.microsoft.com/office/powerpoint/2010/main" val="372962558"/>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281833"/>
            <a:ext cx="3008313" cy="553008"/>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53288" y="1281833"/>
            <a:ext cx="4821400" cy="3312790"/>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4" name="Text Placeholder 3"/>
          <p:cNvSpPr>
            <a:spLocks noGrp="1"/>
          </p:cNvSpPr>
          <p:nvPr>
            <p:ph type="body" sz="half" idx="2"/>
          </p:nvPr>
        </p:nvSpPr>
        <p:spPr>
          <a:xfrm>
            <a:off x="457202" y="1922749"/>
            <a:ext cx="3008313" cy="26718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r>
              <a:rPr lang="en-US">
                <a:solidFill>
                  <a:prstClr val="black"/>
                </a:solidFill>
              </a:rPr>
              <a:t>January 29, 2019</a:t>
            </a:r>
            <a:endParaRPr lang="en-US" dirty="0">
              <a:solidFill>
                <a:prstClr val="black"/>
              </a:solidFill>
            </a:endParaRPr>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C1F14A43-F6F7-684A-A15B-3AABBD13E880}" type="slidenum">
              <a:rPr lang="en-US" smtClean="0"/>
              <a:pPr/>
              <a:t>‹#›</a:t>
            </a:fld>
            <a:endParaRPr lang="en-US" dirty="0"/>
          </a:p>
        </p:txBody>
      </p:sp>
    </p:spTree>
    <p:extLst>
      <p:ext uri="{BB962C8B-B14F-4D97-AF65-F5344CB8AC3E}">
        <p14:creationId xmlns:p14="http://schemas.microsoft.com/office/powerpoint/2010/main" val="3557951255"/>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January 29, 2019</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753DE-A595-C849-AA5C-D525407AF15F}" type="slidenum">
              <a:rPr lang="en-US" smtClean="0"/>
              <a:pPr/>
              <a:t>‹#›</a:t>
            </a:fld>
            <a:endParaRPr lang="en-US"/>
          </a:p>
        </p:txBody>
      </p:sp>
    </p:spTree>
    <p:extLst>
      <p:ext uri="{BB962C8B-B14F-4D97-AF65-F5344CB8AC3E}">
        <p14:creationId xmlns:p14="http://schemas.microsoft.com/office/powerpoint/2010/main" val="4098523924"/>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4767264"/>
            <a:ext cx="2133600" cy="273844"/>
          </a:xfrm>
          <a:prstGeom prst="rect">
            <a:avLst/>
          </a:prstGeom>
        </p:spPr>
        <p:txBody>
          <a:bodyPr/>
          <a:lstStyle/>
          <a:p>
            <a:r>
              <a:rPr lang="en-US"/>
              <a:t>January 29, 2019</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C1F14A43-F6F7-684A-A15B-3AABBD13E880}" type="slidenum">
              <a:rPr lang="en-US" smtClean="0"/>
              <a:pPr/>
              <a:t>‹#›</a:t>
            </a:fld>
            <a:endParaRPr lang="en-US"/>
          </a:p>
        </p:txBody>
      </p:sp>
      <p:sp>
        <p:nvSpPr>
          <p:cNvPr id="7" name="Text Placeholder 2"/>
          <p:cNvSpPr>
            <a:spLocks noGrp="1"/>
          </p:cNvSpPr>
          <p:nvPr>
            <p:ph idx="1"/>
          </p:nvPr>
        </p:nvSpPr>
        <p:spPr>
          <a:xfrm>
            <a:off x="457200" y="1322994"/>
            <a:ext cx="8001000" cy="3271630"/>
          </a:xfrm>
          <a:prstGeom prst="rect">
            <a:avLst/>
          </a:prstGeom>
        </p:spPr>
        <p:txBody>
          <a:bodyPr vert="horz" lIns="91440" tIns="45720" rIns="91440" bIns="45720" rtlCol="0">
            <a:normAutofit/>
          </a:bodyPr>
          <a:lstStyle>
            <a:lvl1pPr algn="l">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630893938"/>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86971" y="1211273"/>
            <a:ext cx="7416332" cy="29576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r>
              <a:rPr lang="en-US"/>
              <a:t>January 29, 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996097786"/>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433" y="1597820"/>
            <a:ext cx="7431202" cy="1102519"/>
          </a:xfrm>
          <a:prstGeom prst="rect">
            <a:avLst/>
          </a:prstGeom>
        </p:spPr>
        <p:txBody>
          <a:bodyPr/>
          <a:lstStyle>
            <a:lvl1pPr algn="l"/>
          </a:lstStyle>
          <a:p>
            <a:r>
              <a:rPr lang="en-US"/>
              <a:t>Click to edit Master title style</a:t>
            </a:r>
          </a:p>
        </p:txBody>
      </p:sp>
      <p:sp>
        <p:nvSpPr>
          <p:cNvPr id="3" name="Subtitle 2"/>
          <p:cNvSpPr>
            <a:spLocks noGrp="1"/>
          </p:cNvSpPr>
          <p:nvPr>
            <p:ph type="subTitle" idx="1"/>
          </p:nvPr>
        </p:nvSpPr>
        <p:spPr>
          <a:xfrm>
            <a:off x="870431" y="2914650"/>
            <a:ext cx="7431203"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6" name="Slide Number Placeholder 5"/>
          <p:cNvSpPr>
            <a:spLocks noGrp="1"/>
          </p:cNvSpPr>
          <p:nvPr>
            <p:ph type="sldNum" sz="quarter" idx="12"/>
          </p:nvPr>
        </p:nvSpPr>
        <p:spPr/>
        <p:txBody>
          <a:body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349096273"/>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526" y="1322993"/>
            <a:ext cx="7425110" cy="3271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6" name="Slide Number Placeholder 5"/>
          <p:cNvSpPr>
            <a:spLocks noGrp="1"/>
          </p:cNvSpPr>
          <p:nvPr>
            <p:ph type="sldNum" sz="quarter" idx="12"/>
          </p:nvPr>
        </p:nvSpPr>
        <p:spPr/>
        <p:txBody>
          <a:body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79084073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526" y="1322993"/>
            <a:ext cx="7425110" cy="3271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January 29, 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379495234"/>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87713"/>
            <a:ext cx="4038600" cy="33069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87713"/>
            <a:ext cx="4038600" cy="33069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7" name="Slide Number Placeholder 6"/>
          <p:cNvSpPr>
            <a:spLocks noGrp="1"/>
          </p:cNvSpPr>
          <p:nvPr>
            <p:ph type="sldNum" sz="quarter" idx="12"/>
          </p:nvPr>
        </p:nvSpPr>
        <p:spPr/>
        <p:txBody>
          <a:body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1013751514"/>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9" name="Slide Number Placeholder 8"/>
          <p:cNvSpPr>
            <a:spLocks noGrp="1"/>
          </p:cNvSpPr>
          <p:nvPr>
            <p:ph type="sldNum" sz="quarter" idx="12"/>
          </p:nvPr>
        </p:nvSpPr>
        <p:spPr/>
        <p:txBody>
          <a:body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164618402"/>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281833"/>
            <a:ext cx="3008313" cy="55300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53288" y="1281833"/>
            <a:ext cx="4821400" cy="3312790"/>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922750"/>
            <a:ext cx="3008313" cy="26718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7" name="Slide Number Placeholder 6"/>
          <p:cNvSpPr>
            <a:spLocks noGrp="1"/>
          </p:cNvSpPr>
          <p:nvPr>
            <p:ph type="sldNum" sz="quarter" idx="12"/>
          </p:nvPr>
        </p:nvSpPr>
        <p:spPr/>
        <p:txBody>
          <a:body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3967305641"/>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86971" y="1211273"/>
            <a:ext cx="7416332" cy="29576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7" name="Slide Number Placeholder 6"/>
          <p:cNvSpPr>
            <a:spLocks noGrp="1"/>
          </p:cNvSpPr>
          <p:nvPr>
            <p:ph type="sldNum" sz="quarter" idx="12"/>
          </p:nvPr>
        </p:nvSpPr>
        <p:spPr/>
        <p:txBody>
          <a:body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1611179041"/>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latin typeface="Arial"/>
                <a:ea typeface="Arial"/>
                <a:cs typeface="Arial"/>
              </a:rPr>
              <a:t>January 29, 2019</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a typeface="Arial"/>
              <a:cs typeface="Arial"/>
            </a:endParaRPr>
          </a:p>
        </p:txBody>
      </p:sp>
      <p:sp>
        <p:nvSpPr>
          <p:cNvPr id="6" name="Slide Number Placeholder 5"/>
          <p:cNvSpPr>
            <a:spLocks noGrp="1"/>
          </p:cNvSpPr>
          <p:nvPr>
            <p:ph type="sldNum" sz="quarter" idx="12"/>
          </p:nvPr>
        </p:nvSpPr>
        <p:spPr/>
        <p:txBody>
          <a:bodyPr/>
          <a:lstStyle/>
          <a:p>
            <a:fld id="{507569D7-2990-4FC5-AAF1-6C41ADAF9B11}"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183028858"/>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08109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87713"/>
            <a:ext cx="4038600" cy="33069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87713"/>
            <a:ext cx="4038600" cy="33069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January 29, 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60222294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January 29, 2019</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20347047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281833"/>
            <a:ext cx="3008313" cy="55300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53288" y="1281833"/>
            <a:ext cx="4821400" cy="3312790"/>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922750"/>
            <a:ext cx="3008313" cy="26718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January 29, 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41795838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86971" y="1211273"/>
            <a:ext cx="7416332" cy="29576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r>
              <a:rPr lang="en-US"/>
              <a:t>January 29, 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25011336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prstClr val="black">
                    <a:tint val="75000"/>
                  </a:prstClr>
                </a:solidFill>
              </a:rPr>
              <a:t>January 29, 2019</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r>
              <a:rPr lang="en-US" dirty="0">
                <a:solidFill>
                  <a:prstClr val="black">
                    <a:tint val="75000"/>
                  </a:prstClr>
                </a:solidFill>
              </a:rPr>
              <a:t>1</a:t>
            </a:r>
          </a:p>
        </p:txBody>
      </p:sp>
    </p:spTree>
    <p:extLst>
      <p:ext uri="{BB962C8B-B14F-4D97-AF65-F5344CB8AC3E}">
        <p14:creationId xmlns:p14="http://schemas.microsoft.com/office/powerpoint/2010/main" val="359832442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44401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99202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emf"/><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2.emf"/><Relationship Id="rId5" Type="http://schemas.openxmlformats.org/officeDocument/2006/relationships/slideLayout" Target="../slideLayouts/slideLayout22.xml"/><Relationship Id="rId10" Type="http://schemas.openxmlformats.org/officeDocument/2006/relationships/image" Target="../media/image1.emf"/><Relationship Id="rId4" Type="http://schemas.openxmlformats.org/officeDocument/2006/relationships/slideLayout" Target="../slideLayouts/slideLayout21.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NS_Graphic Element-white.eps"/>
          <p:cNvPicPr>
            <a:picLocks noChangeAspect="1"/>
          </p:cNvPicPr>
          <p:nvPr/>
        </p:nvPicPr>
        <p:blipFill>
          <a:blip r:embed="rId10">
            <a:clrChange>
              <a:clrFrom>
                <a:srgbClr val="FFFFFF"/>
              </a:clrFrom>
              <a:clrTo>
                <a:srgbClr val="FFFFFF">
                  <a:alpha val="0"/>
                </a:srgbClr>
              </a:clrTo>
            </a:clrChange>
            <a:alphaModFix amt="42000"/>
            <a:duotone>
              <a:prstClr val="black"/>
              <a:srgbClr val="D0D1D0">
                <a:tint val="45000"/>
                <a:satMod val="400000"/>
                <a:tint val="45000"/>
                <a:satMod val="400000"/>
              </a:srgbClr>
            </a:duotone>
            <a:lum bright="-20000" contrast="20000"/>
            <a:extLst>
              <a:ext uri="{28A0092B-C50C-407E-A947-70E740481C1C}">
                <a14:useLocalDpi xmlns:a14="http://schemas.microsoft.com/office/drawing/2010/main" val="0"/>
              </a:ext>
            </a:extLst>
          </a:blip>
          <a:srcRect l="18235" b="17262"/>
          <a:stretch>
            <a:fillRect/>
          </a:stretch>
        </p:blipFill>
        <p:spPr>
          <a:xfrm>
            <a:off x="2" y="4095750"/>
            <a:ext cx="1104198" cy="1047750"/>
          </a:xfrm>
          <a:prstGeom prst="rect">
            <a:avLst/>
          </a:prstGeom>
        </p:spPr>
      </p:pic>
      <p:sp>
        <p:nvSpPr>
          <p:cNvPr id="3" name="Text Placeholder 2"/>
          <p:cNvSpPr>
            <a:spLocks noGrp="1"/>
          </p:cNvSpPr>
          <p:nvPr>
            <p:ph type="body" idx="1"/>
          </p:nvPr>
        </p:nvSpPr>
        <p:spPr>
          <a:xfrm>
            <a:off x="876526" y="1322993"/>
            <a:ext cx="7425110" cy="32716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29, 2019</a:t>
            </a: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0282314-900F-3548-907F-397C26204449}"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96200" y="301343"/>
            <a:ext cx="1101230" cy="388537"/>
          </a:xfrm>
          <a:prstGeom prst="rect">
            <a:avLst/>
          </a:prstGeom>
        </p:spPr>
      </p:pic>
    </p:spTree>
    <p:extLst>
      <p:ext uri="{BB962C8B-B14F-4D97-AF65-F5344CB8AC3E}">
        <p14:creationId xmlns:p14="http://schemas.microsoft.com/office/powerpoint/2010/main" val="36997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6" r:id="rId5"/>
    <p:sldLayoutId id="2147483657" r:id="rId6"/>
    <p:sldLayoutId id="2147483671" r:id="rId7"/>
    <p:sldLayoutId id="2147483703" r:id="rId8"/>
  </p:sldLayoutIdLst>
  <p:transition spd="slow">
    <p:fade/>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 name="Picture 8" descr="blue ba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409"/>
            <a:ext cx="9158598" cy="5212889"/>
          </a:xfrm>
          <a:prstGeom prst="rect">
            <a:avLst/>
          </a:prstGeom>
        </p:spPr>
      </p:pic>
      <p:pic>
        <p:nvPicPr>
          <p:cNvPr id="7" name="Picture 6" descr="ANS_Graphic Element-white.eps"/>
          <p:cNvPicPr>
            <a:picLocks noChangeAspect="1"/>
          </p:cNvPicPr>
          <p:nvPr/>
        </p:nvPicPr>
        <p:blipFill>
          <a:blip r:embed="rId4">
            <a:extLst>
              <a:ext uri="{28A0092B-C50C-407E-A947-70E740481C1C}">
                <a14:useLocalDpi xmlns:a14="http://schemas.microsoft.com/office/drawing/2010/main" val="0"/>
              </a:ext>
            </a:extLst>
          </a:blip>
          <a:srcRect l="18235" b="17262"/>
          <a:stretch>
            <a:fillRect/>
          </a:stretch>
        </p:blipFill>
        <p:spPr>
          <a:xfrm>
            <a:off x="0" y="1329382"/>
            <a:ext cx="4190999" cy="3832139"/>
          </a:xfrm>
          <a:prstGeom prst="rect">
            <a:avLst/>
          </a:prstGeom>
        </p:spPr>
      </p:pic>
      <p:sp>
        <p:nvSpPr>
          <p:cNvPr id="8" name="TextBox 7"/>
          <p:cNvSpPr txBox="1"/>
          <p:nvPr/>
        </p:nvSpPr>
        <p:spPr>
          <a:xfrm>
            <a:off x="5014308" y="2664031"/>
            <a:ext cx="3728906" cy="461665"/>
          </a:xfrm>
          <a:prstGeom prst="rect">
            <a:avLst/>
          </a:prstGeom>
          <a:noFill/>
        </p:spPr>
        <p:txBody>
          <a:bodyPr wrap="none" rtlCol="0">
            <a:spAutoFit/>
          </a:bodyPr>
          <a:lstStyle/>
          <a:p>
            <a:r>
              <a:rPr lang="en-US" sz="2400" b="0" i="0">
                <a:solidFill>
                  <a:schemeClr val="bg1"/>
                </a:solidFill>
                <a:latin typeface="Arial"/>
                <a:cs typeface="Arial"/>
              </a:rPr>
              <a:t>American Nuclear Society</a:t>
            </a:r>
          </a:p>
        </p:txBody>
      </p:sp>
    </p:spTree>
    <p:extLst>
      <p:ext uri="{BB962C8B-B14F-4D97-AF65-F5344CB8AC3E}">
        <p14:creationId xmlns:p14="http://schemas.microsoft.com/office/powerpoint/2010/main" val="3507199422"/>
      </p:ext>
    </p:extLst>
  </p:cSld>
  <p:clrMap bg1="lt1" tx1="dk1" bg2="lt2" tx2="dk2" accent1="accent1" accent2="accent2" accent3="accent3" accent4="accent4" accent5="accent5" accent6="accent6" hlink="hlink" folHlink="folHlink"/>
  <p:sldLayoutIdLst>
    <p:sldLayoutId id="2147483669" r:id="rId1"/>
  </p:sldLayoutIdLst>
  <p:transition spd="slow">
    <p:fade/>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22994"/>
            <a:ext cx="8001000" cy="3271630"/>
          </a:xfrm>
          <a:prstGeom prst="rect">
            <a:avLst/>
          </a:prstGeom>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rgbClr val="000000"/>
                </a:solidFill>
              </a:defRPr>
            </a:lvl1pPr>
          </a:lstStyle>
          <a:p>
            <a:r>
              <a:rPr lang="en-US"/>
              <a:t>January 29, 2019</a:t>
            </a:r>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rgbClr val="000000"/>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rgbClr val="000000"/>
                </a:solidFill>
              </a:defRPr>
            </a:lvl1pPr>
          </a:lstStyle>
          <a:p>
            <a:fld id="{C1F14A43-F6F7-684A-A15B-3AABBD13E880}" type="slidenum">
              <a:rPr lang="en-US" smtClean="0"/>
              <a:pPr/>
              <a:t>‹#›</a:t>
            </a:fld>
            <a:endParaRPr lang="en-US" dirty="0"/>
          </a:p>
        </p:txBody>
      </p:sp>
      <p:sp>
        <p:nvSpPr>
          <p:cNvPr id="7" name="Round Same Side Corner Rectangle 6"/>
          <p:cNvSpPr/>
          <p:nvPr/>
        </p:nvSpPr>
        <p:spPr>
          <a:xfrm rot="5400000">
            <a:off x="4008518" y="-3718281"/>
            <a:ext cx="788457" cy="8805488"/>
          </a:xfrm>
          <a:prstGeom prst="round2SameRect">
            <a:avLst/>
          </a:prstGeom>
          <a:gradFill>
            <a:gsLst>
              <a:gs pos="0">
                <a:schemeClr val="tx1">
                  <a:lumMod val="50000"/>
                  <a:lumOff val="50000"/>
                </a:schemeClr>
              </a:gs>
              <a:gs pos="100000">
                <a:schemeClr val="bg1">
                  <a:lumMod val="85000"/>
                </a:schemeClr>
              </a:gs>
            </a:gsLst>
          </a:gradFill>
          <a:ln>
            <a:no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54646" y="495612"/>
            <a:ext cx="1403554" cy="388537"/>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54646" y="495612"/>
            <a:ext cx="1403554" cy="388537"/>
          </a:xfrm>
          <a:prstGeom prst="rect">
            <a:avLst/>
          </a:prstGeom>
        </p:spPr>
      </p:pic>
      <p:sp>
        <p:nvSpPr>
          <p:cNvPr id="11" name="Title Placeholder 1"/>
          <p:cNvSpPr>
            <a:spLocks noGrp="1"/>
          </p:cNvSpPr>
          <p:nvPr>
            <p:ph type="title"/>
          </p:nvPr>
        </p:nvSpPr>
        <p:spPr>
          <a:xfrm>
            <a:off x="457200" y="290236"/>
            <a:ext cx="6428900" cy="78845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91208522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701" r:id="rId8"/>
  </p:sldLayoutIdLst>
  <p:transition spd="slow">
    <p:fade/>
  </p:transition>
  <p:hf hdr="0" ft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NS_Graphic Element-white.eps"/>
          <p:cNvPicPr>
            <a:picLocks noChangeAspect="1"/>
          </p:cNvPicPr>
          <p:nvPr/>
        </p:nvPicPr>
        <p:blipFill>
          <a:blip r:embed="rId10">
            <a:clrChange>
              <a:clrFrom>
                <a:srgbClr val="FFFFFF"/>
              </a:clrFrom>
              <a:clrTo>
                <a:srgbClr val="FFFFFF">
                  <a:alpha val="0"/>
                </a:srgbClr>
              </a:clrTo>
            </a:clrChange>
            <a:alphaModFix amt="42000"/>
            <a:duotone>
              <a:prstClr val="black"/>
              <a:srgbClr val="D0D1D0">
                <a:tint val="45000"/>
                <a:satMod val="400000"/>
                <a:tint val="45000"/>
                <a:satMod val="400000"/>
              </a:srgbClr>
            </a:duotone>
            <a:lum bright="-20000" contrast="20000"/>
            <a:extLst>
              <a:ext uri="{28A0092B-C50C-407E-A947-70E740481C1C}">
                <a14:useLocalDpi xmlns:a14="http://schemas.microsoft.com/office/drawing/2010/main" val="0"/>
              </a:ext>
            </a:extLst>
          </a:blip>
          <a:srcRect l="18235" b="17262"/>
          <a:stretch>
            <a:fillRect/>
          </a:stretch>
        </p:blipFill>
        <p:spPr>
          <a:xfrm>
            <a:off x="2" y="4095750"/>
            <a:ext cx="1104198" cy="1047750"/>
          </a:xfrm>
          <a:prstGeom prst="rect">
            <a:avLst/>
          </a:prstGeom>
        </p:spPr>
      </p:pic>
      <p:sp>
        <p:nvSpPr>
          <p:cNvPr id="3" name="Text Placeholder 2"/>
          <p:cNvSpPr>
            <a:spLocks noGrp="1"/>
          </p:cNvSpPr>
          <p:nvPr>
            <p:ph type="body" idx="1"/>
          </p:nvPr>
        </p:nvSpPr>
        <p:spPr>
          <a:xfrm>
            <a:off x="876526" y="1322993"/>
            <a:ext cx="7425110" cy="32716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latin typeface="Arial"/>
                <a:ea typeface="Arial"/>
                <a:cs typeface="Arial"/>
              </a:rPr>
              <a:t>January 29, 2019</a:t>
            </a: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a:ea typeface="Arial"/>
              <a:cs typeface="Aria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0282314-900F-3548-907F-397C26204449}" type="slidenum">
              <a:rPr lang="en-US" smtClean="0">
                <a:solidFill>
                  <a:prstClr val="black">
                    <a:tint val="75000"/>
                  </a:prstClr>
                </a:solidFill>
                <a:latin typeface="Arial"/>
                <a:ea typeface="Arial"/>
                <a:cs typeface="Arial"/>
              </a:rPr>
              <a:pPr/>
              <a:t>‹#›</a:t>
            </a:fld>
            <a:endParaRPr lang="en-US">
              <a:solidFill>
                <a:prstClr val="black">
                  <a:tint val="75000"/>
                </a:prstClr>
              </a:solidFill>
              <a:latin typeface="Arial"/>
              <a:ea typeface="Arial"/>
              <a:cs typeface="Arial"/>
            </a:endParaRPr>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96200" y="301343"/>
            <a:ext cx="1101230" cy="388537"/>
          </a:xfrm>
          <a:prstGeom prst="rect">
            <a:avLst/>
          </a:prstGeom>
        </p:spPr>
      </p:pic>
    </p:spTree>
    <p:extLst>
      <p:ext uri="{BB962C8B-B14F-4D97-AF65-F5344CB8AC3E}">
        <p14:creationId xmlns:p14="http://schemas.microsoft.com/office/powerpoint/2010/main" val="32113425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Lst>
  <p:transition spd="slow">
    <p:fade/>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steven.arndt@nrc.gov" TargetMode="External"/><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hyperlink" Target="mailto:jstarkey@an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190750"/>
            <a:ext cx="45053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91B2EB5C-9115-42C9-A9FA-AF550C5C6B8B}"/>
              </a:ext>
            </a:extLst>
          </p:cNvPr>
          <p:cNvSpPr txBox="1"/>
          <p:nvPr/>
        </p:nvSpPr>
        <p:spPr>
          <a:xfrm>
            <a:off x="4191000" y="742950"/>
            <a:ext cx="4810125" cy="4508927"/>
          </a:xfrm>
          <a:prstGeom prst="rect">
            <a:avLst/>
          </a:prstGeom>
          <a:noFill/>
          <a:ln>
            <a:noFill/>
          </a:ln>
        </p:spPr>
        <p:txBody>
          <a:bodyPr wrap="square" rtlCol="0">
            <a:spAutoFit/>
          </a:bodyPr>
          <a:lstStyle/>
          <a:p>
            <a:pPr algn="ctr"/>
            <a:r>
              <a:rPr lang="en-US" sz="3100" b="1" dirty="0">
                <a:solidFill>
                  <a:schemeClr val="bg1"/>
                </a:solidFill>
              </a:rPr>
              <a:t>American Nuclear Society</a:t>
            </a:r>
            <a:endParaRPr lang="en-US" sz="2400" b="1" dirty="0">
              <a:solidFill>
                <a:schemeClr val="bg1"/>
              </a:solidFill>
            </a:endParaRPr>
          </a:p>
          <a:p>
            <a:pPr algn="ctr"/>
            <a:r>
              <a:rPr lang="en-US" sz="2200" b="1" dirty="0">
                <a:ln>
                  <a:solidFill>
                    <a:srgbClr val="FF0000"/>
                  </a:solidFill>
                </a:ln>
                <a:solidFill>
                  <a:schemeClr val="bg1"/>
                </a:solidFill>
              </a:rPr>
              <a:t>SPECIAL COMMITTEE ON ADVANCED REACTOR POLICY (SCARP)  </a:t>
            </a:r>
          </a:p>
          <a:p>
            <a:pPr algn="ctr"/>
            <a:endParaRPr lang="en-US" dirty="0"/>
          </a:p>
          <a:p>
            <a:pPr algn="ctr"/>
            <a:r>
              <a:rPr lang="en-US" sz="2400" b="1" dirty="0">
                <a:solidFill>
                  <a:schemeClr val="bg1"/>
                </a:solidFill>
              </a:rPr>
              <a:t>Setting the Right Bar: How Consensus Standards Help Advanced Reactor Development</a:t>
            </a:r>
          </a:p>
          <a:p>
            <a:pPr algn="ctr"/>
            <a:endParaRPr lang="en-US" sz="2500" b="1" dirty="0">
              <a:solidFill>
                <a:schemeClr val="bg1"/>
              </a:solidFill>
            </a:endParaRPr>
          </a:p>
          <a:p>
            <a:pPr algn="ctr"/>
            <a:endParaRPr lang="en-US" sz="2000" b="1" dirty="0">
              <a:solidFill>
                <a:schemeClr val="bg1"/>
              </a:solidFill>
            </a:endParaRPr>
          </a:p>
          <a:p>
            <a:pPr algn="ctr"/>
            <a:r>
              <a:rPr lang="en-US" sz="2000" b="1" dirty="0">
                <a:solidFill>
                  <a:schemeClr val="bg1"/>
                </a:solidFill>
              </a:rPr>
              <a:t>Steven A. Arndt</a:t>
            </a:r>
          </a:p>
          <a:p>
            <a:pPr algn="ctr"/>
            <a:r>
              <a:rPr lang="en-US" sz="1600" b="1" dirty="0">
                <a:solidFill>
                  <a:schemeClr val="bg1"/>
                </a:solidFill>
              </a:rPr>
              <a:t>Chairman, ANS Standards Board</a:t>
            </a:r>
          </a:p>
          <a:p>
            <a:pPr algn="ctr"/>
            <a:r>
              <a:rPr lang="en-US" sz="1600" b="1" dirty="0">
                <a:solidFill>
                  <a:schemeClr val="bg1"/>
                </a:solidFill>
              </a:rPr>
              <a:t>January 29, 2020</a:t>
            </a:r>
          </a:p>
          <a:p>
            <a:pPr algn="ctr"/>
            <a:r>
              <a:rPr lang="en-US" sz="2500" b="1" dirty="0">
                <a:solidFill>
                  <a:schemeClr val="bg1"/>
                </a:solidFill>
              </a:rPr>
              <a:t> </a:t>
            </a:r>
          </a:p>
        </p:txBody>
      </p:sp>
    </p:spTree>
    <p:extLst>
      <p:ext uri="{BB962C8B-B14F-4D97-AF65-F5344CB8AC3E}">
        <p14:creationId xmlns:p14="http://schemas.microsoft.com/office/powerpoint/2010/main" val="1780189277"/>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B3D5-625C-4951-8AFC-6C3EF3EB20B3}"/>
              </a:ext>
            </a:extLst>
          </p:cNvPr>
          <p:cNvSpPr>
            <a:spLocks noGrp="1"/>
          </p:cNvSpPr>
          <p:nvPr>
            <p:ph type="title"/>
          </p:nvPr>
        </p:nvSpPr>
        <p:spPr>
          <a:xfrm>
            <a:off x="457200" y="205978"/>
            <a:ext cx="7239000" cy="857250"/>
          </a:xfrm>
        </p:spPr>
        <p:txBody>
          <a:bodyPr/>
          <a:lstStyle/>
          <a:p>
            <a:pPr algn="l"/>
            <a:r>
              <a:rPr lang="en-US" sz="4000" b="1" dirty="0">
                <a:latin typeface="Calibri" panose="020F0502020204030204" pitchFamily="34" charset="0"/>
                <a:cs typeface="Calibri" panose="020F0502020204030204" pitchFamily="34" charset="0"/>
              </a:rPr>
              <a:t>SCARP Recommendations </a:t>
            </a:r>
          </a:p>
        </p:txBody>
      </p:sp>
      <p:sp>
        <p:nvSpPr>
          <p:cNvPr id="3" name="Content Placeholder 2">
            <a:extLst>
              <a:ext uri="{FF2B5EF4-FFF2-40B4-BE49-F238E27FC236}">
                <a16:creationId xmlns:a16="http://schemas.microsoft.com/office/drawing/2014/main" id="{9CB3F540-5C3B-4E31-80F2-039C3425FA4B}"/>
              </a:ext>
            </a:extLst>
          </p:cNvPr>
          <p:cNvSpPr>
            <a:spLocks noGrp="1"/>
          </p:cNvSpPr>
          <p:nvPr>
            <p:ph idx="1"/>
          </p:nvPr>
        </p:nvSpPr>
        <p:spPr/>
        <p:txBody>
          <a:bodyPr>
            <a:normAutofit fontScale="70000" lnSpcReduction="20000"/>
          </a:bodyPr>
          <a:lstStyle/>
          <a:p>
            <a:r>
              <a:rPr lang="en-US" sz="3400" dirty="0">
                <a:solidFill>
                  <a:srgbClr val="1607A5"/>
                </a:solidFill>
                <a:latin typeface="Calibri" panose="020F0502020204030204" pitchFamily="34" charset="0"/>
                <a:cs typeface="Calibri" panose="020F0502020204030204" pitchFamily="34" charset="0"/>
              </a:rPr>
              <a:t>In developing this report, the ANS Special Committee on Advanced Reactor Policy has worked with the ANS Standards Board and advanced reactor experts and reached out to a wide range of stakeholders from the commercial suppliers and utility community to validate our concerns and inform our understanding about the need for action</a:t>
            </a:r>
          </a:p>
          <a:p>
            <a:r>
              <a:rPr lang="en-US" sz="3400" dirty="0">
                <a:solidFill>
                  <a:srgbClr val="1607A5"/>
                </a:solidFill>
                <a:latin typeface="Calibri" panose="020F0502020204030204" pitchFamily="34" charset="0"/>
                <a:cs typeface="Calibri" panose="020F0502020204030204" pitchFamily="34" charset="0"/>
              </a:rPr>
              <a:t>Based on this effort SCAPR developed five recommendations</a:t>
            </a:r>
          </a:p>
          <a:p>
            <a:pPr marL="0" indent="0">
              <a:buNone/>
            </a:pPr>
            <a:r>
              <a:rPr lang="en-US" dirty="0">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0765913D-823B-4DF8-B432-28D4EC689EBE}"/>
              </a:ext>
            </a:extLst>
          </p:cNvPr>
          <p:cNvSpPr>
            <a:spLocks noGrp="1"/>
          </p:cNvSpPr>
          <p:nvPr>
            <p:ph type="sldNum" sz="quarter" idx="12"/>
          </p:nvPr>
        </p:nvSpPr>
        <p:spPr/>
        <p:txBody>
          <a:bodyPr/>
          <a:lstStyle/>
          <a:p>
            <a:r>
              <a:rPr lang="en-US" dirty="0">
                <a:solidFill>
                  <a:prstClr val="black">
                    <a:tint val="75000"/>
                  </a:prstClr>
                </a:solidFill>
              </a:rPr>
              <a:t>11</a:t>
            </a:r>
          </a:p>
        </p:txBody>
      </p:sp>
    </p:spTree>
    <p:extLst>
      <p:ext uri="{BB962C8B-B14F-4D97-AF65-F5344CB8AC3E}">
        <p14:creationId xmlns:p14="http://schemas.microsoft.com/office/powerpoint/2010/main" val="290648020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B3D5-625C-4951-8AFC-6C3EF3EB20B3}"/>
              </a:ext>
            </a:extLst>
          </p:cNvPr>
          <p:cNvSpPr>
            <a:spLocks noGrp="1"/>
          </p:cNvSpPr>
          <p:nvPr>
            <p:ph type="title"/>
          </p:nvPr>
        </p:nvSpPr>
        <p:spPr>
          <a:xfrm>
            <a:off x="457200" y="205978"/>
            <a:ext cx="7239000" cy="857250"/>
          </a:xfrm>
        </p:spPr>
        <p:txBody>
          <a:bodyPr/>
          <a:lstStyle/>
          <a:p>
            <a:pPr algn="l"/>
            <a:r>
              <a:rPr lang="en-US" sz="4000" b="1" dirty="0">
                <a:latin typeface="Calibri" panose="020F0502020204030204" pitchFamily="34" charset="0"/>
                <a:cs typeface="Calibri" panose="020F0502020204030204" pitchFamily="34" charset="0"/>
              </a:rPr>
              <a:t>SCARP Recommendations </a:t>
            </a:r>
          </a:p>
        </p:txBody>
      </p:sp>
      <p:sp>
        <p:nvSpPr>
          <p:cNvPr id="3" name="Content Placeholder 2">
            <a:extLst>
              <a:ext uri="{FF2B5EF4-FFF2-40B4-BE49-F238E27FC236}">
                <a16:creationId xmlns:a16="http://schemas.microsoft.com/office/drawing/2014/main" id="{9CB3F540-5C3B-4E31-80F2-039C3425FA4B}"/>
              </a:ext>
            </a:extLst>
          </p:cNvPr>
          <p:cNvSpPr>
            <a:spLocks noGrp="1"/>
          </p:cNvSpPr>
          <p:nvPr>
            <p:ph idx="1"/>
          </p:nvPr>
        </p:nvSpPr>
        <p:spPr>
          <a:xfrm>
            <a:off x="876526" y="1322992"/>
            <a:ext cx="7425110" cy="3614529"/>
          </a:xfrm>
        </p:spPr>
        <p:txBody>
          <a:bodyPr>
            <a:normAutofit fontScale="62500" lnSpcReduction="20000"/>
          </a:bodyPr>
          <a:lstStyle/>
          <a:p>
            <a:r>
              <a:rPr lang="en-US" dirty="0">
                <a:solidFill>
                  <a:srgbClr val="1607A5"/>
                </a:solidFill>
                <a:latin typeface="Calibri" panose="020F0502020204030204" pitchFamily="34" charset="0"/>
                <a:cs typeface="Calibri" panose="020F0502020204030204" pitchFamily="34" charset="0"/>
              </a:rPr>
              <a:t>(1) Congress should authorize and appropriate funding for a DOE program to assist SDOs and advanced reactor developers in conducting accelerated development of and/or updates to key standards needed to implement a technology-neutral licensing framework before 2027, as mandated by the Nuclear Energy Innovation and Modernization Act (NEIMA).</a:t>
            </a:r>
          </a:p>
          <a:p>
            <a:r>
              <a:rPr lang="en-US" dirty="0">
                <a:solidFill>
                  <a:srgbClr val="1607A5"/>
                </a:solidFill>
                <a:latin typeface="Calibri" panose="020F0502020204030204" pitchFamily="34" charset="0"/>
                <a:cs typeface="Calibri" panose="020F0502020204030204" pitchFamily="34" charset="0"/>
              </a:rPr>
              <a:t>(2) The DOE, in coordination with SDOs, should solicit input from the advanced reactor developers, nongovernmental organizations, and other stakeholders to identify and prioritize key codes and standards for creation/improvement and an overall time frame for their development and regulatory acceptance.</a:t>
            </a:r>
          </a:p>
          <a:p>
            <a:endParaRPr lang="en-US" dirty="0"/>
          </a:p>
        </p:txBody>
      </p:sp>
      <p:sp>
        <p:nvSpPr>
          <p:cNvPr id="4" name="Slide Number Placeholder 3">
            <a:extLst>
              <a:ext uri="{FF2B5EF4-FFF2-40B4-BE49-F238E27FC236}">
                <a16:creationId xmlns:a16="http://schemas.microsoft.com/office/drawing/2014/main" id="{F4325336-381F-4D74-9608-E1C0F1409919}"/>
              </a:ext>
            </a:extLst>
          </p:cNvPr>
          <p:cNvSpPr>
            <a:spLocks noGrp="1"/>
          </p:cNvSpPr>
          <p:nvPr>
            <p:ph type="sldNum" sz="quarter" idx="12"/>
          </p:nvPr>
        </p:nvSpPr>
        <p:spPr/>
        <p:txBody>
          <a:bodyPr/>
          <a:lstStyle/>
          <a:p>
            <a:r>
              <a:rPr lang="en-US" dirty="0">
                <a:solidFill>
                  <a:prstClr val="black">
                    <a:tint val="75000"/>
                  </a:prstClr>
                </a:solidFill>
              </a:rPr>
              <a:t>12</a:t>
            </a:r>
          </a:p>
        </p:txBody>
      </p:sp>
    </p:spTree>
    <p:extLst>
      <p:ext uri="{BB962C8B-B14F-4D97-AF65-F5344CB8AC3E}">
        <p14:creationId xmlns:p14="http://schemas.microsoft.com/office/powerpoint/2010/main" val="49527366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B3D5-625C-4951-8AFC-6C3EF3EB20B3}"/>
              </a:ext>
            </a:extLst>
          </p:cNvPr>
          <p:cNvSpPr>
            <a:spLocks noGrp="1"/>
          </p:cNvSpPr>
          <p:nvPr>
            <p:ph type="title"/>
          </p:nvPr>
        </p:nvSpPr>
        <p:spPr>
          <a:xfrm>
            <a:off x="457200" y="205978"/>
            <a:ext cx="7239000" cy="857250"/>
          </a:xfrm>
        </p:spPr>
        <p:txBody>
          <a:bodyPr/>
          <a:lstStyle/>
          <a:p>
            <a:pPr algn="l"/>
            <a:r>
              <a:rPr lang="en-US" sz="4000" b="1" dirty="0">
                <a:latin typeface="Calibri" panose="020F0502020204030204" pitchFamily="34" charset="0"/>
                <a:cs typeface="Calibri" panose="020F0502020204030204" pitchFamily="34" charset="0"/>
              </a:rPr>
              <a:t>SCARP Recommendations </a:t>
            </a:r>
          </a:p>
        </p:txBody>
      </p:sp>
      <p:sp>
        <p:nvSpPr>
          <p:cNvPr id="3" name="Content Placeholder 2">
            <a:extLst>
              <a:ext uri="{FF2B5EF4-FFF2-40B4-BE49-F238E27FC236}">
                <a16:creationId xmlns:a16="http://schemas.microsoft.com/office/drawing/2014/main" id="{9CB3F540-5C3B-4E31-80F2-039C3425FA4B}"/>
              </a:ext>
            </a:extLst>
          </p:cNvPr>
          <p:cNvSpPr>
            <a:spLocks noGrp="1"/>
          </p:cNvSpPr>
          <p:nvPr>
            <p:ph idx="1"/>
          </p:nvPr>
        </p:nvSpPr>
        <p:spPr/>
        <p:txBody>
          <a:bodyPr>
            <a:normAutofit fontScale="62500" lnSpcReduction="20000"/>
          </a:bodyPr>
          <a:lstStyle/>
          <a:p>
            <a:r>
              <a:rPr lang="en-US" dirty="0">
                <a:solidFill>
                  <a:srgbClr val="1607A5"/>
                </a:solidFill>
                <a:latin typeface="Calibri" panose="020F0502020204030204" pitchFamily="34" charset="0"/>
                <a:cs typeface="Calibri" panose="020F0502020204030204" pitchFamily="34" charset="0"/>
              </a:rPr>
              <a:t>(3) The DOE should provide incentives to national laboratories to ensure proactive participation in developing the new data and methods needed to support a comprehensive overhaul of priority advanced reactor codes and standards.</a:t>
            </a:r>
          </a:p>
          <a:p>
            <a:r>
              <a:rPr lang="en-US" dirty="0">
                <a:solidFill>
                  <a:srgbClr val="1607A5"/>
                </a:solidFill>
                <a:latin typeface="Calibri" panose="020F0502020204030204" pitchFamily="34" charset="0"/>
                <a:cs typeface="Calibri" panose="020F0502020204030204" pitchFamily="34" charset="0"/>
              </a:rPr>
              <a:t>(4) The NRC should implement process improvements and/or provide the resources needed to ensure timely adoption of advanced reactor standards. The NRC should reevaluate the need for imposing margins in excess of the margins in endorsed standards and determine whether they are justified from a perspective of reasonable assurance of adequate protection of public health and safety.</a:t>
            </a:r>
          </a:p>
          <a:p>
            <a:endParaRPr lang="en-US" dirty="0"/>
          </a:p>
        </p:txBody>
      </p:sp>
      <p:sp>
        <p:nvSpPr>
          <p:cNvPr id="4" name="Slide Number Placeholder 3">
            <a:extLst>
              <a:ext uri="{FF2B5EF4-FFF2-40B4-BE49-F238E27FC236}">
                <a16:creationId xmlns:a16="http://schemas.microsoft.com/office/drawing/2014/main" id="{D2BC04D5-91FA-4D30-81E3-D67483E8741B}"/>
              </a:ext>
            </a:extLst>
          </p:cNvPr>
          <p:cNvSpPr>
            <a:spLocks noGrp="1"/>
          </p:cNvSpPr>
          <p:nvPr>
            <p:ph type="sldNum" sz="quarter" idx="12"/>
          </p:nvPr>
        </p:nvSpPr>
        <p:spPr/>
        <p:txBody>
          <a:bodyPr/>
          <a:lstStyle/>
          <a:p>
            <a:r>
              <a:rPr lang="en-US" dirty="0">
                <a:solidFill>
                  <a:prstClr val="black">
                    <a:tint val="75000"/>
                  </a:prstClr>
                </a:solidFill>
              </a:rPr>
              <a:t>13</a:t>
            </a:r>
          </a:p>
        </p:txBody>
      </p:sp>
    </p:spTree>
    <p:extLst>
      <p:ext uri="{BB962C8B-B14F-4D97-AF65-F5344CB8AC3E}">
        <p14:creationId xmlns:p14="http://schemas.microsoft.com/office/powerpoint/2010/main" val="270380021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B3D5-625C-4951-8AFC-6C3EF3EB20B3}"/>
              </a:ext>
            </a:extLst>
          </p:cNvPr>
          <p:cNvSpPr>
            <a:spLocks noGrp="1"/>
          </p:cNvSpPr>
          <p:nvPr>
            <p:ph type="title"/>
          </p:nvPr>
        </p:nvSpPr>
        <p:spPr>
          <a:xfrm>
            <a:off x="457200" y="205978"/>
            <a:ext cx="7239000" cy="857250"/>
          </a:xfrm>
        </p:spPr>
        <p:txBody>
          <a:bodyPr/>
          <a:lstStyle/>
          <a:p>
            <a:pPr algn="l"/>
            <a:r>
              <a:rPr lang="en-US" sz="4000" b="1" dirty="0">
                <a:latin typeface="Calibri" panose="020F0502020204030204" pitchFamily="34" charset="0"/>
                <a:cs typeface="Calibri" panose="020F0502020204030204" pitchFamily="34" charset="0"/>
              </a:rPr>
              <a:t>SCARP Recommendations </a:t>
            </a:r>
          </a:p>
        </p:txBody>
      </p:sp>
      <p:sp>
        <p:nvSpPr>
          <p:cNvPr id="3" name="Content Placeholder 2">
            <a:extLst>
              <a:ext uri="{FF2B5EF4-FFF2-40B4-BE49-F238E27FC236}">
                <a16:creationId xmlns:a16="http://schemas.microsoft.com/office/drawing/2014/main" id="{9CB3F540-5C3B-4E31-80F2-039C3425FA4B}"/>
              </a:ext>
            </a:extLst>
          </p:cNvPr>
          <p:cNvSpPr>
            <a:spLocks noGrp="1"/>
          </p:cNvSpPr>
          <p:nvPr>
            <p:ph idx="1"/>
          </p:nvPr>
        </p:nvSpPr>
        <p:spPr/>
        <p:txBody>
          <a:bodyPr>
            <a:normAutofit/>
          </a:bodyPr>
          <a:lstStyle/>
          <a:p>
            <a:r>
              <a:rPr lang="en-US" sz="2400" dirty="0">
                <a:solidFill>
                  <a:srgbClr val="1607A5"/>
                </a:solidFill>
                <a:latin typeface="Calibri" panose="020F0502020204030204" pitchFamily="34" charset="0"/>
                <a:cs typeface="Calibri" panose="020F0502020204030204" pitchFamily="34" charset="0"/>
              </a:rPr>
              <a:t>(5) The DOE and/or the NRC should establish a formal process with the SDOs for achieving harmonization of safety margins among new and/or updated consensus standards.</a:t>
            </a:r>
          </a:p>
          <a:p>
            <a:endParaRPr lang="en-US" dirty="0"/>
          </a:p>
        </p:txBody>
      </p:sp>
      <p:sp>
        <p:nvSpPr>
          <p:cNvPr id="4" name="Slide Number Placeholder 3">
            <a:extLst>
              <a:ext uri="{FF2B5EF4-FFF2-40B4-BE49-F238E27FC236}">
                <a16:creationId xmlns:a16="http://schemas.microsoft.com/office/drawing/2014/main" id="{F9F7EF25-E709-4413-9741-A0F3D80BC73A}"/>
              </a:ext>
            </a:extLst>
          </p:cNvPr>
          <p:cNvSpPr>
            <a:spLocks noGrp="1"/>
          </p:cNvSpPr>
          <p:nvPr>
            <p:ph type="sldNum" sz="quarter" idx="12"/>
          </p:nvPr>
        </p:nvSpPr>
        <p:spPr/>
        <p:txBody>
          <a:bodyPr/>
          <a:lstStyle/>
          <a:p>
            <a:r>
              <a:rPr lang="en-US" dirty="0">
                <a:solidFill>
                  <a:prstClr val="black">
                    <a:tint val="75000"/>
                  </a:prstClr>
                </a:solidFill>
              </a:rPr>
              <a:t>14</a:t>
            </a:r>
          </a:p>
        </p:txBody>
      </p:sp>
    </p:spTree>
    <p:extLst>
      <p:ext uri="{BB962C8B-B14F-4D97-AF65-F5344CB8AC3E}">
        <p14:creationId xmlns:p14="http://schemas.microsoft.com/office/powerpoint/2010/main" val="377458158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3695474" cy="857250"/>
          </a:xfrm>
          <a:prstGeom prst="rect">
            <a:avLst/>
          </a:prstGeom>
        </p:spPr>
        <p:txBody>
          <a:bodyPr/>
          <a:lstStyle/>
          <a:p>
            <a:pPr algn="l"/>
            <a:r>
              <a:rPr lang="en-US" sz="4000" b="1" dirty="0">
                <a:latin typeface="Calibri" panose="020F0502020204030204" pitchFamily="34" charset="0"/>
                <a:cs typeface="Calibri" panose="020F0502020204030204" pitchFamily="34" charset="0"/>
              </a:rPr>
              <a:t>Follow-up</a:t>
            </a:r>
          </a:p>
        </p:txBody>
      </p:sp>
      <p:sp>
        <p:nvSpPr>
          <p:cNvPr id="3" name="Content Placeholder 2"/>
          <p:cNvSpPr>
            <a:spLocks noGrp="1"/>
          </p:cNvSpPr>
          <p:nvPr>
            <p:ph idx="1"/>
          </p:nvPr>
        </p:nvSpPr>
        <p:spPr>
          <a:xfrm>
            <a:off x="304799" y="1027145"/>
            <a:ext cx="4953001" cy="3733800"/>
          </a:xfrm>
        </p:spPr>
        <p:txBody>
          <a:bodyPr>
            <a:noAutofit/>
          </a:bodyPr>
          <a:lstStyle/>
          <a:p>
            <a:pPr>
              <a:buFont typeface="Arial" panose="020B0604020202020204" pitchFamily="34" charset="0"/>
              <a:buChar char="•"/>
            </a:pPr>
            <a:r>
              <a:rPr lang="en-US" sz="2000" dirty="0">
                <a:solidFill>
                  <a:srgbClr val="1607A5"/>
                </a:solidFill>
                <a:latin typeface="Calibri" panose="020F0502020204030204" pitchFamily="34" charset="0"/>
                <a:cs typeface="Calibri" panose="020F0502020204030204" pitchFamily="34" charset="0"/>
              </a:rPr>
              <a:t>Work with ANS and other SDOs to develop a plan to support the implementation of the recommendations (particularly 1, 2 and 5)</a:t>
            </a:r>
          </a:p>
          <a:p>
            <a:pPr>
              <a:buFont typeface="Arial" panose="020B0604020202020204" pitchFamily="34" charset="0"/>
              <a:buChar char="•"/>
            </a:pPr>
            <a:r>
              <a:rPr lang="en-US" sz="2000" dirty="0">
                <a:solidFill>
                  <a:srgbClr val="1607A5"/>
                </a:solidFill>
                <a:latin typeface="Calibri" panose="020F0502020204030204" pitchFamily="34" charset="0"/>
                <a:cs typeface="Calibri" panose="020F0502020204030204" pitchFamily="34" charset="0"/>
              </a:rPr>
              <a:t>Work with ANS and other SDOs to use the current inputs and other resources to identify the highest priority standards </a:t>
            </a:r>
          </a:p>
          <a:p>
            <a:pPr>
              <a:buFont typeface="Arial" panose="020B0604020202020204" pitchFamily="34" charset="0"/>
              <a:buChar char="•"/>
            </a:pPr>
            <a:r>
              <a:rPr lang="en-US" sz="2000" dirty="0">
                <a:solidFill>
                  <a:srgbClr val="1607A5"/>
                </a:solidFill>
                <a:latin typeface="Calibri" panose="020F0502020204030204" pitchFamily="34" charset="0"/>
                <a:cs typeface="Calibri" panose="020F0502020204030204" pitchFamily="34" charset="0"/>
              </a:rPr>
              <a:t>Work with ANS to ensure this work is priorities </a:t>
            </a:r>
            <a:r>
              <a:rPr lang="en-US" sz="2000">
                <a:solidFill>
                  <a:srgbClr val="1607A5"/>
                </a:solidFill>
                <a:latin typeface="Calibri" panose="020F0502020204030204" pitchFamily="34" charset="0"/>
                <a:cs typeface="Calibri" panose="020F0502020204030204" pitchFamily="34" charset="0"/>
              </a:rPr>
              <a:t>with stakeholders</a:t>
            </a:r>
            <a:endParaRPr lang="en-US" sz="2000" dirty="0">
              <a:solidFill>
                <a:srgbClr val="1607A5"/>
              </a:solidFill>
              <a:latin typeface="Calibri" panose="020F0502020204030204" pitchFamily="34" charset="0"/>
              <a:cs typeface="Calibri" panose="020F0502020204030204" pitchFamily="34" charset="0"/>
            </a:endParaRPr>
          </a:p>
        </p:txBody>
      </p:sp>
      <p:pic>
        <p:nvPicPr>
          <p:cNvPr id="4" name="Picture 2" descr="NuScale SMR cutaway">
            <a:extLst>
              <a:ext uri="{FF2B5EF4-FFF2-40B4-BE49-F238E27FC236}">
                <a16:creationId xmlns:a16="http://schemas.microsoft.com/office/drawing/2014/main" id="{BF876D61-0B35-4E2B-B537-936B92F432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9334" y="433726"/>
            <a:ext cx="2261335" cy="442783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FCCB6B55-C42D-4D2F-906F-7F1604866DE5}"/>
              </a:ext>
            </a:extLst>
          </p:cNvPr>
          <p:cNvSpPr>
            <a:spLocks noGrp="1"/>
          </p:cNvSpPr>
          <p:nvPr>
            <p:ph type="sldNum" sz="quarter" idx="12"/>
          </p:nvPr>
        </p:nvSpPr>
        <p:spPr/>
        <p:txBody>
          <a:bodyPr/>
          <a:lstStyle/>
          <a:p>
            <a:r>
              <a:rPr lang="en-US" dirty="0">
                <a:solidFill>
                  <a:prstClr val="black">
                    <a:tint val="75000"/>
                  </a:prstClr>
                </a:solidFill>
              </a:rPr>
              <a:t>15</a:t>
            </a:r>
          </a:p>
        </p:txBody>
      </p:sp>
    </p:spTree>
    <p:extLst>
      <p:ext uri="{BB962C8B-B14F-4D97-AF65-F5344CB8AC3E}">
        <p14:creationId xmlns:p14="http://schemas.microsoft.com/office/powerpoint/2010/main" val="344642907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1" y="2190750"/>
            <a:ext cx="45053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648200" y="1960424"/>
            <a:ext cx="4267200" cy="2662267"/>
          </a:xfrm>
          <a:prstGeom prst="rect">
            <a:avLst/>
          </a:prstGeom>
        </p:spPr>
        <p:txBody>
          <a:bodyPr wrap="square">
            <a:spAutoFit/>
          </a:bodyPr>
          <a:lstStyle/>
          <a:p>
            <a:pPr algn="ctr"/>
            <a:r>
              <a:rPr lang="en-US" sz="5500" b="1" dirty="0">
                <a:solidFill>
                  <a:schemeClr val="bg1"/>
                </a:solidFill>
                <a:cs typeface="Arial" panose="020B0604020202020204" pitchFamily="34" charset="0"/>
              </a:rPr>
              <a:t>QUESTIONS?</a:t>
            </a:r>
          </a:p>
          <a:p>
            <a:pPr algn="ctr"/>
            <a:endParaRPr lang="en-US" sz="2800" b="1" dirty="0">
              <a:solidFill>
                <a:schemeClr val="bg1"/>
              </a:solidFill>
              <a:cs typeface="Arial" panose="020B0604020202020204" pitchFamily="34" charset="0"/>
            </a:endParaRPr>
          </a:p>
          <a:p>
            <a:pPr algn="ctr"/>
            <a:r>
              <a:rPr lang="en-US" sz="2800" dirty="0">
                <a:solidFill>
                  <a:schemeClr val="bg1"/>
                </a:solidFill>
                <a:cs typeface="Arial" panose="020B0604020202020204" pitchFamily="34" charset="0"/>
                <a:hlinkClick r:id="rId3">
                  <a:extLst>
                    <a:ext uri="{A12FA001-AC4F-418D-AE19-62706E023703}">
                      <ahyp:hlinkClr xmlns:ahyp="http://schemas.microsoft.com/office/drawing/2018/hyperlinkcolor" val="tx"/>
                    </a:ext>
                  </a:extLst>
                </a:hlinkClick>
              </a:rPr>
              <a:t>steven.arndt@nrc.gov</a:t>
            </a:r>
            <a:endParaRPr lang="en-US" sz="2800" dirty="0">
              <a:solidFill>
                <a:schemeClr val="bg1"/>
              </a:solidFill>
              <a:cs typeface="Arial" panose="020B0604020202020204" pitchFamily="34" charset="0"/>
            </a:endParaRPr>
          </a:p>
          <a:p>
            <a:pPr algn="ctr"/>
            <a:r>
              <a:rPr lang="en-US" sz="2800" dirty="0">
                <a:solidFill>
                  <a:schemeClr val="bg1"/>
                </a:solidFill>
                <a:cs typeface="Arial" panose="020B0604020202020204" pitchFamily="34" charset="0"/>
              </a:rPr>
              <a:t>or</a:t>
            </a:r>
          </a:p>
          <a:p>
            <a:pPr algn="ctr"/>
            <a:r>
              <a:rPr lang="en-US" sz="2800" dirty="0">
                <a:solidFill>
                  <a:schemeClr val="bg1"/>
                </a:solidFill>
                <a:cs typeface="Arial" panose="020B0604020202020204" pitchFamily="34" charset="0"/>
                <a:hlinkClick r:id="rId4">
                  <a:extLst>
                    <a:ext uri="{A12FA001-AC4F-418D-AE19-62706E023703}">
                      <ahyp:hlinkClr xmlns:ahyp="http://schemas.microsoft.com/office/drawing/2018/hyperlinkcolor" val="tx"/>
                    </a:ext>
                  </a:extLst>
                </a:hlinkClick>
              </a:rPr>
              <a:t>jstarkey@ans.org</a:t>
            </a:r>
            <a:r>
              <a:rPr lang="en-US" sz="2800" dirty="0">
                <a:solidFill>
                  <a:schemeClr val="bg1"/>
                </a:solidFill>
                <a:cs typeface="Arial" panose="020B0604020202020204" pitchFamily="34" charset="0"/>
              </a:rPr>
              <a:t> </a:t>
            </a:r>
          </a:p>
        </p:txBody>
      </p:sp>
    </p:spTree>
    <p:extLst>
      <p:ext uri="{BB962C8B-B14F-4D97-AF65-F5344CB8AC3E}">
        <p14:creationId xmlns:p14="http://schemas.microsoft.com/office/powerpoint/2010/main" val="108794239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7005784" cy="857250"/>
          </a:xfrm>
          <a:prstGeom prst="rect">
            <a:avLst/>
          </a:prstGeom>
        </p:spPr>
        <p:txBody>
          <a:bodyPr/>
          <a:lstStyle/>
          <a:p>
            <a:pPr algn="l"/>
            <a:r>
              <a:rPr lang="en-US" sz="4000" b="1" dirty="0">
                <a:latin typeface="Calibri" panose="020F0502020204030204" pitchFamily="34" charset="0"/>
                <a:cs typeface="Calibri" panose="020F0502020204030204" pitchFamily="34" charset="0"/>
              </a:rPr>
              <a:t>SCARP Background</a:t>
            </a:r>
          </a:p>
        </p:txBody>
      </p:sp>
      <p:sp>
        <p:nvSpPr>
          <p:cNvPr id="3" name="Content Placeholder 2"/>
          <p:cNvSpPr>
            <a:spLocks noGrp="1"/>
          </p:cNvSpPr>
          <p:nvPr>
            <p:ph idx="1"/>
          </p:nvPr>
        </p:nvSpPr>
        <p:spPr>
          <a:xfrm>
            <a:off x="876526" y="1123950"/>
            <a:ext cx="7005784" cy="3733800"/>
          </a:xfrm>
        </p:spPr>
        <p:txBody>
          <a:bodyPr>
            <a:noAutofit/>
          </a:bodyPr>
          <a:lstStyle/>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Chartered in 2018, by former ANS President John Kelly </a:t>
            </a:r>
          </a:p>
          <a:p>
            <a:pPr marL="0" indent="0">
              <a:buNone/>
            </a:pPr>
            <a:endParaRPr lang="en-US" sz="20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Surveyed existing advanced reactor-related legislation and policy proposals in order to develop integrated policy-related recommendations</a:t>
            </a:r>
          </a:p>
          <a:p>
            <a:pPr marL="0" indent="0">
              <a:buNone/>
            </a:pPr>
            <a:endParaRPr lang="en-US" sz="20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As a first product, developed an eight-page report aimed at accelerating the deployment of advanced reactors in the U.S. and abroad that best represent the consensus position of the U.S. nuclear community</a:t>
            </a:r>
          </a:p>
        </p:txBody>
      </p:sp>
      <p:sp>
        <p:nvSpPr>
          <p:cNvPr id="4" name="Slide Number Placeholder 3">
            <a:extLst>
              <a:ext uri="{FF2B5EF4-FFF2-40B4-BE49-F238E27FC236}">
                <a16:creationId xmlns:a16="http://schemas.microsoft.com/office/drawing/2014/main" id="{F7452253-031B-4CDC-9FF1-3BDB1CDD48AD}"/>
              </a:ext>
            </a:extLst>
          </p:cNvPr>
          <p:cNvSpPr>
            <a:spLocks noGrp="1"/>
          </p:cNvSpPr>
          <p:nvPr>
            <p:ph type="sldNum" sz="quarter" idx="12"/>
          </p:nvPr>
        </p:nvSpPr>
        <p:spPr/>
        <p:txBody>
          <a:bodyPr/>
          <a:lstStyle/>
          <a:p>
            <a:r>
              <a:rPr lang="en-US" dirty="0">
                <a:solidFill>
                  <a:prstClr val="black">
                    <a:tint val="75000"/>
                  </a:prstClr>
                </a:solidFill>
              </a:rPr>
              <a:t>2</a:t>
            </a:r>
          </a:p>
        </p:txBody>
      </p:sp>
    </p:spTree>
    <p:extLst>
      <p:ext uri="{BB962C8B-B14F-4D97-AF65-F5344CB8AC3E}">
        <p14:creationId xmlns:p14="http://schemas.microsoft.com/office/powerpoint/2010/main" val="186507801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3213978" cy="857250"/>
          </a:xfrm>
          <a:prstGeom prst="rect">
            <a:avLst/>
          </a:prstGeom>
        </p:spPr>
        <p:txBody>
          <a:bodyPr/>
          <a:lstStyle/>
          <a:p>
            <a:pPr algn="l"/>
            <a:r>
              <a:rPr lang="en-US" sz="4000" b="1" dirty="0">
                <a:latin typeface="Calibri" panose="020F0502020204030204" pitchFamily="34" charset="0"/>
                <a:cs typeface="Calibri" panose="020F0502020204030204" pitchFamily="34" charset="0"/>
              </a:rPr>
              <a:t>SCARP Roster </a:t>
            </a:r>
          </a:p>
        </p:txBody>
      </p:sp>
      <p:sp>
        <p:nvSpPr>
          <p:cNvPr id="3" name="Content Placeholder 2"/>
          <p:cNvSpPr>
            <a:spLocks noGrp="1"/>
          </p:cNvSpPr>
          <p:nvPr>
            <p:ph idx="1"/>
          </p:nvPr>
        </p:nvSpPr>
        <p:spPr>
          <a:xfrm>
            <a:off x="876526" y="895350"/>
            <a:ext cx="3213978" cy="3962400"/>
          </a:xfrm>
        </p:spPr>
        <p:txBody>
          <a:bodyPr>
            <a:noAutofit/>
          </a:bodyPr>
          <a:lstStyle/>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Marvin Fertel, Chair</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Art Wharton, Vice Chair</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Steven Arndt</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Robert Budnitz</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Daniel Carleton</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Michael Corradini</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George Flanagan</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Steve Nesbit</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Craig Piercy</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Piyush Sabharwall</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Mike Tschiltz</a:t>
            </a:r>
          </a:p>
          <a:p>
            <a:pPr>
              <a:buFont typeface="Arial" panose="020B0604020202020204" pitchFamily="34" charset="0"/>
              <a:buChar char="•"/>
            </a:pPr>
            <a:r>
              <a:rPr lang="en-US" sz="1800" b="1" dirty="0">
                <a:solidFill>
                  <a:srgbClr val="1607A5"/>
                </a:solidFill>
                <a:latin typeface="Calibri" panose="020F0502020204030204" pitchFamily="34" charset="0"/>
                <a:cs typeface="Calibri" panose="020F0502020204030204" pitchFamily="34" charset="0"/>
              </a:rPr>
              <a:t>Patrick White</a:t>
            </a:r>
          </a:p>
        </p:txBody>
      </p:sp>
      <p:pic>
        <p:nvPicPr>
          <p:cNvPr id="6" name="Picture 4" descr="https://ssl.ans.org/cms/media/?m=1189&amp;n=SCARP-Report-image.jpg">
            <a:extLst>
              <a:ext uri="{FF2B5EF4-FFF2-40B4-BE49-F238E27FC236}">
                <a16:creationId xmlns:a16="http://schemas.microsoft.com/office/drawing/2014/main" id="{BC41CBC0-2E6B-40DB-84AC-E115C94A6A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2662" y="606116"/>
            <a:ext cx="3213978" cy="425163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2839B9CF-675A-49CF-B71C-346ACD6A4560}"/>
              </a:ext>
            </a:extLst>
          </p:cNvPr>
          <p:cNvSpPr>
            <a:spLocks noGrp="1"/>
          </p:cNvSpPr>
          <p:nvPr>
            <p:ph type="sldNum" sz="quarter" idx="12"/>
          </p:nvPr>
        </p:nvSpPr>
        <p:spPr/>
        <p:txBody>
          <a:bodyPr/>
          <a:lstStyle/>
          <a:p>
            <a:r>
              <a:rPr lang="en-US" dirty="0">
                <a:solidFill>
                  <a:prstClr val="black">
                    <a:tint val="75000"/>
                  </a:prstClr>
                </a:solidFill>
              </a:rPr>
              <a:t>3</a:t>
            </a:r>
          </a:p>
        </p:txBody>
      </p:sp>
    </p:spTree>
    <p:extLst>
      <p:ext uri="{BB962C8B-B14F-4D97-AF65-F5344CB8AC3E}">
        <p14:creationId xmlns:p14="http://schemas.microsoft.com/office/powerpoint/2010/main" val="64697941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7005784" cy="769776"/>
          </a:xfrm>
          <a:prstGeom prst="rect">
            <a:avLst/>
          </a:prstGeom>
        </p:spPr>
        <p:txBody>
          <a:bodyPr/>
          <a:lstStyle/>
          <a:p>
            <a:pPr algn="l"/>
            <a:r>
              <a:rPr lang="en-US" sz="4000" b="1" dirty="0">
                <a:latin typeface="Calibri" panose="020F0502020204030204" pitchFamily="34" charset="0"/>
                <a:cs typeface="Calibri" panose="020F0502020204030204" pitchFamily="34" charset="0"/>
              </a:rPr>
              <a:t>In General…</a:t>
            </a:r>
          </a:p>
        </p:txBody>
      </p:sp>
      <p:sp>
        <p:nvSpPr>
          <p:cNvPr id="3" name="Content Placeholder 2"/>
          <p:cNvSpPr>
            <a:spLocks noGrp="1"/>
          </p:cNvSpPr>
          <p:nvPr>
            <p:ph idx="1"/>
          </p:nvPr>
        </p:nvSpPr>
        <p:spPr>
          <a:xfrm>
            <a:off x="876526" y="1123950"/>
            <a:ext cx="7005784" cy="3352800"/>
          </a:xfrm>
        </p:spPr>
        <p:txBody>
          <a:bodyPr>
            <a:noAutofit/>
          </a:bodyPr>
          <a:lstStyle/>
          <a:p>
            <a:pPr marL="400050" lvl="1" indent="0">
              <a:buNone/>
            </a:pPr>
            <a:r>
              <a:rPr lang="en-US" sz="2200" dirty="0">
                <a:solidFill>
                  <a:srgbClr val="1607A5"/>
                </a:solidFill>
                <a:latin typeface="Calibri" panose="020F0502020204030204" pitchFamily="34" charset="0"/>
                <a:cs typeface="Calibri" panose="020F0502020204030204" pitchFamily="34" charset="0"/>
              </a:rPr>
              <a:t>The standards report was developed because it is essential all stakeholders, particularly the federal government, including the U.S. Department of Energy actively support the accelerated development of advanced reactor standards by standards development organizations that the U.S. NRC would incorporate into its regulatory policies, guidelines, and activities so as to not delay or complicate the timely licensing of the first generation of advanced reactor</a:t>
            </a:r>
          </a:p>
          <a:p>
            <a:pPr marL="0" indent="0">
              <a:buNone/>
            </a:pPr>
            <a:endParaRPr lang="en-US" sz="2200" dirty="0">
              <a:solidFill>
                <a:srgbClr val="1607A5"/>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EEA3CFA-D09D-48FB-AF17-93FF0FDE7763}"/>
              </a:ext>
            </a:extLst>
          </p:cNvPr>
          <p:cNvSpPr>
            <a:spLocks noGrp="1"/>
          </p:cNvSpPr>
          <p:nvPr>
            <p:ph type="sldNum" sz="quarter" idx="12"/>
          </p:nvPr>
        </p:nvSpPr>
        <p:spPr/>
        <p:txBody>
          <a:bodyPr/>
          <a:lstStyle/>
          <a:p>
            <a:r>
              <a:rPr lang="en-US" dirty="0">
                <a:solidFill>
                  <a:prstClr val="black">
                    <a:tint val="75000"/>
                  </a:prstClr>
                </a:solidFill>
              </a:rPr>
              <a:t>4</a:t>
            </a:r>
          </a:p>
        </p:txBody>
      </p:sp>
    </p:spTree>
    <p:extLst>
      <p:ext uri="{BB962C8B-B14F-4D97-AF65-F5344CB8AC3E}">
        <p14:creationId xmlns:p14="http://schemas.microsoft.com/office/powerpoint/2010/main" val="311688459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7005784" cy="719852"/>
          </a:xfrm>
          <a:prstGeom prst="rect">
            <a:avLst/>
          </a:prstGeom>
        </p:spPr>
        <p:txBody>
          <a:bodyPr/>
          <a:lstStyle/>
          <a:p>
            <a:pPr algn="l"/>
            <a:r>
              <a:rPr lang="en-US" sz="4000" b="1" dirty="0">
                <a:latin typeface="Calibri" panose="020F0502020204030204" pitchFamily="34" charset="0"/>
                <a:cs typeface="Calibri" panose="020F0502020204030204" pitchFamily="34" charset="0"/>
              </a:rPr>
              <a:t>Reasoning </a:t>
            </a:r>
          </a:p>
        </p:txBody>
      </p:sp>
      <p:sp>
        <p:nvSpPr>
          <p:cNvPr id="3" name="Content Placeholder 2"/>
          <p:cNvSpPr>
            <a:spLocks noGrp="1"/>
          </p:cNvSpPr>
          <p:nvPr>
            <p:ph idx="1"/>
          </p:nvPr>
        </p:nvSpPr>
        <p:spPr>
          <a:xfrm>
            <a:off x="876526" y="895350"/>
            <a:ext cx="7005784" cy="3962400"/>
          </a:xfrm>
        </p:spPr>
        <p:txBody>
          <a:bodyPr>
            <a:noAutofit/>
          </a:bodyPr>
          <a:lstStyle/>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Numerous countries are showing interest in the development of advanced nuclear energy designs</a:t>
            </a:r>
          </a:p>
          <a:p>
            <a:pPr marL="0" indent="0">
              <a:buNone/>
            </a:pPr>
            <a:endParaRPr lang="en-US" sz="12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There is a consensus in the U.S. that its leadership and involvement in carbon-free advanced reactor development is crucial to achieve key policy objectives related to nuclear safety, national security, and nonproliferation</a:t>
            </a:r>
          </a:p>
          <a:p>
            <a:pPr marL="0" indent="0">
              <a:buNone/>
            </a:pPr>
            <a:endParaRPr lang="en-US" sz="12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The U.S. has led the development of nuclear energy from its earliest days in the 1950s, but unless near-term actions are taken, U.S. leadership will be lost</a:t>
            </a:r>
          </a:p>
        </p:txBody>
      </p:sp>
      <p:sp>
        <p:nvSpPr>
          <p:cNvPr id="4" name="Slide Number Placeholder 3">
            <a:extLst>
              <a:ext uri="{FF2B5EF4-FFF2-40B4-BE49-F238E27FC236}">
                <a16:creationId xmlns:a16="http://schemas.microsoft.com/office/drawing/2014/main" id="{80286B44-5F89-407A-87E5-1EE1AABEA0BF}"/>
              </a:ext>
            </a:extLst>
          </p:cNvPr>
          <p:cNvSpPr>
            <a:spLocks noGrp="1"/>
          </p:cNvSpPr>
          <p:nvPr>
            <p:ph type="sldNum" sz="quarter" idx="12"/>
          </p:nvPr>
        </p:nvSpPr>
        <p:spPr/>
        <p:txBody>
          <a:bodyPr/>
          <a:lstStyle/>
          <a:p>
            <a:fld id="{507569D7-2990-4FC5-AAF1-6C41ADAF9B11}" type="slidenum">
              <a:rPr lang="en-US" smtClean="0">
                <a:solidFill>
                  <a:prstClr val="black">
                    <a:tint val="75000"/>
                  </a:prstClr>
                </a:solidFill>
                <a:latin typeface="Arial"/>
                <a:ea typeface="Arial"/>
                <a:cs typeface="Arial"/>
              </a:rPr>
              <a:pPr/>
              <a:t>5</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11841554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7005784" cy="719852"/>
          </a:xfrm>
          <a:prstGeom prst="rect">
            <a:avLst/>
          </a:prstGeom>
        </p:spPr>
        <p:txBody>
          <a:bodyPr/>
          <a:lstStyle/>
          <a:p>
            <a:pPr algn="l"/>
            <a:r>
              <a:rPr lang="en-US" sz="4000" b="1" dirty="0">
                <a:latin typeface="Calibri" panose="020F0502020204030204" pitchFamily="34" charset="0"/>
                <a:cs typeface="Calibri" panose="020F0502020204030204" pitchFamily="34" charset="0"/>
              </a:rPr>
              <a:t>Codes &amp; Standards </a:t>
            </a:r>
          </a:p>
        </p:txBody>
      </p:sp>
      <p:sp>
        <p:nvSpPr>
          <p:cNvPr id="3" name="Content Placeholder 2"/>
          <p:cNvSpPr>
            <a:spLocks noGrp="1"/>
          </p:cNvSpPr>
          <p:nvPr>
            <p:ph idx="1"/>
          </p:nvPr>
        </p:nvSpPr>
        <p:spPr>
          <a:xfrm>
            <a:off x="876526" y="971550"/>
            <a:ext cx="7200674" cy="3886200"/>
          </a:xfrm>
        </p:spPr>
        <p:txBody>
          <a:bodyPr>
            <a:noAutofit/>
          </a:bodyPr>
          <a:lstStyle/>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Have historically played a crucial role in designing, licensing, and operating light water reactors</a:t>
            </a:r>
            <a:endParaRPr lang="en-US" sz="3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Reduce economic burden by avoiding unnecessary changes to designs</a:t>
            </a: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Facilitate the establishment of technically appropriate safety margins</a:t>
            </a: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Provide credibility for marketing advanced reactors internationally</a:t>
            </a:r>
            <a:endParaRPr lang="en-US" sz="8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Help advanced reactor suppliers demonstrate and market the significantly reduced risks associated with regulatory burdens and first-of-a-kind implementation challenges</a:t>
            </a:r>
          </a:p>
        </p:txBody>
      </p:sp>
      <p:sp>
        <p:nvSpPr>
          <p:cNvPr id="4" name="Slide Number Placeholder 3">
            <a:extLst>
              <a:ext uri="{FF2B5EF4-FFF2-40B4-BE49-F238E27FC236}">
                <a16:creationId xmlns:a16="http://schemas.microsoft.com/office/drawing/2014/main" id="{8719457F-FA1C-4BD8-B28B-3D4CEF27C517}"/>
              </a:ext>
            </a:extLst>
          </p:cNvPr>
          <p:cNvSpPr>
            <a:spLocks noGrp="1"/>
          </p:cNvSpPr>
          <p:nvPr>
            <p:ph type="sldNum" sz="quarter" idx="12"/>
          </p:nvPr>
        </p:nvSpPr>
        <p:spPr/>
        <p:txBody>
          <a:bodyPr/>
          <a:lstStyle/>
          <a:p>
            <a:fld id="{507569D7-2990-4FC5-AAF1-6C41ADAF9B11}" type="slidenum">
              <a:rPr lang="en-US" smtClean="0">
                <a:solidFill>
                  <a:prstClr val="black">
                    <a:tint val="75000"/>
                  </a:prstClr>
                </a:solidFill>
                <a:latin typeface="Arial"/>
                <a:ea typeface="Arial"/>
                <a:cs typeface="Arial"/>
              </a:rPr>
              <a:pPr/>
              <a:t>6</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284575901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7005784" cy="719852"/>
          </a:xfrm>
          <a:prstGeom prst="rect">
            <a:avLst/>
          </a:prstGeom>
        </p:spPr>
        <p:txBody>
          <a:bodyPr/>
          <a:lstStyle/>
          <a:p>
            <a:pPr algn="l"/>
            <a:r>
              <a:rPr lang="en-US" sz="4000" b="1" dirty="0">
                <a:latin typeface="Calibri" panose="020F0502020204030204" pitchFamily="34" charset="0"/>
                <a:cs typeface="Calibri" panose="020F0502020204030204" pitchFamily="34" charset="0"/>
              </a:rPr>
              <a:t>Challenges</a:t>
            </a:r>
          </a:p>
        </p:txBody>
      </p:sp>
      <p:sp>
        <p:nvSpPr>
          <p:cNvPr id="3" name="Content Placeholder 2"/>
          <p:cNvSpPr>
            <a:spLocks noGrp="1"/>
          </p:cNvSpPr>
          <p:nvPr>
            <p:ph idx="1"/>
          </p:nvPr>
        </p:nvSpPr>
        <p:spPr>
          <a:xfrm>
            <a:off x="876526" y="895350"/>
            <a:ext cx="7005784" cy="3962400"/>
          </a:xfrm>
        </p:spPr>
        <p:txBody>
          <a:bodyPr>
            <a:noAutofit/>
          </a:bodyPr>
          <a:lstStyle/>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Developers may be concerned that the time required to develop the necessary codes and standards may impact project schedules</a:t>
            </a:r>
            <a:endParaRPr lang="en-US" sz="20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In some cases, SDOs and advanced reactor developers may not have resources to commit to fully develop the desired codes and standards on the timelines needed</a:t>
            </a: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Information needed to support early development of standards may not be available</a:t>
            </a: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Regulators need to be more proactive in endorsing relevant codes and standards of interest</a:t>
            </a:r>
          </a:p>
          <a:p>
            <a:pPr marL="0" indent="0">
              <a:buNone/>
            </a:pPr>
            <a:endParaRPr lang="en-US" sz="22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200" dirty="0">
              <a:solidFill>
                <a:srgbClr val="1607A5"/>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35C1916-0676-4016-98A0-A7338A3A4F88}"/>
              </a:ext>
            </a:extLst>
          </p:cNvPr>
          <p:cNvSpPr>
            <a:spLocks noGrp="1"/>
          </p:cNvSpPr>
          <p:nvPr>
            <p:ph type="sldNum" sz="quarter" idx="12"/>
          </p:nvPr>
        </p:nvSpPr>
        <p:spPr/>
        <p:txBody>
          <a:bodyPr/>
          <a:lstStyle/>
          <a:p>
            <a:fld id="{507569D7-2990-4FC5-AAF1-6C41ADAF9B11}" type="slidenum">
              <a:rPr lang="en-US" smtClean="0">
                <a:solidFill>
                  <a:prstClr val="black">
                    <a:tint val="75000"/>
                  </a:prstClr>
                </a:solidFill>
                <a:latin typeface="Arial"/>
                <a:ea typeface="Arial"/>
                <a:cs typeface="Arial"/>
              </a:rPr>
              <a:pPr/>
              <a:t>7</a:t>
            </a:fld>
            <a:endParaRPr lang="en-US">
              <a:solidFill>
                <a:prstClr val="black">
                  <a:tint val="75000"/>
                </a:prstClr>
              </a:solidFill>
              <a:latin typeface="Arial"/>
              <a:ea typeface="Arial"/>
              <a:cs typeface="Arial"/>
            </a:endParaRPr>
          </a:p>
        </p:txBody>
      </p:sp>
    </p:spTree>
    <p:extLst>
      <p:ext uri="{BB962C8B-B14F-4D97-AF65-F5344CB8AC3E}">
        <p14:creationId xmlns:p14="http://schemas.microsoft.com/office/powerpoint/2010/main" val="287848248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26" y="175498"/>
            <a:ext cx="7005784" cy="857250"/>
          </a:xfrm>
          <a:prstGeom prst="rect">
            <a:avLst/>
          </a:prstGeom>
        </p:spPr>
        <p:txBody>
          <a:bodyPr/>
          <a:lstStyle/>
          <a:p>
            <a:pPr algn="l"/>
            <a:r>
              <a:rPr lang="en-US" sz="4000" b="1" dirty="0">
                <a:latin typeface="Calibri" panose="020F0502020204030204" pitchFamily="34" charset="0"/>
                <a:cs typeface="Calibri" panose="020F0502020204030204" pitchFamily="34" charset="0"/>
              </a:rPr>
              <a:t>Opportunities </a:t>
            </a:r>
          </a:p>
        </p:txBody>
      </p:sp>
      <p:sp>
        <p:nvSpPr>
          <p:cNvPr id="3" name="Content Placeholder 2"/>
          <p:cNvSpPr>
            <a:spLocks noGrp="1"/>
          </p:cNvSpPr>
          <p:nvPr>
            <p:ph idx="1"/>
          </p:nvPr>
        </p:nvSpPr>
        <p:spPr>
          <a:xfrm>
            <a:off x="876526" y="1123950"/>
            <a:ext cx="7005784" cy="3733800"/>
          </a:xfrm>
        </p:spPr>
        <p:txBody>
          <a:bodyPr>
            <a:noAutofit/>
          </a:bodyPr>
          <a:lstStyle/>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The Future of Nuclear Energy in a Carbon-Constrained World — </a:t>
            </a:r>
            <a:r>
              <a:rPr lang="en-US" sz="2200" u="sng" dirty="0">
                <a:solidFill>
                  <a:srgbClr val="1607A5"/>
                </a:solidFill>
                <a:latin typeface="Calibri" panose="020F0502020204030204" pitchFamily="34" charset="0"/>
                <a:cs typeface="Calibri" panose="020F0502020204030204" pitchFamily="34" charset="0"/>
              </a:rPr>
              <a:t>An Interdisciplinary MIT Study</a:t>
            </a:r>
            <a:r>
              <a:rPr lang="en-US" sz="2200" dirty="0">
                <a:solidFill>
                  <a:srgbClr val="1607A5"/>
                </a:solidFill>
                <a:latin typeface="Calibri" panose="020F0502020204030204" pitchFamily="34" charset="0"/>
                <a:cs typeface="Calibri" panose="020F0502020204030204" pitchFamily="34" charset="0"/>
              </a:rPr>
              <a:t> concluded  that significant project cost savings could be achieved if specific codes and standards were updated and developed to reflect current technologies</a:t>
            </a:r>
            <a:endParaRPr lang="en-US" sz="2000" dirty="0">
              <a:solidFill>
                <a:srgbClr val="1607A5"/>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An ANS/NRC workshop in the spring of 2018 was held to develop a strategic vision for advanced reactor standards</a:t>
            </a:r>
          </a:p>
          <a:p>
            <a:pPr>
              <a:buFont typeface="Arial" panose="020B0604020202020204" pitchFamily="34" charset="0"/>
              <a:buChar char="•"/>
            </a:pPr>
            <a:r>
              <a:rPr lang="en-US" sz="2200" dirty="0">
                <a:solidFill>
                  <a:srgbClr val="1607A5"/>
                </a:solidFill>
                <a:latin typeface="Calibri" panose="020F0502020204030204" pitchFamily="34" charset="0"/>
                <a:cs typeface="Calibri" panose="020F0502020204030204" pitchFamily="34" charset="0"/>
              </a:rPr>
              <a:t>NEI Advanced Reactor Codes and Standards Needs Assessment (NEI 19-03)</a:t>
            </a:r>
          </a:p>
        </p:txBody>
      </p:sp>
      <p:sp>
        <p:nvSpPr>
          <p:cNvPr id="4" name="Slide Number Placeholder 3">
            <a:extLst>
              <a:ext uri="{FF2B5EF4-FFF2-40B4-BE49-F238E27FC236}">
                <a16:creationId xmlns:a16="http://schemas.microsoft.com/office/drawing/2014/main" id="{5A0F0C6E-8AD5-4F5E-AA7B-C46D84595621}"/>
              </a:ext>
            </a:extLst>
          </p:cNvPr>
          <p:cNvSpPr>
            <a:spLocks noGrp="1"/>
          </p:cNvSpPr>
          <p:nvPr>
            <p:ph type="sldNum" sz="quarter" idx="12"/>
          </p:nvPr>
        </p:nvSpPr>
        <p:spPr/>
        <p:txBody>
          <a:bodyPr/>
          <a:lstStyle/>
          <a:p>
            <a:r>
              <a:rPr lang="en-US" dirty="0">
                <a:solidFill>
                  <a:prstClr val="black">
                    <a:tint val="75000"/>
                  </a:prstClr>
                </a:solidFill>
              </a:rPr>
              <a:t>8</a:t>
            </a:r>
          </a:p>
        </p:txBody>
      </p:sp>
    </p:spTree>
    <p:extLst>
      <p:ext uri="{BB962C8B-B14F-4D97-AF65-F5344CB8AC3E}">
        <p14:creationId xmlns:p14="http://schemas.microsoft.com/office/powerpoint/2010/main" val="160128313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386" y="175498"/>
            <a:ext cx="7005784" cy="857250"/>
          </a:xfrm>
          <a:prstGeom prst="rect">
            <a:avLst/>
          </a:prstGeom>
        </p:spPr>
        <p:txBody>
          <a:bodyPr/>
          <a:lstStyle/>
          <a:p>
            <a:pPr algn="l"/>
            <a:r>
              <a:rPr lang="en-US" sz="4000" b="1" dirty="0">
                <a:latin typeface="Calibri" panose="020F0502020204030204" pitchFamily="34" charset="0"/>
                <a:cs typeface="Calibri" panose="020F0502020204030204" pitchFamily="34" charset="0"/>
              </a:rPr>
              <a:t>Workshop Findings</a:t>
            </a:r>
          </a:p>
        </p:txBody>
      </p:sp>
      <p:sp>
        <p:nvSpPr>
          <p:cNvPr id="3" name="Content Placeholder 2"/>
          <p:cNvSpPr>
            <a:spLocks noGrp="1"/>
          </p:cNvSpPr>
          <p:nvPr>
            <p:ph idx="1"/>
          </p:nvPr>
        </p:nvSpPr>
        <p:spPr>
          <a:xfrm>
            <a:off x="899386" y="1123950"/>
            <a:ext cx="6982924" cy="3733800"/>
          </a:xfrm>
        </p:spPr>
        <p:txBody>
          <a:bodyPr>
            <a:noAutofit/>
          </a:bodyPr>
          <a:lstStyle/>
          <a:p>
            <a:pPr>
              <a:buFont typeface="Arial" panose="020B0604020202020204" pitchFamily="34" charset="0"/>
              <a:buChar char="•"/>
            </a:pPr>
            <a:r>
              <a:rPr lang="en-US" sz="1800" dirty="0">
                <a:solidFill>
                  <a:srgbClr val="1607A5"/>
                </a:solidFill>
                <a:latin typeface="Calibri" panose="020F0502020204030204" pitchFamily="34" charset="0"/>
                <a:cs typeface="Calibri" panose="020F0502020204030204" pitchFamily="34" charset="0"/>
              </a:rPr>
              <a:t> The workshop identified some of the key standards that must be developed or updated to support development of advanced reactors, including the following:</a:t>
            </a:r>
          </a:p>
          <a:p>
            <a:pPr marL="0" indent="0">
              <a:buNone/>
            </a:pPr>
            <a:endParaRPr lang="en-US" sz="800" dirty="0">
              <a:solidFill>
                <a:srgbClr val="1607A5"/>
              </a:solidFill>
              <a:latin typeface="Calibri" panose="020F0502020204030204" pitchFamily="34" charset="0"/>
              <a:cs typeface="Calibri" panose="020F0502020204030204" pitchFamily="34" charset="0"/>
            </a:endParaRPr>
          </a:p>
          <a:p>
            <a:pPr lvl="2">
              <a:buFont typeface="Wingdings" panose="05000000000000000000" pitchFamily="2" charset="2"/>
              <a:buChar char="ü"/>
            </a:pPr>
            <a:r>
              <a:rPr lang="en-US" sz="1600" dirty="0">
                <a:solidFill>
                  <a:srgbClr val="1607A5"/>
                </a:solidFill>
                <a:latin typeface="Calibri" panose="020F0502020204030204" pitchFamily="34" charset="0"/>
                <a:cs typeface="Calibri" panose="020F0502020204030204" pitchFamily="34" charset="0"/>
              </a:rPr>
              <a:t>ASME/ANS RA-S-1.4, “Probabilistic Risk Assessment Standard for Advanced Non-LWR Nuclear Power Plants”</a:t>
            </a:r>
          </a:p>
          <a:p>
            <a:pPr lvl="2">
              <a:buFont typeface="Wingdings" panose="05000000000000000000" pitchFamily="2" charset="2"/>
              <a:buChar char="ü"/>
            </a:pPr>
            <a:r>
              <a:rPr lang="en-US" sz="1600" dirty="0">
                <a:solidFill>
                  <a:srgbClr val="1607A5"/>
                </a:solidFill>
                <a:latin typeface="Calibri" panose="020F0502020204030204" pitchFamily="34" charset="0"/>
                <a:cs typeface="Calibri" panose="020F0502020204030204" pitchFamily="34" charset="0"/>
              </a:rPr>
              <a:t>ANS-30.1, “Integrating Risk and Performance Objectives into New Reactor Nuclear Safety Designs”</a:t>
            </a:r>
          </a:p>
          <a:p>
            <a:pPr lvl="2">
              <a:buFont typeface="Wingdings" panose="05000000000000000000" pitchFamily="2" charset="2"/>
              <a:buChar char="ü"/>
            </a:pPr>
            <a:r>
              <a:rPr lang="en-US" sz="1600" dirty="0">
                <a:solidFill>
                  <a:srgbClr val="1607A5"/>
                </a:solidFill>
                <a:latin typeface="Calibri" panose="020F0502020204030204" pitchFamily="34" charset="0"/>
                <a:cs typeface="Calibri" panose="020F0502020204030204" pitchFamily="34" charset="0"/>
              </a:rPr>
              <a:t>ANS-30.2, “Categorization and Classification of Structures, Systems, and Components for New Nuclear Power Plants”</a:t>
            </a:r>
          </a:p>
          <a:p>
            <a:pPr lvl="2">
              <a:buFont typeface="Wingdings" panose="05000000000000000000" pitchFamily="2" charset="2"/>
              <a:buChar char="ü"/>
            </a:pPr>
            <a:r>
              <a:rPr lang="en-US" sz="1600" dirty="0">
                <a:solidFill>
                  <a:srgbClr val="1607A5"/>
                </a:solidFill>
                <a:latin typeface="Calibri" panose="020F0502020204030204" pitchFamily="34" charset="0"/>
                <a:cs typeface="Calibri" panose="020F0502020204030204" pitchFamily="34" charset="0"/>
              </a:rPr>
              <a:t>ANS-53.1, “Nuclear Safety Design Process for Modular Helium-Cooled Reactor Plants”</a:t>
            </a:r>
          </a:p>
          <a:p>
            <a:pPr lvl="2">
              <a:buFont typeface="Wingdings" panose="05000000000000000000" pitchFamily="2" charset="2"/>
              <a:buChar char="ü"/>
            </a:pPr>
            <a:r>
              <a:rPr lang="en-US" sz="1600" dirty="0">
                <a:solidFill>
                  <a:srgbClr val="1607A5"/>
                </a:solidFill>
                <a:latin typeface="Calibri" panose="020F0502020204030204" pitchFamily="34" charset="0"/>
                <a:cs typeface="Calibri" panose="020F0502020204030204" pitchFamily="34" charset="0"/>
              </a:rPr>
              <a:t>ACI 349, “Code Requirements for Nuclear Safety Related Concrete Structures (ACI 349-13) and Commentary”</a:t>
            </a:r>
          </a:p>
          <a:p>
            <a:pPr marL="914400" lvl="2" indent="0">
              <a:buNone/>
            </a:pPr>
            <a:endParaRPr lang="en-US" sz="1000" dirty="0">
              <a:solidFill>
                <a:srgbClr val="1607A5"/>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D734438-BDC5-481B-928C-105475209F86}"/>
              </a:ext>
            </a:extLst>
          </p:cNvPr>
          <p:cNvSpPr>
            <a:spLocks noGrp="1"/>
          </p:cNvSpPr>
          <p:nvPr>
            <p:ph type="sldNum" sz="quarter" idx="12"/>
          </p:nvPr>
        </p:nvSpPr>
        <p:spPr/>
        <p:txBody>
          <a:bodyPr/>
          <a:lstStyle/>
          <a:p>
            <a:r>
              <a:rPr lang="en-US" dirty="0">
                <a:solidFill>
                  <a:prstClr val="black">
                    <a:tint val="75000"/>
                  </a:prstClr>
                </a:solidFill>
              </a:rPr>
              <a:t>9</a:t>
            </a:r>
          </a:p>
        </p:txBody>
      </p:sp>
    </p:spTree>
    <p:extLst>
      <p:ext uri="{BB962C8B-B14F-4D97-AF65-F5344CB8AC3E}">
        <p14:creationId xmlns:p14="http://schemas.microsoft.com/office/powerpoint/2010/main" val="3399142344"/>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36440"/>
  <p:tag name="AS_OS" val="Microsoft Windows NT 6.1.7601 Service Pack 1"/>
  <p:tag name="AS_RELEASE_DATE" val="2015.11.27"/>
  <p:tag name="AS_TITLE" val="Aspose.Slides for .NET 4.0"/>
  <p:tag name="AS_VERSION" val="15.10.0.0"/>
</p:tagLst>
</file>

<file path=ppt/theme/theme1.xml><?xml version="1.0" encoding="utf-8"?>
<a:theme xmlns:a="http://schemas.openxmlformats.org/drawingml/2006/main" name="ANS 2014 template">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Classic 2">
      <a:majorFont>
        <a:latin typeface="Arial"/>
        <a:ea typeface="Arial"/>
        <a:cs typeface="Arial"/>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ANS">
  <a:themeElements>
    <a:clrScheme name="Custom 1">
      <a:dk1>
        <a:sysClr val="windowText" lastClr="000000"/>
      </a:dk1>
      <a:lt1>
        <a:sysClr val="window" lastClr="FFFFFF"/>
      </a:lt1>
      <a:dk2>
        <a:srgbClr val="10233F"/>
      </a:dk2>
      <a:lt2>
        <a:srgbClr val="B3B3B3"/>
      </a:lt2>
      <a:accent1>
        <a:srgbClr val="4F81BD"/>
      </a:accent1>
      <a:accent2>
        <a:srgbClr val="C0504D"/>
      </a:accent2>
      <a:accent3>
        <a:srgbClr val="7D9646"/>
      </a:accent3>
      <a:accent4>
        <a:srgbClr val="8064A2"/>
      </a:accent4>
      <a:accent5>
        <a:srgbClr val="4BACC6"/>
      </a:accent5>
      <a:accent6>
        <a:srgbClr val="E1AC3F"/>
      </a:accent6>
      <a:hlink>
        <a:srgbClr val="3271C9"/>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NS 2014 template">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Classic 2">
      <a:majorFont>
        <a:latin typeface="Arial"/>
        <a:ea typeface="Arial"/>
        <a:cs typeface="Arial"/>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ANS 2014 template</Template>
  <TotalTime>0</TotalTime>
  <Words>1016</Words>
  <Application>Microsoft Office PowerPoint</Application>
  <PresentationFormat>On-screen Show (16:9)</PresentationFormat>
  <Paragraphs>104</Paragraphs>
  <Slides>15</Slides>
  <Notes>10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15</vt:i4>
      </vt:variant>
    </vt:vector>
  </HeadingPairs>
  <TitlesOfParts>
    <vt:vector size="23" baseType="lpstr">
      <vt:lpstr>Arial</vt:lpstr>
      <vt:lpstr>Calibri</vt:lpstr>
      <vt:lpstr>Georgia</vt:lpstr>
      <vt:lpstr>Wingdings</vt:lpstr>
      <vt:lpstr>ANS 2014 template</vt:lpstr>
      <vt:lpstr>Custom Design</vt:lpstr>
      <vt:lpstr>ANS</vt:lpstr>
      <vt:lpstr>1_ANS 2014 template</vt:lpstr>
      <vt:lpstr>PowerPoint Presentation</vt:lpstr>
      <vt:lpstr>SCARP Background</vt:lpstr>
      <vt:lpstr>SCARP Roster </vt:lpstr>
      <vt:lpstr>In General…</vt:lpstr>
      <vt:lpstr>Reasoning </vt:lpstr>
      <vt:lpstr>Codes &amp; Standards </vt:lpstr>
      <vt:lpstr>Challenges</vt:lpstr>
      <vt:lpstr>Opportunities </vt:lpstr>
      <vt:lpstr>Workshop Findings</vt:lpstr>
      <vt:lpstr>SCARP Recommendations </vt:lpstr>
      <vt:lpstr>SCARP Recommendations </vt:lpstr>
      <vt:lpstr>SCARP Recommendations </vt:lpstr>
      <vt:lpstr>SCARP Recommendations </vt:lpstr>
      <vt:lpstr>Follow-up</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2020-01-31T14:56:20Z</dcterms:modified>
</cp:coreProperties>
</file>