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3" r:id="rId1"/>
  </p:sldMasterIdLst>
  <p:notesMasterIdLst>
    <p:notesMasterId r:id="rId112"/>
  </p:notesMasterIdLst>
  <p:handoutMasterIdLst>
    <p:handoutMasterId r:id="rId113"/>
  </p:handoutMasterIdLst>
  <p:sldIdLst>
    <p:sldId id="256" r:id="rId2"/>
    <p:sldId id="329" r:id="rId3"/>
    <p:sldId id="266" r:id="rId4"/>
    <p:sldId id="328" r:id="rId5"/>
    <p:sldId id="333" r:id="rId6"/>
    <p:sldId id="358" r:id="rId7"/>
    <p:sldId id="276" r:id="rId8"/>
    <p:sldId id="295" r:id="rId9"/>
    <p:sldId id="277" r:id="rId10"/>
    <p:sldId id="362" r:id="rId11"/>
    <p:sldId id="361" r:id="rId12"/>
    <p:sldId id="364" r:id="rId13"/>
    <p:sldId id="365" r:id="rId14"/>
    <p:sldId id="359" r:id="rId15"/>
    <p:sldId id="325" r:id="rId16"/>
    <p:sldId id="326" r:id="rId17"/>
    <p:sldId id="360" r:id="rId18"/>
    <p:sldId id="367" r:id="rId19"/>
    <p:sldId id="368" r:id="rId20"/>
    <p:sldId id="369" r:id="rId21"/>
    <p:sldId id="372" r:id="rId22"/>
    <p:sldId id="416" r:id="rId23"/>
    <p:sldId id="417" r:id="rId24"/>
    <p:sldId id="370" r:id="rId25"/>
    <p:sldId id="267" r:id="rId26"/>
    <p:sldId id="269" r:id="rId27"/>
    <p:sldId id="400" r:id="rId28"/>
    <p:sldId id="404" r:id="rId29"/>
    <p:sldId id="401" r:id="rId30"/>
    <p:sldId id="402" r:id="rId31"/>
    <p:sldId id="408" r:id="rId32"/>
    <p:sldId id="403" r:id="rId33"/>
    <p:sldId id="405" r:id="rId34"/>
    <p:sldId id="406" r:id="rId35"/>
    <p:sldId id="407" r:id="rId36"/>
    <p:sldId id="383" r:id="rId37"/>
    <p:sldId id="413" r:id="rId38"/>
    <p:sldId id="412" r:id="rId39"/>
    <p:sldId id="265" r:id="rId40"/>
    <p:sldId id="321" r:id="rId41"/>
    <p:sldId id="410" r:id="rId42"/>
    <p:sldId id="414" r:id="rId43"/>
    <p:sldId id="411" r:id="rId44"/>
    <p:sldId id="386" r:id="rId45"/>
    <p:sldId id="390" r:id="rId46"/>
    <p:sldId id="391" r:id="rId47"/>
    <p:sldId id="392" r:id="rId48"/>
    <p:sldId id="388" r:id="rId49"/>
    <p:sldId id="393" r:id="rId50"/>
    <p:sldId id="396" r:id="rId51"/>
    <p:sldId id="397" r:id="rId52"/>
    <p:sldId id="394" r:id="rId53"/>
    <p:sldId id="395" r:id="rId54"/>
    <p:sldId id="398" r:id="rId55"/>
    <p:sldId id="387" r:id="rId56"/>
    <p:sldId id="384" r:id="rId57"/>
    <p:sldId id="385" r:id="rId58"/>
    <p:sldId id="371" r:id="rId59"/>
    <p:sldId id="374" r:id="rId60"/>
    <p:sldId id="375" r:id="rId61"/>
    <p:sldId id="268" r:id="rId62"/>
    <p:sldId id="399" r:id="rId63"/>
    <p:sldId id="352" r:id="rId64"/>
    <p:sldId id="304" r:id="rId65"/>
    <p:sldId id="262" r:id="rId66"/>
    <p:sldId id="263" r:id="rId67"/>
    <p:sldId id="264" r:id="rId68"/>
    <p:sldId id="426" r:id="rId69"/>
    <p:sldId id="261" r:id="rId70"/>
    <p:sldId id="257" r:id="rId71"/>
    <p:sldId id="258" r:id="rId72"/>
    <p:sldId id="322" r:id="rId73"/>
    <p:sldId id="317" r:id="rId74"/>
    <p:sldId id="316" r:id="rId75"/>
    <p:sldId id="298" r:id="rId76"/>
    <p:sldId id="315" r:id="rId77"/>
    <p:sldId id="313" r:id="rId78"/>
    <p:sldId id="301" r:id="rId79"/>
    <p:sldId id="300" r:id="rId80"/>
    <p:sldId id="310" r:id="rId81"/>
    <p:sldId id="423" r:id="rId82"/>
    <p:sldId id="320" r:id="rId83"/>
    <p:sldId id="331" r:id="rId84"/>
    <p:sldId id="290" r:id="rId85"/>
    <p:sldId id="291" r:id="rId86"/>
    <p:sldId id="289" r:id="rId87"/>
    <p:sldId id="282" r:id="rId88"/>
    <p:sldId id="288" r:id="rId89"/>
    <p:sldId id="318" r:id="rId90"/>
    <p:sldId id="281" r:id="rId91"/>
    <p:sldId id="428" r:id="rId92"/>
    <p:sldId id="319" r:id="rId93"/>
    <p:sldId id="275" r:id="rId94"/>
    <p:sldId id="418" r:id="rId95"/>
    <p:sldId id="424" r:id="rId96"/>
    <p:sldId id="345" r:id="rId97"/>
    <p:sldId id="344" r:id="rId98"/>
    <p:sldId id="346" r:id="rId99"/>
    <p:sldId id="427" r:id="rId100"/>
    <p:sldId id="347" r:id="rId101"/>
    <p:sldId id="348" r:id="rId102"/>
    <p:sldId id="381" r:id="rId103"/>
    <p:sldId id="419" r:id="rId104"/>
    <p:sldId id="421" r:id="rId105"/>
    <p:sldId id="420" r:id="rId106"/>
    <p:sldId id="422" r:id="rId107"/>
    <p:sldId id="307" r:id="rId108"/>
    <p:sldId id="380" r:id="rId109"/>
    <p:sldId id="425" r:id="rId110"/>
    <p:sldId id="409"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2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40C"/>
    <a:srgbClr val="26E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68" autoAdjust="0"/>
    <p:restoredTop sz="94660"/>
  </p:normalViewPr>
  <p:slideViewPr>
    <p:cSldViewPr snapToGrid="0" snapToObjects="1">
      <p:cViewPr>
        <p:scale>
          <a:sx n="100" d="100"/>
          <a:sy n="100" d="100"/>
        </p:scale>
        <p:origin x="72" y="-1536"/>
      </p:cViewPr>
      <p:guideLst>
        <p:guide orient="horz" pos="1296"/>
        <p:guide pos="2976"/>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96F1D-CB97-2449-88E6-A2CAF4ECA9FD}" type="doc">
      <dgm:prSet loTypeId="urn:microsoft.com/office/officeart/2005/8/layout/chevron1" loCatId="process" qsTypeId="urn:microsoft.com/office/officeart/2005/8/quickstyle/simple4" qsCatId="simple" csTypeId="urn:microsoft.com/office/officeart/2005/8/colors/accent1_2" csCatId="accent1" phldr="1"/>
      <dgm:spPr/>
    </dgm:pt>
    <dgm:pt modelId="{EAB160AF-9F6A-F94D-80FC-20C7540A12E6}">
      <dgm:prSet phldrT="[Text]"/>
      <dgm:spPr>
        <a:solidFill>
          <a:srgbClr val="008000"/>
        </a:solidFill>
      </dgm:spPr>
      <dgm:t>
        <a:bodyPr/>
        <a:lstStyle/>
        <a:p>
          <a:r>
            <a:rPr lang="en-US" dirty="0"/>
            <a:t>Automated Driving Assistance (ADAS)</a:t>
          </a:r>
        </a:p>
      </dgm:t>
    </dgm:pt>
    <dgm:pt modelId="{C996A0EA-49A4-A54A-99B9-F33C23E080F4}" type="parTrans" cxnId="{F8897D84-8C42-7144-B151-D2E4FC63F230}">
      <dgm:prSet/>
      <dgm:spPr/>
      <dgm:t>
        <a:bodyPr/>
        <a:lstStyle/>
        <a:p>
          <a:endParaRPr lang="en-US"/>
        </a:p>
      </dgm:t>
    </dgm:pt>
    <dgm:pt modelId="{D3545D19-3DC9-E141-9A24-5637E802CE34}" type="sibTrans" cxnId="{F8897D84-8C42-7144-B151-D2E4FC63F230}">
      <dgm:prSet/>
      <dgm:spPr/>
      <dgm:t>
        <a:bodyPr/>
        <a:lstStyle/>
        <a:p>
          <a:endParaRPr lang="en-US"/>
        </a:p>
      </dgm:t>
    </dgm:pt>
    <dgm:pt modelId="{C0353F31-5318-144F-AE6C-7CF0C39B8362}">
      <dgm:prSet phldrT="[Text]"/>
      <dgm:spPr>
        <a:solidFill>
          <a:srgbClr val="3366FF"/>
        </a:solidFill>
      </dgm:spPr>
      <dgm:t>
        <a:bodyPr/>
        <a:lstStyle/>
        <a:p>
          <a:r>
            <a:rPr lang="en-US" dirty="0"/>
            <a:t>Connected Vehicle</a:t>
          </a:r>
        </a:p>
      </dgm:t>
    </dgm:pt>
    <dgm:pt modelId="{D1474179-2589-0A4F-85B2-4797209884E1}" type="parTrans" cxnId="{F9466D8A-A787-0D49-B0E0-5C8C72017D89}">
      <dgm:prSet/>
      <dgm:spPr/>
      <dgm:t>
        <a:bodyPr/>
        <a:lstStyle/>
        <a:p>
          <a:endParaRPr lang="en-US"/>
        </a:p>
      </dgm:t>
    </dgm:pt>
    <dgm:pt modelId="{E3710459-1ED8-264D-A388-2E354E4FB96B}" type="sibTrans" cxnId="{F9466D8A-A787-0D49-B0E0-5C8C72017D89}">
      <dgm:prSet/>
      <dgm:spPr/>
      <dgm:t>
        <a:bodyPr/>
        <a:lstStyle/>
        <a:p>
          <a:endParaRPr lang="en-US"/>
        </a:p>
      </dgm:t>
    </dgm:pt>
    <dgm:pt modelId="{325C93A4-8DC6-4C4D-A61F-BF64865041A4}">
      <dgm:prSet phldrT="[Text]"/>
      <dgm:spPr>
        <a:solidFill>
          <a:srgbClr val="FF0000"/>
        </a:solidFill>
      </dgm:spPr>
      <dgm:t>
        <a:bodyPr/>
        <a:lstStyle/>
        <a:p>
          <a:r>
            <a:rPr lang="en-US" dirty="0"/>
            <a:t>Autonomous Vehicle</a:t>
          </a:r>
        </a:p>
      </dgm:t>
    </dgm:pt>
    <dgm:pt modelId="{B875B812-8864-D34A-B199-BB15B5A0A97D}" type="parTrans" cxnId="{36A43228-69A5-BF44-ACC7-26C8F8CAEA31}">
      <dgm:prSet/>
      <dgm:spPr/>
      <dgm:t>
        <a:bodyPr/>
        <a:lstStyle/>
        <a:p>
          <a:endParaRPr lang="en-US"/>
        </a:p>
      </dgm:t>
    </dgm:pt>
    <dgm:pt modelId="{2DC24EF7-B19F-9E48-807E-6AB5205DC8B2}" type="sibTrans" cxnId="{36A43228-69A5-BF44-ACC7-26C8F8CAEA31}">
      <dgm:prSet/>
      <dgm:spPr/>
      <dgm:t>
        <a:bodyPr/>
        <a:lstStyle/>
        <a:p>
          <a:endParaRPr lang="en-US"/>
        </a:p>
      </dgm:t>
    </dgm:pt>
    <dgm:pt modelId="{B7FDB509-969D-D24A-9C64-15CAB66BEE6F}" type="pres">
      <dgm:prSet presAssocID="{79896F1D-CB97-2449-88E6-A2CAF4ECA9FD}" presName="Name0" presStyleCnt="0">
        <dgm:presLayoutVars>
          <dgm:dir/>
          <dgm:animLvl val="lvl"/>
          <dgm:resizeHandles val="exact"/>
        </dgm:presLayoutVars>
      </dgm:prSet>
      <dgm:spPr/>
    </dgm:pt>
    <dgm:pt modelId="{E39CC884-4223-4941-91E9-5D2F267CE4BF}" type="pres">
      <dgm:prSet presAssocID="{EAB160AF-9F6A-F94D-80FC-20C7540A12E6}" presName="parTxOnly" presStyleLbl="node1" presStyleIdx="0" presStyleCnt="3">
        <dgm:presLayoutVars>
          <dgm:chMax val="0"/>
          <dgm:chPref val="0"/>
          <dgm:bulletEnabled val="1"/>
        </dgm:presLayoutVars>
      </dgm:prSet>
      <dgm:spPr/>
    </dgm:pt>
    <dgm:pt modelId="{7E86A654-B23C-5B4F-9653-1901D80F6395}" type="pres">
      <dgm:prSet presAssocID="{D3545D19-3DC9-E141-9A24-5637E802CE34}" presName="parTxOnlySpace" presStyleCnt="0"/>
      <dgm:spPr/>
    </dgm:pt>
    <dgm:pt modelId="{0E851E96-9474-5A4C-A7FD-F44E9A4E3BF5}" type="pres">
      <dgm:prSet presAssocID="{C0353F31-5318-144F-AE6C-7CF0C39B8362}" presName="parTxOnly" presStyleLbl="node1" presStyleIdx="1" presStyleCnt="3">
        <dgm:presLayoutVars>
          <dgm:chMax val="0"/>
          <dgm:chPref val="0"/>
          <dgm:bulletEnabled val="1"/>
        </dgm:presLayoutVars>
      </dgm:prSet>
      <dgm:spPr/>
    </dgm:pt>
    <dgm:pt modelId="{471B1F2E-25B9-AA43-8886-B0B25773EFBD}" type="pres">
      <dgm:prSet presAssocID="{E3710459-1ED8-264D-A388-2E354E4FB96B}" presName="parTxOnlySpace" presStyleCnt="0"/>
      <dgm:spPr/>
    </dgm:pt>
    <dgm:pt modelId="{9BEB775F-8245-0844-ABE4-BC29A63E3944}" type="pres">
      <dgm:prSet presAssocID="{325C93A4-8DC6-4C4D-A61F-BF64865041A4}" presName="parTxOnly" presStyleLbl="node1" presStyleIdx="2" presStyleCnt="3">
        <dgm:presLayoutVars>
          <dgm:chMax val="0"/>
          <dgm:chPref val="0"/>
          <dgm:bulletEnabled val="1"/>
        </dgm:presLayoutVars>
      </dgm:prSet>
      <dgm:spPr/>
    </dgm:pt>
  </dgm:ptLst>
  <dgm:cxnLst>
    <dgm:cxn modelId="{F9466D8A-A787-0D49-B0E0-5C8C72017D89}" srcId="{79896F1D-CB97-2449-88E6-A2CAF4ECA9FD}" destId="{C0353F31-5318-144F-AE6C-7CF0C39B8362}" srcOrd="1" destOrd="0" parTransId="{D1474179-2589-0A4F-85B2-4797209884E1}" sibTransId="{E3710459-1ED8-264D-A388-2E354E4FB96B}"/>
    <dgm:cxn modelId="{F8897D84-8C42-7144-B151-D2E4FC63F230}" srcId="{79896F1D-CB97-2449-88E6-A2CAF4ECA9FD}" destId="{EAB160AF-9F6A-F94D-80FC-20C7540A12E6}" srcOrd="0" destOrd="0" parTransId="{C996A0EA-49A4-A54A-99B9-F33C23E080F4}" sibTransId="{D3545D19-3DC9-E141-9A24-5637E802CE34}"/>
    <dgm:cxn modelId="{36A43228-69A5-BF44-ACC7-26C8F8CAEA31}" srcId="{79896F1D-CB97-2449-88E6-A2CAF4ECA9FD}" destId="{325C93A4-8DC6-4C4D-A61F-BF64865041A4}" srcOrd="2" destOrd="0" parTransId="{B875B812-8864-D34A-B199-BB15B5A0A97D}" sibTransId="{2DC24EF7-B19F-9E48-807E-6AB5205DC8B2}"/>
    <dgm:cxn modelId="{3EAAB11A-012F-514D-9661-420BF8D6B0FD}" type="presOf" srcId="{EAB160AF-9F6A-F94D-80FC-20C7540A12E6}" destId="{E39CC884-4223-4941-91E9-5D2F267CE4BF}" srcOrd="0" destOrd="0" presId="urn:microsoft.com/office/officeart/2005/8/layout/chevron1"/>
    <dgm:cxn modelId="{D1B68840-628D-6B42-8A99-D66B08EBB7E3}" type="presOf" srcId="{C0353F31-5318-144F-AE6C-7CF0C39B8362}" destId="{0E851E96-9474-5A4C-A7FD-F44E9A4E3BF5}" srcOrd="0" destOrd="0" presId="urn:microsoft.com/office/officeart/2005/8/layout/chevron1"/>
    <dgm:cxn modelId="{9B2CA890-8BB3-3F41-9862-0F2541855E2F}" type="presOf" srcId="{325C93A4-8DC6-4C4D-A61F-BF64865041A4}" destId="{9BEB775F-8245-0844-ABE4-BC29A63E3944}" srcOrd="0" destOrd="0" presId="urn:microsoft.com/office/officeart/2005/8/layout/chevron1"/>
    <dgm:cxn modelId="{BBDDCF22-23C3-4345-A76A-995CCC89022F}" type="presOf" srcId="{79896F1D-CB97-2449-88E6-A2CAF4ECA9FD}" destId="{B7FDB509-969D-D24A-9C64-15CAB66BEE6F}" srcOrd="0" destOrd="0" presId="urn:microsoft.com/office/officeart/2005/8/layout/chevron1"/>
    <dgm:cxn modelId="{FF63BBFE-F36B-CA4B-9871-EFE1491AA602}" type="presParOf" srcId="{B7FDB509-969D-D24A-9C64-15CAB66BEE6F}" destId="{E39CC884-4223-4941-91E9-5D2F267CE4BF}" srcOrd="0" destOrd="0" presId="urn:microsoft.com/office/officeart/2005/8/layout/chevron1"/>
    <dgm:cxn modelId="{C056CB1B-7ECC-2B4B-8EC8-26953780BDD4}" type="presParOf" srcId="{B7FDB509-969D-D24A-9C64-15CAB66BEE6F}" destId="{7E86A654-B23C-5B4F-9653-1901D80F6395}" srcOrd="1" destOrd="0" presId="urn:microsoft.com/office/officeart/2005/8/layout/chevron1"/>
    <dgm:cxn modelId="{141BE1B7-4783-A44C-B695-9035D58E33C2}" type="presParOf" srcId="{B7FDB509-969D-D24A-9C64-15CAB66BEE6F}" destId="{0E851E96-9474-5A4C-A7FD-F44E9A4E3BF5}" srcOrd="2" destOrd="0" presId="urn:microsoft.com/office/officeart/2005/8/layout/chevron1"/>
    <dgm:cxn modelId="{04E32D41-5AC3-A141-A9D9-242A6C966818}" type="presParOf" srcId="{B7FDB509-969D-D24A-9C64-15CAB66BEE6F}" destId="{471B1F2E-25B9-AA43-8886-B0B25773EFBD}" srcOrd="3" destOrd="0" presId="urn:microsoft.com/office/officeart/2005/8/layout/chevron1"/>
    <dgm:cxn modelId="{05BFDF85-387A-6341-A56B-D65D264A144E}" type="presParOf" srcId="{B7FDB509-969D-D24A-9C64-15CAB66BEE6F}" destId="{9BEB775F-8245-0844-ABE4-BC29A63E394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86DC1-C752-C947-A1F7-7DB7FEFFF9E7}" type="doc">
      <dgm:prSet loTypeId="urn:microsoft.com/office/officeart/2005/8/layout/chevron1" loCatId="process" qsTypeId="urn:microsoft.com/office/officeart/2005/8/quickstyle/simple4" qsCatId="simple" csTypeId="urn:microsoft.com/office/officeart/2005/8/colors/accent1_2" csCatId="accent1" phldr="1"/>
      <dgm:spPr/>
    </dgm:pt>
    <dgm:pt modelId="{2877703B-F1DA-5042-ACCD-6D518284C6BB}">
      <dgm:prSet phldrT="[Text]"/>
      <dgm:spPr>
        <a:solidFill>
          <a:srgbClr val="008000"/>
        </a:solidFill>
      </dgm:spPr>
      <dgm:t>
        <a:bodyPr/>
        <a:lstStyle/>
        <a:p>
          <a:r>
            <a:rPr lang="en-US" dirty="0"/>
            <a:t>Automated Driving Assistant</a:t>
          </a:r>
        </a:p>
        <a:p>
          <a:r>
            <a:rPr lang="en-US" dirty="0"/>
            <a:t>(ADAS)</a:t>
          </a:r>
        </a:p>
      </dgm:t>
    </dgm:pt>
    <dgm:pt modelId="{2BBD7340-0FE2-9346-8FB0-CA38A1DB5CA8}" type="parTrans" cxnId="{3DDE0152-F3C9-434C-BAD2-8177BD0FF71A}">
      <dgm:prSet/>
      <dgm:spPr/>
      <dgm:t>
        <a:bodyPr/>
        <a:lstStyle/>
        <a:p>
          <a:endParaRPr lang="en-US"/>
        </a:p>
      </dgm:t>
    </dgm:pt>
    <dgm:pt modelId="{20AFCC07-1C6C-114B-8BA5-1ABF4BBCC76E}" type="sibTrans" cxnId="{3DDE0152-F3C9-434C-BAD2-8177BD0FF71A}">
      <dgm:prSet/>
      <dgm:spPr/>
      <dgm:t>
        <a:bodyPr/>
        <a:lstStyle/>
        <a:p>
          <a:endParaRPr lang="en-US"/>
        </a:p>
      </dgm:t>
    </dgm:pt>
    <dgm:pt modelId="{4C155E99-8215-194C-8DE4-937BFD8A212A}">
      <dgm:prSet phldrT="[Text]"/>
      <dgm:spPr>
        <a:solidFill>
          <a:srgbClr val="3366FF"/>
        </a:solidFill>
      </dgm:spPr>
      <dgm:t>
        <a:bodyPr/>
        <a:lstStyle/>
        <a:p>
          <a:r>
            <a:rPr lang="en-US" dirty="0"/>
            <a:t>Connected Vehicle</a:t>
          </a:r>
        </a:p>
      </dgm:t>
    </dgm:pt>
    <dgm:pt modelId="{E17DB9EA-5A65-BD43-BFA9-480C6F638904}" type="parTrans" cxnId="{DCFFA09C-76EB-AC49-B4FB-6DC50E5A983A}">
      <dgm:prSet/>
      <dgm:spPr/>
      <dgm:t>
        <a:bodyPr/>
        <a:lstStyle/>
        <a:p>
          <a:endParaRPr lang="en-US"/>
        </a:p>
      </dgm:t>
    </dgm:pt>
    <dgm:pt modelId="{2003AAE7-BB8E-6A4F-A9C5-9B2B8B15D35A}" type="sibTrans" cxnId="{DCFFA09C-76EB-AC49-B4FB-6DC50E5A983A}">
      <dgm:prSet/>
      <dgm:spPr/>
      <dgm:t>
        <a:bodyPr/>
        <a:lstStyle/>
        <a:p>
          <a:endParaRPr lang="en-US"/>
        </a:p>
      </dgm:t>
    </dgm:pt>
    <dgm:pt modelId="{140096FD-6768-F24B-9C50-637F0E1C4AA3}">
      <dgm:prSet phldrT="[Text]"/>
      <dgm:spPr>
        <a:solidFill>
          <a:srgbClr val="FF0000"/>
        </a:solidFill>
      </dgm:spPr>
      <dgm:t>
        <a:bodyPr/>
        <a:lstStyle/>
        <a:p>
          <a:r>
            <a:rPr lang="en-US" dirty="0"/>
            <a:t>Autonomous Vehicle</a:t>
          </a:r>
        </a:p>
      </dgm:t>
    </dgm:pt>
    <dgm:pt modelId="{45AD12CE-4271-5744-A21E-67DCC67FF700}" type="parTrans" cxnId="{24B729A5-F462-E841-9CBB-2679C54ED072}">
      <dgm:prSet/>
      <dgm:spPr/>
      <dgm:t>
        <a:bodyPr/>
        <a:lstStyle/>
        <a:p>
          <a:endParaRPr lang="en-US"/>
        </a:p>
      </dgm:t>
    </dgm:pt>
    <dgm:pt modelId="{B48E4787-7AB0-7341-8164-90C424C60BB9}" type="sibTrans" cxnId="{24B729A5-F462-E841-9CBB-2679C54ED072}">
      <dgm:prSet/>
      <dgm:spPr/>
      <dgm:t>
        <a:bodyPr/>
        <a:lstStyle/>
        <a:p>
          <a:endParaRPr lang="en-US"/>
        </a:p>
      </dgm:t>
    </dgm:pt>
    <dgm:pt modelId="{B9F4BB61-2067-CA40-8CA0-EC477E11702E}" type="pres">
      <dgm:prSet presAssocID="{EC186DC1-C752-C947-A1F7-7DB7FEFFF9E7}" presName="Name0" presStyleCnt="0">
        <dgm:presLayoutVars>
          <dgm:dir/>
          <dgm:animLvl val="lvl"/>
          <dgm:resizeHandles val="exact"/>
        </dgm:presLayoutVars>
      </dgm:prSet>
      <dgm:spPr/>
    </dgm:pt>
    <dgm:pt modelId="{33B81CD1-A5A8-9743-9990-F4E8092EF13D}" type="pres">
      <dgm:prSet presAssocID="{2877703B-F1DA-5042-ACCD-6D518284C6BB}" presName="parTxOnly" presStyleLbl="node1" presStyleIdx="0" presStyleCnt="3">
        <dgm:presLayoutVars>
          <dgm:chMax val="0"/>
          <dgm:chPref val="0"/>
          <dgm:bulletEnabled val="1"/>
        </dgm:presLayoutVars>
      </dgm:prSet>
      <dgm:spPr/>
    </dgm:pt>
    <dgm:pt modelId="{EEEECCEA-FC34-2242-9146-9145984AA1B8}" type="pres">
      <dgm:prSet presAssocID="{20AFCC07-1C6C-114B-8BA5-1ABF4BBCC76E}" presName="parTxOnlySpace" presStyleCnt="0"/>
      <dgm:spPr/>
    </dgm:pt>
    <dgm:pt modelId="{C2B9621F-13A2-0545-8372-C0D96AFB60E5}" type="pres">
      <dgm:prSet presAssocID="{4C155E99-8215-194C-8DE4-937BFD8A212A}" presName="parTxOnly" presStyleLbl="node1" presStyleIdx="1" presStyleCnt="3">
        <dgm:presLayoutVars>
          <dgm:chMax val="0"/>
          <dgm:chPref val="0"/>
          <dgm:bulletEnabled val="1"/>
        </dgm:presLayoutVars>
      </dgm:prSet>
      <dgm:spPr/>
    </dgm:pt>
    <dgm:pt modelId="{8428C913-C37D-B74D-967B-6AC43E054B71}" type="pres">
      <dgm:prSet presAssocID="{2003AAE7-BB8E-6A4F-A9C5-9B2B8B15D35A}" presName="parTxOnlySpace" presStyleCnt="0"/>
      <dgm:spPr/>
    </dgm:pt>
    <dgm:pt modelId="{5686B713-0921-E04C-B3D5-160926D7D8C5}" type="pres">
      <dgm:prSet presAssocID="{140096FD-6768-F24B-9C50-637F0E1C4AA3}" presName="parTxOnly" presStyleLbl="node1" presStyleIdx="2" presStyleCnt="3">
        <dgm:presLayoutVars>
          <dgm:chMax val="0"/>
          <dgm:chPref val="0"/>
          <dgm:bulletEnabled val="1"/>
        </dgm:presLayoutVars>
      </dgm:prSet>
      <dgm:spPr/>
    </dgm:pt>
  </dgm:ptLst>
  <dgm:cxnLst>
    <dgm:cxn modelId="{3DDE0152-F3C9-434C-BAD2-8177BD0FF71A}" srcId="{EC186DC1-C752-C947-A1F7-7DB7FEFFF9E7}" destId="{2877703B-F1DA-5042-ACCD-6D518284C6BB}" srcOrd="0" destOrd="0" parTransId="{2BBD7340-0FE2-9346-8FB0-CA38A1DB5CA8}" sibTransId="{20AFCC07-1C6C-114B-8BA5-1ABF4BBCC76E}"/>
    <dgm:cxn modelId="{24B729A5-F462-E841-9CBB-2679C54ED072}" srcId="{EC186DC1-C752-C947-A1F7-7DB7FEFFF9E7}" destId="{140096FD-6768-F24B-9C50-637F0E1C4AA3}" srcOrd="2" destOrd="0" parTransId="{45AD12CE-4271-5744-A21E-67DCC67FF700}" sibTransId="{B48E4787-7AB0-7341-8164-90C424C60BB9}"/>
    <dgm:cxn modelId="{DCFFA09C-76EB-AC49-B4FB-6DC50E5A983A}" srcId="{EC186DC1-C752-C947-A1F7-7DB7FEFFF9E7}" destId="{4C155E99-8215-194C-8DE4-937BFD8A212A}" srcOrd="1" destOrd="0" parTransId="{E17DB9EA-5A65-BD43-BFA9-480C6F638904}" sibTransId="{2003AAE7-BB8E-6A4F-A9C5-9B2B8B15D35A}"/>
    <dgm:cxn modelId="{7DCD4AB6-89EF-A547-859C-DDE0D6958A46}" type="presOf" srcId="{140096FD-6768-F24B-9C50-637F0E1C4AA3}" destId="{5686B713-0921-E04C-B3D5-160926D7D8C5}" srcOrd="0" destOrd="0" presId="urn:microsoft.com/office/officeart/2005/8/layout/chevron1"/>
    <dgm:cxn modelId="{AD959DC8-8781-744F-9E5B-D43B4975ED06}" type="presOf" srcId="{4C155E99-8215-194C-8DE4-937BFD8A212A}" destId="{C2B9621F-13A2-0545-8372-C0D96AFB60E5}" srcOrd="0" destOrd="0" presId="urn:microsoft.com/office/officeart/2005/8/layout/chevron1"/>
    <dgm:cxn modelId="{969CBC41-8185-AB4D-8C50-7558C98DA320}" type="presOf" srcId="{EC186DC1-C752-C947-A1F7-7DB7FEFFF9E7}" destId="{B9F4BB61-2067-CA40-8CA0-EC477E11702E}" srcOrd="0" destOrd="0" presId="urn:microsoft.com/office/officeart/2005/8/layout/chevron1"/>
    <dgm:cxn modelId="{9F530B2E-43DD-6F45-B9BD-9F94BB201C81}" type="presOf" srcId="{2877703B-F1DA-5042-ACCD-6D518284C6BB}" destId="{33B81CD1-A5A8-9743-9990-F4E8092EF13D}" srcOrd="0" destOrd="0" presId="urn:microsoft.com/office/officeart/2005/8/layout/chevron1"/>
    <dgm:cxn modelId="{D6A44A0B-7CC0-9940-9E82-6C38115C5F5F}" type="presParOf" srcId="{B9F4BB61-2067-CA40-8CA0-EC477E11702E}" destId="{33B81CD1-A5A8-9743-9990-F4E8092EF13D}" srcOrd="0" destOrd="0" presId="urn:microsoft.com/office/officeart/2005/8/layout/chevron1"/>
    <dgm:cxn modelId="{18062EB3-6524-0847-8927-6435997BE54D}" type="presParOf" srcId="{B9F4BB61-2067-CA40-8CA0-EC477E11702E}" destId="{EEEECCEA-FC34-2242-9146-9145984AA1B8}" srcOrd="1" destOrd="0" presId="urn:microsoft.com/office/officeart/2005/8/layout/chevron1"/>
    <dgm:cxn modelId="{F58B9B45-84C2-2A44-B6E6-FEC2DF88684A}" type="presParOf" srcId="{B9F4BB61-2067-CA40-8CA0-EC477E11702E}" destId="{C2B9621F-13A2-0545-8372-C0D96AFB60E5}" srcOrd="2" destOrd="0" presId="urn:microsoft.com/office/officeart/2005/8/layout/chevron1"/>
    <dgm:cxn modelId="{2739F121-E788-0146-910E-08C1284D557D}" type="presParOf" srcId="{B9F4BB61-2067-CA40-8CA0-EC477E11702E}" destId="{8428C913-C37D-B74D-967B-6AC43E054B71}" srcOrd="3" destOrd="0" presId="urn:microsoft.com/office/officeart/2005/8/layout/chevron1"/>
    <dgm:cxn modelId="{87629E63-DF64-FD42-AB45-1403161F3E5E}" type="presParOf" srcId="{B9F4BB61-2067-CA40-8CA0-EC477E11702E}" destId="{5686B713-0921-E04C-B3D5-160926D7D8C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79FF3-812B-5D42-9F62-A5C6E98A7E7D}" type="doc">
      <dgm:prSet loTypeId="urn:microsoft.com/office/officeart/2005/8/layout/chevron1" loCatId="process" qsTypeId="urn:microsoft.com/office/officeart/2005/8/quickstyle/simple4" qsCatId="simple" csTypeId="urn:microsoft.com/office/officeart/2005/8/colors/accent1_2" csCatId="accent1" phldr="1"/>
      <dgm:spPr/>
    </dgm:pt>
    <dgm:pt modelId="{6B0C7EB7-95AD-A045-B10B-72DCCF12F9BF}">
      <dgm:prSet phldrT="[Text]"/>
      <dgm:spPr>
        <a:solidFill>
          <a:srgbClr val="008000"/>
        </a:solidFill>
      </dgm:spPr>
      <dgm:t>
        <a:bodyPr/>
        <a:lstStyle/>
        <a:p>
          <a:r>
            <a:rPr lang="en-US" dirty="0"/>
            <a:t>Automated Driving Assistant</a:t>
          </a:r>
        </a:p>
        <a:p>
          <a:r>
            <a:rPr lang="en-US" dirty="0"/>
            <a:t>(ADAS)</a:t>
          </a:r>
        </a:p>
      </dgm:t>
    </dgm:pt>
    <dgm:pt modelId="{93788394-242A-EA4A-BD50-16B7690A1050}" type="parTrans" cxnId="{E434C6BB-6ACF-3C49-B1F2-10FBC5DBD17D}">
      <dgm:prSet/>
      <dgm:spPr/>
      <dgm:t>
        <a:bodyPr/>
        <a:lstStyle/>
        <a:p>
          <a:endParaRPr lang="en-US"/>
        </a:p>
      </dgm:t>
    </dgm:pt>
    <dgm:pt modelId="{EA041D17-27E1-6A4D-9A7C-DB36B4BD7DBD}" type="sibTrans" cxnId="{E434C6BB-6ACF-3C49-B1F2-10FBC5DBD17D}">
      <dgm:prSet/>
      <dgm:spPr/>
      <dgm:t>
        <a:bodyPr/>
        <a:lstStyle/>
        <a:p>
          <a:endParaRPr lang="en-US"/>
        </a:p>
      </dgm:t>
    </dgm:pt>
    <dgm:pt modelId="{93607EF2-8940-C142-B1DE-FCC1459B1360}">
      <dgm:prSet phldrT="[Text]"/>
      <dgm:spPr>
        <a:solidFill>
          <a:srgbClr val="FF0000"/>
        </a:solidFill>
      </dgm:spPr>
      <dgm:t>
        <a:bodyPr/>
        <a:lstStyle/>
        <a:p>
          <a:r>
            <a:rPr lang="en-US" dirty="0"/>
            <a:t>Autonomous Vehicle</a:t>
          </a:r>
        </a:p>
      </dgm:t>
    </dgm:pt>
    <dgm:pt modelId="{D17C91DC-2937-5F49-8559-CF9BE3CBA70A}" type="parTrans" cxnId="{33769645-7B74-9348-BF9E-0F3628C3832D}">
      <dgm:prSet/>
      <dgm:spPr/>
      <dgm:t>
        <a:bodyPr/>
        <a:lstStyle/>
        <a:p>
          <a:endParaRPr lang="en-US"/>
        </a:p>
      </dgm:t>
    </dgm:pt>
    <dgm:pt modelId="{7388E933-E8C7-7140-AB15-78B8BF7ED711}" type="sibTrans" cxnId="{33769645-7B74-9348-BF9E-0F3628C3832D}">
      <dgm:prSet/>
      <dgm:spPr/>
      <dgm:t>
        <a:bodyPr/>
        <a:lstStyle/>
        <a:p>
          <a:endParaRPr lang="en-US"/>
        </a:p>
      </dgm:t>
    </dgm:pt>
    <dgm:pt modelId="{6CDB8FF4-6A0B-314C-9B7D-A0B4A56DD4EB}">
      <dgm:prSet phldrT="[Text]"/>
      <dgm:spPr>
        <a:solidFill>
          <a:srgbClr val="3366FF"/>
        </a:solidFill>
      </dgm:spPr>
      <dgm:t>
        <a:bodyPr/>
        <a:lstStyle/>
        <a:p>
          <a:r>
            <a:rPr lang="en-US" dirty="0"/>
            <a:t>Connected Vehicle</a:t>
          </a:r>
        </a:p>
      </dgm:t>
    </dgm:pt>
    <dgm:pt modelId="{533F5050-DB62-754A-B2A3-8A8DE5562913}" type="parTrans" cxnId="{5B4D9B60-CA0D-6844-AAAF-1B73130F343F}">
      <dgm:prSet/>
      <dgm:spPr/>
      <dgm:t>
        <a:bodyPr/>
        <a:lstStyle/>
        <a:p>
          <a:endParaRPr lang="en-US"/>
        </a:p>
      </dgm:t>
    </dgm:pt>
    <dgm:pt modelId="{44227F4F-AA71-2547-9EA3-F63E5DB34931}" type="sibTrans" cxnId="{5B4D9B60-CA0D-6844-AAAF-1B73130F343F}">
      <dgm:prSet/>
      <dgm:spPr/>
      <dgm:t>
        <a:bodyPr/>
        <a:lstStyle/>
        <a:p>
          <a:endParaRPr lang="en-US"/>
        </a:p>
      </dgm:t>
    </dgm:pt>
    <dgm:pt modelId="{4C49C86E-EF42-F14F-8D4A-F6155A57308C}" type="pres">
      <dgm:prSet presAssocID="{F4679FF3-812B-5D42-9F62-A5C6E98A7E7D}" presName="Name0" presStyleCnt="0">
        <dgm:presLayoutVars>
          <dgm:dir/>
          <dgm:animLvl val="lvl"/>
          <dgm:resizeHandles val="exact"/>
        </dgm:presLayoutVars>
      </dgm:prSet>
      <dgm:spPr/>
    </dgm:pt>
    <dgm:pt modelId="{553A210C-6216-D34E-8949-BD5F8F5B5E14}" type="pres">
      <dgm:prSet presAssocID="{6B0C7EB7-95AD-A045-B10B-72DCCF12F9BF}" presName="parTxOnly" presStyleLbl="node1" presStyleIdx="0" presStyleCnt="3">
        <dgm:presLayoutVars>
          <dgm:chMax val="0"/>
          <dgm:chPref val="0"/>
          <dgm:bulletEnabled val="1"/>
        </dgm:presLayoutVars>
      </dgm:prSet>
      <dgm:spPr/>
    </dgm:pt>
    <dgm:pt modelId="{A396977A-D2FE-8F4A-B78A-956354506F77}" type="pres">
      <dgm:prSet presAssocID="{EA041D17-27E1-6A4D-9A7C-DB36B4BD7DBD}" presName="parTxOnlySpace" presStyleCnt="0"/>
      <dgm:spPr/>
    </dgm:pt>
    <dgm:pt modelId="{25951D0C-A7A6-4349-9FF7-A43E4CA87244}" type="pres">
      <dgm:prSet presAssocID="{93607EF2-8940-C142-B1DE-FCC1459B1360}" presName="parTxOnly" presStyleLbl="node1" presStyleIdx="1" presStyleCnt="3">
        <dgm:presLayoutVars>
          <dgm:chMax val="0"/>
          <dgm:chPref val="0"/>
          <dgm:bulletEnabled val="1"/>
        </dgm:presLayoutVars>
      </dgm:prSet>
      <dgm:spPr/>
    </dgm:pt>
    <dgm:pt modelId="{AC646266-EE0F-DD46-8A15-724B3EAFE6E9}" type="pres">
      <dgm:prSet presAssocID="{7388E933-E8C7-7140-AB15-78B8BF7ED711}" presName="parTxOnlySpace" presStyleCnt="0"/>
      <dgm:spPr/>
    </dgm:pt>
    <dgm:pt modelId="{98518BC1-7238-5B40-84E4-A4CE1C0FBE5E}" type="pres">
      <dgm:prSet presAssocID="{6CDB8FF4-6A0B-314C-9B7D-A0B4A56DD4EB}" presName="parTxOnly" presStyleLbl="node1" presStyleIdx="2" presStyleCnt="3">
        <dgm:presLayoutVars>
          <dgm:chMax val="0"/>
          <dgm:chPref val="0"/>
          <dgm:bulletEnabled val="1"/>
        </dgm:presLayoutVars>
      </dgm:prSet>
      <dgm:spPr/>
    </dgm:pt>
  </dgm:ptLst>
  <dgm:cxnLst>
    <dgm:cxn modelId="{E702E64E-4BE0-FE4D-9BA5-28318B8F30B1}" type="presOf" srcId="{F4679FF3-812B-5D42-9F62-A5C6E98A7E7D}" destId="{4C49C86E-EF42-F14F-8D4A-F6155A57308C}" srcOrd="0" destOrd="0" presId="urn:microsoft.com/office/officeart/2005/8/layout/chevron1"/>
    <dgm:cxn modelId="{A1D597DA-B98E-F740-8C3B-45BFE995319B}" type="presOf" srcId="{93607EF2-8940-C142-B1DE-FCC1459B1360}" destId="{25951D0C-A7A6-4349-9FF7-A43E4CA87244}" srcOrd="0" destOrd="0" presId="urn:microsoft.com/office/officeart/2005/8/layout/chevron1"/>
    <dgm:cxn modelId="{E434C6BB-6ACF-3C49-B1F2-10FBC5DBD17D}" srcId="{F4679FF3-812B-5D42-9F62-A5C6E98A7E7D}" destId="{6B0C7EB7-95AD-A045-B10B-72DCCF12F9BF}" srcOrd="0" destOrd="0" parTransId="{93788394-242A-EA4A-BD50-16B7690A1050}" sibTransId="{EA041D17-27E1-6A4D-9A7C-DB36B4BD7DBD}"/>
    <dgm:cxn modelId="{A8C09FD8-515E-5546-A1CB-99C484027F1D}" type="presOf" srcId="{6B0C7EB7-95AD-A045-B10B-72DCCF12F9BF}" destId="{553A210C-6216-D34E-8949-BD5F8F5B5E14}" srcOrd="0" destOrd="0" presId="urn:microsoft.com/office/officeart/2005/8/layout/chevron1"/>
    <dgm:cxn modelId="{33769645-7B74-9348-BF9E-0F3628C3832D}" srcId="{F4679FF3-812B-5D42-9F62-A5C6E98A7E7D}" destId="{93607EF2-8940-C142-B1DE-FCC1459B1360}" srcOrd="1" destOrd="0" parTransId="{D17C91DC-2937-5F49-8559-CF9BE3CBA70A}" sibTransId="{7388E933-E8C7-7140-AB15-78B8BF7ED711}"/>
    <dgm:cxn modelId="{8FFD8349-EF06-1942-8E96-F02B937CDAB9}" type="presOf" srcId="{6CDB8FF4-6A0B-314C-9B7D-A0B4A56DD4EB}" destId="{98518BC1-7238-5B40-84E4-A4CE1C0FBE5E}" srcOrd="0" destOrd="0" presId="urn:microsoft.com/office/officeart/2005/8/layout/chevron1"/>
    <dgm:cxn modelId="{5B4D9B60-CA0D-6844-AAAF-1B73130F343F}" srcId="{F4679FF3-812B-5D42-9F62-A5C6E98A7E7D}" destId="{6CDB8FF4-6A0B-314C-9B7D-A0B4A56DD4EB}" srcOrd="2" destOrd="0" parTransId="{533F5050-DB62-754A-B2A3-8A8DE5562913}" sibTransId="{44227F4F-AA71-2547-9EA3-F63E5DB34931}"/>
    <dgm:cxn modelId="{ABCC97CA-3BB1-4F44-BCF8-59950902173F}" type="presParOf" srcId="{4C49C86E-EF42-F14F-8D4A-F6155A57308C}" destId="{553A210C-6216-D34E-8949-BD5F8F5B5E14}" srcOrd="0" destOrd="0" presId="urn:microsoft.com/office/officeart/2005/8/layout/chevron1"/>
    <dgm:cxn modelId="{E7D7FD99-79EB-D242-B0AC-4CA4B57C43DC}" type="presParOf" srcId="{4C49C86E-EF42-F14F-8D4A-F6155A57308C}" destId="{A396977A-D2FE-8F4A-B78A-956354506F77}" srcOrd="1" destOrd="0" presId="urn:microsoft.com/office/officeart/2005/8/layout/chevron1"/>
    <dgm:cxn modelId="{0E3A5232-E1C4-8D4D-A5EE-7C0B60188DC1}" type="presParOf" srcId="{4C49C86E-EF42-F14F-8D4A-F6155A57308C}" destId="{25951D0C-A7A6-4349-9FF7-A43E4CA87244}" srcOrd="2" destOrd="0" presId="urn:microsoft.com/office/officeart/2005/8/layout/chevron1"/>
    <dgm:cxn modelId="{EEC90446-74F2-2147-BD90-0CF099AD739A}" type="presParOf" srcId="{4C49C86E-EF42-F14F-8D4A-F6155A57308C}" destId="{AC646266-EE0F-DD46-8A15-724B3EAFE6E9}" srcOrd="3" destOrd="0" presId="urn:microsoft.com/office/officeart/2005/8/layout/chevron1"/>
    <dgm:cxn modelId="{89B657D5-E888-1942-99B4-DE10965986B4}" type="presParOf" srcId="{4C49C86E-EF42-F14F-8D4A-F6155A57308C}" destId="{98518BC1-7238-5B40-84E4-A4CE1C0FBE5E}"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D2CA0-1BA0-FB49-86AC-540A67A71B6F}" type="doc">
      <dgm:prSet loTypeId="urn:microsoft.com/office/officeart/2005/8/layout/hChevron3" loCatId="process" qsTypeId="urn:microsoft.com/office/officeart/2005/8/quickstyle/simple4" qsCatId="simple" csTypeId="urn:microsoft.com/office/officeart/2005/8/colors/accent1_2" csCatId="accent1" phldr="1"/>
      <dgm:spPr/>
    </dgm:pt>
    <dgm:pt modelId="{DDE65DEB-9C98-F44E-B568-A306FBEA25EA}">
      <dgm:prSet phldrT="[Text]"/>
      <dgm:spPr>
        <a:solidFill>
          <a:schemeClr val="tx2">
            <a:lumMod val="60000"/>
            <a:lumOff val="40000"/>
          </a:schemeClr>
        </a:solidFill>
      </dgm:spPr>
      <dgm:t>
        <a:bodyPr/>
        <a:lstStyle/>
        <a:p>
          <a:r>
            <a:rPr lang="en-US" dirty="0"/>
            <a:t>Research</a:t>
          </a:r>
        </a:p>
      </dgm:t>
    </dgm:pt>
    <dgm:pt modelId="{96FC8EAE-E4BF-3247-BF67-BD4304F0DD98}" type="parTrans" cxnId="{A923EAEF-A559-7048-8A45-F4D7D8A12602}">
      <dgm:prSet/>
      <dgm:spPr/>
      <dgm:t>
        <a:bodyPr/>
        <a:lstStyle/>
        <a:p>
          <a:endParaRPr lang="en-US"/>
        </a:p>
      </dgm:t>
    </dgm:pt>
    <dgm:pt modelId="{D2D9B703-9691-3C41-BBFF-A2FDBAE8CC01}" type="sibTrans" cxnId="{A923EAEF-A559-7048-8A45-F4D7D8A12602}">
      <dgm:prSet/>
      <dgm:spPr/>
      <dgm:t>
        <a:bodyPr/>
        <a:lstStyle/>
        <a:p>
          <a:endParaRPr lang="en-US"/>
        </a:p>
      </dgm:t>
    </dgm:pt>
    <dgm:pt modelId="{A73D8EDF-444E-0940-96AA-A41B58BFD8A3}">
      <dgm:prSet phldrT="[Text]"/>
      <dgm:spPr>
        <a:solidFill>
          <a:schemeClr val="accent3">
            <a:lumMod val="75000"/>
          </a:schemeClr>
        </a:solidFill>
      </dgm:spPr>
      <dgm:t>
        <a:bodyPr/>
        <a:lstStyle/>
        <a:p>
          <a:r>
            <a:rPr lang="en-US" dirty="0"/>
            <a:t>Development</a:t>
          </a:r>
        </a:p>
      </dgm:t>
    </dgm:pt>
    <dgm:pt modelId="{F6198011-8A6D-2541-B854-F4CEF34D5557}" type="parTrans" cxnId="{3785D5FB-DC57-8448-A485-1B441891472B}">
      <dgm:prSet/>
      <dgm:spPr/>
      <dgm:t>
        <a:bodyPr/>
        <a:lstStyle/>
        <a:p>
          <a:endParaRPr lang="en-US"/>
        </a:p>
      </dgm:t>
    </dgm:pt>
    <dgm:pt modelId="{E153B7FF-917C-7A44-A11F-A1107A625D7D}" type="sibTrans" cxnId="{3785D5FB-DC57-8448-A485-1B441891472B}">
      <dgm:prSet/>
      <dgm:spPr/>
      <dgm:t>
        <a:bodyPr/>
        <a:lstStyle/>
        <a:p>
          <a:endParaRPr lang="en-US"/>
        </a:p>
      </dgm:t>
    </dgm:pt>
    <dgm:pt modelId="{AC8537C8-57F7-2F4E-AE7E-533211F6C439}">
      <dgm:prSet phldrT="[Text]"/>
      <dgm:spPr>
        <a:solidFill>
          <a:schemeClr val="accent6">
            <a:lumMod val="75000"/>
          </a:schemeClr>
        </a:solidFill>
      </dgm:spPr>
      <dgm:t>
        <a:bodyPr/>
        <a:lstStyle/>
        <a:p>
          <a:r>
            <a:rPr lang="en-US" dirty="0"/>
            <a:t>Adoption</a:t>
          </a:r>
        </a:p>
      </dgm:t>
    </dgm:pt>
    <dgm:pt modelId="{DA51E5E3-1911-A44B-808B-6820767F60BC}" type="parTrans" cxnId="{23F6CCA1-5E2A-B54F-B6D3-357FAFEDDBBD}">
      <dgm:prSet/>
      <dgm:spPr/>
      <dgm:t>
        <a:bodyPr/>
        <a:lstStyle/>
        <a:p>
          <a:endParaRPr lang="en-US"/>
        </a:p>
      </dgm:t>
    </dgm:pt>
    <dgm:pt modelId="{92D30DA9-7D16-5647-B207-A4C202112E8B}" type="sibTrans" cxnId="{23F6CCA1-5E2A-B54F-B6D3-357FAFEDDBBD}">
      <dgm:prSet/>
      <dgm:spPr/>
      <dgm:t>
        <a:bodyPr/>
        <a:lstStyle/>
        <a:p>
          <a:endParaRPr lang="en-US"/>
        </a:p>
      </dgm:t>
    </dgm:pt>
    <dgm:pt modelId="{8154C871-FA8D-DD40-8845-704563A599DB}" type="pres">
      <dgm:prSet presAssocID="{C8AD2CA0-1BA0-FB49-86AC-540A67A71B6F}" presName="Name0" presStyleCnt="0">
        <dgm:presLayoutVars>
          <dgm:dir/>
          <dgm:resizeHandles val="exact"/>
        </dgm:presLayoutVars>
      </dgm:prSet>
      <dgm:spPr/>
    </dgm:pt>
    <dgm:pt modelId="{2A2DB794-6CC1-4848-85DE-D4F0D7AECE05}" type="pres">
      <dgm:prSet presAssocID="{DDE65DEB-9C98-F44E-B568-A306FBEA25EA}" presName="parTxOnly" presStyleLbl="node1" presStyleIdx="0" presStyleCnt="3" custLinFactNeighborY="-72296">
        <dgm:presLayoutVars>
          <dgm:bulletEnabled val="1"/>
        </dgm:presLayoutVars>
      </dgm:prSet>
      <dgm:spPr/>
    </dgm:pt>
    <dgm:pt modelId="{39E32935-D547-5A48-82CB-73B3CEFB074E}" type="pres">
      <dgm:prSet presAssocID="{D2D9B703-9691-3C41-BBFF-A2FDBAE8CC01}" presName="parSpace" presStyleCnt="0"/>
      <dgm:spPr/>
    </dgm:pt>
    <dgm:pt modelId="{2B20FA5C-6E7C-8A4A-BEFD-7357D18C91BB}" type="pres">
      <dgm:prSet presAssocID="{A73D8EDF-444E-0940-96AA-A41B58BFD8A3}" presName="parTxOnly" presStyleLbl="node1" presStyleIdx="1" presStyleCnt="3" custLinFactNeighborY="-72296">
        <dgm:presLayoutVars>
          <dgm:bulletEnabled val="1"/>
        </dgm:presLayoutVars>
      </dgm:prSet>
      <dgm:spPr/>
    </dgm:pt>
    <dgm:pt modelId="{58A253D2-6691-BC40-9939-E21D56D2CEC2}" type="pres">
      <dgm:prSet presAssocID="{E153B7FF-917C-7A44-A11F-A1107A625D7D}" presName="parSpace" presStyleCnt="0"/>
      <dgm:spPr/>
    </dgm:pt>
    <dgm:pt modelId="{E374C9B2-8488-5F49-99F6-30747C7CFCA3}" type="pres">
      <dgm:prSet presAssocID="{AC8537C8-57F7-2F4E-AE7E-533211F6C439}" presName="parTxOnly" presStyleLbl="node1" presStyleIdx="2" presStyleCnt="3" custLinFactNeighborY="-72296">
        <dgm:presLayoutVars>
          <dgm:bulletEnabled val="1"/>
        </dgm:presLayoutVars>
      </dgm:prSet>
      <dgm:spPr/>
    </dgm:pt>
  </dgm:ptLst>
  <dgm:cxnLst>
    <dgm:cxn modelId="{A923EAEF-A559-7048-8A45-F4D7D8A12602}" srcId="{C8AD2CA0-1BA0-FB49-86AC-540A67A71B6F}" destId="{DDE65DEB-9C98-F44E-B568-A306FBEA25EA}" srcOrd="0" destOrd="0" parTransId="{96FC8EAE-E4BF-3247-BF67-BD4304F0DD98}" sibTransId="{D2D9B703-9691-3C41-BBFF-A2FDBAE8CC01}"/>
    <dgm:cxn modelId="{7BD3EF0C-FEE8-9A46-B0AA-D256889F97AE}" type="presOf" srcId="{A73D8EDF-444E-0940-96AA-A41B58BFD8A3}" destId="{2B20FA5C-6E7C-8A4A-BEFD-7357D18C91BB}" srcOrd="0" destOrd="0" presId="urn:microsoft.com/office/officeart/2005/8/layout/hChevron3"/>
    <dgm:cxn modelId="{E9A3CEF3-33E7-C743-92C6-D597C0ACCC18}" type="presOf" srcId="{AC8537C8-57F7-2F4E-AE7E-533211F6C439}" destId="{E374C9B2-8488-5F49-99F6-30747C7CFCA3}" srcOrd="0" destOrd="0" presId="urn:microsoft.com/office/officeart/2005/8/layout/hChevron3"/>
    <dgm:cxn modelId="{3785D5FB-DC57-8448-A485-1B441891472B}" srcId="{C8AD2CA0-1BA0-FB49-86AC-540A67A71B6F}" destId="{A73D8EDF-444E-0940-96AA-A41B58BFD8A3}" srcOrd="1" destOrd="0" parTransId="{F6198011-8A6D-2541-B854-F4CEF34D5557}" sibTransId="{E153B7FF-917C-7A44-A11F-A1107A625D7D}"/>
    <dgm:cxn modelId="{BC216DA0-E108-0C42-987C-46E7FF1F6C9C}" type="presOf" srcId="{DDE65DEB-9C98-F44E-B568-A306FBEA25EA}" destId="{2A2DB794-6CC1-4848-85DE-D4F0D7AECE05}" srcOrd="0" destOrd="0" presId="urn:microsoft.com/office/officeart/2005/8/layout/hChevron3"/>
    <dgm:cxn modelId="{2565D425-F4AB-B74B-B968-2329A15A5DF8}" type="presOf" srcId="{C8AD2CA0-1BA0-FB49-86AC-540A67A71B6F}" destId="{8154C871-FA8D-DD40-8845-704563A599DB}" srcOrd="0" destOrd="0" presId="urn:microsoft.com/office/officeart/2005/8/layout/hChevron3"/>
    <dgm:cxn modelId="{23F6CCA1-5E2A-B54F-B6D3-357FAFEDDBBD}" srcId="{C8AD2CA0-1BA0-FB49-86AC-540A67A71B6F}" destId="{AC8537C8-57F7-2F4E-AE7E-533211F6C439}" srcOrd="2" destOrd="0" parTransId="{DA51E5E3-1911-A44B-808B-6820767F60BC}" sibTransId="{92D30DA9-7D16-5647-B207-A4C202112E8B}"/>
    <dgm:cxn modelId="{80DB4846-71FF-464D-B9D4-A882C4B24658}" type="presParOf" srcId="{8154C871-FA8D-DD40-8845-704563A599DB}" destId="{2A2DB794-6CC1-4848-85DE-D4F0D7AECE05}" srcOrd="0" destOrd="0" presId="urn:microsoft.com/office/officeart/2005/8/layout/hChevron3"/>
    <dgm:cxn modelId="{DFBF6A28-87A7-5844-B3A5-E4C58CF8BC5B}" type="presParOf" srcId="{8154C871-FA8D-DD40-8845-704563A599DB}" destId="{39E32935-D547-5A48-82CB-73B3CEFB074E}" srcOrd="1" destOrd="0" presId="urn:microsoft.com/office/officeart/2005/8/layout/hChevron3"/>
    <dgm:cxn modelId="{42268F0E-2730-BA4E-96DF-42BC7DB1082A}" type="presParOf" srcId="{8154C871-FA8D-DD40-8845-704563A599DB}" destId="{2B20FA5C-6E7C-8A4A-BEFD-7357D18C91BB}" srcOrd="2" destOrd="0" presId="urn:microsoft.com/office/officeart/2005/8/layout/hChevron3"/>
    <dgm:cxn modelId="{7471E9B3-849C-564D-9DE9-4702B1D93C1E}" type="presParOf" srcId="{8154C871-FA8D-DD40-8845-704563A599DB}" destId="{58A253D2-6691-BC40-9939-E21D56D2CEC2}" srcOrd="3" destOrd="0" presId="urn:microsoft.com/office/officeart/2005/8/layout/hChevron3"/>
    <dgm:cxn modelId="{D5F2C699-3B4A-B149-95EE-F528E271A942}" type="presParOf" srcId="{8154C871-FA8D-DD40-8845-704563A599DB}" destId="{E374C9B2-8488-5F49-99F6-30747C7CFCA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D2CA0-1BA0-FB49-86AC-540A67A71B6F}" type="doc">
      <dgm:prSet loTypeId="urn:microsoft.com/office/officeart/2005/8/layout/hChevron3" loCatId="process" qsTypeId="urn:microsoft.com/office/officeart/2005/8/quickstyle/simple4" qsCatId="simple" csTypeId="urn:microsoft.com/office/officeart/2005/8/colors/accent1_2" csCatId="accent1" phldr="1"/>
      <dgm:spPr/>
    </dgm:pt>
    <dgm:pt modelId="{DDE65DEB-9C98-F44E-B568-A306FBEA25EA}">
      <dgm:prSet phldrT="[Text]"/>
      <dgm:spPr>
        <a:solidFill>
          <a:schemeClr val="tx2">
            <a:lumMod val="60000"/>
            <a:lumOff val="40000"/>
          </a:schemeClr>
        </a:solidFill>
      </dgm:spPr>
      <dgm:t>
        <a:bodyPr/>
        <a:lstStyle/>
        <a:p>
          <a:r>
            <a:rPr lang="en-US" dirty="0"/>
            <a:t>Research</a:t>
          </a:r>
        </a:p>
      </dgm:t>
    </dgm:pt>
    <dgm:pt modelId="{96FC8EAE-E4BF-3247-BF67-BD4304F0DD98}" type="parTrans" cxnId="{A923EAEF-A559-7048-8A45-F4D7D8A12602}">
      <dgm:prSet/>
      <dgm:spPr/>
      <dgm:t>
        <a:bodyPr/>
        <a:lstStyle/>
        <a:p>
          <a:endParaRPr lang="en-US"/>
        </a:p>
      </dgm:t>
    </dgm:pt>
    <dgm:pt modelId="{D2D9B703-9691-3C41-BBFF-A2FDBAE8CC01}" type="sibTrans" cxnId="{A923EAEF-A559-7048-8A45-F4D7D8A12602}">
      <dgm:prSet/>
      <dgm:spPr/>
      <dgm:t>
        <a:bodyPr/>
        <a:lstStyle/>
        <a:p>
          <a:endParaRPr lang="en-US"/>
        </a:p>
      </dgm:t>
    </dgm:pt>
    <dgm:pt modelId="{A73D8EDF-444E-0940-96AA-A41B58BFD8A3}">
      <dgm:prSet phldrT="[Text]"/>
      <dgm:spPr>
        <a:solidFill>
          <a:schemeClr val="accent3">
            <a:lumMod val="75000"/>
          </a:schemeClr>
        </a:solidFill>
      </dgm:spPr>
      <dgm:t>
        <a:bodyPr/>
        <a:lstStyle/>
        <a:p>
          <a:r>
            <a:rPr lang="en-US" dirty="0"/>
            <a:t>Development</a:t>
          </a:r>
        </a:p>
      </dgm:t>
    </dgm:pt>
    <dgm:pt modelId="{F6198011-8A6D-2541-B854-F4CEF34D5557}" type="parTrans" cxnId="{3785D5FB-DC57-8448-A485-1B441891472B}">
      <dgm:prSet/>
      <dgm:spPr/>
      <dgm:t>
        <a:bodyPr/>
        <a:lstStyle/>
        <a:p>
          <a:endParaRPr lang="en-US"/>
        </a:p>
      </dgm:t>
    </dgm:pt>
    <dgm:pt modelId="{E153B7FF-917C-7A44-A11F-A1107A625D7D}" type="sibTrans" cxnId="{3785D5FB-DC57-8448-A485-1B441891472B}">
      <dgm:prSet/>
      <dgm:spPr/>
      <dgm:t>
        <a:bodyPr/>
        <a:lstStyle/>
        <a:p>
          <a:endParaRPr lang="en-US"/>
        </a:p>
      </dgm:t>
    </dgm:pt>
    <dgm:pt modelId="{AC8537C8-57F7-2F4E-AE7E-533211F6C439}">
      <dgm:prSet phldrT="[Text]"/>
      <dgm:spPr>
        <a:solidFill>
          <a:schemeClr val="accent6">
            <a:lumMod val="75000"/>
          </a:schemeClr>
        </a:solidFill>
      </dgm:spPr>
      <dgm:t>
        <a:bodyPr/>
        <a:lstStyle/>
        <a:p>
          <a:r>
            <a:rPr lang="en-US" dirty="0"/>
            <a:t>Adoption</a:t>
          </a:r>
        </a:p>
      </dgm:t>
    </dgm:pt>
    <dgm:pt modelId="{DA51E5E3-1911-A44B-808B-6820767F60BC}" type="parTrans" cxnId="{23F6CCA1-5E2A-B54F-B6D3-357FAFEDDBBD}">
      <dgm:prSet/>
      <dgm:spPr/>
      <dgm:t>
        <a:bodyPr/>
        <a:lstStyle/>
        <a:p>
          <a:endParaRPr lang="en-US"/>
        </a:p>
      </dgm:t>
    </dgm:pt>
    <dgm:pt modelId="{92D30DA9-7D16-5647-B207-A4C202112E8B}" type="sibTrans" cxnId="{23F6CCA1-5E2A-B54F-B6D3-357FAFEDDBBD}">
      <dgm:prSet/>
      <dgm:spPr/>
      <dgm:t>
        <a:bodyPr/>
        <a:lstStyle/>
        <a:p>
          <a:endParaRPr lang="en-US"/>
        </a:p>
      </dgm:t>
    </dgm:pt>
    <dgm:pt modelId="{8154C871-FA8D-DD40-8845-704563A599DB}" type="pres">
      <dgm:prSet presAssocID="{C8AD2CA0-1BA0-FB49-86AC-540A67A71B6F}" presName="Name0" presStyleCnt="0">
        <dgm:presLayoutVars>
          <dgm:dir/>
          <dgm:resizeHandles val="exact"/>
        </dgm:presLayoutVars>
      </dgm:prSet>
      <dgm:spPr/>
    </dgm:pt>
    <dgm:pt modelId="{2A2DB794-6CC1-4848-85DE-D4F0D7AECE05}" type="pres">
      <dgm:prSet presAssocID="{DDE65DEB-9C98-F44E-B568-A306FBEA25EA}" presName="parTxOnly" presStyleLbl="node1" presStyleIdx="0" presStyleCnt="3" custLinFactNeighborY="-72296">
        <dgm:presLayoutVars>
          <dgm:bulletEnabled val="1"/>
        </dgm:presLayoutVars>
      </dgm:prSet>
      <dgm:spPr/>
    </dgm:pt>
    <dgm:pt modelId="{39E32935-D547-5A48-82CB-73B3CEFB074E}" type="pres">
      <dgm:prSet presAssocID="{D2D9B703-9691-3C41-BBFF-A2FDBAE8CC01}" presName="parSpace" presStyleCnt="0"/>
      <dgm:spPr/>
    </dgm:pt>
    <dgm:pt modelId="{2B20FA5C-6E7C-8A4A-BEFD-7357D18C91BB}" type="pres">
      <dgm:prSet presAssocID="{A73D8EDF-444E-0940-96AA-A41B58BFD8A3}" presName="parTxOnly" presStyleLbl="node1" presStyleIdx="1" presStyleCnt="3" custLinFactNeighborY="-72296">
        <dgm:presLayoutVars>
          <dgm:bulletEnabled val="1"/>
        </dgm:presLayoutVars>
      </dgm:prSet>
      <dgm:spPr/>
    </dgm:pt>
    <dgm:pt modelId="{58A253D2-6691-BC40-9939-E21D56D2CEC2}" type="pres">
      <dgm:prSet presAssocID="{E153B7FF-917C-7A44-A11F-A1107A625D7D}" presName="parSpace" presStyleCnt="0"/>
      <dgm:spPr/>
    </dgm:pt>
    <dgm:pt modelId="{E374C9B2-8488-5F49-99F6-30747C7CFCA3}" type="pres">
      <dgm:prSet presAssocID="{AC8537C8-57F7-2F4E-AE7E-533211F6C439}" presName="parTxOnly" presStyleLbl="node1" presStyleIdx="2" presStyleCnt="3" custLinFactNeighborY="-72296">
        <dgm:presLayoutVars>
          <dgm:bulletEnabled val="1"/>
        </dgm:presLayoutVars>
      </dgm:prSet>
      <dgm:spPr/>
    </dgm:pt>
  </dgm:ptLst>
  <dgm:cxnLst>
    <dgm:cxn modelId="{A923EAEF-A559-7048-8A45-F4D7D8A12602}" srcId="{C8AD2CA0-1BA0-FB49-86AC-540A67A71B6F}" destId="{DDE65DEB-9C98-F44E-B568-A306FBEA25EA}" srcOrd="0" destOrd="0" parTransId="{96FC8EAE-E4BF-3247-BF67-BD4304F0DD98}" sibTransId="{D2D9B703-9691-3C41-BBFF-A2FDBAE8CC01}"/>
    <dgm:cxn modelId="{50447725-C9E5-2942-BE45-61AD31113CA8}" type="presOf" srcId="{A73D8EDF-444E-0940-96AA-A41B58BFD8A3}" destId="{2B20FA5C-6E7C-8A4A-BEFD-7357D18C91BB}" srcOrd="0" destOrd="0" presId="urn:microsoft.com/office/officeart/2005/8/layout/hChevron3"/>
    <dgm:cxn modelId="{F0B86DBE-9FBC-4A43-B0DD-C6325F7C247D}" type="presOf" srcId="{AC8537C8-57F7-2F4E-AE7E-533211F6C439}" destId="{E374C9B2-8488-5F49-99F6-30747C7CFCA3}" srcOrd="0" destOrd="0" presId="urn:microsoft.com/office/officeart/2005/8/layout/hChevron3"/>
    <dgm:cxn modelId="{299E5A3E-8940-5444-BFE4-109D9A2B6627}" type="presOf" srcId="{C8AD2CA0-1BA0-FB49-86AC-540A67A71B6F}" destId="{8154C871-FA8D-DD40-8845-704563A599DB}" srcOrd="0" destOrd="0" presId="urn:microsoft.com/office/officeart/2005/8/layout/hChevron3"/>
    <dgm:cxn modelId="{3785D5FB-DC57-8448-A485-1B441891472B}" srcId="{C8AD2CA0-1BA0-FB49-86AC-540A67A71B6F}" destId="{A73D8EDF-444E-0940-96AA-A41B58BFD8A3}" srcOrd="1" destOrd="0" parTransId="{F6198011-8A6D-2541-B854-F4CEF34D5557}" sibTransId="{E153B7FF-917C-7A44-A11F-A1107A625D7D}"/>
    <dgm:cxn modelId="{1F5BFC00-7D48-5E46-AC83-7CFC23DF99DC}" type="presOf" srcId="{DDE65DEB-9C98-F44E-B568-A306FBEA25EA}" destId="{2A2DB794-6CC1-4848-85DE-D4F0D7AECE05}" srcOrd="0" destOrd="0" presId="urn:microsoft.com/office/officeart/2005/8/layout/hChevron3"/>
    <dgm:cxn modelId="{23F6CCA1-5E2A-B54F-B6D3-357FAFEDDBBD}" srcId="{C8AD2CA0-1BA0-FB49-86AC-540A67A71B6F}" destId="{AC8537C8-57F7-2F4E-AE7E-533211F6C439}" srcOrd="2" destOrd="0" parTransId="{DA51E5E3-1911-A44B-808B-6820767F60BC}" sibTransId="{92D30DA9-7D16-5647-B207-A4C202112E8B}"/>
    <dgm:cxn modelId="{F31F2DD1-5942-5A49-8890-90B17AA21462}" type="presParOf" srcId="{8154C871-FA8D-DD40-8845-704563A599DB}" destId="{2A2DB794-6CC1-4848-85DE-D4F0D7AECE05}" srcOrd="0" destOrd="0" presId="urn:microsoft.com/office/officeart/2005/8/layout/hChevron3"/>
    <dgm:cxn modelId="{6D811786-3387-9841-AC7A-9F80A13EA072}" type="presParOf" srcId="{8154C871-FA8D-DD40-8845-704563A599DB}" destId="{39E32935-D547-5A48-82CB-73B3CEFB074E}" srcOrd="1" destOrd="0" presId="urn:microsoft.com/office/officeart/2005/8/layout/hChevron3"/>
    <dgm:cxn modelId="{370F6C60-36D3-6949-9BC9-A72455278A2B}" type="presParOf" srcId="{8154C871-FA8D-DD40-8845-704563A599DB}" destId="{2B20FA5C-6E7C-8A4A-BEFD-7357D18C91BB}" srcOrd="2" destOrd="0" presId="urn:microsoft.com/office/officeart/2005/8/layout/hChevron3"/>
    <dgm:cxn modelId="{23E1056F-E733-7445-85C9-5B1F7557A484}" type="presParOf" srcId="{8154C871-FA8D-DD40-8845-704563A599DB}" destId="{58A253D2-6691-BC40-9939-E21D56D2CEC2}" srcOrd="3" destOrd="0" presId="urn:microsoft.com/office/officeart/2005/8/layout/hChevron3"/>
    <dgm:cxn modelId="{1E9E0F4A-E63D-B546-91F2-40CF0B8BF245}" type="presParOf" srcId="{8154C871-FA8D-DD40-8845-704563A599DB}" destId="{E374C9B2-8488-5F49-99F6-30747C7CFCA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AD2CA0-1BA0-FB49-86AC-540A67A71B6F}" type="doc">
      <dgm:prSet loTypeId="urn:microsoft.com/office/officeart/2005/8/layout/hChevron3" loCatId="process" qsTypeId="urn:microsoft.com/office/officeart/2005/8/quickstyle/simple4" qsCatId="simple" csTypeId="urn:microsoft.com/office/officeart/2005/8/colors/accent1_2" csCatId="accent1" phldr="1"/>
      <dgm:spPr/>
    </dgm:pt>
    <dgm:pt modelId="{DDE65DEB-9C98-F44E-B568-A306FBEA25EA}">
      <dgm:prSet phldrT="[Text]"/>
      <dgm:spPr>
        <a:solidFill>
          <a:schemeClr val="tx2">
            <a:lumMod val="60000"/>
            <a:lumOff val="40000"/>
          </a:schemeClr>
        </a:solidFill>
      </dgm:spPr>
      <dgm:t>
        <a:bodyPr/>
        <a:lstStyle/>
        <a:p>
          <a:r>
            <a:rPr lang="en-US" dirty="0"/>
            <a:t>Research</a:t>
          </a:r>
        </a:p>
      </dgm:t>
    </dgm:pt>
    <dgm:pt modelId="{96FC8EAE-E4BF-3247-BF67-BD4304F0DD98}" type="parTrans" cxnId="{A923EAEF-A559-7048-8A45-F4D7D8A12602}">
      <dgm:prSet/>
      <dgm:spPr/>
      <dgm:t>
        <a:bodyPr/>
        <a:lstStyle/>
        <a:p>
          <a:endParaRPr lang="en-US"/>
        </a:p>
      </dgm:t>
    </dgm:pt>
    <dgm:pt modelId="{D2D9B703-9691-3C41-BBFF-A2FDBAE8CC01}" type="sibTrans" cxnId="{A923EAEF-A559-7048-8A45-F4D7D8A12602}">
      <dgm:prSet/>
      <dgm:spPr/>
      <dgm:t>
        <a:bodyPr/>
        <a:lstStyle/>
        <a:p>
          <a:endParaRPr lang="en-US"/>
        </a:p>
      </dgm:t>
    </dgm:pt>
    <dgm:pt modelId="{A73D8EDF-444E-0940-96AA-A41B58BFD8A3}">
      <dgm:prSet phldrT="[Text]"/>
      <dgm:spPr>
        <a:solidFill>
          <a:schemeClr val="accent3">
            <a:lumMod val="75000"/>
          </a:schemeClr>
        </a:solidFill>
      </dgm:spPr>
      <dgm:t>
        <a:bodyPr/>
        <a:lstStyle/>
        <a:p>
          <a:r>
            <a:rPr lang="en-US" dirty="0"/>
            <a:t>Development</a:t>
          </a:r>
        </a:p>
      </dgm:t>
    </dgm:pt>
    <dgm:pt modelId="{F6198011-8A6D-2541-B854-F4CEF34D5557}" type="parTrans" cxnId="{3785D5FB-DC57-8448-A485-1B441891472B}">
      <dgm:prSet/>
      <dgm:spPr/>
      <dgm:t>
        <a:bodyPr/>
        <a:lstStyle/>
        <a:p>
          <a:endParaRPr lang="en-US"/>
        </a:p>
      </dgm:t>
    </dgm:pt>
    <dgm:pt modelId="{E153B7FF-917C-7A44-A11F-A1107A625D7D}" type="sibTrans" cxnId="{3785D5FB-DC57-8448-A485-1B441891472B}">
      <dgm:prSet/>
      <dgm:spPr/>
      <dgm:t>
        <a:bodyPr/>
        <a:lstStyle/>
        <a:p>
          <a:endParaRPr lang="en-US"/>
        </a:p>
      </dgm:t>
    </dgm:pt>
    <dgm:pt modelId="{AC8537C8-57F7-2F4E-AE7E-533211F6C439}">
      <dgm:prSet phldrT="[Text]"/>
      <dgm:spPr>
        <a:solidFill>
          <a:schemeClr val="accent6">
            <a:lumMod val="75000"/>
          </a:schemeClr>
        </a:solidFill>
      </dgm:spPr>
      <dgm:t>
        <a:bodyPr/>
        <a:lstStyle/>
        <a:p>
          <a:r>
            <a:rPr lang="en-US" dirty="0"/>
            <a:t>Adoption</a:t>
          </a:r>
        </a:p>
      </dgm:t>
    </dgm:pt>
    <dgm:pt modelId="{DA51E5E3-1911-A44B-808B-6820767F60BC}" type="parTrans" cxnId="{23F6CCA1-5E2A-B54F-B6D3-357FAFEDDBBD}">
      <dgm:prSet/>
      <dgm:spPr/>
      <dgm:t>
        <a:bodyPr/>
        <a:lstStyle/>
        <a:p>
          <a:endParaRPr lang="en-US"/>
        </a:p>
      </dgm:t>
    </dgm:pt>
    <dgm:pt modelId="{92D30DA9-7D16-5647-B207-A4C202112E8B}" type="sibTrans" cxnId="{23F6CCA1-5E2A-B54F-B6D3-357FAFEDDBBD}">
      <dgm:prSet/>
      <dgm:spPr/>
      <dgm:t>
        <a:bodyPr/>
        <a:lstStyle/>
        <a:p>
          <a:endParaRPr lang="en-US"/>
        </a:p>
      </dgm:t>
    </dgm:pt>
    <dgm:pt modelId="{8154C871-FA8D-DD40-8845-704563A599DB}" type="pres">
      <dgm:prSet presAssocID="{C8AD2CA0-1BA0-FB49-86AC-540A67A71B6F}" presName="Name0" presStyleCnt="0">
        <dgm:presLayoutVars>
          <dgm:dir/>
          <dgm:resizeHandles val="exact"/>
        </dgm:presLayoutVars>
      </dgm:prSet>
      <dgm:spPr/>
    </dgm:pt>
    <dgm:pt modelId="{2A2DB794-6CC1-4848-85DE-D4F0D7AECE05}" type="pres">
      <dgm:prSet presAssocID="{DDE65DEB-9C98-F44E-B568-A306FBEA25EA}" presName="parTxOnly" presStyleLbl="node1" presStyleIdx="0" presStyleCnt="3" custLinFactNeighborY="-72296">
        <dgm:presLayoutVars>
          <dgm:bulletEnabled val="1"/>
        </dgm:presLayoutVars>
      </dgm:prSet>
      <dgm:spPr/>
    </dgm:pt>
    <dgm:pt modelId="{39E32935-D547-5A48-82CB-73B3CEFB074E}" type="pres">
      <dgm:prSet presAssocID="{D2D9B703-9691-3C41-BBFF-A2FDBAE8CC01}" presName="parSpace" presStyleCnt="0"/>
      <dgm:spPr/>
    </dgm:pt>
    <dgm:pt modelId="{2B20FA5C-6E7C-8A4A-BEFD-7357D18C91BB}" type="pres">
      <dgm:prSet presAssocID="{A73D8EDF-444E-0940-96AA-A41B58BFD8A3}" presName="parTxOnly" presStyleLbl="node1" presStyleIdx="1" presStyleCnt="3" custLinFactNeighborY="-72296">
        <dgm:presLayoutVars>
          <dgm:bulletEnabled val="1"/>
        </dgm:presLayoutVars>
      </dgm:prSet>
      <dgm:spPr/>
    </dgm:pt>
    <dgm:pt modelId="{58A253D2-6691-BC40-9939-E21D56D2CEC2}" type="pres">
      <dgm:prSet presAssocID="{E153B7FF-917C-7A44-A11F-A1107A625D7D}" presName="parSpace" presStyleCnt="0"/>
      <dgm:spPr/>
    </dgm:pt>
    <dgm:pt modelId="{E374C9B2-8488-5F49-99F6-30747C7CFCA3}" type="pres">
      <dgm:prSet presAssocID="{AC8537C8-57F7-2F4E-AE7E-533211F6C439}" presName="parTxOnly" presStyleLbl="node1" presStyleIdx="2" presStyleCnt="3" custLinFactNeighborY="-72296">
        <dgm:presLayoutVars>
          <dgm:bulletEnabled val="1"/>
        </dgm:presLayoutVars>
      </dgm:prSet>
      <dgm:spPr/>
    </dgm:pt>
  </dgm:ptLst>
  <dgm:cxnLst>
    <dgm:cxn modelId="{1605FF4A-0E2C-074E-996B-D3E90D892934}" type="presOf" srcId="{DDE65DEB-9C98-F44E-B568-A306FBEA25EA}" destId="{2A2DB794-6CC1-4848-85DE-D4F0D7AECE05}" srcOrd="0" destOrd="0" presId="urn:microsoft.com/office/officeart/2005/8/layout/hChevron3"/>
    <dgm:cxn modelId="{E592DC66-7484-9942-99B7-B6769824C902}" type="presOf" srcId="{AC8537C8-57F7-2F4E-AE7E-533211F6C439}" destId="{E374C9B2-8488-5F49-99F6-30747C7CFCA3}" srcOrd="0" destOrd="0" presId="urn:microsoft.com/office/officeart/2005/8/layout/hChevron3"/>
    <dgm:cxn modelId="{00DFC6B8-2621-E842-932F-EE0D73D629E9}" type="presOf" srcId="{C8AD2CA0-1BA0-FB49-86AC-540A67A71B6F}" destId="{8154C871-FA8D-DD40-8845-704563A599DB}" srcOrd="0" destOrd="0" presId="urn:microsoft.com/office/officeart/2005/8/layout/hChevron3"/>
    <dgm:cxn modelId="{3785D5FB-DC57-8448-A485-1B441891472B}" srcId="{C8AD2CA0-1BA0-FB49-86AC-540A67A71B6F}" destId="{A73D8EDF-444E-0940-96AA-A41B58BFD8A3}" srcOrd="1" destOrd="0" parTransId="{F6198011-8A6D-2541-B854-F4CEF34D5557}" sibTransId="{E153B7FF-917C-7A44-A11F-A1107A625D7D}"/>
    <dgm:cxn modelId="{FB57E8BC-271B-8C46-A7F9-3B8922361622}" type="presOf" srcId="{A73D8EDF-444E-0940-96AA-A41B58BFD8A3}" destId="{2B20FA5C-6E7C-8A4A-BEFD-7357D18C91BB}" srcOrd="0" destOrd="0" presId="urn:microsoft.com/office/officeart/2005/8/layout/hChevron3"/>
    <dgm:cxn modelId="{23F6CCA1-5E2A-B54F-B6D3-357FAFEDDBBD}" srcId="{C8AD2CA0-1BA0-FB49-86AC-540A67A71B6F}" destId="{AC8537C8-57F7-2F4E-AE7E-533211F6C439}" srcOrd="2" destOrd="0" parTransId="{DA51E5E3-1911-A44B-808B-6820767F60BC}" sibTransId="{92D30DA9-7D16-5647-B207-A4C202112E8B}"/>
    <dgm:cxn modelId="{A923EAEF-A559-7048-8A45-F4D7D8A12602}" srcId="{C8AD2CA0-1BA0-FB49-86AC-540A67A71B6F}" destId="{DDE65DEB-9C98-F44E-B568-A306FBEA25EA}" srcOrd="0" destOrd="0" parTransId="{96FC8EAE-E4BF-3247-BF67-BD4304F0DD98}" sibTransId="{D2D9B703-9691-3C41-BBFF-A2FDBAE8CC01}"/>
    <dgm:cxn modelId="{2D38CBA7-9BC6-5343-B1CF-0A6A52C1584F}" type="presParOf" srcId="{8154C871-FA8D-DD40-8845-704563A599DB}" destId="{2A2DB794-6CC1-4848-85DE-D4F0D7AECE05}" srcOrd="0" destOrd="0" presId="urn:microsoft.com/office/officeart/2005/8/layout/hChevron3"/>
    <dgm:cxn modelId="{9E70A7A6-B18F-7E4E-A792-2173292CE478}" type="presParOf" srcId="{8154C871-FA8D-DD40-8845-704563A599DB}" destId="{39E32935-D547-5A48-82CB-73B3CEFB074E}" srcOrd="1" destOrd="0" presId="urn:microsoft.com/office/officeart/2005/8/layout/hChevron3"/>
    <dgm:cxn modelId="{0B47B899-1DE4-5F40-A841-0ED2594F3AC4}" type="presParOf" srcId="{8154C871-FA8D-DD40-8845-704563A599DB}" destId="{2B20FA5C-6E7C-8A4A-BEFD-7357D18C91BB}" srcOrd="2" destOrd="0" presId="urn:microsoft.com/office/officeart/2005/8/layout/hChevron3"/>
    <dgm:cxn modelId="{B7C52BE1-4160-1848-8662-6CC6CE6A98FE}" type="presParOf" srcId="{8154C871-FA8D-DD40-8845-704563A599DB}" destId="{58A253D2-6691-BC40-9939-E21D56D2CEC2}" srcOrd="3" destOrd="0" presId="urn:microsoft.com/office/officeart/2005/8/layout/hChevron3"/>
    <dgm:cxn modelId="{35DFBF68-B5BA-AA42-9650-7987C95C6323}" type="presParOf" srcId="{8154C871-FA8D-DD40-8845-704563A599DB}" destId="{E374C9B2-8488-5F49-99F6-30747C7CFCA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CC884-4223-4941-91E9-5D2F267CE4BF}">
      <dsp:nvSpPr>
        <dsp:cNvPr id="0" name=""/>
        <dsp:cNvSpPr/>
      </dsp:nvSpPr>
      <dsp:spPr>
        <a:xfrm>
          <a:off x="1785" y="1596826"/>
          <a:ext cx="2175867" cy="870346"/>
        </a:xfrm>
        <a:prstGeom prst="chevron">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Automated Driving Assistance (ADAS)</a:t>
          </a:r>
        </a:p>
      </dsp:txBody>
      <dsp:txXfrm>
        <a:off x="436958" y="1596826"/>
        <a:ext cx="1305521" cy="870346"/>
      </dsp:txXfrm>
    </dsp:sp>
    <dsp:sp modelId="{0E851E96-9474-5A4C-A7FD-F44E9A4E3BF5}">
      <dsp:nvSpPr>
        <dsp:cNvPr id="0" name=""/>
        <dsp:cNvSpPr/>
      </dsp:nvSpPr>
      <dsp:spPr>
        <a:xfrm>
          <a:off x="1960066" y="1596826"/>
          <a:ext cx="2175867" cy="870346"/>
        </a:xfrm>
        <a:prstGeom prst="chevron">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Connected Vehicle</a:t>
          </a:r>
        </a:p>
      </dsp:txBody>
      <dsp:txXfrm>
        <a:off x="2395239" y="1596826"/>
        <a:ext cx="1305521" cy="870346"/>
      </dsp:txXfrm>
    </dsp:sp>
    <dsp:sp modelId="{9BEB775F-8245-0844-ABE4-BC29A63E3944}">
      <dsp:nvSpPr>
        <dsp:cNvPr id="0" name=""/>
        <dsp:cNvSpPr/>
      </dsp:nvSpPr>
      <dsp:spPr>
        <a:xfrm>
          <a:off x="3918346" y="1596826"/>
          <a:ext cx="2175867" cy="870346"/>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Autonomous Vehicle</a:t>
          </a:r>
        </a:p>
      </dsp:txBody>
      <dsp:txXfrm>
        <a:off x="4353519" y="1596826"/>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81CD1-A5A8-9743-9990-F4E8092EF13D}">
      <dsp:nvSpPr>
        <dsp:cNvPr id="0" name=""/>
        <dsp:cNvSpPr/>
      </dsp:nvSpPr>
      <dsp:spPr>
        <a:xfrm>
          <a:off x="1785" y="1596826"/>
          <a:ext cx="2175867" cy="870346"/>
        </a:xfrm>
        <a:prstGeom prst="chevron">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Automated Driving Assistant</a:t>
          </a:r>
        </a:p>
        <a:p>
          <a:pPr marL="0" lvl="0" indent="0" algn="ctr" defTabSz="622300">
            <a:lnSpc>
              <a:spcPct val="90000"/>
            </a:lnSpc>
            <a:spcBef>
              <a:spcPct val="0"/>
            </a:spcBef>
            <a:spcAft>
              <a:spcPct val="35000"/>
            </a:spcAft>
            <a:buNone/>
          </a:pPr>
          <a:r>
            <a:rPr lang="en-US" sz="1400" kern="1200" dirty="0"/>
            <a:t>(ADAS)</a:t>
          </a:r>
        </a:p>
      </dsp:txBody>
      <dsp:txXfrm>
        <a:off x="436958" y="1596826"/>
        <a:ext cx="1305521" cy="870346"/>
      </dsp:txXfrm>
    </dsp:sp>
    <dsp:sp modelId="{C2B9621F-13A2-0545-8372-C0D96AFB60E5}">
      <dsp:nvSpPr>
        <dsp:cNvPr id="0" name=""/>
        <dsp:cNvSpPr/>
      </dsp:nvSpPr>
      <dsp:spPr>
        <a:xfrm>
          <a:off x="1960066" y="1596826"/>
          <a:ext cx="2175867" cy="870346"/>
        </a:xfrm>
        <a:prstGeom prst="chevron">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Connected Vehicle</a:t>
          </a:r>
        </a:p>
      </dsp:txBody>
      <dsp:txXfrm>
        <a:off x="2395239" y="1596826"/>
        <a:ext cx="1305521" cy="870346"/>
      </dsp:txXfrm>
    </dsp:sp>
    <dsp:sp modelId="{5686B713-0921-E04C-B3D5-160926D7D8C5}">
      <dsp:nvSpPr>
        <dsp:cNvPr id="0" name=""/>
        <dsp:cNvSpPr/>
      </dsp:nvSpPr>
      <dsp:spPr>
        <a:xfrm>
          <a:off x="3918346" y="1596826"/>
          <a:ext cx="2175867" cy="870346"/>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Autonomous Vehicle</a:t>
          </a:r>
        </a:p>
      </dsp:txBody>
      <dsp:txXfrm>
        <a:off x="4353519" y="1596826"/>
        <a:ext cx="1305521" cy="870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A210C-6216-D34E-8949-BD5F8F5B5E14}">
      <dsp:nvSpPr>
        <dsp:cNvPr id="0" name=""/>
        <dsp:cNvSpPr/>
      </dsp:nvSpPr>
      <dsp:spPr>
        <a:xfrm>
          <a:off x="1785" y="1155501"/>
          <a:ext cx="2175867" cy="870346"/>
        </a:xfrm>
        <a:prstGeom prst="chevron">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Automated Driving Assistant</a:t>
          </a:r>
        </a:p>
        <a:p>
          <a:pPr marL="0" lvl="0" indent="0" algn="ctr" defTabSz="622300">
            <a:lnSpc>
              <a:spcPct val="90000"/>
            </a:lnSpc>
            <a:spcBef>
              <a:spcPct val="0"/>
            </a:spcBef>
            <a:spcAft>
              <a:spcPct val="35000"/>
            </a:spcAft>
            <a:buNone/>
          </a:pPr>
          <a:r>
            <a:rPr lang="en-US" sz="1400" kern="1200" dirty="0"/>
            <a:t>(ADAS)</a:t>
          </a:r>
        </a:p>
      </dsp:txBody>
      <dsp:txXfrm>
        <a:off x="436958" y="1155501"/>
        <a:ext cx="1305521" cy="870346"/>
      </dsp:txXfrm>
    </dsp:sp>
    <dsp:sp modelId="{25951D0C-A7A6-4349-9FF7-A43E4CA87244}">
      <dsp:nvSpPr>
        <dsp:cNvPr id="0" name=""/>
        <dsp:cNvSpPr/>
      </dsp:nvSpPr>
      <dsp:spPr>
        <a:xfrm>
          <a:off x="1960066" y="1155501"/>
          <a:ext cx="2175867" cy="870346"/>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Autonomous Vehicle</a:t>
          </a:r>
        </a:p>
      </dsp:txBody>
      <dsp:txXfrm>
        <a:off x="2395239" y="1155501"/>
        <a:ext cx="1305521" cy="870346"/>
      </dsp:txXfrm>
    </dsp:sp>
    <dsp:sp modelId="{98518BC1-7238-5B40-84E4-A4CE1C0FBE5E}">
      <dsp:nvSpPr>
        <dsp:cNvPr id="0" name=""/>
        <dsp:cNvSpPr/>
      </dsp:nvSpPr>
      <dsp:spPr>
        <a:xfrm>
          <a:off x="3918346" y="1155501"/>
          <a:ext cx="2175867" cy="870346"/>
        </a:xfrm>
        <a:prstGeom prst="chevron">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Connected Vehicle</a:t>
          </a:r>
        </a:p>
      </dsp:txBody>
      <dsp:txXfrm>
        <a:off x="4353519" y="1155501"/>
        <a:ext cx="1305521" cy="870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B794-6CC1-4848-85DE-D4F0D7AECE05}">
      <dsp:nvSpPr>
        <dsp:cNvPr id="0" name=""/>
        <dsp:cNvSpPr/>
      </dsp:nvSpPr>
      <dsp:spPr>
        <a:xfrm>
          <a:off x="3616" y="715962"/>
          <a:ext cx="3162448" cy="1264979"/>
        </a:xfrm>
        <a:prstGeom prst="homePlat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Research</a:t>
          </a:r>
        </a:p>
      </dsp:txBody>
      <dsp:txXfrm>
        <a:off x="3616" y="715962"/>
        <a:ext cx="2846203" cy="1264979"/>
      </dsp:txXfrm>
    </dsp:sp>
    <dsp:sp modelId="{2B20FA5C-6E7C-8A4A-BEFD-7357D18C91BB}">
      <dsp:nvSpPr>
        <dsp:cNvPr id="0" name=""/>
        <dsp:cNvSpPr/>
      </dsp:nvSpPr>
      <dsp:spPr>
        <a:xfrm>
          <a:off x="2533575" y="715962"/>
          <a:ext cx="3162448" cy="1264979"/>
        </a:xfrm>
        <a:prstGeom prst="chevron">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Development</a:t>
          </a:r>
        </a:p>
      </dsp:txBody>
      <dsp:txXfrm>
        <a:off x="3166065" y="715962"/>
        <a:ext cx="1897469" cy="1264979"/>
      </dsp:txXfrm>
    </dsp:sp>
    <dsp:sp modelId="{E374C9B2-8488-5F49-99F6-30747C7CFCA3}">
      <dsp:nvSpPr>
        <dsp:cNvPr id="0" name=""/>
        <dsp:cNvSpPr/>
      </dsp:nvSpPr>
      <dsp:spPr>
        <a:xfrm>
          <a:off x="5063534" y="715962"/>
          <a:ext cx="3162448" cy="126497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Adoption</a:t>
          </a:r>
        </a:p>
      </dsp:txBody>
      <dsp:txXfrm>
        <a:off x="5696024" y="715962"/>
        <a:ext cx="1897469" cy="12649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B794-6CC1-4848-85DE-D4F0D7AECE05}">
      <dsp:nvSpPr>
        <dsp:cNvPr id="0" name=""/>
        <dsp:cNvSpPr/>
      </dsp:nvSpPr>
      <dsp:spPr>
        <a:xfrm>
          <a:off x="3616" y="715962"/>
          <a:ext cx="3162448" cy="1264979"/>
        </a:xfrm>
        <a:prstGeom prst="homePlat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Research</a:t>
          </a:r>
        </a:p>
      </dsp:txBody>
      <dsp:txXfrm>
        <a:off x="3616" y="715962"/>
        <a:ext cx="2846203" cy="1264979"/>
      </dsp:txXfrm>
    </dsp:sp>
    <dsp:sp modelId="{2B20FA5C-6E7C-8A4A-BEFD-7357D18C91BB}">
      <dsp:nvSpPr>
        <dsp:cNvPr id="0" name=""/>
        <dsp:cNvSpPr/>
      </dsp:nvSpPr>
      <dsp:spPr>
        <a:xfrm>
          <a:off x="2533575" y="715962"/>
          <a:ext cx="3162448" cy="1264979"/>
        </a:xfrm>
        <a:prstGeom prst="chevron">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Development</a:t>
          </a:r>
        </a:p>
      </dsp:txBody>
      <dsp:txXfrm>
        <a:off x="3166065" y="715962"/>
        <a:ext cx="1897469" cy="1264979"/>
      </dsp:txXfrm>
    </dsp:sp>
    <dsp:sp modelId="{E374C9B2-8488-5F49-99F6-30747C7CFCA3}">
      <dsp:nvSpPr>
        <dsp:cNvPr id="0" name=""/>
        <dsp:cNvSpPr/>
      </dsp:nvSpPr>
      <dsp:spPr>
        <a:xfrm>
          <a:off x="5063534" y="715962"/>
          <a:ext cx="3162448" cy="126497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Adoption</a:t>
          </a:r>
        </a:p>
      </dsp:txBody>
      <dsp:txXfrm>
        <a:off x="5696024" y="715962"/>
        <a:ext cx="1897469" cy="12649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B794-6CC1-4848-85DE-D4F0D7AECE05}">
      <dsp:nvSpPr>
        <dsp:cNvPr id="0" name=""/>
        <dsp:cNvSpPr/>
      </dsp:nvSpPr>
      <dsp:spPr>
        <a:xfrm>
          <a:off x="3616" y="715962"/>
          <a:ext cx="3162448" cy="1264979"/>
        </a:xfrm>
        <a:prstGeom prst="homePlat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Research</a:t>
          </a:r>
        </a:p>
      </dsp:txBody>
      <dsp:txXfrm>
        <a:off x="3616" y="715962"/>
        <a:ext cx="2846203" cy="1264979"/>
      </dsp:txXfrm>
    </dsp:sp>
    <dsp:sp modelId="{2B20FA5C-6E7C-8A4A-BEFD-7357D18C91BB}">
      <dsp:nvSpPr>
        <dsp:cNvPr id="0" name=""/>
        <dsp:cNvSpPr/>
      </dsp:nvSpPr>
      <dsp:spPr>
        <a:xfrm>
          <a:off x="2533575" y="715962"/>
          <a:ext cx="3162448" cy="1264979"/>
        </a:xfrm>
        <a:prstGeom prst="chevron">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Development</a:t>
          </a:r>
        </a:p>
      </dsp:txBody>
      <dsp:txXfrm>
        <a:off x="3166065" y="715962"/>
        <a:ext cx="1897469" cy="1264979"/>
      </dsp:txXfrm>
    </dsp:sp>
    <dsp:sp modelId="{E374C9B2-8488-5F49-99F6-30747C7CFCA3}">
      <dsp:nvSpPr>
        <dsp:cNvPr id="0" name=""/>
        <dsp:cNvSpPr/>
      </dsp:nvSpPr>
      <dsp:spPr>
        <a:xfrm>
          <a:off x="5063534" y="715962"/>
          <a:ext cx="3162448" cy="1264979"/>
        </a:xfrm>
        <a:prstGeom prst="chevron">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t>Adoption</a:t>
          </a:r>
        </a:p>
      </dsp:txBody>
      <dsp:txXfrm>
        <a:off x="5696024" y="715962"/>
        <a:ext cx="1897469" cy="12649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60845B-2879-574A-A417-3E13D97834C6}" type="datetimeFigureOut">
              <a:rPr lang="en-US" smtClean="0"/>
              <a:pPr/>
              <a:t>12/6/2016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38F2FC-6359-C043-A02B-9C14C479057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396DF-CE8B-3949-9626-A12C234D6F1D}" type="datetimeFigureOut">
              <a:rPr lang="en-US" smtClean="0"/>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45809-B6E9-6440-B461-135C26E7A2A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6FCB28-E62A-4C51-8B96-589D9058D2F3}" type="slidenum">
              <a:rPr lang="en-US" smtClean="0"/>
              <a:pPr/>
              <a:t>87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 December 2016</a:t>
            </a:r>
          </a:p>
        </p:txBody>
      </p:sp>
      <p:sp>
        <p:nvSpPr>
          <p:cNvPr id="6" name="Footer Placeholder 5"/>
          <p:cNvSpPr>
            <a:spLocks noGrp="1"/>
          </p:cNvSpPr>
          <p:nvPr>
            <p:ph type="ftr" sz="quarter" idx="11"/>
          </p:nvPr>
        </p:nvSpPr>
        <p:spPr/>
        <p:txBody>
          <a:bodyPr/>
          <a:lstStyle/>
          <a:p>
            <a:r>
              <a:rPr lang="en-US"/>
              <a:t>kay das</a:t>
            </a:r>
          </a:p>
        </p:txBody>
      </p:sp>
      <p:sp>
        <p:nvSpPr>
          <p:cNvPr id="7" name="Slide Number Placeholder 6"/>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 December 2016</a:t>
            </a:r>
          </a:p>
        </p:txBody>
      </p:sp>
      <p:sp>
        <p:nvSpPr>
          <p:cNvPr id="8" name="Footer Placeholder 7"/>
          <p:cNvSpPr>
            <a:spLocks noGrp="1"/>
          </p:cNvSpPr>
          <p:nvPr>
            <p:ph type="ftr" sz="quarter" idx="11"/>
          </p:nvPr>
        </p:nvSpPr>
        <p:spPr/>
        <p:txBody>
          <a:bodyPr/>
          <a:lstStyle/>
          <a:p>
            <a:r>
              <a:rPr lang="en-US"/>
              <a:t>kay das</a:t>
            </a:r>
          </a:p>
        </p:txBody>
      </p:sp>
      <p:sp>
        <p:nvSpPr>
          <p:cNvPr id="9" name="Slide Number Placeholder 8"/>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 December 2016</a:t>
            </a:r>
          </a:p>
        </p:txBody>
      </p:sp>
      <p:sp>
        <p:nvSpPr>
          <p:cNvPr id="3" name="Footer Placeholder 2"/>
          <p:cNvSpPr>
            <a:spLocks noGrp="1"/>
          </p:cNvSpPr>
          <p:nvPr>
            <p:ph type="ftr" sz="quarter" idx="11"/>
          </p:nvPr>
        </p:nvSpPr>
        <p:spPr/>
        <p:txBody>
          <a:bodyPr/>
          <a:lstStyle/>
          <a:p>
            <a:r>
              <a:rPr lang="en-US"/>
              <a:t>kay das</a:t>
            </a:r>
          </a:p>
        </p:txBody>
      </p:sp>
      <p:sp>
        <p:nvSpPr>
          <p:cNvPr id="4" name="Slide Number Placeholder 3"/>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 December 2016</a:t>
            </a:r>
          </a:p>
        </p:txBody>
      </p:sp>
      <p:sp>
        <p:nvSpPr>
          <p:cNvPr id="6" name="Footer Placeholder 5"/>
          <p:cNvSpPr>
            <a:spLocks noGrp="1"/>
          </p:cNvSpPr>
          <p:nvPr>
            <p:ph type="ftr" sz="quarter" idx="11"/>
          </p:nvPr>
        </p:nvSpPr>
        <p:spPr/>
        <p:txBody>
          <a:bodyPr/>
          <a:lstStyle/>
          <a:p>
            <a:r>
              <a:rPr lang="en-US"/>
              <a:t>kay das</a:t>
            </a:r>
          </a:p>
        </p:txBody>
      </p:sp>
      <p:sp>
        <p:nvSpPr>
          <p:cNvPr id="7" name="Slide Number Placeholder 6"/>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 December 2016</a:t>
            </a:r>
          </a:p>
        </p:txBody>
      </p:sp>
      <p:sp>
        <p:nvSpPr>
          <p:cNvPr id="6" name="Footer Placeholder 5"/>
          <p:cNvSpPr>
            <a:spLocks noGrp="1"/>
          </p:cNvSpPr>
          <p:nvPr>
            <p:ph type="ftr" sz="quarter" idx="11"/>
          </p:nvPr>
        </p:nvSpPr>
        <p:spPr/>
        <p:txBody>
          <a:bodyPr/>
          <a:lstStyle/>
          <a:p>
            <a:r>
              <a:rPr lang="en-US"/>
              <a:t>kay das</a:t>
            </a:r>
          </a:p>
        </p:txBody>
      </p:sp>
      <p:sp>
        <p:nvSpPr>
          <p:cNvPr id="7" name="Slide Number Placeholder 6"/>
          <p:cNvSpPr>
            <a:spLocks noGrp="1"/>
          </p:cNvSpPr>
          <p:nvPr>
            <p:ph type="sldNum" sz="quarter" idx="12"/>
          </p:nvPr>
        </p:nvSpPr>
        <p:spPr/>
        <p:txBody>
          <a:bodyPr/>
          <a:lstStyle/>
          <a:p>
            <a:fld id="{5FDDA138-F6F4-F546-8865-B82515508D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 December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kay das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DA138-F6F4-F546-8865-B82515508D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hyperlink" Target="https://youtu.be/-hm9RP_8dvg" TargetMode="External"/><Relationship Id="rId2" Type="http://schemas.openxmlformats.org/officeDocument/2006/relationships/hyperlink" Target="https://youtu.be/sljrbjOhD6U" TargetMode="External"/><Relationship Id="rId1" Type="http://schemas.openxmlformats.org/officeDocument/2006/relationships/slideLayout" Target="../slideLayouts/slideLayout2.xml"/><Relationship Id="rId4" Type="http://schemas.openxmlformats.org/officeDocument/2006/relationships/hyperlink" Target="https://youtu.be/Rxn1D6qZV-w?t=49" TargetMode="External"/></Relationships>
</file>

<file path=ppt/slides/_rels/slide10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09.xml.rels><?xml version="1.0" encoding="UTF-8" standalone="yes"?>
<Relationships xmlns="http://schemas.openxmlformats.org/package/2006/relationships"><Relationship Id="rId2" Type="http://schemas.openxmlformats.org/officeDocument/2006/relationships/hyperlink" Target="https://youtu.be/gDk5HdGfuV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v2017.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Apple's_Comments_on_the_Federal_Automated_Vehicles_Policy.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rstechnica.com/cars/2016/01/finally-over-the-air-software-updates-for-your-car-are-becoming-a-real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cpg.com"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analysis.tu-auto.com/autonomous-car/track-autonom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stazero.com/"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cfsfeQq1bq0" TargetMode="External"/><Relationship Id="rId2" Type="http://schemas.openxmlformats.org/officeDocument/2006/relationships/hyperlink" Target="https://youtu.be/6EgocO2qO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kp3ik5f3-2c" TargetMode="External"/><Relationship Id="rId2" Type="http://schemas.openxmlformats.org/officeDocument/2006/relationships/hyperlink" Target="https://youtu.be/GCMXXXmxG-I"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smart.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hyperlink" Target="http://www.commutercars.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ec.tynt.com/b/rw?id=bBOTTqvd0r3Pooab7jrHcU&amp;u=MailOnline" TargetMode="External"/><Relationship Id="rId2" Type="http://schemas.openxmlformats.org/officeDocument/2006/relationships/hyperlink" Target="http://www.dailymail.co.uk/sciencetech/article-3630929/Robot-postmen-coming-Jackrabbot-navigate-tricky-pedestrians-make-local-deliveries.html#ixzz4MWn2DNyU" TargetMode="External"/><Relationship Id="rId1" Type="http://schemas.openxmlformats.org/officeDocument/2006/relationships/slideLayout" Target="../slideLayouts/slideLayout2.xml"/><Relationship Id="rId4" Type="http://schemas.openxmlformats.org/officeDocument/2006/relationships/hyperlink" Target="http://ec.tynt.com/b/rf?id=bBOTTqvd0r3Pooab7jrHcU&amp;u=DailyMail"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3.pd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its.dot.gov/factsheets/dsrc_factsheet.ht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its.dot.gov/connected_vehicle/pdf/DSRCReportCongress_FINAL_23NOV2015.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emf"/></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78425"/>
            <a:ext cx="5880098" cy="1222375"/>
          </a:xfrm>
        </p:spPr>
        <p:txBody>
          <a:bodyPr>
            <a:normAutofit fontScale="90000"/>
          </a:bodyPr>
          <a:lstStyle/>
          <a:p>
            <a:pPr algn="l"/>
            <a:br>
              <a:rPr lang="en-US" sz="4444" b="1" i="1" dirty="0">
                <a:solidFill>
                  <a:srgbClr val="000090"/>
                </a:solidFill>
              </a:rPr>
            </a:br>
            <a:r>
              <a:rPr lang="en-US" sz="3111" b="1" i="1" dirty="0">
                <a:solidFill>
                  <a:srgbClr val="000090"/>
                </a:solidFill>
              </a:rPr>
              <a:t>Kay Das</a:t>
            </a:r>
            <a:br>
              <a:rPr lang="en-US" sz="3111" b="1" i="1" dirty="0">
                <a:solidFill>
                  <a:srgbClr val="0000FF"/>
                </a:solidFill>
              </a:rPr>
            </a:br>
            <a:r>
              <a:rPr lang="en-US" sz="2222" i="1" dirty="0">
                <a:solidFill>
                  <a:srgbClr val="000090"/>
                </a:solidFill>
              </a:rPr>
              <a:t>Systems Research, Development, and Innovation</a:t>
            </a:r>
            <a:br>
              <a:rPr lang="en-US" i="1" dirty="0">
                <a:solidFill>
                  <a:srgbClr val="0000FF"/>
                </a:solidFill>
              </a:rPr>
            </a:br>
            <a:endParaRPr lang="en-US" dirty="0"/>
          </a:p>
        </p:txBody>
      </p:sp>
      <p:sp>
        <p:nvSpPr>
          <p:cNvPr id="3" name="Subtitle 2"/>
          <p:cNvSpPr>
            <a:spLocks noGrp="1"/>
          </p:cNvSpPr>
          <p:nvPr>
            <p:ph type="subTitle" idx="1"/>
          </p:nvPr>
        </p:nvSpPr>
        <p:spPr>
          <a:xfrm>
            <a:off x="1193800" y="2006600"/>
            <a:ext cx="6400800" cy="1752600"/>
          </a:xfrm>
        </p:spPr>
        <p:txBody>
          <a:bodyPr>
            <a:normAutofit/>
          </a:bodyPr>
          <a:lstStyle/>
          <a:p>
            <a:r>
              <a:rPr lang="en-US" sz="4400" b="1" i="1" dirty="0">
                <a:solidFill>
                  <a:srgbClr val="0000FF"/>
                </a:solidFill>
              </a:rPr>
              <a:t>The Connected Vehicle Revolution</a:t>
            </a:r>
          </a:p>
          <a:p>
            <a:endParaRPr lang="en-US" sz="4400" b="1" i="1" dirty="0">
              <a:solidFill>
                <a:srgbClr val="0000FF"/>
              </a:solidFill>
            </a:endParaRPr>
          </a:p>
          <a:p>
            <a:endParaRPr lang="en-US" sz="4400" b="1" i="1" dirty="0">
              <a:solidFill>
                <a:srgbClr val="0000FF"/>
              </a:solidFill>
            </a:endParaRPr>
          </a:p>
          <a:p>
            <a:endParaRPr lang="en-US" sz="4400" b="1" i="1" dirty="0">
              <a:solidFill>
                <a:srgbClr val="0000FF"/>
              </a:solidFill>
            </a:endParaRPr>
          </a:p>
        </p:txBody>
      </p:sp>
      <p:pic>
        <p:nvPicPr>
          <p:cNvPr id="7" name="Picture 6"/>
          <p:cNvPicPr>
            <a:picLocks noChangeAspect="1"/>
          </p:cNvPicPr>
          <p:nvPr/>
        </p:nvPicPr>
        <p:blipFill>
          <a:blip r:embed="rId2"/>
          <a:stretch>
            <a:fillRect/>
          </a:stretch>
        </p:blipFill>
        <p:spPr>
          <a:xfrm>
            <a:off x="5041899" y="-3643945"/>
            <a:ext cx="1295399" cy="1228830"/>
          </a:xfrm>
          <a:prstGeom prst="rect">
            <a:avLst/>
          </a:prstGeom>
        </p:spPr>
      </p:pic>
      <p:pic>
        <p:nvPicPr>
          <p:cNvPr id="8" name="Picture 7"/>
          <p:cNvPicPr>
            <a:picLocks noChangeAspect="1"/>
          </p:cNvPicPr>
          <p:nvPr/>
        </p:nvPicPr>
        <p:blipFill>
          <a:blip r:embed="rId3"/>
          <a:stretch>
            <a:fillRect/>
          </a:stretch>
        </p:blipFill>
        <p:spPr>
          <a:xfrm>
            <a:off x="5194299" y="-3491545"/>
            <a:ext cx="1295399" cy="1228830"/>
          </a:xfrm>
          <a:prstGeom prst="rect">
            <a:avLst/>
          </a:prstGeom>
        </p:spPr>
      </p:pic>
      <p:pic>
        <p:nvPicPr>
          <p:cNvPr id="9" name="Picture 8"/>
          <p:cNvPicPr>
            <a:picLocks noChangeAspect="1"/>
          </p:cNvPicPr>
          <p:nvPr/>
        </p:nvPicPr>
        <p:blipFill>
          <a:blip r:embed="rId3"/>
          <a:stretch>
            <a:fillRect/>
          </a:stretch>
        </p:blipFill>
        <p:spPr>
          <a:xfrm>
            <a:off x="6870701" y="5123180"/>
            <a:ext cx="1828800" cy="1734820"/>
          </a:xfrm>
          <a:prstGeom prst="rect">
            <a:avLst/>
          </a:prstGeom>
        </p:spPr>
      </p:pic>
      <p:pic>
        <p:nvPicPr>
          <p:cNvPr id="10" name="Picture 9"/>
          <p:cNvPicPr>
            <a:picLocks noChangeAspect="1"/>
          </p:cNvPicPr>
          <p:nvPr/>
        </p:nvPicPr>
        <p:blipFill>
          <a:blip r:embed="rId4"/>
          <a:stretch>
            <a:fillRect/>
          </a:stretch>
        </p:blipFill>
        <p:spPr>
          <a:xfrm>
            <a:off x="457200" y="520700"/>
            <a:ext cx="812801" cy="1005942"/>
          </a:xfrm>
          <a:prstGeom prst="rect">
            <a:avLst/>
          </a:prstGeom>
        </p:spPr>
      </p:pic>
      <p:sp>
        <p:nvSpPr>
          <p:cNvPr id="11" name="TextBox 10"/>
          <p:cNvSpPr txBox="1"/>
          <p:nvPr/>
        </p:nvSpPr>
        <p:spPr>
          <a:xfrm>
            <a:off x="723902" y="3968849"/>
            <a:ext cx="7352644" cy="646331"/>
          </a:xfrm>
          <a:prstGeom prst="rect">
            <a:avLst/>
          </a:prstGeom>
          <a:noFill/>
        </p:spPr>
        <p:txBody>
          <a:bodyPr wrap="none" rtlCol="0">
            <a:spAutoFit/>
          </a:bodyPr>
          <a:lstStyle/>
          <a:p>
            <a:r>
              <a:rPr lang="en-US" dirty="0">
                <a:solidFill>
                  <a:srgbClr val="0000FF"/>
                </a:solidFill>
              </a:rPr>
              <a:t>IEEE Orange County Communications and Signal Processing Society, </a:t>
            </a:r>
          </a:p>
          <a:p>
            <a:r>
              <a:rPr lang="en-US" dirty="0">
                <a:solidFill>
                  <a:srgbClr val="0000FF"/>
                </a:solidFill>
              </a:rPr>
              <a:t> Santa Ana CA, 6 Dec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10</a:t>
            </a:fld>
            <a:endParaRPr lang="en-US"/>
          </a:p>
        </p:txBody>
      </p:sp>
      <p:pic>
        <p:nvPicPr>
          <p:cNvPr id="8" name="Picture 7"/>
          <p:cNvPicPr>
            <a:picLocks noChangeAspect="1"/>
          </p:cNvPicPr>
          <p:nvPr/>
        </p:nvPicPr>
        <p:blipFill>
          <a:blip r:embed="rId2"/>
          <a:stretch>
            <a:fillRect/>
          </a:stretch>
        </p:blipFill>
        <p:spPr>
          <a:xfrm>
            <a:off x="25400" y="730250"/>
            <a:ext cx="9067800" cy="53975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264024"/>
          </a:xfrm>
        </p:spPr>
        <p:txBody>
          <a:bodyPr/>
          <a:lstStyle/>
          <a:p>
            <a:pPr>
              <a:lnSpc>
                <a:spcPct val="100000"/>
              </a:lnSpc>
            </a:pPr>
            <a:r>
              <a:rPr lang="en-US" sz="3200" dirty="0"/>
              <a:t>Required Approach: Systems Research, Development and Innovation - 2</a:t>
            </a:r>
          </a:p>
        </p:txBody>
      </p:sp>
      <p:sp>
        <p:nvSpPr>
          <p:cNvPr id="3" name="Content Placeholder 2"/>
          <p:cNvSpPr>
            <a:spLocks noGrp="1"/>
          </p:cNvSpPr>
          <p:nvPr>
            <p:ph idx="1"/>
          </p:nvPr>
        </p:nvSpPr>
        <p:spPr/>
        <p:txBody>
          <a:bodyPr>
            <a:normAutofit fontScale="85000" lnSpcReduction="10000"/>
          </a:bodyPr>
          <a:lstStyle/>
          <a:p>
            <a:endParaRPr lang="en-US" dirty="0"/>
          </a:p>
          <a:p>
            <a:r>
              <a:rPr lang="en-US" dirty="0"/>
              <a:t>System reliability of 99.999% equates to one system failure per a million vehicles over a defined period of time. For 200 million vehicles on the road, we can anticipate 200 failures over that period! </a:t>
            </a:r>
          </a:p>
          <a:p>
            <a:r>
              <a:rPr lang="en-US" dirty="0"/>
              <a:t>Assurance of  integrity of information and security in transactions will be system level challenges on top of those represented by technology innovation. </a:t>
            </a:r>
          </a:p>
          <a:p>
            <a:r>
              <a:rPr lang="en-US" dirty="0"/>
              <a:t>LIFE IN THE LOOP: Many “platforms”, each will require validation before market entry. Needs infrastructure….</a:t>
            </a:r>
          </a:p>
          <a:p>
            <a:pPr>
              <a:buNone/>
            </a:pPr>
            <a:endParaRPr lang="en-US" dirty="0"/>
          </a:p>
        </p:txBody>
      </p:sp>
      <p:sp>
        <p:nvSpPr>
          <p:cNvPr id="7" name="Slide Number Placeholder 6"/>
          <p:cNvSpPr>
            <a:spLocks noGrp="1"/>
          </p:cNvSpPr>
          <p:nvPr>
            <p:ph type="sldNum" sz="quarter" idx="12"/>
          </p:nvPr>
        </p:nvSpPr>
        <p:spPr/>
        <p:txBody>
          <a:bodyPr/>
          <a:lstStyle/>
          <a:p>
            <a:fld id="{F06BC205-37F6-DA43-A54D-39653D71296C}" type="slidenum">
              <a:rPr lang="en-US" smtClean="0"/>
              <a:pPr/>
              <a:t>100</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264024"/>
          </a:xfrm>
        </p:spPr>
        <p:txBody>
          <a:bodyPr/>
          <a:lstStyle/>
          <a:p>
            <a:pPr>
              <a:lnSpc>
                <a:spcPct val="100000"/>
              </a:lnSpc>
            </a:pPr>
            <a:r>
              <a:rPr lang="en-US" sz="3200" dirty="0"/>
              <a:t>Required Approach: Systems Research, Development and Innovation - 3</a:t>
            </a:r>
          </a:p>
        </p:txBody>
      </p:sp>
      <p:sp>
        <p:nvSpPr>
          <p:cNvPr id="3" name="Content Placeholder 2"/>
          <p:cNvSpPr>
            <a:spLocks noGrp="1"/>
          </p:cNvSpPr>
          <p:nvPr>
            <p:ph idx="1"/>
          </p:nvPr>
        </p:nvSpPr>
        <p:spPr/>
        <p:txBody>
          <a:bodyPr>
            <a:normAutofit/>
          </a:bodyPr>
          <a:lstStyle/>
          <a:p>
            <a:endParaRPr lang="en-US" dirty="0"/>
          </a:p>
          <a:p>
            <a:pPr algn="ctr">
              <a:lnSpc>
                <a:spcPct val="150000"/>
              </a:lnSpc>
              <a:buNone/>
            </a:pPr>
            <a:r>
              <a:rPr lang="en-US" sz="4000" b="1" i="1" dirty="0">
                <a:solidFill>
                  <a:srgbClr val="0000FF"/>
                </a:solidFill>
              </a:rPr>
              <a:t>Requirement: A holistic, inventive approach to systems design</a:t>
            </a:r>
          </a:p>
          <a:p>
            <a:pPr>
              <a:buNone/>
            </a:pPr>
            <a:endParaRPr lang="en-US" dirty="0"/>
          </a:p>
        </p:txBody>
      </p:sp>
      <p:sp>
        <p:nvSpPr>
          <p:cNvPr id="4" name="Slide Number Placeholder 3"/>
          <p:cNvSpPr>
            <a:spLocks noGrp="1"/>
          </p:cNvSpPr>
          <p:nvPr>
            <p:ph type="sldNum" sz="quarter" idx="12"/>
          </p:nvPr>
        </p:nvSpPr>
        <p:spPr/>
        <p:txBody>
          <a:bodyPr/>
          <a:lstStyle/>
          <a:p>
            <a:fld id="{F06BC205-37F6-DA43-A54D-39653D71296C}" type="slidenum">
              <a:rPr lang="en-US" smtClean="0"/>
              <a:pPr/>
              <a:t>101</a:t>
            </a:fld>
            <a:endParaRPr lang="en-US"/>
          </a:p>
        </p:txBody>
      </p:sp>
      <p:sp>
        <p:nvSpPr>
          <p:cNvPr id="5" name="Footer Placeholder 4"/>
          <p:cNvSpPr>
            <a:spLocks noGrp="1"/>
          </p:cNvSpPr>
          <p:nvPr>
            <p:ph type="ftr" sz="quarter" idx="11"/>
          </p:nvPr>
        </p:nvSpPr>
        <p:spPr/>
        <p:txBody>
          <a:bodyPr/>
          <a:lstStyle/>
          <a:p>
            <a:r>
              <a:rPr lang="en-US"/>
              <a:t>kay das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76200"/>
            <a:ext cx="7313613" cy="685800"/>
          </a:xfrm>
        </p:spPr>
        <p:txBody>
          <a:bodyPr>
            <a:normAutofit fontScale="90000"/>
          </a:bodyPr>
          <a:lstStyle/>
          <a:p>
            <a:r>
              <a:rPr lang="en-US" sz="4400" dirty="0"/>
              <a:t>References</a:t>
            </a:r>
          </a:p>
        </p:txBody>
      </p:sp>
      <p:graphicFrame>
        <p:nvGraphicFramePr>
          <p:cNvPr id="7" name="Content Placeholder 6"/>
          <p:cNvGraphicFramePr>
            <a:graphicFrameLocks noGrp="1"/>
          </p:cNvGraphicFramePr>
          <p:nvPr>
            <p:ph idx="1"/>
          </p:nvPr>
        </p:nvGraphicFramePr>
        <p:xfrm>
          <a:off x="457200" y="1346200"/>
          <a:ext cx="8382000" cy="259588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79248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dirty="0"/>
                        <a:t>[1]</a:t>
                      </a:r>
                    </a:p>
                  </a:txBody>
                  <a:tcPr/>
                </a:tc>
                <a:tc>
                  <a:txBody>
                    <a:bodyPr/>
                    <a:lstStyle/>
                    <a:p>
                      <a:r>
                        <a:rPr lang="en-US" sz="1200" dirty="0"/>
                        <a:t>IEEE Communications, Feb 2014, “Five Disruptive Directions for 5G”, F. </a:t>
                      </a:r>
                      <a:r>
                        <a:rPr lang="en-US" sz="1200" dirty="0" err="1"/>
                        <a:t>Boccardi</a:t>
                      </a:r>
                      <a:r>
                        <a:rPr lang="en-US" sz="1200" dirty="0"/>
                        <a:t> </a:t>
                      </a:r>
                      <a:r>
                        <a:rPr lang="en-US" sz="1200" i="1" dirty="0"/>
                        <a:t>et al</a:t>
                      </a:r>
                    </a:p>
                  </a:txBody>
                  <a:tcPr/>
                </a:tc>
                <a:extLst>
                  <a:ext uri="{0D108BD9-81ED-4DB2-BD59-A6C34878D82A}">
                    <a16:rowId xmlns:a16="http://schemas.microsoft.com/office/drawing/2014/main" val="10001"/>
                  </a:ext>
                </a:extLst>
              </a:tr>
              <a:tr h="370840">
                <a:tc>
                  <a:txBody>
                    <a:bodyPr/>
                    <a:lstStyle/>
                    <a:p>
                      <a:r>
                        <a:rPr lang="en-US" sz="1200" dirty="0"/>
                        <a:t>[2]</a:t>
                      </a:r>
                    </a:p>
                  </a:txBody>
                  <a:tcPr/>
                </a:tc>
                <a:tc>
                  <a:txBody>
                    <a:bodyPr/>
                    <a:lstStyle/>
                    <a:p>
                      <a:r>
                        <a:rPr lang="en-US" sz="1200" dirty="0"/>
                        <a:t>Agilent Technologies, Jun 2014,Taking 5G from Vision to Reality, Moray </a:t>
                      </a:r>
                      <a:r>
                        <a:rPr lang="en-US" sz="1200" dirty="0" err="1"/>
                        <a:t>Rumney</a:t>
                      </a:r>
                      <a:endParaRPr lang="en-US" sz="1200" dirty="0"/>
                    </a:p>
                  </a:txBody>
                  <a:tcPr/>
                </a:tc>
                <a:extLst>
                  <a:ext uri="{0D108BD9-81ED-4DB2-BD59-A6C34878D82A}">
                    <a16:rowId xmlns:a16="http://schemas.microsoft.com/office/drawing/2014/main" val="10002"/>
                  </a:ext>
                </a:extLst>
              </a:tr>
              <a:tr h="370840">
                <a:tc>
                  <a:txBody>
                    <a:bodyPr/>
                    <a:lstStyle/>
                    <a:p>
                      <a:r>
                        <a:rPr lang="en-US" sz="1200" dirty="0"/>
                        <a:t>[3]</a:t>
                      </a:r>
                    </a:p>
                  </a:txBody>
                  <a:tcPr/>
                </a:tc>
                <a:tc>
                  <a:txBody>
                    <a:bodyPr/>
                    <a:lstStyle/>
                    <a:p>
                      <a:r>
                        <a:rPr lang="en-US" sz="1200" dirty="0"/>
                        <a:t>NGMN Alliance Update on 5G Work</a:t>
                      </a:r>
                      <a:r>
                        <a:rPr lang="en-US" sz="1200" baseline="0" dirty="0"/>
                        <a:t> </a:t>
                      </a:r>
                      <a:r>
                        <a:rPr lang="en-US" sz="1200" baseline="0" dirty="0" err="1"/>
                        <a:t>Programme</a:t>
                      </a:r>
                      <a:r>
                        <a:rPr lang="en-US" sz="1200" dirty="0"/>
                        <a:t>, Jul 2015, </a:t>
                      </a:r>
                      <a:r>
                        <a:rPr lang="en-US" sz="1200" i="0" dirty="0"/>
                        <a:t>Klaus</a:t>
                      </a:r>
                      <a:r>
                        <a:rPr lang="en-US" sz="1200" i="0" baseline="0" dirty="0"/>
                        <a:t> </a:t>
                      </a:r>
                      <a:r>
                        <a:rPr lang="en-US" sz="1200" i="0" baseline="0" dirty="0" err="1"/>
                        <a:t>Moschner</a:t>
                      </a:r>
                      <a:endParaRPr lang="en-US" sz="1200" i="0" baseline="0"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“Internet of Vehicles”, </a:t>
                      </a:r>
                      <a:r>
                        <a:rPr lang="en-US" sz="1200" dirty="0" err="1"/>
                        <a:t>IoT</a:t>
                      </a:r>
                      <a:r>
                        <a:rPr lang="en-US" sz="1200" dirty="0"/>
                        <a:t> World</a:t>
                      </a:r>
                      <a:r>
                        <a:rPr lang="en-US" sz="1200" baseline="0" dirty="0"/>
                        <a:t> Forum, Milan, Dec 2015, Mario </a:t>
                      </a:r>
                      <a:r>
                        <a:rPr lang="en-US" sz="1200" baseline="0" dirty="0" err="1"/>
                        <a:t>Gerla</a:t>
                      </a:r>
                      <a:r>
                        <a:rPr lang="en-US" sz="1200" baseline="0" dirty="0"/>
                        <a:t>, UCLA</a:t>
                      </a:r>
                      <a:endParaRPr lang="en-US" sz="1200" dirty="0"/>
                    </a:p>
                  </a:txBody>
                  <a:tcPr/>
                </a:tc>
                <a:extLst>
                  <a:ext uri="{0D108BD9-81ED-4DB2-BD59-A6C34878D82A}">
                    <a16:rowId xmlns:a16="http://schemas.microsoft.com/office/drawing/2014/main" val="10004"/>
                  </a:ext>
                </a:extLst>
              </a:tr>
              <a:tr h="370840">
                <a:tc>
                  <a:txBody>
                    <a:bodyPr/>
                    <a:lstStyle/>
                    <a:p>
                      <a:r>
                        <a:rPr lang="en-US" sz="1200" dirty="0"/>
                        <a:t>[5]</a:t>
                      </a:r>
                    </a:p>
                  </a:txBody>
                  <a:tcPr/>
                </a:tc>
                <a:tc>
                  <a:txBody>
                    <a:bodyPr/>
                    <a:lstStyle/>
                    <a:p>
                      <a:r>
                        <a:rPr lang="en-US" sz="1200" dirty="0"/>
                        <a:t>IEEE Spectrum, December 2013: “LTE-Advanced is the Real 4G”, Ariel </a:t>
                      </a:r>
                      <a:r>
                        <a:rPr lang="en-US" sz="1200" dirty="0" err="1"/>
                        <a:t>Bleicher</a:t>
                      </a:r>
                      <a:endParaRPr lang="en-US" sz="1200" dirty="0"/>
                    </a:p>
                  </a:txBody>
                  <a:tcPr/>
                </a:tc>
                <a:extLst>
                  <a:ext uri="{0D108BD9-81ED-4DB2-BD59-A6C34878D82A}">
                    <a16:rowId xmlns:a16="http://schemas.microsoft.com/office/drawing/2014/main" val="10005"/>
                  </a:ext>
                </a:extLst>
              </a:tr>
              <a:tr h="370840">
                <a:tc>
                  <a:txBody>
                    <a:bodyPr/>
                    <a:lstStyle/>
                    <a:p>
                      <a:r>
                        <a:rPr lang="en-US" sz="1200" dirty="0"/>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Wall Street Journal, 1 August 2016, “Aviations Lessons for Self-Driving Cars”, Daniel Michaels/Andy </a:t>
                      </a:r>
                      <a:r>
                        <a:rPr lang="en-US" sz="1200" dirty="0" err="1"/>
                        <a:t>Paztor</a:t>
                      </a:r>
                      <a:endParaRPr lang="en-US" sz="1200" dirty="0"/>
                    </a:p>
                  </a:txBody>
                  <a:tcPr/>
                </a:tc>
                <a:extLst>
                  <a:ext uri="{0D108BD9-81ED-4DB2-BD59-A6C34878D82A}">
                    <a16:rowId xmlns:a16="http://schemas.microsoft.com/office/drawing/2014/main" val="10006"/>
                  </a:ext>
                </a:extLst>
              </a:tr>
            </a:tbl>
          </a:graphicData>
        </a:graphic>
      </p:graphicFrame>
      <p:sp>
        <p:nvSpPr>
          <p:cNvPr id="9" name="Slide Number Placeholder 8"/>
          <p:cNvSpPr>
            <a:spLocks noGrp="1"/>
          </p:cNvSpPr>
          <p:nvPr>
            <p:ph type="sldNum" sz="quarter" idx="12"/>
          </p:nvPr>
        </p:nvSpPr>
        <p:spPr/>
        <p:txBody>
          <a:bodyPr/>
          <a:lstStyle/>
          <a:p>
            <a:fld id="{F06BC205-37F6-DA43-A54D-39653D71296C}" type="slidenum">
              <a:rPr lang="en-US" smtClean="0"/>
              <a:pPr/>
              <a:t>102</a:t>
            </a:fld>
            <a:endParaRPr lang="en-US"/>
          </a:p>
        </p:txBody>
      </p:sp>
      <p:sp>
        <p:nvSpPr>
          <p:cNvPr id="10" name="Footer Placeholder 9"/>
          <p:cNvSpPr>
            <a:spLocks noGrp="1"/>
          </p:cNvSpPr>
          <p:nvPr>
            <p:ph type="ftr" sz="quarter" idx="11"/>
          </p:nvPr>
        </p:nvSpPr>
        <p:spPr/>
        <p:txBody>
          <a:bodyPr/>
          <a:lstStyle/>
          <a:p>
            <a:r>
              <a:rPr lang="en-US"/>
              <a:t>kay das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596900" y="1778001"/>
            <a:ext cx="7772400" cy="990600"/>
          </a:xfrm>
        </p:spPr>
        <p:txBody>
          <a:bodyPr>
            <a:noAutofit/>
          </a:bodyPr>
          <a:lstStyle/>
          <a:p>
            <a:pPr>
              <a:lnSpc>
                <a:spcPct val="150000"/>
              </a:lnSpc>
            </a:pPr>
            <a:r>
              <a:rPr lang="en-US" sz="4000" dirty="0"/>
              <a:t>Addenda</a:t>
            </a:r>
            <a:br>
              <a:rPr lang="en-US" sz="4000" dirty="0"/>
            </a:br>
            <a:endParaRPr lang="en-US" sz="4000" dirty="0"/>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
        <p:nvSpPr>
          <p:cNvPr id="6" name="TextBox 5"/>
          <p:cNvSpPr txBox="1"/>
          <p:nvPr/>
        </p:nvSpPr>
        <p:spPr>
          <a:xfrm>
            <a:off x="2959100" y="2286001"/>
            <a:ext cx="3416320" cy="1384995"/>
          </a:xfrm>
          <a:prstGeom prst="rect">
            <a:avLst/>
          </a:prstGeom>
          <a:noFill/>
        </p:spPr>
        <p:txBody>
          <a:bodyPr wrap="none" rtlCol="0">
            <a:spAutoFit/>
          </a:bodyPr>
          <a:lstStyle/>
          <a:p>
            <a:pPr>
              <a:buFont typeface="Arial"/>
              <a:buChar char="•"/>
            </a:pPr>
            <a:r>
              <a:rPr lang="en-US" dirty="0"/>
              <a:t> </a:t>
            </a:r>
            <a:r>
              <a:rPr lang="en-US" sz="2800" dirty="0"/>
              <a:t>Google</a:t>
            </a:r>
          </a:p>
          <a:p>
            <a:pPr>
              <a:buFont typeface="Arial"/>
              <a:buChar char="•"/>
            </a:pPr>
            <a:r>
              <a:rPr lang="en-US" sz="2800" dirty="0"/>
              <a:t> </a:t>
            </a:r>
            <a:r>
              <a:rPr lang="en-US" sz="2800" dirty="0" err="1"/>
              <a:t>Uber</a:t>
            </a:r>
            <a:endParaRPr lang="en-US" sz="2800" dirty="0"/>
          </a:p>
          <a:p>
            <a:pPr>
              <a:buFont typeface="Arial"/>
              <a:buChar char="•"/>
            </a:pPr>
            <a:r>
              <a:rPr lang="en-US" sz="2800" dirty="0"/>
              <a:t> Augmented Reality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Google Car</a:t>
            </a:r>
          </a:p>
        </p:txBody>
      </p:sp>
      <p:sp>
        <p:nvSpPr>
          <p:cNvPr id="3" name="Content Placeholder 2"/>
          <p:cNvSpPr>
            <a:spLocks noGrp="1"/>
          </p:cNvSpPr>
          <p:nvPr>
            <p:ph idx="1"/>
          </p:nvPr>
        </p:nvSpPr>
        <p:spPr/>
        <p:txBody>
          <a:bodyPr>
            <a:normAutofit fontScale="92500" lnSpcReduction="20000"/>
          </a:bodyPr>
          <a:lstStyle/>
          <a:p>
            <a:r>
              <a:rPr lang="en-US" dirty="0"/>
              <a:t>Expensive solution?</a:t>
            </a:r>
          </a:p>
          <a:p>
            <a:r>
              <a:rPr lang="en-US" dirty="0"/>
              <a:t> Laser radar (LIDAR)</a:t>
            </a:r>
          </a:p>
          <a:p>
            <a:r>
              <a:rPr lang="en-US" dirty="0"/>
              <a:t>Relies on heavy image and motion processing</a:t>
            </a:r>
          </a:p>
          <a:p>
            <a:r>
              <a:rPr lang="en-US" dirty="0"/>
              <a:t>Computationally expensive</a:t>
            </a:r>
          </a:p>
          <a:p>
            <a:r>
              <a:rPr lang="en-US" dirty="0"/>
              <a:t>Car manufacturers are very sensitive to style and form… the LIDAR mount may not find market acceptance</a:t>
            </a:r>
          </a:p>
          <a:p>
            <a:r>
              <a:rPr lang="en-US" dirty="0"/>
              <a:t> Other  location and communications technologies ( GPS, </a:t>
            </a:r>
            <a:r>
              <a:rPr lang="en-US" dirty="0" err="1"/>
              <a:t>WiFi</a:t>
            </a:r>
            <a:r>
              <a:rPr lang="en-US" dirty="0"/>
              <a:t>, Bluetooth, 5G) in the mix</a:t>
            </a:r>
          </a:p>
        </p:txBody>
      </p:sp>
      <p:sp>
        <p:nvSpPr>
          <p:cNvPr id="9" name="Slide Number Placeholder 8"/>
          <p:cNvSpPr>
            <a:spLocks noGrp="1"/>
          </p:cNvSpPr>
          <p:nvPr>
            <p:ph type="sldNum" sz="quarter" idx="12"/>
          </p:nvPr>
        </p:nvSpPr>
        <p:spPr/>
        <p:txBody>
          <a:bodyPr/>
          <a:lstStyle/>
          <a:p>
            <a:fld id="{F06BC205-37F6-DA43-A54D-39653D71296C}" type="slidenum">
              <a:rPr lang="en-US" smtClean="0"/>
              <a:pPr/>
              <a:t>104</a:t>
            </a:fld>
            <a:endParaRPr lang="en-US"/>
          </a:p>
        </p:txBody>
      </p:sp>
      <p:sp>
        <p:nvSpPr>
          <p:cNvPr id="10" name="Footer Placeholder 9"/>
          <p:cNvSpPr>
            <a:spLocks noGrp="1"/>
          </p:cNvSpPr>
          <p:nvPr>
            <p:ph type="ftr" sz="quarter" idx="11"/>
          </p:nvPr>
        </p:nvSpPr>
        <p:spPr/>
        <p:txBody>
          <a:bodyPr/>
          <a:lstStyle/>
          <a:p>
            <a:r>
              <a:rPr lang="en-US"/>
              <a:t>kay das</a:t>
            </a:r>
          </a:p>
        </p:txBody>
      </p:sp>
    </p:spTree>
    <p:extLst>
      <p:ext uri="{BB962C8B-B14F-4D97-AF65-F5344CB8AC3E}">
        <p14:creationId xmlns:p14="http://schemas.microsoft.com/office/powerpoint/2010/main" val="37684240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Ugly or Cute?</a:t>
            </a:r>
          </a:p>
        </p:txBody>
      </p:sp>
      <p:pic>
        <p:nvPicPr>
          <p:cNvPr id="4" name="Picture 3"/>
          <p:cNvPicPr>
            <a:picLocks noChangeAspect="1"/>
          </p:cNvPicPr>
          <p:nvPr/>
        </p:nvPicPr>
        <p:blipFill>
          <a:blip r:embed="rId2"/>
          <a:stretch>
            <a:fillRect/>
          </a:stretch>
        </p:blipFill>
        <p:spPr>
          <a:xfrm>
            <a:off x="2362200" y="1905000"/>
            <a:ext cx="4495800" cy="3866388"/>
          </a:xfrm>
          <a:prstGeom prst="rect">
            <a:avLst/>
          </a:prstGeom>
        </p:spPr>
      </p:pic>
      <p:sp>
        <p:nvSpPr>
          <p:cNvPr id="7" name="Slide Number Placeholder 6"/>
          <p:cNvSpPr>
            <a:spLocks noGrp="1"/>
          </p:cNvSpPr>
          <p:nvPr>
            <p:ph type="sldNum" sz="quarter" idx="12"/>
          </p:nvPr>
        </p:nvSpPr>
        <p:spPr/>
        <p:txBody>
          <a:bodyPr/>
          <a:lstStyle/>
          <a:p>
            <a:fld id="{F06BC205-37F6-DA43-A54D-39653D71296C}" type="slidenum">
              <a:rPr lang="en-US" smtClean="0"/>
              <a:pPr/>
              <a:t>105</a:t>
            </a:fld>
            <a:endParaRPr lang="en-US"/>
          </a:p>
        </p:txBody>
      </p:sp>
      <p:sp>
        <p:nvSpPr>
          <p:cNvPr id="9" name="Footer Placeholder 8"/>
          <p:cNvSpPr>
            <a:spLocks noGrp="1"/>
          </p:cNvSpPr>
          <p:nvPr>
            <p:ph type="ftr" sz="quarter" idx="11"/>
          </p:nvPr>
        </p:nvSpPr>
        <p:spPr/>
        <p:txBody>
          <a:bodyPr/>
          <a:lstStyle/>
          <a:p>
            <a:r>
              <a:rPr lang="en-US"/>
              <a:t>kay das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6" name="Picture 5"/>
          <p:cNvPicPr>
            <a:picLocks noChangeAspect="1"/>
          </p:cNvPicPr>
          <p:nvPr/>
        </p:nvPicPr>
        <p:blipFill>
          <a:blip r:embed="rId2"/>
          <a:stretch>
            <a:fillRect/>
          </a:stretch>
        </p:blipFill>
        <p:spPr>
          <a:xfrm>
            <a:off x="2044909" y="228600"/>
            <a:ext cx="5651291" cy="5943599"/>
          </a:xfrm>
          <a:prstGeom prst="rect">
            <a:avLst/>
          </a:prstGeom>
        </p:spPr>
      </p:pic>
      <p:sp>
        <p:nvSpPr>
          <p:cNvPr id="7" name="Slide Number Placeholder 6"/>
          <p:cNvSpPr>
            <a:spLocks noGrp="1"/>
          </p:cNvSpPr>
          <p:nvPr>
            <p:ph type="sldNum" sz="quarter" idx="12"/>
          </p:nvPr>
        </p:nvSpPr>
        <p:spPr/>
        <p:txBody>
          <a:bodyPr/>
          <a:lstStyle/>
          <a:p>
            <a:fld id="{F06BC205-37F6-DA43-A54D-39653D71296C}" type="slidenum">
              <a:rPr lang="en-US" smtClean="0"/>
              <a:pPr/>
              <a:t>106</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Uber’s</a:t>
            </a:r>
            <a:r>
              <a:rPr lang="en-US" dirty="0"/>
              <a:t> Self Driving Car</a:t>
            </a:r>
          </a:p>
        </p:txBody>
      </p:sp>
      <p:sp>
        <p:nvSpPr>
          <p:cNvPr id="6" name="Content Placeholder 5"/>
          <p:cNvSpPr>
            <a:spLocks noGrp="1"/>
          </p:cNvSpPr>
          <p:nvPr>
            <p:ph idx="1"/>
          </p:nvPr>
        </p:nvSpPr>
        <p:spPr/>
        <p:txBody>
          <a:bodyPr>
            <a:normAutofit/>
          </a:bodyPr>
          <a:lstStyle/>
          <a:p>
            <a:endParaRPr lang="en-US" dirty="0">
              <a:hlinkClick r:id="rId2"/>
            </a:endParaRPr>
          </a:p>
          <a:p>
            <a:r>
              <a:rPr lang="en-US" sz="2162" dirty="0"/>
              <a:t>Behind the wheel of </a:t>
            </a:r>
            <a:r>
              <a:rPr lang="en-US" sz="2162" dirty="0" err="1"/>
              <a:t>Uber’s</a:t>
            </a:r>
            <a:r>
              <a:rPr lang="en-US" sz="2162" dirty="0"/>
              <a:t> first self-driving car, 14 Sep 2016, (3:21 min)</a:t>
            </a:r>
            <a:endParaRPr lang="en-US" sz="2162" dirty="0">
              <a:hlinkClick r:id="rId2"/>
            </a:endParaRPr>
          </a:p>
          <a:p>
            <a:pPr lvl="1"/>
            <a:r>
              <a:rPr lang="en-US" sz="2162" dirty="0">
                <a:hlinkClick r:id="rId2"/>
              </a:rPr>
              <a:t>https://youtu.be/sljrbjOhD6U</a:t>
            </a:r>
            <a:endParaRPr lang="en-US" sz="2162" dirty="0"/>
          </a:p>
          <a:p>
            <a:r>
              <a:rPr lang="en-US" sz="2162" dirty="0"/>
              <a:t>CNN: Our ride in a self-driving </a:t>
            </a:r>
            <a:r>
              <a:rPr lang="en-US" sz="2162" dirty="0" err="1"/>
              <a:t>Uber</a:t>
            </a:r>
            <a:r>
              <a:rPr lang="en-US" sz="2162" dirty="0"/>
              <a:t>, 14 Sep 2016 (3:15 min)</a:t>
            </a:r>
            <a:endParaRPr lang="en-US" sz="2162" dirty="0">
              <a:hlinkClick r:id="rId3"/>
            </a:endParaRPr>
          </a:p>
          <a:p>
            <a:pPr lvl="1"/>
            <a:r>
              <a:rPr lang="en-US" sz="2162" dirty="0">
                <a:hlinkClick r:id="rId3"/>
              </a:rPr>
              <a:t>https://youtu.be/-hm9RP_8dvg</a:t>
            </a:r>
            <a:endParaRPr lang="en-US" sz="2162" dirty="0"/>
          </a:p>
          <a:p>
            <a:r>
              <a:rPr lang="en-US" sz="2162" dirty="0"/>
              <a:t>CBS: The accelerating future of self-driving cars, 17 Sep 2016,(4:53 min)</a:t>
            </a:r>
            <a:endParaRPr lang="en-US" sz="2162" u="sng" dirty="0">
              <a:hlinkClick r:id="rId4"/>
            </a:endParaRPr>
          </a:p>
          <a:p>
            <a:pPr lvl="1"/>
            <a:r>
              <a:rPr lang="en-US" sz="2162" dirty="0">
                <a:hlinkClick r:id="rId4"/>
              </a:rPr>
              <a:t>https://youtu.be/Rxn1D6qZV-w?t=49</a:t>
            </a:r>
            <a:endParaRPr lang="en-US" sz="2162" dirty="0"/>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7" name="Slide Number Placeholder 6"/>
          <p:cNvSpPr>
            <a:spLocks noGrp="1"/>
          </p:cNvSpPr>
          <p:nvPr>
            <p:ph type="sldNum" sz="quarter" idx="12"/>
          </p:nvPr>
        </p:nvSpPr>
        <p:spPr/>
        <p:txBody>
          <a:bodyPr/>
          <a:lstStyle/>
          <a:p>
            <a:fld id="{5FDDA138-F6F4-F546-8865-B82515508D68}" type="slidenum">
              <a:rPr lang="en-US" smtClean="0"/>
              <a:pPr/>
              <a:t>107</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Picture 3" descr="images-4.jpg"/>
          <p:cNvPicPr>
            <a:picLocks noChangeAspect="1"/>
          </p:cNvPicPr>
          <p:nvPr/>
        </p:nvPicPr>
        <p:blipFill>
          <a:blip r:embed="rId2"/>
          <a:stretch>
            <a:fillRect/>
          </a:stretch>
        </p:blipFill>
        <p:spPr>
          <a:xfrm>
            <a:off x="3581400" y="457200"/>
            <a:ext cx="1983184" cy="1447800"/>
          </a:xfrm>
          <a:prstGeom prst="rect">
            <a:avLst/>
          </a:prstGeom>
        </p:spPr>
      </p:pic>
      <p:pic>
        <p:nvPicPr>
          <p:cNvPr id="5" name="Picture 4" descr="imgres.jpg"/>
          <p:cNvPicPr>
            <a:picLocks noChangeAspect="1"/>
          </p:cNvPicPr>
          <p:nvPr/>
        </p:nvPicPr>
        <p:blipFill>
          <a:blip r:embed="rId3"/>
          <a:stretch>
            <a:fillRect/>
          </a:stretch>
        </p:blipFill>
        <p:spPr>
          <a:xfrm>
            <a:off x="230188" y="152400"/>
            <a:ext cx="3289300" cy="2463800"/>
          </a:xfrm>
          <a:prstGeom prst="rect">
            <a:avLst/>
          </a:prstGeom>
        </p:spPr>
      </p:pic>
      <p:pic>
        <p:nvPicPr>
          <p:cNvPr id="6" name="Picture 5" descr="images-1.jpg"/>
          <p:cNvPicPr>
            <a:picLocks noChangeAspect="1"/>
          </p:cNvPicPr>
          <p:nvPr/>
        </p:nvPicPr>
        <p:blipFill>
          <a:blip r:embed="rId4"/>
          <a:stretch>
            <a:fillRect/>
          </a:stretch>
        </p:blipFill>
        <p:spPr>
          <a:xfrm>
            <a:off x="230188" y="2743200"/>
            <a:ext cx="2438401" cy="2997200"/>
          </a:xfrm>
          <a:prstGeom prst="rect">
            <a:avLst/>
          </a:prstGeom>
        </p:spPr>
      </p:pic>
      <p:pic>
        <p:nvPicPr>
          <p:cNvPr id="7" name="Picture 6" descr="images-6.jpg"/>
          <p:cNvPicPr>
            <a:picLocks noChangeAspect="1"/>
          </p:cNvPicPr>
          <p:nvPr/>
        </p:nvPicPr>
        <p:blipFill>
          <a:blip r:embed="rId5"/>
          <a:stretch>
            <a:fillRect/>
          </a:stretch>
        </p:blipFill>
        <p:spPr>
          <a:xfrm>
            <a:off x="5715000" y="152400"/>
            <a:ext cx="3317124" cy="1881188"/>
          </a:xfrm>
          <a:prstGeom prst="rect">
            <a:avLst/>
          </a:prstGeom>
        </p:spPr>
      </p:pic>
      <p:pic>
        <p:nvPicPr>
          <p:cNvPr id="10" name="Picture 9" descr="images-3.jpg"/>
          <p:cNvPicPr>
            <a:picLocks noChangeAspect="1"/>
          </p:cNvPicPr>
          <p:nvPr/>
        </p:nvPicPr>
        <p:blipFill>
          <a:blip r:embed="rId6"/>
          <a:stretch>
            <a:fillRect/>
          </a:stretch>
        </p:blipFill>
        <p:spPr>
          <a:xfrm>
            <a:off x="5638800" y="4572000"/>
            <a:ext cx="3132468" cy="2084515"/>
          </a:xfrm>
          <a:prstGeom prst="rect">
            <a:avLst/>
          </a:prstGeom>
        </p:spPr>
      </p:pic>
      <p:pic>
        <p:nvPicPr>
          <p:cNvPr id="11" name="Picture 10" descr="images-2.jpg"/>
          <p:cNvPicPr>
            <a:picLocks noChangeAspect="1"/>
          </p:cNvPicPr>
          <p:nvPr/>
        </p:nvPicPr>
        <p:blipFill>
          <a:blip r:embed="rId7"/>
          <a:stretch>
            <a:fillRect/>
          </a:stretch>
        </p:blipFill>
        <p:spPr>
          <a:xfrm>
            <a:off x="5461000" y="2171700"/>
            <a:ext cx="3606800" cy="2247900"/>
          </a:xfrm>
          <a:prstGeom prst="rect">
            <a:avLst/>
          </a:prstGeom>
        </p:spPr>
      </p:pic>
      <p:pic>
        <p:nvPicPr>
          <p:cNvPr id="13" name="Picture 12" descr="images.jpg"/>
          <p:cNvPicPr>
            <a:picLocks noChangeAspect="1"/>
          </p:cNvPicPr>
          <p:nvPr/>
        </p:nvPicPr>
        <p:blipFill>
          <a:blip r:embed="rId8"/>
          <a:stretch>
            <a:fillRect/>
          </a:stretch>
        </p:blipFill>
        <p:spPr>
          <a:xfrm>
            <a:off x="2209800" y="4572000"/>
            <a:ext cx="3293498" cy="2052638"/>
          </a:xfrm>
          <a:prstGeom prst="rect">
            <a:avLst/>
          </a:prstGeom>
        </p:spPr>
      </p:pic>
      <p:pic>
        <p:nvPicPr>
          <p:cNvPr id="14" name="Picture 13" descr="images-2.jpg"/>
          <p:cNvPicPr>
            <a:picLocks noChangeAspect="1"/>
          </p:cNvPicPr>
          <p:nvPr/>
        </p:nvPicPr>
        <p:blipFill>
          <a:blip r:embed="rId9"/>
          <a:stretch>
            <a:fillRect/>
          </a:stretch>
        </p:blipFill>
        <p:spPr>
          <a:xfrm>
            <a:off x="2782889" y="2357668"/>
            <a:ext cx="3008311" cy="1909531"/>
          </a:xfrm>
          <a:prstGeom prst="rect">
            <a:avLst/>
          </a:prstGeom>
        </p:spPr>
      </p:pic>
      <p:sp>
        <p:nvSpPr>
          <p:cNvPr id="15" name="Slide Number Placeholder 14"/>
          <p:cNvSpPr>
            <a:spLocks noGrp="1"/>
          </p:cNvSpPr>
          <p:nvPr>
            <p:ph type="sldNum" sz="quarter" idx="12"/>
          </p:nvPr>
        </p:nvSpPr>
        <p:spPr/>
        <p:txBody>
          <a:bodyPr/>
          <a:lstStyle/>
          <a:p>
            <a:fld id="{F06BC205-37F6-DA43-A54D-39653D71296C}" type="slidenum">
              <a:rPr lang="en-US" smtClean="0"/>
              <a:pPr/>
              <a:t>108</a:t>
            </a:fld>
            <a:endParaRPr lang="en-US"/>
          </a:p>
        </p:txBody>
      </p:sp>
      <p:sp>
        <p:nvSpPr>
          <p:cNvPr id="16" name="Footer Placeholder 15"/>
          <p:cNvSpPr>
            <a:spLocks noGrp="1"/>
          </p:cNvSpPr>
          <p:nvPr>
            <p:ph type="ftr" sz="quarter" idx="11"/>
          </p:nvPr>
        </p:nvSpPr>
        <p:spPr/>
        <p:txBody>
          <a:bodyPr/>
          <a:lstStyle/>
          <a:p>
            <a:r>
              <a:rPr lang="en-US"/>
              <a:t>kay das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Augmented Reality: The Transparent Car</a:t>
            </a:r>
          </a:p>
        </p:txBody>
      </p:sp>
      <p:sp>
        <p:nvSpPr>
          <p:cNvPr id="7" name="Content Placeholder 6"/>
          <p:cNvSpPr>
            <a:spLocks noGrp="1"/>
          </p:cNvSpPr>
          <p:nvPr>
            <p:ph idx="1"/>
          </p:nvPr>
        </p:nvSpPr>
        <p:spPr/>
        <p:txBody>
          <a:bodyPr>
            <a:normAutofit fontScale="77500" lnSpcReduction="20000"/>
          </a:bodyPr>
          <a:lstStyle/>
          <a:p>
            <a:r>
              <a:rPr lang="en-US" dirty="0"/>
              <a:t>Created at the Graduate School of Media Design at Keio University in Japan: </a:t>
            </a:r>
          </a:p>
          <a:p>
            <a:pPr lvl="1"/>
            <a:r>
              <a:rPr lang="en-US" dirty="0"/>
              <a:t>cameras fitted on outside of car feed video to projectors located on inside. </a:t>
            </a:r>
          </a:p>
          <a:p>
            <a:pPr lvl="1"/>
            <a:r>
              <a:rPr lang="en-US" dirty="0"/>
              <a:t>video is projected onto system of mirrors, which display the live feed from the outside of the car onto the interior of the seats and doors</a:t>
            </a:r>
          </a:p>
          <a:p>
            <a:pPr lvl="1"/>
            <a:r>
              <a:rPr lang="en-US" dirty="0"/>
              <a:t>provides view of the space directly on the other side. </a:t>
            </a:r>
          </a:p>
          <a:p>
            <a:pPr lvl="1"/>
            <a:r>
              <a:rPr lang="en-US" dirty="0"/>
              <a:t>when drivers look backward while driving in reverse the rear of the car resembles a giant windshield, showing objects behind rear bumper.</a:t>
            </a:r>
          </a:p>
          <a:p>
            <a:r>
              <a:rPr lang="en-US" dirty="0">
                <a:hlinkClick r:id="rId2"/>
              </a:rPr>
              <a:t>https://youtu.be/gDk5HdGfuVI</a:t>
            </a:r>
            <a:r>
              <a:rPr lang="en-US" dirty="0"/>
              <a:t>  (2:33)</a:t>
            </a:r>
          </a:p>
          <a:p>
            <a:r>
              <a:rPr lang="en-US" b="1" dirty="0" err="1"/>
              <a:t>spectrum.ieee.org/video/transportation/advanced-cars/the-transparent-car</a:t>
            </a:r>
            <a:endParaRPr lang="en-US" b="1" dirty="0"/>
          </a:p>
          <a:p>
            <a:endParaRPr lang="en-US" b="1" dirty="0"/>
          </a:p>
          <a:p>
            <a:endParaRPr lang="en-US" b="1" dirty="0"/>
          </a:p>
          <a:p>
            <a:endParaRPr lang="en-US" dirty="0"/>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447800" y="609600"/>
            <a:ext cx="5826252" cy="3282696"/>
          </a:xfrm>
        </p:spPr>
        <p:txBody>
          <a:bodyPr>
            <a:normAutofit/>
          </a:bodyPr>
          <a:lstStyle/>
          <a:p>
            <a:br>
              <a:rPr lang="en-US" dirty="0"/>
            </a:br>
            <a:r>
              <a:rPr lang="en-US" dirty="0"/>
              <a:t>Snapshot:</a:t>
            </a:r>
            <a:br>
              <a:rPr lang="en-US" dirty="0"/>
            </a:br>
            <a:r>
              <a:rPr lang="en-US" dirty="0"/>
              <a:t> Automobile Industry</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IEEE Symposium</a:t>
            </a:r>
          </a:p>
        </p:txBody>
      </p:sp>
      <p:sp>
        <p:nvSpPr>
          <p:cNvPr id="16" name="Content Placeholder 15"/>
          <p:cNvSpPr>
            <a:spLocks noGrp="1"/>
          </p:cNvSpPr>
          <p:nvPr>
            <p:ph idx="1"/>
          </p:nvPr>
        </p:nvSpPr>
        <p:spPr/>
        <p:txBody>
          <a:bodyPr/>
          <a:lstStyle/>
          <a:p>
            <a:r>
              <a:rPr lang="en-US" dirty="0"/>
              <a:t>ITS Society Symposium on Intelligent Vehicles, Redondo Beach, 11 – 14 June 2017</a:t>
            </a:r>
          </a:p>
          <a:p>
            <a:r>
              <a:rPr lang="en-US" dirty="0">
                <a:hlinkClick r:id="rId2"/>
              </a:rPr>
              <a:t>http://iv2017.org</a:t>
            </a:r>
            <a:endParaRPr lang="en-US" dirty="0"/>
          </a:p>
          <a:p>
            <a:pPr>
              <a:buNone/>
            </a:pPr>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110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7848600" cy="1264024"/>
          </a:xfrm>
        </p:spPr>
        <p:txBody>
          <a:bodyPr/>
          <a:lstStyle/>
          <a:p>
            <a:r>
              <a:rPr lang="en-US" sz="4400" dirty="0"/>
              <a:t>The Automobile Industry - 1  </a:t>
            </a:r>
          </a:p>
        </p:txBody>
      </p:sp>
      <p:sp>
        <p:nvSpPr>
          <p:cNvPr id="3" name="Content Placeholder 2"/>
          <p:cNvSpPr>
            <a:spLocks noGrp="1"/>
          </p:cNvSpPr>
          <p:nvPr>
            <p:ph idx="1"/>
          </p:nvPr>
        </p:nvSpPr>
        <p:spPr>
          <a:xfrm>
            <a:off x="915193" y="1752600"/>
            <a:ext cx="7313613" cy="4146175"/>
          </a:xfrm>
        </p:spPr>
        <p:txBody>
          <a:bodyPr>
            <a:normAutofit fontScale="55000" lnSpcReduction="20000"/>
          </a:bodyPr>
          <a:lstStyle/>
          <a:p>
            <a:r>
              <a:rPr lang="en-US" sz="5053" dirty="0"/>
              <a:t>Facing huge costs to keep up with tightening constraints on emissions and fuel efficiency. </a:t>
            </a:r>
          </a:p>
          <a:p>
            <a:r>
              <a:rPr lang="en-US" sz="5053" dirty="0"/>
              <a:t>Over-capacity and low profitability…. has rarely returned the cost of its capital over time.</a:t>
            </a:r>
          </a:p>
          <a:p>
            <a:r>
              <a:rPr lang="en-US" sz="5053" dirty="0"/>
              <a:t>Investment in connected cars and driverless technologies will add to costs.</a:t>
            </a:r>
          </a:p>
          <a:p>
            <a:r>
              <a:rPr lang="en-US" sz="5053" dirty="0"/>
              <a:t>Capital spending plus R&amp;D costs have grown by 12% over last 5 years.</a:t>
            </a:r>
          </a:p>
          <a:p>
            <a:pPr>
              <a:buNone/>
            </a:pPr>
            <a:r>
              <a:rPr lang="en-US" sz="2526" dirty="0"/>
              <a:t>Source: The Economist 3 Oct 2015</a:t>
            </a:r>
          </a:p>
        </p:txBody>
      </p:sp>
      <p:sp>
        <p:nvSpPr>
          <p:cNvPr id="9" name="Slide Number Placeholder 8"/>
          <p:cNvSpPr>
            <a:spLocks noGrp="1"/>
          </p:cNvSpPr>
          <p:nvPr>
            <p:ph type="sldNum" sz="quarter" idx="12"/>
          </p:nvPr>
        </p:nvSpPr>
        <p:spPr/>
        <p:txBody>
          <a:bodyPr/>
          <a:lstStyle/>
          <a:p>
            <a:fld id="{F06BC205-37F6-DA43-A54D-39653D71296C}" type="slidenum">
              <a:rPr lang="en-US" smtClean="0"/>
              <a:pPr/>
              <a:t>12</a:t>
            </a:fld>
            <a:endParaRPr lang="en-US"/>
          </a:p>
        </p:txBody>
      </p:sp>
      <p:sp>
        <p:nvSpPr>
          <p:cNvPr id="10" name="Footer Placeholder 9"/>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599" cy="1035424"/>
          </a:xfrm>
        </p:spPr>
        <p:txBody>
          <a:bodyPr/>
          <a:lstStyle/>
          <a:p>
            <a:r>
              <a:rPr lang="en-US" sz="4400" dirty="0"/>
              <a:t>The Automobile Industry - 2  </a:t>
            </a:r>
          </a:p>
        </p:txBody>
      </p:sp>
      <p:sp>
        <p:nvSpPr>
          <p:cNvPr id="3" name="Content Placeholder 2"/>
          <p:cNvSpPr>
            <a:spLocks noGrp="1"/>
          </p:cNvSpPr>
          <p:nvPr>
            <p:ph idx="1"/>
          </p:nvPr>
        </p:nvSpPr>
        <p:spPr>
          <a:xfrm>
            <a:off x="609601" y="1524000"/>
            <a:ext cx="7619206" cy="4406150"/>
          </a:xfrm>
        </p:spPr>
        <p:txBody>
          <a:bodyPr>
            <a:normAutofit fontScale="25000" lnSpcReduction="20000"/>
          </a:bodyPr>
          <a:lstStyle/>
          <a:p>
            <a:r>
              <a:rPr lang="en-US" sz="8000" dirty="0"/>
              <a:t>Many participants ( e.g., compared to commercial aircraft) with parallel development costs.</a:t>
            </a:r>
          </a:p>
          <a:p>
            <a:r>
              <a:rPr lang="en-US" sz="8000" dirty="0"/>
              <a:t>Many “platforms”. Each  will require validation before introduction to market.</a:t>
            </a:r>
          </a:p>
          <a:p>
            <a:r>
              <a:rPr lang="en-US" sz="8000" dirty="0"/>
              <a:t>Consolidation can reduce costs but bring in new problems.</a:t>
            </a:r>
          </a:p>
          <a:p>
            <a:pPr lvl="1">
              <a:buFont typeface="Wingdings" charset="2"/>
              <a:buChar char="Ø"/>
            </a:pPr>
            <a:r>
              <a:rPr lang="en-US" sz="7200" dirty="0"/>
              <a:t>Obstacles: governments, unions, big share-holders, founding families.</a:t>
            </a:r>
          </a:p>
          <a:p>
            <a:r>
              <a:rPr lang="en-US" sz="8000" dirty="0"/>
              <a:t>New aspirants (Google, Tesla, Apple) developing capabilities  to cause an industry watershed.</a:t>
            </a:r>
          </a:p>
          <a:p>
            <a:r>
              <a:rPr lang="en-US" sz="8000" kern="800" dirty="0">
                <a:latin typeface="Arial"/>
                <a:ea typeface="Cambria"/>
                <a:cs typeface="Times New Roman"/>
              </a:rPr>
              <a:t>Google has created OAA (Open Automotive Alliance). </a:t>
            </a:r>
          </a:p>
          <a:p>
            <a:r>
              <a:rPr lang="en-US" sz="8000" kern="800" dirty="0">
                <a:latin typeface="Arial"/>
                <a:ea typeface="Cambria"/>
                <a:cs typeface="Times New Roman"/>
              </a:rPr>
              <a:t>Nokia sold its mapping division ‘Here’ to a consortium of leading car manufacturers. </a:t>
            </a:r>
          </a:p>
          <a:p>
            <a:r>
              <a:rPr lang="en-US" sz="8000" kern="800" dirty="0">
                <a:latin typeface="Arial"/>
                <a:ea typeface="Cambria"/>
                <a:cs typeface="Times New Roman"/>
              </a:rPr>
              <a:t>Companies like </a:t>
            </a:r>
            <a:r>
              <a:rPr lang="en-US" sz="8000" kern="800" dirty="0" err="1">
                <a:latin typeface="Arial"/>
                <a:ea typeface="Cambria"/>
                <a:cs typeface="Times New Roman"/>
              </a:rPr>
              <a:t>Uber</a:t>
            </a:r>
            <a:r>
              <a:rPr lang="en-US" sz="8000" kern="800" dirty="0">
                <a:latin typeface="Arial"/>
                <a:ea typeface="Cambria"/>
                <a:cs typeface="Times New Roman"/>
              </a:rPr>
              <a:t>, car sharing start-ups, insurance companies, telecom operators…want piece of the action </a:t>
            </a:r>
            <a:r>
              <a:rPr lang="en-US" sz="8000" dirty="0"/>
              <a:t> </a:t>
            </a:r>
          </a:p>
          <a:p>
            <a:pPr>
              <a:buNone/>
            </a:pPr>
            <a:r>
              <a:rPr lang="en-US" sz="5600" dirty="0"/>
              <a:t>[Source: The Economist 3 Oct 2015]</a:t>
            </a:r>
          </a:p>
        </p:txBody>
      </p:sp>
      <p:sp>
        <p:nvSpPr>
          <p:cNvPr id="9" name="Slide Number Placeholder 8"/>
          <p:cNvSpPr>
            <a:spLocks noGrp="1"/>
          </p:cNvSpPr>
          <p:nvPr>
            <p:ph type="sldNum" sz="quarter" idx="12"/>
          </p:nvPr>
        </p:nvSpPr>
        <p:spPr/>
        <p:txBody>
          <a:bodyPr/>
          <a:lstStyle/>
          <a:p>
            <a:fld id="{F06BC205-37F6-DA43-A54D-39653D71296C}" type="slidenum">
              <a:rPr lang="en-US" smtClean="0"/>
              <a:pPr/>
              <a:t>13</a:t>
            </a:fld>
            <a:endParaRPr lang="en-US"/>
          </a:p>
        </p:txBody>
      </p:sp>
      <p:sp>
        <p:nvSpPr>
          <p:cNvPr id="10" name="Footer Placeholder 9"/>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292100" y="609600"/>
            <a:ext cx="8648700" cy="3048000"/>
          </a:xfrm>
        </p:spPr>
        <p:txBody>
          <a:bodyPr>
            <a:normAutofit/>
          </a:bodyPr>
          <a:lstStyle/>
          <a:p>
            <a:br>
              <a:rPr lang="en-US" dirty="0"/>
            </a:br>
            <a:r>
              <a:rPr lang="en-US" dirty="0"/>
              <a:t>Snapshot:</a:t>
            </a:r>
            <a:br>
              <a:rPr lang="en-US" dirty="0"/>
            </a:br>
            <a:r>
              <a:rPr lang="en-US" dirty="0"/>
              <a:t> Communications/Consumer Industry</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23900"/>
          </a:xfrm>
        </p:spPr>
        <p:txBody>
          <a:bodyPr>
            <a:noAutofit/>
          </a:bodyPr>
          <a:lstStyle/>
          <a:p>
            <a:br>
              <a:rPr lang="en-US" sz="4000" dirty="0"/>
            </a:br>
            <a:r>
              <a:rPr lang="en-US" sz="4000" dirty="0"/>
              <a:t>Apple: 22 November 2016</a:t>
            </a:r>
            <a:br>
              <a:rPr lang="en-US" sz="4000" dirty="0"/>
            </a:br>
            <a:endParaRPr lang="en-US" sz="4000" dirty="0"/>
          </a:p>
        </p:txBody>
      </p:sp>
      <p:sp>
        <p:nvSpPr>
          <p:cNvPr id="3" name="Content Placeholder 2"/>
          <p:cNvSpPr>
            <a:spLocks noGrp="1"/>
          </p:cNvSpPr>
          <p:nvPr>
            <p:ph idx="1"/>
          </p:nvPr>
        </p:nvSpPr>
        <p:spPr/>
        <p:txBody>
          <a:bodyPr>
            <a:normAutofit fontScale="92500" lnSpcReduction="10000"/>
          </a:bodyPr>
          <a:lstStyle/>
          <a:p>
            <a:r>
              <a:rPr lang="en-US" sz="1800" dirty="0"/>
              <a:t>Apple’s letter to NHTSA on Federal Automated Vehicles Policy </a:t>
            </a:r>
          </a:p>
          <a:p>
            <a:pPr lvl="1"/>
            <a:r>
              <a:rPr lang="en-US" sz="1800" dirty="0"/>
              <a:t>Executed properly under </a:t>
            </a:r>
            <a:r>
              <a:rPr lang="en-US" sz="1800" dirty="0" err="1"/>
              <a:t>NHTSA’s</a:t>
            </a:r>
            <a:r>
              <a:rPr lang="en-US" sz="1800" dirty="0"/>
              <a:t> guidance, automated vehicles have the potential to greatly enhance the human experience—</a:t>
            </a:r>
            <a:r>
              <a:rPr lang="en-US" sz="1800" dirty="0">
                <a:solidFill>
                  <a:srgbClr val="0000FF"/>
                </a:solidFill>
              </a:rPr>
              <a:t>to </a:t>
            </a:r>
            <a:r>
              <a:rPr lang="en-US" sz="1800" b="1" i="1" dirty="0">
                <a:solidFill>
                  <a:srgbClr val="0000FF"/>
                </a:solidFill>
              </a:rPr>
              <a:t>prevent millions of car crashes and thousands of fatalities each year </a:t>
            </a:r>
            <a:r>
              <a:rPr lang="en-US" sz="1800" dirty="0">
                <a:solidFill>
                  <a:srgbClr val="0000FF"/>
                </a:solidFill>
              </a:rPr>
              <a:t>…</a:t>
            </a:r>
            <a:r>
              <a:rPr lang="en-US" sz="1800" dirty="0"/>
              <a:t>.</a:t>
            </a:r>
          </a:p>
          <a:p>
            <a:pPr lvl="1">
              <a:buNone/>
            </a:pPr>
            <a:r>
              <a:rPr lang="en-US" sz="1800" dirty="0"/>
              <a:t>	It is vital that those developing and deploying automated </a:t>
            </a:r>
            <a:r>
              <a:rPr lang="en-US" sz="1800" b="1" i="1" dirty="0">
                <a:solidFill>
                  <a:srgbClr val="FF0000"/>
                </a:solidFill>
              </a:rPr>
              <a:t>vehicles follow rigorous safety principles in design and production</a:t>
            </a:r>
            <a:r>
              <a:rPr lang="en-US" sz="1800" b="1" i="1" dirty="0"/>
              <a:t>. </a:t>
            </a:r>
            <a:r>
              <a:rPr lang="en-US" sz="1800" dirty="0"/>
              <a:t>Such principles should not, however, inhibit companies from making consequential progress; there is no need to compromise safety or innovation.</a:t>
            </a:r>
          </a:p>
          <a:p>
            <a:pPr lvl="1">
              <a:buNone/>
            </a:pPr>
            <a:endParaRPr lang="en-US" sz="1800" dirty="0"/>
          </a:p>
          <a:p>
            <a:pPr lvl="1"/>
            <a:r>
              <a:rPr lang="en-US" sz="1800" dirty="0"/>
              <a:t>….</a:t>
            </a:r>
            <a:r>
              <a:rPr lang="en-US" sz="1800" dirty="0">
                <a:solidFill>
                  <a:srgbClr val="008000"/>
                </a:solidFill>
              </a:rPr>
              <a:t>.</a:t>
            </a:r>
            <a:r>
              <a:rPr lang="en-US" sz="1800" b="1" i="1" dirty="0">
                <a:solidFill>
                  <a:srgbClr val="008000"/>
                </a:solidFill>
              </a:rPr>
              <a:t>companies should share de-identified scenario and dynamics data from crashes and near-misses</a:t>
            </a:r>
            <a:r>
              <a:rPr lang="en-US" sz="1800" dirty="0">
                <a:solidFill>
                  <a:srgbClr val="008000"/>
                </a:solidFill>
              </a:rPr>
              <a:t>. </a:t>
            </a:r>
            <a:r>
              <a:rPr lang="en-US" sz="1800" b="1" i="1" dirty="0">
                <a:solidFill>
                  <a:srgbClr val="008000"/>
                </a:solidFill>
              </a:rPr>
              <a:t>Data should be sufficient to reconstruct the event, including time- series of vehicle kinematics and characteristics of the roadway and objects.</a:t>
            </a:r>
            <a:r>
              <a:rPr lang="en-US" sz="1800" dirty="0">
                <a:solidFill>
                  <a:srgbClr val="008000"/>
                </a:solidFill>
              </a:rPr>
              <a:t> </a:t>
            </a:r>
            <a:r>
              <a:rPr lang="en-US" sz="1800" dirty="0"/>
              <a:t>By sharing data, the industry will build a more comprehensive dataset than any one company could create alone. </a:t>
            </a:r>
          </a:p>
          <a:p>
            <a:pPr lvl="1"/>
            <a:endParaRPr lang="en-US" sz="1800" dirty="0"/>
          </a:p>
          <a:p>
            <a:r>
              <a:rPr lang="en-US" sz="1800" dirty="0"/>
              <a:t> </a:t>
            </a:r>
            <a:r>
              <a:rPr lang="en-US" sz="1800" dirty="0">
                <a:hlinkClick r:id="rId2" action="ppaction://hlinkfile"/>
              </a:rPr>
              <a:t>Apple's_Comments Full Text</a:t>
            </a:r>
            <a:endParaRPr lang="en-US" sz="1800" dirty="0"/>
          </a:p>
          <a:p>
            <a:endParaRPr lang="en-US" sz="1600" dirty="0"/>
          </a:p>
          <a:p>
            <a:endParaRPr lang="en-US" sz="1600" dirty="0"/>
          </a:p>
          <a:p>
            <a:endParaRPr lang="en-US" sz="1514" dirty="0"/>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Samsung:14 November 2016</a:t>
            </a:r>
          </a:p>
        </p:txBody>
      </p:sp>
      <p:sp>
        <p:nvSpPr>
          <p:cNvPr id="3" name="Content Placeholder 2"/>
          <p:cNvSpPr>
            <a:spLocks noGrp="1"/>
          </p:cNvSpPr>
          <p:nvPr>
            <p:ph idx="1"/>
          </p:nvPr>
        </p:nvSpPr>
        <p:spPr/>
        <p:txBody>
          <a:bodyPr>
            <a:normAutofit/>
          </a:bodyPr>
          <a:lstStyle/>
          <a:p>
            <a:r>
              <a:rPr lang="en-US" sz="2000" dirty="0"/>
              <a:t>Samsung purchases Harman for $8 billion.  Although Harman is most widely known for its range of in-car audio products, the company is heavily focused on connected car technology, including a platform for rolling out </a:t>
            </a:r>
            <a:r>
              <a:rPr lang="en-US" sz="2000" dirty="0">
                <a:hlinkClick r:id="rId2"/>
              </a:rPr>
              <a:t>over-the-air software updates to connected vehicles.</a:t>
            </a:r>
            <a:endParaRPr lang="en-US" sz="2000" dirty="0"/>
          </a:p>
          <a:p>
            <a:pPr>
              <a:buNone/>
            </a:pPr>
            <a:endParaRPr lang="en-US" sz="2000" dirty="0"/>
          </a:p>
          <a:p>
            <a:r>
              <a:rPr lang="en-US" sz="2000" dirty="0"/>
              <a:t> Samsung is looking to the automotive market as the next big growth sector for its hardware business…… there’s scope for Samsung to tie automotive in with its growing ecosystem of smart products and 3G/ 4G/ 5G  </a:t>
            </a:r>
            <a:r>
              <a:rPr lang="en-US" sz="2000" dirty="0" err="1"/>
              <a:t>smartphones</a:t>
            </a:r>
            <a:r>
              <a:rPr lang="en-US" sz="2000" dirty="0"/>
              <a:t>. The acquisition of Harman propels Samsung near the top of the connected vehicle market.</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447800" y="609600"/>
            <a:ext cx="5826252" cy="3282696"/>
          </a:xfrm>
        </p:spPr>
        <p:txBody>
          <a:bodyPr>
            <a:normAutofit/>
          </a:bodyPr>
          <a:lstStyle/>
          <a:p>
            <a:br>
              <a:rPr lang="en-US" dirty="0"/>
            </a:br>
            <a:r>
              <a:rPr lang="en-US" dirty="0"/>
              <a:t>Snapshot:</a:t>
            </a:r>
            <a:br>
              <a:rPr lang="en-US" dirty="0"/>
            </a:br>
            <a:r>
              <a:rPr lang="en-US" dirty="0"/>
              <a:t> Aviation Industry</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Humans </a:t>
            </a:r>
            <a:r>
              <a:rPr lang="en-US" dirty="0" err="1"/>
              <a:t>vs</a:t>
            </a:r>
            <a:r>
              <a:rPr lang="en-US" dirty="0"/>
              <a:t> Computers</a:t>
            </a:r>
          </a:p>
        </p:txBody>
      </p:sp>
      <p:sp>
        <p:nvSpPr>
          <p:cNvPr id="3" name="Content Placeholder 2"/>
          <p:cNvSpPr>
            <a:spLocks noGrp="1"/>
          </p:cNvSpPr>
          <p:nvPr>
            <p:ph idx="1"/>
          </p:nvPr>
        </p:nvSpPr>
        <p:spPr>
          <a:xfrm>
            <a:off x="304800" y="1600200"/>
            <a:ext cx="8382000" cy="4525963"/>
          </a:xfrm>
        </p:spPr>
        <p:txBody>
          <a:bodyPr>
            <a:normAutofit fontScale="85000" lnSpcReduction="20000"/>
          </a:bodyPr>
          <a:lstStyle/>
          <a:p>
            <a:r>
              <a:rPr lang="en-US" dirty="0">
                <a:solidFill>
                  <a:schemeClr val="tx1"/>
                </a:solidFill>
              </a:rPr>
              <a:t>1915:Early autopilots were used in WW I</a:t>
            </a:r>
          </a:p>
          <a:p>
            <a:r>
              <a:rPr lang="en-US" dirty="0">
                <a:solidFill>
                  <a:schemeClr val="tx1"/>
                </a:solidFill>
              </a:rPr>
              <a:t>1947: a USAF plane made the first trans-Atlantic flight with “no-hands” flying controls</a:t>
            </a:r>
          </a:p>
          <a:p>
            <a:r>
              <a:rPr lang="en-US" dirty="0">
                <a:solidFill>
                  <a:schemeClr val="tx1"/>
                </a:solidFill>
              </a:rPr>
              <a:t> Can we replace a human with tens of thousands of years of evolution with computer systems that have evolved over a hundred years!??</a:t>
            </a:r>
          </a:p>
          <a:p>
            <a:r>
              <a:rPr lang="en-US" dirty="0">
                <a:solidFill>
                  <a:schemeClr val="tx1"/>
                </a:solidFill>
              </a:rPr>
              <a:t>BUT: behavior of a computer system is predictable and less error-prone than a human! </a:t>
            </a:r>
          </a:p>
          <a:p>
            <a:pPr lvl="1">
              <a:buFont typeface="Wingdings" charset="2"/>
              <a:buChar char="Ø"/>
            </a:pPr>
            <a:r>
              <a:rPr lang="en-US" dirty="0">
                <a:solidFill>
                  <a:schemeClr val="tx1"/>
                </a:solidFill>
              </a:rPr>
              <a:t>Faults can be corrected.</a:t>
            </a:r>
          </a:p>
          <a:p>
            <a:pPr>
              <a:buFont typeface="Wingdings" charset="2"/>
              <a:buChar char="Ø"/>
            </a:pPr>
            <a:r>
              <a:rPr lang="en-US" dirty="0"/>
              <a:t> Can an connected/autonomous vehicle system be designed to behave on intuition like a human?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F06BC205-37F6-DA43-A54D-39653D71296C}" type="slidenum">
              <a:rPr lang="en-US" smtClean="0"/>
              <a:pPr/>
              <a:t>18</a:t>
            </a:fld>
            <a:endParaRPr lang="en-US"/>
          </a:p>
        </p:txBody>
      </p:sp>
      <p:sp>
        <p:nvSpPr>
          <p:cNvPr id="5" name="Footer Placeholder 4"/>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Airliners </a:t>
            </a:r>
            <a:r>
              <a:rPr lang="en-US" dirty="0" err="1"/>
              <a:t>vs</a:t>
            </a:r>
            <a:r>
              <a:rPr lang="en-US" dirty="0"/>
              <a:t> Automobiles</a:t>
            </a:r>
          </a:p>
        </p:txBody>
      </p:sp>
      <p:sp>
        <p:nvSpPr>
          <p:cNvPr id="6" name="Content Placeholder 5"/>
          <p:cNvSpPr>
            <a:spLocks noGrp="1"/>
          </p:cNvSpPr>
          <p:nvPr>
            <p:ph idx="1"/>
          </p:nvPr>
        </p:nvSpPr>
        <p:spPr/>
        <p:txBody>
          <a:bodyPr>
            <a:normAutofit lnSpcReduction="10000"/>
          </a:bodyPr>
          <a:lstStyle/>
          <a:p>
            <a:r>
              <a:rPr lang="en-US" dirty="0">
                <a:solidFill>
                  <a:schemeClr val="tx1"/>
                </a:solidFill>
              </a:rPr>
              <a:t>Airliners  and supersonic fighters of today rely on multiple computer systems to get airborne, cruise, and land.</a:t>
            </a:r>
          </a:p>
          <a:p>
            <a:r>
              <a:rPr lang="en-US" dirty="0">
                <a:solidFill>
                  <a:schemeClr val="tx1"/>
                </a:solidFill>
              </a:rPr>
              <a:t> Computerized safeguards are designed to kick in automatically during emergencies such as engine failure at take-off</a:t>
            </a:r>
          </a:p>
          <a:p>
            <a:r>
              <a:rPr lang="en-US" dirty="0">
                <a:solidFill>
                  <a:schemeClr val="tx1"/>
                </a:solidFill>
              </a:rPr>
              <a:t>The automotive industry needs to build “use-cases” and demonstrate solutions in similar fashion.</a:t>
            </a:r>
          </a:p>
        </p:txBody>
      </p:sp>
      <p:sp>
        <p:nvSpPr>
          <p:cNvPr id="4" name="Slide Number Placeholder 3"/>
          <p:cNvSpPr>
            <a:spLocks noGrp="1"/>
          </p:cNvSpPr>
          <p:nvPr>
            <p:ph type="sldNum" sz="quarter" idx="12"/>
          </p:nvPr>
        </p:nvSpPr>
        <p:spPr/>
        <p:txBody>
          <a:bodyPr/>
          <a:lstStyle/>
          <a:p>
            <a:fld id="{F06BC205-37F6-DA43-A54D-39653D71296C}" type="slidenum">
              <a:rPr lang="en-US" smtClean="0"/>
              <a:pPr/>
              <a:t>19</a:t>
            </a:fld>
            <a:endParaRPr lang="en-US"/>
          </a:p>
        </p:txBody>
      </p:sp>
      <p:sp>
        <p:nvSpPr>
          <p:cNvPr id="7" name="Footer Placeholder 6"/>
          <p:cNvSpPr>
            <a:spLocks noGrp="1"/>
          </p:cNvSpPr>
          <p:nvPr>
            <p:ph type="ftr" sz="quarter" idx="11"/>
          </p:nvPr>
        </p:nvSpPr>
        <p:spPr/>
        <p:txBody>
          <a:bodyPr/>
          <a:lstStyle/>
          <a:p>
            <a:r>
              <a:rPr lang="en-US"/>
              <a:t>kay das</a:t>
            </a:r>
          </a:p>
        </p:txBody>
      </p:sp>
      <p:sp>
        <p:nvSpPr>
          <p:cNvPr id="8" name="Date Placeholder 7"/>
          <p:cNvSpPr>
            <a:spLocks noGrp="1"/>
          </p:cNvSpPr>
          <p:nvPr>
            <p:ph type="dt" sz="half" idx="10"/>
          </p:nvPr>
        </p:nvSpPr>
        <p:spPr/>
        <p:txBody>
          <a:bodyPr/>
          <a:lstStyle/>
          <a:p>
            <a:r>
              <a:rPr lang="en-US"/>
              <a:t>6 December 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8900" y="127001"/>
            <a:ext cx="8915400" cy="761999"/>
          </a:xfrm>
        </p:spPr>
        <p:txBody>
          <a:bodyPr>
            <a:normAutofit fontScale="90000"/>
          </a:bodyPr>
          <a:lstStyle/>
          <a:p>
            <a:r>
              <a:rPr lang="en-US" sz="4800" dirty="0"/>
              <a:t>Agenda</a:t>
            </a:r>
          </a:p>
        </p:txBody>
      </p:sp>
      <p:sp>
        <p:nvSpPr>
          <p:cNvPr id="9" name="Content Placeholder 8"/>
          <p:cNvSpPr>
            <a:spLocks noGrp="1"/>
          </p:cNvSpPr>
          <p:nvPr>
            <p:ph idx="1"/>
          </p:nvPr>
        </p:nvSpPr>
        <p:spPr>
          <a:xfrm>
            <a:off x="990600" y="1079500"/>
            <a:ext cx="7313613" cy="4303338"/>
          </a:xfrm>
        </p:spPr>
        <p:txBody>
          <a:bodyPr>
            <a:noAutofit/>
          </a:bodyPr>
          <a:lstStyle/>
          <a:p>
            <a:r>
              <a:rPr lang="en-US" sz="1600" dirty="0"/>
              <a:t>What’s going on…</a:t>
            </a:r>
          </a:p>
          <a:p>
            <a:r>
              <a:rPr lang="en-US" sz="1600" dirty="0"/>
              <a:t>Industry Snapshots</a:t>
            </a:r>
          </a:p>
          <a:p>
            <a:pPr lvl="1"/>
            <a:r>
              <a:rPr lang="en-US" sz="1600" dirty="0"/>
              <a:t>The Automobile Industry</a:t>
            </a:r>
          </a:p>
          <a:p>
            <a:pPr lvl="1"/>
            <a:r>
              <a:rPr lang="en-US" sz="1600" dirty="0"/>
              <a:t>The Communication/ Consumer Industry </a:t>
            </a:r>
          </a:p>
          <a:p>
            <a:pPr lvl="1"/>
            <a:r>
              <a:rPr lang="en-US" sz="1600" dirty="0"/>
              <a:t>The Aviation Industry</a:t>
            </a:r>
          </a:p>
          <a:p>
            <a:r>
              <a:rPr lang="en-US" sz="1600" dirty="0"/>
              <a:t>Technology Snapshots</a:t>
            </a:r>
          </a:p>
          <a:p>
            <a:pPr lvl="1"/>
            <a:r>
              <a:rPr lang="en-US" sz="1600" dirty="0"/>
              <a:t>Current Technology</a:t>
            </a:r>
          </a:p>
          <a:p>
            <a:pPr lvl="1"/>
            <a:r>
              <a:rPr lang="en-US" sz="1600" dirty="0"/>
              <a:t>Data </a:t>
            </a:r>
            <a:r>
              <a:rPr lang="en-US" sz="1600" dirty="0" err="1"/>
              <a:t>vs</a:t>
            </a:r>
            <a:r>
              <a:rPr lang="en-US" sz="1600" dirty="0"/>
              <a:t> Computation Approaches</a:t>
            </a:r>
          </a:p>
          <a:p>
            <a:pPr lvl="1"/>
            <a:r>
              <a:rPr lang="en-US" sz="1600" dirty="0"/>
              <a:t>More than Moore</a:t>
            </a:r>
          </a:p>
          <a:p>
            <a:pPr lvl="1"/>
            <a:r>
              <a:rPr lang="en-US" sz="1600" dirty="0"/>
              <a:t>Shannon’s Law</a:t>
            </a:r>
          </a:p>
          <a:p>
            <a:pPr lvl="1"/>
            <a:r>
              <a:rPr lang="en-US" sz="1600" dirty="0"/>
              <a:t>Location Systems</a:t>
            </a:r>
          </a:p>
          <a:p>
            <a:r>
              <a:rPr lang="en-US" sz="1600" dirty="0"/>
              <a:t>The Need for Validation/ </a:t>
            </a:r>
            <a:r>
              <a:rPr lang="en-US" sz="1600" dirty="0" err="1"/>
              <a:t>Testbeds</a:t>
            </a:r>
            <a:endParaRPr lang="en-US" sz="1600" dirty="0"/>
          </a:p>
          <a:p>
            <a:r>
              <a:rPr lang="en-US" sz="1600" dirty="0"/>
              <a:t> Proposal: Aquarius</a:t>
            </a:r>
          </a:p>
          <a:p>
            <a:r>
              <a:rPr lang="en-US" sz="1600" dirty="0"/>
              <a:t>Take-away…</a:t>
            </a:r>
          </a:p>
          <a:p>
            <a:endParaRPr lang="en-US" sz="1600" dirty="0"/>
          </a:p>
          <a:p>
            <a:pPr>
              <a:buNone/>
            </a:pPr>
            <a:r>
              <a:rPr lang="en-US" sz="1600" dirty="0"/>
              <a:t>Addenda (Google Car/ </a:t>
            </a:r>
            <a:r>
              <a:rPr lang="en-US" sz="1600" dirty="0" err="1"/>
              <a:t>Uber</a:t>
            </a:r>
            <a:r>
              <a:rPr lang="en-US" sz="1600" dirty="0"/>
              <a:t>/ Augmented Reality)</a:t>
            </a:r>
          </a:p>
        </p:txBody>
      </p:sp>
      <p:sp>
        <p:nvSpPr>
          <p:cNvPr id="4" name="Footer Placeholder 3"/>
          <p:cNvSpPr>
            <a:spLocks noGrp="1"/>
          </p:cNvSpPr>
          <p:nvPr>
            <p:ph type="ftr" sz="quarter" idx="11"/>
          </p:nvPr>
        </p:nvSpPr>
        <p:spPr/>
        <p:txBody>
          <a:bodyPr/>
          <a:lstStyle/>
          <a:p>
            <a:r>
              <a:rPr lang="en-US" dirty="0" err="1"/>
              <a:t>kay</a:t>
            </a:r>
            <a:r>
              <a:rPr lang="en-US" dirty="0"/>
              <a:t> das</a:t>
            </a:r>
          </a:p>
        </p:txBody>
      </p:sp>
      <p:sp>
        <p:nvSpPr>
          <p:cNvPr id="5" name="Slide Number Placeholder 4"/>
          <p:cNvSpPr>
            <a:spLocks noGrp="1"/>
          </p:cNvSpPr>
          <p:nvPr>
            <p:ph type="sldNum" sz="quarter" idx="12"/>
          </p:nvPr>
        </p:nvSpPr>
        <p:spPr/>
        <p:txBody>
          <a:bodyPr/>
          <a:lstStyle/>
          <a:p>
            <a:fld id="{F06BC205-37F6-DA43-A54D-39653D71296C}"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228601"/>
            <a:ext cx="7999413" cy="1264024"/>
          </a:xfrm>
        </p:spPr>
        <p:txBody>
          <a:bodyPr/>
          <a:lstStyle/>
          <a:p>
            <a:r>
              <a:rPr lang="en-US" dirty="0"/>
              <a:t>Window from Aviation</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Airplane automation can be calibrated to different levels by crew</a:t>
            </a:r>
          </a:p>
          <a:p>
            <a:r>
              <a:rPr lang="en-US" dirty="0">
                <a:solidFill>
                  <a:schemeClr val="tx1"/>
                </a:solidFill>
              </a:rPr>
              <a:t>Airlines require two pilots in cockpit:</a:t>
            </a:r>
          </a:p>
          <a:p>
            <a:pPr lvl="1"/>
            <a:r>
              <a:rPr lang="en-US" dirty="0">
                <a:solidFill>
                  <a:schemeClr val="tx1"/>
                </a:solidFill>
              </a:rPr>
              <a:t> pilot manipulates controls</a:t>
            </a:r>
          </a:p>
          <a:p>
            <a:pPr lvl="1"/>
            <a:r>
              <a:rPr lang="en-US" dirty="0">
                <a:solidFill>
                  <a:schemeClr val="tx1"/>
                </a:solidFill>
              </a:rPr>
              <a:t>co-pilot monitors the automated systems</a:t>
            </a:r>
          </a:p>
          <a:p>
            <a:r>
              <a:rPr lang="en-US" dirty="0">
                <a:solidFill>
                  <a:schemeClr val="tx1"/>
                </a:solidFill>
              </a:rPr>
              <a:t>Humans tend to be poor monitors </a:t>
            </a:r>
          </a:p>
          <a:p>
            <a:pPr lvl="1"/>
            <a:r>
              <a:rPr lang="en-US" dirty="0">
                <a:solidFill>
                  <a:schemeClr val="tx1"/>
                </a:solidFill>
              </a:rPr>
              <a:t>So airliners have extensive visual and aural warnings for pilots for “out of limit” conditions[6]</a:t>
            </a:r>
          </a:p>
          <a:p>
            <a:pPr lvl="1"/>
            <a:r>
              <a:rPr lang="en-US" dirty="0">
                <a:solidFill>
                  <a:schemeClr val="tx1"/>
                </a:solidFill>
              </a:rPr>
              <a:t>Automobile automation needs to monitor the enforcement of road rules and speed limits</a:t>
            </a:r>
          </a:p>
          <a:p>
            <a:endParaRPr lang="en-US" dirty="0"/>
          </a:p>
        </p:txBody>
      </p:sp>
      <p:sp>
        <p:nvSpPr>
          <p:cNvPr id="4" name="Slide Number Placeholder 3"/>
          <p:cNvSpPr>
            <a:spLocks noGrp="1"/>
          </p:cNvSpPr>
          <p:nvPr>
            <p:ph type="sldNum" sz="quarter" idx="12"/>
          </p:nvPr>
        </p:nvSpPr>
        <p:spPr/>
        <p:txBody>
          <a:bodyPr/>
          <a:lstStyle/>
          <a:p>
            <a:fld id="{F06BC205-37F6-DA43-A54D-39653D71296C}" type="slidenum">
              <a:rPr lang="en-US" smtClean="0"/>
              <a:pPr/>
              <a:t>20</a:t>
            </a:fld>
            <a:endParaRPr lang="en-US"/>
          </a:p>
        </p:txBody>
      </p:sp>
      <p:sp>
        <p:nvSpPr>
          <p:cNvPr id="5" name="Footer Placeholder 4"/>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Lines of Code</a:t>
            </a:r>
          </a:p>
        </p:txBody>
      </p:sp>
      <p:sp>
        <p:nvSpPr>
          <p:cNvPr id="11" name="Content Placeholder 10"/>
          <p:cNvSpPr>
            <a:spLocks noGrp="1"/>
          </p:cNvSpPr>
          <p:nvPr>
            <p:ph idx="1"/>
          </p:nvPr>
        </p:nvSpPr>
        <p:spPr/>
        <p:txBody>
          <a:bodyPr/>
          <a:lstStyle/>
          <a:p>
            <a:r>
              <a:rPr lang="en-US" dirty="0"/>
              <a:t>Space Shuttle: 500,000 </a:t>
            </a:r>
          </a:p>
          <a:p>
            <a:r>
              <a:rPr lang="en-US" dirty="0"/>
              <a:t>Boeing 787 (</a:t>
            </a:r>
            <a:r>
              <a:rPr lang="en-US" dirty="0" err="1"/>
              <a:t>Dreamliner</a:t>
            </a:r>
            <a:r>
              <a:rPr lang="en-US" dirty="0"/>
              <a:t>): 7 million </a:t>
            </a:r>
          </a:p>
          <a:p>
            <a:r>
              <a:rPr lang="en-US" dirty="0"/>
              <a:t>Mercedes S: 100 million</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Software Quality: ISO 26262</a:t>
            </a:r>
          </a:p>
        </p:txBody>
      </p:sp>
      <p:sp>
        <p:nvSpPr>
          <p:cNvPr id="7" name="Content Placeholder 6"/>
          <p:cNvSpPr>
            <a:spLocks noGrp="1"/>
          </p:cNvSpPr>
          <p:nvPr>
            <p:ph idx="1"/>
          </p:nvPr>
        </p:nvSpPr>
        <p:spPr/>
        <p:txBody>
          <a:bodyPr>
            <a:normAutofit fontScale="55000" lnSpcReduction="20000"/>
          </a:bodyPr>
          <a:lstStyle/>
          <a:p>
            <a:r>
              <a:rPr lang="en-US" dirty="0"/>
              <a:t>International standard for functional safety of electrical and/or electronic systems in automobiles applicable throughout the lifecycle defined in 2011.</a:t>
            </a:r>
          </a:p>
          <a:p>
            <a:r>
              <a:rPr lang="en-US" dirty="0"/>
              <a:t>Functional safety features for automotive product development phases: 	</a:t>
            </a:r>
          </a:p>
          <a:p>
            <a:pPr lvl="1">
              <a:buFont typeface="Wingdings" charset="2"/>
              <a:buChar char="v"/>
            </a:pPr>
            <a:r>
              <a:rPr lang="en-US" dirty="0"/>
              <a:t>specification,</a:t>
            </a:r>
          </a:p>
          <a:p>
            <a:pPr lvl="1">
              <a:buFont typeface="Wingdings" charset="2"/>
              <a:buChar char="v"/>
            </a:pPr>
            <a:r>
              <a:rPr lang="en-US" dirty="0"/>
              <a:t>design</a:t>
            </a:r>
          </a:p>
          <a:p>
            <a:pPr lvl="1">
              <a:buFont typeface="Wingdings" charset="2"/>
              <a:buChar char="v"/>
            </a:pPr>
            <a:r>
              <a:rPr lang="en-US" dirty="0"/>
              <a:t>implementation,</a:t>
            </a:r>
          </a:p>
          <a:p>
            <a:pPr lvl="1">
              <a:buFont typeface="Wingdings" charset="2"/>
              <a:buChar char="v"/>
            </a:pPr>
            <a:r>
              <a:rPr lang="en-US" dirty="0"/>
              <a:t>integration</a:t>
            </a:r>
          </a:p>
          <a:p>
            <a:pPr lvl="1">
              <a:buFont typeface="Wingdings" charset="2"/>
              <a:buChar char="v"/>
            </a:pPr>
            <a:r>
              <a:rPr lang="en-US" dirty="0"/>
              <a:t>verification</a:t>
            </a:r>
          </a:p>
          <a:p>
            <a:pPr lvl="1">
              <a:buFont typeface="Wingdings" charset="2"/>
              <a:buChar char="v"/>
            </a:pPr>
            <a:r>
              <a:rPr lang="en-US" dirty="0"/>
              <a:t>validation</a:t>
            </a:r>
          </a:p>
          <a:p>
            <a:pPr lvl="1">
              <a:buFont typeface="Wingdings" charset="2"/>
              <a:buChar char="v"/>
            </a:pPr>
            <a:r>
              <a:rPr lang="en-US" dirty="0"/>
              <a:t>production release.</a:t>
            </a:r>
          </a:p>
          <a:p>
            <a:pPr lvl="1">
              <a:buNone/>
            </a:pPr>
            <a:r>
              <a:rPr lang="en-US" dirty="0"/>
              <a:t> </a:t>
            </a:r>
          </a:p>
          <a:p>
            <a:r>
              <a:rPr lang="en-US" dirty="0"/>
              <a:t>Lifecycle: management, development, production, operation, service, de-commissioning)</a:t>
            </a:r>
          </a:p>
          <a:p>
            <a:pPr>
              <a:buNone/>
            </a:pPr>
            <a:endParaRPr lang="en-US" dirty="0"/>
          </a:p>
          <a:p>
            <a:r>
              <a:rPr lang="en-US" dirty="0"/>
              <a:t>Defined in 2011</a:t>
            </a:r>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22</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Software Quality: ISO26262 </a:t>
            </a:r>
          </a:p>
        </p:txBody>
      </p:sp>
      <p:sp>
        <p:nvSpPr>
          <p:cNvPr id="7" name="Content Placeholder 6"/>
          <p:cNvSpPr>
            <a:spLocks noGrp="1"/>
          </p:cNvSpPr>
          <p:nvPr>
            <p:ph idx="1"/>
          </p:nvPr>
        </p:nvSpPr>
        <p:spPr/>
        <p:txBody>
          <a:bodyPr>
            <a:normAutofit fontScale="92500" lnSpcReduction="20000"/>
          </a:bodyPr>
          <a:lstStyle/>
          <a:p>
            <a:r>
              <a:rPr lang="en-US" dirty="0"/>
              <a:t>Software controls everything from safety critical systems like brakes and power steering, infotainment, to basic vehicle controls like doors and windows, and extending to V2V, V2I</a:t>
            </a:r>
          </a:p>
          <a:p>
            <a:endParaRPr lang="en-US" dirty="0"/>
          </a:p>
          <a:p>
            <a:r>
              <a:rPr lang="en-US" dirty="0"/>
              <a:t>ISO 26262 uses one of four Automotive Safety Integrity Levels (</a:t>
            </a:r>
            <a:r>
              <a:rPr lang="en-US" dirty="0" err="1"/>
              <a:t>ASILs</a:t>
            </a:r>
            <a:r>
              <a:rPr lang="en-US" dirty="0"/>
              <a:t>) -  (A, B, C or D to specify the item’s or element’s necessary safety requirements for achieving an acceptable level of risk,</a:t>
            </a:r>
          </a:p>
          <a:p>
            <a:r>
              <a:rPr lang="en-US" dirty="0"/>
              <a:t> D is most stringent and A least stringent. </a:t>
            </a:r>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23</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447800" y="609600"/>
            <a:ext cx="5826252" cy="3282696"/>
          </a:xfrm>
        </p:spPr>
        <p:txBody>
          <a:bodyPr>
            <a:normAutofit/>
          </a:bodyPr>
          <a:lstStyle/>
          <a:p>
            <a:br>
              <a:rPr lang="en-US" dirty="0"/>
            </a:br>
            <a:r>
              <a:rPr lang="en-US" dirty="0"/>
              <a:t>Validation/ Test Beds</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Validation</a:t>
            </a:r>
          </a:p>
        </p:txBody>
      </p:sp>
      <p:sp>
        <p:nvSpPr>
          <p:cNvPr id="3" name="Content Placeholder 2"/>
          <p:cNvSpPr>
            <a:spLocks noGrp="1"/>
          </p:cNvSpPr>
          <p:nvPr>
            <p:ph idx="1"/>
          </p:nvPr>
        </p:nvSpPr>
        <p:spPr/>
        <p:txBody>
          <a:bodyPr>
            <a:normAutofit fontScale="70000" lnSpcReduction="20000"/>
          </a:bodyPr>
          <a:lstStyle/>
          <a:p>
            <a:r>
              <a:rPr lang="en-US" dirty="0"/>
              <a:t>A range of products and systems will compete for market entry from diverse sources and nations. The market is worldwide. </a:t>
            </a:r>
          </a:p>
          <a:p>
            <a:r>
              <a:rPr lang="en-US" dirty="0"/>
              <a:t>However, a significant challenge exists in validating prototypes and final systems productized for market entry. </a:t>
            </a:r>
          </a:p>
          <a:p>
            <a:r>
              <a:rPr lang="en-US" dirty="0"/>
              <a:t>The cost of failure is high as human life is in the loop. Systems need to be vetted for high reliability performance (probably with reliability specifications in the five to seven 9’s). </a:t>
            </a:r>
          </a:p>
          <a:p>
            <a:r>
              <a:rPr lang="en-US" dirty="0"/>
              <a:t>System complexity is very high due to the need for multiple technologies (laser, imaging, radar, cellular, </a:t>
            </a:r>
            <a:r>
              <a:rPr lang="en-US" dirty="0" err="1"/>
              <a:t>WiFi</a:t>
            </a:r>
            <a:r>
              <a:rPr lang="en-US" dirty="0"/>
              <a:t>, GPS)  to deliver the required level of reliability. </a:t>
            </a:r>
          </a:p>
          <a:p>
            <a:r>
              <a:rPr lang="en-US" dirty="0"/>
              <a:t>It is possible that tailored operating systems will need to be designed due to the unique environment.</a:t>
            </a:r>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25</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Need for Validation (continued)</a:t>
            </a:r>
          </a:p>
        </p:txBody>
      </p:sp>
      <p:sp>
        <p:nvSpPr>
          <p:cNvPr id="3" name="Content Placeholder 2"/>
          <p:cNvSpPr>
            <a:spLocks noGrp="1"/>
          </p:cNvSpPr>
          <p:nvPr>
            <p:ph idx="1"/>
          </p:nvPr>
        </p:nvSpPr>
        <p:spPr/>
        <p:txBody>
          <a:bodyPr>
            <a:normAutofit fontScale="55000" lnSpcReduction="20000"/>
          </a:bodyPr>
          <a:lstStyle/>
          <a:p>
            <a:r>
              <a:rPr lang="en-US" dirty="0"/>
              <a:t>Existing approaches to validation are still in fledgling development. </a:t>
            </a:r>
          </a:p>
          <a:p>
            <a:pPr>
              <a:buNone/>
            </a:pPr>
            <a:endParaRPr lang="en-US" dirty="0"/>
          </a:p>
          <a:p>
            <a:r>
              <a:rPr lang="en-US" dirty="0"/>
              <a:t>There are two current approaches. </a:t>
            </a:r>
          </a:p>
          <a:p>
            <a:pPr lvl="1"/>
            <a:r>
              <a:rPr lang="en-US" dirty="0"/>
              <a:t>The first, instituted by the US DOT and other entities in Europe and Asia, involves real life-sized test beds with real vehicles. </a:t>
            </a:r>
          </a:p>
          <a:p>
            <a:pPr lvl="1"/>
            <a:r>
              <a:rPr lang="en-US" dirty="0"/>
              <a:t>The second approach relies on computer modeling and simulations of use cases, and there are currently several in development. </a:t>
            </a:r>
          </a:p>
          <a:p>
            <a:pPr lvl="1"/>
            <a:endParaRPr lang="en-US" dirty="0"/>
          </a:p>
          <a:p>
            <a:r>
              <a:rPr lang="en-US" dirty="0"/>
              <a:t>While the first approach is the most accurate possible, demands on cost, real estate, and logistics are very high. </a:t>
            </a:r>
          </a:p>
          <a:p>
            <a:endParaRPr lang="en-US" dirty="0"/>
          </a:p>
          <a:p>
            <a:r>
              <a:rPr lang="en-US" dirty="0"/>
              <a:t>The second approach is highly configurable and less expensive to develop but validation of the models themselves, with constant updating as newer systems are developed, will be a major challenge. Observing the totality of an event can also be severely limited by dependence on two-dimensional displays, even if more than one is employed. There would be no “touch and feel”.</a:t>
            </a:r>
          </a:p>
          <a:p>
            <a:pPr>
              <a:buNone/>
            </a:pPr>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26</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447800" y="609600"/>
            <a:ext cx="5826252" cy="3282696"/>
          </a:xfrm>
        </p:spPr>
        <p:txBody>
          <a:bodyPr>
            <a:normAutofit/>
          </a:bodyPr>
          <a:lstStyle/>
          <a:p>
            <a:br>
              <a:rPr lang="en-US" dirty="0"/>
            </a:br>
            <a:r>
              <a:rPr lang="en-US" dirty="0"/>
              <a:t>Current and Developing Test Beds</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err="1"/>
              <a:t>Testbeds</a:t>
            </a:r>
            <a:r>
              <a:rPr lang="en-US" dirty="0"/>
              <a:t> in Existence</a:t>
            </a:r>
          </a:p>
        </p:txBody>
      </p:sp>
      <p:sp>
        <p:nvSpPr>
          <p:cNvPr id="12" name="Content Placeholder 11"/>
          <p:cNvSpPr>
            <a:spLocks noGrp="1"/>
          </p:cNvSpPr>
          <p:nvPr>
            <p:ph idx="1"/>
          </p:nvPr>
        </p:nvSpPr>
        <p:spPr/>
        <p:txBody>
          <a:bodyPr/>
          <a:lstStyle/>
          <a:p>
            <a:pPr lvl="0"/>
            <a:endParaRPr lang="en-US" sz="2000" dirty="0"/>
          </a:p>
          <a:p>
            <a:pPr lvl="0"/>
            <a:r>
              <a:rPr lang="en-US" sz="2000" dirty="0"/>
              <a:t>M City, Ann Arbor, MI</a:t>
            </a:r>
          </a:p>
          <a:p>
            <a:pPr lvl="0"/>
            <a:r>
              <a:rPr lang="en-US" sz="2000" dirty="0"/>
              <a:t>US </a:t>
            </a:r>
            <a:r>
              <a:rPr lang="en-US" sz="2000" dirty="0" err="1"/>
              <a:t>DoT</a:t>
            </a:r>
            <a:r>
              <a:rPr lang="en-US" sz="2000" dirty="0"/>
              <a:t> </a:t>
            </a:r>
            <a:r>
              <a:rPr lang="en-US" sz="2000" dirty="0" err="1"/>
              <a:t>Testbed</a:t>
            </a:r>
            <a:r>
              <a:rPr lang="en-US" sz="2000" dirty="0"/>
              <a:t>, Ann Arbor, MI</a:t>
            </a:r>
          </a:p>
          <a:p>
            <a:pPr lvl="0"/>
            <a:r>
              <a:rPr lang="en-US" sz="2000" dirty="0"/>
              <a:t>Turner Fairbank Highway Research Center, </a:t>
            </a:r>
            <a:r>
              <a:rPr lang="en-US" sz="2000" dirty="0" err="1"/>
              <a:t>McLean,VA</a:t>
            </a:r>
            <a:endParaRPr lang="en-US" sz="2000" dirty="0"/>
          </a:p>
          <a:p>
            <a:pPr lvl="0"/>
            <a:r>
              <a:rPr lang="en-US" sz="2000" dirty="0"/>
              <a:t>Partner Test Beds: Palo Alto CA, Orlando FL, Manhattan NY</a:t>
            </a:r>
          </a:p>
          <a:p>
            <a:pPr lvl="0"/>
            <a:r>
              <a:rPr lang="en-US" sz="2000" dirty="0"/>
              <a:t>Enterprise Network Operation Center, Oak Ridge, TN</a:t>
            </a:r>
          </a:p>
          <a:p>
            <a:pPr lvl="0"/>
            <a:r>
              <a:rPr lang="en-US" sz="2000" dirty="0"/>
              <a:t>Transportation Research Center, Ohio</a:t>
            </a:r>
          </a:p>
          <a:p>
            <a:pPr lvl="0"/>
            <a:r>
              <a:rPr lang="en-US" sz="2000" dirty="0"/>
              <a:t> </a:t>
            </a:r>
            <a:r>
              <a:rPr lang="en-US" sz="2000" dirty="0" err="1"/>
              <a:t>AstaZero</a:t>
            </a:r>
            <a:r>
              <a:rPr lang="en-US" sz="2000" dirty="0"/>
              <a:t>, Sweden</a:t>
            </a:r>
          </a:p>
          <a:p>
            <a:pPr lvl="0"/>
            <a:r>
              <a:rPr lang="en-US" sz="2000" dirty="0"/>
              <a:t> American Center for Mobility, Ypsilanti, MI</a:t>
            </a:r>
          </a:p>
          <a:p>
            <a:pPr>
              <a:buNone/>
            </a:pPr>
            <a:endParaRPr lang="en-US" dirty="0"/>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Transportation Research Center, Ohio - 2</a:t>
            </a:r>
            <a:br>
              <a:rPr lang="en-US" sz="3200" dirty="0"/>
            </a:br>
            <a:r>
              <a:rPr lang="en-US" sz="3200" dirty="0"/>
              <a:t>(no current driverless testing):</a:t>
            </a:r>
          </a:p>
        </p:txBody>
      </p:sp>
      <p:pic>
        <p:nvPicPr>
          <p:cNvPr id="9" name="Picture 8"/>
          <p:cNvPicPr>
            <a:picLocks noChangeAspect="1"/>
          </p:cNvPicPr>
          <p:nvPr/>
        </p:nvPicPr>
        <p:blipFill>
          <a:blip r:embed="rId2"/>
          <a:stretch>
            <a:fillRect/>
          </a:stretch>
        </p:blipFill>
        <p:spPr>
          <a:xfrm>
            <a:off x="469900" y="1549382"/>
            <a:ext cx="8204200" cy="2844800"/>
          </a:xfrm>
          <a:prstGeom prst="rect">
            <a:avLst/>
          </a:prstGeom>
        </p:spPr>
      </p:pic>
      <p:sp>
        <p:nvSpPr>
          <p:cNvPr id="10" name="Rectangle 9"/>
          <p:cNvSpPr/>
          <p:nvPr/>
        </p:nvSpPr>
        <p:spPr>
          <a:xfrm>
            <a:off x="469901" y="4614324"/>
            <a:ext cx="8216900" cy="1815882"/>
          </a:xfrm>
          <a:prstGeom prst="rect">
            <a:avLst/>
          </a:prstGeom>
        </p:spPr>
        <p:txBody>
          <a:bodyPr wrap="square">
            <a:spAutoFit/>
          </a:bodyPr>
          <a:lstStyle/>
          <a:p>
            <a:pPr>
              <a:buFont typeface="Wingdings" charset="2"/>
              <a:buChar char="u"/>
            </a:pPr>
            <a:r>
              <a:rPr lang="en-US" sz="1400" dirty="0"/>
              <a:t> Specializes in research and development testing services.  </a:t>
            </a:r>
          </a:p>
          <a:p>
            <a:pPr>
              <a:buFont typeface="Wingdings" charset="2"/>
              <a:buChar char="u"/>
            </a:pPr>
            <a:r>
              <a:rPr lang="en-US" sz="1400" dirty="0"/>
              <a:t> Brake, crashworthiness, emissions, durability, fuel economy, handling, driver training classes and    performance testing</a:t>
            </a:r>
          </a:p>
          <a:p>
            <a:pPr>
              <a:buFont typeface="Wingdings" charset="2"/>
              <a:buChar char="u"/>
            </a:pPr>
            <a:r>
              <a:rPr lang="en-US" sz="1400" dirty="0"/>
              <a:t> Independent automotive proving ground with 12 km test track, 450m </a:t>
            </a:r>
            <a:r>
              <a:rPr lang="en-US" sz="1400" dirty="0" err="1"/>
              <a:t>x</a:t>
            </a:r>
            <a:r>
              <a:rPr lang="en-US" sz="1400" dirty="0"/>
              <a:t> 450m vehicle dynamics area, skid pad, wet basalt and tile surfaces, emissions lab, dynamic handling courses, off-highway area, and crash test barrier and simulator sled.</a:t>
            </a:r>
          </a:p>
          <a:p>
            <a:pPr>
              <a:buFont typeface="Wingdings" charset="2"/>
              <a:buChar char="u"/>
            </a:pPr>
            <a:r>
              <a:rPr lang="en-US" sz="1400" dirty="0"/>
              <a:t> </a:t>
            </a:r>
            <a:r>
              <a:rPr lang="en-US" sz="1400" dirty="0">
                <a:hlinkClick r:id="rId3"/>
              </a:rPr>
              <a:t>www.trcpg.com</a:t>
            </a:r>
            <a:endParaRPr lang="en-US" sz="1400" dirty="0"/>
          </a:p>
          <a:p>
            <a:pPr>
              <a:buFont typeface="Wingdings" charset="2"/>
              <a:buChar char="u"/>
            </a:pPr>
            <a:endParaRPr lang="en-US" sz="1400" dirty="0"/>
          </a:p>
        </p:txBody>
      </p:sp>
      <p:sp>
        <p:nvSpPr>
          <p:cNvPr id="11" name="Date Placeholder 10"/>
          <p:cNvSpPr>
            <a:spLocks noGrp="1"/>
          </p:cNvSpPr>
          <p:nvPr>
            <p:ph type="dt" sz="half" idx="10"/>
          </p:nvPr>
        </p:nvSpPr>
        <p:spPr/>
        <p:txBody>
          <a:bodyPr/>
          <a:lstStyle/>
          <a:p>
            <a:r>
              <a:rPr lang="en-US"/>
              <a:t>6 December 2016</a:t>
            </a:r>
          </a:p>
        </p:txBody>
      </p:sp>
      <p:sp>
        <p:nvSpPr>
          <p:cNvPr id="12" name="Slide Number Placeholder 11"/>
          <p:cNvSpPr>
            <a:spLocks noGrp="1"/>
          </p:cNvSpPr>
          <p:nvPr>
            <p:ph type="sldNum" sz="quarter" idx="12"/>
          </p:nvPr>
        </p:nvSpPr>
        <p:spPr/>
        <p:txBody>
          <a:bodyPr/>
          <a:lstStyle/>
          <a:p>
            <a:fld id="{5FDDA138-F6F4-F546-8865-B82515508D68}" type="slidenum">
              <a:rPr lang="en-US" smtClean="0"/>
              <a:pPr/>
              <a:t>29</a:t>
            </a:fld>
            <a:endParaRPr lang="en-US"/>
          </a:p>
        </p:txBody>
      </p:sp>
      <p:sp>
        <p:nvSpPr>
          <p:cNvPr id="13" name="Footer Placeholder 12"/>
          <p:cNvSpPr>
            <a:spLocks noGrp="1"/>
          </p:cNvSpPr>
          <p:nvPr>
            <p:ph type="ftr" sz="quarter" idx="11"/>
          </p:nvPr>
        </p:nvSpPr>
        <p:spPr/>
        <p:txBody>
          <a:bodyPr/>
          <a:lstStyle/>
          <a:p>
            <a:r>
              <a:rPr lang="en-US"/>
              <a:t>kay das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What’s Going On… - 1</a:t>
            </a:r>
          </a:p>
        </p:txBody>
      </p:sp>
      <p:sp>
        <p:nvSpPr>
          <p:cNvPr id="3" name="Content Placeholder 2"/>
          <p:cNvSpPr>
            <a:spLocks noGrp="1"/>
          </p:cNvSpPr>
          <p:nvPr>
            <p:ph idx="1"/>
          </p:nvPr>
        </p:nvSpPr>
        <p:spPr>
          <a:xfrm>
            <a:off x="457200" y="1066800"/>
            <a:ext cx="8229600" cy="5410200"/>
          </a:xfrm>
        </p:spPr>
        <p:txBody>
          <a:bodyPr>
            <a:normAutofit fontScale="85000" lnSpcReduction="10000"/>
          </a:bodyPr>
          <a:lstStyle/>
          <a:p>
            <a:r>
              <a:rPr lang="en-US" dirty="0"/>
              <a:t>There is currently much on-going activity in the research and design of systems to enhance the safety of vehicular traffic on roads and highways. </a:t>
            </a:r>
          </a:p>
          <a:p>
            <a:pPr>
              <a:buNone/>
            </a:pPr>
            <a:endParaRPr lang="en-US" dirty="0"/>
          </a:p>
          <a:p>
            <a:r>
              <a:rPr lang="en-US" dirty="0"/>
              <a:t>These include vehicle-based and infrastructure-based electronics systems with extension to personal devices. </a:t>
            </a:r>
          </a:p>
          <a:p>
            <a:endParaRPr lang="en-US" dirty="0"/>
          </a:p>
          <a:p>
            <a:r>
              <a:rPr lang="en-US" dirty="0"/>
              <a:t>These systems work collaboratively in an intelligent and reconfigurable network environment characterized by multiple localized and dynamically changing motion control loops which include each individual vehicle driver (and pedestrian). </a:t>
            </a:r>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3</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8100" y="956155"/>
            <a:ext cx="6383866" cy="5376325"/>
          </a:xfrm>
          <a:prstGeom prst="rect">
            <a:avLst/>
          </a:prstGeom>
        </p:spPr>
      </p:pic>
      <p:sp>
        <p:nvSpPr>
          <p:cNvPr id="7" name="Title 6"/>
          <p:cNvSpPr>
            <a:spLocks noGrp="1"/>
          </p:cNvSpPr>
          <p:nvPr>
            <p:ph type="title"/>
          </p:nvPr>
        </p:nvSpPr>
        <p:spPr>
          <a:xfrm>
            <a:off x="457200" y="33338"/>
            <a:ext cx="8229600" cy="1143000"/>
          </a:xfrm>
        </p:spPr>
        <p:txBody>
          <a:bodyPr>
            <a:normAutofit/>
          </a:bodyPr>
          <a:lstStyle/>
          <a:p>
            <a:r>
              <a:rPr lang="en-US" sz="3200" dirty="0"/>
              <a:t>Transportation Research Center, Ohio - 2</a:t>
            </a:r>
          </a:p>
        </p:txBody>
      </p:sp>
      <p:sp>
        <p:nvSpPr>
          <p:cNvPr id="4" name="Date Placeholder 3"/>
          <p:cNvSpPr>
            <a:spLocks noGrp="1"/>
          </p:cNvSpPr>
          <p:nvPr>
            <p:ph type="dt" sz="half" idx="10"/>
          </p:nvPr>
        </p:nvSpPr>
        <p:spPr/>
        <p:txBody>
          <a:bodyPr/>
          <a:lstStyle/>
          <a:p>
            <a:r>
              <a:rPr lang="en-US"/>
              <a:t>6 December 2016</a:t>
            </a:r>
          </a:p>
        </p:txBody>
      </p:sp>
      <p:sp>
        <p:nvSpPr>
          <p:cNvPr id="6" name="Footer Placeholder 5"/>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Smart Tracks at </a:t>
            </a:r>
            <a:r>
              <a:rPr lang="en-US" dirty="0" err="1"/>
              <a:t>AstaZero</a:t>
            </a:r>
            <a:endParaRPr lang="en-US" dirty="0"/>
          </a:p>
        </p:txBody>
      </p:sp>
      <p:sp>
        <p:nvSpPr>
          <p:cNvPr id="7" name="Content Placeholder 6"/>
          <p:cNvSpPr>
            <a:spLocks noGrp="1"/>
          </p:cNvSpPr>
          <p:nvPr>
            <p:ph idx="1"/>
          </p:nvPr>
        </p:nvSpPr>
        <p:spPr/>
        <p:txBody>
          <a:bodyPr>
            <a:normAutofit fontScale="70000" lnSpcReduction="20000"/>
          </a:bodyPr>
          <a:lstStyle/>
          <a:p>
            <a:r>
              <a:rPr lang="en-US" dirty="0"/>
              <a:t>Opened in August 2014, designed for studying </a:t>
            </a:r>
          </a:p>
          <a:p>
            <a:pPr lvl="1"/>
            <a:r>
              <a:rPr lang="en-US" dirty="0"/>
              <a:t>vehicle dynamics </a:t>
            </a:r>
          </a:p>
          <a:p>
            <a:pPr lvl="1"/>
            <a:r>
              <a:rPr lang="en-US" dirty="0"/>
              <a:t>driver behavior </a:t>
            </a:r>
          </a:p>
          <a:p>
            <a:pPr lvl="1"/>
            <a:r>
              <a:rPr lang="en-US" dirty="0"/>
              <a:t>V2V and V2I technology  </a:t>
            </a:r>
          </a:p>
          <a:p>
            <a:pPr lvl="1"/>
            <a:r>
              <a:rPr lang="en-US" dirty="0"/>
              <a:t>functional reliability of automotive/ communications technology.</a:t>
            </a:r>
          </a:p>
          <a:p>
            <a:r>
              <a:rPr lang="en-US" dirty="0"/>
              <a:t>2,000,000 sq </a:t>
            </a:r>
            <a:r>
              <a:rPr lang="en-US" dirty="0" err="1"/>
              <a:t>m</a:t>
            </a:r>
            <a:r>
              <a:rPr lang="en-US" dirty="0"/>
              <a:t>, 250 sq </a:t>
            </a:r>
            <a:r>
              <a:rPr lang="en-US" dirty="0" err="1"/>
              <a:t>m</a:t>
            </a:r>
            <a:r>
              <a:rPr lang="en-US" dirty="0"/>
              <a:t> of paved surfaces.</a:t>
            </a:r>
          </a:p>
          <a:p>
            <a:r>
              <a:rPr lang="en-US" dirty="0"/>
              <a:t>Test environments: </a:t>
            </a:r>
          </a:p>
          <a:p>
            <a:pPr lvl="1"/>
            <a:r>
              <a:rPr lang="en-US" dirty="0"/>
              <a:t>rural / multilane roads, </a:t>
            </a:r>
          </a:p>
          <a:p>
            <a:pPr lvl="1"/>
            <a:r>
              <a:rPr lang="en-US" dirty="0"/>
              <a:t>city area</a:t>
            </a:r>
          </a:p>
          <a:p>
            <a:pPr lvl="1"/>
            <a:r>
              <a:rPr lang="en-US" dirty="0"/>
              <a:t>high-speed area</a:t>
            </a:r>
          </a:p>
          <a:p>
            <a:pPr lvl="1"/>
            <a:r>
              <a:rPr lang="en-US" dirty="0"/>
              <a:t>simulated hazards</a:t>
            </a:r>
          </a:p>
          <a:p>
            <a:pPr lvl="1"/>
            <a:r>
              <a:rPr lang="en-US" dirty="0"/>
              <a:t>robot controlled “balloon cars” </a:t>
            </a:r>
          </a:p>
          <a:p>
            <a:r>
              <a:rPr lang="en-US" dirty="0"/>
              <a:t>Conduits for electricity, communications and fiber optics.</a:t>
            </a:r>
          </a:p>
          <a:p>
            <a:pPr lvl="0"/>
            <a:r>
              <a:rPr lang="en-US" dirty="0">
                <a:hlinkClick r:id="rId2"/>
              </a:rPr>
              <a:t>http://analysis.tu-auto.com/autonomous-car/track-autonomy</a:t>
            </a:r>
            <a:endParaRPr lang="en-US" dirty="0"/>
          </a:p>
          <a:p>
            <a:endParaRPr lang="en-US" dirty="0"/>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68362"/>
          </a:xfrm>
        </p:spPr>
        <p:txBody>
          <a:bodyPr/>
          <a:lstStyle/>
          <a:p>
            <a:r>
              <a:rPr lang="en-US" dirty="0" err="1"/>
              <a:t>AstaZero</a:t>
            </a:r>
            <a:r>
              <a:rPr lang="en-US" dirty="0"/>
              <a:t> </a:t>
            </a:r>
            <a:r>
              <a:rPr lang="en-US" dirty="0" err="1"/>
              <a:t>Testbed</a:t>
            </a:r>
            <a:endParaRPr lang="en-US" dirty="0"/>
          </a:p>
        </p:txBody>
      </p:sp>
      <p:pic>
        <p:nvPicPr>
          <p:cNvPr id="5" name="Picture 4"/>
          <p:cNvPicPr>
            <a:picLocks noChangeAspect="1"/>
          </p:cNvPicPr>
          <p:nvPr/>
        </p:nvPicPr>
        <p:blipFill>
          <a:blip r:embed="rId2"/>
          <a:stretch>
            <a:fillRect/>
          </a:stretch>
        </p:blipFill>
        <p:spPr>
          <a:xfrm>
            <a:off x="1409700" y="790575"/>
            <a:ext cx="6362700" cy="4892209"/>
          </a:xfrm>
          <a:prstGeom prst="rect">
            <a:avLst/>
          </a:prstGeom>
        </p:spPr>
      </p:pic>
      <p:sp>
        <p:nvSpPr>
          <p:cNvPr id="6" name="TextBox 5"/>
          <p:cNvSpPr txBox="1"/>
          <p:nvPr/>
        </p:nvSpPr>
        <p:spPr>
          <a:xfrm>
            <a:off x="2057400" y="5664200"/>
            <a:ext cx="5715000" cy="646331"/>
          </a:xfrm>
          <a:prstGeom prst="rect">
            <a:avLst/>
          </a:prstGeom>
          <a:noFill/>
        </p:spPr>
        <p:txBody>
          <a:bodyPr wrap="square" rtlCol="0">
            <a:spAutoFit/>
          </a:bodyPr>
          <a:lstStyle/>
          <a:p>
            <a:r>
              <a:rPr lang="en-US" sz="1200" dirty="0">
                <a:hlinkClick r:id="rId3"/>
              </a:rPr>
              <a:t>“AstaZero is the world’s first full-scale test environment for future road safety.The different traffic environments make it possible to test advanced safety systems and their functions for all kinds of traffic and traffic situations.</a:t>
            </a:r>
            <a:r>
              <a:rPr lang="en-US" sz="1200" dirty="0"/>
              <a:t>”</a:t>
            </a:r>
          </a:p>
        </p:txBody>
      </p:sp>
      <p:sp>
        <p:nvSpPr>
          <p:cNvPr id="7" name="Date Placeholder 6"/>
          <p:cNvSpPr>
            <a:spLocks noGrp="1"/>
          </p:cNvSpPr>
          <p:nvPr>
            <p:ph type="dt" sz="half" idx="10"/>
          </p:nvPr>
        </p:nvSpPr>
        <p:spPr/>
        <p:txBody>
          <a:bodyPr/>
          <a:lstStyle/>
          <a:p>
            <a:r>
              <a:rPr lang="en-US"/>
              <a:t>6 December 2016</a:t>
            </a:r>
          </a:p>
        </p:txBody>
      </p:sp>
      <p:sp>
        <p:nvSpPr>
          <p:cNvPr id="8" name="Slide Number Placeholder 7"/>
          <p:cNvSpPr>
            <a:spLocks noGrp="1"/>
          </p:cNvSpPr>
          <p:nvPr>
            <p:ph type="sldNum" sz="quarter" idx="12"/>
          </p:nvPr>
        </p:nvSpPr>
        <p:spPr/>
        <p:txBody>
          <a:bodyPr/>
          <a:lstStyle/>
          <a:p>
            <a:fld id="{5FDDA138-F6F4-F546-8865-B82515508D68}" type="slidenum">
              <a:rPr lang="en-US" smtClean="0"/>
              <a:pPr/>
              <a:t>32</a:t>
            </a:fld>
            <a:endParaRPr lang="en-US"/>
          </a:p>
        </p:txBody>
      </p:sp>
      <p:sp>
        <p:nvSpPr>
          <p:cNvPr id="9" name="Footer Placeholder 8"/>
          <p:cNvSpPr>
            <a:spLocks noGrp="1"/>
          </p:cNvSpPr>
          <p:nvPr>
            <p:ph type="ftr" sz="quarter" idx="11"/>
          </p:nvPr>
        </p:nvSpPr>
        <p:spPr/>
        <p:txBody>
          <a:bodyPr/>
          <a:lstStyle/>
          <a:p>
            <a:r>
              <a:rPr lang="en-US"/>
              <a:t>kay das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 City</a:t>
            </a:r>
          </a:p>
        </p:txBody>
      </p:sp>
      <p:sp>
        <p:nvSpPr>
          <p:cNvPr id="7" name="Content Placeholder 6"/>
          <p:cNvSpPr>
            <a:spLocks noGrp="1"/>
          </p:cNvSpPr>
          <p:nvPr>
            <p:ph idx="1"/>
          </p:nvPr>
        </p:nvSpPr>
        <p:spPr/>
        <p:txBody>
          <a:bodyPr>
            <a:normAutofit fontScale="70000" lnSpcReduction="20000"/>
          </a:bodyPr>
          <a:lstStyle/>
          <a:p>
            <a:r>
              <a:rPr lang="en-US" dirty="0"/>
              <a:t>32-acre (130,000 sq </a:t>
            </a:r>
            <a:r>
              <a:rPr lang="en-US" dirty="0" err="1"/>
              <a:t>m</a:t>
            </a:r>
            <a:r>
              <a:rPr lang="en-US" dirty="0"/>
              <a:t>) simulated urban and suburban environment in partnership with Michigan </a:t>
            </a:r>
            <a:r>
              <a:rPr lang="en-US" dirty="0" err="1"/>
              <a:t>DoT</a:t>
            </a:r>
            <a:r>
              <a:rPr lang="en-US" dirty="0"/>
              <a:t> (</a:t>
            </a:r>
            <a:r>
              <a:rPr lang="en-US" dirty="0" err="1"/>
              <a:t>MDoT</a:t>
            </a:r>
            <a:r>
              <a:rPr lang="en-US" dirty="0"/>
              <a:t>)</a:t>
            </a:r>
          </a:p>
          <a:p>
            <a:r>
              <a:rPr lang="en-US" dirty="0"/>
              <a:t>Includes a network of roads with intersections, traffic signs and signals, streetlights, building facades, sidewalks and construction obstacles</a:t>
            </a:r>
          </a:p>
          <a:p>
            <a:r>
              <a:rPr lang="en-US" dirty="0"/>
              <a:t>Allows researchers to simulate environments where connected and automated vehicles will be most challenged.</a:t>
            </a:r>
          </a:p>
          <a:p>
            <a:r>
              <a:rPr lang="en-US" dirty="0"/>
              <a:t>Technologies: V2V or V2I and various levels of automation up to fully autonomous vehicles</a:t>
            </a:r>
          </a:p>
          <a:p>
            <a:r>
              <a:rPr lang="en-US" dirty="0" err="1"/>
              <a:t>MDoT</a:t>
            </a:r>
            <a:r>
              <a:rPr lang="en-US" dirty="0"/>
              <a:t> facility is large scale: 3000 to 9000 vehicle capacity</a:t>
            </a:r>
          </a:p>
          <a:p>
            <a:r>
              <a:rPr lang="en-US" dirty="0"/>
              <a:t>Partners: automakers, top tier auto suppliers, traffic signal and traffic sensing companies, insurance providers, telecommunications, big data, IT companies, and with federal, state, and city governments </a:t>
            </a:r>
          </a:p>
          <a:p>
            <a:endParaRPr lang="en-US" dirty="0"/>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Center for Mobility</a:t>
            </a:r>
          </a:p>
        </p:txBody>
      </p:sp>
      <p:sp>
        <p:nvSpPr>
          <p:cNvPr id="3" name="Content Placeholder 2"/>
          <p:cNvSpPr>
            <a:spLocks noGrp="1"/>
          </p:cNvSpPr>
          <p:nvPr>
            <p:ph idx="1"/>
          </p:nvPr>
        </p:nvSpPr>
        <p:spPr>
          <a:xfrm>
            <a:off x="304800" y="1600200"/>
            <a:ext cx="8572500" cy="4525963"/>
          </a:xfrm>
        </p:spPr>
        <p:txBody>
          <a:bodyPr>
            <a:normAutofit/>
          </a:bodyPr>
          <a:lstStyle/>
          <a:p>
            <a:r>
              <a:rPr lang="en-US" dirty="0"/>
              <a:t>A non-profit testing and product development facility (335 acres = 1150metres </a:t>
            </a:r>
            <a:r>
              <a:rPr lang="en-US" dirty="0" err="1"/>
              <a:t>x</a:t>
            </a:r>
            <a:r>
              <a:rPr lang="en-US" dirty="0"/>
              <a:t> 1150metres) at Ypsilanti MI  designed to enable safe validation of connected and automated vehicle technology, and the development of standards</a:t>
            </a:r>
            <a:endParaRPr lang="en-US" dirty="0">
              <a:hlinkClick r:id="rId2"/>
            </a:endParaRPr>
          </a:p>
          <a:p>
            <a:r>
              <a:rPr lang="en-US" dirty="0"/>
              <a:t>“Connected, Automated, Validated”</a:t>
            </a:r>
          </a:p>
          <a:p>
            <a:pPr lvl="1"/>
            <a:r>
              <a:rPr lang="en-US" dirty="0">
                <a:hlinkClick r:id="rId2"/>
              </a:rPr>
              <a:t>https://youtu.be/6EgocO2qOEs</a:t>
            </a:r>
            <a:endParaRPr lang="en-US" dirty="0"/>
          </a:p>
          <a:p>
            <a:pPr lvl="1"/>
            <a:r>
              <a:rPr lang="en-US" dirty="0">
                <a:hlinkClick r:id="rId3"/>
              </a:rPr>
              <a:t>https://youtu.be/cfsfeQq1bq0</a:t>
            </a:r>
            <a:endParaRPr lang="en-US" dirty="0"/>
          </a:p>
          <a:p>
            <a:pPr>
              <a:buNone/>
            </a:pPr>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dirty="0" err="1"/>
              <a:t>Testbeds</a:t>
            </a:r>
            <a:r>
              <a:rPr lang="en-US" dirty="0"/>
              <a:t> Needed</a:t>
            </a:r>
          </a:p>
        </p:txBody>
      </p:sp>
      <p:sp>
        <p:nvSpPr>
          <p:cNvPr id="3" name="Content Placeholder 2"/>
          <p:cNvSpPr>
            <a:spLocks noGrp="1"/>
          </p:cNvSpPr>
          <p:nvPr>
            <p:ph idx="1"/>
          </p:nvPr>
        </p:nvSpPr>
        <p:spPr>
          <a:xfrm>
            <a:off x="304800" y="1600200"/>
            <a:ext cx="8572500" cy="4525963"/>
          </a:xfrm>
        </p:spPr>
        <p:txBody>
          <a:bodyPr>
            <a:normAutofit/>
          </a:bodyPr>
          <a:lstStyle/>
          <a:p>
            <a:r>
              <a:rPr lang="en-US" dirty="0"/>
              <a:t>The U.S. Department of Transportation through Dec. 19 is accepting applications for facilities that want to be designated as “qualified proving grounds for the safe testing, demonstration and deployment of automated vehicle technology.” </a:t>
            </a:r>
          </a:p>
          <a:p>
            <a:r>
              <a:rPr lang="en-US" dirty="0"/>
              <a:t>Facilities have to open for testing by Jan. 1, 2018, to be considered for the designation.</a:t>
            </a:r>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pPr>
              <a:lnSpc>
                <a:spcPct val="150000"/>
              </a:lnSpc>
            </a:pPr>
            <a:r>
              <a:rPr lang="en-US" sz="4000" dirty="0"/>
              <a:t>Technology Snapshots:</a:t>
            </a:r>
            <a:br>
              <a:rPr lang="en-US" sz="4000" dirty="0"/>
            </a:br>
            <a:r>
              <a:rPr lang="en-US" sz="4000" dirty="0"/>
              <a:t>Current Technology</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7462"/>
            <a:ext cx="8229600" cy="817562"/>
          </a:xfrm>
        </p:spPr>
        <p:txBody>
          <a:bodyPr>
            <a:normAutofit/>
          </a:bodyPr>
          <a:lstStyle/>
          <a:p>
            <a:r>
              <a:rPr lang="en-US" dirty="0"/>
              <a:t>SAE: Levels of Driving Automation</a:t>
            </a:r>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37</a:t>
            </a:fld>
            <a:endParaRPr lang="en-US"/>
          </a:p>
        </p:txBody>
      </p:sp>
      <p:pic>
        <p:nvPicPr>
          <p:cNvPr id="12" name="Picture 11"/>
          <p:cNvPicPr>
            <a:picLocks noChangeAspect="1"/>
          </p:cNvPicPr>
          <p:nvPr/>
        </p:nvPicPr>
        <p:blipFill>
          <a:blip r:embed="rId2"/>
          <a:stretch>
            <a:fillRect/>
          </a:stretch>
        </p:blipFill>
        <p:spPr>
          <a:xfrm>
            <a:off x="374427" y="711200"/>
            <a:ext cx="8349159" cy="570603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Automated Driver Assistance System (ADAS)</a:t>
            </a:r>
          </a:p>
        </p:txBody>
      </p:sp>
      <p:sp>
        <p:nvSpPr>
          <p:cNvPr id="11" name="Content Placeholder 10"/>
          <p:cNvSpPr>
            <a:spLocks noGrp="1"/>
          </p:cNvSpPr>
          <p:nvPr>
            <p:ph idx="1"/>
          </p:nvPr>
        </p:nvSpPr>
        <p:spPr/>
        <p:txBody>
          <a:bodyPr>
            <a:normAutofit fontScale="85000" lnSpcReduction="10000"/>
          </a:bodyPr>
          <a:lstStyle/>
          <a:p>
            <a:r>
              <a:rPr lang="en-US" dirty="0"/>
              <a:t>CMOS sensors in digital cameras moving to 2Mpixels</a:t>
            </a:r>
          </a:p>
          <a:p>
            <a:r>
              <a:rPr lang="en-US" dirty="0"/>
              <a:t>ADAS: 8-12 vision sensors, 2 long range radar sensors, 4 LIDAR sensors, V2X connectivity, </a:t>
            </a:r>
            <a:r>
              <a:rPr lang="en-US" dirty="0" err="1"/>
              <a:t>ultrasonics</a:t>
            </a:r>
            <a:r>
              <a:rPr lang="en-US" dirty="0"/>
              <a:t>, 360 degree coverage</a:t>
            </a:r>
          </a:p>
          <a:p>
            <a:r>
              <a:rPr lang="en-US" dirty="0"/>
              <a:t> Applications:</a:t>
            </a:r>
          </a:p>
          <a:p>
            <a:pPr lvl="1"/>
            <a:r>
              <a:rPr lang="en-US" dirty="0"/>
              <a:t>Parking</a:t>
            </a:r>
          </a:p>
          <a:p>
            <a:pPr lvl="1"/>
            <a:r>
              <a:rPr lang="en-US" dirty="0"/>
              <a:t>Night Vision</a:t>
            </a:r>
          </a:p>
          <a:p>
            <a:pPr lvl="1"/>
            <a:r>
              <a:rPr lang="en-US" dirty="0"/>
              <a:t>Lane Departure Warning</a:t>
            </a:r>
          </a:p>
          <a:p>
            <a:pPr lvl="1"/>
            <a:r>
              <a:rPr lang="en-US" dirty="0"/>
              <a:t>Drowsiness</a:t>
            </a:r>
          </a:p>
          <a:p>
            <a:pPr lvl="1"/>
            <a:r>
              <a:rPr lang="en-US" dirty="0"/>
              <a:t>Distance</a:t>
            </a:r>
          </a:p>
          <a:p>
            <a:pPr lvl="1"/>
            <a:r>
              <a:rPr lang="en-US" dirty="0"/>
              <a:t>Blind Spot</a:t>
            </a:r>
          </a:p>
          <a:p>
            <a:pPr lvl="1"/>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 Stages of Development</a:t>
            </a:r>
          </a:p>
        </p:txBody>
      </p:sp>
      <p:graphicFrame>
        <p:nvGraphicFramePr>
          <p:cNvPr id="5" name="Diagram 4"/>
          <p:cNvGraphicFramePr/>
          <p:nvPr/>
        </p:nvGraphicFramePr>
        <p:xfrm>
          <a:off x="1524000" y="4445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r>
              <a:rPr lang="en-US"/>
              <a:t>6 December 2016</a:t>
            </a:r>
          </a:p>
        </p:txBody>
      </p:sp>
      <p:sp>
        <p:nvSpPr>
          <p:cNvPr id="7" name="Slide Number Placeholder 6"/>
          <p:cNvSpPr>
            <a:spLocks noGrp="1"/>
          </p:cNvSpPr>
          <p:nvPr>
            <p:ph type="sldNum" sz="quarter" idx="12"/>
          </p:nvPr>
        </p:nvSpPr>
        <p:spPr/>
        <p:txBody>
          <a:bodyPr/>
          <a:lstStyle/>
          <a:p>
            <a:fld id="{5FDDA138-F6F4-F546-8865-B82515508D68}" type="slidenum">
              <a:rPr lang="en-US" smtClean="0"/>
              <a:pPr/>
              <a:t>39</a:t>
            </a:fld>
            <a:endParaRPr lang="en-US"/>
          </a:p>
        </p:txBody>
      </p:sp>
      <p:sp>
        <p:nvSpPr>
          <p:cNvPr id="8" name="Footer Placeholder 7"/>
          <p:cNvSpPr>
            <a:spLocks noGrp="1"/>
          </p:cNvSpPr>
          <p:nvPr>
            <p:ph type="ftr" sz="quarter" idx="11"/>
          </p:nvPr>
        </p:nvSpPr>
        <p:spPr/>
        <p:txBody>
          <a:bodyPr/>
          <a:lstStyle/>
          <a:p>
            <a:r>
              <a:rPr lang="en-US"/>
              <a:t>kay das</a:t>
            </a:r>
          </a:p>
        </p:txBody>
      </p:sp>
      <p:sp>
        <p:nvSpPr>
          <p:cNvPr id="9" name="TextBox 8"/>
          <p:cNvSpPr txBox="1"/>
          <p:nvPr/>
        </p:nvSpPr>
        <p:spPr>
          <a:xfrm>
            <a:off x="1803400" y="3060700"/>
            <a:ext cx="1377939" cy="369332"/>
          </a:xfrm>
          <a:prstGeom prst="rect">
            <a:avLst/>
          </a:prstGeom>
          <a:noFill/>
          <a:ln w="28575" cmpd="sng">
            <a:solidFill>
              <a:schemeClr val="tx1"/>
            </a:solidFill>
          </a:ln>
        </p:spPr>
        <p:txBody>
          <a:bodyPr wrap="none" rtlCol="0">
            <a:spAutoFit/>
          </a:bodyPr>
          <a:lstStyle/>
          <a:p>
            <a:r>
              <a:rPr lang="en-US" dirty="0"/>
              <a:t>SAE level 3</a:t>
            </a:r>
          </a:p>
        </p:txBody>
      </p:sp>
      <p:sp>
        <p:nvSpPr>
          <p:cNvPr id="10" name="TextBox 9"/>
          <p:cNvSpPr txBox="1"/>
          <p:nvPr/>
        </p:nvSpPr>
        <p:spPr>
          <a:xfrm>
            <a:off x="3746500" y="3073400"/>
            <a:ext cx="1377939" cy="369332"/>
          </a:xfrm>
          <a:prstGeom prst="rect">
            <a:avLst/>
          </a:prstGeom>
          <a:noFill/>
          <a:ln w="28575" cmpd="sng">
            <a:solidFill>
              <a:schemeClr val="tx1"/>
            </a:solidFill>
          </a:ln>
        </p:spPr>
        <p:txBody>
          <a:bodyPr wrap="none" rtlCol="0">
            <a:spAutoFit/>
          </a:bodyPr>
          <a:lstStyle/>
          <a:p>
            <a:r>
              <a:rPr lang="en-US" dirty="0"/>
              <a:t>SAE level 4</a:t>
            </a:r>
          </a:p>
        </p:txBody>
      </p:sp>
      <p:sp>
        <p:nvSpPr>
          <p:cNvPr id="11" name="TextBox 10"/>
          <p:cNvSpPr txBox="1"/>
          <p:nvPr/>
        </p:nvSpPr>
        <p:spPr>
          <a:xfrm>
            <a:off x="5702300" y="3073400"/>
            <a:ext cx="1377939" cy="369332"/>
          </a:xfrm>
          <a:prstGeom prst="rect">
            <a:avLst/>
          </a:prstGeom>
          <a:noFill/>
          <a:ln w="28575" cmpd="sng">
            <a:solidFill>
              <a:schemeClr val="tx1"/>
            </a:solidFill>
          </a:ln>
        </p:spPr>
        <p:txBody>
          <a:bodyPr wrap="none" rtlCol="0">
            <a:spAutoFit/>
          </a:bodyPr>
          <a:lstStyle/>
          <a:p>
            <a:r>
              <a:rPr lang="en-US" dirty="0"/>
              <a:t>SAE level 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What’s Going On… - 2</a:t>
            </a:r>
          </a:p>
        </p:txBody>
      </p:sp>
      <p:sp>
        <p:nvSpPr>
          <p:cNvPr id="3" name="Content Placeholder 2"/>
          <p:cNvSpPr>
            <a:spLocks noGrp="1"/>
          </p:cNvSpPr>
          <p:nvPr>
            <p:ph idx="1"/>
          </p:nvPr>
        </p:nvSpPr>
        <p:spPr>
          <a:xfrm>
            <a:off x="457200" y="1066800"/>
            <a:ext cx="8229600" cy="5410200"/>
          </a:xfrm>
        </p:spPr>
        <p:txBody>
          <a:bodyPr>
            <a:normAutofit fontScale="77500" lnSpcReduction="20000"/>
          </a:bodyPr>
          <a:lstStyle/>
          <a:p>
            <a:endParaRPr lang="en-US" dirty="0"/>
          </a:p>
          <a:p>
            <a:r>
              <a:rPr lang="en-US" dirty="0"/>
              <a:t>Information and data will flow in both directions. In the vehicle to infrastructure direction, critical information regarding the vehicle (speed, position, orientation, driver health etc) is fed up to the network. </a:t>
            </a:r>
          </a:p>
          <a:p>
            <a:endParaRPr lang="en-US" dirty="0"/>
          </a:p>
          <a:p>
            <a:r>
              <a:rPr lang="en-US" dirty="0"/>
              <a:t>In the reverse direction the network will feed information pertaining to safety threats, traffic, and environmental conditions to the vehicle or pedestrian.</a:t>
            </a:r>
          </a:p>
          <a:p>
            <a:pPr>
              <a:buNone/>
            </a:pPr>
            <a:endParaRPr lang="en-US" dirty="0"/>
          </a:p>
          <a:p>
            <a:r>
              <a:rPr lang="en-US" dirty="0"/>
              <a:t> Importantly, vehicles will communicate between themselves without need to always access the infrastructure and thus greatly reduce latencies. Systems will comprise a dynamically evolving and changing mix of existing and new technologies.  </a:t>
            </a:r>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4</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a:t>Progression?</a:t>
            </a:r>
          </a:p>
        </p:txBody>
      </p:sp>
      <p:pic>
        <p:nvPicPr>
          <p:cNvPr id="4" name="Content Placeholder 3" descr="ABC lanes.jpg"/>
          <p:cNvPicPr>
            <a:picLocks noGrp="1" noChangeAspect="1"/>
          </p:cNvPicPr>
          <p:nvPr>
            <p:ph idx="1"/>
          </p:nvPr>
        </p:nvPicPr>
        <p:blipFill>
          <a:blip r:embed="rId2"/>
          <a:srcRect l="-21914" r="-21914"/>
          <a:stretch>
            <a:fillRect/>
          </a:stretch>
        </p:blipFill>
        <p:spPr>
          <a:xfrm>
            <a:off x="-76200" y="1066800"/>
            <a:ext cx="9372600" cy="5154569"/>
          </a:xfrm>
        </p:spPr>
      </p:pic>
      <p:grpSp>
        <p:nvGrpSpPr>
          <p:cNvPr id="5" name="Group 4"/>
          <p:cNvGrpSpPr/>
          <p:nvPr/>
        </p:nvGrpSpPr>
        <p:grpSpPr>
          <a:xfrm>
            <a:off x="1524000" y="3750914"/>
            <a:ext cx="1926135" cy="516258"/>
            <a:chOff x="-2408455" y="2096424"/>
            <a:chExt cx="2175870" cy="899198"/>
          </a:xfrm>
          <a:solidFill>
            <a:srgbClr val="008000"/>
          </a:solidFill>
        </p:grpSpPr>
        <p:sp>
          <p:nvSpPr>
            <p:cNvPr id="6" name="Chevron 5"/>
            <p:cNvSpPr/>
            <p:nvPr/>
          </p:nvSpPr>
          <p:spPr>
            <a:xfrm>
              <a:off x="-2408455" y="2125277"/>
              <a:ext cx="2175870" cy="870345"/>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hevron 4"/>
            <p:cNvSpPr/>
            <p:nvPr/>
          </p:nvSpPr>
          <p:spPr>
            <a:xfrm>
              <a:off x="-2236294" y="2096424"/>
              <a:ext cx="1826774" cy="8703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200" kern="1200" dirty="0"/>
                <a:t>Automated Driving Assistance (ADAS</a:t>
              </a:r>
              <a:r>
                <a:rPr lang="en-US" sz="1500" kern="1200" dirty="0"/>
                <a:t>)</a:t>
              </a:r>
            </a:p>
          </p:txBody>
        </p:sp>
      </p:grpSp>
      <p:sp>
        <p:nvSpPr>
          <p:cNvPr id="8" name="Chevron 7"/>
          <p:cNvSpPr/>
          <p:nvPr/>
        </p:nvSpPr>
        <p:spPr>
          <a:xfrm>
            <a:off x="5922465" y="1981200"/>
            <a:ext cx="1926135" cy="499693"/>
          </a:xfrm>
          <a:prstGeom prst="chevron">
            <a:avLst/>
          </a:prstGeom>
          <a:solidFill>
            <a:srgbClr val="FF00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Chevron 4"/>
          <p:cNvSpPr/>
          <p:nvPr/>
        </p:nvSpPr>
        <p:spPr>
          <a:xfrm>
            <a:off x="6079094" y="1981200"/>
            <a:ext cx="1617106" cy="4996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200" kern="1200" dirty="0"/>
              <a:t>Autonomous Vehicle</a:t>
            </a:r>
            <a:endParaRPr lang="en-US" sz="1500" kern="1200" dirty="0"/>
          </a:p>
        </p:txBody>
      </p:sp>
      <p:grpSp>
        <p:nvGrpSpPr>
          <p:cNvPr id="13" name="Group 12"/>
          <p:cNvGrpSpPr/>
          <p:nvPr/>
        </p:nvGrpSpPr>
        <p:grpSpPr>
          <a:xfrm>
            <a:off x="4474665" y="3276600"/>
            <a:ext cx="1926135" cy="516258"/>
            <a:chOff x="-2408455" y="2096424"/>
            <a:chExt cx="2175870" cy="899198"/>
          </a:xfrm>
          <a:solidFill>
            <a:srgbClr val="3366FF"/>
          </a:solidFill>
        </p:grpSpPr>
        <p:sp>
          <p:nvSpPr>
            <p:cNvPr id="14" name="Chevron 13"/>
            <p:cNvSpPr/>
            <p:nvPr/>
          </p:nvSpPr>
          <p:spPr>
            <a:xfrm>
              <a:off x="-2408455" y="2125277"/>
              <a:ext cx="2175870" cy="870345"/>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Chevron 4"/>
            <p:cNvSpPr/>
            <p:nvPr/>
          </p:nvSpPr>
          <p:spPr>
            <a:xfrm>
              <a:off x="-2236294" y="2096424"/>
              <a:ext cx="1826774" cy="8703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200" dirty="0"/>
                <a:t>Connected Vehicle</a:t>
              </a:r>
              <a:endParaRPr lang="en-US" sz="1500" kern="1200" dirty="0"/>
            </a:p>
          </p:txBody>
        </p:sp>
      </p:grpSp>
      <p:sp>
        <p:nvSpPr>
          <p:cNvPr id="12" name="Date Placeholder 11"/>
          <p:cNvSpPr>
            <a:spLocks noGrp="1"/>
          </p:cNvSpPr>
          <p:nvPr>
            <p:ph type="dt" sz="half" idx="10"/>
          </p:nvPr>
        </p:nvSpPr>
        <p:spPr/>
        <p:txBody>
          <a:bodyPr/>
          <a:lstStyle/>
          <a:p>
            <a:r>
              <a:rPr lang="en-US"/>
              <a:t>6 December 2016</a:t>
            </a:r>
          </a:p>
        </p:txBody>
      </p:sp>
      <p:sp>
        <p:nvSpPr>
          <p:cNvPr id="16" name="Slide Number Placeholder 15"/>
          <p:cNvSpPr>
            <a:spLocks noGrp="1"/>
          </p:cNvSpPr>
          <p:nvPr>
            <p:ph type="sldNum" sz="quarter" idx="12"/>
          </p:nvPr>
        </p:nvSpPr>
        <p:spPr/>
        <p:txBody>
          <a:bodyPr/>
          <a:lstStyle/>
          <a:p>
            <a:fld id="{5FDDA138-F6F4-F546-8865-B82515508D68}" type="slidenum">
              <a:rPr lang="en-US" smtClean="0"/>
              <a:pPr/>
              <a:t>40</a:t>
            </a:fld>
            <a:endParaRPr lang="en-US"/>
          </a:p>
        </p:txBody>
      </p:sp>
      <p:sp>
        <p:nvSpPr>
          <p:cNvPr id="17" name="Footer Placeholder 16"/>
          <p:cNvSpPr>
            <a:spLocks noGrp="1"/>
          </p:cNvSpPr>
          <p:nvPr>
            <p:ph type="ftr" sz="quarter" idx="11"/>
          </p:nvPr>
        </p:nvSpPr>
        <p:spPr/>
        <p:txBody>
          <a:bodyPr/>
          <a:lstStyle/>
          <a:p>
            <a:r>
              <a:rPr lang="en-US"/>
              <a:t>kay das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Approaches</a:t>
            </a:r>
          </a:p>
        </p:txBody>
      </p:sp>
      <p:sp>
        <p:nvSpPr>
          <p:cNvPr id="7" name="Content Placeholder 6"/>
          <p:cNvSpPr>
            <a:spLocks noGrp="1"/>
          </p:cNvSpPr>
          <p:nvPr>
            <p:ph idx="1"/>
          </p:nvPr>
        </p:nvSpPr>
        <p:spPr/>
        <p:txBody>
          <a:bodyPr>
            <a:normAutofit/>
          </a:bodyPr>
          <a:lstStyle/>
          <a:p>
            <a:r>
              <a:rPr lang="en-US" sz="2400" dirty="0"/>
              <a:t>No dependency on other vehicles or infrastructure, first to Autonomous Vehicle, computationally intense, line of sight</a:t>
            </a:r>
          </a:p>
          <a:p>
            <a:pPr>
              <a:buNone/>
            </a:pPr>
            <a:endParaRPr lang="en-US" sz="2400" dirty="0"/>
          </a:p>
          <a:p>
            <a:pPr>
              <a:buNone/>
            </a:pPr>
            <a:endParaRPr lang="en-US" sz="2400" dirty="0"/>
          </a:p>
          <a:p>
            <a:pPr>
              <a:buNone/>
            </a:pPr>
            <a:endParaRPr lang="en-US" sz="2400" dirty="0"/>
          </a:p>
          <a:p>
            <a:r>
              <a:rPr lang="en-US" sz="2400" dirty="0"/>
              <a:t>Dependency on other vehicles and infrastructure, first to Connected Vehicle, distributed control system, information sharing, non-line of sight </a:t>
            </a:r>
          </a:p>
          <a:p>
            <a:endParaRPr lang="en-US" dirty="0"/>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41</a:t>
            </a:fld>
            <a:endParaRPr lang="en-US"/>
          </a:p>
        </p:txBody>
      </p:sp>
      <p:graphicFrame>
        <p:nvGraphicFramePr>
          <p:cNvPr id="8" name="Diagram 7"/>
          <p:cNvGraphicFramePr/>
          <p:nvPr/>
        </p:nvGraphicFramePr>
        <p:xfrm>
          <a:off x="1333500" y="383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1308100" y="1774825"/>
          <a:ext cx="6096000" cy="3181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pPr>
              <a:lnSpc>
                <a:spcPct val="150000"/>
              </a:lnSpc>
            </a:pPr>
            <a:r>
              <a:rPr lang="en-US" sz="4000" dirty="0"/>
              <a:t>Technology Snapshots:</a:t>
            </a:r>
            <a:br>
              <a:rPr lang="en-US" sz="4000" dirty="0"/>
            </a:br>
            <a:r>
              <a:rPr lang="en-US" sz="4000" dirty="0"/>
              <a:t>Data </a:t>
            </a:r>
            <a:r>
              <a:rPr lang="en-US" sz="4000" dirty="0" err="1"/>
              <a:t>vs</a:t>
            </a:r>
            <a:r>
              <a:rPr lang="en-US" sz="4000" dirty="0"/>
              <a:t> Computation</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Computer Vision</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43</a:t>
            </a:fld>
            <a:endParaRPr lang="en-US"/>
          </a:p>
        </p:txBody>
      </p:sp>
      <p:sp>
        <p:nvSpPr>
          <p:cNvPr id="12" name="Rectangle 11"/>
          <p:cNvSpPr/>
          <p:nvPr/>
        </p:nvSpPr>
        <p:spPr>
          <a:xfrm>
            <a:off x="457200" y="1790700"/>
            <a:ext cx="2933700" cy="1168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Store and Align</a:t>
            </a:r>
          </a:p>
        </p:txBody>
      </p:sp>
      <p:sp>
        <p:nvSpPr>
          <p:cNvPr id="13" name="Rectangle 12"/>
          <p:cNvSpPr/>
          <p:nvPr/>
        </p:nvSpPr>
        <p:spPr>
          <a:xfrm>
            <a:off x="5753100" y="1790700"/>
            <a:ext cx="2933700" cy="1168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Sense and Understand</a:t>
            </a:r>
          </a:p>
        </p:txBody>
      </p:sp>
      <p:sp>
        <p:nvSpPr>
          <p:cNvPr id="14" name="TextBox 13"/>
          <p:cNvSpPr txBox="1"/>
          <p:nvPr/>
        </p:nvSpPr>
        <p:spPr>
          <a:xfrm>
            <a:off x="876300" y="3200400"/>
            <a:ext cx="2210862" cy="1200329"/>
          </a:xfrm>
          <a:prstGeom prst="rect">
            <a:avLst/>
          </a:prstGeom>
          <a:solidFill>
            <a:srgbClr val="CCFFCC"/>
          </a:solidFill>
          <a:ln w="28575" cmpd="sng">
            <a:solidFill>
              <a:schemeClr val="tx1"/>
            </a:solidFill>
            <a:prstDash val="solid"/>
            <a:round/>
          </a:ln>
        </p:spPr>
        <p:txBody>
          <a:bodyPr wrap="none" rtlCol="0" anchor="ctr" anchorCtr="1">
            <a:spAutoFit/>
          </a:bodyPr>
          <a:lstStyle/>
          <a:p>
            <a:pPr>
              <a:buFont typeface="Arial"/>
              <a:buChar char="•"/>
            </a:pPr>
            <a:r>
              <a:rPr lang="en-US" dirty="0"/>
              <a:t> Data driven</a:t>
            </a:r>
          </a:p>
          <a:p>
            <a:pPr>
              <a:buFont typeface="Arial"/>
              <a:buChar char="•"/>
            </a:pPr>
            <a:r>
              <a:rPr lang="en-US" dirty="0"/>
              <a:t> Match to database</a:t>
            </a:r>
          </a:p>
          <a:p>
            <a:pPr>
              <a:buFont typeface="Arial"/>
              <a:buChar char="•"/>
            </a:pPr>
            <a:r>
              <a:rPr lang="en-US" dirty="0"/>
              <a:t> Google approach</a:t>
            </a:r>
          </a:p>
          <a:p>
            <a:endParaRPr lang="en-US" dirty="0"/>
          </a:p>
        </p:txBody>
      </p:sp>
      <p:sp>
        <p:nvSpPr>
          <p:cNvPr id="15" name="TextBox 14"/>
          <p:cNvSpPr txBox="1"/>
          <p:nvPr/>
        </p:nvSpPr>
        <p:spPr>
          <a:xfrm>
            <a:off x="5740400" y="3200400"/>
            <a:ext cx="2980303" cy="1477328"/>
          </a:xfrm>
          <a:prstGeom prst="rect">
            <a:avLst/>
          </a:prstGeom>
          <a:solidFill>
            <a:srgbClr val="CCFFCC"/>
          </a:solidFill>
          <a:ln w="28575" cmpd="sng">
            <a:solidFill>
              <a:schemeClr val="tx1"/>
            </a:solidFill>
            <a:prstDash val="solid"/>
            <a:round/>
          </a:ln>
        </p:spPr>
        <p:txBody>
          <a:bodyPr wrap="none" rtlCol="0" anchor="ctr" anchorCtr="1">
            <a:spAutoFit/>
          </a:bodyPr>
          <a:lstStyle/>
          <a:p>
            <a:pPr>
              <a:buFont typeface="Arial"/>
              <a:buChar char="•"/>
            </a:pPr>
            <a:r>
              <a:rPr lang="en-US" dirty="0"/>
              <a:t> Sensors/camera</a:t>
            </a:r>
          </a:p>
          <a:p>
            <a:pPr>
              <a:buFont typeface="Arial"/>
              <a:buChar char="•"/>
            </a:pPr>
            <a:r>
              <a:rPr lang="en-US" dirty="0"/>
              <a:t> Algorithms/computation</a:t>
            </a:r>
          </a:p>
          <a:p>
            <a:pPr>
              <a:buFont typeface="Arial"/>
              <a:buChar char="•"/>
            </a:pPr>
            <a:r>
              <a:rPr lang="en-US" dirty="0"/>
              <a:t> Record nothing</a:t>
            </a:r>
          </a:p>
          <a:p>
            <a:pPr>
              <a:buFont typeface="Arial"/>
              <a:buChar char="•"/>
            </a:pPr>
            <a:r>
              <a:rPr lang="en-US" dirty="0"/>
              <a:t> Current industry approach</a:t>
            </a:r>
          </a:p>
          <a:p>
            <a:endParaRPr lang="en-US" dirty="0"/>
          </a:p>
        </p:txBody>
      </p:sp>
      <p:sp>
        <p:nvSpPr>
          <p:cNvPr id="16" name="TextBox 15"/>
          <p:cNvSpPr txBox="1"/>
          <p:nvPr/>
        </p:nvSpPr>
        <p:spPr>
          <a:xfrm>
            <a:off x="323136" y="5092699"/>
            <a:ext cx="8630364" cy="1077218"/>
          </a:xfrm>
          <a:prstGeom prst="rect">
            <a:avLst/>
          </a:prstGeom>
          <a:noFill/>
        </p:spPr>
        <p:txBody>
          <a:bodyPr wrap="square" rtlCol="0">
            <a:spAutoFit/>
          </a:bodyPr>
          <a:lstStyle/>
          <a:p>
            <a:pPr>
              <a:buFont typeface="Arial"/>
              <a:buChar char="•"/>
            </a:pPr>
            <a:r>
              <a:rPr lang="en-US" sz="1600" dirty="0"/>
              <a:t> “Future of Computer Vision and Automated Driving”, </a:t>
            </a:r>
            <a:r>
              <a:rPr lang="en-US" sz="1600" dirty="0" err="1"/>
              <a:t>Amnon</a:t>
            </a:r>
            <a:r>
              <a:rPr lang="en-US" sz="1600" dirty="0"/>
              <a:t> </a:t>
            </a:r>
            <a:r>
              <a:rPr lang="en-US" sz="1600" dirty="0" err="1"/>
              <a:t>Shashua</a:t>
            </a:r>
            <a:r>
              <a:rPr lang="en-US" sz="1600" dirty="0"/>
              <a:t>, </a:t>
            </a:r>
            <a:r>
              <a:rPr lang="en-US" sz="1600" dirty="0" err="1"/>
              <a:t>Mobileye</a:t>
            </a:r>
            <a:r>
              <a:rPr lang="en-US" sz="1600" dirty="0"/>
              <a:t>, 16Jan 2016</a:t>
            </a:r>
          </a:p>
          <a:p>
            <a:pPr>
              <a:buFont typeface="Arial"/>
              <a:buChar char="•"/>
            </a:pPr>
            <a:r>
              <a:rPr lang="en-US" sz="1600" dirty="0"/>
              <a:t> </a:t>
            </a:r>
            <a:r>
              <a:rPr lang="en-US" sz="1600" dirty="0">
                <a:hlinkClick r:id="rId2"/>
              </a:rPr>
              <a:t> </a:t>
            </a:r>
            <a:r>
              <a:rPr lang="en-US" sz="1600" dirty="0">
                <a:hlinkClick r:id="rId3"/>
              </a:rPr>
              <a:t>https://youtu.be/kp3ik5f3-2c</a:t>
            </a:r>
            <a:endParaRPr lang="en-US" sz="1600" dirty="0"/>
          </a:p>
          <a:p>
            <a:pPr>
              <a:buFont typeface="Arial"/>
              <a:buChar char="•"/>
            </a:pPr>
            <a:r>
              <a:rPr lang="en-US" sz="1600" dirty="0"/>
              <a:t> 38 min</a:t>
            </a:r>
          </a:p>
          <a:p>
            <a:pPr>
              <a:buFont typeface="Arial"/>
              <a:buChar char="•"/>
            </a:pPr>
            <a:endParaRPr 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pPr>
              <a:lnSpc>
                <a:spcPct val="150000"/>
              </a:lnSpc>
            </a:pPr>
            <a:r>
              <a:rPr lang="en-US" sz="4000" dirty="0"/>
              <a:t>Technology Snapshots:</a:t>
            </a:r>
            <a:br>
              <a:rPr lang="en-US" sz="4000" dirty="0"/>
            </a:br>
            <a:r>
              <a:rPr lang="en-US" sz="4000" dirty="0"/>
              <a:t>More than Moore</a:t>
            </a:r>
            <a:br>
              <a:rPr lang="en-US" sz="4000" dirty="0"/>
            </a:br>
            <a:endParaRPr lang="en-US" sz="4000" dirty="0"/>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638"/>
            <a:ext cx="8229600" cy="1143000"/>
          </a:xfrm>
        </p:spPr>
        <p:txBody>
          <a:bodyPr/>
          <a:lstStyle/>
          <a:p>
            <a:r>
              <a:rPr lang="en-US" dirty="0"/>
              <a:t>Constant Field Scaling</a:t>
            </a:r>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45</a:t>
            </a:fld>
            <a:endParaRPr lang="en-US" dirty="0"/>
          </a:p>
        </p:txBody>
      </p:sp>
      <p:pic>
        <p:nvPicPr>
          <p:cNvPr id="10" name="Picture 9"/>
          <p:cNvPicPr>
            <a:picLocks noChangeAspect="1"/>
          </p:cNvPicPr>
          <p:nvPr/>
        </p:nvPicPr>
        <p:blipFill>
          <a:blip r:embed="rId2"/>
          <a:stretch>
            <a:fillRect/>
          </a:stretch>
        </p:blipFill>
        <p:spPr>
          <a:xfrm>
            <a:off x="1852328" y="1282700"/>
            <a:ext cx="5640672" cy="3670300"/>
          </a:xfrm>
          <a:prstGeom prst="rect">
            <a:avLst/>
          </a:prstGeom>
        </p:spPr>
      </p:pic>
      <p:sp>
        <p:nvSpPr>
          <p:cNvPr id="11" name="TextBox 10"/>
          <p:cNvSpPr txBox="1"/>
          <p:nvPr/>
        </p:nvSpPr>
        <p:spPr>
          <a:xfrm>
            <a:off x="552194" y="5987018"/>
            <a:ext cx="2678801" cy="307777"/>
          </a:xfrm>
          <a:prstGeom prst="rect">
            <a:avLst/>
          </a:prstGeom>
          <a:noFill/>
        </p:spPr>
        <p:txBody>
          <a:bodyPr wrap="none" rtlCol="0">
            <a:spAutoFit/>
          </a:bodyPr>
          <a:lstStyle/>
          <a:p>
            <a:r>
              <a:rPr lang="en-US" sz="1400" dirty="0"/>
              <a:t>Source: IRC-ITRS- M2M – v2.3</a:t>
            </a:r>
          </a:p>
        </p:txBody>
      </p:sp>
      <p:sp>
        <p:nvSpPr>
          <p:cNvPr id="12" name="TextBox 11"/>
          <p:cNvSpPr txBox="1"/>
          <p:nvPr/>
        </p:nvSpPr>
        <p:spPr>
          <a:xfrm>
            <a:off x="228601" y="4953000"/>
            <a:ext cx="8788399" cy="1200329"/>
          </a:xfrm>
          <a:prstGeom prst="rect">
            <a:avLst/>
          </a:prstGeom>
          <a:noFill/>
        </p:spPr>
        <p:txBody>
          <a:bodyPr wrap="square" rtlCol="0">
            <a:spAutoFit/>
          </a:bodyPr>
          <a:lstStyle/>
          <a:p>
            <a:r>
              <a:rPr lang="en-US" dirty="0"/>
              <a:t>Reducing critical dimensions while keeping electrical field constant increases speed and reduces power consumption. Scaling </a:t>
            </a:r>
            <a:r>
              <a:rPr lang="en-US" dirty="0" err="1"/>
              <a:t>realised</a:t>
            </a:r>
            <a:r>
              <a:rPr lang="en-US" dirty="0"/>
              <a:t> has been by a factor of 0.7 (0.5√2) every 2 years, where “critical dimension” is “half pitch” between traces.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Virtuous Cycle of the Semiconductor Industry</a:t>
            </a:r>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46</a:t>
            </a:fld>
            <a:endParaRPr lang="en-US"/>
          </a:p>
        </p:txBody>
      </p:sp>
      <p:pic>
        <p:nvPicPr>
          <p:cNvPr id="6" name="Picture 5"/>
          <p:cNvPicPr>
            <a:picLocks noChangeAspect="1"/>
          </p:cNvPicPr>
          <p:nvPr/>
        </p:nvPicPr>
        <p:blipFill>
          <a:blip r:embed="rId2"/>
          <a:stretch>
            <a:fillRect/>
          </a:stretch>
        </p:blipFill>
        <p:spPr>
          <a:xfrm>
            <a:off x="1045076" y="2413000"/>
            <a:ext cx="7101974" cy="3810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Moore: Diversification</a:t>
            </a:r>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47</a:t>
            </a:fld>
            <a:endParaRPr lang="en-US"/>
          </a:p>
        </p:txBody>
      </p:sp>
      <p:pic>
        <p:nvPicPr>
          <p:cNvPr id="6" name="Picture 5"/>
          <p:cNvPicPr>
            <a:picLocks noChangeAspect="1"/>
          </p:cNvPicPr>
          <p:nvPr/>
        </p:nvPicPr>
        <p:blipFill>
          <a:blip r:embed="rId2"/>
          <a:stretch>
            <a:fillRect/>
          </a:stretch>
        </p:blipFill>
        <p:spPr>
          <a:xfrm>
            <a:off x="1085287" y="1238250"/>
            <a:ext cx="6814113" cy="4603750"/>
          </a:xfrm>
          <a:prstGeom prst="rect">
            <a:avLst/>
          </a:prstGeom>
        </p:spPr>
      </p:pic>
      <p:sp>
        <p:nvSpPr>
          <p:cNvPr id="8" name="Oval 7"/>
          <p:cNvSpPr/>
          <p:nvPr/>
        </p:nvSpPr>
        <p:spPr>
          <a:xfrm>
            <a:off x="5549900" y="2001838"/>
            <a:ext cx="215900" cy="16986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692400" y="2027238"/>
            <a:ext cx="215900" cy="16986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914900" y="5265738"/>
            <a:ext cx="215900" cy="16986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080000" y="5181600"/>
            <a:ext cx="2479978" cy="307777"/>
          </a:xfrm>
          <a:prstGeom prst="rect">
            <a:avLst/>
          </a:prstGeom>
          <a:noFill/>
        </p:spPr>
        <p:txBody>
          <a:bodyPr wrap="none" rtlCol="0">
            <a:spAutoFit/>
          </a:bodyPr>
          <a:lstStyle/>
          <a:p>
            <a:r>
              <a:rPr lang="en-US" sz="1400" dirty="0"/>
              <a:t>Critical to Connected Vehicle</a:t>
            </a:r>
          </a:p>
        </p:txBody>
      </p:sp>
      <p:sp>
        <p:nvSpPr>
          <p:cNvPr id="12" name="TextBox 11"/>
          <p:cNvSpPr txBox="1"/>
          <p:nvPr/>
        </p:nvSpPr>
        <p:spPr>
          <a:xfrm>
            <a:off x="704287" y="5676901"/>
            <a:ext cx="7601513" cy="800219"/>
          </a:xfrm>
          <a:prstGeom prst="rect">
            <a:avLst/>
          </a:prstGeom>
          <a:noFill/>
        </p:spPr>
        <p:txBody>
          <a:bodyPr wrap="square" rtlCol="0">
            <a:spAutoFit/>
          </a:bodyPr>
          <a:lstStyle/>
          <a:p>
            <a:r>
              <a:rPr lang="en-US" sz="1400" dirty="0"/>
              <a:t>Progress in process technology and design is enhancing the integration of CMOS and non-digital technologies, enabling the migration of non-digital components into the package or chip </a:t>
            </a:r>
          </a:p>
          <a:p>
            <a:endParaRPr lang="en-US" dirty="0"/>
          </a:p>
        </p:txBody>
      </p:sp>
      <p:sp>
        <p:nvSpPr>
          <p:cNvPr id="13" name="TextBox 12"/>
          <p:cNvSpPr txBox="1"/>
          <p:nvPr/>
        </p:nvSpPr>
        <p:spPr>
          <a:xfrm>
            <a:off x="1707894" y="6164818"/>
            <a:ext cx="2322496" cy="276999"/>
          </a:xfrm>
          <a:prstGeom prst="rect">
            <a:avLst/>
          </a:prstGeom>
          <a:noFill/>
        </p:spPr>
        <p:txBody>
          <a:bodyPr wrap="none" rtlCol="0">
            <a:spAutoFit/>
          </a:bodyPr>
          <a:lstStyle/>
          <a:p>
            <a:r>
              <a:rPr lang="en-US" sz="1200" dirty="0"/>
              <a:t>Source: IRC-ITRS- M2M – v2.3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pPr>
              <a:lnSpc>
                <a:spcPct val="150000"/>
              </a:lnSpc>
            </a:pPr>
            <a:r>
              <a:rPr lang="en-US" sz="4000" dirty="0"/>
              <a:t>Information Theory Snapshot:</a:t>
            </a:r>
            <a:br>
              <a:rPr lang="en-US" sz="4000" dirty="0"/>
            </a:br>
            <a:r>
              <a:rPr lang="en-US" sz="4000" dirty="0"/>
              <a:t>Shannon’s Theorem</a:t>
            </a:r>
            <a:br>
              <a:rPr lang="en-US" sz="4000" dirty="0"/>
            </a:br>
            <a:endParaRPr lang="en-US" sz="4000" dirty="0"/>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7770813" cy="1264024"/>
          </a:xfrm>
        </p:spPr>
        <p:txBody>
          <a:bodyPr/>
          <a:lstStyle/>
          <a:p>
            <a:r>
              <a:rPr lang="en-US" sz="3200" dirty="0"/>
              <a:t>Shannon’s Law </a:t>
            </a:r>
          </a:p>
        </p:txBody>
      </p:sp>
      <p:sp>
        <p:nvSpPr>
          <p:cNvPr id="3" name="Content Placeholder 2"/>
          <p:cNvSpPr>
            <a:spLocks noGrp="1"/>
          </p:cNvSpPr>
          <p:nvPr>
            <p:ph idx="1"/>
          </p:nvPr>
        </p:nvSpPr>
        <p:spPr/>
        <p:txBody>
          <a:bodyPr>
            <a:normAutofit fontScale="92500" lnSpcReduction="10000"/>
          </a:bodyPr>
          <a:lstStyle/>
          <a:p>
            <a:r>
              <a:rPr lang="en-US" dirty="0"/>
              <a:t>Shannon's Law from information theory expresses the maximum possible data speed that can be obtained in a data channel: the highest obtainable error-free data speed, expressed in bits per second (bps), is a function  of the bandwidth and the signal-to-noise ratio.</a:t>
            </a:r>
          </a:p>
          <a:p>
            <a:pPr>
              <a:buNone/>
            </a:pPr>
            <a:r>
              <a:rPr lang="en-US" dirty="0"/>
              <a:t>				</a:t>
            </a:r>
            <a:r>
              <a:rPr lang="en-US" sz="3200" dirty="0"/>
              <a:t>C  = B log</a:t>
            </a:r>
            <a:r>
              <a:rPr lang="en-US" sz="3200" baseline="-25000" dirty="0"/>
              <a:t>2</a:t>
            </a:r>
            <a:r>
              <a:rPr lang="en-US" sz="3200" dirty="0"/>
              <a:t> [1+ SNR]</a:t>
            </a:r>
          </a:p>
          <a:p>
            <a:pPr>
              <a:buNone/>
            </a:pPr>
            <a:r>
              <a:rPr lang="en-US" dirty="0"/>
              <a:t>C = Maximum possible error-free data speed (bps)</a:t>
            </a:r>
          </a:p>
          <a:p>
            <a:pPr>
              <a:buNone/>
            </a:pPr>
            <a:r>
              <a:rPr lang="en-US" dirty="0"/>
              <a:t>B = Channel bandwidth (Hz)</a:t>
            </a:r>
          </a:p>
          <a:p>
            <a:pPr>
              <a:buNone/>
            </a:pPr>
            <a:endParaRPr lang="en-US" dirty="0"/>
          </a:p>
          <a:p>
            <a:endParaRPr lang="en-US" dirty="0"/>
          </a:p>
        </p:txBody>
      </p:sp>
      <p:sp>
        <p:nvSpPr>
          <p:cNvPr id="7" name="Slide Number Placeholder 6"/>
          <p:cNvSpPr>
            <a:spLocks noGrp="1"/>
          </p:cNvSpPr>
          <p:nvPr>
            <p:ph type="sldNum" sz="quarter" idx="12"/>
          </p:nvPr>
        </p:nvSpPr>
        <p:spPr/>
        <p:txBody>
          <a:bodyPr/>
          <a:lstStyle/>
          <a:p>
            <a:fld id="{F06BC205-37F6-DA43-A54D-39653D71296C}" type="slidenum">
              <a:rPr lang="en-US" smtClean="0"/>
              <a:pPr/>
              <a:t>49</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264024"/>
          </a:xfrm>
        </p:spPr>
        <p:txBody>
          <a:bodyPr>
            <a:normAutofit/>
          </a:bodyPr>
          <a:lstStyle/>
          <a:p>
            <a:r>
              <a:rPr lang="en-US" sz="4000" dirty="0"/>
              <a:t>Communication: Connected Vehicles</a:t>
            </a:r>
          </a:p>
        </p:txBody>
      </p:sp>
      <p:pic>
        <p:nvPicPr>
          <p:cNvPr id="6" name="Picture 5"/>
          <p:cNvPicPr>
            <a:picLocks noChangeAspect="1"/>
          </p:cNvPicPr>
          <p:nvPr/>
        </p:nvPicPr>
        <p:blipFill>
          <a:blip r:embed="rId2"/>
          <a:stretch>
            <a:fillRect/>
          </a:stretch>
        </p:blipFill>
        <p:spPr>
          <a:xfrm>
            <a:off x="1143000" y="1219200"/>
            <a:ext cx="6915150" cy="4926908"/>
          </a:xfrm>
          <a:prstGeom prst="rect">
            <a:avLst/>
          </a:prstGeom>
        </p:spPr>
      </p:pic>
      <p:sp>
        <p:nvSpPr>
          <p:cNvPr id="7" name="Slide Number Placeholder 6"/>
          <p:cNvSpPr>
            <a:spLocks noGrp="1"/>
          </p:cNvSpPr>
          <p:nvPr>
            <p:ph type="sldNum" sz="quarter" idx="12"/>
          </p:nvPr>
        </p:nvSpPr>
        <p:spPr/>
        <p:txBody>
          <a:bodyPr/>
          <a:lstStyle/>
          <a:p>
            <a:fld id="{F06BC205-37F6-DA43-A54D-39653D71296C}" type="slidenum">
              <a:rPr lang="en-US" smtClean="0"/>
              <a:pPr/>
              <a:t>5</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Shannon’s Law Examples</a:t>
            </a:r>
          </a:p>
        </p:txBody>
      </p:sp>
      <p:sp>
        <p:nvSpPr>
          <p:cNvPr id="11" name="Content Placeholder 10"/>
          <p:cNvSpPr>
            <a:spLocks noGrp="1"/>
          </p:cNvSpPr>
          <p:nvPr>
            <p:ph idx="1"/>
          </p:nvPr>
        </p:nvSpPr>
        <p:spPr/>
        <p:txBody>
          <a:bodyPr/>
          <a:lstStyle/>
          <a:p>
            <a:r>
              <a:rPr lang="en-US" dirty="0"/>
              <a:t>SNR 30dB, Bandwidth 3 kHz</a:t>
            </a:r>
          </a:p>
          <a:p>
            <a:pPr>
              <a:buNone/>
            </a:pPr>
            <a:r>
              <a:rPr lang="en-US" dirty="0"/>
              <a:t>	C = 3000 log</a:t>
            </a:r>
            <a:r>
              <a:rPr lang="en-US" baseline="-25000" dirty="0"/>
              <a:t>2</a:t>
            </a:r>
            <a:r>
              <a:rPr lang="en-US" dirty="0"/>
              <a:t> (1001)</a:t>
            </a:r>
          </a:p>
          <a:p>
            <a:pPr>
              <a:buNone/>
            </a:pPr>
            <a:r>
              <a:rPr lang="en-US" dirty="0"/>
              <a:t>			= 30kbps</a:t>
            </a:r>
          </a:p>
          <a:p>
            <a:pPr>
              <a:buNone/>
            </a:pPr>
            <a:endParaRPr lang="en-US" dirty="0"/>
          </a:p>
          <a:p>
            <a:r>
              <a:rPr lang="en-US" dirty="0"/>
              <a:t>SNR 20dB, Bandwidth 10 MHz</a:t>
            </a:r>
          </a:p>
          <a:p>
            <a:pPr>
              <a:buNone/>
            </a:pPr>
            <a:r>
              <a:rPr lang="en-US" dirty="0"/>
              <a:t>	C = 10</a:t>
            </a:r>
            <a:r>
              <a:rPr lang="en-US" baseline="30000" dirty="0"/>
              <a:t>7</a:t>
            </a:r>
            <a:r>
              <a:rPr lang="en-US" dirty="0"/>
              <a:t> log</a:t>
            </a:r>
            <a:r>
              <a:rPr lang="en-US" baseline="-25000" dirty="0"/>
              <a:t>2</a:t>
            </a:r>
            <a:r>
              <a:rPr lang="en-US" dirty="0"/>
              <a:t> (101)</a:t>
            </a:r>
          </a:p>
          <a:p>
            <a:pPr>
              <a:buNone/>
            </a:pPr>
            <a:r>
              <a:rPr lang="en-US" dirty="0"/>
              <a:t>			= 65 Mbps</a:t>
            </a:r>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Footer Placeholder 4"/>
          <p:cNvSpPr>
            <a:spLocks noGrp="1"/>
          </p:cNvSpPr>
          <p:nvPr>
            <p:ph type="ftr" sz="quarter" idx="11"/>
          </p:nvPr>
        </p:nvSpPr>
        <p:spPr/>
        <p:txBody>
          <a:bodyPr/>
          <a:lstStyle/>
          <a:p>
            <a:r>
              <a:rPr lang="en-US"/>
              <a:t>kay das</a:t>
            </a:r>
          </a:p>
        </p:txBody>
      </p:sp>
      <p:sp>
        <p:nvSpPr>
          <p:cNvPr id="6" name="Slide Number Placeholder 5"/>
          <p:cNvSpPr>
            <a:spLocks noGrp="1"/>
          </p:cNvSpPr>
          <p:nvPr>
            <p:ph type="sldNum" sz="quarter" idx="12"/>
          </p:nvPr>
        </p:nvSpPr>
        <p:spPr/>
        <p:txBody>
          <a:bodyPr/>
          <a:lstStyle/>
          <a:p>
            <a:fld id="{5FDDA138-F6F4-F546-8865-B82515508D68}"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Massive MIMO</a:t>
            </a:r>
          </a:p>
        </p:txBody>
      </p:sp>
      <p:sp>
        <p:nvSpPr>
          <p:cNvPr id="3" name="Content Placeholder 2"/>
          <p:cNvSpPr>
            <a:spLocks noGrp="1"/>
          </p:cNvSpPr>
          <p:nvPr>
            <p:ph idx="1"/>
          </p:nvPr>
        </p:nvSpPr>
        <p:spPr>
          <a:xfrm>
            <a:off x="381000" y="1492625"/>
            <a:ext cx="7847013" cy="4558551"/>
          </a:xfrm>
        </p:spPr>
        <p:txBody>
          <a:bodyPr/>
          <a:lstStyle/>
          <a:p>
            <a:pPr>
              <a:buNone/>
            </a:pPr>
            <a:r>
              <a:rPr lang="en-US" dirty="0"/>
              <a:t>  </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F06BC205-37F6-DA43-A54D-39653D71296C}" type="slidenum">
              <a:rPr lang="en-US" smtClean="0"/>
              <a:pPr/>
              <a:t>51</a:t>
            </a:fld>
            <a:endParaRPr lang="en-US"/>
          </a:p>
        </p:txBody>
      </p:sp>
      <p:pic>
        <p:nvPicPr>
          <p:cNvPr id="6" name="Picture 5"/>
          <p:cNvPicPr>
            <a:picLocks noChangeAspect="1"/>
          </p:cNvPicPr>
          <p:nvPr/>
        </p:nvPicPr>
        <p:blipFill>
          <a:blip r:embed="rId2"/>
          <a:stretch>
            <a:fillRect/>
          </a:stretch>
        </p:blipFill>
        <p:spPr>
          <a:xfrm>
            <a:off x="431995" y="1981200"/>
            <a:ext cx="8331347" cy="3378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Massive MIMO/ Shannon’s Law - 1 </a:t>
            </a:r>
          </a:p>
        </p:txBody>
      </p:sp>
      <p:sp>
        <p:nvSpPr>
          <p:cNvPr id="3" name="Content Placeholder 2"/>
          <p:cNvSpPr>
            <a:spLocks noGrp="1"/>
          </p:cNvSpPr>
          <p:nvPr>
            <p:ph idx="1"/>
          </p:nvPr>
        </p:nvSpPr>
        <p:spPr/>
        <p:txBody>
          <a:bodyPr>
            <a:normAutofit lnSpcReduction="10000"/>
          </a:bodyPr>
          <a:lstStyle/>
          <a:p>
            <a:r>
              <a:rPr lang="en-US" dirty="0"/>
              <a:t>Massive multiple-input multiple-output (MIMO) is a multi-user technology where </a:t>
            </a:r>
          </a:p>
          <a:p>
            <a:pPr lvl="1"/>
            <a:r>
              <a:rPr lang="en-US" dirty="0"/>
              <a:t>each base station is has an array of active antenna elements  </a:t>
            </a:r>
          </a:p>
          <a:p>
            <a:pPr lvl="1"/>
            <a:r>
              <a:rPr lang="en-US" dirty="0"/>
              <a:t>utilizes these to communicate with single (or smaller number) antenna per terminal (</a:t>
            </a:r>
            <a:r>
              <a:rPr lang="en-US" dirty="0" err="1"/>
              <a:t>Ue</a:t>
            </a:r>
            <a:r>
              <a:rPr lang="en-US" dirty="0"/>
              <a:t>) over the same time and frequency band</a:t>
            </a:r>
          </a:p>
          <a:p>
            <a:pPr lvl="1"/>
            <a:r>
              <a:rPr lang="en-US" dirty="0"/>
              <a:t> inserting phase delays to the elements of the array enables directivity in the antenna beam</a:t>
            </a:r>
          </a:p>
          <a:p>
            <a:pPr lvl="1"/>
            <a:r>
              <a:rPr lang="en-US" dirty="0"/>
              <a:t>spatial multiplexing is thus now possible</a:t>
            </a:r>
          </a:p>
        </p:txBody>
      </p:sp>
      <p:sp>
        <p:nvSpPr>
          <p:cNvPr id="7" name="Slide Number Placeholder 6"/>
          <p:cNvSpPr>
            <a:spLocks noGrp="1"/>
          </p:cNvSpPr>
          <p:nvPr>
            <p:ph type="sldNum" sz="quarter" idx="12"/>
          </p:nvPr>
        </p:nvSpPr>
        <p:spPr/>
        <p:txBody>
          <a:bodyPr/>
          <a:lstStyle/>
          <a:p>
            <a:fld id="{F06BC205-37F6-DA43-A54D-39653D71296C}" type="slidenum">
              <a:rPr lang="en-US" smtClean="0"/>
              <a:pPr/>
              <a:t>52</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7770813" cy="1264024"/>
          </a:xfrm>
        </p:spPr>
        <p:txBody>
          <a:bodyPr>
            <a:normAutofit/>
          </a:bodyPr>
          <a:lstStyle/>
          <a:p>
            <a:pPr>
              <a:lnSpc>
                <a:spcPct val="100000"/>
              </a:lnSpc>
            </a:pPr>
            <a:r>
              <a:rPr lang="en-US" sz="3200" dirty="0"/>
              <a:t>Massive MIMO/ Shannon’s Law – 2</a:t>
            </a:r>
            <a:br>
              <a:rPr lang="en-US" sz="3200" dirty="0"/>
            </a:br>
            <a:r>
              <a:rPr lang="en-US" sz="2000" dirty="0"/>
              <a:t>[6] </a:t>
            </a:r>
          </a:p>
        </p:txBody>
      </p:sp>
      <p:sp>
        <p:nvSpPr>
          <p:cNvPr id="3" name="Content Placeholder 2"/>
          <p:cNvSpPr>
            <a:spLocks noGrp="1"/>
          </p:cNvSpPr>
          <p:nvPr>
            <p:ph idx="1"/>
          </p:nvPr>
        </p:nvSpPr>
        <p:spPr>
          <a:xfrm>
            <a:off x="457200" y="1524000"/>
            <a:ext cx="8458200" cy="4303338"/>
          </a:xfrm>
        </p:spPr>
        <p:txBody>
          <a:bodyPr>
            <a:normAutofit fontScale="77500" lnSpcReduction="20000"/>
          </a:bodyPr>
          <a:lstStyle/>
          <a:p>
            <a:pPr marL="0" marR="0">
              <a:spcBef>
                <a:spcPts val="0"/>
              </a:spcBef>
              <a:spcAft>
                <a:spcPts val="0"/>
              </a:spcAft>
              <a:buNone/>
            </a:pPr>
            <a:endParaRPr lang="en-US" dirty="0"/>
          </a:p>
          <a:p>
            <a:pPr marL="0" marR="0">
              <a:spcBef>
                <a:spcPts val="0"/>
              </a:spcBef>
              <a:spcAft>
                <a:spcPts val="0"/>
              </a:spcAft>
              <a:buNone/>
            </a:pPr>
            <a:r>
              <a:rPr lang="en-US" dirty="0"/>
              <a:t>E  = K . (1 – K/</a:t>
            </a:r>
            <a:r>
              <a:rPr lang="en-US" dirty="0">
                <a:sym typeface="Symbol"/>
              </a:rPr>
              <a:t></a:t>
            </a:r>
            <a:r>
              <a:rPr lang="en-US" dirty="0"/>
              <a:t>). log</a:t>
            </a:r>
            <a:r>
              <a:rPr lang="en-US" baseline="-25000" dirty="0"/>
              <a:t>2</a:t>
            </a:r>
            <a:r>
              <a:rPr lang="en-US" dirty="0"/>
              <a:t> [1+ (</a:t>
            </a:r>
            <a:r>
              <a:rPr lang="en-US" dirty="0" err="1"/>
              <a:t>c</a:t>
            </a:r>
            <a:r>
              <a:rPr lang="en-US" dirty="0"/>
              <a:t> </a:t>
            </a:r>
            <a:r>
              <a:rPr lang="en-US" baseline="-25000" dirty="0"/>
              <a:t>CSI</a:t>
            </a:r>
            <a:r>
              <a:rPr lang="en-US" dirty="0"/>
              <a:t>. M. SNR </a:t>
            </a:r>
            <a:r>
              <a:rPr lang="en-US" baseline="-25000" dirty="0" err="1"/>
              <a:t>u/d</a:t>
            </a:r>
            <a:r>
              <a:rPr lang="en-US" dirty="0"/>
              <a:t>) / K.SNR </a:t>
            </a:r>
            <a:r>
              <a:rPr lang="en-US" baseline="-25000" dirty="0" err="1"/>
              <a:t>u/d</a:t>
            </a:r>
            <a:r>
              <a:rPr lang="en-US" dirty="0"/>
              <a:t> +1]</a:t>
            </a:r>
          </a:p>
          <a:p>
            <a:pPr marL="0" marR="0">
              <a:spcBef>
                <a:spcPts val="0"/>
              </a:spcBef>
              <a:spcAft>
                <a:spcPts val="0"/>
              </a:spcAft>
              <a:buNone/>
            </a:pPr>
            <a:endParaRPr lang="en-US" dirty="0"/>
          </a:p>
          <a:p>
            <a:pPr marL="0" marR="0">
              <a:spcBef>
                <a:spcPts val="0"/>
              </a:spcBef>
              <a:spcAft>
                <a:spcPts val="0"/>
              </a:spcAft>
              <a:buNone/>
            </a:pPr>
            <a:endParaRPr lang="en-US" kern="800" dirty="0">
              <a:latin typeface="Cambria"/>
              <a:ea typeface="Cambria"/>
              <a:cs typeface="Times New Roman"/>
            </a:endParaRPr>
          </a:p>
          <a:p>
            <a:pPr marL="0" marR="0">
              <a:spcBef>
                <a:spcPts val="0"/>
              </a:spcBef>
              <a:spcAft>
                <a:spcPts val="0"/>
              </a:spcAft>
              <a:buNone/>
            </a:pPr>
            <a:r>
              <a:rPr lang="en-US" kern="800" dirty="0">
                <a:latin typeface="Cambria"/>
                <a:ea typeface="Cambria"/>
                <a:cs typeface="Times New Roman"/>
              </a:rPr>
              <a:t>E = 	Spectral efficiency per cell (bits /Hz/ cell), Rayleigh fading*</a:t>
            </a:r>
            <a:endParaRPr lang="en-US" sz="1050" kern="800" dirty="0">
              <a:latin typeface="Times New Roman"/>
              <a:ea typeface="Cambria"/>
              <a:cs typeface="Times New Roman"/>
            </a:endParaRPr>
          </a:p>
          <a:p>
            <a:pPr marL="0" marR="0">
              <a:spcBef>
                <a:spcPts val="0"/>
              </a:spcBef>
              <a:spcAft>
                <a:spcPts val="0"/>
              </a:spcAft>
              <a:buNone/>
            </a:pPr>
            <a:r>
              <a:rPr lang="en-US" kern="800" dirty="0">
                <a:latin typeface="Cambria"/>
                <a:ea typeface="Cambria"/>
                <a:cs typeface="Times New Roman"/>
              </a:rPr>
              <a:t>K =  	number of single antenna terminals	</a:t>
            </a:r>
          </a:p>
          <a:p>
            <a:pPr marL="0" marR="0">
              <a:spcBef>
                <a:spcPts val="0"/>
              </a:spcBef>
              <a:spcAft>
                <a:spcPts val="0"/>
              </a:spcAft>
              <a:buNone/>
            </a:pPr>
            <a:r>
              <a:rPr lang="en-US" kern="800" dirty="0">
                <a:latin typeface="Cambria"/>
                <a:ea typeface="Cambria"/>
                <a:cs typeface="Times New Roman"/>
              </a:rPr>
              <a:t>M = 	number of active antenna array elements in base station</a:t>
            </a:r>
            <a:endParaRPr lang="en-US" sz="1050" kern="800" dirty="0">
              <a:latin typeface="Times New Roman"/>
              <a:ea typeface="Cambria"/>
              <a:cs typeface="Times New Roman"/>
            </a:endParaRPr>
          </a:p>
          <a:p>
            <a:pPr marL="0" marR="0">
              <a:spcBef>
                <a:spcPts val="0"/>
              </a:spcBef>
              <a:spcAft>
                <a:spcPts val="0"/>
              </a:spcAft>
              <a:buFont typeface="Symbol" pitchFamily="3" charset="2"/>
              <a:buChar char="t"/>
            </a:pPr>
            <a:r>
              <a:rPr lang="en-US" kern="800" dirty="0">
                <a:latin typeface="Cambria"/>
                <a:ea typeface="Cambria"/>
                <a:cs typeface="Times New Roman"/>
              </a:rPr>
              <a:t>= 	number of symbols in TDD transmission frame </a:t>
            </a:r>
            <a:endParaRPr lang="en-US" sz="1050" kern="800" dirty="0">
              <a:latin typeface="Times New Roman"/>
              <a:ea typeface="Cambria"/>
              <a:cs typeface="Times New Roman"/>
            </a:endParaRPr>
          </a:p>
          <a:p>
            <a:pPr marL="0" marR="0">
              <a:spcBef>
                <a:spcPts val="0"/>
              </a:spcBef>
              <a:spcAft>
                <a:spcPts val="0"/>
              </a:spcAft>
              <a:buNone/>
            </a:pPr>
            <a:r>
              <a:rPr lang="en-US" kern="800" dirty="0" err="1">
                <a:latin typeface="Cambria"/>
                <a:ea typeface="Cambria"/>
                <a:cs typeface="Times New Roman"/>
              </a:rPr>
              <a:t>c</a:t>
            </a:r>
            <a:r>
              <a:rPr lang="en-US" kern="800" dirty="0">
                <a:latin typeface="Cambria"/>
                <a:ea typeface="Cambria"/>
                <a:cs typeface="Times New Roman"/>
              </a:rPr>
              <a:t> </a:t>
            </a:r>
            <a:r>
              <a:rPr lang="en-US" kern="800" baseline="-25000" dirty="0">
                <a:latin typeface="Cambria"/>
                <a:ea typeface="Cambria"/>
                <a:cs typeface="Times New Roman"/>
              </a:rPr>
              <a:t>CSI </a:t>
            </a:r>
            <a:r>
              <a:rPr lang="en-US" kern="800" dirty="0">
                <a:latin typeface="Cambria"/>
                <a:ea typeface="Cambria"/>
                <a:cs typeface="Times New Roman"/>
              </a:rPr>
              <a:t>= 	quality of estimated channel state information </a:t>
            </a:r>
            <a:r>
              <a:rPr lang="en-US" sz="1600" kern="800" dirty="0">
                <a:latin typeface="Cambria"/>
                <a:ea typeface="Cambria"/>
                <a:cs typeface="Times New Roman"/>
              </a:rPr>
              <a:t>( = 1 when perfect)</a:t>
            </a:r>
            <a:endParaRPr lang="en-US" sz="1600" kern="800" dirty="0">
              <a:latin typeface="Times New Roman"/>
              <a:ea typeface="Cambria"/>
              <a:cs typeface="Times New Roman"/>
            </a:endParaRPr>
          </a:p>
          <a:p>
            <a:pPr marL="0" marR="0">
              <a:spcBef>
                <a:spcPts val="0"/>
              </a:spcBef>
              <a:spcAft>
                <a:spcPts val="0"/>
              </a:spcAft>
              <a:buNone/>
            </a:pPr>
            <a:r>
              <a:rPr lang="en-US" kern="800" dirty="0">
                <a:latin typeface="Cambria"/>
                <a:ea typeface="Cambria"/>
                <a:cs typeface="Times New Roman"/>
              </a:rPr>
              <a:t>SNR </a:t>
            </a:r>
            <a:r>
              <a:rPr lang="en-US" kern="800" baseline="-25000" dirty="0" err="1">
                <a:latin typeface="Cambria"/>
                <a:ea typeface="Cambria"/>
                <a:cs typeface="Times New Roman"/>
              </a:rPr>
              <a:t>u/d</a:t>
            </a:r>
            <a:r>
              <a:rPr lang="en-US" kern="800" baseline="-25000" dirty="0">
                <a:latin typeface="Cambria"/>
                <a:ea typeface="Cambria"/>
                <a:cs typeface="Times New Roman"/>
              </a:rPr>
              <a:t> </a:t>
            </a:r>
            <a:r>
              <a:rPr lang="en-US" kern="800" dirty="0">
                <a:latin typeface="Cambria"/>
                <a:ea typeface="Cambria"/>
                <a:cs typeface="Times New Roman"/>
              </a:rPr>
              <a:t>= Uplink/downlink Signal to Noise Ratio</a:t>
            </a:r>
          </a:p>
          <a:p>
            <a:pPr marL="0" marR="0">
              <a:spcBef>
                <a:spcPts val="0"/>
              </a:spcBef>
              <a:spcAft>
                <a:spcPts val="0"/>
              </a:spcAft>
              <a:buNone/>
            </a:pPr>
            <a:endParaRPr lang="en-US" sz="1050" kern="800" dirty="0">
              <a:latin typeface="Cambria"/>
              <a:ea typeface="Cambria"/>
              <a:cs typeface="Times New Roman"/>
            </a:endParaRPr>
          </a:p>
          <a:p>
            <a:pPr marL="0">
              <a:spcBef>
                <a:spcPts val="0"/>
              </a:spcBef>
              <a:buNone/>
            </a:pPr>
            <a:r>
              <a:rPr lang="en-US" sz="1400" kern="800" dirty="0">
                <a:latin typeface="Cambria"/>
                <a:ea typeface="Cambria"/>
                <a:cs typeface="Times New Roman"/>
              </a:rPr>
              <a:t>(* a reasonable model for radio signal fading in urban environments, no dominant line of sight radio signal path)  </a:t>
            </a:r>
            <a:endParaRPr lang="en-US" sz="1400" kern="800" dirty="0">
              <a:latin typeface="Times New Roman"/>
              <a:ea typeface="Cambria"/>
              <a:cs typeface="Times New Roman"/>
            </a:endParaRPr>
          </a:p>
          <a:p>
            <a:pPr>
              <a:buNone/>
            </a:pPr>
            <a:endParaRPr lang="en-US" dirty="0"/>
          </a:p>
          <a:p>
            <a:pPr>
              <a:buNone/>
            </a:pPr>
            <a:endParaRPr lang="en-US" dirty="0"/>
          </a:p>
        </p:txBody>
      </p:sp>
      <p:sp>
        <p:nvSpPr>
          <p:cNvPr id="7" name="Slide Number Placeholder 6"/>
          <p:cNvSpPr>
            <a:spLocks noGrp="1"/>
          </p:cNvSpPr>
          <p:nvPr>
            <p:ph type="sldNum" sz="quarter" idx="12"/>
          </p:nvPr>
        </p:nvSpPr>
        <p:spPr/>
        <p:txBody>
          <a:bodyPr/>
          <a:lstStyle/>
          <a:p>
            <a:fld id="{F06BC205-37F6-DA43-A54D-39653D71296C}" type="slidenum">
              <a:rPr lang="en-US" smtClean="0"/>
              <a:pPr/>
              <a:t>53</a:t>
            </a:fld>
            <a:endParaRPr lang="en-US" dirty="0"/>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rot="2062202">
            <a:off x="6263513" y="2520540"/>
            <a:ext cx="303401" cy="1947742"/>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9420344">
            <a:off x="3002400" y="2484880"/>
            <a:ext cx="303401" cy="2059019"/>
          </a:xfrm>
          <a:prstGeom prst="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1"/>
            <a:ext cx="7770813" cy="1264024"/>
          </a:xfrm>
        </p:spPr>
        <p:txBody>
          <a:bodyPr/>
          <a:lstStyle/>
          <a:p>
            <a:r>
              <a:rPr lang="en-US" sz="3200" dirty="0"/>
              <a:t>Massive MIMO/ Shannon’s Law – 3 </a:t>
            </a:r>
          </a:p>
        </p:txBody>
      </p:sp>
      <p:sp>
        <p:nvSpPr>
          <p:cNvPr id="3" name="Content Placeholder 2"/>
          <p:cNvSpPr>
            <a:spLocks noGrp="1"/>
          </p:cNvSpPr>
          <p:nvPr>
            <p:ph idx="1"/>
          </p:nvPr>
        </p:nvSpPr>
        <p:spPr>
          <a:xfrm>
            <a:off x="152400" y="1747838"/>
            <a:ext cx="8991600" cy="4303338"/>
          </a:xfrm>
        </p:spPr>
        <p:txBody>
          <a:bodyPr>
            <a:normAutofit/>
          </a:bodyPr>
          <a:lstStyle/>
          <a:p>
            <a:pPr>
              <a:buNone/>
            </a:pPr>
            <a:endParaRPr lang="en-US" dirty="0"/>
          </a:p>
          <a:p>
            <a:pPr marL="0" marR="0">
              <a:spcBef>
                <a:spcPts val="0"/>
              </a:spcBef>
              <a:spcAft>
                <a:spcPts val="0"/>
              </a:spcAft>
              <a:buNone/>
            </a:pPr>
            <a:r>
              <a:rPr lang="en-US" sz="2800" kern="800" dirty="0">
                <a:latin typeface="Cambria"/>
                <a:ea typeface="Cambria"/>
                <a:cs typeface="Times New Roman"/>
              </a:rPr>
              <a:t>E  = </a:t>
            </a:r>
            <a:r>
              <a:rPr lang="en-US" sz="2800" kern="800" dirty="0">
                <a:solidFill>
                  <a:srgbClr val="0000FF"/>
                </a:solidFill>
                <a:latin typeface="Cambria"/>
                <a:ea typeface="Cambria"/>
                <a:cs typeface="Times New Roman"/>
              </a:rPr>
              <a:t>K .(1 – K/</a:t>
            </a:r>
            <a:r>
              <a:rPr lang="en-US" sz="2800" kern="800" dirty="0">
                <a:solidFill>
                  <a:srgbClr val="0000FF"/>
                </a:solidFill>
                <a:latin typeface="Cambria"/>
                <a:ea typeface="Cambria"/>
                <a:cs typeface="Times New Roman"/>
                <a:sym typeface="Symbol"/>
              </a:rPr>
              <a:t></a:t>
            </a:r>
            <a:r>
              <a:rPr lang="en-US" sz="2800" kern="800" dirty="0">
                <a:solidFill>
                  <a:srgbClr val="0000FF"/>
                </a:solidFill>
                <a:latin typeface="Cambria"/>
                <a:ea typeface="Cambria"/>
                <a:cs typeface="Times New Roman"/>
              </a:rPr>
              <a:t>).</a:t>
            </a:r>
            <a:r>
              <a:rPr lang="en-US" sz="2800" kern="800" dirty="0">
                <a:latin typeface="Cambria"/>
                <a:ea typeface="Cambria"/>
                <a:cs typeface="Times New Roman"/>
              </a:rPr>
              <a:t> log</a:t>
            </a:r>
            <a:r>
              <a:rPr lang="en-US" sz="2800" kern="800" baseline="-25000" dirty="0">
                <a:latin typeface="Cambria"/>
                <a:ea typeface="Cambria"/>
                <a:cs typeface="Times New Roman"/>
              </a:rPr>
              <a:t>2</a:t>
            </a:r>
            <a:r>
              <a:rPr lang="en-US" sz="2800" kern="800" dirty="0">
                <a:latin typeface="Cambria"/>
                <a:ea typeface="Cambria"/>
                <a:cs typeface="Times New Roman"/>
              </a:rPr>
              <a:t> [1+ </a:t>
            </a:r>
            <a:r>
              <a:rPr lang="en-US" sz="2800" kern="800" dirty="0">
                <a:solidFill>
                  <a:srgbClr val="FF0000"/>
                </a:solidFill>
                <a:latin typeface="Cambria"/>
                <a:ea typeface="Cambria"/>
                <a:cs typeface="Times New Roman"/>
              </a:rPr>
              <a:t>(</a:t>
            </a:r>
            <a:r>
              <a:rPr lang="en-US" sz="2800" kern="800" dirty="0" err="1">
                <a:solidFill>
                  <a:srgbClr val="FF0000"/>
                </a:solidFill>
                <a:latin typeface="Cambria"/>
                <a:ea typeface="Cambria"/>
                <a:cs typeface="Times New Roman"/>
              </a:rPr>
              <a:t>c</a:t>
            </a:r>
            <a:r>
              <a:rPr lang="en-US" sz="2800" kern="800" dirty="0">
                <a:solidFill>
                  <a:srgbClr val="FF0000"/>
                </a:solidFill>
                <a:latin typeface="Cambria"/>
                <a:ea typeface="Cambria"/>
                <a:cs typeface="Times New Roman"/>
              </a:rPr>
              <a:t> </a:t>
            </a:r>
            <a:r>
              <a:rPr lang="en-US" sz="2800" kern="800" baseline="-25000" dirty="0">
                <a:solidFill>
                  <a:srgbClr val="FF0000"/>
                </a:solidFill>
                <a:latin typeface="Cambria"/>
                <a:ea typeface="Cambria"/>
                <a:cs typeface="Times New Roman"/>
              </a:rPr>
              <a:t>CSI</a:t>
            </a:r>
            <a:r>
              <a:rPr lang="en-US" sz="2800" kern="800" dirty="0">
                <a:solidFill>
                  <a:srgbClr val="FF0000"/>
                </a:solidFill>
                <a:latin typeface="Cambria"/>
                <a:ea typeface="Cambria"/>
                <a:cs typeface="Times New Roman"/>
              </a:rPr>
              <a:t>. M. SNR </a:t>
            </a:r>
            <a:r>
              <a:rPr lang="en-US" sz="2800" kern="800" baseline="-25000" dirty="0" err="1">
                <a:solidFill>
                  <a:srgbClr val="FF0000"/>
                </a:solidFill>
                <a:latin typeface="Cambria"/>
                <a:ea typeface="Cambria"/>
                <a:cs typeface="Times New Roman"/>
              </a:rPr>
              <a:t>u/d</a:t>
            </a:r>
            <a:r>
              <a:rPr lang="en-US" sz="2800" kern="800" dirty="0">
                <a:solidFill>
                  <a:srgbClr val="FF0000"/>
                </a:solidFill>
                <a:latin typeface="Cambria"/>
                <a:ea typeface="Cambria"/>
                <a:cs typeface="Times New Roman"/>
              </a:rPr>
              <a:t>) / K.SNR </a:t>
            </a:r>
            <a:r>
              <a:rPr lang="en-US" sz="2800" kern="800" baseline="-25000" dirty="0" err="1">
                <a:solidFill>
                  <a:srgbClr val="FF0000"/>
                </a:solidFill>
                <a:latin typeface="Cambria"/>
                <a:ea typeface="Cambria"/>
                <a:cs typeface="Times New Roman"/>
              </a:rPr>
              <a:t>u/d</a:t>
            </a:r>
            <a:r>
              <a:rPr lang="en-US" sz="2800" kern="800" dirty="0">
                <a:solidFill>
                  <a:srgbClr val="FF0000"/>
                </a:solidFill>
                <a:latin typeface="Cambria"/>
                <a:ea typeface="Cambria"/>
                <a:cs typeface="Times New Roman"/>
              </a:rPr>
              <a:t> +1</a:t>
            </a:r>
            <a:r>
              <a:rPr lang="en-US" sz="2800" kern="800" dirty="0">
                <a:latin typeface="Cambria"/>
                <a:ea typeface="Cambria"/>
                <a:cs typeface="Times New Roman"/>
              </a:rPr>
              <a:t>]</a:t>
            </a:r>
            <a:endParaRPr lang="en-US" sz="2800" kern="800" dirty="0">
              <a:latin typeface="Times New Roman"/>
              <a:ea typeface="Cambria"/>
              <a:cs typeface="Times New Roman"/>
            </a:endParaRPr>
          </a:p>
          <a:p>
            <a:pPr marL="0" marR="0">
              <a:spcBef>
                <a:spcPts val="0"/>
              </a:spcBef>
              <a:spcAft>
                <a:spcPts val="0"/>
              </a:spcAft>
              <a:buNone/>
            </a:pPr>
            <a:endParaRPr lang="en-US" sz="2800" kern="800" dirty="0">
              <a:latin typeface="Cambria"/>
              <a:ea typeface="Cambria"/>
              <a:cs typeface="Times New Roman"/>
            </a:endParaRPr>
          </a:p>
          <a:p>
            <a:pPr marL="0">
              <a:spcBef>
                <a:spcPts val="0"/>
              </a:spcBef>
              <a:buNone/>
            </a:pPr>
            <a:r>
              <a:rPr lang="en-US" kern="800" dirty="0">
                <a:latin typeface="Cambria"/>
                <a:ea typeface="Cambria"/>
                <a:cs typeface="Times New Roman"/>
              </a:rPr>
              <a:t>(</a:t>
            </a:r>
            <a:r>
              <a:rPr lang="en-US" dirty="0"/>
              <a:t>Spectral efficiency     per cell (bits/Hz/cell)</a:t>
            </a:r>
            <a:endParaRPr lang="en-US" sz="2800" dirty="0"/>
          </a:p>
          <a:p>
            <a:pPr marL="0" marR="0">
              <a:spcBef>
                <a:spcPts val="0"/>
              </a:spcBef>
              <a:spcAft>
                <a:spcPts val="0"/>
              </a:spcAft>
              <a:buNone/>
            </a:pPr>
            <a:endParaRPr lang="en-US" sz="2800" kern="800" dirty="0">
              <a:latin typeface="Times New Roman"/>
              <a:ea typeface="Cambria"/>
              <a:cs typeface="Times New Roman"/>
            </a:endParaRPr>
          </a:p>
          <a:p>
            <a:pPr marL="0" marR="0">
              <a:spcBef>
                <a:spcPts val="0"/>
              </a:spcBef>
              <a:spcAft>
                <a:spcPts val="0"/>
              </a:spcAft>
              <a:buNone/>
            </a:pPr>
            <a:endParaRPr lang="en-US" sz="2800" kern="800" dirty="0">
              <a:latin typeface="Cambria"/>
              <a:ea typeface="Cambria"/>
              <a:cs typeface="Times New Roman"/>
            </a:endParaRPr>
          </a:p>
          <a:p>
            <a:pPr marL="0" marR="0" algn="ctr">
              <a:spcBef>
                <a:spcPts val="0"/>
              </a:spcBef>
              <a:spcAft>
                <a:spcPts val="0"/>
              </a:spcAft>
              <a:buNone/>
            </a:pPr>
            <a:r>
              <a:rPr lang="en-US" sz="3200" kern="800" dirty="0">
                <a:latin typeface="Cambria"/>
                <a:ea typeface="Cambria"/>
                <a:cs typeface="Times New Roman"/>
              </a:rPr>
              <a:t>C  = </a:t>
            </a:r>
            <a:r>
              <a:rPr lang="en-US" sz="3200" kern="800" dirty="0">
                <a:solidFill>
                  <a:srgbClr val="0000FF"/>
                </a:solidFill>
                <a:latin typeface="Cambria"/>
                <a:ea typeface="Cambria"/>
                <a:cs typeface="Times New Roman"/>
              </a:rPr>
              <a:t>B </a:t>
            </a:r>
            <a:r>
              <a:rPr lang="en-US" sz="3200" kern="800" dirty="0">
                <a:latin typeface="Cambria"/>
                <a:ea typeface="Cambria"/>
                <a:cs typeface="Times New Roman"/>
              </a:rPr>
              <a:t>log</a:t>
            </a:r>
            <a:r>
              <a:rPr lang="en-US" sz="3200" kern="800" baseline="-25000" dirty="0">
                <a:latin typeface="Cambria"/>
                <a:ea typeface="Cambria"/>
                <a:cs typeface="Times New Roman"/>
              </a:rPr>
              <a:t>2</a:t>
            </a:r>
            <a:r>
              <a:rPr lang="en-US" sz="3200" kern="800" dirty="0">
                <a:latin typeface="Cambria"/>
                <a:ea typeface="Cambria"/>
                <a:cs typeface="Times New Roman"/>
              </a:rPr>
              <a:t> [1+ </a:t>
            </a:r>
            <a:r>
              <a:rPr lang="en-US" sz="3200" kern="800" dirty="0">
                <a:solidFill>
                  <a:srgbClr val="FF0000"/>
                </a:solidFill>
                <a:latin typeface="Cambria"/>
                <a:ea typeface="Cambria"/>
                <a:cs typeface="Times New Roman"/>
              </a:rPr>
              <a:t>SNR</a:t>
            </a:r>
            <a:r>
              <a:rPr lang="en-US" sz="3200" kern="800" dirty="0">
                <a:latin typeface="Cambria"/>
                <a:ea typeface="Cambria"/>
                <a:cs typeface="Times New Roman"/>
              </a:rPr>
              <a:t>]</a:t>
            </a:r>
            <a:endParaRPr lang="en-US" sz="3200" kern="800" dirty="0">
              <a:latin typeface="Times New Roman"/>
              <a:ea typeface="Cambria"/>
              <a:cs typeface="Times New Roman"/>
            </a:endParaRPr>
          </a:p>
          <a:p>
            <a:pPr algn="ctr">
              <a:buNone/>
            </a:pPr>
            <a:r>
              <a:rPr lang="en-US" dirty="0"/>
              <a:t>(Maximum possible error-free data speed (bps)</a:t>
            </a:r>
          </a:p>
          <a:p>
            <a:endParaRPr lang="en-US" dirty="0"/>
          </a:p>
        </p:txBody>
      </p:sp>
      <p:sp>
        <p:nvSpPr>
          <p:cNvPr id="9" name="Slide Number Placeholder 8"/>
          <p:cNvSpPr>
            <a:spLocks noGrp="1"/>
          </p:cNvSpPr>
          <p:nvPr>
            <p:ph type="sldNum" sz="quarter" idx="12"/>
          </p:nvPr>
        </p:nvSpPr>
        <p:spPr/>
        <p:txBody>
          <a:bodyPr/>
          <a:lstStyle/>
          <a:p>
            <a:fld id="{F06BC205-37F6-DA43-A54D-39653D71296C}" type="slidenum">
              <a:rPr lang="en-US" smtClean="0"/>
              <a:pPr/>
              <a:t>54</a:t>
            </a:fld>
            <a:endParaRPr lang="en-US"/>
          </a:p>
        </p:txBody>
      </p:sp>
      <p:sp>
        <p:nvSpPr>
          <p:cNvPr id="10" name="Footer Placeholder 9"/>
          <p:cNvSpPr>
            <a:spLocks noGrp="1"/>
          </p:cNvSpPr>
          <p:nvPr>
            <p:ph type="ftr" sz="quarter" idx="11"/>
          </p:nvPr>
        </p:nvSpPr>
        <p:spPr/>
        <p:txBody>
          <a:bodyPr/>
          <a:lstStyle/>
          <a:p>
            <a:r>
              <a:rPr lang="en-US"/>
              <a:t>kay das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pPr>
              <a:lnSpc>
                <a:spcPct val="150000"/>
              </a:lnSpc>
            </a:pPr>
            <a:r>
              <a:rPr lang="en-US" sz="4000" dirty="0"/>
              <a:t>Technology Snapshots:</a:t>
            </a:r>
            <a:br>
              <a:rPr lang="en-US" sz="4000" dirty="0"/>
            </a:br>
            <a:r>
              <a:rPr lang="en-US" sz="4000" dirty="0"/>
              <a:t>Location Systems</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609600"/>
          </a:xfrm>
        </p:spPr>
        <p:txBody>
          <a:bodyPr>
            <a:normAutofit/>
          </a:bodyPr>
          <a:lstStyle/>
          <a:p>
            <a:r>
              <a:rPr lang="en-US" sz="3200" dirty="0"/>
              <a:t>GPS Error Sources in Navigation</a:t>
            </a:r>
          </a:p>
        </p:txBody>
      </p:sp>
      <p:graphicFrame>
        <p:nvGraphicFramePr>
          <p:cNvPr id="7" name="Content Placeholder 7"/>
          <p:cNvGraphicFramePr>
            <a:graphicFrameLocks/>
          </p:cNvGraphicFramePr>
          <p:nvPr>
            <p:extLst>
              <p:ext uri="{D42A27DB-BD31-4B8C-83A1-F6EECF244321}">
                <p14:modId xmlns:p14="http://schemas.microsoft.com/office/powerpoint/2010/main" val="185870610"/>
              </p:ext>
            </p:extLst>
          </p:nvPr>
        </p:nvGraphicFramePr>
        <p:xfrm>
          <a:off x="304798" y="685800"/>
          <a:ext cx="8458202" cy="5540189"/>
        </p:xfrm>
        <a:graphic>
          <a:graphicData uri="http://schemas.openxmlformats.org/drawingml/2006/table">
            <a:tbl>
              <a:tblPr firstRow="1" bandRow="1">
                <a:tableStyleId>{5C22544A-7EE6-4342-B048-85BDC9FD1C3A}</a:tableStyleId>
              </a:tblPr>
              <a:tblGrid>
                <a:gridCol w="1929063">
                  <a:extLst>
                    <a:ext uri="{9D8B030D-6E8A-4147-A177-3AD203B41FA5}">
                      <a16:colId xmlns:a16="http://schemas.microsoft.com/office/drawing/2014/main" val="20000"/>
                    </a:ext>
                  </a:extLst>
                </a:gridCol>
                <a:gridCol w="890337">
                  <a:extLst>
                    <a:ext uri="{9D8B030D-6E8A-4147-A177-3AD203B41FA5}">
                      <a16:colId xmlns:a16="http://schemas.microsoft.com/office/drawing/2014/main" val="20001"/>
                    </a:ext>
                  </a:extLst>
                </a:gridCol>
                <a:gridCol w="5638802">
                  <a:extLst>
                    <a:ext uri="{9D8B030D-6E8A-4147-A177-3AD203B41FA5}">
                      <a16:colId xmlns:a16="http://schemas.microsoft.com/office/drawing/2014/main" val="20002"/>
                    </a:ext>
                  </a:extLst>
                </a:gridCol>
              </a:tblGrid>
              <a:tr h="510281">
                <a:tc>
                  <a:txBody>
                    <a:bodyPr/>
                    <a:lstStyle/>
                    <a:p>
                      <a:pPr algn="ctr"/>
                      <a:r>
                        <a:rPr lang="en-US" sz="1200" dirty="0"/>
                        <a:t>Error</a:t>
                      </a:r>
                      <a:r>
                        <a:rPr lang="en-US" sz="1200" baseline="0" dirty="0"/>
                        <a:t> Source</a:t>
                      </a:r>
                      <a:endParaRPr lang="en-US" sz="1200" dirty="0"/>
                    </a:p>
                  </a:txBody>
                  <a:tcPr/>
                </a:tc>
                <a:tc>
                  <a:txBody>
                    <a:bodyPr/>
                    <a:lstStyle/>
                    <a:p>
                      <a:pPr algn="ctr"/>
                      <a:r>
                        <a:rPr lang="en-US" sz="1200" dirty="0"/>
                        <a:t>Potential</a:t>
                      </a:r>
                      <a:r>
                        <a:rPr lang="en-US" sz="1200" baseline="0" dirty="0"/>
                        <a:t> Error</a:t>
                      </a:r>
                      <a:endParaRPr lang="en-US" sz="1200" dirty="0"/>
                    </a:p>
                  </a:txBody>
                  <a:tcPr/>
                </a:tc>
                <a:tc>
                  <a:txBody>
                    <a:bodyPr/>
                    <a:lstStyle/>
                    <a:p>
                      <a:pPr algn="ctr"/>
                      <a:r>
                        <a:rPr lang="en-US" sz="1200" dirty="0"/>
                        <a:t>Mitigation Approach</a:t>
                      </a:r>
                    </a:p>
                  </a:txBody>
                  <a:tcPr/>
                </a:tc>
                <a:extLst>
                  <a:ext uri="{0D108BD9-81ED-4DB2-BD59-A6C34878D82A}">
                    <a16:rowId xmlns:a16="http://schemas.microsoft.com/office/drawing/2014/main" val="10000"/>
                  </a:ext>
                </a:extLst>
              </a:tr>
              <a:tr h="510281">
                <a:tc>
                  <a:txBody>
                    <a:bodyPr/>
                    <a:lstStyle/>
                    <a:p>
                      <a:r>
                        <a:rPr lang="en-US" sz="1200" dirty="0"/>
                        <a:t>Satellite geometry</a:t>
                      </a:r>
                    </a:p>
                  </a:txBody>
                  <a:tcPr/>
                </a:tc>
                <a:tc>
                  <a:txBody>
                    <a:bodyPr/>
                    <a:lstStyle/>
                    <a:p>
                      <a:pPr algn="r"/>
                      <a:r>
                        <a:rPr lang="en-US" sz="1200" dirty="0"/>
                        <a:t>± 2.5 meter </a:t>
                      </a:r>
                    </a:p>
                  </a:txBody>
                  <a:tcPr/>
                </a:tc>
                <a:tc>
                  <a:txBody>
                    <a:bodyPr/>
                    <a:lstStyle/>
                    <a:p>
                      <a:r>
                        <a:rPr lang="en-US" sz="1200" dirty="0"/>
                        <a:t>The geometry of the positions of satellites in view of the receiver influence the accuracy of the calculated position. </a:t>
                      </a:r>
                    </a:p>
                  </a:txBody>
                  <a:tcPr/>
                </a:tc>
                <a:extLst>
                  <a:ext uri="{0D108BD9-81ED-4DB2-BD59-A6C34878D82A}">
                    <a16:rowId xmlns:a16="http://schemas.microsoft.com/office/drawing/2014/main" val="10001"/>
                  </a:ext>
                </a:extLst>
              </a:tr>
              <a:tr h="656075">
                <a:tc>
                  <a:txBody>
                    <a:bodyPr/>
                    <a:lstStyle/>
                    <a:p>
                      <a:r>
                        <a:rPr lang="en-US" sz="1200" dirty="0"/>
                        <a:t>Shifts in the satellite orbits </a:t>
                      </a:r>
                    </a:p>
                  </a:txBody>
                  <a:tcPr/>
                </a:tc>
                <a:tc>
                  <a:txBody>
                    <a:bodyPr/>
                    <a:lstStyle/>
                    <a:p>
                      <a:pPr algn="r"/>
                      <a:r>
                        <a:rPr lang="en-US" sz="1200" dirty="0"/>
                        <a:t>± 2.5 meter </a:t>
                      </a:r>
                    </a:p>
                  </a:txBody>
                  <a:tcPr/>
                </a:tc>
                <a:tc>
                  <a:txBody>
                    <a:bodyPr/>
                    <a:lstStyle/>
                    <a:p>
                      <a:r>
                        <a:rPr lang="en-US" sz="1200" dirty="0"/>
                        <a:t>Although the satellites are positioned in very precise orbits, slight shifts of the orbits occur due to constantly changing</a:t>
                      </a:r>
                      <a:r>
                        <a:rPr lang="en-US" sz="1200" baseline="0" dirty="0"/>
                        <a:t> </a:t>
                      </a:r>
                      <a:r>
                        <a:rPr lang="en-US" sz="1200" dirty="0"/>
                        <a:t>gravitation forces. The</a:t>
                      </a:r>
                      <a:r>
                        <a:rPr lang="en-US" sz="1200" baseline="0" dirty="0"/>
                        <a:t> s</a:t>
                      </a:r>
                      <a:r>
                        <a:rPr lang="en-US" sz="1200" dirty="0"/>
                        <a:t>un and moon have a weak influence on the orbits. </a:t>
                      </a:r>
                    </a:p>
                  </a:txBody>
                  <a:tcPr/>
                </a:tc>
                <a:extLst>
                  <a:ext uri="{0D108BD9-81ED-4DB2-BD59-A6C34878D82A}">
                    <a16:rowId xmlns:a16="http://schemas.microsoft.com/office/drawing/2014/main" val="10002"/>
                  </a:ext>
                </a:extLst>
              </a:tr>
              <a:tr h="801869">
                <a:tc>
                  <a:txBody>
                    <a:bodyPr/>
                    <a:lstStyle/>
                    <a:p>
                      <a:r>
                        <a:rPr lang="en-US" sz="1200" dirty="0"/>
                        <a:t>Multipath effect </a:t>
                      </a:r>
                    </a:p>
                  </a:txBody>
                  <a:tcPr/>
                </a:tc>
                <a:tc>
                  <a:txBody>
                    <a:bodyPr/>
                    <a:lstStyle/>
                    <a:p>
                      <a:pPr algn="r"/>
                      <a:r>
                        <a:rPr lang="en-US" sz="1200" dirty="0"/>
                        <a:t>± 1 meter</a:t>
                      </a:r>
                    </a:p>
                  </a:txBody>
                  <a:tcPr/>
                </a:tc>
                <a:tc>
                  <a:txBody>
                    <a:bodyPr/>
                    <a:lstStyle/>
                    <a:p>
                      <a:r>
                        <a:rPr lang="en-US" sz="1200" dirty="0"/>
                        <a:t>GPS signals can be affected by multipath issues, where the radio signals reflect off surrounding terrain, buildings, canyon walls, hard ground, etc. These delayed signals can cause inaccuracy. </a:t>
                      </a:r>
                    </a:p>
                  </a:txBody>
                  <a:tcPr/>
                </a:tc>
                <a:extLst>
                  <a:ext uri="{0D108BD9-81ED-4DB2-BD59-A6C34878D82A}">
                    <a16:rowId xmlns:a16="http://schemas.microsoft.com/office/drawing/2014/main" val="10003"/>
                  </a:ext>
                </a:extLst>
              </a:tr>
              <a:tr h="947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Ionospheric</a:t>
                      </a:r>
                      <a:r>
                        <a:rPr lang="en-US" sz="1200" dirty="0"/>
                        <a:t> effects </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t>± 5 meters </a:t>
                      </a:r>
                    </a:p>
                  </a:txBody>
                  <a:tcPr/>
                </a:tc>
                <a:tc>
                  <a:txBody>
                    <a:bodyPr/>
                    <a:lstStyle/>
                    <a:p>
                      <a:r>
                        <a:rPr lang="en-US" sz="1200" dirty="0"/>
                        <a:t>Frequency dependent  and arises from ionized atmosphere. Can be calculated from measurement delay for two more frequency bands allowing delays at other frequencies to be estimated. The delays generally change slowly and can be averaged over time.</a:t>
                      </a:r>
                    </a:p>
                  </a:txBody>
                  <a:tcPr/>
                </a:tc>
                <a:extLst>
                  <a:ext uri="{0D108BD9-81ED-4DB2-BD59-A6C34878D82A}">
                    <a16:rowId xmlns:a16="http://schemas.microsoft.com/office/drawing/2014/main" val="10004"/>
                  </a:ext>
                </a:extLst>
              </a:tr>
              <a:tr h="510281">
                <a:tc>
                  <a:txBody>
                    <a:bodyPr/>
                    <a:lstStyle/>
                    <a:p>
                      <a:r>
                        <a:rPr lang="en-US" sz="1200" dirty="0" err="1"/>
                        <a:t>Tropospheric</a:t>
                      </a:r>
                      <a:r>
                        <a:rPr lang="en-US" sz="1200" dirty="0"/>
                        <a:t> effects </a:t>
                      </a:r>
                    </a:p>
                  </a:txBody>
                  <a:tcPr/>
                </a:tc>
                <a:tc>
                  <a:txBody>
                    <a:bodyPr/>
                    <a:lstStyle/>
                    <a:p>
                      <a:pPr algn="r"/>
                      <a:r>
                        <a:rPr lang="en-US" sz="1200" dirty="0"/>
                        <a:t>± 0.5 meter </a:t>
                      </a:r>
                    </a:p>
                  </a:txBody>
                  <a:tcPr/>
                </a:tc>
                <a:tc>
                  <a:txBody>
                    <a:bodyPr/>
                    <a:lstStyle/>
                    <a:p>
                      <a:r>
                        <a:rPr lang="en-US" sz="1200" dirty="0"/>
                        <a:t>Humidity causes a variable delay. The delays are more localized and changes more quickly than </a:t>
                      </a:r>
                      <a:r>
                        <a:rPr lang="en-US" sz="1200" dirty="0" err="1"/>
                        <a:t>ionospheric</a:t>
                      </a:r>
                      <a:r>
                        <a:rPr lang="en-US" sz="1200" dirty="0"/>
                        <a:t> effects</a:t>
                      </a:r>
                    </a:p>
                  </a:txBody>
                  <a:tcPr/>
                </a:tc>
                <a:extLst>
                  <a:ext uri="{0D108BD9-81ED-4DB2-BD59-A6C34878D82A}">
                    <a16:rowId xmlns:a16="http://schemas.microsoft.com/office/drawing/2014/main" val="10005"/>
                  </a:ext>
                </a:extLst>
              </a:tr>
              <a:tr h="510281">
                <a:tc>
                  <a:txBody>
                    <a:bodyPr/>
                    <a:lstStyle/>
                    <a:p>
                      <a:r>
                        <a:rPr lang="en-US" sz="1200" dirty="0"/>
                        <a:t>Errors in satellites' clocks </a:t>
                      </a:r>
                    </a:p>
                  </a:txBody>
                  <a:tcPr/>
                </a:tc>
                <a:tc>
                  <a:txBody>
                    <a:bodyPr/>
                    <a:lstStyle/>
                    <a:p>
                      <a:pPr algn="r"/>
                      <a:r>
                        <a:rPr lang="en-US" sz="1200" dirty="0"/>
                        <a:t>± 2 meter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satellite's atomic clocks experience noise and clock drift errors. </a:t>
                      </a:r>
                    </a:p>
                  </a:txBody>
                  <a:tcPr/>
                </a:tc>
                <a:extLst>
                  <a:ext uri="{0D108BD9-81ED-4DB2-BD59-A6C34878D82A}">
                    <a16:rowId xmlns:a16="http://schemas.microsoft.com/office/drawing/2014/main" val="10006"/>
                  </a:ext>
                </a:extLst>
              </a:tr>
              <a:tr h="1093458">
                <a:tc>
                  <a:txBody>
                    <a:bodyPr/>
                    <a:lstStyle/>
                    <a:p>
                      <a:r>
                        <a:rPr lang="en-US" sz="1200" dirty="0"/>
                        <a:t>Calculation and rounding errors </a:t>
                      </a:r>
                    </a:p>
                  </a:txBody>
                  <a:tcPr/>
                </a:tc>
                <a:tc>
                  <a:txBody>
                    <a:bodyPr/>
                    <a:lstStyle/>
                    <a:p>
                      <a:pPr algn="r"/>
                      <a:r>
                        <a:rPr lang="en-US" sz="1200" dirty="0"/>
                        <a:t>± 1 meter</a:t>
                      </a:r>
                    </a:p>
                  </a:txBody>
                  <a:tcPr/>
                </a:tc>
                <a:tc>
                  <a:txBody>
                    <a:bodyPr/>
                    <a:lstStyle/>
                    <a:p>
                      <a:r>
                        <a:rPr lang="en-US" sz="1200" dirty="0"/>
                        <a:t>Despite the synchronization of the receiver clock with satellite time during position determination, remnant inaccuracy still leads to an error of about 2 m in the position determination. Rounding and calculation errors of the receiver sum up approximately to 1 m.</a:t>
                      </a:r>
                    </a:p>
                  </a:txBody>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fld id="{F06BC205-37F6-DA43-A54D-39653D71296C}" type="slidenum">
              <a:rPr lang="en-US" smtClean="0"/>
              <a:pPr/>
              <a:t>56</a:t>
            </a:fld>
            <a:endParaRPr lang="en-US"/>
          </a:p>
        </p:txBody>
      </p:sp>
      <p:sp>
        <p:nvSpPr>
          <p:cNvPr id="9" name="Footer Placeholder 8"/>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Error</a:t>
            </a:r>
          </a:p>
        </p:txBody>
      </p:sp>
      <p:sp>
        <p:nvSpPr>
          <p:cNvPr id="3" name="Content Placeholder 2"/>
          <p:cNvSpPr>
            <a:spLocks noGrp="1"/>
          </p:cNvSpPr>
          <p:nvPr>
            <p:ph idx="1"/>
          </p:nvPr>
        </p:nvSpPr>
        <p:spPr/>
        <p:txBody>
          <a:bodyPr/>
          <a:lstStyle/>
          <a:p>
            <a:pPr>
              <a:buFont typeface="Wingdings" charset="2"/>
              <a:buChar char="u"/>
            </a:pPr>
            <a:r>
              <a:rPr lang="en-US" dirty="0"/>
              <a:t>Aggregated error of ± 15 meters.</a:t>
            </a:r>
          </a:p>
          <a:p>
            <a:pPr>
              <a:buFont typeface="Wingdings" charset="2"/>
              <a:buChar char="u"/>
            </a:pPr>
            <a:r>
              <a:rPr lang="en-US" dirty="0"/>
              <a:t> Corrections by systems like DGPS, WAAS and EGNOS, which mainly reduce </a:t>
            </a:r>
            <a:r>
              <a:rPr lang="en-US" dirty="0" err="1"/>
              <a:t>ionospheric</a:t>
            </a:r>
            <a:r>
              <a:rPr lang="en-US" dirty="0"/>
              <a:t> effects, but also improve orbits and clock errors, can reduce  overall error to approximately ± 3 meters. </a:t>
            </a:r>
          </a:p>
          <a:p>
            <a:pPr>
              <a:buFont typeface="Wingdings" charset="2"/>
              <a:buChar char="u"/>
            </a:pPr>
            <a:r>
              <a:rPr lang="en-US" dirty="0"/>
              <a:t> Need error to be contained to &lt; 1 meter</a:t>
            </a:r>
          </a:p>
          <a:p>
            <a:pPr>
              <a:buNone/>
            </a:pPr>
            <a:endParaRPr lang="en-US" dirty="0"/>
          </a:p>
        </p:txBody>
      </p:sp>
      <p:sp>
        <p:nvSpPr>
          <p:cNvPr id="9" name="Slide Number Placeholder 8"/>
          <p:cNvSpPr>
            <a:spLocks noGrp="1"/>
          </p:cNvSpPr>
          <p:nvPr>
            <p:ph type="sldNum" sz="quarter" idx="12"/>
          </p:nvPr>
        </p:nvSpPr>
        <p:spPr/>
        <p:txBody>
          <a:bodyPr/>
          <a:lstStyle/>
          <a:p>
            <a:fld id="{F06BC205-37F6-DA43-A54D-39653D71296C}" type="slidenum">
              <a:rPr lang="en-US" smtClean="0"/>
              <a:pPr/>
              <a:t>57</a:t>
            </a:fld>
            <a:endParaRPr lang="en-US"/>
          </a:p>
        </p:txBody>
      </p:sp>
      <p:sp>
        <p:nvSpPr>
          <p:cNvPr id="10" name="Footer Placeholder 9"/>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447800" y="609600"/>
            <a:ext cx="5826252" cy="3282696"/>
          </a:xfrm>
        </p:spPr>
        <p:txBody>
          <a:bodyPr>
            <a:normAutofit/>
          </a:bodyPr>
          <a:lstStyle/>
          <a:p>
            <a:br>
              <a:rPr lang="en-US" dirty="0"/>
            </a:br>
            <a:r>
              <a:rPr lang="en-US" dirty="0"/>
              <a:t>Aquarius</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ITS Technology Lifecycle</a:t>
            </a:r>
          </a:p>
        </p:txBody>
      </p:sp>
      <p:graphicFrame>
        <p:nvGraphicFramePr>
          <p:cNvPr id="5" name="Content Placeholder 4"/>
          <p:cNvGraphicFramePr>
            <a:graphicFrameLocks noGrp="1"/>
          </p:cNvGraphicFramePr>
          <p:nvPr>
            <p:ph idx="1"/>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 y="3276600"/>
            <a:ext cx="2723823" cy="923330"/>
          </a:xfrm>
          <a:prstGeom prst="rect">
            <a:avLst/>
          </a:prstGeom>
          <a:solidFill>
            <a:schemeClr val="tx2">
              <a:lumMod val="60000"/>
              <a:lumOff val="40000"/>
            </a:schemeClr>
          </a:solidFill>
        </p:spPr>
        <p:txBody>
          <a:bodyPr wrap="none" rtlCol="0">
            <a:spAutoFit/>
          </a:bodyPr>
          <a:lstStyle/>
          <a:p>
            <a:pPr>
              <a:buFont typeface="Wingdings" charset="2"/>
              <a:buChar char="v"/>
            </a:pPr>
            <a:r>
              <a:rPr lang="en-US" dirty="0"/>
              <a:t> Idea Generation</a:t>
            </a:r>
          </a:p>
          <a:p>
            <a:pPr>
              <a:buFont typeface="Wingdings" charset="2"/>
              <a:buChar char="v"/>
            </a:pPr>
            <a:r>
              <a:rPr lang="en-US" dirty="0"/>
              <a:t> Concept Development</a:t>
            </a:r>
          </a:p>
          <a:p>
            <a:pPr>
              <a:buFont typeface="Wingdings" charset="2"/>
              <a:buChar char="v"/>
            </a:pPr>
            <a:r>
              <a:rPr lang="en-US" dirty="0"/>
              <a:t> Definition of Scope</a:t>
            </a:r>
          </a:p>
        </p:txBody>
      </p:sp>
      <p:sp>
        <p:nvSpPr>
          <p:cNvPr id="7" name="TextBox 6"/>
          <p:cNvSpPr txBox="1"/>
          <p:nvPr/>
        </p:nvSpPr>
        <p:spPr>
          <a:xfrm>
            <a:off x="3200400" y="3276600"/>
            <a:ext cx="2967479" cy="923330"/>
          </a:xfrm>
          <a:prstGeom prst="rect">
            <a:avLst/>
          </a:prstGeom>
          <a:solidFill>
            <a:schemeClr val="accent3">
              <a:lumMod val="75000"/>
            </a:schemeClr>
          </a:solidFill>
        </p:spPr>
        <p:txBody>
          <a:bodyPr wrap="square" rtlCol="0">
            <a:spAutoFit/>
          </a:bodyPr>
          <a:lstStyle/>
          <a:p>
            <a:pPr>
              <a:buFont typeface="Wingdings" charset="2"/>
              <a:buChar char="v"/>
            </a:pPr>
            <a:r>
              <a:rPr lang="en-US" dirty="0"/>
              <a:t> Prototyping</a:t>
            </a:r>
          </a:p>
          <a:p>
            <a:pPr>
              <a:buFont typeface="Wingdings" charset="2"/>
              <a:buChar char="v"/>
            </a:pPr>
            <a:r>
              <a:rPr lang="en-US" dirty="0"/>
              <a:t> Testing</a:t>
            </a:r>
          </a:p>
          <a:p>
            <a:pPr>
              <a:buFont typeface="Wingdings" charset="2"/>
              <a:buChar char="v"/>
            </a:pPr>
            <a:r>
              <a:rPr lang="en-US" dirty="0"/>
              <a:t> </a:t>
            </a:r>
            <a:r>
              <a:rPr lang="en-US" dirty="0" err="1"/>
              <a:t>Optimisation</a:t>
            </a:r>
            <a:endParaRPr lang="en-US" dirty="0"/>
          </a:p>
        </p:txBody>
      </p:sp>
      <p:sp>
        <p:nvSpPr>
          <p:cNvPr id="8" name="TextBox 7"/>
          <p:cNvSpPr txBox="1"/>
          <p:nvPr/>
        </p:nvSpPr>
        <p:spPr>
          <a:xfrm>
            <a:off x="5867400" y="3276600"/>
            <a:ext cx="2569934" cy="923330"/>
          </a:xfrm>
          <a:prstGeom prst="rect">
            <a:avLst/>
          </a:prstGeom>
          <a:solidFill>
            <a:schemeClr val="accent6">
              <a:lumMod val="75000"/>
            </a:schemeClr>
          </a:solidFill>
        </p:spPr>
        <p:txBody>
          <a:bodyPr wrap="none" rtlCol="0">
            <a:spAutoFit/>
          </a:bodyPr>
          <a:lstStyle/>
          <a:p>
            <a:pPr>
              <a:buFont typeface="Wingdings" charset="2"/>
              <a:buChar char="v"/>
            </a:pPr>
            <a:r>
              <a:rPr lang="en-US" dirty="0"/>
              <a:t>Technology to Market</a:t>
            </a:r>
          </a:p>
          <a:p>
            <a:pPr>
              <a:buFont typeface="Wingdings" charset="2"/>
              <a:buChar char="v"/>
            </a:pPr>
            <a:r>
              <a:rPr lang="en-US" dirty="0"/>
              <a:t> Support and Training</a:t>
            </a:r>
          </a:p>
          <a:p>
            <a:pPr>
              <a:buFont typeface="Wingdings" charset="2"/>
              <a:buChar char="v"/>
            </a:pPr>
            <a:r>
              <a:rPr lang="en-US" dirty="0"/>
              <a:t> Marketing</a:t>
            </a:r>
          </a:p>
        </p:txBody>
      </p:sp>
      <p:sp>
        <p:nvSpPr>
          <p:cNvPr id="9" name="Date Placeholder 8"/>
          <p:cNvSpPr>
            <a:spLocks noGrp="1"/>
          </p:cNvSpPr>
          <p:nvPr>
            <p:ph type="dt" sz="half" idx="10"/>
          </p:nvPr>
        </p:nvSpPr>
        <p:spPr/>
        <p:txBody>
          <a:bodyPr/>
          <a:lstStyle/>
          <a:p>
            <a:r>
              <a:rPr lang="en-US"/>
              <a:t>6 December 2016</a:t>
            </a:r>
          </a:p>
        </p:txBody>
      </p:sp>
      <p:sp>
        <p:nvSpPr>
          <p:cNvPr id="10" name="Slide Number Placeholder 9"/>
          <p:cNvSpPr>
            <a:spLocks noGrp="1"/>
          </p:cNvSpPr>
          <p:nvPr>
            <p:ph type="sldNum" sz="quarter" idx="12"/>
          </p:nvPr>
        </p:nvSpPr>
        <p:spPr/>
        <p:txBody>
          <a:bodyPr/>
          <a:lstStyle/>
          <a:p>
            <a:fld id="{5FDDA138-F6F4-F546-8865-B82515508D68}" type="slidenum">
              <a:rPr lang="en-US" smtClean="0"/>
              <a:pPr/>
              <a:t>59</a:t>
            </a:fld>
            <a:endParaRPr lang="en-US"/>
          </a:p>
        </p:txBody>
      </p:sp>
      <p:sp>
        <p:nvSpPr>
          <p:cNvPr id="11" name="Footer Placeholder 10"/>
          <p:cNvSpPr>
            <a:spLocks noGrp="1"/>
          </p:cNvSpPr>
          <p:nvPr>
            <p:ph type="ftr" sz="quarter" idx="11"/>
          </p:nvPr>
        </p:nvSpPr>
        <p:spPr/>
        <p:txBody>
          <a:bodyPr/>
          <a:lstStyle/>
          <a:p>
            <a:r>
              <a:rPr lang="en-US"/>
              <a:t>kay das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447800" y="609600"/>
            <a:ext cx="5826252" cy="3282696"/>
          </a:xfrm>
        </p:spPr>
        <p:txBody>
          <a:bodyPr>
            <a:normAutofit/>
          </a:bodyPr>
          <a:lstStyle/>
          <a:p>
            <a:br>
              <a:rPr lang="en-US" dirty="0"/>
            </a:br>
            <a:r>
              <a:rPr lang="en-US" dirty="0"/>
              <a:t>Snapshot:</a:t>
            </a:r>
            <a:br>
              <a:rPr lang="en-US" dirty="0"/>
            </a:br>
            <a:r>
              <a:rPr lang="en-US" dirty="0"/>
              <a:t> Overall Industry</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6" name="Picture 5"/>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ITS Technology Lifecycle</a:t>
            </a:r>
          </a:p>
        </p:txBody>
      </p:sp>
      <p:graphicFrame>
        <p:nvGraphicFramePr>
          <p:cNvPr id="5" name="Content Placeholder 4"/>
          <p:cNvGraphicFramePr>
            <a:graphicFrameLocks noGrp="1"/>
          </p:cNvGraphicFramePr>
          <p:nvPr>
            <p:ph idx="1"/>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 y="3276600"/>
            <a:ext cx="2723823" cy="923330"/>
          </a:xfrm>
          <a:prstGeom prst="rect">
            <a:avLst/>
          </a:prstGeom>
          <a:solidFill>
            <a:schemeClr val="tx2">
              <a:lumMod val="60000"/>
              <a:lumOff val="40000"/>
            </a:schemeClr>
          </a:solidFill>
        </p:spPr>
        <p:txBody>
          <a:bodyPr wrap="none" rtlCol="0">
            <a:spAutoFit/>
          </a:bodyPr>
          <a:lstStyle/>
          <a:p>
            <a:pPr>
              <a:buFont typeface="Wingdings" charset="2"/>
              <a:buChar char="v"/>
            </a:pPr>
            <a:r>
              <a:rPr lang="en-US" dirty="0"/>
              <a:t> Idea Generation</a:t>
            </a:r>
          </a:p>
          <a:p>
            <a:pPr>
              <a:buFont typeface="Wingdings" charset="2"/>
              <a:buChar char="v"/>
            </a:pPr>
            <a:r>
              <a:rPr lang="en-US" dirty="0"/>
              <a:t> Concept Development</a:t>
            </a:r>
          </a:p>
          <a:p>
            <a:pPr>
              <a:buFont typeface="Wingdings" charset="2"/>
              <a:buChar char="v"/>
            </a:pPr>
            <a:r>
              <a:rPr lang="en-US" dirty="0"/>
              <a:t> Definition of Scope</a:t>
            </a:r>
          </a:p>
        </p:txBody>
      </p:sp>
      <p:sp>
        <p:nvSpPr>
          <p:cNvPr id="7" name="TextBox 6"/>
          <p:cNvSpPr txBox="1"/>
          <p:nvPr/>
        </p:nvSpPr>
        <p:spPr>
          <a:xfrm>
            <a:off x="3200400" y="3276600"/>
            <a:ext cx="2967479" cy="923330"/>
          </a:xfrm>
          <a:prstGeom prst="rect">
            <a:avLst/>
          </a:prstGeom>
          <a:solidFill>
            <a:schemeClr val="accent3">
              <a:lumMod val="75000"/>
            </a:schemeClr>
          </a:solidFill>
        </p:spPr>
        <p:txBody>
          <a:bodyPr wrap="square" rtlCol="0">
            <a:spAutoFit/>
          </a:bodyPr>
          <a:lstStyle/>
          <a:p>
            <a:pPr>
              <a:buFont typeface="Wingdings" charset="2"/>
              <a:buChar char="v"/>
            </a:pPr>
            <a:r>
              <a:rPr lang="en-US" dirty="0"/>
              <a:t> Prototyping</a:t>
            </a:r>
          </a:p>
          <a:p>
            <a:pPr>
              <a:buFont typeface="Wingdings" charset="2"/>
              <a:buChar char="v"/>
            </a:pPr>
            <a:r>
              <a:rPr lang="en-US" dirty="0"/>
              <a:t> Testing</a:t>
            </a:r>
          </a:p>
          <a:p>
            <a:pPr>
              <a:buFont typeface="Wingdings" charset="2"/>
              <a:buChar char="v"/>
            </a:pPr>
            <a:r>
              <a:rPr lang="en-US" dirty="0"/>
              <a:t> </a:t>
            </a:r>
            <a:r>
              <a:rPr lang="en-US" dirty="0" err="1"/>
              <a:t>Optimisation</a:t>
            </a:r>
            <a:endParaRPr lang="en-US" dirty="0"/>
          </a:p>
        </p:txBody>
      </p:sp>
      <p:sp>
        <p:nvSpPr>
          <p:cNvPr id="8" name="TextBox 7"/>
          <p:cNvSpPr txBox="1"/>
          <p:nvPr/>
        </p:nvSpPr>
        <p:spPr>
          <a:xfrm>
            <a:off x="5867400" y="3276600"/>
            <a:ext cx="2569934" cy="923330"/>
          </a:xfrm>
          <a:prstGeom prst="rect">
            <a:avLst/>
          </a:prstGeom>
          <a:solidFill>
            <a:schemeClr val="accent6">
              <a:lumMod val="75000"/>
            </a:schemeClr>
          </a:solidFill>
        </p:spPr>
        <p:txBody>
          <a:bodyPr wrap="none" rtlCol="0">
            <a:spAutoFit/>
          </a:bodyPr>
          <a:lstStyle/>
          <a:p>
            <a:pPr>
              <a:buFont typeface="Wingdings" charset="2"/>
              <a:buChar char="v"/>
            </a:pPr>
            <a:r>
              <a:rPr lang="en-US" dirty="0"/>
              <a:t>Technology to Market</a:t>
            </a:r>
          </a:p>
          <a:p>
            <a:pPr>
              <a:buFont typeface="Wingdings" charset="2"/>
              <a:buChar char="v"/>
            </a:pPr>
            <a:r>
              <a:rPr lang="en-US" dirty="0"/>
              <a:t> Support and Training</a:t>
            </a:r>
          </a:p>
          <a:p>
            <a:pPr>
              <a:buFont typeface="Wingdings" charset="2"/>
              <a:buChar char="v"/>
            </a:pPr>
            <a:r>
              <a:rPr lang="en-US" dirty="0"/>
              <a:t> Marketing</a:t>
            </a:r>
          </a:p>
        </p:txBody>
      </p:sp>
      <p:sp>
        <p:nvSpPr>
          <p:cNvPr id="9" name="TextBox 8"/>
          <p:cNvSpPr txBox="1"/>
          <p:nvPr/>
        </p:nvSpPr>
        <p:spPr>
          <a:xfrm>
            <a:off x="533400" y="4648200"/>
            <a:ext cx="7903934" cy="584776"/>
          </a:xfrm>
          <a:prstGeom prst="rect">
            <a:avLst/>
          </a:prstGeom>
          <a:gradFill flip="none" rotWithShape="1">
            <a:gsLst>
              <a:gs pos="1000">
                <a:schemeClr val="bg1"/>
              </a:gs>
              <a:gs pos="100000">
                <a:schemeClr val="accent5"/>
              </a:gs>
              <a:gs pos="38000">
                <a:srgbClr val="CCFFCC"/>
              </a:gs>
            </a:gsLst>
            <a:lin ang="0" scaled="0"/>
            <a:tileRect/>
          </a:gradFill>
          <a:scene3d>
            <a:camera prst="orthographicFront"/>
            <a:lightRig rig="threePt" dir="t"/>
          </a:scene3d>
          <a:sp3d>
            <a:bevelT prst="relaxedInset"/>
            <a:bevelB prst="relaxedInset"/>
          </a:sp3d>
        </p:spPr>
        <p:txBody>
          <a:bodyPr wrap="square" rtlCol="0">
            <a:spAutoFit/>
          </a:bodyPr>
          <a:lstStyle/>
          <a:p>
            <a:r>
              <a:rPr lang="en-US" spc="190" dirty="0"/>
              <a:t>					Performance Management</a:t>
            </a:r>
          </a:p>
          <a:p>
            <a:r>
              <a:rPr lang="en-US" sz="1400" dirty="0"/>
              <a:t>(specifications, key performance indicators, metrics, use cases, improvement opportunities)</a:t>
            </a:r>
          </a:p>
        </p:txBody>
      </p:sp>
      <p:sp>
        <p:nvSpPr>
          <p:cNvPr id="10" name="TextBox 9"/>
          <p:cNvSpPr txBox="1"/>
          <p:nvPr/>
        </p:nvSpPr>
        <p:spPr>
          <a:xfrm>
            <a:off x="533400" y="5830669"/>
            <a:ext cx="7903934" cy="584776"/>
          </a:xfrm>
          <a:prstGeom prst="rect">
            <a:avLst/>
          </a:prstGeom>
          <a:gradFill flip="none" rotWithShape="1">
            <a:gsLst>
              <a:gs pos="53000">
                <a:schemeClr val="tx2">
                  <a:lumMod val="60000"/>
                  <a:lumOff val="40000"/>
                </a:schemeClr>
              </a:gs>
              <a:gs pos="100000">
                <a:srgbClr val="FFFFFF"/>
              </a:gs>
            </a:gsLst>
            <a:lin ang="0" scaled="1"/>
            <a:tileRect/>
          </a:gradFill>
          <a:scene3d>
            <a:camera prst="orthographicFront"/>
            <a:lightRig rig="threePt" dir="t"/>
          </a:scene3d>
          <a:sp3d>
            <a:bevelT prst="relaxedInset"/>
            <a:bevelB prst="relaxedInset"/>
          </a:sp3d>
        </p:spPr>
        <p:txBody>
          <a:bodyPr wrap="square" rtlCol="0">
            <a:spAutoFit/>
          </a:bodyPr>
          <a:lstStyle/>
          <a:p>
            <a:r>
              <a:rPr lang="en-US" spc="190" dirty="0"/>
              <a:t>					Technology and Market Tracking</a:t>
            </a:r>
          </a:p>
          <a:p>
            <a:pPr algn="ctr"/>
            <a:r>
              <a:rPr lang="en-US" sz="1400" dirty="0"/>
              <a:t>(watchdog on technology innovations, regulations, industry and market trends)</a:t>
            </a:r>
          </a:p>
        </p:txBody>
      </p:sp>
      <p:sp>
        <p:nvSpPr>
          <p:cNvPr id="11" name="Date Placeholder 10"/>
          <p:cNvSpPr>
            <a:spLocks noGrp="1"/>
          </p:cNvSpPr>
          <p:nvPr>
            <p:ph type="dt" sz="half" idx="10"/>
          </p:nvPr>
        </p:nvSpPr>
        <p:spPr/>
        <p:txBody>
          <a:bodyPr/>
          <a:lstStyle/>
          <a:p>
            <a:r>
              <a:rPr lang="en-US"/>
              <a:t>6 December 2016</a:t>
            </a:r>
          </a:p>
        </p:txBody>
      </p:sp>
      <p:sp>
        <p:nvSpPr>
          <p:cNvPr id="12" name="Slide Number Placeholder 11"/>
          <p:cNvSpPr>
            <a:spLocks noGrp="1"/>
          </p:cNvSpPr>
          <p:nvPr>
            <p:ph type="sldNum" sz="quarter" idx="12"/>
          </p:nvPr>
        </p:nvSpPr>
        <p:spPr/>
        <p:txBody>
          <a:bodyPr/>
          <a:lstStyle/>
          <a:p>
            <a:fld id="{5FDDA138-F6F4-F546-8865-B82515508D68}" type="slidenum">
              <a:rPr lang="en-US" smtClean="0"/>
              <a:pPr/>
              <a:t>60</a:t>
            </a:fld>
            <a:endParaRPr lang="en-US"/>
          </a:p>
        </p:txBody>
      </p:sp>
      <p:sp>
        <p:nvSpPr>
          <p:cNvPr id="13" name="Footer Placeholder 12"/>
          <p:cNvSpPr>
            <a:spLocks noGrp="1"/>
          </p:cNvSpPr>
          <p:nvPr>
            <p:ph type="ftr" sz="quarter" idx="11"/>
          </p:nvPr>
        </p:nvSpPr>
        <p:spPr/>
        <p:txBody>
          <a:bodyPr/>
          <a:lstStyle/>
          <a:p>
            <a:r>
              <a:rPr lang="en-US"/>
              <a:t>kay das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AquariusTest</a:t>
            </a:r>
            <a:r>
              <a:rPr lang="en-US" dirty="0"/>
              <a:t> Bed </a:t>
            </a:r>
          </a:p>
        </p:txBody>
      </p:sp>
      <p:sp>
        <p:nvSpPr>
          <p:cNvPr id="3" name="Content Placeholder 2"/>
          <p:cNvSpPr>
            <a:spLocks noGrp="1"/>
          </p:cNvSpPr>
          <p:nvPr>
            <p:ph idx="1"/>
          </p:nvPr>
        </p:nvSpPr>
        <p:spPr>
          <a:xfrm>
            <a:off x="457200" y="1417638"/>
            <a:ext cx="8229600" cy="4983162"/>
          </a:xfrm>
        </p:spPr>
        <p:txBody>
          <a:bodyPr>
            <a:normAutofit/>
          </a:bodyPr>
          <a:lstStyle/>
          <a:p>
            <a:r>
              <a:rPr lang="en-US" dirty="0"/>
              <a:t>There is justification for a third method. In this approach, a real world test bed would be built modularly, based on actual geography, geometry, and highway and town planning, but on a reduced scale. </a:t>
            </a:r>
          </a:p>
          <a:p>
            <a:pPr>
              <a:buNone/>
            </a:pPr>
            <a:endParaRPr lang="en-US" dirty="0"/>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61</a:t>
            </a:fld>
            <a:endParaRPr lang="en-US"/>
          </a:p>
        </p:txBody>
      </p:sp>
      <p:sp>
        <p:nvSpPr>
          <p:cNvPr id="6" name="Footer Placeholder 5"/>
          <p:cNvSpPr>
            <a:spLocks noGrp="1"/>
          </p:cNvSpPr>
          <p:nvPr>
            <p:ph type="ftr" sz="quarter" idx="11"/>
          </p:nvPr>
        </p:nvSpPr>
        <p:spPr/>
        <p:txBody>
          <a:bodyPr/>
          <a:lstStyle/>
          <a:p>
            <a:r>
              <a:rPr lang="en-US"/>
              <a:t>kay das</a:t>
            </a:r>
          </a:p>
        </p:txBody>
      </p:sp>
      <p:sp>
        <p:nvSpPr>
          <p:cNvPr id="7" name="Oval 6"/>
          <p:cNvSpPr/>
          <p:nvPr/>
        </p:nvSpPr>
        <p:spPr>
          <a:xfrm>
            <a:off x="1480820" y="4356100"/>
            <a:ext cx="2291080" cy="1206500"/>
          </a:xfrm>
          <a:prstGeom prst="ellipse">
            <a:avLst/>
          </a:prstGeom>
          <a:solidFill>
            <a:schemeClr val="accent6">
              <a:lumMod val="60000"/>
              <a:lumOff val="40000"/>
            </a:schemeClr>
          </a:solidFill>
          <a:ln w="12700" cmpd="sng">
            <a:solidFill>
              <a:schemeClr val="tx1"/>
            </a:solidFill>
            <a:round/>
          </a:ln>
        </p:spPr>
        <p:style>
          <a:lnRef idx="1">
            <a:schemeClr val="accent1"/>
          </a:lnRef>
          <a:fillRef idx="3">
            <a:schemeClr val="accent1"/>
          </a:fillRef>
          <a:effectRef idx="2">
            <a:schemeClr val="accent1"/>
          </a:effectRef>
          <a:fontRef idx="minor">
            <a:schemeClr val="lt1"/>
          </a:fontRef>
        </p:style>
        <p:txBody>
          <a:bodyPr anchor="ctr" anchorCtr="1"/>
          <a:lstStyle/>
          <a:p>
            <a:r>
              <a:rPr lang="en-US" dirty="0">
                <a:solidFill>
                  <a:schemeClr val="tx1"/>
                </a:solidFill>
              </a:rPr>
              <a:t>1.Simulation</a:t>
            </a:r>
          </a:p>
          <a:p>
            <a:r>
              <a:rPr lang="en-US" dirty="0">
                <a:solidFill>
                  <a:schemeClr val="tx1"/>
                </a:solidFill>
              </a:rPr>
              <a:t>Platform  </a:t>
            </a:r>
          </a:p>
        </p:txBody>
      </p:sp>
      <p:sp>
        <p:nvSpPr>
          <p:cNvPr id="10" name="Oval 9"/>
          <p:cNvSpPr/>
          <p:nvPr/>
        </p:nvSpPr>
        <p:spPr>
          <a:xfrm>
            <a:off x="5308600" y="4356100"/>
            <a:ext cx="2291080" cy="1206500"/>
          </a:xfrm>
          <a:prstGeom prst="ellipse">
            <a:avLst/>
          </a:prstGeom>
          <a:solidFill>
            <a:schemeClr val="accent3"/>
          </a:solidFill>
          <a:ln w="12700" cmpd="sng">
            <a:solidFill>
              <a:schemeClr val="tx1"/>
            </a:solidFill>
            <a:round/>
          </a:ln>
        </p:spPr>
        <p:style>
          <a:lnRef idx="1">
            <a:schemeClr val="accent1"/>
          </a:lnRef>
          <a:fillRef idx="3">
            <a:schemeClr val="accent1"/>
          </a:fillRef>
          <a:effectRef idx="2">
            <a:schemeClr val="accent1"/>
          </a:effectRef>
          <a:fontRef idx="minor">
            <a:schemeClr val="lt1"/>
          </a:fontRef>
        </p:style>
        <p:txBody>
          <a:bodyPr anchor="ctr" anchorCtr="1"/>
          <a:lstStyle/>
          <a:p>
            <a:r>
              <a:rPr lang="en-US" dirty="0">
                <a:solidFill>
                  <a:schemeClr val="tx1"/>
                </a:solidFill>
              </a:rPr>
              <a:t>2. Real </a:t>
            </a:r>
            <a:r>
              <a:rPr lang="en-US" dirty="0" err="1">
                <a:solidFill>
                  <a:schemeClr val="tx1"/>
                </a:solidFill>
              </a:rPr>
              <a:t>Testbed</a:t>
            </a:r>
            <a:r>
              <a:rPr lang="en-US" dirty="0">
                <a:solidFill>
                  <a:schemeClr val="tx1"/>
                </a:solidFill>
              </a:rPr>
              <a:t> </a:t>
            </a:r>
          </a:p>
        </p:txBody>
      </p:sp>
      <p:sp>
        <p:nvSpPr>
          <p:cNvPr id="9" name="Oval 8"/>
          <p:cNvSpPr/>
          <p:nvPr/>
        </p:nvSpPr>
        <p:spPr>
          <a:xfrm>
            <a:off x="3309620" y="4368800"/>
            <a:ext cx="2291080" cy="1206500"/>
          </a:xfrm>
          <a:prstGeom prst="ellipse">
            <a:avLst/>
          </a:prstGeom>
          <a:gradFill flip="none" rotWithShape="1">
            <a:gsLst>
              <a:gs pos="0">
                <a:schemeClr val="tx2">
                  <a:lumMod val="60000"/>
                  <a:lumOff val="40000"/>
                </a:schemeClr>
              </a:gs>
              <a:gs pos="100000">
                <a:srgbClr val="FFFFFF"/>
              </a:gs>
              <a:gs pos="99000">
                <a:srgbClr val="CCFFCC"/>
              </a:gs>
            </a:gsLst>
            <a:lin ang="0" scaled="1"/>
            <a:tileRect/>
          </a:gradFill>
          <a:ln w="38100" cmpd="sng">
            <a:solidFill>
              <a:schemeClr val="tx1"/>
            </a:solidFill>
            <a:round/>
          </a:ln>
        </p:spPr>
        <p:style>
          <a:lnRef idx="1">
            <a:schemeClr val="accent1"/>
          </a:lnRef>
          <a:fillRef idx="3">
            <a:schemeClr val="accent1"/>
          </a:fillRef>
          <a:effectRef idx="2">
            <a:schemeClr val="accent1"/>
          </a:effectRef>
          <a:fontRef idx="minor">
            <a:schemeClr val="lt1"/>
          </a:fontRef>
        </p:style>
        <p:txBody>
          <a:bodyPr anchor="ctr" anchorCtr="1"/>
          <a:lstStyle/>
          <a:p>
            <a:r>
              <a:rPr lang="en-US" dirty="0">
                <a:solidFill>
                  <a:schemeClr val="tx1"/>
                </a:solidFill>
              </a:rPr>
              <a:t>3. Aquarius </a:t>
            </a:r>
            <a:r>
              <a:rPr lang="en-US" dirty="0" err="1">
                <a:solidFill>
                  <a:schemeClr val="tx1"/>
                </a:solidFill>
              </a:rPr>
              <a:t>Testbed</a:t>
            </a:r>
            <a:r>
              <a:rPr lang="en-US" dirty="0">
                <a:solidFill>
                  <a:schemeClr val="tx1"/>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038"/>
            <a:ext cx="8229600" cy="1143000"/>
          </a:xfrm>
        </p:spPr>
        <p:txBody>
          <a:bodyPr/>
          <a:lstStyle/>
          <a:p>
            <a:r>
              <a:rPr lang="en-US" dirty="0"/>
              <a:t>ITS Technology Lifecycle</a:t>
            </a:r>
          </a:p>
        </p:txBody>
      </p:sp>
      <p:graphicFrame>
        <p:nvGraphicFramePr>
          <p:cNvPr id="5" name="Content Placeholder 4"/>
          <p:cNvGraphicFramePr>
            <a:graphicFrameLocks noGrp="1"/>
          </p:cNvGraphicFramePr>
          <p:nvPr>
            <p:ph idx="1"/>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 y="3276600"/>
            <a:ext cx="2723823" cy="923330"/>
          </a:xfrm>
          <a:prstGeom prst="rect">
            <a:avLst/>
          </a:prstGeom>
          <a:solidFill>
            <a:schemeClr val="tx2">
              <a:lumMod val="60000"/>
              <a:lumOff val="40000"/>
            </a:schemeClr>
          </a:solidFill>
        </p:spPr>
        <p:txBody>
          <a:bodyPr wrap="none" rtlCol="0">
            <a:spAutoFit/>
          </a:bodyPr>
          <a:lstStyle/>
          <a:p>
            <a:pPr>
              <a:buFont typeface="Wingdings" charset="2"/>
              <a:buChar char="v"/>
            </a:pPr>
            <a:r>
              <a:rPr lang="en-US" dirty="0"/>
              <a:t> Idea Generation</a:t>
            </a:r>
          </a:p>
          <a:p>
            <a:pPr>
              <a:buFont typeface="Wingdings" charset="2"/>
              <a:buChar char="v"/>
            </a:pPr>
            <a:r>
              <a:rPr lang="en-US" dirty="0"/>
              <a:t> Concept Development</a:t>
            </a:r>
          </a:p>
          <a:p>
            <a:pPr>
              <a:buFont typeface="Wingdings" charset="2"/>
              <a:buChar char="v"/>
            </a:pPr>
            <a:r>
              <a:rPr lang="en-US" dirty="0"/>
              <a:t> Definition of Scope</a:t>
            </a:r>
          </a:p>
        </p:txBody>
      </p:sp>
      <p:sp>
        <p:nvSpPr>
          <p:cNvPr id="7" name="TextBox 6"/>
          <p:cNvSpPr txBox="1"/>
          <p:nvPr/>
        </p:nvSpPr>
        <p:spPr>
          <a:xfrm>
            <a:off x="3200400" y="3276600"/>
            <a:ext cx="2967479" cy="923330"/>
          </a:xfrm>
          <a:prstGeom prst="rect">
            <a:avLst/>
          </a:prstGeom>
          <a:solidFill>
            <a:schemeClr val="accent3">
              <a:lumMod val="75000"/>
            </a:schemeClr>
          </a:solidFill>
        </p:spPr>
        <p:txBody>
          <a:bodyPr wrap="square" rtlCol="0">
            <a:spAutoFit/>
          </a:bodyPr>
          <a:lstStyle/>
          <a:p>
            <a:pPr>
              <a:buFont typeface="Wingdings" charset="2"/>
              <a:buChar char="v"/>
            </a:pPr>
            <a:r>
              <a:rPr lang="en-US" dirty="0"/>
              <a:t> Prototyping</a:t>
            </a:r>
          </a:p>
          <a:p>
            <a:pPr>
              <a:buFont typeface="Wingdings" charset="2"/>
              <a:buChar char="v"/>
            </a:pPr>
            <a:r>
              <a:rPr lang="en-US" dirty="0"/>
              <a:t> Testing</a:t>
            </a:r>
          </a:p>
          <a:p>
            <a:pPr>
              <a:buFont typeface="Wingdings" charset="2"/>
              <a:buChar char="v"/>
            </a:pPr>
            <a:r>
              <a:rPr lang="en-US" dirty="0"/>
              <a:t> </a:t>
            </a:r>
            <a:r>
              <a:rPr lang="en-US" dirty="0" err="1"/>
              <a:t>Optimisation</a:t>
            </a:r>
            <a:endParaRPr lang="en-US" dirty="0"/>
          </a:p>
        </p:txBody>
      </p:sp>
      <p:sp>
        <p:nvSpPr>
          <p:cNvPr id="8" name="TextBox 7"/>
          <p:cNvSpPr txBox="1"/>
          <p:nvPr/>
        </p:nvSpPr>
        <p:spPr>
          <a:xfrm>
            <a:off x="5867400" y="3276600"/>
            <a:ext cx="2569934" cy="923330"/>
          </a:xfrm>
          <a:prstGeom prst="rect">
            <a:avLst/>
          </a:prstGeom>
          <a:solidFill>
            <a:schemeClr val="accent6">
              <a:lumMod val="75000"/>
            </a:schemeClr>
          </a:solidFill>
        </p:spPr>
        <p:txBody>
          <a:bodyPr wrap="none" rtlCol="0">
            <a:spAutoFit/>
          </a:bodyPr>
          <a:lstStyle/>
          <a:p>
            <a:pPr>
              <a:buFont typeface="Wingdings" charset="2"/>
              <a:buChar char="v"/>
            </a:pPr>
            <a:r>
              <a:rPr lang="en-US" dirty="0"/>
              <a:t>Technology to Market</a:t>
            </a:r>
          </a:p>
          <a:p>
            <a:pPr>
              <a:buFont typeface="Wingdings" charset="2"/>
              <a:buChar char="v"/>
            </a:pPr>
            <a:r>
              <a:rPr lang="en-US" dirty="0"/>
              <a:t> Support and Training</a:t>
            </a:r>
          </a:p>
          <a:p>
            <a:pPr>
              <a:buFont typeface="Wingdings" charset="2"/>
              <a:buChar char="v"/>
            </a:pPr>
            <a:r>
              <a:rPr lang="en-US" dirty="0"/>
              <a:t> Marketing</a:t>
            </a:r>
          </a:p>
        </p:txBody>
      </p:sp>
      <p:sp>
        <p:nvSpPr>
          <p:cNvPr id="9" name="TextBox 8"/>
          <p:cNvSpPr txBox="1"/>
          <p:nvPr/>
        </p:nvSpPr>
        <p:spPr>
          <a:xfrm>
            <a:off x="533400" y="4648200"/>
            <a:ext cx="7903934" cy="584776"/>
          </a:xfrm>
          <a:prstGeom prst="rect">
            <a:avLst/>
          </a:prstGeom>
          <a:gradFill flip="none" rotWithShape="1">
            <a:gsLst>
              <a:gs pos="1000">
                <a:schemeClr val="bg1"/>
              </a:gs>
              <a:gs pos="100000">
                <a:schemeClr val="accent5"/>
              </a:gs>
              <a:gs pos="38000">
                <a:srgbClr val="CCFFCC"/>
              </a:gs>
            </a:gsLst>
            <a:lin ang="0" scaled="0"/>
            <a:tileRect/>
          </a:gradFill>
          <a:scene3d>
            <a:camera prst="orthographicFront"/>
            <a:lightRig rig="threePt" dir="t"/>
          </a:scene3d>
          <a:sp3d>
            <a:bevelT prst="relaxedInset"/>
            <a:bevelB prst="relaxedInset"/>
          </a:sp3d>
        </p:spPr>
        <p:txBody>
          <a:bodyPr wrap="square" rtlCol="0">
            <a:spAutoFit/>
          </a:bodyPr>
          <a:lstStyle/>
          <a:p>
            <a:r>
              <a:rPr lang="en-US" spc="190" dirty="0"/>
              <a:t>					Performance Management</a:t>
            </a:r>
          </a:p>
          <a:p>
            <a:r>
              <a:rPr lang="en-US" sz="1400" dirty="0"/>
              <a:t>(specifications, key performance indicators, metrics, use cases, improvement opportunities)</a:t>
            </a:r>
          </a:p>
        </p:txBody>
      </p:sp>
      <p:sp>
        <p:nvSpPr>
          <p:cNvPr id="10" name="TextBox 9"/>
          <p:cNvSpPr txBox="1"/>
          <p:nvPr/>
        </p:nvSpPr>
        <p:spPr>
          <a:xfrm>
            <a:off x="533400" y="5830669"/>
            <a:ext cx="7903934" cy="584776"/>
          </a:xfrm>
          <a:prstGeom prst="rect">
            <a:avLst/>
          </a:prstGeom>
          <a:gradFill flip="none" rotWithShape="1">
            <a:gsLst>
              <a:gs pos="53000">
                <a:schemeClr val="tx2">
                  <a:lumMod val="60000"/>
                  <a:lumOff val="40000"/>
                </a:schemeClr>
              </a:gs>
              <a:gs pos="100000">
                <a:srgbClr val="FFFFFF"/>
              </a:gs>
            </a:gsLst>
            <a:lin ang="0" scaled="1"/>
            <a:tileRect/>
          </a:gradFill>
          <a:scene3d>
            <a:camera prst="orthographicFront"/>
            <a:lightRig rig="threePt" dir="t"/>
          </a:scene3d>
          <a:sp3d>
            <a:bevelT prst="relaxedInset"/>
            <a:bevelB prst="relaxedInset"/>
          </a:sp3d>
        </p:spPr>
        <p:txBody>
          <a:bodyPr wrap="square" rtlCol="0">
            <a:spAutoFit/>
          </a:bodyPr>
          <a:lstStyle/>
          <a:p>
            <a:r>
              <a:rPr lang="en-US" spc="190" dirty="0"/>
              <a:t>					Technology and Market Tracking</a:t>
            </a:r>
          </a:p>
          <a:p>
            <a:pPr algn="ctr"/>
            <a:r>
              <a:rPr lang="en-US" sz="1400" dirty="0"/>
              <a:t>(business planning, technology innovation watchdog, regulations, industry and market trends)</a:t>
            </a:r>
          </a:p>
        </p:txBody>
      </p:sp>
      <p:sp>
        <p:nvSpPr>
          <p:cNvPr id="11" name="TextBox 10"/>
          <p:cNvSpPr txBox="1"/>
          <p:nvPr/>
        </p:nvSpPr>
        <p:spPr>
          <a:xfrm>
            <a:off x="597222" y="4126468"/>
            <a:ext cx="514020" cy="307777"/>
          </a:xfrm>
          <a:prstGeom prst="rect">
            <a:avLst/>
          </a:prstGeom>
          <a:noFill/>
        </p:spPr>
        <p:txBody>
          <a:bodyPr wrap="none" rtlCol="0">
            <a:spAutoFit/>
          </a:bodyPr>
          <a:lstStyle/>
          <a:p>
            <a:r>
              <a:rPr lang="en-US" sz="1400" dirty="0"/>
              <a:t>now</a:t>
            </a:r>
          </a:p>
        </p:txBody>
      </p:sp>
      <p:sp>
        <p:nvSpPr>
          <p:cNvPr id="12" name="TextBox 11"/>
          <p:cNvSpPr txBox="1"/>
          <p:nvPr/>
        </p:nvSpPr>
        <p:spPr>
          <a:xfrm>
            <a:off x="2616336" y="4126468"/>
            <a:ext cx="584064" cy="307777"/>
          </a:xfrm>
          <a:prstGeom prst="rect">
            <a:avLst/>
          </a:prstGeom>
          <a:noFill/>
        </p:spPr>
        <p:txBody>
          <a:bodyPr wrap="none" rtlCol="0">
            <a:spAutoFit/>
          </a:bodyPr>
          <a:lstStyle/>
          <a:p>
            <a:r>
              <a:rPr lang="en-US" sz="1400" dirty="0"/>
              <a:t>2019</a:t>
            </a:r>
          </a:p>
        </p:txBody>
      </p:sp>
      <p:sp>
        <p:nvSpPr>
          <p:cNvPr id="13" name="TextBox 12"/>
          <p:cNvSpPr txBox="1"/>
          <p:nvPr/>
        </p:nvSpPr>
        <p:spPr>
          <a:xfrm>
            <a:off x="3200400" y="4114800"/>
            <a:ext cx="584064" cy="307777"/>
          </a:xfrm>
          <a:prstGeom prst="rect">
            <a:avLst/>
          </a:prstGeom>
          <a:noFill/>
        </p:spPr>
        <p:txBody>
          <a:bodyPr wrap="none" rtlCol="0">
            <a:spAutoFit/>
          </a:bodyPr>
          <a:lstStyle/>
          <a:p>
            <a:r>
              <a:rPr lang="en-US" sz="1400" dirty="0"/>
              <a:t>2018</a:t>
            </a:r>
          </a:p>
        </p:txBody>
      </p:sp>
      <p:sp>
        <p:nvSpPr>
          <p:cNvPr id="14" name="TextBox 13"/>
          <p:cNvSpPr txBox="1"/>
          <p:nvPr/>
        </p:nvSpPr>
        <p:spPr>
          <a:xfrm>
            <a:off x="5283336" y="4114800"/>
            <a:ext cx="584064" cy="307777"/>
          </a:xfrm>
          <a:prstGeom prst="rect">
            <a:avLst/>
          </a:prstGeom>
          <a:noFill/>
        </p:spPr>
        <p:txBody>
          <a:bodyPr wrap="none" rtlCol="0">
            <a:spAutoFit/>
          </a:bodyPr>
          <a:lstStyle/>
          <a:p>
            <a:r>
              <a:rPr lang="en-US" sz="1400" dirty="0"/>
              <a:t>2021</a:t>
            </a:r>
          </a:p>
        </p:txBody>
      </p:sp>
      <p:sp>
        <p:nvSpPr>
          <p:cNvPr id="15" name="TextBox 14"/>
          <p:cNvSpPr txBox="1"/>
          <p:nvPr/>
        </p:nvSpPr>
        <p:spPr>
          <a:xfrm>
            <a:off x="5931222" y="4114800"/>
            <a:ext cx="584064" cy="307777"/>
          </a:xfrm>
          <a:prstGeom prst="rect">
            <a:avLst/>
          </a:prstGeom>
          <a:noFill/>
        </p:spPr>
        <p:txBody>
          <a:bodyPr wrap="none" rtlCol="0">
            <a:spAutoFit/>
          </a:bodyPr>
          <a:lstStyle/>
          <a:p>
            <a:r>
              <a:rPr lang="en-US" sz="1400" dirty="0"/>
              <a:t>2019</a:t>
            </a:r>
          </a:p>
        </p:txBody>
      </p:sp>
      <p:sp>
        <p:nvSpPr>
          <p:cNvPr id="16" name="TextBox 15"/>
          <p:cNvSpPr txBox="1"/>
          <p:nvPr/>
        </p:nvSpPr>
        <p:spPr>
          <a:xfrm>
            <a:off x="7874136" y="4114800"/>
            <a:ext cx="584064" cy="307777"/>
          </a:xfrm>
          <a:prstGeom prst="rect">
            <a:avLst/>
          </a:prstGeom>
          <a:noFill/>
        </p:spPr>
        <p:txBody>
          <a:bodyPr wrap="none" rtlCol="0">
            <a:spAutoFit/>
          </a:bodyPr>
          <a:lstStyle/>
          <a:p>
            <a:r>
              <a:rPr lang="en-US" sz="1400" dirty="0"/>
              <a:t>2022</a:t>
            </a:r>
          </a:p>
        </p:txBody>
      </p:sp>
      <p:sp>
        <p:nvSpPr>
          <p:cNvPr id="17" name="Date Placeholder 16"/>
          <p:cNvSpPr>
            <a:spLocks noGrp="1"/>
          </p:cNvSpPr>
          <p:nvPr>
            <p:ph type="dt" sz="half" idx="10"/>
          </p:nvPr>
        </p:nvSpPr>
        <p:spPr/>
        <p:txBody>
          <a:bodyPr/>
          <a:lstStyle/>
          <a:p>
            <a:r>
              <a:rPr lang="en-US"/>
              <a:t>6 December 2016</a:t>
            </a:r>
          </a:p>
        </p:txBody>
      </p:sp>
      <p:sp>
        <p:nvSpPr>
          <p:cNvPr id="18" name="Slide Number Placeholder 17"/>
          <p:cNvSpPr>
            <a:spLocks noGrp="1"/>
          </p:cNvSpPr>
          <p:nvPr>
            <p:ph type="sldNum" sz="quarter" idx="12"/>
          </p:nvPr>
        </p:nvSpPr>
        <p:spPr/>
        <p:txBody>
          <a:bodyPr/>
          <a:lstStyle/>
          <a:p>
            <a:fld id="{5FDDA138-F6F4-F546-8865-B82515508D68}" type="slidenum">
              <a:rPr lang="en-US" smtClean="0"/>
              <a:pPr/>
              <a:t>62</a:t>
            </a:fld>
            <a:endParaRPr lang="en-US"/>
          </a:p>
        </p:txBody>
      </p:sp>
      <p:sp>
        <p:nvSpPr>
          <p:cNvPr id="19" name="Footer Placeholder 18"/>
          <p:cNvSpPr>
            <a:spLocks noGrp="1"/>
          </p:cNvSpPr>
          <p:nvPr>
            <p:ph type="ftr" sz="quarter" idx="11"/>
          </p:nvPr>
        </p:nvSpPr>
        <p:spPr/>
        <p:txBody>
          <a:bodyPr/>
          <a:lstStyle/>
          <a:p>
            <a:r>
              <a:rPr lang="en-US"/>
              <a:t>kay das</a:t>
            </a:r>
          </a:p>
        </p:txBody>
      </p:sp>
      <p:sp>
        <p:nvSpPr>
          <p:cNvPr id="20" name="Octagon 19"/>
          <p:cNvSpPr/>
          <p:nvPr/>
        </p:nvSpPr>
        <p:spPr>
          <a:xfrm>
            <a:off x="477520" y="990600"/>
            <a:ext cx="1427480" cy="678180"/>
          </a:xfrm>
          <a:prstGeom prst="octagon">
            <a:avLst/>
          </a:prstGeom>
          <a:gradFill flip="none" rotWithShape="1">
            <a:gsLst>
              <a:gs pos="22000">
                <a:schemeClr val="tx2">
                  <a:lumMod val="60000"/>
                  <a:lumOff val="40000"/>
                </a:schemeClr>
              </a:gs>
              <a:gs pos="100000">
                <a:srgbClr val="FFFFFF"/>
              </a:gs>
              <a:gs pos="99000">
                <a:srgbClr val="CCFFCC"/>
              </a:gs>
            </a:gsLst>
            <a:lin ang="0" scaled="1"/>
            <a:tileRect/>
          </a:gradFill>
          <a:ln w="28575" cmpd="sng">
            <a:solidFill>
              <a:schemeClr val="tx1"/>
            </a:solidFill>
          </a:ln>
          <a:scene3d>
            <a:camera prst="orthographicFront"/>
            <a:lightRig rig="threePt" dir="t"/>
          </a:scene3d>
          <a:sp3d>
            <a:bevelB/>
          </a:sp3d>
        </p:spPr>
        <p:style>
          <a:lnRef idx="1">
            <a:schemeClr val="accent1"/>
          </a:lnRef>
          <a:fillRef idx="3">
            <a:schemeClr val="accent1"/>
          </a:fillRef>
          <a:effectRef idx="2">
            <a:schemeClr val="accent1"/>
          </a:effectRef>
          <a:fontRef idx="minor">
            <a:schemeClr val="lt1"/>
          </a:fontRef>
        </p:style>
        <p:txBody>
          <a:bodyPr/>
          <a:lstStyle/>
          <a:p>
            <a:r>
              <a:rPr lang="en-US" spc="100" dirty="0">
                <a:solidFill>
                  <a:schemeClr val="tx1"/>
                </a:solidFill>
              </a:rPr>
              <a:t>Aquarius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AquariusTest</a:t>
            </a:r>
            <a:r>
              <a:rPr lang="en-US" dirty="0"/>
              <a:t> Bed </a:t>
            </a:r>
          </a:p>
        </p:txBody>
      </p:sp>
      <p:sp>
        <p:nvSpPr>
          <p:cNvPr id="3" name="Content Placeholder 2"/>
          <p:cNvSpPr>
            <a:spLocks noGrp="1"/>
          </p:cNvSpPr>
          <p:nvPr>
            <p:ph idx="1"/>
          </p:nvPr>
        </p:nvSpPr>
        <p:spPr>
          <a:xfrm>
            <a:off x="457200" y="1417638"/>
            <a:ext cx="8229600" cy="4983162"/>
          </a:xfrm>
        </p:spPr>
        <p:txBody>
          <a:bodyPr>
            <a:normAutofit fontScale="47500" lnSpcReduction="20000"/>
          </a:bodyPr>
          <a:lstStyle/>
          <a:p>
            <a:pPr>
              <a:buNone/>
            </a:pPr>
            <a:r>
              <a:rPr lang="en-US" dirty="0"/>
              <a:t> </a:t>
            </a:r>
          </a:p>
          <a:p>
            <a:pPr>
              <a:buNone/>
            </a:pPr>
            <a:endParaRPr lang="en-US" dirty="0"/>
          </a:p>
          <a:p>
            <a:r>
              <a:rPr lang="en-US" dirty="0"/>
              <a:t>This would entail the building of reduced scale models of vehicles, lanes and highways, roads and slip-roads, buildings, and pedestrians. The principal benefit of Aquarius will be the enhanced </a:t>
            </a:r>
            <a:r>
              <a:rPr lang="en-US" dirty="0" err="1"/>
              <a:t>observability</a:t>
            </a:r>
            <a:r>
              <a:rPr lang="en-US" dirty="0"/>
              <a:t> of Dedicated Short Range Communication (DSRC) technology in action in exacting use cases to test existing and new products. </a:t>
            </a:r>
          </a:p>
          <a:p>
            <a:pPr>
              <a:buNone/>
            </a:pPr>
            <a:endParaRPr lang="en-US" dirty="0"/>
          </a:p>
          <a:p>
            <a:r>
              <a:rPr lang="en-US" dirty="0"/>
              <a:t>Vehicles and infrastructure may host more than one technology (laser, imaging, radar, cellular, </a:t>
            </a:r>
            <a:r>
              <a:rPr lang="en-US" dirty="0" err="1"/>
              <a:t>WiFi</a:t>
            </a:r>
            <a:r>
              <a:rPr lang="en-US" dirty="0"/>
              <a:t>, Bluetooth, GPS/GNSS). </a:t>
            </a:r>
          </a:p>
          <a:p>
            <a:pPr>
              <a:buNone/>
            </a:pPr>
            <a:endParaRPr lang="en-US" dirty="0"/>
          </a:p>
          <a:p>
            <a:r>
              <a:rPr lang="en-US" dirty="0"/>
              <a:t> Aquarius  will comprise an integrated communications and control centre.</a:t>
            </a:r>
          </a:p>
          <a:p>
            <a:pPr>
              <a:buNone/>
            </a:pPr>
            <a:r>
              <a:rPr lang="en-US" dirty="0"/>
              <a:t>  </a:t>
            </a:r>
          </a:p>
          <a:p>
            <a:r>
              <a:rPr lang="en-US" dirty="0"/>
              <a:t> Aquarius will fit as an intermediate, natural, and less expensive stage between the two current approaches. </a:t>
            </a:r>
          </a:p>
          <a:p>
            <a:pPr>
              <a:buNone/>
            </a:pPr>
            <a:endParaRPr lang="en-US" dirty="0"/>
          </a:p>
          <a:p>
            <a:r>
              <a:rPr lang="en-US" dirty="0"/>
              <a:t>Once  Aquarius  is formulated, designed and built, it will be expected to be a real life validation platform to be installed with a minimum of real estate in multiple locations and with multiple configurations. Any new product or software update would first be tested on  Aquarius and certified before market entry. </a:t>
            </a:r>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63</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74638"/>
            <a:ext cx="8686800" cy="1143000"/>
          </a:xfrm>
        </p:spPr>
        <p:txBody>
          <a:bodyPr>
            <a:normAutofit/>
          </a:bodyPr>
          <a:lstStyle/>
          <a:p>
            <a:r>
              <a:rPr lang="en-US" dirty="0" err="1"/>
              <a:t>AquariusTest</a:t>
            </a:r>
            <a:r>
              <a:rPr lang="en-US" dirty="0"/>
              <a:t> Bed: Continued</a:t>
            </a:r>
          </a:p>
        </p:txBody>
      </p:sp>
      <p:sp>
        <p:nvSpPr>
          <p:cNvPr id="3" name="Content Placeholder 2"/>
          <p:cNvSpPr>
            <a:spLocks noGrp="1"/>
          </p:cNvSpPr>
          <p:nvPr>
            <p:ph idx="1"/>
          </p:nvPr>
        </p:nvSpPr>
        <p:spPr>
          <a:xfrm>
            <a:off x="457200" y="1417638"/>
            <a:ext cx="8229600" cy="4983162"/>
          </a:xfrm>
        </p:spPr>
        <p:txBody>
          <a:bodyPr>
            <a:normAutofit fontScale="62500" lnSpcReduction="20000"/>
          </a:bodyPr>
          <a:lstStyle/>
          <a:p>
            <a:pPr>
              <a:buNone/>
            </a:pPr>
            <a:endParaRPr lang="en-US" dirty="0"/>
          </a:p>
          <a:p>
            <a:r>
              <a:rPr lang="en-US" dirty="0"/>
              <a:t>Products from multiple sources will be tested for interoperability.</a:t>
            </a:r>
          </a:p>
          <a:p>
            <a:pPr>
              <a:buNone/>
            </a:pPr>
            <a:endParaRPr lang="en-US" dirty="0"/>
          </a:p>
          <a:p>
            <a:r>
              <a:rPr lang="en-US" dirty="0"/>
              <a:t>Real time scenarios and use cases can be tested with high visibility and capacity for data analysis and for the gathering of Big Data. </a:t>
            </a:r>
          </a:p>
          <a:p>
            <a:endParaRPr lang="en-US" dirty="0"/>
          </a:p>
          <a:p>
            <a:r>
              <a:rPr lang="en-US" dirty="0"/>
              <a:t>Aquarius will maintain interfaces with the other two methods, for the purposes of exchanging data and information. Aquarius will be available to car manufacturers, technology providers, government agencies, insurance providers, and academia.</a:t>
            </a:r>
          </a:p>
          <a:p>
            <a:endParaRPr lang="en-US" dirty="0"/>
          </a:p>
          <a:p>
            <a:r>
              <a:rPr lang="en-US" dirty="0"/>
              <a:t>Scalability would be flexible depending on the nature of the use case or requirement being tested.</a:t>
            </a:r>
          </a:p>
          <a:p>
            <a:pPr>
              <a:buNone/>
            </a:pPr>
            <a:endParaRPr lang="en-US" dirty="0"/>
          </a:p>
          <a:p>
            <a:r>
              <a:rPr lang="en-US" dirty="0" err="1"/>
              <a:t>Aquariuses</a:t>
            </a:r>
            <a:r>
              <a:rPr lang="en-US" dirty="0"/>
              <a:t> would be networked between themselves and with test agencies and other stake-holders.</a:t>
            </a:r>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64</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t>Smart Car </a:t>
            </a:r>
            <a:r>
              <a:rPr lang="en-US" u="sng" dirty="0">
                <a:hlinkClick r:id="rId2"/>
              </a:rPr>
              <a:t>http://www.smart.com</a:t>
            </a:r>
            <a:r>
              <a:rPr lang="en-US" dirty="0"/>
              <a:t> </a:t>
            </a:r>
          </a:p>
          <a:p>
            <a:pPr lvl="1"/>
            <a:r>
              <a:rPr lang="en-US" dirty="0"/>
              <a:t>L = 2.7m, W = 1.7m, H = 1.6m </a:t>
            </a:r>
          </a:p>
          <a:p>
            <a:pPr lvl="1"/>
            <a:r>
              <a:rPr lang="en-US" dirty="0"/>
              <a:t>acceleration: 0 to 60 mph in 11.5 sec, </a:t>
            </a:r>
          </a:p>
          <a:p>
            <a:pPr lvl="1"/>
            <a:r>
              <a:rPr lang="en-US" dirty="0"/>
              <a:t>top speed 78 mph</a:t>
            </a:r>
          </a:p>
          <a:p>
            <a:r>
              <a:rPr lang="en-US" dirty="0"/>
              <a:t>Google car has approximately same dimensions</a:t>
            </a:r>
          </a:p>
          <a:p>
            <a:pPr lvl="1"/>
            <a:r>
              <a:rPr lang="en-US" dirty="0"/>
              <a:t>top speed 25 mph</a:t>
            </a:r>
          </a:p>
          <a:p>
            <a:pPr lvl="0"/>
            <a:endParaRPr lang="en-US" dirty="0"/>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65</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Smart Car</a:t>
            </a:r>
          </a:p>
        </p:txBody>
      </p:sp>
      <p:pic>
        <p:nvPicPr>
          <p:cNvPr id="5" name="Picture 4" descr="smart_1_thumb.jpg"/>
          <p:cNvPicPr>
            <a:picLocks noChangeAspect="1"/>
          </p:cNvPicPr>
          <p:nvPr/>
        </p:nvPicPr>
        <p:blipFill>
          <a:blip r:embed="rId2"/>
          <a:stretch>
            <a:fillRect/>
          </a:stretch>
        </p:blipFill>
        <p:spPr>
          <a:xfrm>
            <a:off x="5943600" y="4489450"/>
            <a:ext cx="2540000" cy="1689100"/>
          </a:xfrm>
          <a:prstGeom prst="rect">
            <a:avLst/>
          </a:prstGeom>
        </p:spPr>
      </p:pic>
      <p:pic>
        <p:nvPicPr>
          <p:cNvPr id="6" name="Picture 5" descr="smart 2.jpg"/>
          <p:cNvPicPr>
            <a:picLocks noChangeAspect="1"/>
          </p:cNvPicPr>
          <p:nvPr/>
        </p:nvPicPr>
        <p:blipFill>
          <a:blip r:embed="rId3"/>
          <a:stretch>
            <a:fillRect/>
          </a:stretch>
        </p:blipFill>
        <p:spPr>
          <a:xfrm>
            <a:off x="609600" y="1417638"/>
            <a:ext cx="4804833" cy="3603625"/>
          </a:xfrm>
          <a:prstGeom prst="rect">
            <a:avLst/>
          </a:prstGeom>
        </p:spPr>
      </p:pic>
      <p:sp>
        <p:nvSpPr>
          <p:cNvPr id="7" name="Date Placeholder 6"/>
          <p:cNvSpPr>
            <a:spLocks noGrp="1"/>
          </p:cNvSpPr>
          <p:nvPr>
            <p:ph type="dt" sz="half" idx="10"/>
          </p:nvPr>
        </p:nvSpPr>
        <p:spPr/>
        <p:txBody>
          <a:bodyPr/>
          <a:lstStyle/>
          <a:p>
            <a:r>
              <a:rPr lang="en-US"/>
              <a:t>6 December 2016</a:t>
            </a:r>
          </a:p>
        </p:txBody>
      </p:sp>
      <p:sp>
        <p:nvSpPr>
          <p:cNvPr id="8" name="Slide Number Placeholder 7"/>
          <p:cNvSpPr>
            <a:spLocks noGrp="1"/>
          </p:cNvSpPr>
          <p:nvPr>
            <p:ph type="sldNum" sz="quarter" idx="12"/>
          </p:nvPr>
        </p:nvSpPr>
        <p:spPr/>
        <p:txBody>
          <a:bodyPr/>
          <a:lstStyle/>
          <a:p>
            <a:fld id="{5FDDA138-F6F4-F546-8865-B82515508D68}" type="slidenum">
              <a:rPr lang="en-US" smtClean="0"/>
              <a:pPr/>
              <a:t>66</a:t>
            </a:fld>
            <a:endParaRPr lang="en-US"/>
          </a:p>
        </p:txBody>
      </p:sp>
      <p:sp>
        <p:nvSpPr>
          <p:cNvPr id="9" name="Footer Placeholder 8"/>
          <p:cNvSpPr>
            <a:spLocks noGrp="1"/>
          </p:cNvSpPr>
          <p:nvPr>
            <p:ph type="ftr" sz="quarter" idx="11"/>
          </p:nvPr>
        </p:nvSpPr>
        <p:spPr/>
        <p:txBody>
          <a:bodyPr/>
          <a:lstStyle/>
          <a:p>
            <a:r>
              <a:rPr lang="en-US"/>
              <a:t>kay das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t>Tango </a:t>
            </a:r>
            <a:r>
              <a:rPr lang="en-US" u="sng" dirty="0">
                <a:hlinkClick r:id="rId2"/>
              </a:rPr>
              <a:t>http://www.commutercars.com</a:t>
            </a:r>
            <a:r>
              <a:rPr lang="en-US" dirty="0"/>
              <a:t> </a:t>
            </a:r>
          </a:p>
          <a:p>
            <a:pPr lvl="1"/>
            <a:r>
              <a:rPr lang="en-US" dirty="0"/>
              <a:t>L = 2.6m, W = 1.0m, H = 2.0, </a:t>
            </a:r>
          </a:p>
          <a:p>
            <a:pPr lvl="1"/>
            <a:r>
              <a:rPr lang="en-US" dirty="0"/>
              <a:t>acceleration: 0 to 60 mph in 3.2 </a:t>
            </a:r>
            <a:r>
              <a:rPr lang="en-US" dirty="0" err="1"/>
              <a:t>secs</a:t>
            </a:r>
            <a:r>
              <a:rPr lang="en-US" dirty="0"/>
              <a:t>, </a:t>
            </a:r>
          </a:p>
          <a:p>
            <a:pPr lvl="1"/>
            <a:r>
              <a:rPr lang="en-US" dirty="0"/>
              <a:t>top speed 150 mph, </a:t>
            </a:r>
          </a:p>
          <a:p>
            <a:pPr lvl="1"/>
            <a:r>
              <a:rPr lang="en-US" dirty="0"/>
              <a:t>weight: 1500 kg (Toyota Corolla 1275 kg)</a:t>
            </a:r>
          </a:p>
          <a:p>
            <a:pPr lvl="1"/>
            <a:r>
              <a:rPr lang="en-US" dirty="0"/>
              <a:t>Low centre of mass for good stability </a:t>
            </a:r>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67</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457200" y="-76200"/>
            <a:ext cx="8229600" cy="1143000"/>
          </a:xfrm>
        </p:spPr>
        <p:txBody>
          <a:bodyPr/>
          <a:lstStyle/>
          <a:p>
            <a:r>
              <a:rPr lang="en-US" dirty="0"/>
              <a:t>To Scale or Not to Scale?</a:t>
            </a:r>
          </a:p>
        </p:txBody>
      </p:sp>
      <p:sp>
        <p:nvSpPr>
          <p:cNvPr id="13" name="Left-Right Arrow 12"/>
          <p:cNvSpPr/>
          <p:nvPr/>
        </p:nvSpPr>
        <p:spPr>
          <a:xfrm>
            <a:off x="3201194" y="5638800"/>
            <a:ext cx="2815669" cy="3810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5m</a:t>
            </a:r>
          </a:p>
        </p:txBody>
      </p:sp>
      <p:grpSp>
        <p:nvGrpSpPr>
          <p:cNvPr id="2" name="Group 29"/>
          <p:cNvGrpSpPr/>
          <p:nvPr/>
        </p:nvGrpSpPr>
        <p:grpSpPr>
          <a:xfrm>
            <a:off x="3199606" y="990600"/>
            <a:ext cx="2820194" cy="5123574"/>
            <a:chOff x="3199606" y="1955032"/>
            <a:chExt cx="1524794" cy="2770162"/>
          </a:xfrm>
        </p:grpSpPr>
        <p:cxnSp>
          <p:nvCxnSpPr>
            <p:cNvPr id="9" name="Straight Connector 8"/>
            <p:cNvCxnSpPr/>
            <p:nvPr/>
          </p:nvCxnSpPr>
          <p:spPr>
            <a:xfrm rot="5400000">
              <a:off x="1905000" y="3429000"/>
              <a:ext cx="2590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3428206" y="3428206"/>
              <a:ext cx="25908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35"/>
            <p:cNvGrpSpPr/>
            <p:nvPr/>
          </p:nvGrpSpPr>
          <p:grpSpPr>
            <a:xfrm>
              <a:off x="3466789" y="1955032"/>
              <a:ext cx="952811" cy="1473968"/>
              <a:chOff x="1143000" y="1955032"/>
              <a:chExt cx="914400" cy="1245368"/>
            </a:xfrm>
          </p:grpSpPr>
          <p:sp>
            <p:nvSpPr>
              <p:cNvPr id="15" name="Alternate Process 14"/>
              <p:cNvSpPr/>
              <p:nvPr/>
            </p:nvSpPr>
            <p:spPr>
              <a:xfrm>
                <a:off x="1184208" y="1955032"/>
                <a:ext cx="822960" cy="1245368"/>
              </a:xfrm>
              <a:prstGeom prst="flowChartAlternateProcess">
                <a:avLst/>
              </a:prstGeom>
              <a:solidFill>
                <a:srgbClr val="3366FF"/>
              </a:solidFill>
              <a:ln/>
            </p:spPr>
            <p:style>
              <a:lnRef idx="1">
                <a:schemeClr val="accent1"/>
              </a:lnRef>
              <a:fillRef idx="3">
                <a:schemeClr val="accent1"/>
              </a:fillRef>
              <a:effectRef idx="2">
                <a:schemeClr val="accent1"/>
              </a:effectRef>
              <a:fontRef idx="minor">
                <a:schemeClr val="lt1"/>
              </a:fontRef>
            </p:style>
          </p:sp>
          <p:sp>
            <p:nvSpPr>
              <p:cNvPr id="16" name="Alternate Process 15"/>
              <p:cNvSpPr/>
              <p:nvPr/>
            </p:nvSpPr>
            <p:spPr>
              <a:xfrm>
                <a:off x="1905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lternate Process 17"/>
              <p:cNvSpPr/>
              <p:nvPr/>
            </p:nvSpPr>
            <p:spPr>
              <a:xfrm>
                <a:off x="1143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lternate Process 18"/>
              <p:cNvSpPr/>
              <p:nvPr/>
            </p:nvSpPr>
            <p:spPr>
              <a:xfrm>
                <a:off x="1143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lternate Process 19"/>
              <p:cNvSpPr/>
              <p:nvPr/>
            </p:nvSpPr>
            <p:spPr>
              <a:xfrm>
                <a:off x="1905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rapezoid 31"/>
              <p:cNvSpPr/>
              <p:nvPr/>
            </p:nvSpPr>
            <p:spPr>
              <a:xfrm>
                <a:off x="1295400" y="2163752"/>
                <a:ext cx="609600" cy="350848"/>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4" name="Group 37"/>
            <p:cNvGrpSpPr/>
            <p:nvPr/>
          </p:nvGrpSpPr>
          <p:grpSpPr>
            <a:xfrm>
              <a:off x="4114800" y="3566022"/>
              <a:ext cx="533400" cy="777378"/>
              <a:chOff x="1143000" y="3783832"/>
              <a:chExt cx="533400" cy="940568"/>
            </a:xfrm>
          </p:grpSpPr>
          <p:sp>
            <p:nvSpPr>
              <p:cNvPr id="25" name="Alternate Process 24"/>
              <p:cNvSpPr/>
              <p:nvPr/>
            </p:nvSpPr>
            <p:spPr>
              <a:xfrm>
                <a:off x="1167038" y="3783832"/>
                <a:ext cx="480060" cy="940568"/>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6" name="Alternate Process 25"/>
              <p:cNvSpPr/>
              <p:nvPr/>
            </p:nvSpPr>
            <p:spPr>
              <a:xfrm>
                <a:off x="1587500" y="3861146"/>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lternate Process 26"/>
              <p:cNvSpPr/>
              <p:nvPr/>
            </p:nvSpPr>
            <p:spPr>
              <a:xfrm>
                <a:off x="1143000" y="4379098"/>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lternate Process 27"/>
              <p:cNvSpPr/>
              <p:nvPr/>
            </p:nvSpPr>
            <p:spPr>
              <a:xfrm>
                <a:off x="1143000" y="3861146"/>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lternate Process 28"/>
              <p:cNvSpPr/>
              <p:nvPr/>
            </p:nvSpPr>
            <p:spPr>
              <a:xfrm>
                <a:off x="1587500" y="4379098"/>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rapezoid 34"/>
              <p:cNvSpPr/>
              <p:nvPr/>
            </p:nvSpPr>
            <p:spPr>
              <a:xfrm>
                <a:off x="1231900" y="3962400"/>
                <a:ext cx="355600" cy="205147"/>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5" name="Group 38"/>
            <p:cNvGrpSpPr/>
            <p:nvPr/>
          </p:nvGrpSpPr>
          <p:grpSpPr>
            <a:xfrm>
              <a:off x="3429000" y="3581400"/>
              <a:ext cx="533400" cy="777378"/>
              <a:chOff x="1143000" y="3783832"/>
              <a:chExt cx="533400" cy="940568"/>
            </a:xfrm>
          </p:grpSpPr>
          <p:sp>
            <p:nvSpPr>
              <p:cNvPr id="40" name="Alternate Process 39"/>
              <p:cNvSpPr/>
              <p:nvPr/>
            </p:nvSpPr>
            <p:spPr>
              <a:xfrm>
                <a:off x="1167038" y="3783832"/>
                <a:ext cx="480060" cy="940568"/>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41" name="Alternate Process 40"/>
              <p:cNvSpPr/>
              <p:nvPr/>
            </p:nvSpPr>
            <p:spPr>
              <a:xfrm>
                <a:off x="1587500" y="3861146"/>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Alternate Process 41"/>
              <p:cNvSpPr/>
              <p:nvPr/>
            </p:nvSpPr>
            <p:spPr>
              <a:xfrm>
                <a:off x="1143000" y="4379098"/>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lternate Process 42"/>
              <p:cNvSpPr/>
              <p:nvPr/>
            </p:nvSpPr>
            <p:spPr>
              <a:xfrm>
                <a:off x="1143000" y="3861146"/>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Alternate Process 43"/>
              <p:cNvSpPr/>
              <p:nvPr/>
            </p:nvSpPr>
            <p:spPr>
              <a:xfrm>
                <a:off x="1587500" y="4379098"/>
                <a:ext cx="88900" cy="230201"/>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rapezoid 44"/>
              <p:cNvSpPr/>
              <p:nvPr/>
            </p:nvSpPr>
            <p:spPr>
              <a:xfrm>
                <a:off x="1231900" y="3962400"/>
                <a:ext cx="355600" cy="205147"/>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sp>
        <p:nvSpPr>
          <p:cNvPr id="31" name="TextBox 30"/>
          <p:cNvSpPr txBox="1"/>
          <p:nvPr/>
        </p:nvSpPr>
        <p:spPr>
          <a:xfrm>
            <a:off x="685800" y="4876501"/>
            <a:ext cx="1784688" cy="369332"/>
          </a:xfrm>
          <a:prstGeom prst="rect">
            <a:avLst/>
          </a:prstGeom>
          <a:solidFill>
            <a:srgbClr val="3366FF"/>
          </a:solidFill>
        </p:spPr>
        <p:txBody>
          <a:bodyPr wrap="none" rtlCol="0">
            <a:spAutoFit/>
          </a:bodyPr>
          <a:lstStyle/>
          <a:p>
            <a:r>
              <a:rPr lang="en-US" dirty="0"/>
              <a:t>Average Sedan</a:t>
            </a:r>
          </a:p>
        </p:txBody>
      </p:sp>
      <p:sp>
        <p:nvSpPr>
          <p:cNvPr id="33" name="TextBox 32"/>
          <p:cNvSpPr txBox="1"/>
          <p:nvPr/>
        </p:nvSpPr>
        <p:spPr>
          <a:xfrm>
            <a:off x="729912" y="5498068"/>
            <a:ext cx="813594" cy="369332"/>
          </a:xfrm>
          <a:prstGeom prst="rect">
            <a:avLst/>
          </a:prstGeom>
          <a:solidFill>
            <a:srgbClr val="FF0000"/>
          </a:solidFill>
        </p:spPr>
        <p:txBody>
          <a:bodyPr wrap="none" rtlCol="0">
            <a:spAutoFit/>
          </a:bodyPr>
          <a:lstStyle/>
          <a:p>
            <a:r>
              <a:rPr lang="en-US" dirty="0"/>
              <a:t>Tango</a:t>
            </a:r>
          </a:p>
        </p:txBody>
      </p:sp>
      <p:sp>
        <p:nvSpPr>
          <p:cNvPr id="34" name="Date Placeholder 33"/>
          <p:cNvSpPr>
            <a:spLocks noGrp="1"/>
          </p:cNvSpPr>
          <p:nvPr>
            <p:ph type="dt" sz="half" idx="10"/>
          </p:nvPr>
        </p:nvSpPr>
        <p:spPr/>
        <p:txBody>
          <a:bodyPr/>
          <a:lstStyle/>
          <a:p>
            <a:r>
              <a:rPr lang="en-US"/>
              <a:t>6 December 2016</a:t>
            </a:r>
          </a:p>
        </p:txBody>
      </p:sp>
      <p:sp>
        <p:nvSpPr>
          <p:cNvPr id="37" name="Slide Number Placeholder 36"/>
          <p:cNvSpPr>
            <a:spLocks noGrp="1"/>
          </p:cNvSpPr>
          <p:nvPr>
            <p:ph type="sldNum" sz="quarter" idx="12"/>
          </p:nvPr>
        </p:nvSpPr>
        <p:spPr/>
        <p:txBody>
          <a:bodyPr/>
          <a:lstStyle/>
          <a:p>
            <a:fld id="{5FDDA138-F6F4-F546-8865-B82515508D68}" type="slidenum">
              <a:rPr lang="en-US" smtClean="0"/>
              <a:pPr/>
              <a:t>68</a:t>
            </a:fld>
            <a:endParaRPr lang="en-US"/>
          </a:p>
        </p:txBody>
      </p:sp>
      <p:sp>
        <p:nvSpPr>
          <p:cNvPr id="46" name="Footer Placeholder 45"/>
          <p:cNvSpPr>
            <a:spLocks noGrp="1"/>
          </p:cNvSpPr>
          <p:nvPr>
            <p:ph type="ftr" sz="quarter" idx="11"/>
          </p:nvPr>
        </p:nvSpPr>
        <p:spPr/>
        <p:txBody>
          <a:bodyPr/>
          <a:lstStyle/>
          <a:p>
            <a:r>
              <a:rPr lang="en-US"/>
              <a:t>kay das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Commuter Cars: TANGO</a:t>
            </a:r>
          </a:p>
        </p:txBody>
      </p:sp>
      <p:pic>
        <p:nvPicPr>
          <p:cNvPr id="5" name="Picture 4" descr="tango1.jpg"/>
          <p:cNvPicPr>
            <a:picLocks noChangeAspect="1"/>
          </p:cNvPicPr>
          <p:nvPr/>
        </p:nvPicPr>
        <p:blipFill>
          <a:blip r:embed="rId2"/>
          <a:stretch>
            <a:fillRect/>
          </a:stretch>
        </p:blipFill>
        <p:spPr>
          <a:xfrm>
            <a:off x="304800" y="1371600"/>
            <a:ext cx="8610600" cy="2762568"/>
          </a:xfrm>
          <a:prstGeom prst="rect">
            <a:avLst/>
          </a:prstGeom>
        </p:spPr>
      </p:pic>
      <p:pic>
        <p:nvPicPr>
          <p:cNvPr id="6" name="Picture 5" descr="tango2.jpg"/>
          <p:cNvPicPr>
            <a:picLocks noChangeAspect="1"/>
          </p:cNvPicPr>
          <p:nvPr/>
        </p:nvPicPr>
        <p:blipFill>
          <a:blip r:embed="rId3"/>
          <a:stretch>
            <a:fillRect/>
          </a:stretch>
        </p:blipFill>
        <p:spPr>
          <a:xfrm>
            <a:off x="2971800" y="4267200"/>
            <a:ext cx="3249613" cy="2366124"/>
          </a:xfrm>
          <a:prstGeom prst="rect">
            <a:avLst/>
          </a:prstGeom>
        </p:spPr>
      </p:pic>
      <p:sp>
        <p:nvSpPr>
          <p:cNvPr id="7" name="Date Placeholder 6"/>
          <p:cNvSpPr>
            <a:spLocks noGrp="1"/>
          </p:cNvSpPr>
          <p:nvPr>
            <p:ph type="dt" sz="half" idx="10"/>
          </p:nvPr>
        </p:nvSpPr>
        <p:spPr/>
        <p:txBody>
          <a:bodyPr/>
          <a:lstStyle/>
          <a:p>
            <a:r>
              <a:rPr lang="en-US"/>
              <a:t>6 December 2016</a:t>
            </a:r>
          </a:p>
        </p:txBody>
      </p:sp>
      <p:sp>
        <p:nvSpPr>
          <p:cNvPr id="8" name="Slide Number Placeholder 7"/>
          <p:cNvSpPr>
            <a:spLocks noGrp="1"/>
          </p:cNvSpPr>
          <p:nvPr>
            <p:ph type="sldNum" sz="quarter" idx="12"/>
          </p:nvPr>
        </p:nvSpPr>
        <p:spPr/>
        <p:txBody>
          <a:bodyPr/>
          <a:lstStyle/>
          <a:p>
            <a:fld id="{5FDDA138-F6F4-F546-8865-B82515508D68}" type="slidenum">
              <a:rPr lang="en-US" smtClean="0"/>
              <a:pPr/>
              <a:t>69</a:t>
            </a:fld>
            <a:endParaRPr lang="en-US"/>
          </a:p>
        </p:txBody>
      </p:sp>
      <p:sp>
        <p:nvSpPr>
          <p:cNvPr id="9" name="Footer Placeholder 8"/>
          <p:cNvSpPr>
            <a:spLocks noGrp="1"/>
          </p:cNvSpPr>
          <p:nvPr>
            <p:ph type="ftr" sz="quarter" idx="11"/>
          </p:nvPr>
        </p:nvSpPr>
        <p:spPr/>
        <p:txBody>
          <a:bodyPr/>
          <a:lstStyle/>
          <a:p>
            <a:r>
              <a:rPr lang="en-US"/>
              <a:t>kay das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New Opportunities in Industry and in Institutions</a:t>
            </a:r>
          </a:p>
        </p:txBody>
      </p:sp>
      <p:sp>
        <p:nvSpPr>
          <p:cNvPr id="3" name="Content Placeholder 2"/>
          <p:cNvSpPr>
            <a:spLocks noGrp="1"/>
          </p:cNvSpPr>
          <p:nvPr>
            <p:ph sz="half" idx="1"/>
          </p:nvPr>
        </p:nvSpPr>
        <p:spPr/>
        <p:txBody>
          <a:bodyPr>
            <a:normAutofit/>
          </a:bodyPr>
          <a:lstStyle/>
          <a:p>
            <a:r>
              <a:rPr lang="en-US" dirty="0"/>
              <a:t> Car manufacturers</a:t>
            </a:r>
          </a:p>
          <a:p>
            <a:r>
              <a:rPr lang="en-US" dirty="0"/>
              <a:t> Electronics manufacturers</a:t>
            </a:r>
          </a:p>
          <a:p>
            <a:r>
              <a:rPr lang="en-US" dirty="0"/>
              <a:t> Software and Applications</a:t>
            </a:r>
          </a:p>
          <a:p>
            <a:r>
              <a:rPr lang="en-US" dirty="0"/>
              <a:t> Aftermarket product developers</a:t>
            </a:r>
          </a:p>
          <a:p>
            <a:r>
              <a:rPr lang="en-US" dirty="0"/>
              <a:t> Map developers</a:t>
            </a:r>
          </a:p>
          <a:p>
            <a:endParaRPr lang="en-US" dirty="0"/>
          </a:p>
        </p:txBody>
      </p:sp>
      <p:sp>
        <p:nvSpPr>
          <p:cNvPr id="7" name="Content Placeholder 6"/>
          <p:cNvSpPr>
            <a:spLocks noGrp="1"/>
          </p:cNvSpPr>
          <p:nvPr>
            <p:ph sz="half" idx="2"/>
          </p:nvPr>
        </p:nvSpPr>
        <p:spPr/>
        <p:txBody>
          <a:bodyPr>
            <a:normAutofit/>
          </a:bodyPr>
          <a:lstStyle/>
          <a:p>
            <a:r>
              <a:rPr lang="en-US" dirty="0"/>
              <a:t>Component manufacturers</a:t>
            </a:r>
          </a:p>
          <a:p>
            <a:r>
              <a:rPr lang="en-US" dirty="0"/>
              <a:t> Insurance companies</a:t>
            </a:r>
          </a:p>
          <a:p>
            <a:r>
              <a:rPr lang="en-US" dirty="0"/>
              <a:t> Health industry</a:t>
            </a:r>
          </a:p>
          <a:p>
            <a:r>
              <a:rPr lang="en-US" dirty="0"/>
              <a:t> Driver education</a:t>
            </a:r>
          </a:p>
          <a:p>
            <a:r>
              <a:rPr lang="en-US" dirty="0"/>
              <a:t> Hospitality industry</a:t>
            </a:r>
          </a:p>
          <a:p>
            <a:r>
              <a:rPr lang="en-US" dirty="0"/>
              <a:t> …….</a:t>
            </a:r>
          </a:p>
        </p:txBody>
      </p:sp>
      <p:sp>
        <p:nvSpPr>
          <p:cNvPr id="8" name="Slide Number Placeholder 7"/>
          <p:cNvSpPr>
            <a:spLocks noGrp="1"/>
          </p:cNvSpPr>
          <p:nvPr>
            <p:ph type="sldNum" sz="quarter" idx="12"/>
          </p:nvPr>
        </p:nvSpPr>
        <p:spPr/>
        <p:txBody>
          <a:bodyPr/>
          <a:lstStyle/>
          <a:p>
            <a:fld id="{F06BC205-37F6-DA43-A54D-39653D71296C}" type="slidenum">
              <a:rPr lang="en-US" smtClean="0"/>
              <a:pPr/>
              <a:t>7</a:t>
            </a:fld>
            <a:endParaRPr lang="en-US"/>
          </a:p>
        </p:txBody>
      </p:sp>
      <p:sp>
        <p:nvSpPr>
          <p:cNvPr id="10" name="Footer Placeholder 9"/>
          <p:cNvSpPr>
            <a:spLocks noGrp="1"/>
          </p:cNvSpPr>
          <p:nvPr>
            <p:ph type="ftr" sz="quarter" idx="11"/>
          </p:nvPr>
        </p:nvSpPr>
        <p:spPr/>
        <p:txBody>
          <a:bodyPr/>
          <a:lstStyle/>
          <a:p>
            <a:r>
              <a:rPr lang="en-US"/>
              <a:t>kay das</a:t>
            </a:r>
          </a:p>
        </p:txBody>
      </p:sp>
      <p:sp>
        <p:nvSpPr>
          <p:cNvPr id="9" name="Date Placeholder 8"/>
          <p:cNvSpPr>
            <a:spLocks noGrp="1"/>
          </p:cNvSpPr>
          <p:nvPr>
            <p:ph type="dt" sz="half" idx="10"/>
          </p:nvPr>
        </p:nvSpPr>
        <p:spPr/>
        <p:txBody>
          <a:bodyPr/>
          <a:lstStyle/>
          <a:p>
            <a:r>
              <a:rPr lang="en-US"/>
              <a:t>6 December 2016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1143000"/>
          </a:xfrm>
        </p:spPr>
        <p:txBody>
          <a:bodyPr/>
          <a:lstStyle/>
          <a:p>
            <a:r>
              <a:rPr lang="en-US" dirty="0"/>
              <a:t>Robots: </a:t>
            </a:r>
            <a:r>
              <a:rPr lang="en-US" dirty="0" err="1"/>
              <a:t>Jackrabbot</a:t>
            </a:r>
            <a:endParaRPr lang="en-US" dirty="0"/>
          </a:p>
        </p:txBody>
      </p:sp>
      <p:sp>
        <p:nvSpPr>
          <p:cNvPr id="5" name="Content Placeholder 4"/>
          <p:cNvSpPr>
            <a:spLocks noGrp="1"/>
          </p:cNvSpPr>
          <p:nvPr>
            <p:ph idx="1"/>
          </p:nvPr>
        </p:nvSpPr>
        <p:spPr>
          <a:xfrm>
            <a:off x="457200" y="1193800"/>
            <a:ext cx="8229600" cy="4932363"/>
          </a:xfrm>
        </p:spPr>
        <p:txBody>
          <a:bodyPr>
            <a:normAutofit fontScale="47500" lnSpcReduction="20000"/>
          </a:bodyPr>
          <a:lstStyle/>
          <a:p>
            <a:r>
              <a:rPr lang="en-US" dirty="0"/>
              <a:t>The </a:t>
            </a:r>
            <a:r>
              <a:rPr lang="en-US" dirty="0" err="1"/>
              <a:t>Jackrabbot</a:t>
            </a:r>
            <a:r>
              <a:rPr lang="en-US" dirty="0"/>
              <a:t> is a robot designed by a team from Stanford University. </a:t>
            </a:r>
          </a:p>
          <a:p>
            <a:r>
              <a:rPr lang="en-US" dirty="0"/>
              <a:t>The robot is a self-navigating automated electric delivery cart capable of carrying small payloads. </a:t>
            </a:r>
          </a:p>
          <a:p>
            <a:r>
              <a:rPr lang="en-US" dirty="0"/>
              <a:t>In contrast to autonomous cars, which operate on roads, the </a:t>
            </a:r>
            <a:r>
              <a:rPr lang="en-US" dirty="0" err="1"/>
              <a:t>Jackrabbot</a:t>
            </a:r>
            <a:r>
              <a:rPr lang="en-US" dirty="0"/>
              <a:t> is designed to operate in pedestrian spaces, at a maximum speed of five miles per hour.</a:t>
            </a:r>
          </a:p>
          <a:p>
            <a:r>
              <a:rPr lang="en-US" dirty="0" err="1"/>
              <a:t>Jackrabbot</a:t>
            </a:r>
            <a:r>
              <a:rPr lang="en-US" dirty="0"/>
              <a:t> is currently being tested on people walking around Stanford's campus, where its movements - including crashes - are used to create an algorithm that keeps the robot from making the same mistakes again.</a:t>
            </a:r>
          </a:p>
          <a:p>
            <a:r>
              <a:rPr lang="en-US" dirty="0"/>
              <a:t>Challenge: social robots have to understand human conventions and human etiquette. Humans have the innate ability to "read" one another. When people walk in a crowed public space they obey a large number of (unwritten) common sense rules and comply with social conventions. For instance, as they consider where to move next, they respect personal space and yield right-of-way. </a:t>
            </a:r>
          </a:p>
          <a:p>
            <a:r>
              <a:rPr lang="en-US" dirty="0"/>
              <a:t>Stanford researchers have developed a computer-vision algorithm that predicts the movement of people in a busy space. They trained a deep-learning neural network using several publicly available data sets containing video of people moving around crowded areas. </a:t>
            </a:r>
          </a:p>
          <a:p>
            <a:r>
              <a:rPr lang="en-US" dirty="0"/>
              <a:t>Now in the R&amp;D phase, the complexity of the programming and machinery makes the </a:t>
            </a:r>
            <a:r>
              <a:rPr lang="en-US" dirty="0" err="1"/>
              <a:t>Jackrabbot</a:t>
            </a:r>
            <a:r>
              <a:rPr lang="en-US" dirty="0"/>
              <a:t> very expensive. However, the researchers say that in a few years, the cost could fall to around $500.  </a:t>
            </a:r>
          </a:p>
          <a:p>
            <a:r>
              <a:rPr lang="en-US" dirty="0"/>
              <a:t>Read more: </a:t>
            </a:r>
            <a:r>
              <a:rPr lang="en-US" dirty="0">
                <a:hlinkClick r:id="rId2"/>
              </a:rPr>
              <a:t>http://www.dailymail.co.uk/sciencetech/article-3630929/Robot-postmen-coming-Jackrabbot-navigate-tricky-pedestrians-make-local-deliveries.html#ixzz4MWn2DNyU Follow us: </a:t>
            </a:r>
            <a:r>
              <a:rPr lang="en-US" dirty="0">
                <a:hlinkClick r:id="rId3"/>
              </a:rPr>
              <a:t>@MailOnline on Twitter | </a:t>
            </a:r>
            <a:r>
              <a:rPr lang="en-US" dirty="0">
                <a:hlinkClick r:id="rId4"/>
              </a:rPr>
              <a:t>DailyMail on Facebook</a:t>
            </a:r>
            <a:endParaRPr lang="en-US" dirty="0"/>
          </a:p>
        </p:txBody>
      </p:sp>
      <p:sp>
        <p:nvSpPr>
          <p:cNvPr id="6" name="Date Placeholder 5"/>
          <p:cNvSpPr>
            <a:spLocks noGrp="1"/>
          </p:cNvSpPr>
          <p:nvPr>
            <p:ph type="dt" sz="half" idx="10"/>
          </p:nvPr>
        </p:nvSpPr>
        <p:spPr/>
        <p:txBody>
          <a:bodyPr/>
          <a:lstStyle/>
          <a:p>
            <a:r>
              <a:rPr lang="en-US"/>
              <a:t>6 December 2016</a:t>
            </a:r>
          </a:p>
        </p:txBody>
      </p:sp>
      <p:sp>
        <p:nvSpPr>
          <p:cNvPr id="7" name="Slide Number Placeholder 6"/>
          <p:cNvSpPr>
            <a:spLocks noGrp="1"/>
          </p:cNvSpPr>
          <p:nvPr>
            <p:ph type="sldNum" sz="quarter" idx="12"/>
          </p:nvPr>
        </p:nvSpPr>
        <p:spPr/>
        <p:txBody>
          <a:bodyPr/>
          <a:lstStyle/>
          <a:p>
            <a:fld id="{5FDDA138-F6F4-F546-8865-B82515508D68}" type="slidenum">
              <a:rPr lang="en-US" smtClean="0"/>
              <a:pPr/>
              <a:t>70</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1" y="1295400"/>
            <a:ext cx="5753100" cy="3835400"/>
          </a:xfrm>
          <a:prstGeom prst="rect">
            <a:avLst/>
          </a:prstGeom>
        </p:spPr>
      </p:pic>
      <p:sp>
        <p:nvSpPr>
          <p:cNvPr id="3" name="Date Placeholder 2"/>
          <p:cNvSpPr>
            <a:spLocks noGrp="1"/>
          </p:cNvSpPr>
          <p:nvPr>
            <p:ph type="dt" sz="half" idx="10"/>
          </p:nvPr>
        </p:nvSpPr>
        <p:spPr/>
        <p:txBody>
          <a:bodyPr/>
          <a:lstStyle/>
          <a:p>
            <a:r>
              <a:rPr lang="en-US"/>
              <a:t>6 December 2016</a:t>
            </a:r>
          </a:p>
        </p:txBody>
      </p:sp>
      <p:sp>
        <p:nvSpPr>
          <p:cNvPr id="4" name="Slide Number Placeholder 3"/>
          <p:cNvSpPr>
            <a:spLocks noGrp="1"/>
          </p:cNvSpPr>
          <p:nvPr>
            <p:ph type="sldNum" sz="quarter" idx="12"/>
          </p:nvPr>
        </p:nvSpPr>
        <p:spPr/>
        <p:txBody>
          <a:bodyPr/>
          <a:lstStyle/>
          <a:p>
            <a:fld id="{5FDDA138-F6F4-F546-8865-B82515508D68}" type="slidenum">
              <a:rPr lang="en-US" smtClean="0"/>
              <a:pPr/>
              <a:t>71</a:t>
            </a:fld>
            <a:endParaRPr lang="en-US"/>
          </a:p>
        </p:txBody>
      </p:sp>
      <p:sp>
        <p:nvSpPr>
          <p:cNvPr id="5" name="Footer Placeholder 4"/>
          <p:cNvSpPr>
            <a:spLocks noGrp="1"/>
          </p:cNvSpPr>
          <p:nvPr>
            <p:ph type="ftr" sz="quarter" idx="11"/>
          </p:nvPr>
        </p:nvSpPr>
        <p:spPr/>
        <p:txBody>
          <a:bodyPr/>
          <a:lstStyle/>
          <a:p>
            <a:r>
              <a:rPr lang="en-US"/>
              <a:t>kay das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39762"/>
          </a:xfrm>
        </p:spPr>
        <p:txBody>
          <a:bodyPr>
            <a:normAutofit fontScale="90000"/>
          </a:bodyPr>
          <a:lstStyle/>
          <a:p>
            <a:r>
              <a:rPr lang="en-US" dirty="0"/>
              <a:t>Aquarius Test Bed </a:t>
            </a:r>
            <a:endParaRPr lang="en-US" sz="2667" dirty="0"/>
          </a:p>
        </p:txBody>
      </p:sp>
      <p:sp>
        <p:nvSpPr>
          <p:cNvPr id="6" name="Rectangle 5"/>
          <p:cNvSpPr/>
          <p:nvPr/>
        </p:nvSpPr>
        <p:spPr>
          <a:xfrm>
            <a:off x="3581400" y="5562600"/>
            <a:ext cx="1828800" cy="1066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Control Centre</a:t>
            </a:r>
          </a:p>
        </p:txBody>
      </p:sp>
      <p:grpSp>
        <p:nvGrpSpPr>
          <p:cNvPr id="2" name="Group 306"/>
          <p:cNvGrpSpPr/>
          <p:nvPr/>
        </p:nvGrpSpPr>
        <p:grpSpPr>
          <a:xfrm>
            <a:off x="1600200" y="1053301"/>
            <a:ext cx="5716796" cy="4585499"/>
            <a:chOff x="1600200" y="817879"/>
            <a:chExt cx="5716796" cy="4585499"/>
          </a:xfrm>
        </p:grpSpPr>
        <p:sp>
          <p:nvSpPr>
            <p:cNvPr id="82" name="Rectangle 81"/>
            <p:cNvSpPr/>
            <p:nvPr/>
          </p:nvSpPr>
          <p:spPr>
            <a:xfrm>
              <a:off x="2316195"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600509"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172423"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456737"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030142"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314455"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601690" y="139097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1600200" y="167528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1601690" y="281849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600200" y="3102812"/>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601690" y="4249000"/>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600200" y="453331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87"/>
            <p:cNvGrpSpPr/>
            <p:nvPr/>
          </p:nvGrpSpPr>
          <p:grpSpPr>
            <a:xfrm>
              <a:off x="1600200" y="817879"/>
              <a:ext cx="5716796" cy="4585499"/>
              <a:chOff x="1676400" y="1447824"/>
              <a:chExt cx="6096795" cy="4890383"/>
            </a:xfrm>
            <a:solidFill>
              <a:schemeClr val="tx2">
                <a:lumMod val="20000"/>
                <a:lumOff val="80000"/>
                <a:alpha val="0"/>
              </a:schemeClr>
            </a:solidFill>
          </p:grpSpPr>
          <p:sp>
            <p:nvSpPr>
              <p:cNvPr id="5" name="Rectangle 4"/>
              <p:cNvSpPr/>
              <p:nvPr/>
            </p:nvSpPr>
            <p:spPr>
              <a:xfrm>
                <a:off x="1676400" y="1447825"/>
                <a:ext cx="6094413" cy="4876883"/>
              </a:xfrm>
              <a:prstGeom prst="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5" idx="2"/>
              </p:cNvCxnSpPr>
              <p:nvPr/>
            </p:nvCxnSpPr>
            <p:spPr>
              <a:xfrm rot="5400000">
                <a:off x="2286355" y="3885870"/>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395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590759" y="3887061"/>
                <a:ext cx="487847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743952"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894367" y="3886664"/>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047561" y="3887458"/>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199564" y="3887855"/>
                <a:ext cx="488005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351567" y="3888252"/>
                <a:ext cx="488085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503570" y="3888649"/>
                <a:ext cx="4881647"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655573" y="3889046"/>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807180" y="3889840"/>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958786" y="3889840"/>
                <a:ext cx="488403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110789" y="3890237"/>
                <a:ext cx="488482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262792" y="3890634"/>
                <a:ext cx="488561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414795" y="3891031"/>
                <a:ext cx="488641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566004" y="3890633"/>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719198" y="3891428"/>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871201" y="3891825"/>
                <a:ext cx="488799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5023204" y="3892221"/>
                <a:ext cx="488879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181560"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63149"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9151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0675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2199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3723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5255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16779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830346"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82747"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1347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760851"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088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564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03254" y="3886265"/>
                <a:ext cx="4876883" cy="4"/>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50853"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7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539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3063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458747"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111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327607" y="3892619"/>
                <a:ext cx="488958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1676400" y="160022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1676400" y="175263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1676400" y="190503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1676400" y="205743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1676400" y="220983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1676400" y="2362241"/>
                <a:ext cx="609441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1676400" y="251464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1676400" y="266704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1676400" y="281944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1676400" y="297185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1676400" y="312425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1676400" y="327665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1676400" y="342905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1676400" y="358146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1676400" y="373386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1676400" y="388626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1676400" y="403867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1676400" y="419107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1676400" y="434347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1676400" y="449587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1676400" y="464669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1676400" y="479909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1676400" y="495149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1676400" y="510390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1676400" y="525630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1676400" y="540870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1676400" y="556110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1676400" y="571351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1676400" y="586591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1676400" y="601831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1676400" y="144782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1676400" y="617071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1676400" y="632301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a:off x="4724400" y="3391592"/>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7244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895600" y="34086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8956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800600"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886005"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895600" y="8178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791005" y="817880"/>
              <a:ext cx="1228795" cy="546898"/>
            </a:xfrm>
            <a:prstGeom prst="rect">
              <a:avLst/>
            </a:prstGeom>
            <a:solidFill>
              <a:schemeClr val="accent3">
                <a:lumMod val="60000"/>
                <a:lumOff val="40000"/>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600200"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600200"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600200"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619805"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619805"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6619805"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619805"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1600200"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284"/>
          <p:cNvGrpSpPr/>
          <p:nvPr/>
        </p:nvGrpSpPr>
        <p:grpSpPr>
          <a:xfrm>
            <a:off x="3581400" y="5681133"/>
            <a:ext cx="1828800" cy="872067"/>
            <a:chOff x="3581400" y="5452533"/>
            <a:chExt cx="1828800" cy="872067"/>
          </a:xfrm>
        </p:grpSpPr>
        <p:sp>
          <p:nvSpPr>
            <p:cNvPr id="294" name="Cube 293"/>
            <p:cNvSpPr/>
            <p:nvPr/>
          </p:nvSpPr>
          <p:spPr>
            <a:xfrm>
              <a:off x="3581400" y="6040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9" name="Cube 298"/>
            <p:cNvSpPr/>
            <p:nvPr/>
          </p:nvSpPr>
          <p:spPr>
            <a:xfrm>
              <a:off x="5225411" y="6019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3" name="Cube 282"/>
            <p:cNvSpPr/>
            <p:nvPr/>
          </p:nvSpPr>
          <p:spPr>
            <a:xfrm>
              <a:off x="3777611" y="54864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4" name="Rounded Rectangle 283"/>
            <p:cNvSpPr/>
            <p:nvPr/>
          </p:nvSpPr>
          <p:spPr>
            <a:xfrm>
              <a:off x="40165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7" name="Rounded Rectangle 286"/>
            <p:cNvSpPr/>
            <p:nvPr/>
          </p:nvSpPr>
          <p:spPr>
            <a:xfrm>
              <a:off x="43213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8" name="Rounded Rectangle 287"/>
            <p:cNvSpPr/>
            <p:nvPr/>
          </p:nvSpPr>
          <p:spPr>
            <a:xfrm>
              <a:off x="46261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91" name="Cube 290"/>
            <p:cNvSpPr/>
            <p:nvPr/>
          </p:nvSpPr>
          <p:spPr>
            <a:xfrm>
              <a:off x="3701411" y="55626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2" name="Cube 291"/>
            <p:cNvSpPr/>
            <p:nvPr/>
          </p:nvSpPr>
          <p:spPr>
            <a:xfrm>
              <a:off x="3657600" y="5638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3" name="Cube 292"/>
            <p:cNvSpPr/>
            <p:nvPr/>
          </p:nvSpPr>
          <p:spPr>
            <a:xfrm>
              <a:off x="3625211" y="57150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5" name="Cube 294"/>
            <p:cNvSpPr/>
            <p:nvPr/>
          </p:nvSpPr>
          <p:spPr>
            <a:xfrm>
              <a:off x="4920611" y="55067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6" name="Cube 295"/>
            <p:cNvSpPr/>
            <p:nvPr/>
          </p:nvSpPr>
          <p:spPr>
            <a:xfrm>
              <a:off x="4996811" y="55829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7" name="Cube 296"/>
            <p:cNvSpPr/>
            <p:nvPr/>
          </p:nvSpPr>
          <p:spPr>
            <a:xfrm>
              <a:off x="5073011" y="5659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8" name="Cube 297"/>
            <p:cNvSpPr/>
            <p:nvPr/>
          </p:nvSpPr>
          <p:spPr>
            <a:xfrm>
              <a:off x="5149211" y="57353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grpSp>
          <p:nvGrpSpPr>
            <p:cNvPr id="18" name="Group 303"/>
            <p:cNvGrpSpPr/>
            <p:nvPr/>
          </p:nvGrpSpPr>
          <p:grpSpPr>
            <a:xfrm>
              <a:off x="4364931" y="5618480"/>
              <a:ext cx="168154" cy="173982"/>
              <a:chOff x="4364931" y="5791200"/>
              <a:chExt cx="168154" cy="173982"/>
            </a:xfrm>
          </p:grpSpPr>
          <p:sp>
            <p:nvSpPr>
              <p:cNvPr id="289" name="Chord 288"/>
              <p:cNvSpPr/>
              <p:nvPr/>
            </p:nvSpPr>
            <p:spPr>
              <a:xfrm rot="17514379">
                <a:off x="4375030" y="5807128"/>
                <a:ext cx="147955" cy="168154"/>
              </a:xfrm>
              <a:prstGeom prst="chord">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sp>
          <p:sp>
            <p:nvSpPr>
              <p:cNvPr id="302" name="Oval 301"/>
              <p:cNvSpPr/>
              <p:nvPr/>
            </p:nvSpPr>
            <p:spPr>
              <a:xfrm>
                <a:off x="4419600" y="5791200"/>
                <a:ext cx="66605" cy="55880"/>
              </a:xfrm>
              <a:prstGeom prst="ellipse">
                <a:avLst/>
              </a:prstGeom>
              <a:solidFill>
                <a:schemeClr val="tx1"/>
              </a:solidFill>
              <a:ln/>
            </p:spPr>
            <p:style>
              <a:lnRef idx="1">
                <a:schemeClr val="accent1"/>
              </a:lnRef>
              <a:fillRef idx="3">
                <a:schemeClr val="accent1"/>
              </a:fillRef>
              <a:effectRef idx="2">
                <a:schemeClr val="accent1"/>
              </a:effectRef>
              <a:fontRef idx="minor">
                <a:schemeClr val="lt1"/>
              </a:fontRef>
            </p:style>
          </p:sp>
        </p:grpSp>
      </p:grpSp>
      <p:sp>
        <p:nvSpPr>
          <p:cNvPr id="286" name="TextBox 285"/>
          <p:cNvSpPr txBox="1"/>
          <p:nvPr/>
        </p:nvSpPr>
        <p:spPr>
          <a:xfrm>
            <a:off x="6248400" y="5715000"/>
            <a:ext cx="2320166" cy="1015663"/>
          </a:xfrm>
          <a:prstGeom prst="rect">
            <a:avLst/>
          </a:prstGeom>
          <a:noFill/>
        </p:spPr>
        <p:txBody>
          <a:bodyPr wrap="square" rtlCol="0">
            <a:spAutoFit/>
          </a:bodyPr>
          <a:lstStyle/>
          <a:p>
            <a:r>
              <a:rPr lang="en-US" sz="1400" dirty="0"/>
              <a:t>Overall Area: 40,000 </a:t>
            </a:r>
            <a:r>
              <a:rPr lang="en-US" sz="1400" dirty="0" err="1"/>
              <a:t>sq.m</a:t>
            </a:r>
            <a:endParaRPr lang="en-US" sz="1400" dirty="0"/>
          </a:p>
          <a:p>
            <a:r>
              <a:rPr lang="en-US" sz="1400" dirty="0"/>
              <a:t>Lane Area:     25,000 </a:t>
            </a:r>
            <a:r>
              <a:rPr lang="en-US" sz="1400" dirty="0" err="1"/>
              <a:t>sq.m</a:t>
            </a:r>
            <a:endParaRPr lang="en-US" sz="1400" dirty="0"/>
          </a:p>
          <a:p>
            <a:r>
              <a:rPr lang="en-US" sz="1400" dirty="0"/>
              <a:t>(+ control centre)</a:t>
            </a:r>
          </a:p>
          <a:p>
            <a:endParaRPr lang="en-US" dirty="0"/>
          </a:p>
        </p:txBody>
      </p:sp>
      <p:cxnSp>
        <p:nvCxnSpPr>
          <p:cNvPr id="300" name="Straight Arrow Connector 299"/>
          <p:cNvCxnSpPr/>
          <p:nvPr/>
        </p:nvCxnSpPr>
        <p:spPr>
          <a:xfrm rot="5400000">
            <a:off x="-827440" y="3363560"/>
            <a:ext cx="454889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1600200" y="914400"/>
            <a:ext cx="571307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5" name="TextBox 304"/>
          <p:cNvSpPr txBox="1"/>
          <p:nvPr/>
        </p:nvSpPr>
        <p:spPr>
          <a:xfrm rot="16200000">
            <a:off x="875886" y="2873771"/>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306" name="TextBox 305"/>
          <p:cNvSpPr txBox="1"/>
          <p:nvPr/>
        </p:nvSpPr>
        <p:spPr>
          <a:xfrm>
            <a:off x="3964549" y="609600"/>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131" name="Date Placeholder 130"/>
          <p:cNvSpPr>
            <a:spLocks noGrp="1"/>
          </p:cNvSpPr>
          <p:nvPr>
            <p:ph type="dt" sz="half" idx="10"/>
          </p:nvPr>
        </p:nvSpPr>
        <p:spPr/>
        <p:txBody>
          <a:bodyPr/>
          <a:lstStyle/>
          <a:p>
            <a:r>
              <a:rPr lang="en-US"/>
              <a:t>6 December 2016</a:t>
            </a:r>
          </a:p>
        </p:txBody>
      </p:sp>
      <p:sp>
        <p:nvSpPr>
          <p:cNvPr id="132" name="Slide Number Placeholder 131"/>
          <p:cNvSpPr>
            <a:spLocks noGrp="1"/>
          </p:cNvSpPr>
          <p:nvPr>
            <p:ph type="sldNum" sz="quarter" idx="12"/>
          </p:nvPr>
        </p:nvSpPr>
        <p:spPr/>
        <p:txBody>
          <a:bodyPr/>
          <a:lstStyle/>
          <a:p>
            <a:fld id="{5FDDA138-F6F4-F546-8865-B82515508D68}" type="slidenum">
              <a:rPr lang="en-US" smtClean="0"/>
              <a:pPr/>
              <a:t>72</a:t>
            </a:fld>
            <a:endParaRPr lang="en-US"/>
          </a:p>
        </p:txBody>
      </p:sp>
      <p:sp>
        <p:nvSpPr>
          <p:cNvPr id="133" name="Footer Placeholder 132"/>
          <p:cNvSpPr>
            <a:spLocks noGrp="1"/>
          </p:cNvSpPr>
          <p:nvPr>
            <p:ph type="ftr" sz="quarter" idx="11"/>
          </p:nvPr>
        </p:nvSpPr>
        <p:spPr/>
        <p:txBody>
          <a:bodyPr/>
          <a:lstStyle/>
          <a:p>
            <a:r>
              <a:rPr lang="en-US"/>
              <a:t>kay das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39762"/>
          </a:xfrm>
        </p:spPr>
        <p:txBody>
          <a:bodyPr>
            <a:normAutofit/>
          </a:bodyPr>
          <a:lstStyle/>
          <a:p>
            <a:r>
              <a:rPr lang="en-US" sz="2800" dirty="0"/>
              <a:t>Aquarius Test Bed </a:t>
            </a:r>
            <a:r>
              <a:rPr lang="en-US" sz="3200" dirty="0"/>
              <a:t>(</a:t>
            </a:r>
            <a:r>
              <a:rPr lang="en-US" sz="2800" dirty="0"/>
              <a:t>video-camera not to scale</a:t>
            </a:r>
            <a:r>
              <a:rPr lang="en-US" sz="3200" dirty="0"/>
              <a:t>)</a:t>
            </a:r>
            <a:endParaRPr lang="en-US" sz="2667" dirty="0"/>
          </a:p>
        </p:txBody>
      </p:sp>
      <p:sp>
        <p:nvSpPr>
          <p:cNvPr id="6" name="Rectangle 5"/>
          <p:cNvSpPr/>
          <p:nvPr/>
        </p:nvSpPr>
        <p:spPr>
          <a:xfrm>
            <a:off x="3581400" y="5562600"/>
            <a:ext cx="1828800" cy="1066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Control Centre</a:t>
            </a:r>
          </a:p>
        </p:txBody>
      </p:sp>
      <p:grpSp>
        <p:nvGrpSpPr>
          <p:cNvPr id="2" name="Group 306"/>
          <p:cNvGrpSpPr/>
          <p:nvPr/>
        </p:nvGrpSpPr>
        <p:grpSpPr>
          <a:xfrm>
            <a:off x="1600200" y="1053301"/>
            <a:ext cx="5716796" cy="4585499"/>
            <a:chOff x="1600200" y="817879"/>
            <a:chExt cx="5716796" cy="4585499"/>
          </a:xfrm>
        </p:grpSpPr>
        <p:sp>
          <p:nvSpPr>
            <p:cNvPr id="82" name="Rectangle 81"/>
            <p:cNvSpPr/>
            <p:nvPr/>
          </p:nvSpPr>
          <p:spPr>
            <a:xfrm>
              <a:off x="2316195"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600509"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172423"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456737"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030142"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314455"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601690" y="139097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1600200" y="167528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1601690" y="281849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600200" y="3102812"/>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601690" y="4249000"/>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600200" y="453331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87"/>
            <p:cNvGrpSpPr/>
            <p:nvPr/>
          </p:nvGrpSpPr>
          <p:grpSpPr>
            <a:xfrm>
              <a:off x="1600200" y="817879"/>
              <a:ext cx="5716796" cy="4585499"/>
              <a:chOff x="1676400" y="1447824"/>
              <a:chExt cx="6096795" cy="4890383"/>
            </a:xfrm>
            <a:solidFill>
              <a:schemeClr val="tx2">
                <a:lumMod val="20000"/>
                <a:lumOff val="80000"/>
                <a:alpha val="0"/>
              </a:schemeClr>
            </a:solidFill>
          </p:grpSpPr>
          <p:sp>
            <p:nvSpPr>
              <p:cNvPr id="5" name="Rectangle 4"/>
              <p:cNvSpPr/>
              <p:nvPr/>
            </p:nvSpPr>
            <p:spPr>
              <a:xfrm>
                <a:off x="1676400" y="1447825"/>
                <a:ext cx="6094413" cy="4876883"/>
              </a:xfrm>
              <a:prstGeom prst="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5" idx="2"/>
              </p:cNvCxnSpPr>
              <p:nvPr/>
            </p:nvCxnSpPr>
            <p:spPr>
              <a:xfrm rot="5400000">
                <a:off x="2286355" y="3885870"/>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395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590759" y="3887061"/>
                <a:ext cx="487847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743952"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894367" y="3886664"/>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047561" y="3887458"/>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199564" y="3887855"/>
                <a:ext cx="488005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351567" y="3888252"/>
                <a:ext cx="488085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503570" y="3888649"/>
                <a:ext cx="4881647"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655573" y="3889046"/>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807180" y="3889840"/>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958786" y="3889840"/>
                <a:ext cx="488403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110789" y="3890237"/>
                <a:ext cx="488482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262792" y="3890634"/>
                <a:ext cx="488561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414795" y="3891031"/>
                <a:ext cx="488641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566004" y="3890633"/>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719198" y="3891428"/>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871201" y="3891825"/>
                <a:ext cx="488799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5023204" y="3892221"/>
                <a:ext cx="488879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181560"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63149"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9151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0675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2199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3723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5255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16779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830346"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82747"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1347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760851"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088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564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03254" y="3886265"/>
                <a:ext cx="4876883" cy="4"/>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50853"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7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539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3063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458747"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111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327607" y="3892619"/>
                <a:ext cx="488958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1676400" y="160022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1676400" y="175263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1676400" y="190503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1676400" y="205743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1676400" y="220983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1676400" y="2362241"/>
                <a:ext cx="609441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1676400" y="251464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1676400" y="266704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1676400" y="281944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1676400" y="297185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1676400" y="312425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1676400" y="327665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1676400" y="342905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1676400" y="358146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1676400" y="373386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1676400" y="388626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1676400" y="403867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1676400" y="419107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1676400" y="434347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1676400" y="449587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1676400" y="464669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1676400" y="479909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1676400" y="495149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1676400" y="510390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1676400" y="525630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1676400" y="540870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1676400" y="556110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1676400" y="571351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1676400" y="586591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1676400" y="601831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1676400" y="144782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1676400" y="617071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1676400" y="632301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a:off x="4724400" y="3391592"/>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7244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895600" y="34086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8956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800600"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886005"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895600" y="8178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791005" y="817880"/>
              <a:ext cx="1228795" cy="546898"/>
            </a:xfrm>
            <a:prstGeom prst="rect">
              <a:avLst/>
            </a:prstGeom>
            <a:solidFill>
              <a:schemeClr val="accent3">
                <a:lumMod val="60000"/>
                <a:lumOff val="40000"/>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600200"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600200"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600200"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619805"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619805"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6619805"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619805"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1600200"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284"/>
          <p:cNvGrpSpPr/>
          <p:nvPr/>
        </p:nvGrpSpPr>
        <p:grpSpPr>
          <a:xfrm>
            <a:off x="3581400" y="5681133"/>
            <a:ext cx="1828800" cy="872067"/>
            <a:chOff x="3581400" y="5452533"/>
            <a:chExt cx="1828800" cy="872067"/>
          </a:xfrm>
        </p:grpSpPr>
        <p:sp>
          <p:nvSpPr>
            <p:cNvPr id="294" name="Cube 293"/>
            <p:cNvSpPr/>
            <p:nvPr/>
          </p:nvSpPr>
          <p:spPr>
            <a:xfrm>
              <a:off x="3581400" y="6040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9" name="Cube 298"/>
            <p:cNvSpPr/>
            <p:nvPr/>
          </p:nvSpPr>
          <p:spPr>
            <a:xfrm>
              <a:off x="5225411" y="6019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3" name="Cube 282"/>
            <p:cNvSpPr/>
            <p:nvPr/>
          </p:nvSpPr>
          <p:spPr>
            <a:xfrm>
              <a:off x="3777611" y="54864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4" name="Rounded Rectangle 283"/>
            <p:cNvSpPr/>
            <p:nvPr/>
          </p:nvSpPr>
          <p:spPr>
            <a:xfrm>
              <a:off x="40165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7" name="Rounded Rectangle 286"/>
            <p:cNvSpPr/>
            <p:nvPr/>
          </p:nvSpPr>
          <p:spPr>
            <a:xfrm>
              <a:off x="43213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8" name="Rounded Rectangle 287"/>
            <p:cNvSpPr/>
            <p:nvPr/>
          </p:nvSpPr>
          <p:spPr>
            <a:xfrm>
              <a:off x="46261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91" name="Cube 290"/>
            <p:cNvSpPr/>
            <p:nvPr/>
          </p:nvSpPr>
          <p:spPr>
            <a:xfrm>
              <a:off x="3701411" y="55626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2" name="Cube 291"/>
            <p:cNvSpPr/>
            <p:nvPr/>
          </p:nvSpPr>
          <p:spPr>
            <a:xfrm>
              <a:off x="3657600" y="5638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3" name="Cube 292"/>
            <p:cNvSpPr/>
            <p:nvPr/>
          </p:nvSpPr>
          <p:spPr>
            <a:xfrm>
              <a:off x="3625211" y="57150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5" name="Cube 294"/>
            <p:cNvSpPr/>
            <p:nvPr/>
          </p:nvSpPr>
          <p:spPr>
            <a:xfrm>
              <a:off x="4920611" y="55067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6" name="Cube 295"/>
            <p:cNvSpPr/>
            <p:nvPr/>
          </p:nvSpPr>
          <p:spPr>
            <a:xfrm>
              <a:off x="4996811" y="55829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7" name="Cube 296"/>
            <p:cNvSpPr/>
            <p:nvPr/>
          </p:nvSpPr>
          <p:spPr>
            <a:xfrm>
              <a:off x="5073011" y="5659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8" name="Cube 297"/>
            <p:cNvSpPr/>
            <p:nvPr/>
          </p:nvSpPr>
          <p:spPr>
            <a:xfrm>
              <a:off x="5149211" y="57353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grpSp>
          <p:nvGrpSpPr>
            <p:cNvPr id="18" name="Group 303"/>
            <p:cNvGrpSpPr/>
            <p:nvPr/>
          </p:nvGrpSpPr>
          <p:grpSpPr>
            <a:xfrm>
              <a:off x="4364931" y="5618480"/>
              <a:ext cx="168154" cy="173982"/>
              <a:chOff x="4364931" y="5791200"/>
              <a:chExt cx="168154" cy="173982"/>
            </a:xfrm>
          </p:grpSpPr>
          <p:sp>
            <p:nvSpPr>
              <p:cNvPr id="289" name="Chord 288"/>
              <p:cNvSpPr/>
              <p:nvPr/>
            </p:nvSpPr>
            <p:spPr>
              <a:xfrm rot="17514379">
                <a:off x="4375030" y="5807128"/>
                <a:ext cx="147955" cy="168154"/>
              </a:xfrm>
              <a:prstGeom prst="chord">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sp>
          <p:sp>
            <p:nvSpPr>
              <p:cNvPr id="302" name="Oval 301"/>
              <p:cNvSpPr/>
              <p:nvPr/>
            </p:nvSpPr>
            <p:spPr>
              <a:xfrm>
                <a:off x="4419600" y="5791200"/>
                <a:ext cx="66605" cy="55880"/>
              </a:xfrm>
              <a:prstGeom prst="ellipse">
                <a:avLst/>
              </a:prstGeom>
              <a:solidFill>
                <a:schemeClr val="tx1"/>
              </a:solidFill>
              <a:ln/>
            </p:spPr>
            <p:style>
              <a:lnRef idx="1">
                <a:schemeClr val="accent1"/>
              </a:lnRef>
              <a:fillRef idx="3">
                <a:schemeClr val="accent1"/>
              </a:fillRef>
              <a:effectRef idx="2">
                <a:schemeClr val="accent1"/>
              </a:effectRef>
              <a:fontRef idx="minor">
                <a:schemeClr val="lt1"/>
              </a:fontRef>
            </p:style>
          </p:sp>
        </p:grpSp>
      </p:grpSp>
      <p:sp>
        <p:nvSpPr>
          <p:cNvPr id="286" name="TextBox 285"/>
          <p:cNvSpPr txBox="1"/>
          <p:nvPr/>
        </p:nvSpPr>
        <p:spPr>
          <a:xfrm>
            <a:off x="6248400" y="5715000"/>
            <a:ext cx="2320166" cy="1015663"/>
          </a:xfrm>
          <a:prstGeom prst="rect">
            <a:avLst/>
          </a:prstGeom>
          <a:noFill/>
        </p:spPr>
        <p:txBody>
          <a:bodyPr wrap="square" rtlCol="0">
            <a:spAutoFit/>
          </a:bodyPr>
          <a:lstStyle/>
          <a:p>
            <a:r>
              <a:rPr lang="en-US" sz="1400" dirty="0"/>
              <a:t>Overall Area: 40,000 </a:t>
            </a:r>
            <a:r>
              <a:rPr lang="en-US" sz="1400" dirty="0" err="1"/>
              <a:t>sq.m</a:t>
            </a:r>
            <a:endParaRPr lang="en-US" sz="1400" dirty="0"/>
          </a:p>
          <a:p>
            <a:r>
              <a:rPr lang="en-US" sz="1400" dirty="0"/>
              <a:t>Lane Area:     25,000 </a:t>
            </a:r>
            <a:r>
              <a:rPr lang="en-US" sz="1400" dirty="0" err="1"/>
              <a:t>sq.m</a:t>
            </a:r>
            <a:endParaRPr lang="en-US" sz="1400" dirty="0"/>
          </a:p>
          <a:p>
            <a:r>
              <a:rPr lang="en-US" sz="1400" dirty="0"/>
              <a:t>(+ control centre)</a:t>
            </a:r>
          </a:p>
          <a:p>
            <a:endParaRPr lang="en-US" dirty="0"/>
          </a:p>
        </p:txBody>
      </p:sp>
      <p:cxnSp>
        <p:nvCxnSpPr>
          <p:cNvPr id="300" name="Straight Arrow Connector 299"/>
          <p:cNvCxnSpPr/>
          <p:nvPr/>
        </p:nvCxnSpPr>
        <p:spPr>
          <a:xfrm rot="5400000">
            <a:off x="-827440" y="3363560"/>
            <a:ext cx="454889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1600200" y="914400"/>
            <a:ext cx="571307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5" name="TextBox 304"/>
          <p:cNvSpPr txBox="1"/>
          <p:nvPr/>
        </p:nvSpPr>
        <p:spPr>
          <a:xfrm rot="16200000">
            <a:off x="875886" y="2873771"/>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306" name="TextBox 305"/>
          <p:cNvSpPr txBox="1"/>
          <p:nvPr/>
        </p:nvSpPr>
        <p:spPr>
          <a:xfrm>
            <a:off x="3964549" y="609600"/>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grpSp>
        <p:nvGrpSpPr>
          <p:cNvPr id="19" name="Group 157"/>
          <p:cNvGrpSpPr/>
          <p:nvPr/>
        </p:nvGrpSpPr>
        <p:grpSpPr>
          <a:xfrm rot="5400000">
            <a:off x="2147585" y="1561746"/>
            <a:ext cx="207923" cy="129299"/>
            <a:chOff x="7848600" y="1752600"/>
            <a:chExt cx="457200" cy="284314"/>
          </a:xfrm>
          <a:solidFill>
            <a:srgbClr val="3366FF"/>
          </a:solidFill>
        </p:grpSpPr>
        <p:sp>
          <p:nvSpPr>
            <p:cNvPr id="155" name="Rectangle 154"/>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57"/>
          <p:cNvGrpSpPr/>
          <p:nvPr/>
        </p:nvGrpSpPr>
        <p:grpSpPr>
          <a:xfrm rot="5400000">
            <a:off x="2856288" y="1563312"/>
            <a:ext cx="207923" cy="129299"/>
            <a:chOff x="7848600" y="1752600"/>
            <a:chExt cx="457200" cy="284314"/>
          </a:xfrm>
          <a:solidFill>
            <a:srgbClr val="3366FF"/>
          </a:solidFill>
        </p:grpSpPr>
        <p:sp>
          <p:nvSpPr>
            <p:cNvPr id="135" name="Rectangle 134"/>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57"/>
          <p:cNvGrpSpPr/>
          <p:nvPr/>
        </p:nvGrpSpPr>
        <p:grpSpPr>
          <a:xfrm rot="5400000">
            <a:off x="3389688" y="1563312"/>
            <a:ext cx="207923" cy="129299"/>
            <a:chOff x="7848600" y="1752600"/>
            <a:chExt cx="457200" cy="284314"/>
          </a:xfrm>
          <a:solidFill>
            <a:srgbClr val="3366FF"/>
          </a:solidFill>
        </p:grpSpPr>
        <p:sp>
          <p:nvSpPr>
            <p:cNvPr id="138" name="Rectangle 137"/>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0" name="Group 157"/>
          <p:cNvGrpSpPr/>
          <p:nvPr/>
        </p:nvGrpSpPr>
        <p:grpSpPr>
          <a:xfrm rot="5400000">
            <a:off x="3999288" y="1560257"/>
            <a:ext cx="207923" cy="129299"/>
            <a:chOff x="7848600" y="1752600"/>
            <a:chExt cx="457200" cy="284314"/>
          </a:xfrm>
          <a:solidFill>
            <a:srgbClr val="3366FF"/>
          </a:solidFill>
        </p:grpSpPr>
        <p:sp>
          <p:nvSpPr>
            <p:cNvPr id="141" name="Rectangle 140"/>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3" name="Group 157"/>
          <p:cNvGrpSpPr/>
          <p:nvPr/>
        </p:nvGrpSpPr>
        <p:grpSpPr>
          <a:xfrm rot="5400000">
            <a:off x="4696638" y="1563312"/>
            <a:ext cx="207923" cy="129299"/>
            <a:chOff x="7848600" y="1752600"/>
            <a:chExt cx="457200" cy="284314"/>
          </a:xfrm>
          <a:solidFill>
            <a:srgbClr val="3366FF"/>
          </a:solidFill>
        </p:grpSpPr>
        <p:sp>
          <p:nvSpPr>
            <p:cNvPr id="144" name="Rectangle 143"/>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 name="Group 157"/>
          <p:cNvGrpSpPr/>
          <p:nvPr/>
        </p:nvGrpSpPr>
        <p:grpSpPr>
          <a:xfrm rot="5400000">
            <a:off x="5306238" y="1560257"/>
            <a:ext cx="207923" cy="129299"/>
            <a:chOff x="7848600" y="1752600"/>
            <a:chExt cx="457200" cy="284314"/>
          </a:xfrm>
          <a:solidFill>
            <a:srgbClr val="3366FF"/>
          </a:solidFill>
        </p:grpSpPr>
        <p:sp>
          <p:nvSpPr>
            <p:cNvPr id="147" name="Rectangle 146"/>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9" name="Group 157"/>
          <p:cNvGrpSpPr/>
          <p:nvPr/>
        </p:nvGrpSpPr>
        <p:grpSpPr>
          <a:xfrm rot="5400000">
            <a:off x="5862274" y="1563313"/>
            <a:ext cx="207923" cy="129299"/>
            <a:chOff x="7848600" y="1752600"/>
            <a:chExt cx="457200" cy="284314"/>
          </a:xfrm>
          <a:solidFill>
            <a:srgbClr val="3366FF"/>
          </a:solidFill>
        </p:grpSpPr>
        <p:sp>
          <p:nvSpPr>
            <p:cNvPr id="150" name="Rectangle 149"/>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2" name="Group 157"/>
          <p:cNvGrpSpPr/>
          <p:nvPr/>
        </p:nvGrpSpPr>
        <p:grpSpPr>
          <a:xfrm rot="5400000">
            <a:off x="6560944" y="1560257"/>
            <a:ext cx="207923" cy="129299"/>
            <a:chOff x="7848600" y="1752600"/>
            <a:chExt cx="457200" cy="284314"/>
          </a:xfrm>
          <a:solidFill>
            <a:srgbClr val="3366FF"/>
          </a:solidFill>
        </p:grpSpPr>
        <p:sp>
          <p:nvSpPr>
            <p:cNvPr id="153" name="Rectangle 152"/>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1" name="Group 157"/>
          <p:cNvGrpSpPr/>
          <p:nvPr/>
        </p:nvGrpSpPr>
        <p:grpSpPr>
          <a:xfrm rot="5400000">
            <a:off x="7733088" y="3849312"/>
            <a:ext cx="207923" cy="129299"/>
            <a:chOff x="7848600" y="1752600"/>
            <a:chExt cx="457200" cy="284314"/>
          </a:xfrm>
          <a:solidFill>
            <a:srgbClr val="3366FF"/>
          </a:solidFill>
        </p:grpSpPr>
        <p:sp>
          <p:nvSpPr>
            <p:cNvPr id="182" name="Rectangle 181"/>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4" name="Group 157"/>
          <p:cNvGrpSpPr/>
          <p:nvPr/>
        </p:nvGrpSpPr>
        <p:grpSpPr>
          <a:xfrm rot="5400000">
            <a:off x="2123630" y="3030222"/>
            <a:ext cx="207923" cy="129299"/>
            <a:chOff x="7848600" y="1752600"/>
            <a:chExt cx="457200" cy="284314"/>
          </a:xfrm>
          <a:solidFill>
            <a:srgbClr val="3366FF"/>
          </a:solidFill>
        </p:grpSpPr>
        <p:sp>
          <p:nvSpPr>
            <p:cNvPr id="185" name="Rectangle 184"/>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7" name="Group 157"/>
          <p:cNvGrpSpPr/>
          <p:nvPr/>
        </p:nvGrpSpPr>
        <p:grpSpPr>
          <a:xfrm rot="5400000">
            <a:off x="2832333" y="3031788"/>
            <a:ext cx="207923" cy="129299"/>
            <a:chOff x="7848600" y="1752600"/>
            <a:chExt cx="457200" cy="284314"/>
          </a:xfrm>
          <a:solidFill>
            <a:srgbClr val="3366FF"/>
          </a:solidFill>
        </p:grpSpPr>
        <p:sp>
          <p:nvSpPr>
            <p:cNvPr id="188" name="Rectangle 187"/>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0" name="Group 157"/>
          <p:cNvGrpSpPr/>
          <p:nvPr/>
        </p:nvGrpSpPr>
        <p:grpSpPr>
          <a:xfrm rot="5400000">
            <a:off x="3365733" y="3031788"/>
            <a:ext cx="207923" cy="129299"/>
            <a:chOff x="7848600" y="1752600"/>
            <a:chExt cx="457200" cy="284314"/>
          </a:xfrm>
          <a:solidFill>
            <a:srgbClr val="3366FF"/>
          </a:solidFill>
        </p:grpSpPr>
        <p:sp>
          <p:nvSpPr>
            <p:cNvPr id="191" name="Rectangle 190"/>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3" name="Group 157"/>
          <p:cNvGrpSpPr/>
          <p:nvPr/>
        </p:nvGrpSpPr>
        <p:grpSpPr>
          <a:xfrm rot="5400000">
            <a:off x="3975333" y="3028733"/>
            <a:ext cx="207923" cy="129299"/>
            <a:chOff x="7848600" y="1752600"/>
            <a:chExt cx="457200" cy="284314"/>
          </a:xfrm>
          <a:solidFill>
            <a:srgbClr val="3366FF"/>
          </a:solidFill>
        </p:grpSpPr>
        <p:sp>
          <p:nvSpPr>
            <p:cNvPr id="194" name="Rectangle 193"/>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6" name="Group 157"/>
          <p:cNvGrpSpPr/>
          <p:nvPr/>
        </p:nvGrpSpPr>
        <p:grpSpPr>
          <a:xfrm rot="5400000">
            <a:off x="4672683" y="3031788"/>
            <a:ext cx="207923" cy="129299"/>
            <a:chOff x="7848600" y="1752600"/>
            <a:chExt cx="457200" cy="284314"/>
          </a:xfrm>
          <a:solidFill>
            <a:srgbClr val="3366FF"/>
          </a:solidFill>
        </p:grpSpPr>
        <p:sp>
          <p:nvSpPr>
            <p:cNvPr id="197" name="Rectangle 196"/>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157"/>
          <p:cNvGrpSpPr/>
          <p:nvPr/>
        </p:nvGrpSpPr>
        <p:grpSpPr>
          <a:xfrm rot="5400000">
            <a:off x="5282283" y="3028733"/>
            <a:ext cx="207923" cy="129299"/>
            <a:chOff x="7848600" y="1752600"/>
            <a:chExt cx="457200" cy="284314"/>
          </a:xfrm>
          <a:solidFill>
            <a:srgbClr val="3366FF"/>
          </a:solidFill>
        </p:grpSpPr>
        <p:sp>
          <p:nvSpPr>
            <p:cNvPr id="200" name="Rectangle 199"/>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2" name="Group 157"/>
          <p:cNvGrpSpPr/>
          <p:nvPr/>
        </p:nvGrpSpPr>
        <p:grpSpPr>
          <a:xfrm rot="5400000">
            <a:off x="5838319" y="3031789"/>
            <a:ext cx="207923" cy="129299"/>
            <a:chOff x="7848600" y="1752600"/>
            <a:chExt cx="457200" cy="284314"/>
          </a:xfrm>
          <a:solidFill>
            <a:srgbClr val="3366FF"/>
          </a:solidFill>
        </p:grpSpPr>
        <p:sp>
          <p:nvSpPr>
            <p:cNvPr id="203" name="Rectangle 202"/>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5" name="Group 157"/>
          <p:cNvGrpSpPr/>
          <p:nvPr/>
        </p:nvGrpSpPr>
        <p:grpSpPr>
          <a:xfrm rot="5400000">
            <a:off x="6536989" y="3028733"/>
            <a:ext cx="207923" cy="129299"/>
            <a:chOff x="7848600" y="1752600"/>
            <a:chExt cx="457200" cy="284314"/>
          </a:xfrm>
          <a:solidFill>
            <a:srgbClr val="3366FF"/>
          </a:solidFill>
        </p:grpSpPr>
        <p:sp>
          <p:nvSpPr>
            <p:cNvPr id="206" name="Rectangle 205"/>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8" name="Group 157"/>
          <p:cNvGrpSpPr/>
          <p:nvPr/>
        </p:nvGrpSpPr>
        <p:grpSpPr>
          <a:xfrm rot="5400000">
            <a:off x="2123630" y="4384201"/>
            <a:ext cx="207923" cy="129299"/>
            <a:chOff x="7848600" y="1752600"/>
            <a:chExt cx="457200" cy="284314"/>
          </a:xfrm>
          <a:solidFill>
            <a:srgbClr val="3366FF"/>
          </a:solidFill>
        </p:grpSpPr>
        <p:sp>
          <p:nvSpPr>
            <p:cNvPr id="209" name="Rectangle 208"/>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157"/>
          <p:cNvGrpSpPr/>
          <p:nvPr/>
        </p:nvGrpSpPr>
        <p:grpSpPr>
          <a:xfrm rot="5400000">
            <a:off x="2832333" y="4385767"/>
            <a:ext cx="207923" cy="129299"/>
            <a:chOff x="7848600" y="1752600"/>
            <a:chExt cx="457200" cy="284314"/>
          </a:xfrm>
          <a:solidFill>
            <a:srgbClr val="3366FF"/>
          </a:solidFill>
        </p:grpSpPr>
        <p:sp>
          <p:nvSpPr>
            <p:cNvPr id="212" name="Rectangle 211"/>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4" name="Group 157"/>
          <p:cNvGrpSpPr/>
          <p:nvPr/>
        </p:nvGrpSpPr>
        <p:grpSpPr>
          <a:xfrm rot="5400000">
            <a:off x="3365733" y="4385767"/>
            <a:ext cx="207923" cy="129299"/>
            <a:chOff x="7848600" y="1752600"/>
            <a:chExt cx="457200" cy="284314"/>
          </a:xfrm>
          <a:solidFill>
            <a:srgbClr val="3366FF"/>
          </a:solidFill>
        </p:grpSpPr>
        <p:sp>
          <p:nvSpPr>
            <p:cNvPr id="215" name="Rectangle 214"/>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7" name="Group 157"/>
          <p:cNvGrpSpPr/>
          <p:nvPr/>
        </p:nvGrpSpPr>
        <p:grpSpPr>
          <a:xfrm rot="5400000">
            <a:off x="3975333" y="4382712"/>
            <a:ext cx="207923" cy="129299"/>
            <a:chOff x="7848600" y="1752600"/>
            <a:chExt cx="457200" cy="284314"/>
          </a:xfrm>
          <a:solidFill>
            <a:srgbClr val="3366FF"/>
          </a:solidFill>
        </p:grpSpPr>
        <p:sp>
          <p:nvSpPr>
            <p:cNvPr id="218" name="Rectangle 217"/>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0" name="Group 157"/>
          <p:cNvGrpSpPr/>
          <p:nvPr/>
        </p:nvGrpSpPr>
        <p:grpSpPr>
          <a:xfrm rot="5400000">
            <a:off x="4672683" y="4385767"/>
            <a:ext cx="207923" cy="129299"/>
            <a:chOff x="7848600" y="1752600"/>
            <a:chExt cx="457200" cy="284314"/>
          </a:xfrm>
          <a:solidFill>
            <a:srgbClr val="3366FF"/>
          </a:solidFill>
        </p:grpSpPr>
        <p:sp>
          <p:nvSpPr>
            <p:cNvPr id="221" name="Rectangle 220"/>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3" name="Group 157"/>
          <p:cNvGrpSpPr/>
          <p:nvPr/>
        </p:nvGrpSpPr>
        <p:grpSpPr>
          <a:xfrm rot="5400000">
            <a:off x="5282283" y="4382712"/>
            <a:ext cx="207923" cy="129299"/>
            <a:chOff x="7848600" y="1752600"/>
            <a:chExt cx="457200" cy="284314"/>
          </a:xfrm>
          <a:solidFill>
            <a:srgbClr val="3366FF"/>
          </a:solidFill>
        </p:grpSpPr>
        <p:sp>
          <p:nvSpPr>
            <p:cNvPr id="224" name="Rectangle 223"/>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157"/>
          <p:cNvGrpSpPr/>
          <p:nvPr/>
        </p:nvGrpSpPr>
        <p:grpSpPr>
          <a:xfrm rot="5400000">
            <a:off x="5838319" y="4385768"/>
            <a:ext cx="207923" cy="129299"/>
            <a:chOff x="7848600" y="1752600"/>
            <a:chExt cx="457200" cy="284314"/>
          </a:xfrm>
          <a:solidFill>
            <a:srgbClr val="3366FF"/>
          </a:solidFill>
        </p:grpSpPr>
        <p:sp>
          <p:nvSpPr>
            <p:cNvPr id="227" name="Rectangle 226"/>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157"/>
          <p:cNvGrpSpPr/>
          <p:nvPr/>
        </p:nvGrpSpPr>
        <p:grpSpPr>
          <a:xfrm rot="5400000">
            <a:off x="6536989" y="4382712"/>
            <a:ext cx="207923" cy="129299"/>
            <a:chOff x="7848600" y="1752600"/>
            <a:chExt cx="457200" cy="284314"/>
          </a:xfrm>
          <a:solidFill>
            <a:srgbClr val="3366FF"/>
          </a:solidFill>
        </p:grpSpPr>
        <p:sp>
          <p:nvSpPr>
            <p:cNvPr id="230" name="Rectangle 229"/>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6" name="Group 255"/>
          <p:cNvGrpSpPr/>
          <p:nvPr/>
        </p:nvGrpSpPr>
        <p:grpSpPr>
          <a:xfrm rot="10800000">
            <a:off x="2162942" y="3522820"/>
            <a:ext cx="4542658" cy="210979"/>
            <a:chOff x="2315342" y="3352800"/>
            <a:chExt cx="4542658" cy="210979"/>
          </a:xfrm>
        </p:grpSpPr>
        <p:grpSp>
          <p:nvGrpSpPr>
            <p:cNvPr id="232" name="Group 157"/>
            <p:cNvGrpSpPr/>
            <p:nvPr/>
          </p:nvGrpSpPr>
          <p:grpSpPr>
            <a:xfrm rot="5400000">
              <a:off x="2276030" y="3393601"/>
              <a:ext cx="207923" cy="129299"/>
              <a:chOff x="7848600" y="1752600"/>
              <a:chExt cx="457200" cy="284314"/>
            </a:xfrm>
            <a:solidFill>
              <a:srgbClr val="3366FF"/>
            </a:solidFill>
          </p:grpSpPr>
          <p:sp>
            <p:nvSpPr>
              <p:cNvPr id="233" name="Rectangle 232"/>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157"/>
            <p:cNvGrpSpPr/>
            <p:nvPr/>
          </p:nvGrpSpPr>
          <p:grpSpPr>
            <a:xfrm rot="5400000">
              <a:off x="2984733" y="3395167"/>
              <a:ext cx="207923" cy="129299"/>
              <a:chOff x="7848600" y="1752600"/>
              <a:chExt cx="457200" cy="284314"/>
            </a:xfrm>
            <a:solidFill>
              <a:srgbClr val="3366FF"/>
            </a:solidFill>
          </p:grpSpPr>
          <p:sp>
            <p:nvSpPr>
              <p:cNvPr id="236" name="Rectangle 235"/>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8" name="Group 157"/>
            <p:cNvGrpSpPr/>
            <p:nvPr/>
          </p:nvGrpSpPr>
          <p:grpSpPr>
            <a:xfrm rot="5400000">
              <a:off x="3518133" y="3395167"/>
              <a:ext cx="207923" cy="129299"/>
              <a:chOff x="7848600" y="1752600"/>
              <a:chExt cx="457200" cy="284314"/>
            </a:xfrm>
            <a:solidFill>
              <a:srgbClr val="3366FF"/>
            </a:solidFill>
          </p:grpSpPr>
          <p:sp>
            <p:nvSpPr>
              <p:cNvPr id="239" name="Rectangle 238"/>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1" name="Group 157"/>
            <p:cNvGrpSpPr/>
            <p:nvPr/>
          </p:nvGrpSpPr>
          <p:grpSpPr>
            <a:xfrm rot="5400000">
              <a:off x="4127733" y="3392112"/>
              <a:ext cx="207923" cy="129299"/>
              <a:chOff x="7848600" y="1752600"/>
              <a:chExt cx="457200" cy="284314"/>
            </a:xfrm>
            <a:solidFill>
              <a:srgbClr val="3366FF"/>
            </a:solidFill>
          </p:grpSpPr>
          <p:sp>
            <p:nvSpPr>
              <p:cNvPr id="242" name="Rectangle 241"/>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4" name="Group 157"/>
            <p:cNvGrpSpPr/>
            <p:nvPr/>
          </p:nvGrpSpPr>
          <p:grpSpPr>
            <a:xfrm rot="5400000">
              <a:off x="4825083" y="3395167"/>
              <a:ext cx="207923" cy="129299"/>
              <a:chOff x="7848600" y="1752600"/>
              <a:chExt cx="457200" cy="284314"/>
            </a:xfrm>
            <a:solidFill>
              <a:srgbClr val="3366FF"/>
            </a:solidFill>
          </p:grpSpPr>
          <p:sp>
            <p:nvSpPr>
              <p:cNvPr id="245" name="Rectangle 244"/>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7" name="Group 157"/>
            <p:cNvGrpSpPr/>
            <p:nvPr/>
          </p:nvGrpSpPr>
          <p:grpSpPr>
            <a:xfrm rot="5400000">
              <a:off x="5434683" y="3392112"/>
              <a:ext cx="207923" cy="129299"/>
              <a:chOff x="7848600" y="1752600"/>
              <a:chExt cx="457200" cy="284314"/>
            </a:xfrm>
            <a:solidFill>
              <a:srgbClr val="3366FF"/>
            </a:solidFill>
          </p:grpSpPr>
          <p:sp>
            <p:nvSpPr>
              <p:cNvPr id="248" name="Rectangle 247"/>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0" name="Group 157"/>
            <p:cNvGrpSpPr/>
            <p:nvPr/>
          </p:nvGrpSpPr>
          <p:grpSpPr>
            <a:xfrm rot="5400000">
              <a:off x="5990719" y="3395168"/>
              <a:ext cx="207923" cy="129299"/>
              <a:chOff x="7848600" y="1752600"/>
              <a:chExt cx="457200" cy="284314"/>
            </a:xfrm>
            <a:solidFill>
              <a:srgbClr val="3366FF"/>
            </a:solidFill>
          </p:grpSpPr>
          <p:sp>
            <p:nvSpPr>
              <p:cNvPr id="251" name="Rectangle 250"/>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3" name="Group 157"/>
            <p:cNvGrpSpPr/>
            <p:nvPr/>
          </p:nvGrpSpPr>
          <p:grpSpPr>
            <a:xfrm rot="5400000">
              <a:off x="6689389" y="3392112"/>
              <a:ext cx="207923" cy="129299"/>
              <a:chOff x="7848600" y="1752600"/>
              <a:chExt cx="457200" cy="284314"/>
            </a:xfrm>
            <a:solidFill>
              <a:srgbClr val="3366FF"/>
            </a:solidFill>
          </p:grpSpPr>
          <p:sp>
            <p:nvSpPr>
              <p:cNvPr id="254" name="Rectangle 253"/>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7" name="Group 256"/>
          <p:cNvGrpSpPr/>
          <p:nvPr/>
        </p:nvGrpSpPr>
        <p:grpSpPr>
          <a:xfrm rot="10800000">
            <a:off x="2162942" y="2057400"/>
            <a:ext cx="4542658" cy="210979"/>
            <a:chOff x="2315342" y="3352800"/>
            <a:chExt cx="4542658" cy="210979"/>
          </a:xfrm>
        </p:grpSpPr>
        <p:grpSp>
          <p:nvGrpSpPr>
            <p:cNvPr id="258" name="Group 157"/>
            <p:cNvGrpSpPr/>
            <p:nvPr/>
          </p:nvGrpSpPr>
          <p:grpSpPr>
            <a:xfrm rot="5400000">
              <a:off x="2276030" y="3393601"/>
              <a:ext cx="207923" cy="129299"/>
              <a:chOff x="7848600" y="1752600"/>
              <a:chExt cx="457200" cy="284314"/>
            </a:xfrm>
            <a:solidFill>
              <a:srgbClr val="3366FF"/>
            </a:solidFill>
          </p:grpSpPr>
          <p:sp>
            <p:nvSpPr>
              <p:cNvPr id="280" name="Rectangle 279"/>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9" name="Group 157"/>
            <p:cNvGrpSpPr/>
            <p:nvPr/>
          </p:nvGrpSpPr>
          <p:grpSpPr>
            <a:xfrm rot="5400000">
              <a:off x="2984733" y="3395167"/>
              <a:ext cx="207923" cy="129299"/>
              <a:chOff x="7848600" y="1752600"/>
              <a:chExt cx="457200" cy="284314"/>
            </a:xfrm>
            <a:solidFill>
              <a:srgbClr val="3366FF"/>
            </a:solidFill>
          </p:grpSpPr>
          <p:sp>
            <p:nvSpPr>
              <p:cNvPr id="278" name="Rectangle 277"/>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0" name="Group 157"/>
            <p:cNvGrpSpPr/>
            <p:nvPr/>
          </p:nvGrpSpPr>
          <p:grpSpPr>
            <a:xfrm rot="5400000">
              <a:off x="3518133" y="3395167"/>
              <a:ext cx="207923" cy="129299"/>
              <a:chOff x="7848600" y="1752600"/>
              <a:chExt cx="457200" cy="284314"/>
            </a:xfrm>
            <a:solidFill>
              <a:srgbClr val="3366FF"/>
            </a:solidFill>
          </p:grpSpPr>
          <p:sp>
            <p:nvSpPr>
              <p:cNvPr id="276" name="Rectangle 275"/>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1" name="Group 157"/>
            <p:cNvGrpSpPr/>
            <p:nvPr/>
          </p:nvGrpSpPr>
          <p:grpSpPr>
            <a:xfrm rot="5400000">
              <a:off x="4127733" y="3392112"/>
              <a:ext cx="207923" cy="129299"/>
              <a:chOff x="7848600" y="1752600"/>
              <a:chExt cx="457200" cy="284314"/>
            </a:xfrm>
            <a:solidFill>
              <a:srgbClr val="3366FF"/>
            </a:solidFill>
          </p:grpSpPr>
          <p:sp>
            <p:nvSpPr>
              <p:cNvPr id="274" name="Rectangle 273"/>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2" name="Group 157"/>
            <p:cNvGrpSpPr/>
            <p:nvPr/>
          </p:nvGrpSpPr>
          <p:grpSpPr>
            <a:xfrm rot="5400000">
              <a:off x="4825083" y="3395167"/>
              <a:ext cx="207923" cy="129299"/>
              <a:chOff x="7848600" y="1752600"/>
              <a:chExt cx="457200" cy="284314"/>
            </a:xfrm>
            <a:solidFill>
              <a:srgbClr val="3366FF"/>
            </a:solidFill>
          </p:grpSpPr>
          <p:sp>
            <p:nvSpPr>
              <p:cNvPr id="272" name="Rectangle 271"/>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3" name="Group 157"/>
            <p:cNvGrpSpPr/>
            <p:nvPr/>
          </p:nvGrpSpPr>
          <p:grpSpPr>
            <a:xfrm rot="5400000">
              <a:off x="5434683" y="3392112"/>
              <a:ext cx="207923" cy="129299"/>
              <a:chOff x="7848600" y="1752600"/>
              <a:chExt cx="457200" cy="284314"/>
            </a:xfrm>
            <a:solidFill>
              <a:srgbClr val="3366FF"/>
            </a:solidFill>
          </p:grpSpPr>
          <p:sp>
            <p:nvSpPr>
              <p:cNvPr id="270" name="Rectangle 269"/>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4" name="Group 157"/>
            <p:cNvGrpSpPr/>
            <p:nvPr/>
          </p:nvGrpSpPr>
          <p:grpSpPr>
            <a:xfrm rot="5400000">
              <a:off x="5990719" y="3395168"/>
              <a:ext cx="207923" cy="129299"/>
              <a:chOff x="7848600" y="1752600"/>
              <a:chExt cx="457200" cy="284314"/>
            </a:xfrm>
            <a:solidFill>
              <a:srgbClr val="3366FF"/>
            </a:solidFill>
          </p:grpSpPr>
          <p:sp>
            <p:nvSpPr>
              <p:cNvPr id="268" name="Rectangle 267"/>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5" name="Group 157"/>
            <p:cNvGrpSpPr/>
            <p:nvPr/>
          </p:nvGrpSpPr>
          <p:grpSpPr>
            <a:xfrm rot="5400000">
              <a:off x="6689389" y="3392112"/>
              <a:ext cx="207923" cy="129299"/>
              <a:chOff x="7848600" y="1752600"/>
              <a:chExt cx="457200" cy="284314"/>
            </a:xfrm>
            <a:solidFill>
              <a:srgbClr val="3366FF"/>
            </a:solidFill>
          </p:grpSpPr>
          <p:sp>
            <p:nvSpPr>
              <p:cNvPr id="266" name="Rectangle 265"/>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82" name="Group 281"/>
          <p:cNvGrpSpPr/>
          <p:nvPr/>
        </p:nvGrpSpPr>
        <p:grpSpPr>
          <a:xfrm rot="10800000">
            <a:off x="2162942" y="4894420"/>
            <a:ext cx="4542658" cy="210979"/>
            <a:chOff x="2315342" y="3352800"/>
            <a:chExt cx="4542658" cy="210979"/>
          </a:xfrm>
        </p:grpSpPr>
        <p:grpSp>
          <p:nvGrpSpPr>
            <p:cNvPr id="285" name="Group 157"/>
            <p:cNvGrpSpPr/>
            <p:nvPr/>
          </p:nvGrpSpPr>
          <p:grpSpPr>
            <a:xfrm rot="5400000">
              <a:off x="2276030" y="3393601"/>
              <a:ext cx="207923" cy="129299"/>
              <a:chOff x="7848600" y="1752600"/>
              <a:chExt cx="457200" cy="284314"/>
            </a:xfrm>
            <a:solidFill>
              <a:srgbClr val="3366FF"/>
            </a:solidFill>
          </p:grpSpPr>
          <p:sp>
            <p:nvSpPr>
              <p:cNvPr id="325" name="Rectangle 324"/>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0" name="Group 157"/>
            <p:cNvGrpSpPr/>
            <p:nvPr/>
          </p:nvGrpSpPr>
          <p:grpSpPr>
            <a:xfrm rot="5400000">
              <a:off x="2984733" y="3395167"/>
              <a:ext cx="207923" cy="129299"/>
              <a:chOff x="7848600" y="1752600"/>
              <a:chExt cx="457200" cy="284314"/>
            </a:xfrm>
            <a:solidFill>
              <a:srgbClr val="3366FF"/>
            </a:solidFill>
          </p:grpSpPr>
          <p:sp>
            <p:nvSpPr>
              <p:cNvPr id="323" name="Rectangle 322"/>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1" name="Group 157"/>
            <p:cNvGrpSpPr/>
            <p:nvPr/>
          </p:nvGrpSpPr>
          <p:grpSpPr>
            <a:xfrm rot="5400000">
              <a:off x="3518133" y="3395167"/>
              <a:ext cx="207923" cy="129299"/>
              <a:chOff x="7848600" y="1752600"/>
              <a:chExt cx="457200" cy="284314"/>
            </a:xfrm>
            <a:solidFill>
              <a:srgbClr val="3366FF"/>
            </a:solidFill>
          </p:grpSpPr>
          <p:sp>
            <p:nvSpPr>
              <p:cNvPr id="321" name="Rectangle 320"/>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4" name="Group 157"/>
            <p:cNvGrpSpPr/>
            <p:nvPr/>
          </p:nvGrpSpPr>
          <p:grpSpPr>
            <a:xfrm rot="5400000">
              <a:off x="4127733" y="3392112"/>
              <a:ext cx="207923" cy="129299"/>
              <a:chOff x="7848600" y="1752600"/>
              <a:chExt cx="457200" cy="284314"/>
            </a:xfrm>
            <a:solidFill>
              <a:srgbClr val="3366FF"/>
            </a:solidFill>
          </p:grpSpPr>
          <p:sp>
            <p:nvSpPr>
              <p:cNvPr id="319" name="Rectangle 318"/>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7" name="Group 157"/>
            <p:cNvGrpSpPr/>
            <p:nvPr/>
          </p:nvGrpSpPr>
          <p:grpSpPr>
            <a:xfrm rot="5400000">
              <a:off x="4825083" y="3395167"/>
              <a:ext cx="207923" cy="129299"/>
              <a:chOff x="7848600" y="1752600"/>
              <a:chExt cx="457200" cy="284314"/>
            </a:xfrm>
            <a:solidFill>
              <a:srgbClr val="3366FF"/>
            </a:solidFill>
          </p:grpSpPr>
          <p:sp>
            <p:nvSpPr>
              <p:cNvPr id="317" name="Rectangle 316"/>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8" name="Group 157"/>
            <p:cNvGrpSpPr/>
            <p:nvPr/>
          </p:nvGrpSpPr>
          <p:grpSpPr>
            <a:xfrm rot="5400000">
              <a:off x="5434683" y="3392112"/>
              <a:ext cx="207923" cy="129299"/>
              <a:chOff x="7848600" y="1752600"/>
              <a:chExt cx="457200" cy="284314"/>
            </a:xfrm>
            <a:solidFill>
              <a:srgbClr val="3366FF"/>
            </a:solidFill>
          </p:grpSpPr>
          <p:sp>
            <p:nvSpPr>
              <p:cNvPr id="315" name="Rectangle 314"/>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9" name="Group 157"/>
            <p:cNvGrpSpPr/>
            <p:nvPr/>
          </p:nvGrpSpPr>
          <p:grpSpPr>
            <a:xfrm rot="5400000">
              <a:off x="5990719" y="3395168"/>
              <a:ext cx="207923" cy="129299"/>
              <a:chOff x="7848600" y="1752600"/>
              <a:chExt cx="457200" cy="284314"/>
            </a:xfrm>
            <a:solidFill>
              <a:srgbClr val="3366FF"/>
            </a:solidFill>
          </p:grpSpPr>
          <p:sp>
            <p:nvSpPr>
              <p:cNvPr id="313" name="Rectangle 312"/>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0" name="Group 157"/>
            <p:cNvGrpSpPr/>
            <p:nvPr/>
          </p:nvGrpSpPr>
          <p:grpSpPr>
            <a:xfrm rot="5400000">
              <a:off x="6689389" y="3392112"/>
              <a:ext cx="207923" cy="129299"/>
              <a:chOff x="7848600" y="1752600"/>
              <a:chExt cx="457200" cy="284314"/>
            </a:xfrm>
            <a:solidFill>
              <a:srgbClr val="3366FF"/>
            </a:solidFill>
          </p:grpSpPr>
          <p:sp>
            <p:nvSpPr>
              <p:cNvPr id="311" name="Rectangle 310"/>
              <p:cNvSpPr/>
              <p:nvPr/>
            </p:nvSpPr>
            <p:spPr>
              <a:xfrm>
                <a:off x="7848600" y="1752600"/>
                <a:ext cx="304800" cy="28431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8153400" y="1823090"/>
                <a:ext cx="152400" cy="15811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27" name="TextBox 326"/>
          <p:cNvSpPr txBox="1"/>
          <p:nvPr/>
        </p:nvSpPr>
        <p:spPr>
          <a:xfrm>
            <a:off x="7848600" y="3733800"/>
            <a:ext cx="1116937" cy="276999"/>
          </a:xfrm>
          <a:prstGeom prst="rect">
            <a:avLst/>
          </a:prstGeom>
          <a:noFill/>
        </p:spPr>
        <p:txBody>
          <a:bodyPr wrap="none" rtlCol="0">
            <a:spAutoFit/>
          </a:bodyPr>
          <a:lstStyle/>
          <a:p>
            <a:r>
              <a:rPr lang="en-US" sz="1200" dirty="0"/>
              <a:t>video-camera</a:t>
            </a:r>
          </a:p>
        </p:txBody>
      </p:sp>
      <p:sp>
        <p:nvSpPr>
          <p:cNvPr id="328" name="Date Placeholder 327"/>
          <p:cNvSpPr>
            <a:spLocks noGrp="1"/>
          </p:cNvSpPr>
          <p:nvPr>
            <p:ph type="dt" sz="half" idx="10"/>
          </p:nvPr>
        </p:nvSpPr>
        <p:spPr/>
        <p:txBody>
          <a:bodyPr/>
          <a:lstStyle/>
          <a:p>
            <a:r>
              <a:rPr lang="en-US"/>
              <a:t>6 December 2016</a:t>
            </a:r>
          </a:p>
        </p:txBody>
      </p:sp>
      <p:sp>
        <p:nvSpPr>
          <p:cNvPr id="329" name="Slide Number Placeholder 328"/>
          <p:cNvSpPr>
            <a:spLocks noGrp="1"/>
          </p:cNvSpPr>
          <p:nvPr>
            <p:ph type="sldNum" sz="quarter" idx="12"/>
          </p:nvPr>
        </p:nvSpPr>
        <p:spPr/>
        <p:txBody>
          <a:bodyPr/>
          <a:lstStyle/>
          <a:p>
            <a:fld id="{5FDDA138-F6F4-F546-8865-B82515508D68}" type="slidenum">
              <a:rPr lang="en-US" smtClean="0"/>
              <a:pPr/>
              <a:t>73</a:t>
            </a:fld>
            <a:endParaRPr lang="en-US"/>
          </a:p>
        </p:txBody>
      </p:sp>
      <p:sp>
        <p:nvSpPr>
          <p:cNvPr id="330" name="Footer Placeholder 329"/>
          <p:cNvSpPr>
            <a:spLocks noGrp="1"/>
          </p:cNvSpPr>
          <p:nvPr>
            <p:ph type="ftr" sz="quarter" idx="11"/>
          </p:nvPr>
        </p:nvSpPr>
        <p:spPr/>
        <p:txBody>
          <a:bodyPr/>
          <a:lstStyle/>
          <a:p>
            <a:r>
              <a:rPr lang="en-US"/>
              <a:t>kay das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39762"/>
          </a:xfrm>
        </p:spPr>
        <p:txBody>
          <a:bodyPr>
            <a:normAutofit/>
          </a:bodyPr>
          <a:lstStyle/>
          <a:p>
            <a:r>
              <a:rPr lang="en-US" sz="2800" dirty="0"/>
              <a:t>Aquarius Test Bed </a:t>
            </a:r>
            <a:r>
              <a:rPr lang="en-US" sz="3200" dirty="0"/>
              <a:t>(</a:t>
            </a:r>
            <a:r>
              <a:rPr lang="en-US" sz="2800" dirty="0"/>
              <a:t>traffic lights not to scale</a:t>
            </a:r>
            <a:r>
              <a:rPr lang="en-US" sz="3200" dirty="0"/>
              <a:t>)</a:t>
            </a:r>
            <a:endParaRPr lang="en-US" sz="2667" dirty="0"/>
          </a:p>
        </p:txBody>
      </p:sp>
      <p:sp>
        <p:nvSpPr>
          <p:cNvPr id="6" name="Rectangle 5"/>
          <p:cNvSpPr/>
          <p:nvPr/>
        </p:nvSpPr>
        <p:spPr>
          <a:xfrm>
            <a:off x="3581400" y="5562600"/>
            <a:ext cx="1828800" cy="1066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Control Centre</a:t>
            </a:r>
          </a:p>
        </p:txBody>
      </p:sp>
      <p:grpSp>
        <p:nvGrpSpPr>
          <p:cNvPr id="2" name="Group 306"/>
          <p:cNvGrpSpPr/>
          <p:nvPr/>
        </p:nvGrpSpPr>
        <p:grpSpPr>
          <a:xfrm>
            <a:off x="1600200" y="1053301"/>
            <a:ext cx="5716796" cy="4585499"/>
            <a:chOff x="1600200" y="817879"/>
            <a:chExt cx="5716796" cy="4585499"/>
          </a:xfrm>
        </p:grpSpPr>
        <p:sp>
          <p:nvSpPr>
            <p:cNvPr id="82" name="Rectangle 81"/>
            <p:cNvSpPr/>
            <p:nvPr/>
          </p:nvSpPr>
          <p:spPr>
            <a:xfrm>
              <a:off x="2316195"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600509"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172423"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456737"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030142"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314455"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601690" y="139097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1600200" y="167528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1601690" y="281849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600200" y="3102812"/>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601690" y="4249000"/>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600200" y="453331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87"/>
            <p:cNvGrpSpPr/>
            <p:nvPr/>
          </p:nvGrpSpPr>
          <p:grpSpPr>
            <a:xfrm>
              <a:off x="1600200" y="817879"/>
              <a:ext cx="5716796" cy="4585499"/>
              <a:chOff x="1676400" y="1447824"/>
              <a:chExt cx="6096795" cy="4890383"/>
            </a:xfrm>
            <a:solidFill>
              <a:schemeClr val="tx2">
                <a:lumMod val="20000"/>
                <a:lumOff val="80000"/>
                <a:alpha val="0"/>
              </a:schemeClr>
            </a:solidFill>
          </p:grpSpPr>
          <p:sp>
            <p:nvSpPr>
              <p:cNvPr id="5" name="Rectangle 4"/>
              <p:cNvSpPr/>
              <p:nvPr/>
            </p:nvSpPr>
            <p:spPr>
              <a:xfrm>
                <a:off x="1676400" y="1447825"/>
                <a:ext cx="6094413" cy="4876883"/>
              </a:xfrm>
              <a:prstGeom prst="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5" idx="2"/>
              </p:cNvCxnSpPr>
              <p:nvPr/>
            </p:nvCxnSpPr>
            <p:spPr>
              <a:xfrm rot="5400000">
                <a:off x="2286355" y="3885870"/>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395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590759" y="3887061"/>
                <a:ext cx="487847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743952"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894367" y="3886664"/>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047561" y="3887458"/>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199564" y="3887855"/>
                <a:ext cx="488005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351567" y="3888252"/>
                <a:ext cx="488085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503570" y="3888649"/>
                <a:ext cx="4881647"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655573" y="3889046"/>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807180" y="3889840"/>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958786" y="3889840"/>
                <a:ext cx="488403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110789" y="3890237"/>
                <a:ext cx="488482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262792" y="3890634"/>
                <a:ext cx="488561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414795" y="3891031"/>
                <a:ext cx="488641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566004" y="3890633"/>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719198" y="3891428"/>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871201" y="3891825"/>
                <a:ext cx="488799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5023204" y="3892221"/>
                <a:ext cx="488879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181560"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63149"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9151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0675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2199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3723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5255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16779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830346"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82747"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1347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760851"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088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564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03254" y="3886265"/>
                <a:ext cx="4876883" cy="4"/>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50853"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7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539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3063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458747"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111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327607" y="3892619"/>
                <a:ext cx="488958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1676400" y="160022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1676400" y="175263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1676400" y="190503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1676400" y="205743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1676400" y="220983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1676400" y="2362241"/>
                <a:ext cx="609441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1676400" y="251464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1676400" y="266704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1676400" y="281944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1676400" y="297185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1676400" y="312425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1676400" y="327665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1676400" y="342905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1676400" y="358146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1676400" y="373386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1676400" y="388626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1676400" y="403867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1676400" y="419107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1676400" y="434347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1676400" y="449587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1676400" y="464669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1676400" y="479909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1676400" y="495149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1676400" y="510390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1676400" y="525630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1676400" y="540870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1676400" y="556110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1676400" y="571351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1676400" y="586591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1676400" y="601831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1676400" y="144782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1676400" y="617071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1676400" y="632301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a:off x="4724400" y="3391592"/>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7244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895600" y="34086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8956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800600"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886005"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895600" y="8178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791005" y="817880"/>
              <a:ext cx="1228795" cy="546898"/>
            </a:xfrm>
            <a:prstGeom prst="rect">
              <a:avLst/>
            </a:prstGeom>
            <a:solidFill>
              <a:schemeClr val="accent3">
                <a:lumMod val="60000"/>
                <a:lumOff val="40000"/>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600200"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600200"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600200"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619805"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619805"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6619805"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619805"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1600200"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115"/>
            <p:cNvGrpSpPr/>
            <p:nvPr/>
          </p:nvGrpSpPr>
          <p:grpSpPr>
            <a:xfrm>
              <a:off x="4744026" y="2389794"/>
              <a:ext cx="132773" cy="409286"/>
              <a:chOff x="8534400" y="1608210"/>
              <a:chExt cx="152400" cy="441180"/>
            </a:xfrm>
          </p:grpSpPr>
          <p:sp>
            <p:nvSpPr>
              <p:cNvPr id="113" name="Oval 112"/>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16"/>
            <p:cNvGrpSpPr/>
            <p:nvPr/>
          </p:nvGrpSpPr>
          <p:grpSpPr>
            <a:xfrm>
              <a:off x="2915227" y="2418080"/>
              <a:ext cx="132773" cy="409286"/>
              <a:chOff x="8534400" y="1608210"/>
              <a:chExt cx="152400" cy="441180"/>
            </a:xfrm>
          </p:grpSpPr>
          <p:sp>
            <p:nvSpPr>
              <p:cNvPr id="118" name="Oval 117"/>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20"/>
            <p:cNvGrpSpPr/>
            <p:nvPr/>
          </p:nvGrpSpPr>
          <p:grpSpPr>
            <a:xfrm>
              <a:off x="2895600" y="3837594"/>
              <a:ext cx="132773" cy="409286"/>
              <a:chOff x="8534400" y="1608210"/>
              <a:chExt cx="152400" cy="441180"/>
            </a:xfrm>
          </p:grpSpPr>
          <p:sp>
            <p:nvSpPr>
              <p:cNvPr id="122" name="Oval 121"/>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124"/>
            <p:cNvGrpSpPr/>
            <p:nvPr/>
          </p:nvGrpSpPr>
          <p:grpSpPr>
            <a:xfrm>
              <a:off x="4744027" y="3837594"/>
              <a:ext cx="132773" cy="409286"/>
              <a:chOff x="8534400" y="1608210"/>
              <a:chExt cx="152400" cy="441180"/>
            </a:xfrm>
          </p:grpSpPr>
          <p:sp>
            <p:nvSpPr>
              <p:cNvPr id="126" name="Oval 125"/>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128"/>
            <p:cNvGrpSpPr/>
            <p:nvPr/>
          </p:nvGrpSpPr>
          <p:grpSpPr>
            <a:xfrm>
              <a:off x="6649027" y="2418080"/>
              <a:ext cx="132773" cy="409286"/>
              <a:chOff x="8534400" y="1608210"/>
              <a:chExt cx="152400" cy="441180"/>
            </a:xfrm>
          </p:grpSpPr>
          <p:sp>
            <p:nvSpPr>
              <p:cNvPr id="130" name="Oval 129"/>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132"/>
            <p:cNvGrpSpPr/>
            <p:nvPr/>
          </p:nvGrpSpPr>
          <p:grpSpPr>
            <a:xfrm>
              <a:off x="6629400" y="3837594"/>
              <a:ext cx="132773" cy="409286"/>
              <a:chOff x="8534400" y="1608210"/>
              <a:chExt cx="152400" cy="441180"/>
            </a:xfrm>
          </p:grpSpPr>
          <p:sp>
            <p:nvSpPr>
              <p:cNvPr id="134" name="Oval 133"/>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4" name="Group 284"/>
          <p:cNvGrpSpPr/>
          <p:nvPr/>
        </p:nvGrpSpPr>
        <p:grpSpPr>
          <a:xfrm>
            <a:off x="3581400" y="5681133"/>
            <a:ext cx="1828800" cy="872067"/>
            <a:chOff x="3581400" y="5452533"/>
            <a:chExt cx="1828800" cy="872067"/>
          </a:xfrm>
        </p:grpSpPr>
        <p:sp>
          <p:nvSpPr>
            <p:cNvPr id="294" name="Cube 293"/>
            <p:cNvSpPr/>
            <p:nvPr/>
          </p:nvSpPr>
          <p:spPr>
            <a:xfrm>
              <a:off x="3581400" y="6040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9" name="Cube 298"/>
            <p:cNvSpPr/>
            <p:nvPr/>
          </p:nvSpPr>
          <p:spPr>
            <a:xfrm>
              <a:off x="5225411" y="6019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3" name="Cube 282"/>
            <p:cNvSpPr/>
            <p:nvPr/>
          </p:nvSpPr>
          <p:spPr>
            <a:xfrm>
              <a:off x="3777611" y="54864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4" name="Rounded Rectangle 283"/>
            <p:cNvSpPr/>
            <p:nvPr/>
          </p:nvSpPr>
          <p:spPr>
            <a:xfrm>
              <a:off x="40165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7" name="Rounded Rectangle 286"/>
            <p:cNvSpPr/>
            <p:nvPr/>
          </p:nvSpPr>
          <p:spPr>
            <a:xfrm>
              <a:off x="43213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8" name="Rounded Rectangle 287"/>
            <p:cNvSpPr/>
            <p:nvPr/>
          </p:nvSpPr>
          <p:spPr>
            <a:xfrm>
              <a:off x="46261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91" name="Cube 290"/>
            <p:cNvSpPr/>
            <p:nvPr/>
          </p:nvSpPr>
          <p:spPr>
            <a:xfrm>
              <a:off x="3701411" y="55626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2" name="Cube 291"/>
            <p:cNvSpPr/>
            <p:nvPr/>
          </p:nvSpPr>
          <p:spPr>
            <a:xfrm>
              <a:off x="3657600" y="5638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3" name="Cube 292"/>
            <p:cNvSpPr/>
            <p:nvPr/>
          </p:nvSpPr>
          <p:spPr>
            <a:xfrm>
              <a:off x="3625211" y="57150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5" name="Cube 294"/>
            <p:cNvSpPr/>
            <p:nvPr/>
          </p:nvSpPr>
          <p:spPr>
            <a:xfrm>
              <a:off x="4920611" y="55067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6" name="Cube 295"/>
            <p:cNvSpPr/>
            <p:nvPr/>
          </p:nvSpPr>
          <p:spPr>
            <a:xfrm>
              <a:off x="4996811" y="55829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7" name="Cube 296"/>
            <p:cNvSpPr/>
            <p:nvPr/>
          </p:nvSpPr>
          <p:spPr>
            <a:xfrm>
              <a:off x="5073011" y="5659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8" name="Cube 297"/>
            <p:cNvSpPr/>
            <p:nvPr/>
          </p:nvSpPr>
          <p:spPr>
            <a:xfrm>
              <a:off x="5149211" y="57353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grpSp>
          <p:nvGrpSpPr>
            <p:cNvPr id="55" name="Group 303"/>
            <p:cNvGrpSpPr/>
            <p:nvPr/>
          </p:nvGrpSpPr>
          <p:grpSpPr>
            <a:xfrm>
              <a:off x="4364931" y="5618480"/>
              <a:ext cx="168154" cy="173982"/>
              <a:chOff x="4364931" y="5791200"/>
              <a:chExt cx="168154" cy="173982"/>
            </a:xfrm>
          </p:grpSpPr>
          <p:sp>
            <p:nvSpPr>
              <p:cNvPr id="289" name="Chord 288"/>
              <p:cNvSpPr/>
              <p:nvPr/>
            </p:nvSpPr>
            <p:spPr>
              <a:xfrm rot="17514379">
                <a:off x="4375030" y="5807128"/>
                <a:ext cx="147955" cy="168154"/>
              </a:xfrm>
              <a:prstGeom prst="chord">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sp>
          <p:sp>
            <p:nvSpPr>
              <p:cNvPr id="302" name="Oval 301"/>
              <p:cNvSpPr/>
              <p:nvPr/>
            </p:nvSpPr>
            <p:spPr>
              <a:xfrm>
                <a:off x="4419600" y="5791200"/>
                <a:ext cx="66605" cy="55880"/>
              </a:xfrm>
              <a:prstGeom prst="ellipse">
                <a:avLst/>
              </a:prstGeom>
              <a:solidFill>
                <a:schemeClr val="tx1"/>
              </a:solidFill>
              <a:ln/>
            </p:spPr>
            <p:style>
              <a:lnRef idx="1">
                <a:schemeClr val="accent1"/>
              </a:lnRef>
              <a:fillRef idx="3">
                <a:schemeClr val="accent1"/>
              </a:fillRef>
              <a:effectRef idx="2">
                <a:schemeClr val="accent1"/>
              </a:effectRef>
              <a:fontRef idx="minor">
                <a:schemeClr val="lt1"/>
              </a:fontRef>
            </p:style>
          </p:sp>
        </p:grpSp>
      </p:grpSp>
      <p:sp>
        <p:nvSpPr>
          <p:cNvPr id="286" name="TextBox 285"/>
          <p:cNvSpPr txBox="1"/>
          <p:nvPr/>
        </p:nvSpPr>
        <p:spPr>
          <a:xfrm>
            <a:off x="6248400" y="5715000"/>
            <a:ext cx="2320166" cy="1015663"/>
          </a:xfrm>
          <a:prstGeom prst="rect">
            <a:avLst/>
          </a:prstGeom>
          <a:noFill/>
        </p:spPr>
        <p:txBody>
          <a:bodyPr wrap="square" rtlCol="0">
            <a:spAutoFit/>
          </a:bodyPr>
          <a:lstStyle/>
          <a:p>
            <a:r>
              <a:rPr lang="en-US" sz="1400" dirty="0"/>
              <a:t>Overall Area: 40,000 </a:t>
            </a:r>
            <a:r>
              <a:rPr lang="en-US" sz="1400" dirty="0" err="1"/>
              <a:t>sq.m</a:t>
            </a:r>
            <a:endParaRPr lang="en-US" sz="1400" dirty="0"/>
          </a:p>
          <a:p>
            <a:r>
              <a:rPr lang="en-US" sz="1400" dirty="0"/>
              <a:t>Lane Area:     25,000 </a:t>
            </a:r>
            <a:r>
              <a:rPr lang="en-US" sz="1400" dirty="0" err="1"/>
              <a:t>sq.m</a:t>
            </a:r>
            <a:endParaRPr lang="en-US" sz="1400" dirty="0"/>
          </a:p>
          <a:p>
            <a:r>
              <a:rPr lang="en-US" sz="1400" dirty="0"/>
              <a:t>(+ control centre)</a:t>
            </a:r>
          </a:p>
          <a:p>
            <a:endParaRPr lang="en-US" dirty="0"/>
          </a:p>
        </p:txBody>
      </p:sp>
      <p:cxnSp>
        <p:nvCxnSpPr>
          <p:cNvPr id="300" name="Straight Arrow Connector 299"/>
          <p:cNvCxnSpPr/>
          <p:nvPr/>
        </p:nvCxnSpPr>
        <p:spPr>
          <a:xfrm rot="5400000">
            <a:off x="-827440" y="3363560"/>
            <a:ext cx="454889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1600200" y="914400"/>
            <a:ext cx="571307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5" name="TextBox 304"/>
          <p:cNvSpPr txBox="1"/>
          <p:nvPr/>
        </p:nvSpPr>
        <p:spPr>
          <a:xfrm rot="16200000">
            <a:off x="875886" y="2873771"/>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306" name="TextBox 305"/>
          <p:cNvSpPr txBox="1"/>
          <p:nvPr/>
        </p:nvSpPr>
        <p:spPr>
          <a:xfrm>
            <a:off x="3964549" y="609600"/>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155" name="Date Placeholder 154"/>
          <p:cNvSpPr>
            <a:spLocks noGrp="1"/>
          </p:cNvSpPr>
          <p:nvPr>
            <p:ph type="dt" sz="half" idx="10"/>
          </p:nvPr>
        </p:nvSpPr>
        <p:spPr/>
        <p:txBody>
          <a:bodyPr/>
          <a:lstStyle/>
          <a:p>
            <a:r>
              <a:rPr lang="en-US"/>
              <a:t>6 December 2016</a:t>
            </a:r>
          </a:p>
        </p:txBody>
      </p:sp>
      <p:sp>
        <p:nvSpPr>
          <p:cNvPr id="156" name="Slide Number Placeholder 155"/>
          <p:cNvSpPr>
            <a:spLocks noGrp="1"/>
          </p:cNvSpPr>
          <p:nvPr>
            <p:ph type="sldNum" sz="quarter" idx="12"/>
          </p:nvPr>
        </p:nvSpPr>
        <p:spPr/>
        <p:txBody>
          <a:bodyPr/>
          <a:lstStyle/>
          <a:p>
            <a:fld id="{5FDDA138-F6F4-F546-8865-B82515508D68}" type="slidenum">
              <a:rPr lang="en-US" smtClean="0"/>
              <a:pPr/>
              <a:t>74</a:t>
            </a:fld>
            <a:endParaRPr lang="en-US"/>
          </a:p>
        </p:txBody>
      </p:sp>
      <p:sp>
        <p:nvSpPr>
          <p:cNvPr id="157" name="Footer Placeholder 156"/>
          <p:cNvSpPr>
            <a:spLocks noGrp="1"/>
          </p:cNvSpPr>
          <p:nvPr>
            <p:ph type="ftr" sz="quarter" idx="11"/>
          </p:nvPr>
        </p:nvSpPr>
        <p:spPr/>
        <p:txBody>
          <a:bodyPr/>
          <a:lstStyle/>
          <a:p>
            <a:r>
              <a:rPr lang="en-US"/>
              <a:t>kay das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Group 306"/>
          <p:cNvGrpSpPr/>
          <p:nvPr/>
        </p:nvGrpSpPr>
        <p:grpSpPr>
          <a:xfrm>
            <a:off x="1600200" y="838200"/>
            <a:ext cx="5716796" cy="4585499"/>
            <a:chOff x="1600200" y="817879"/>
            <a:chExt cx="5716796" cy="4585499"/>
          </a:xfrm>
        </p:grpSpPr>
        <p:sp>
          <p:nvSpPr>
            <p:cNvPr id="82" name="Rectangle 81"/>
            <p:cNvSpPr/>
            <p:nvPr/>
          </p:nvSpPr>
          <p:spPr>
            <a:xfrm>
              <a:off x="2316195"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600509"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172423"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456737"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030142"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314455"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601690" y="139097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1600200" y="167528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1601690" y="281849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600200" y="3102812"/>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601690" y="4249000"/>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600200" y="453331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387"/>
            <p:cNvGrpSpPr/>
            <p:nvPr/>
          </p:nvGrpSpPr>
          <p:grpSpPr>
            <a:xfrm>
              <a:off x="1600200" y="817879"/>
              <a:ext cx="5716796" cy="4585499"/>
              <a:chOff x="1676400" y="1447824"/>
              <a:chExt cx="6096795" cy="4890383"/>
            </a:xfrm>
            <a:solidFill>
              <a:schemeClr val="tx2">
                <a:lumMod val="20000"/>
                <a:lumOff val="80000"/>
                <a:alpha val="0"/>
              </a:schemeClr>
            </a:solidFill>
          </p:grpSpPr>
          <p:sp>
            <p:nvSpPr>
              <p:cNvPr id="5" name="Rectangle 4"/>
              <p:cNvSpPr/>
              <p:nvPr/>
            </p:nvSpPr>
            <p:spPr>
              <a:xfrm>
                <a:off x="1676400" y="1447825"/>
                <a:ext cx="6094413" cy="4876883"/>
              </a:xfrm>
              <a:prstGeom prst="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5" idx="2"/>
              </p:cNvCxnSpPr>
              <p:nvPr/>
            </p:nvCxnSpPr>
            <p:spPr>
              <a:xfrm rot="5400000">
                <a:off x="2286355" y="3885870"/>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395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590759" y="3887061"/>
                <a:ext cx="487847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743952"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894367" y="3886664"/>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047561" y="3887458"/>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199564" y="3887855"/>
                <a:ext cx="488005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351567" y="3888252"/>
                <a:ext cx="488085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503570" y="3888649"/>
                <a:ext cx="4881647"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655573" y="3889046"/>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807180" y="3889840"/>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958786" y="3889840"/>
                <a:ext cx="488403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110789" y="3890237"/>
                <a:ext cx="488482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262792" y="3890634"/>
                <a:ext cx="488561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414795" y="3891031"/>
                <a:ext cx="488641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566004" y="3890633"/>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719198" y="3891428"/>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871201" y="3891825"/>
                <a:ext cx="488799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5023204" y="3892221"/>
                <a:ext cx="488879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181560"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63149"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9151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0675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2199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3723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5255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16779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830346"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82747"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1347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760851"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088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564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03254" y="3886265"/>
                <a:ext cx="4876883" cy="4"/>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50853"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7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539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3063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458747"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111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327607" y="3892619"/>
                <a:ext cx="488958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1676400" y="160022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1676400" y="175263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1676400" y="190503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1676400" y="205743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1676400" y="220983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1676400" y="2362241"/>
                <a:ext cx="609441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1676400" y="251464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1676400" y="266704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1676400" y="281944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1676400" y="297185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1676400" y="312425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1676400" y="327665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1676400" y="342905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1676400" y="358146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1676400" y="373386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1676400" y="388626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1676400" y="403867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1676400" y="419107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1676400" y="434347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1676400" y="449587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1676400" y="464669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1676400" y="479909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1676400" y="495149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1676400" y="510390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1676400" y="525630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1676400" y="540870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1676400" y="556110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1676400" y="571351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1676400" y="586591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1676400" y="601831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1676400" y="144782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1676400" y="617071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1676400" y="632301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a:off x="4724400" y="3391592"/>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7244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895600" y="34086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8956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800600"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886005"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895600" y="8178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791005" y="817880"/>
              <a:ext cx="1228795" cy="546898"/>
            </a:xfrm>
            <a:prstGeom prst="rect">
              <a:avLst/>
            </a:prstGeom>
            <a:solidFill>
              <a:schemeClr val="accent3">
                <a:lumMod val="60000"/>
                <a:lumOff val="40000"/>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600200"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600200"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600200"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619805"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619805"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6619805"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619805"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1600200"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0"/>
            <a:ext cx="8229600" cy="639762"/>
          </a:xfrm>
        </p:spPr>
        <p:txBody>
          <a:bodyPr>
            <a:normAutofit/>
          </a:bodyPr>
          <a:lstStyle/>
          <a:p>
            <a:r>
              <a:rPr lang="en-US" sz="2800" dirty="0"/>
              <a:t>Aquarius Test Bed </a:t>
            </a:r>
            <a:r>
              <a:rPr lang="en-US" sz="3200" dirty="0"/>
              <a:t>(</a:t>
            </a:r>
            <a:r>
              <a:rPr lang="en-US" sz="2800" dirty="0" err="1"/>
              <a:t>RSUs</a:t>
            </a:r>
            <a:r>
              <a:rPr lang="en-US" sz="2800" dirty="0"/>
              <a:t> not to scale</a:t>
            </a:r>
            <a:r>
              <a:rPr lang="en-US" sz="3200" dirty="0"/>
              <a:t>)</a:t>
            </a:r>
            <a:endParaRPr lang="en-US" sz="2667" dirty="0"/>
          </a:p>
        </p:txBody>
      </p:sp>
      <p:sp>
        <p:nvSpPr>
          <p:cNvPr id="6" name="Rectangle 5"/>
          <p:cNvSpPr/>
          <p:nvPr/>
        </p:nvSpPr>
        <p:spPr>
          <a:xfrm>
            <a:off x="3581400" y="5562600"/>
            <a:ext cx="1828800" cy="1066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Control Centre</a:t>
            </a:r>
          </a:p>
        </p:txBody>
      </p:sp>
      <p:grpSp>
        <p:nvGrpSpPr>
          <p:cNvPr id="285" name="Group 284"/>
          <p:cNvGrpSpPr/>
          <p:nvPr/>
        </p:nvGrpSpPr>
        <p:grpSpPr>
          <a:xfrm>
            <a:off x="3581400" y="5681133"/>
            <a:ext cx="1828800" cy="872067"/>
            <a:chOff x="3581400" y="5452533"/>
            <a:chExt cx="1828800" cy="872067"/>
          </a:xfrm>
        </p:grpSpPr>
        <p:sp>
          <p:nvSpPr>
            <p:cNvPr id="294" name="Cube 293"/>
            <p:cNvSpPr/>
            <p:nvPr/>
          </p:nvSpPr>
          <p:spPr>
            <a:xfrm>
              <a:off x="3581400" y="6040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9" name="Cube 298"/>
            <p:cNvSpPr/>
            <p:nvPr/>
          </p:nvSpPr>
          <p:spPr>
            <a:xfrm>
              <a:off x="5225411" y="6019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3" name="Cube 282"/>
            <p:cNvSpPr/>
            <p:nvPr/>
          </p:nvSpPr>
          <p:spPr>
            <a:xfrm>
              <a:off x="3777611" y="54864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4" name="Rounded Rectangle 283"/>
            <p:cNvSpPr/>
            <p:nvPr/>
          </p:nvSpPr>
          <p:spPr>
            <a:xfrm>
              <a:off x="40165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7" name="Rounded Rectangle 286"/>
            <p:cNvSpPr/>
            <p:nvPr/>
          </p:nvSpPr>
          <p:spPr>
            <a:xfrm>
              <a:off x="43213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8" name="Rounded Rectangle 287"/>
            <p:cNvSpPr/>
            <p:nvPr/>
          </p:nvSpPr>
          <p:spPr>
            <a:xfrm>
              <a:off x="46261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91" name="Cube 290"/>
            <p:cNvSpPr/>
            <p:nvPr/>
          </p:nvSpPr>
          <p:spPr>
            <a:xfrm>
              <a:off x="3701411" y="55626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2" name="Cube 291"/>
            <p:cNvSpPr/>
            <p:nvPr/>
          </p:nvSpPr>
          <p:spPr>
            <a:xfrm>
              <a:off x="3657600" y="5638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3" name="Cube 292"/>
            <p:cNvSpPr/>
            <p:nvPr/>
          </p:nvSpPr>
          <p:spPr>
            <a:xfrm>
              <a:off x="3625211" y="57150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5" name="Cube 294"/>
            <p:cNvSpPr/>
            <p:nvPr/>
          </p:nvSpPr>
          <p:spPr>
            <a:xfrm>
              <a:off x="4920611" y="55067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6" name="Cube 295"/>
            <p:cNvSpPr/>
            <p:nvPr/>
          </p:nvSpPr>
          <p:spPr>
            <a:xfrm>
              <a:off x="4996811" y="55829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7" name="Cube 296"/>
            <p:cNvSpPr/>
            <p:nvPr/>
          </p:nvSpPr>
          <p:spPr>
            <a:xfrm>
              <a:off x="5073011" y="5659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8" name="Cube 297"/>
            <p:cNvSpPr/>
            <p:nvPr/>
          </p:nvSpPr>
          <p:spPr>
            <a:xfrm>
              <a:off x="5149211" y="57353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grpSp>
          <p:nvGrpSpPr>
            <p:cNvPr id="304" name="Group 303"/>
            <p:cNvGrpSpPr/>
            <p:nvPr/>
          </p:nvGrpSpPr>
          <p:grpSpPr>
            <a:xfrm>
              <a:off x="4364931" y="5618480"/>
              <a:ext cx="168154" cy="173982"/>
              <a:chOff x="4364931" y="5791200"/>
              <a:chExt cx="168154" cy="173982"/>
            </a:xfrm>
          </p:grpSpPr>
          <p:sp>
            <p:nvSpPr>
              <p:cNvPr id="289" name="Chord 288"/>
              <p:cNvSpPr/>
              <p:nvPr/>
            </p:nvSpPr>
            <p:spPr>
              <a:xfrm rot="17514379">
                <a:off x="4375030" y="5807128"/>
                <a:ext cx="147955" cy="168154"/>
              </a:xfrm>
              <a:prstGeom prst="chord">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sp>
          <p:sp>
            <p:nvSpPr>
              <p:cNvPr id="302" name="Oval 301"/>
              <p:cNvSpPr/>
              <p:nvPr/>
            </p:nvSpPr>
            <p:spPr>
              <a:xfrm>
                <a:off x="4419600" y="5791200"/>
                <a:ext cx="66605" cy="55880"/>
              </a:xfrm>
              <a:prstGeom prst="ellipse">
                <a:avLst/>
              </a:prstGeom>
              <a:solidFill>
                <a:schemeClr val="tx1"/>
              </a:solidFill>
              <a:ln/>
            </p:spPr>
            <p:style>
              <a:lnRef idx="1">
                <a:schemeClr val="accent1"/>
              </a:lnRef>
              <a:fillRef idx="3">
                <a:schemeClr val="accent1"/>
              </a:fillRef>
              <a:effectRef idx="2">
                <a:schemeClr val="accent1"/>
              </a:effectRef>
              <a:fontRef idx="minor">
                <a:schemeClr val="lt1"/>
              </a:fontRef>
            </p:style>
          </p:sp>
        </p:grpSp>
      </p:grpSp>
      <p:sp>
        <p:nvSpPr>
          <p:cNvPr id="286" name="TextBox 285"/>
          <p:cNvSpPr txBox="1"/>
          <p:nvPr/>
        </p:nvSpPr>
        <p:spPr>
          <a:xfrm>
            <a:off x="6248400" y="5715000"/>
            <a:ext cx="2320166" cy="1015663"/>
          </a:xfrm>
          <a:prstGeom prst="rect">
            <a:avLst/>
          </a:prstGeom>
          <a:noFill/>
        </p:spPr>
        <p:txBody>
          <a:bodyPr wrap="square" rtlCol="0">
            <a:spAutoFit/>
          </a:bodyPr>
          <a:lstStyle/>
          <a:p>
            <a:r>
              <a:rPr lang="en-US" sz="1400" dirty="0"/>
              <a:t>Overall Area: 40,000 </a:t>
            </a:r>
            <a:r>
              <a:rPr lang="en-US" sz="1400" dirty="0" err="1"/>
              <a:t>sq.m</a:t>
            </a:r>
            <a:endParaRPr lang="en-US" sz="1400" dirty="0"/>
          </a:p>
          <a:p>
            <a:r>
              <a:rPr lang="en-US" sz="1400" dirty="0"/>
              <a:t>Lane Area:     25,000 </a:t>
            </a:r>
            <a:r>
              <a:rPr lang="en-US" sz="1400" dirty="0" err="1"/>
              <a:t>sq.m</a:t>
            </a:r>
            <a:endParaRPr lang="en-US" sz="1400" dirty="0"/>
          </a:p>
          <a:p>
            <a:r>
              <a:rPr lang="en-US" sz="1400" dirty="0"/>
              <a:t>(+ control centre)</a:t>
            </a:r>
          </a:p>
          <a:p>
            <a:endParaRPr lang="en-US" dirty="0"/>
          </a:p>
        </p:txBody>
      </p:sp>
      <p:cxnSp>
        <p:nvCxnSpPr>
          <p:cNvPr id="300" name="Straight Arrow Connector 299"/>
          <p:cNvCxnSpPr/>
          <p:nvPr/>
        </p:nvCxnSpPr>
        <p:spPr>
          <a:xfrm rot="5400000">
            <a:off x="-827440" y="3363560"/>
            <a:ext cx="454889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1600200" y="914400"/>
            <a:ext cx="571307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5" name="TextBox 304"/>
          <p:cNvSpPr txBox="1"/>
          <p:nvPr/>
        </p:nvSpPr>
        <p:spPr>
          <a:xfrm rot="16200000">
            <a:off x="875886" y="2873771"/>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306" name="TextBox 305"/>
          <p:cNvSpPr txBox="1"/>
          <p:nvPr/>
        </p:nvSpPr>
        <p:spPr>
          <a:xfrm>
            <a:off x="3964549" y="609600"/>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grpSp>
        <p:nvGrpSpPr>
          <p:cNvPr id="290" name="Group 289"/>
          <p:cNvGrpSpPr/>
          <p:nvPr/>
        </p:nvGrpSpPr>
        <p:grpSpPr>
          <a:xfrm>
            <a:off x="2133600" y="990600"/>
            <a:ext cx="2574159" cy="2276923"/>
            <a:chOff x="5334177" y="1051447"/>
            <a:chExt cx="1181947" cy="1181947"/>
          </a:xfrm>
        </p:grpSpPr>
        <p:sp>
          <p:nvSpPr>
            <p:cNvPr id="301" name="TextBox 300"/>
            <p:cNvSpPr txBox="1"/>
            <p:nvPr/>
          </p:nvSpPr>
          <p:spPr>
            <a:xfrm>
              <a:off x="5789019" y="1565666"/>
              <a:ext cx="266836" cy="143790"/>
            </a:xfrm>
            <a:prstGeom prst="rect">
              <a:avLst/>
            </a:prstGeom>
            <a:solidFill>
              <a:srgbClr val="FF6600"/>
            </a:solidFill>
          </p:spPr>
          <p:txBody>
            <a:bodyPr wrap="square" rtlCol="0">
              <a:spAutoFit/>
            </a:bodyPr>
            <a:lstStyle/>
            <a:p>
              <a:r>
                <a:rPr lang="en-US" sz="1200" dirty="0"/>
                <a:t>  </a:t>
              </a:r>
              <a:r>
                <a:rPr lang="en-US" sz="1100" dirty="0"/>
                <a:t>RSU</a:t>
              </a:r>
            </a:p>
          </p:txBody>
        </p:sp>
        <p:sp>
          <p:nvSpPr>
            <p:cNvPr id="308" name="Oval 307"/>
            <p:cNvSpPr/>
            <p:nvPr/>
          </p:nvSpPr>
          <p:spPr>
            <a:xfrm>
              <a:off x="5334177" y="1051447"/>
              <a:ext cx="1181947" cy="118194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grpSp>
      <p:sp>
        <p:nvSpPr>
          <p:cNvPr id="314" name="Oval 313"/>
          <p:cNvSpPr/>
          <p:nvPr/>
        </p:nvSpPr>
        <p:spPr>
          <a:xfrm>
            <a:off x="4454484" y="1524000"/>
            <a:ext cx="2708316" cy="253083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15" name="Oval 314"/>
          <p:cNvSpPr/>
          <p:nvPr/>
        </p:nvSpPr>
        <p:spPr>
          <a:xfrm>
            <a:off x="1600200" y="2852581"/>
            <a:ext cx="2891498" cy="255761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16" name="Oval 315"/>
          <p:cNvSpPr/>
          <p:nvPr/>
        </p:nvSpPr>
        <p:spPr>
          <a:xfrm>
            <a:off x="3711606" y="2888012"/>
            <a:ext cx="2231994" cy="214118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17" name="Oval 316"/>
          <p:cNvSpPr/>
          <p:nvPr/>
        </p:nvSpPr>
        <p:spPr>
          <a:xfrm>
            <a:off x="5334000" y="4266342"/>
            <a:ext cx="1401125" cy="114385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18" name="TextBox 317"/>
          <p:cNvSpPr txBox="1"/>
          <p:nvPr/>
        </p:nvSpPr>
        <p:spPr>
          <a:xfrm>
            <a:off x="5514858" y="2618601"/>
            <a:ext cx="581142" cy="276999"/>
          </a:xfrm>
          <a:prstGeom prst="rect">
            <a:avLst/>
          </a:prstGeom>
          <a:solidFill>
            <a:srgbClr val="FF6600"/>
          </a:solidFill>
        </p:spPr>
        <p:txBody>
          <a:bodyPr wrap="square" rtlCol="0">
            <a:spAutoFit/>
          </a:bodyPr>
          <a:lstStyle/>
          <a:p>
            <a:r>
              <a:rPr lang="en-US" sz="1200" dirty="0"/>
              <a:t>  </a:t>
            </a:r>
            <a:r>
              <a:rPr lang="en-US" sz="1100" dirty="0"/>
              <a:t>RSU</a:t>
            </a:r>
          </a:p>
        </p:txBody>
      </p:sp>
      <p:sp>
        <p:nvSpPr>
          <p:cNvPr id="319" name="TextBox 318"/>
          <p:cNvSpPr txBox="1"/>
          <p:nvPr/>
        </p:nvSpPr>
        <p:spPr>
          <a:xfrm>
            <a:off x="5667258" y="4752201"/>
            <a:ext cx="581142" cy="276999"/>
          </a:xfrm>
          <a:prstGeom prst="rect">
            <a:avLst/>
          </a:prstGeom>
          <a:solidFill>
            <a:srgbClr val="FF6600"/>
          </a:solidFill>
        </p:spPr>
        <p:txBody>
          <a:bodyPr wrap="square" rtlCol="0">
            <a:spAutoFit/>
          </a:bodyPr>
          <a:lstStyle/>
          <a:p>
            <a:r>
              <a:rPr lang="en-US" sz="1200" dirty="0"/>
              <a:t>  </a:t>
            </a:r>
            <a:r>
              <a:rPr lang="en-US" sz="1100" dirty="0"/>
              <a:t>RSU</a:t>
            </a:r>
          </a:p>
        </p:txBody>
      </p:sp>
      <p:sp>
        <p:nvSpPr>
          <p:cNvPr id="320" name="TextBox 319"/>
          <p:cNvSpPr txBox="1"/>
          <p:nvPr/>
        </p:nvSpPr>
        <p:spPr>
          <a:xfrm>
            <a:off x="4572000" y="3886200"/>
            <a:ext cx="581142" cy="276999"/>
          </a:xfrm>
          <a:prstGeom prst="rect">
            <a:avLst/>
          </a:prstGeom>
          <a:solidFill>
            <a:srgbClr val="FF6600"/>
          </a:solidFill>
        </p:spPr>
        <p:txBody>
          <a:bodyPr wrap="square" rtlCol="0">
            <a:spAutoFit/>
          </a:bodyPr>
          <a:lstStyle/>
          <a:p>
            <a:r>
              <a:rPr lang="en-US" sz="1200" dirty="0"/>
              <a:t>  </a:t>
            </a:r>
            <a:r>
              <a:rPr lang="en-US" sz="1100" dirty="0"/>
              <a:t>RSU</a:t>
            </a:r>
          </a:p>
        </p:txBody>
      </p:sp>
      <p:sp>
        <p:nvSpPr>
          <p:cNvPr id="321" name="TextBox 320"/>
          <p:cNvSpPr txBox="1"/>
          <p:nvPr/>
        </p:nvSpPr>
        <p:spPr>
          <a:xfrm>
            <a:off x="2695458" y="4038600"/>
            <a:ext cx="581142" cy="276999"/>
          </a:xfrm>
          <a:prstGeom prst="rect">
            <a:avLst/>
          </a:prstGeom>
          <a:solidFill>
            <a:srgbClr val="FF6600"/>
          </a:solidFill>
        </p:spPr>
        <p:txBody>
          <a:bodyPr wrap="square" rtlCol="0">
            <a:spAutoFit/>
          </a:bodyPr>
          <a:lstStyle/>
          <a:p>
            <a:r>
              <a:rPr lang="en-US" sz="1200" dirty="0"/>
              <a:t>  </a:t>
            </a:r>
            <a:r>
              <a:rPr lang="en-US" sz="1100" dirty="0"/>
              <a:t>RSU</a:t>
            </a:r>
          </a:p>
        </p:txBody>
      </p:sp>
      <p:sp>
        <p:nvSpPr>
          <p:cNvPr id="322" name="TextBox 321"/>
          <p:cNvSpPr txBox="1"/>
          <p:nvPr/>
        </p:nvSpPr>
        <p:spPr>
          <a:xfrm>
            <a:off x="7648458" y="2438400"/>
            <a:ext cx="581142" cy="276999"/>
          </a:xfrm>
          <a:prstGeom prst="rect">
            <a:avLst/>
          </a:prstGeom>
          <a:solidFill>
            <a:srgbClr val="FF6600"/>
          </a:solidFill>
        </p:spPr>
        <p:txBody>
          <a:bodyPr wrap="square" rtlCol="0">
            <a:spAutoFit/>
          </a:bodyPr>
          <a:lstStyle/>
          <a:p>
            <a:r>
              <a:rPr lang="en-US" sz="1200" dirty="0"/>
              <a:t>  </a:t>
            </a:r>
            <a:r>
              <a:rPr lang="en-US" sz="1100" dirty="0"/>
              <a:t>RSU</a:t>
            </a:r>
          </a:p>
        </p:txBody>
      </p:sp>
      <p:sp>
        <p:nvSpPr>
          <p:cNvPr id="323" name="TextBox 322"/>
          <p:cNvSpPr txBox="1"/>
          <p:nvPr/>
        </p:nvSpPr>
        <p:spPr>
          <a:xfrm>
            <a:off x="7467600" y="2667000"/>
            <a:ext cx="1676400" cy="646331"/>
          </a:xfrm>
          <a:prstGeom prst="rect">
            <a:avLst/>
          </a:prstGeom>
          <a:noFill/>
        </p:spPr>
        <p:txBody>
          <a:bodyPr wrap="square" rtlCol="0">
            <a:spAutoFit/>
          </a:bodyPr>
          <a:lstStyle/>
          <a:p>
            <a:r>
              <a:rPr lang="en-US" sz="1200" dirty="0"/>
              <a:t>(Road Side Unit mounted on building, traffic light etc)</a:t>
            </a:r>
          </a:p>
        </p:txBody>
      </p:sp>
      <p:sp>
        <p:nvSpPr>
          <p:cNvPr id="144" name="Date Placeholder 143"/>
          <p:cNvSpPr>
            <a:spLocks noGrp="1"/>
          </p:cNvSpPr>
          <p:nvPr>
            <p:ph type="dt" sz="half" idx="10"/>
          </p:nvPr>
        </p:nvSpPr>
        <p:spPr/>
        <p:txBody>
          <a:bodyPr/>
          <a:lstStyle/>
          <a:p>
            <a:r>
              <a:rPr lang="en-US"/>
              <a:t>6 December 2016</a:t>
            </a:r>
          </a:p>
        </p:txBody>
      </p:sp>
      <p:sp>
        <p:nvSpPr>
          <p:cNvPr id="145" name="Slide Number Placeholder 144"/>
          <p:cNvSpPr>
            <a:spLocks noGrp="1"/>
          </p:cNvSpPr>
          <p:nvPr>
            <p:ph type="sldNum" sz="quarter" idx="12"/>
          </p:nvPr>
        </p:nvSpPr>
        <p:spPr/>
        <p:txBody>
          <a:bodyPr/>
          <a:lstStyle/>
          <a:p>
            <a:fld id="{5FDDA138-F6F4-F546-8865-B82515508D68}" type="slidenum">
              <a:rPr lang="en-US" smtClean="0"/>
              <a:pPr/>
              <a:t>75</a:t>
            </a:fld>
            <a:endParaRPr lang="en-US"/>
          </a:p>
        </p:txBody>
      </p:sp>
      <p:sp>
        <p:nvSpPr>
          <p:cNvPr id="146" name="Footer Placeholder 145"/>
          <p:cNvSpPr>
            <a:spLocks noGrp="1"/>
          </p:cNvSpPr>
          <p:nvPr>
            <p:ph type="ftr" sz="quarter" idx="11"/>
          </p:nvPr>
        </p:nvSpPr>
        <p:spPr/>
        <p:txBody>
          <a:bodyPr/>
          <a:lstStyle/>
          <a:p>
            <a:r>
              <a:rPr lang="en-US"/>
              <a:t>kay das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39762"/>
          </a:xfrm>
        </p:spPr>
        <p:txBody>
          <a:bodyPr>
            <a:normAutofit/>
          </a:bodyPr>
          <a:lstStyle/>
          <a:p>
            <a:r>
              <a:rPr lang="en-US" sz="2800" dirty="0"/>
              <a:t>Aquarius Test Bed </a:t>
            </a:r>
            <a:r>
              <a:rPr lang="en-US" sz="3200" dirty="0"/>
              <a:t>(</a:t>
            </a:r>
            <a:r>
              <a:rPr lang="en-US" sz="2800" dirty="0"/>
              <a:t>5G towers not to scale</a:t>
            </a:r>
            <a:r>
              <a:rPr lang="en-US" sz="3200" dirty="0"/>
              <a:t>)</a:t>
            </a:r>
            <a:endParaRPr lang="en-US" sz="2667" dirty="0"/>
          </a:p>
        </p:txBody>
      </p:sp>
      <p:sp>
        <p:nvSpPr>
          <p:cNvPr id="6" name="Rectangle 5"/>
          <p:cNvSpPr/>
          <p:nvPr/>
        </p:nvSpPr>
        <p:spPr>
          <a:xfrm>
            <a:off x="3581400" y="5562600"/>
            <a:ext cx="1828800" cy="1066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Control Centre</a:t>
            </a:r>
          </a:p>
        </p:txBody>
      </p:sp>
      <p:grpSp>
        <p:nvGrpSpPr>
          <p:cNvPr id="2" name="Group 306"/>
          <p:cNvGrpSpPr/>
          <p:nvPr/>
        </p:nvGrpSpPr>
        <p:grpSpPr>
          <a:xfrm>
            <a:off x="1600200" y="1053301"/>
            <a:ext cx="5716796" cy="4585499"/>
            <a:chOff x="1600200" y="817879"/>
            <a:chExt cx="5716796" cy="4585499"/>
          </a:xfrm>
        </p:grpSpPr>
        <p:sp>
          <p:nvSpPr>
            <p:cNvPr id="82" name="Rectangle 81"/>
            <p:cNvSpPr/>
            <p:nvPr/>
          </p:nvSpPr>
          <p:spPr>
            <a:xfrm>
              <a:off x="2316195"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600509"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172423"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456737"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030142"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314455"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601690" y="139097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1600200" y="167528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1601690" y="281849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600200" y="3102812"/>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601690" y="4249000"/>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600200" y="453331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87"/>
            <p:cNvGrpSpPr/>
            <p:nvPr/>
          </p:nvGrpSpPr>
          <p:grpSpPr>
            <a:xfrm>
              <a:off x="1600200" y="817879"/>
              <a:ext cx="5716796" cy="4585499"/>
              <a:chOff x="1676400" y="1447824"/>
              <a:chExt cx="6096795" cy="4890383"/>
            </a:xfrm>
            <a:solidFill>
              <a:schemeClr val="tx2">
                <a:lumMod val="20000"/>
                <a:lumOff val="80000"/>
                <a:alpha val="0"/>
              </a:schemeClr>
            </a:solidFill>
          </p:grpSpPr>
          <p:sp>
            <p:nvSpPr>
              <p:cNvPr id="5" name="Rectangle 4"/>
              <p:cNvSpPr/>
              <p:nvPr/>
            </p:nvSpPr>
            <p:spPr>
              <a:xfrm>
                <a:off x="1676400" y="1447825"/>
                <a:ext cx="6094413" cy="4876883"/>
              </a:xfrm>
              <a:prstGeom prst="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5" idx="2"/>
              </p:cNvCxnSpPr>
              <p:nvPr/>
            </p:nvCxnSpPr>
            <p:spPr>
              <a:xfrm rot="5400000">
                <a:off x="2286355" y="3885870"/>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395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590759" y="3887061"/>
                <a:ext cx="487847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743952"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894367" y="3886664"/>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047561" y="3887458"/>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199564" y="3887855"/>
                <a:ext cx="488005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351567" y="3888252"/>
                <a:ext cx="488085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503570" y="3888649"/>
                <a:ext cx="4881647"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655573" y="3889046"/>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807180" y="3889840"/>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958786" y="3889840"/>
                <a:ext cx="488403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110789" y="3890237"/>
                <a:ext cx="488482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262792" y="3890634"/>
                <a:ext cx="488561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414795" y="3891031"/>
                <a:ext cx="488641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566004" y="3890633"/>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719198" y="3891428"/>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871201" y="3891825"/>
                <a:ext cx="488799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5023204" y="3892221"/>
                <a:ext cx="488879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181560"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63149"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9151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0675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2199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3723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5255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16779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830346"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82747"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1347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760851"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088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564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03254" y="3886265"/>
                <a:ext cx="4876883" cy="4"/>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50853"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7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539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3063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458747"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111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327607" y="3892619"/>
                <a:ext cx="488958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1676400" y="160022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1676400" y="175263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1676400" y="190503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1676400" y="205743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1676400" y="220983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1676400" y="2362241"/>
                <a:ext cx="609441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1676400" y="251464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1676400" y="266704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1676400" y="281944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1676400" y="297185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1676400" y="312425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1676400" y="327665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1676400" y="342905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1676400" y="358146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1676400" y="373386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1676400" y="388626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1676400" y="403867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1676400" y="419107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1676400" y="434347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1676400" y="449587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1676400" y="464669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1676400" y="479909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1676400" y="495149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1676400" y="510390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1676400" y="525630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1676400" y="540870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1676400" y="556110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1676400" y="571351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1676400" y="586591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1676400" y="601831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1676400" y="144782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1676400" y="617071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1676400" y="632301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a:off x="4724400" y="3391592"/>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7244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895600" y="34086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8956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800600"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886005"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895600" y="8178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791005" y="817880"/>
              <a:ext cx="1228795" cy="546898"/>
            </a:xfrm>
            <a:prstGeom prst="rect">
              <a:avLst/>
            </a:prstGeom>
            <a:solidFill>
              <a:schemeClr val="accent3">
                <a:lumMod val="60000"/>
                <a:lumOff val="40000"/>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600200"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600200"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600200"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619805"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619805"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6619805"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619805"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1600200"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284"/>
          <p:cNvGrpSpPr/>
          <p:nvPr/>
        </p:nvGrpSpPr>
        <p:grpSpPr>
          <a:xfrm>
            <a:off x="3581400" y="5681133"/>
            <a:ext cx="1828800" cy="872067"/>
            <a:chOff x="3581400" y="5452533"/>
            <a:chExt cx="1828800" cy="872067"/>
          </a:xfrm>
        </p:grpSpPr>
        <p:sp>
          <p:nvSpPr>
            <p:cNvPr id="294" name="Cube 293"/>
            <p:cNvSpPr/>
            <p:nvPr/>
          </p:nvSpPr>
          <p:spPr>
            <a:xfrm>
              <a:off x="3581400" y="6040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9" name="Cube 298"/>
            <p:cNvSpPr/>
            <p:nvPr/>
          </p:nvSpPr>
          <p:spPr>
            <a:xfrm>
              <a:off x="5225411" y="6019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3" name="Cube 282"/>
            <p:cNvSpPr/>
            <p:nvPr/>
          </p:nvSpPr>
          <p:spPr>
            <a:xfrm>
              <a:off x="3777611" y="54864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4" name="Rounded Rectangle 283"/>
            <p:cNvSpPr/>
            <p:nvPr/>
          </p:nvSpPr>
          <p:spPr>
            <a:xfrm>
              <a:off x="40165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7" name="Rounded Rectangle 286"/>
            <p:cNvSpPr/>
            <p:nvPr/>
          </p:nvSpPr>
          <p:spPr>
            <a:xfrm>
              <a:off x="43213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8" name="Rounded Rectangle 287"/>
            <p:cNvSpPr/>
            <p:nvPr/>
          </p:nvSpPr>
          <p:spPr>
            <a:xfrm>
              <a:off x="46261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91" name="Cube 290"/>
            <p:cNvSpPr/>
            <p:nvPr/>
          </p:nvSpPr>
          <p:spPr>
            <a:xfrm>
              <a:off x="3701411" y="55626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2" name="Cube 291"/>
            <p:cNvSpPr/>
            <p:nvPr/>
          </p:nvSpPr>
          <p:spPr>
            <a:xfrm>
              <a:off x="3657600" y="5638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3" name="Cube 292"/>
            <p:cNvSpPr/>
            <p:nvPr/>
          </p:nvSpPr>
          <p:spPr>
            <a:xfrm>
              <a:off x="3625211" y="57150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5" name="Cube 294"/>
            <p:cNvSpPr/>
            <p:nvPr/>
          </p:nvSpPr>
          <p:spPr>
            <a:xfrm>
              <a:off x="4920611" y="55067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6" name="Cube 295"/>
            <p:cNvSpPr/>
            <p:nvPr/>
          </p:nvSpPr>
          <p:spPr>
            <a:xfrm>
              <a:off x="4996811" y="55829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7" name="Cube 296"/>
            <p:cNvSpPr/>
            <p:nvPr/>
          </p:nvSpPr>
          <p:spPr>
            <a:xfrm>
              <a:off x="5073011" y="5659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8" name="Cube 297"/>
            <p:cNvSpPr/>
            <p:nvPr/>
          </p:nvSpPr>
          <p:spPr>
            <a:xfrm>
              <a:off x="5149211" y="57353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grpSp>
          <p:nvGrpSpPr>
            <p:cNvPr id="55" name="Group 303"/>
            <p:cNvGrpSpPr/>
            <p:nvPr/>
          </p:nvGrpSpPr>
          <p:grpSpPr>
            <a:xfrm>
              <a:off x="4364931" y="5618480"/>
              <a:ext cx="168154" cy="173982"/>
              <a:chOff x="4364931" y="5791200"/>
              <a:chExt cx="168154" cy="173982"/>
            </a:xfrm>
          </p:grpSpPr>
          <p:sp>
            <p:nvSpPr>
              <p:cNvPr id="289" name="Chord 288"/>
              <p:cNvSpPr/>
              <p:nvPr/>
            </p:nvSpPr>
            <p:spPr>
              <a:xfrm rot="17514379">
                <a:off x="4375030" y="5807128"/>
                <a:ext cx="147955" cy="168154"/>
              </a:xfrm>
              <a:prstGeom prst="chord">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sp>
          <p:sp>
            <p:nvSpPr>
              <p:cNvPr id="302" name="Oval 301"/>
              <p:cNvSpPr/>
              <p:nvPr/>
            </p:nvSpPr>
            <p:spPr>
              <a:xfrm>
                <a:off x="4419600" y="5791200"/>
                <a:ext cx="66605" cy="55880"/>
              </a:xfrm>
              <a:prstGeom prst="ellipse">
                <a:avLst/>
              </a:prstGeom>
              <a:solidFill>
                <a:schemeClr val="tx1"/>
              </a:solidFill>
              <a:ln/>
            </p:spPr>
            <p:style>
              <a:lnRef idx="1">
                <a:schemeClr val="accent1"/>
              </a:lnRef>
              <a:fillRef idx="3">
                <a:schemeClr val="accent1"/>
              </a:fillRef>
              <a:effectRef idx="2">
                <a:schemeClr val="accent1"/>
              </a:effectRef>
              <a:fontRef idx="minor">
                <a:schemeClr val="lt1"/>
              </a:fontRef>
            </p:style>
          </p:sp>
        </p:grpSp>
      </p:grpSp>
      <p:sp>
        <p:nvSpPr>
          <p:cNvPr id="286" name="TextBox 285"/>
          <p:cNvSpPr txBox="1"/>
          <p:nvPr/>
        </p:nvSpPr>
        <p:spPr>
          <a:xfrm>
            <a:off x="6248400" y="5715000"/>
            <a:ext cx="2320166" cy="1015663"/>
          </a:xfrm>
          <a:prstGeom prst="rect">
            <a:avLst/>
          </a:prstGeom>
          <a:noFill/>
        </p:spPr>
        <p:txBody>
          <a:bodyPr wrap="square" rtlCol="0">
            <a:spAutoFit/>
          </a:bodyPr>
          <a:lstStyle/>
          <a:p>
            <a:r>
              <a:rPr lang="en-US" sz="1400" dirty="0"/>
              <a:t>Overall Area: 40,000 </a:t>
            </a:r>
            <a:r>
              <a:rPr lang="en-US" sz="1400" dirty="0" err="1"/>
              <a:t>sq.m</a:t>
            </a:r>
            <a:endParaRPr lang="en-US" sz="1400" dirty="0"/>
          </a:p>
          <a:p>
            <a:r>
              <a:rPr lang="en-US" sz="1400" dirty="0"/>
              <a:t>Lane Area:     25,000 </a:t>
            </a:r>
            <a:r>
              <a:rPr lang="en-US" sz="1400" dirty="0" err="1"/>
              <a:t>sq.m</a:t>
            </a:r>
            <a:endParaRPr lang="en-US" sz="1400" dirty="0"/>
          </a:p>
          <a:p>
            <a:r>
              <a:rPr lang="en-US" sz="1400" dirty="0"/>
              <a:t>(+ control centre)</a:t>
            </a:r>
          </a:p>
          <a:p>
            <a:endParaRPr lang="en-US" dirty="0"/>
          </a:p>
        </p:txBody>
      </p:sp>
      <p:cxnSp>
        <p:nvCxnSpPr>
          <p:cNvPr id="300" name="Straight Arrow Connector 299"/>
          <p:cNvCxnSpPr/>
          <p:nvPr/>
        </p:nvCxnSpPr>
        <p:spPr>
          <a:xfrm rot="5400000">
            <a:off x="-827440" y="3363560"/>
            <a:ext cx="454889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1600200" y="914400"/>
            <a:ext cx="571307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5" name="TextBox 304"/>
          <p:cNvSpPr txBox="1"/>
          <p:nvPr/>
        </p:nvSpPr>
        <p:spPr>
          <a:xfrm rot="16200000">
            <a:off x="875886" y="2873771"/>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306" name="TextBox 305"/>
          <p:cNvSpPr txBox="1"/>
          <p:nvPr/>
        </p:nvSpPr>
        <p:spPr>
          <a:xfrm>
            <a:off x="3964549" y="609600"/>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grpSp>
        <p:nvGrpSpPr>
          <p:cNvPr id="131" name="Group 130"/>
          <p:cNvGrpSpPr/>
          <p:nvPr/>
        </p:nvGrpSpPr>
        <p:grpSpPr>
          <a:xfrm>
            <a:off x="5181600" y="3510552"/>
            <a:ext cx="367404" cy="688067"/>
            <a:chOff x="6256873" y="4087133"/>
            <a:chExt cx="609600" cy="1094466"/>
          </a:xfrm>
          <a:solidFill>
            <a:srgbClr val="0000FF"/>
          </a:solidFill>
        </p:grpSpPr>
        <p:grpSp>
          <p:nvGrpSpPr>
            <p:cNvPr id="132" name="Group 47"/>
            <p:cNvGrpSpPr/>
            <p:nvPr/>
          </p:nvGrpSpPr>
          <p:grpSpPr>
            <a:xfrm>
              <a:off x="6256873" y="4087133"/>
              <a:ext cx="609600" cy="552615"/>
              <a:chOff x="6121401" y="3714585"/>
              <a:chExt cx="609600" cy="552615"/>
            </a:xfrm>
            <a:grpFill/>
          </p:grpSpPr>
          <p:grpSp>
            <p:nvGrpSpPr>
              <p:cNvPr id="134" name="Group 46"/>
              <p:cNvGrpSpPr/>
              <p:nvPr/>
            </p:nvGrpSpPr>
            <p:grpSpPr>
              <a:xfrm>
                <a:off x="6121401" y="3714585"/>
                <a:ext cx="609600" cy="408682"/>
                <a:chOff x="6096000" y="3714585"/>
                <a:chExt cx="609600" cy="408682"/>
              </a:xfrm>
              <a:grpFill/>
            </p:grpSpPr>
            <p:sp>
              <p:nvSpPr>
                <p:cNvPr id="136" name="Rectangle 135"/>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5" name="Rectangle 134"/>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3" name="Trapezoid 132"/>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grpSp>
        <p:nvGrpSpPr>
          <p:cNvPr id="139" name="Group 138"/>
          <p:cNvGrpSpPr/>
          <p:nvPr/>
        </p:nvGrpSpPr>
        <p:grpSpPr>
          <a:xfrm>
            <a:off x="6806691" y="2000703"/>
            <a:ext cx="367404" cy="688067"/>
            <a:chOff x="6256873" y="4087133"/>
            <a:chExt cx="609600" cy="1094466"/>
          </a:xfrm>
          <a:solidFill>
            <a:srgbClr val="0000FF"/>
          </a:solidFill>
        </p:grpSpPr>
        <p:grpSp>
          <p:nvGrpSpPr>
            <p:cNvPr id="140" name="Group 47"/>
            <p:cNvGrpSpPr/>
            <p:nvPr/>
          </p:nvGrpSpPr>
          <p:grpSpPr>
            <a:xfrm>
              <a:off x="6256873" y="4087133"/>
              <a:ext cx="609600" cy="552615"/>
              <a:chOff x="6121401" y="3714585"/>
              <a:chExt cx="609600" cy="552615"/>
            </a:xfrm>
            <a:grpFill/>
          </p:grpSpPr>
          <p:grpSp>
            <p:nvGrpSpPr>
              <p:cNvPr id="142" name="Group 46"/>
              <p:cNvGrpSpPr/>
              <p:nvPr/>
            </p:nvGrpSpPr>
            <p:grpSpPr>
              <a:xfrm>
                <a:off x="6121401" y="3714585"/>
                <a:ext cx="609600" cy="408682"/>
                <a:chOff x="6096000" y="3714585"/>
                <a:chExt cx="609600" cy="408682"/>
              </a:xfrm>
              <a:grpFill/>
            </p:grpSpPr>
            <p:sp>
              <p:nvSpPr>
                <p:cNvPr id="144" name="Rectangle 143"/>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3" name="Rectangle 142"/>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1" name="Trapezoid 140"/>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grpSp>
        <p:nvGrpSpPr>
          <p:cNvPr id="147" name="Group 146"/>
          <p:cNvGrpSpPr/>
          <p:nvPr/>
        </p:nvGrpSpPr>
        <p:grpSpPr>
          <a:xfrm>
            <a:off x="5118996" y="1995380"/>
            <a:ext cx="367404" cy="688067"/>
            <a:chOff x="6256873" y="4087133"/>
            <a:chExt cx="609600" cy="1094466"/>
          </a:xfrm>
          <a:solidFill>
            <a:srgbClr val="0000FF"/>
          </a:solidFill>
        </p:grpSpPr>
        <p:grpSp>
          <p:nvGrpSpPr>
            <p:cNvPr id="148" name="Group 47"/>
            <p:cNvGrpSpPr/>
            <p:nvPr/>
          </p:nvGrpSpPr>
          <p:grpSpPr>
            <a:xfrm>
              <a:off x="6256873" y="4087133"/>
              <a:ext cx="609600" cy="552615"/>
              <a:chOff x="6121401" y="3714585"/>
              <a:chExt cx="609600" cy="552615"/>
            </a:xfrm>
            <a:grpFill/>
          </p:grpSpPr>
          <p:grpSp>
            <p:nvGrpSpPr>
              <p:cNvPr id="150" name="Group 46"/>
              <p:cNvGrpSpPr/>
              <p:nvPr/>
            </p:nvGrpSpPr>
            <p:grpSpPr>
              <a:xfrm>
                <a:off x="6121401" y="3714585"/>
                <a:ext cx="609600" cy="408682"/>
                <a:chOff x="6096000" y="3714585"/>
                <a:chExt cx="609600" cy="408682"/>
              </a:xfrm>
              <a:grpFill/>
            </p:grpSpPr>
            <p:sp>
              <p:nvSpPr>
                <p:cNvPr id="152" name="Rectangle 151"/>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1" name="Rectangle 150"/>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9" name="Trapezoid 148"/>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grpSp>
        <p:nvGrpSpPr>
          <p:cNvPr id="155" name="Group 154"/>
          <p:cNvGrpSpPr/>
          <p:nvPr/>
        </p:nvGrpSpPr>
        <p:grpSpPr>
          <a:xfrm>
            <a:off x="3334007" y="1995380"/>
            <a:ext cx="367404" cy="688067"/>
            <a:chOff x="6256873" y="4087133"/>
            <a:chExt cx="609600" cy="1094466"/>
          </a:xfrm>
          <a:solidFill>
            <a:srgbClr val="0000FF"/>
          </a:solidFill>
        </p:grpSpPr>
        <p:grpSp>
          <p:nvGrpSpPr>
            <p:cNvPr id="156" name="Group 47"/>
            <p:cNvGrpSpPr/>
            <p:nvPr/>
          </p:nvGrpSpPr>
          <p:grpSpPr>
            <a:xfrm>
              <a:off x="6256873" y="4087133"/>
              <a:ext cx="609600" cy="552615"/>
              <a:chOff x="6121401" y="3714585"/>
              <a:chExt cx="609600" cy="552615"/>
            </a:xfrm>
            <a:grpFill/>
          </p:grpSpPr>
          <p:grpSp>
            <p:nvGrpSpPr>
              <p:cNvPr id="158" name="Group 46"/>
              <p:cNvGrpSpPr/>
              <p:nvPr/>
            </p:nvGrpSpPr>
            <p:grpSpPr>
              <a:xfrm>
                <a:off x="6121401" y="3714585"/>
                <a:ext cx="609600" cy="408682"/>
                <a:chOff x="6096000" y="3714585"/>
                <a:chExt cx="609600" cy="408682"/>
              </a:xfrm>
              <a:grpFill/>
            </p:grpSpPr>
            <p:sp>
              <p:nvSpPr>
                <p:cNvPr id="160" name="Rectangle 159"/>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9" name="Rectangle 158"/>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7" name="Trapezoid 156"/>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grpSp>
        <p:nvGrpSpPr>
          <p:cNvPr id="163" name="Group 162"/>
          <p:cNvGrpSpPr/>
          <p:nvPr/>
        </p:nvGrpSpPr>
        <p:grpSpPr>
          <a:xfrm>
            <a:off x="1662991" y="1995380"/>
            <a:ext cx="367404" cy="688067"/>
            <a:chOff x="6256873" y="4087133"/>
            <a:chExt cx="609600" cy="1094466"/>
          </a:xfrm>
          <a:solidFill>
            <a:srgbClr val="0000FF"/>
          </a:solidFill>
        </p:grpSpPr>
        <p:grpSp>
          <p:nvGrpSpPr>
            <p:cNvPr id="164" name="Group 47"/>
            <p:cNvGrpSpPr/>
            <p:nvPr/>
          </p:nvGrpSpPr>
          <p:grpSpPr>
            <a:xfrm>
              <a:off x="6256873" y="4087133"/>
              <a:ext cx="609600" cy="552615"/>
              <a:chOff x="6121401" y="3714585"/>
              <a:chExt cx="609600" cy="552615"/>
            </a:xfrm>
            <a:grpFill/>
          </p:grpSpPr>
          <p:grpSp>
            <p:nvGrpSpPr>
              <p:cNvPr id="166" name="Group 46"/>
              <p:cNvGrpSpPr/>
              <p:nvPr/>
            </p:nvGrpSpPr>
            <p:grpSpPr>
              <a:xfrm>
                <a:off x="6121401" y="3714585"/>
                <a:ext cx="609600" cy="408682"/>
                <a:chOff x="6096000" y="3714585"/>
                <a:chExt cx="609600" cy="408682"/>
              </a:xfrm>
              <a:grpFill/>
            </p:grpSpPr>
            <p:sp>
              <p:nvSpPr>
                <p:cNvPr id="168" name="Rectangle 167"/>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7" name="Rectangle 166"/>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5" name="Trapezoid 164"/>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grpSp>
        <p:nvGrpSpPr>
          <p:cNvPr id="171" name="Group 170"/>
          <p:cNvGrpSpPr/>
          <p:nvPr/>
        </p:nvGrpSpPr>
        <p:grpSpPr>
          <a:xfrm>
            <a:off x="3346252" y="3511920"/>
            <a:ext cx="367404" cy="688067"/>
            <a:chOff x="6256873" y="4087133"/>
            <a:chExt cx="609600" cy="1094466"/>
          </a:xfrm>
          <a:solidFill>
            <a:srgbClr val="0000FF"/>
          </a:solidFill>
        </p:grpSpPr>
        <p:grpSp>
          <p:nvGrpSpPr>
            <p:cNvPr id="172" name="Group 47"/>
            <p:cNvGrpSpPr/>
            <p:nvPr/>
          </p:nvGrpSpPr>
          <p:grpSpPr>
            <a:xfrm>
              <a:off x="6256873" y="4087133"/>
              <a:ext cx="609600" cy="552615"/>
              <a:chOff x="6121401" y="3714585"/>
              <a:chExt cx="609600" cy="552615"/>
            </a:xfrm>
            <a:grpFill/>
          </p:grpSpPr>
          <p:grpSp>
            <p:nvGrpSpPr>
              <p:cNvPr id="174" name="Group 46"/>
              <p:cNvGrpSpPr/>
              <p:nvPr/>
            </p:nvGrpSpPr>
            <p:grpSpPr>
              <a:xfrm>
                <a:off x="6121401" y="3714585"/>
                <a:ext cx="609600" cy="408682"/>
                <a:chOff x="6096000" y="3714585"/>
                <a:chExt cx="609600" cy="408682"/>
              </a:xfrm>
              <a:grpFill/>
            </p:grpSpPr>
            <p:sp>
              <p:nvSpPr>
                <p:cNvPr id="176" name="Rectangle 175"/>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5" name="Rectangle 174"/>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3" name="Trapezoid 172"/>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grpSp>
        <p:nvGrpSpPr>
          <p:cNvPr id="179" name="Group 178"/>
          <p:cNvGrpSpPr/>
          <p:nvPr/>
        </p:nvGrpSpPr>
        <p:grpSpPr>
          <a:xfrm>
            <a:off x="1662991" y="3497879"/>
            <a:ext cx="367404" cy="688067"/>
            <a:chOff x="6256873" y="4087133"/>
            <a:chExt cx="609600" cy="1094466"/>
          </a:xfrm>
          <a:solidFill>
            <a:srgbClr val="0000FF"/>
          </a:solidFill>
        </p:grpSpPr>
        <p:grpSp>
          <p:nvGrpSpPr>
            <p:cNvPr id="180" name="Group 47"/>
            <p:cNvGrpSpPr/>
            <p:nvPr/>
          </p:nvGrpSpPr>
          <p:grpSpPr>
            <a:xfrm>
              <a:off x="6256873" y="4087133"/>
              <a:ext cx="609600" cy="552615"/>
              <a:chOff x="6121401" y="3714585"/>
              <a:chExt cx="609600" cy="552615"/>
            </a:xfrm>
            <a:grpFill/>
          </p:grpSpPr>
          <p:grpSp>
            <p:nvGrpSpPr>
              <p:cNvPr id="182" name="Group 46"/>
              <p:cNvGrpSpPr/>
              <p:nvPr/>
            </p:nvGrpSpPr>
            <p:grpSpPr>
              <a:xfrm>
                <a:off x="6121401" y="3714585"/>
                <a:ext cx="609600" cy="408682"/>
                <a:chOff x="6096000" y="3714585"/>
                <a:chExt cx="609600" cy="408682"/>
              </a:xfrm>
              <a:grpFill/>
            </p:grpSpPr>
            <p:sp>
              <p:nvSpPr>
                <p:cNvPr id="184" name="Rectangle 183"/>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3" name="Rectangle 182"/>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1" name="Trapezoid 180"/>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grpSp>
        <p:nvGrpSpPr>
          <p:cNvPr id="187" name="Group 186"/>
          <p:cNvGrpSpPr/>
          <p:nvPr/>
        </p:nvGrpSpPr>
        <p:grpSpPr>
          <a:xfrm>
            <a:off x="6818936" y="3480233"/>
            <a:ext cx="367404" cy="688067"/>
            <a:chOff x="6256873" y="4087133"/>
            <a:chExt cx="609600" cy="1094466"/>
          </a:xfrm>
          <a:solidFill>
            <a:srgbClr val="0000FF"/>
          </a:solidFill>
        </p:grpSpPr>
        <p:grpSp>
          <p:nvGrpSpPr>
            <p:cNvPr id="188" name="Group 47"/>
            <p:cNvGrpSpPr/>
            <p:nvPr/>
          </p:nvGrpSpPr>
          <p:grpSpPr>
            <a:xfrm>
              <a:off x="6256873" y="4087133"/>
              <a:ext cx="609600" cy="552615"/>
              <a:chOff x="6121401" y="3714585"/>
              <a:chExt cx="609600" cy="552615"/>
            </a:xfrm>
            <a:grpFill/>
          </p:grpSpPr>
          <p:grpSp>
            <p:nvGrpSpPr>
              <p:cNvPr id="190" name="Group 46"/>
              <p:cNvGrpSpPr/>
              <p:nvPr/>
            </p:nvGrpSpPr>
            <p:grpSpPr>
              <a:xfrm>
                <a:off x="6121401" y="3714585"/>
                <a:ext cx="609600" cy="408682"/>
                <a:chOff x="6096000" y="3714585"/>
                <a:chExt cx="609600" cy="408682"/>
              </a:xfrm>
              <a:grpFill/>
            </p:grpSpPr>
            <p:sp>
              <p:nvSpPr>
                <p:cNvPr id="192" name="Rectangle 191"/>
                <p:cNvSpPr/>
                <p:nvPr/>
              </p:nvSpPr>
              <p:spPr>
                <a:xfrm flipH="1" flipV="1">
                  <a:off x="6248400" y="3886200"/>
                  <a:ext cx="350518" cy="457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6096000" y="3714585"/>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6553200" y="3723052"/>
                  <a:ext cx="152400" cy="40021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1" name="Rectangle 190"/>
              <p:cNvSpPr/>
              <p:nvPr/>
            </p:nvSpPr>
            <p:spPr>
              <a:xfrm flipH="1">
                <a:off x="6400799" y="3887973"/>
                <a:ext cx="45719" cy="37922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9" name="Trapezoid 188"/>
            <p:cNvSpPr/>
            <p:nvPr/>
          </p:nvSpPr>
          <p:spPr>
            <a:xfrm>
              <a:off x="6400800" y="4419600"/>
              <a:ext cx="326812" cy="761999"/>
            </a:xfrm>
            <a:prstGeom prst="trapezoid">
              <a:avLst>
                <a:gd name="adj" fmla="val 25000"/>
              </a:avLst>
            </a:prstGeom>
            <a:grp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195" name="Date Placeholder 194"/>
          <p:cNvSpPr>
            <a:spLocks noGrp="1"/>
          </p:cNvSpPr>
          <p:nvPr>
            <p:ph type="dt" sz="half" idx="10"/>
          </p:nvPr>
        </p:nvSpPr>
        <p:spPr/>
        <p:txBody>
          <a:bodyPr/>
          <a:lstStyle/>
          <a:p>
            <a:r>
              <a:rPr lang="en-US"/>
              <a:t>6 December 2016</a:t>
            </a:r>
          </a:p>
        </p:txBody>
      </p:sp>
      <p:sp>
        <p:nvSpPr>
          <p:cNvPr id="196" name="Slide Number Placeholder 195"/>
          <p:cNvSpPr>
            <a:spLocks noGrp="1"/>
          </p:cNvSpPr>
          <p:nvPr>
            <p:ph type="sldNum" sz="quarter" idx="12"/>
          </p:nvPr>
        </p:nvSpPr>
        <p:spPr/>
        <p:txBody>
          <a:bodyPr/>
          <a:lstStyle/>
          <a:p>
            <a:fld id="{5FDDA138-F6F4-F546-8865-B82515508D68}" type="slidenum">
              <a:rPr lang="en-US" smtClean="0"/>
              <a:pPr/>
              <a:t>76</a:t>
            </a:fld>
            <a:endParaRPr lang="en-US"/>
          </a:p>
        </p:txBody>
      </p:sp>
      <p:sp>
        <p:nvSpPr>
          <p:cNvPr id="197" name="Footer Placeholder 196"/>
          <p:cNvSpPr>
            <a:spLocks noGrp="1"/>
          </p:cNvSpPr>
          <p:nvPr>
            <p:ph type="ftr" sz="quarter" idx="11"/>
          </p:nvPr>
        </p:nvSpPr>
        <p:spPr/>
        <p:txBody>
          <a:bodyPr/>
          <a:lstStyle/>
          <a:p>
            <a:r>
              <a:rPr lang="en-US"/>
              <a:t>kay das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39762"/>
          </a:xfrm>
        </p:spPr>
        <p:txBody>
          <a:bodyPr>
            <a:normAutofit/>
          </a:bodyPr>
          <a:lstStyle/>
          <a:p>
            <a:r>
              <a:rPr lang="en-US" sz="2800" dirty="0"/>
              <a:t>Aquarius Test Bed </a:t>
            </a:r>
            <a:r>
              <a:rPr lang="en-US" sz="3200" dirty="0"/>
              <a:t>(</a:t>
            </a:r>
            <a:r>
              <a:rPr lang="en-US" sz="2800" dirty="0"/>
              <a:t>cars, lights, people not to scale</a:t>
            </a:r>
            <a:r>
              <a:rPr lang="en-US" sz="3200" dirty="0"/>
              <a:t>)</a:t>
            </a:r>
            <a:endParaRPr lang="en-US" sz="2667" dirty="0"/>
          </a:p>
        </p:txBody>
      </p:sp>
      <p:sp>
        <p:nvSpPr>
          <p:cNvPr id="6" name="Rectangle 5"/>
          <p:cNvSpPr/>
          <p:nvPr/>
        </p:nvSpPr>
        <p:spPr>
          <a:xfrm>
            <a:off x="3581400" y="5562600"/>
            <a:ext cx="1828800" cy="1066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Control Centre</a:t>
            </a:r>
          </a:p>
        </p:txBody>
      </p:sp>
      <p:grpSp>
        <p:nvGrpSpPr>
          <p:cNvPr id="2" name="Group 306"/>
          <p:cNvGrpSpPr/>
          <p:nvPr/>
        </p:nvGrpSpPr>
        <p:grpSpPr>
          <a:xfrm>
            <a:off x="1600200" y="1053301"/>
            <a:ext cx="5716796" cy="4585499"/>
            <a:chOff x="1600200" y="817879"/>
            <a:chExt cx="5716796" cy="4585499"/>
          </a:xfrm>
        </p:grpSpPr>
        <p:sp>
          <p:nvSpPr>
            <p:cNvPr id="82" name="Rectangle 81"/>
            <p:cNvSpPr/>
            <p:nvPr/>
          </p:nvSpPr>
          <p:spPr>
            <a:xfrm>
              <a:off x="2316195"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600509"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172423"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456737"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030142" y="819369"/>
              <a:ext cx="285804" cy="45698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314455" y="817880"/>
              <a:ext cx="287290" cy="457135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601690" y="139097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1600200" y="167528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1601690" y="2818498"/>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600200" y="3102812"/>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601690" y="4249000"/>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600200" y="4533314"/>
              <a:ext cx="5713073" cy="28580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87"/>
            <p:cNvGrpSpPr/>
            <p:nvPr/>
          </p:nvGrpSpPr>
          <p:grpSpPr>
            <a:xfrm>
              <a:off x="1600200" y="817879"/>
              <a:ext cx="5716796" cy="4585499"/>
              <a:chOff x="1676400" y="1447824"/>
              <a:chExt cx="6096795" cy="4890383"/>
            </a:xfrm>
            <a:solidFill>
              <a:schemeClr val="tx2">
                <a:lumMod val="20000"/>
                <a:lumOff val="80000"/>
                <a:alpha val="0"/>
              </a:schemeClr>
            </a:solidFill>
          </p:grpSpPr>
          <p:sp>
            <p:nvSpPr>
              <p:cNvPr id="5" name="Rectangle 4"/>
              <p:cNvSpPr/>
              <p:nvPr/>
            </p:nvSpPr>
            <p:spPr>
              <a:xfrm>
                <a:off x="1676400" y="1447825"/>
                <a:ext cx="6094413" cy="4876883"/>
              </a:xfrm>
              <a:prstGeom prst="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endCxn id="5" idx="2"/>
              </p:cNvCxnSpPr>
              <p:nvPr/>
            </p:nvCxnSpPr>
            <p:spPr>
              <a:xfrm rot="5400000">
                <a:off x="2286355" y="3885870"/>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395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590759" y="3887061"/>
                <a:ext cx="487847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743952"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894367" y="3886664"/>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047561" y="3887458"/>
                <a:ext cx="487926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199564" y="3887855"/>
                <a:ext cx="488005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351567" y="3888252"/>
                <a:ext cx="488085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503570" y="3888649"/>
                <a:ext cx="4881647"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655573" y="3889046"/>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807180" y="3889840"/>
                <a:ext cx="488244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958786" y="3889840"/>
                <a:ext cx="488403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110789" y="3890237"/>
                <a:ext cx="488482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4262792" y="3890634"/>
                <a:ext cx="488561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414795" y="3891031"/>
                <a:ext cx="4886411"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566004" y="3890633"/>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719198" y="3891428"/>
                <a:ext cx="4887206"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871201" y="3891825"/>
                <a:ext cx="4887999"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5023204" y="3892221"/>
                <a:ext cx="4888794"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181560"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63149"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9151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0675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2199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372353"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5255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1677947" y="3886266"/>
                <a:ext cx="4876883" cy="1"/>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830346"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982747" y="3886267"/>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134750" y="3886664"/>
                <a:ext cx="487767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760851" y="3885869"/>
                <a:ext cx="4876090"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088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56448"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03254" y="3886265"/>
                <a:ext cx="4876883" cy="4"/>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50853"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752" y="3885473"/>
                <a:ext cx="4876883"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539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3063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458747"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11146" y="3886266"/>
                <a:ext cx="4876883" cy="2"/>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327607" y="3892619"/>
                <a:ext cx="4889588"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1676400" y="160022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1676400" y="175263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1676400" y="190503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1676400" y="205743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1676400" y="220983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1676400" y="236224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1676400" y="251464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1676400" y="266704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1676400" y="281944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1676400" y="297185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1676400" y="312425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1676400" y="327665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1676400" y="3429059"/>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1676400" y="358146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1676400" y="373386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1676400" y="3886267"/>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1676400" y="403867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1676400" y="419107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1676400" y="434347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1676400" y="449587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1676400" y="464669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1676400" y="4799094"/>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1676400" y="495149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1676400" y="510390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1676400" y="525630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1676400" y="540870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1676400" y="5561108"/>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1676400" y="5713510"/>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1676400" y="5865913"/>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1676400" y="6018316"/>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1676400" y="1447825"/>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1676400" y="6170711"/>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1676400" y="6323012"/>
                <a:ext cx="6094412" cy="1588"/>
              </a:xfrm>
              <a:prstGeom prst="line">
                <a:avLst/>
              </a:prstGeom>
              <a:grpFill/>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a:off x="4724400" y="3391592"/>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7244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895600" y="34086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2895600" y="1960880"/>
              <a:ext cx="1304995" cy="854430"/>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800600"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2886005" y="48564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895600" y="817880"/>
              <a:ext cx="12287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791005" y="817880"/>
              <a:ext cx="1228795" cy="546898"/>
            </a:xfrm>
            <a:prstGeom prst="rect">
              <a:avLst/>
            </a:prstGeom>
            <a:solidFill>
              <a:schemeClr val="accent3">
                <a:lumMod val="60000"/>
                <a:lumOff val="40000"/>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600200"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600200"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600200"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6619805" y="34086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619805" y="1960880"/>
              <a:ext cx="695395" cy="837342"/>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6619805" y="48564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619805"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1600200" y="817880"/>
              <a:ext cx="695395" cy="546898"/>
            </a:xfrm>
            <a:prstGeom prst="rect">
              <a:avLst/>
            </a:prstGeom>
            <a:solidFill>
              <a:schemeClr val="accent3">
                <a:lumMod val="60000"/>
                <a:lumOff val="4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115"/>
            <p:cNvGrpSpPr/>
            <p:nvPr/>
          </p:nvGrpSpPr>
          <p:grpSpPr>
            <a:xfrm>
              <a:off x="4744026" y="2389794"/>
              <a:ext cx="132773" cy="409286"/>
              <a:chOff x="8534400" y="1608210"/>
              <a:chExt cx="152400" cy="441180"/>
            </a:xfrm>
          </p:grpSpPr>
          <p:sp>
            <p:nvSpPr>
              <p:cNvPr id="113" name="Oval 112"/>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16"/>
            <p:cNvGrpSpPr/>
            <p:nvPr/>
          </p:nvGrpSpPr>
          <p:grpSpPr>
            <a:xfrm>
              <a:off x="2915227" y="2418080"/>
              <a:ext cx="132773" cy="409286"/>
              <a:chOff x="8534400" y="1608210"/>
              <a:chExt cx="152400" cy="441180"/>
            </a:xfrm>
          </p:grpSpPr>
          <p:sp>
            <p:nvSpPr>
              <p:cNvPr id="118" name="Oval 117"/>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20"/>
            <p:cNvGrpSpPr/>
            <p:nvPr/>
          </p:nvGrpSpPr>
          <p:grpSpPr>
            <a:xfrm>
              <a:off x="2895600" y="3837594"/>
              <a:ext cx="132773" cy="409286"/>
              <a:chOff x="8534400" y="1608210"/>
              <a:chExt cx="152400" cy="441180"/>
            </a:xfrm>
          </p:grpSpPr>
          <p:sp>
            <p:nvSpPr>
              <p:cNvPr id="122" name="Oval 121"/>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124"/>
            <p:cNvGrpSpPr/>
            <p:nvPr/>
          </p:nvGrpSpPr>
          <p:grpSpPr>
            <a:xfrm>
              <a:off x="4744027" y="3837594"/>
              <a:ext cx="132773" cy="409286"/>
              <a:chOff x="8534400" y="1608210"/>
              <a:chExt cx="152400" cy="441180"/>
            </a:xfrm>
          </p:grpSpPr>
          <p:sp>
            <p:nvSpPr>
              <p:cNvPr id="126" name="Oval 125"/>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128"/>
            <p:cNvGrpSpPr/>
            <p:nvPr/>
          </p:nvGrpSpPr>
          <p:grpSpPr>
            <a:xfrm>
              <a:off x="6649027" y="2418080"/>
              <a:ext cx="132773" cy="409286"/>
              <a:chOff x="8534400" y="1608210"/>
              <a:chExt cx="152400" cy="441180"/>
            </a:xfrm>
          </p:grpSpPr>
          <p:sp>
            <p:nvSpPr>
              <p:cNvPr id="130" name="Oval 129"/>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132"/>
            <p:cNvGrpSpPr/>
            <p:nvPr/>
          </p:nvGrpSpPr>
          <p:grpSpPr>
            <a:xfrm>
              <a:off x="6629400" y="3837594"/>
              <a:ext cx="132773" cy="409286"/>
              <a:chOff x="8534400" y="1608210"/>
              <a:chExt cx="152400" cy="441180"/>
            </a:xfrm>
          </p:grpSpPr>
          <p:sp>
            <p:nvSpPr>
              <p:cNvPr id="134" name="Oval 133"/>
              <p:cNvSpPr/>
              <p:nvPr/>
            </p:nvSpPr>
            <p:spPr>
              <a:xfrm>
                <a:off x="8534400" y="1905000"/>
                <a:ext cx="152400" cy="144390"/>
              </a:xfrm>
              <a:prstGeom prst="ellipse">
                <a:avLst/>
              </a:prstGeom>
              <a:solidFill>
                <a:srgbClr val="26EC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8534400" y="1760610"/>
                <a:ext cx="152400" cy="144390"/>
              </a:xfrm>
              <a:prstGeom prst="ellipse">
                <a:avLst/>
              </a:prstGeom>
              <a:solidFill>
                <a:srgbClr val="ED74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8534400" y="1608210"/>
                <a:ext cx="152400" cy="14439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9" name="Picture 138"/>
            <p:cNvPicPr>
              <a:picLocks noChangeAspect="1"/>
            </p:cNvPicPr>
            <p:nvPr/>
          </p:nvPicPr>
          <p:blipFill>
            <a:blip r:embed="rId2"/>
            <a:stretch>
              <a:fillRect/>
            </a:stretch>
          </p:blipFill>
          <p:spPr>
            <a:xfrm>
              <a:off x="4876800" y="1695942"/>
              <a:ext cx="166900" cy="415829"/>
            </a:xfrm>
            <a:prstGeom prst="rect">
              <a:avLst/>
            </a:prstGeom>
          </p:spPr>
        </p:pic>
        <p:pic>
          <p:nvPicPr>
            <p:cNvPr id="140" name="Picture 139"/>
            <p:cNvPicPr>
              <a:picLocks noChangeAspect="1"/>
            </p:cNvPicPr>
            <p:nvPr/>
          </p:nvPicPr>
          <p:blipFill>
            <a:blip r:embed="rId2"/>
            <a:stretch>
              <a:fillRect/>
            </a:stretch>
          </p:blipFill>
          <p:spPr>
            <a:xfrm>
              <a:off x="5182975" y="3145251"/>
              <a:ext cx="166900" cy="415829"/>
            </a:xfrm>
            <a:prstGeom prst="rect">
              <a:avLst/>
            </a:prstGeom>
          </p:spPr>
        </p:pic>
        <p:pic>
          <p:nvPicPr>
            <p:cNvPr id="142" name="Picture 141"/>
            <p:cNvPicPr>
              <a:picLocks noChangeAspect="1"/>
            </p:cNvPicPr>
            <p:nvPr/>
          </p:nvPicPr>
          <p:blipFill>
            <a:blip r:embed="rId2"/>
            <a:stretch>
              <a:fillRect/>
            </a:stretch>
          </p:blipFill>
          <p:spPr>
            <a:xfrm>
              <a:off x="5105400" y="935451"/>
              <a:ext cx="166900" cy="415829"/>
            </a:xfrm>
            <a:prstGeom prst="rect">
              <a:avLst/>
            </a:prstGeom>
          </p:spPr>
        </p:pic>
        <p:pic>
          <p:nvPicPr>
            <p:cNvPr id="143" name="Picture 142"/>
            <p:cNvPicPr>
              <a:picLocks noChangeAspect="1"/>
            </p:cNvPicPr>
            <p:nvPr/>
          </p:nvPicPr>
          <p:blipFill>
            <a:blip r:embed="rId2"/>
            <a:stretch>
              <a:fillRect/>
            </a:stretch>
          </p:blipFill>
          <p:spPr>
            <a:xfrm>
              <a:off x="4724400" y="4745451"/>
              <a:ext cx="166900" cy="415829"/>
            </a:xfrm>
            <a:prstGeom prst="rect">
              <a:avLst/>
            </a:prstGeom>
          </p:spPr>
        </p:pic>
        <p:pic>
          <p:nvPicPr>
            <p:cNvPr id="144" name="Picture 143"/>
            <p:cNvPicPr>
              <a:picLocks noChangeAspect="1"/>
            </p:cNvPicPr>
            <p:nvPr/>
          </p:nvPicPr>
          <p:blipFill>
            <a:blip r:embed="rId2"/>
            <a:stretch>
              <a:fillRect/>
            </a:stretch>
          </p:blipFill>
          <p:spPr>
            <a:xfrm>
              <a:off x="3048000" y="3831051"/>
              <a:ext cx="166900" cy="415829"/>
            </a:xfrm>
            <a:prstGeom prst="rect">
              <a:avLst/>
            </a:prstGeom>
          </p:spPr>
        </p:pic>
        <p:pic>
          <p:nvPicPr>
            <p:cNvPr id="145" name="Picture 144"/>
            <p:cNvPicPr>
              <a:picLocks noChangeAspect="1"/>
            </p:cNvPicPr>
            <p:nvPr/>
          </p:nvPicPr>
          <p:blipFill>
            <a:blip r:embed="rId2"/>
            <a:stretch>
              <a:fillRect/>
            </a:stretch>
          </p:blipFill>
          <p:spPr>
            <a:xfrm>
              <a:off x="2971800" y="2457942"/>
              <a:ext cx="166900" cy="415829"/>
            </a:xfrm>
            <a:prstGeom prst="rect">
              <a:avLst/>
            </a:prstGeom>
          </p:spPr>
        </p:pic>
        <p:pic>
          <p:nvPicPr>
            <p:cNvPr id="146" name="Picture 145"/>
            <p:cNvPicPr>
              <a:picLocks noChangeAspect="1"/>
            </p:cNvPicPr>
            <p:nvPr/>
          </p:nvPicPr>
          <p:blipFill>
            <a:blip r:embed="rId2"/>
            <a:stretch>
              <a:fillRect/>
            </a:stretch>
          </p:blipFill>
          <p:spPr>
            <a:xfrm>
              <a:off x="6767300" y="3221451"/>
              <a:ext cx="166900" cy="415829"/>
            </a:xfrm>
            <a:prstGeom prst="rect">
              <a:avLst/>
            </a:prstGeom>
          </p:spPr>
        </p:pic>
        <p:pic>
          <p:nvPicPr>
            <p:cNvPr id="147" name="Picture 146"/>
            <p:cNvPicPr>
              <a:picLocks noChangeAspect="1"/>
            </p:cNvPicPr>
            <p:nvPr/>
          </p:nvPicPr>
          <p:blipFill>
            <a:blip r:embed="rId2"/>
            <a:stretch>
              <a:fillRect/>
            </a:stretch>
          </p:blipFill>
          <p:spPr>
            <a:xfrm>
              <a:off x="6614900" y="3069051"/>
              <a:ext cx="166900" cy="415829"/>
            </a:xfrm>
            <a:prstGeom prst="rect">
              <a:avLst/>
            </a:prstGeom>
          </p:spPr>
        </p:pic>
        <p:pic>
          <p:nvPicPr>
            <p:cNvPr id="154" name="Picture 153"/>
            <p:cNvPicPr>
              <a:picLocks noChangeAspect="1"/>
            </p:cNvPicPr>
            <p:nvPr/>
          </p:nvPicPr>
          <p:blipFill>
            <a:blip r:embed="rId3"/>
            <a:stretch>
              <a:fillRect/>
            </a:stretch>
          </p:blipFill>
          <p:spPr>
            <a:xfrm flipH="1">
              <a:off x="3276600" y="3818808"/>
              <a:ext cx="140327" cy="417716"/>
            </a:xfrm>
            <a:prstGeom prst="rect">
              <a:avLst/>
            </a:prstGeom>
          </p:spPr>
        </p:pic>
        <p:pic>
          <p:nvPicPr>
            <p:cNvPr id="155" name="Picture 154"/>
            <p:cNvPicPr>
              <a:picLocks noChangeAspect="1"/>
            </p:cNvPicPr>
            <p:nvPr/>
          </p:nvPicPr>
          <p:blipFill>
            <a:blip r:embed="rId3"/>
            <a:stretch>
              <a:fillRect/>
            </a:stretch>
          </p:blipFill>
          <p:spPr>
            <a:xfrm flipH="1">
              <a:off x="4888873" y="3829164"/>
              <a:ext cx="140327" cy="417716"/>
            </a:xfrm>
            <a:prstGeom prst="rect">
              <a:avLst/>
            </a:prstGeom>
          </p:spPr>
        </p:pic>
        <p:pic>
          <p:nvPicPr>
            <p:cNvPr id="157" name="Picture 156"/>
            <p:cNvPicPr>
              <a:picLocks noChangeAspect="1"/>
            </p:cNvPicPr>
            <p:nvPr/>
          </p:nvPicPr>
          <p:blipFill>
            <a:blip r:embed="rId3"/>
            <a:stretch>
              <a:fillRect/>
            </a:stretch>
          </p:blipFill>
          <p:spPr>
            <a:xfrm flipH="1">
              <a:off x="2133600" y="3789680"/>
              <a:ext cx="140327" cy="417716"/>
            </a:xfrm>
            <a:prstGeom prst="rect">
              <a:avLst/>
            </a:prstGeom>
          </p:spPr>
        </p:pic>
        <p:pic>
          <p:nvPicPr>
            <p:cNvPr id="158" name="Picture 157"/>
            <p:cNvPicPr>
              <a:picLocks noChangeAspect="1"/>
            </p:cNvPicPr>
            <p:nvPr/>
          </p:nvPicPr>
          <p:blipFill>
            <a:blip r:embed="rId3"/>
            <a:stretch>
              <a:fillRect/>
            </a:stretch>
          </p:blipFill>
          <p:spPr>
            <a:xfrm flipH="1">
              <a:off x="3364873" y="2113280"/>
              <a:ext cx="140327" cy="417716"/>
            </a:xfrm>
            <a:prstGeom prst="rect">
              <a:avLst/>
            </a:prstGeom>
          </p:spPr>
        </p:pic>
        <p:pic>
          <p:nvPicPr>
            <p:cNvPr id="159" name="Picture 158"/>
            <p:cNvPicPr>
              <a:picLocks noChangeAspect="1"/>
            </p:cNvPicPr>
            <p:nvPr/>
          </p:nvPicPr>
          <p:blipFill>
            <a:blip r:embed="rId3"/>
            <a:stretch>
              <a:fillRect/>
            </a:stretch>
          </p:blipFill>
          <p:spPr>
            <a:xfrm flipH="1">
              <a:off x="4812673" y="970280"/>
              <a:ext cx="140327" cy="417716"/>
            </a:xfrm>
            <a:prstGeom prst="rect">
              <a:avLst/>
            </a:prstGeom>
          </p:spPr>
        </p:pic>
        <p:pic>
          <p:nvPicPr>
            <p:cNvPr id="160" name="Picture 159"/>
            <p:cNvPicPr>
              <a:picLocks noChangeAspect="1"/>
            </p:cNvPicPr>
            <p:nvPr/>
          </p:nvPicPr>
          <p:blipFill>
            <a:blip r:embed="rId3"/>
            <a:stretch>
              <a:fillRect/>
            </a:stretch>
          </p:blipFill>
          <p:spPr>
            <a:xfrm flipH="1">
              <a:off x="3974473" y="2418080"/>
              <a:ext cx="140327" cy="417716"/>
            </a:xfrm>
            <a:prstGeom prst="rect">
              <a:avLst/>
            </a:prstGeom>
          </p:spPr>
        </p:pic>
        <p:pic>
          <p:nvPicPr>
            <p:cNvPr id="161" name="Picture 160"/>
            <p:cNvPicPr>
              <a:picLocks noChangeAspect="1"/>
            </p:cNvPicPr>
            <p:nvPr/>
          </p:nvPicPr>
          <p:blipFill>
            <a:blip r:embed="rId3"/>
            <a:stretch>
              <a:fillRect/>
            </a:stretch>
          </p:blipFill>
          <p:spPr>
            <a:xfrm flipH="1">
              <a:off x="3200400" y="2418080"/>
              <a:ext cx="140327" cy="417716"/>
            </a:xfrm>
            <a:prstGeom prst="rect">
              <a:avLst/>
            </a:prstGeom>
          </p:spPr>
        </p:pic>
        <p:pic>
          <p:nvPicPr>
            <p:cNvPr id="162" name="Picture 161"/>
            <p:cNvPicPr>
              <a:picLocks noChangeAspect="1"/>
            </p:cNvPicPr>
            <p:nvPr/>
          </p:nvPicPr>
          <p:blipFill>
            <a:blip r:embed="rId3"/>
            <a:stretch>
              <a:fillRect/>
            </a:stretch>
          </p:blipFill>
          <p:spPr>
            <a:xfrm flipH="1">
              <a:off x="3962400" y="4780280"/>
              <a:ext cx="140327" cy="417716"/>
            </a:xfrm>
            <a:prstGeom prst="rect">
              <a:avLst/>
            </a:prstGeom>
          </p:spPr>
        </p:pic>
        <p:pic>
          <p:nvPicPr>
            <p:cNvPr id="163" name="Picture 162"/>
            <p:cNvPicPr>
              <a:picLocks noChangeAspect="1"/>
            </p:cNvPicPr>
            <p:nvPr/>
          </p:nvPicPr>
          <p:blipFill>
            <a:blip r:embed="rId3"/>
            <a:stretch>
              <a:fillRect/>
            </a:stretch>
          </p:blipFill>
          <p:spPr>
            <a:xfrm flipH="1">
              <a:off x="5029200" y="4704080"/>
              <a:ext cx="140327" cy="417716"/>
            </a:xfrm>
            <a:prstGeom prst="rect">
              <a:avLst/>
            </a:prstGeom>
          </p:spPr>
        </p:pic>
        <p:pic>
          <p:nvPicPr>
            <p:cNvPr id="164" name="Picture 163"/>
            <p:cNvPicPr>
              <a:picLocks noChangeAspect="1"/>
            </p:cNvPicPr>
            <p:nvPr/>
          </p:nvPicPr>
          <p:blipFill>
            <a:blip r:embed="rId3"/>
            <a:stretch>
              <a:fillRect/>
            </a:stretch>
          </p:blipFill>
          <p:spPr>
            <a:xfrm flipH="1">
              <a:off x="4800600" y="2418080"/>
              <a:ext cx="140327" cy="417716"/>
            </a:xfrm>
            <a:prstGeom prst="rect">
              <a:avLst/>
            </a:prstGeom>
          </p:spPr>
        </p:pic>
        <p:pic>
          <p:nvPicPr>
            <p:cNvPr id="165" name="Picture 16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982188" y="2041001"/>
              <a:ext cx="208812" cy="205891"/>
            </a:xfrm>
            <a:prstGeom prst="rect">
              <a:avLst/>
            </a:prstGeom>
          </p:spPr>
        </p:pic>
        <p:pic>
          <p:nvPicPr>
            <p:cNvPr id="166" name="Picture 16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429000" y="3964789"/>
              <a:ext cx="208812" cy="205891"/>
            </a:xfrm>
            <a:prstGeom prst="rect">
              <a:avLst/>
            </a:prstGeom>
          </p:spPr>
        </p:pic>
        <p:grpSp>
          <p:nvGrpSpPr>
            <p:cNvPr id="54" name="Group 166"/>
            <p:cNvGrpSpPr/>
            <p:nvPr/>
          </p:nvGrpSpPr>
          <p:grpSpPr>
            <a:xfrm>
              <a:off x="2723949" y="4475480"/>
              <a:ext cx="171651" cy="427216"/>
              <a:chOff x="1143000" y="1955032"/>
              <a:chExt cx="914400" cy="1245368"/>
            </a:xfrm>
          </p:grpSpPr>
          <p:sp>
            <p:nvSpPr>
              <p:cNvPr id="168" name="Alternate Process 167"/>
              <p:cNvSpPr/>
              <p:nvPr/>
            </p:nvSpPr>
            <p:spPr>
              <a:xfrm>
                <a:off x="1184208" y="1955032"/>
                <a:ext cx="822960" cy="1245368"/>
              </a:xfrm>
              <a:prstGeom prst="flowChartAlternateProcess">
                <a:avLst/>
              </a:prstGeom>
              <a:solidFill>
                <a:srgbClr val="3366FF"/>
              </a:solidFill>
              <a:ln/>
            </p:spPr>
            <p:style>
              <a:lnRef idx="1">
                <a:schemeClr val="accent1"/>
              </a:lnRef>
              <a:fillRef idx="3">
                <a:schemeClr val="accent1"/>
              </a:fillRef>
              <a:effectRef idx="2">
                <a:schemeClr val="accent1"/>
              </a:effectRef>
              <a:fontRef idx="minor">
                <a:schemeClr val="lt1"/>
              </a:fontRef>
            </p:style>
          </p:sp>
          <p:sp>
            <p:nvSpPr>
              <p:cNvPr id="169" name="Alternate Process 168"/>
              <p:cNvSpPr/>
              <p:nvPr/>
            </p:nvSpPr>
            <p:spPr>
              <a:xfrm>
                <a:off x="1905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Alternate Process 169"/>
              <p:cNvSpPr/>
              <p:nvPr/>
            </p:nvSpPr>
            <p:spPr>
              <a:xfrm>
                <a:off x="1143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Alternate Process 170"/>
              <p:cNvSpPr/>
              <p:nvPr/>
            </p:nvSpPr>
            <p:spPr>
              <a:xfrm>
                <a:off x="1143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Alternate Process 171"/>
              <p:cNvSpPr/>
              <p:nvPr/>
            </p:nvSpPr>
            <p:spPr>
              <a:xfrm>
                <a:off x="1905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Trapezoid 172"/>
              <p:cNvSpPr/>
              <p:nvPr/>
            </p:nvSpPr>
            <p:spPr>
              <a:xfrm>
                <a:off x="1295400" y="2163752"/>
                <a:ext cx="609600" cy="350848"/>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55" name="Group 180"/>
            <p:cNvGrpSpPr/>
            <p:nvPr/>
          </p:nvGrpSpPr>
          <p:grpSpPr>
            <a:xfrm>
              <a:off x="4552748" y="4932680"/>
              <a:ext cx="171652" cy="427216"/>
              <a:chOff x="5238549" y="4495800"/>
              <a:chExt cx="171652" cy="427216"/>
            </a:xfrm>
          </p:grpSpPr>
          <p:sp>
            <p:nvSpPr>
              <p:cNvPr id="175" name="Alternate Process 174"/>
              <p:cNvSpPr/>
              <p:nvPr/>
            </p:nvSpPr>
            <p:spPr>
              <a:xfrm>
                <a:off x="5246285" y="4495800"/>
                <a:ext cx="154486" cy="427216"/>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176" name="Alternate Process 175"/>
              <p:cNvSpPr/>
              <p:nvPr/>
            </p:nvSpPr>
            <p:spPr>
              <a:xfrm>
                <a:off x="5381592"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Alternate Process 176"/>
              <p:cNvSpPr/>
              <p:nvPr/>
            </p:nvSpPr>
            <p:spPr>
              <a:xfrm>
                <a:off x="5238549"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Alternate Process 177"/>
              <p:cNvSpPr/>
              <p:nvPr/>
            </p:nvSpPr>
            <p:spPr>
              <a:xfrm>
                <a:off x="5238549"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Alternate Process 178"/>
              <p:cNvSpPr/>
              <p:nvPr/>
            </p:nvSpPr>
            <p:spPr>
              <a:xfrm>
                <a:off x="5381592"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Trapezoid 179"/>
              <p:cNvSpPr/>
              <p:nvPr/>
            </p:nvSpPr>
            <p:spPr>
              <a:xfrm>
                <a:off x="5267158"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56" name="Group 188"/>
            <p:cNvGrpSpPr/>
            <p:nvPr/>
          </p:nvGrpSpPr>
          <p:grpSpPr>
            <a:xfrm rot="16200000">
              <a:off x="6787166" y="4119099"/>
              <a:ext cx="171652" cy="427216"/>
              <a:chOff x="5543348" y="4495800"/>
              <a:chExt cx="171652" cy="427216"/>
            </a:xfrm>
          </p:grpSpPr>
          <p:sp>
            <p:nvSpPr>
              <p:cNvPr id="183" name="Alternate Process 182"/>
              <p:cNvSpPr/>
              <p:nvPr/>
            </p:nvSpPr>
            <p:spPr>
              <a:xfrm>
                <a:off x="5551084" y="4495800"/>
                <a:ext cx="154486" cy="427216"/>
              </a:xfrm>
              <a:prstGeom prst="flowChartAlternateProcess">
                <a:avLst/>
              </a:prstGeom>
              <a:solidFill>
                <a:srgbClr val="FFFF00"/>
              </a:solidFill>
              <a:ln/>
            </p:spPr>
            <p:style>
              <a:lnRef idx="1">
                <a:schemeClr val="accent1"/>
              </a:lnRef>
              <a:fillRef idx="3">
                <a:schemeClr val="accent1"/>
              </a:fillRef>
              <a:effectRef idx="2">
                <a:schemeClr val="accent1"/>
              </a:effectRef>
              <a:fontRef idx="minor">
                <a:schemeClr val="lt1"/>
              </a:fontRef>
            </p:style>
          </p:sp>
          <p:sp>
            <p:nvSpPr>
              <p:cNvPr id="184" name="Alternate Process 183"/>
              <p:cNvSpPr/>
              <p:nvPr/>
            </p:nvSpPr>
            <p:spPr>
              <a:xfrm>
                <a:off x="5686391"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Alternate Process 184"/>
              <p:cNvSpPr/>
              <p:nvPr/>
            </p:nvSpPr>
            <p:spPr>
              <a:xfrm>
                <a:off x="5543348"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Alternate Process 185"/>
              <p:cNvSpPr/>
              <p:nvPr/>
            </p:nvSpPr>
            <p:spPr>
              <a:xfrm>
                <a:off x="5543348"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Alternate Process 186"/>
              <p:cNvSpPr/>
              <p:nvPr/>
            </p:nvSpPr>
            <p:spPr>
              <a:xfrm>
                <a:off x="5686391"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Trapezoid 187"/>
              <p:cNvSpPr/>
              <p:nvPr/>
            </p:nvSpPr>
            <p:spPr>
              <a:xfrm>
                <a:off x="5571957"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57" name="Group 189"/>
            <p:cNvGrpSpPr/>
            <p:nvPr/>
          </p:nvGrpSpPr>
          <p:grpSpPr>
            <a:xfrm rot="5400000">
              <a:off x="6000548" y="4475480"/>
              <a:ext cx="171652" cy="427216"/>
              <a:chOff x="5238549" y="4495800"/>
              <a:chExt cx="171652" cy="427216"/>
            </a:xfrm>
          </p:grpSpPr>
          <p:sp>
            <p:nvSpPr>
              <p:cNvPr id="191" name="Alternate Process 190"/>
              <p:cNvSpPr/>
              <p:nvPr/>
            </p:nvSpPr>
            <p:spPr>
              <a:xfrm>
                <a:off x="5246285" y="4495800"/>
                <a:ext cx="154486" cy="427216"/>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192" name="Alternate Process 191"/>
              <p:cNvSpPr/>
              <p:nvPr/>
            </p:nvSpPr>
            <p:spPr>
              <a:xfrm>
                <a:off x="5381592"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Alternate Process 192"/>
              <p:cNvSpPr/>
              <p:nvPr/>
            </p:nvSpPr>
            <p:spPr>
              <a:xfrm>
                <a:off x="5238549"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Alternate Process 193"/>
              <p:cNvSpPr/>
              <p:nvPr/>
            </p:nvSpPr>
            <p:spPr>
              <a:xfrm>
                <a:off x="5238549"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Alternate Process 194"/>
              <p:cNvSpPr/>
              <p:nvPr/>
            </p:nvSpPr>
            <p:spPr>
              <a:xfrm>
                <a:off x="5381592"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rapezoid 195"/>
              <p:cNvSpPr/>
              <p:nvPr/>
            </p:nvSpPr>
            <p:spPr>
              <a:xfrm>
                <a:off x="5267158"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58" name="Group 196"/>
            <p:cNvGrpSpPr/>
            <p:nvPr/>
          </p:nvGrpSpPr>
          <p:grpSpPr>
            <a:xfrm>
              <a:off x="4552749" y="2418080"/>
              <a:ext cx="171651" cy="427216"/>
              <a:chOff x="1143000" y="1955032"/>
              <a:chExt cx="914400" cy="1245368"/>
            </a:xfrm>
          </p:grpSpPr>
          <p:sp>
            <p:nvSpPr>
              <p:cNvPr id="198" name="Alternate Process 197"/>
              <p:cNvSpPr/>
              <p:nvPr/>
            </p:nvSpPr>
            <p:spPr>
              <a:xfrm>
                <a:off x="1184208" y="1955032"/>
                <a:ext cx="822960" cy="1245368"/>
              </a:xfrm>
              <a:prstGeom prst="flowChartAlternateProcess">
                <a:avLst/>
              </a:prstGeom>
              <a:solidFill>
                <a:srgbClr val="3366FF"/>
              </a:solidFill>
              <a:ln/>
            </p:spPr>
            <p:style>
              <a:lnRef idx="1">
                <a:schemeClr val="accent1"/>
              </a:lnRef>
              <a:fillRef idx="3">
                <a:schemeClr val="accent1"/>
              </a:fillRef>
              <a:effectRef idx="2">
                <a:schemeClr val="accent1"/>
              </a:effectRef>
              <a:fontRef idx="minor">
                <a:schemeClr val="lt1"/>
              </a:fontRef>
            </p:style>
          </p:sp>
          <p:sp>
            <p:nvSpPr>
              <p:cNvPr id="199" name="Alternate Process 198"/>
              <p:cNvSpPr/>
              <p:nvPr/>
            </p:nvSpPr>
            <p:spPr>
              <a:xfrm>
                <a:off x="1905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Alternate Process 199"/>
              <p:cNvSpPr/>
              <p:nvPr/>
            </p:nvSpPr>
            <p:spPr>
              <a:xfrm>
                <a:off x="1143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Alternate Process 200"/>
              <p:cNvSpPr/>
              <p:nvPr/>
            </p:nvSpPr>
            <p:spPr>
              <a:xfrm>
                <a:off x="1143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Alternate Process 201"/>
              <p:cNvSpPr/>
              <p:nvPr/>
            </p:nvSpPr>
            <p:spPr>
              <a:xfrm>
                <a:off x="1905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Trapezoid 202"/>
              <p:cNvSpPr/>
              <p:nvPr/>
            </p:nvSpPr>
            <p:spPr>
              <a:xfrm>
                <a:off x="1295400" y="2163752"/>
                <a:ext cx="609600" cy="350848"/>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59" name="Group 203"/>
            <p:cNvGrpSpPr/>
            <p:nvPr/>
          </p:nvGrpSpPr>
          <p:grpSpPr>
            <a:xfrm rot="11463451">
              <a:off x="4284773" y="3883368"/>
              <a:ext cx="171651" cy="427216"/>
              <a:chOff x="1143000" y="1955032"/>
              <a:chExt cx="914400" cy="1245368"/>
            </a:xfrm>
          </p:grpSpPr>
          <p:sp>
            <p:nvSpPr>
              <p:cNvPr id="205" name="Alternate Process 204"/>
              <p:cNvSpPr/>
              <p:nvPr/>
            </p:nvSpPr>
            <p:spPr>
              <a:xfrm>
                <a:off x="1184208" y="1955032"/>
                <a:ext cx="822960" cy="1245368"/>
              </a:xfrm>
              <a:prstGeom prst="flowChartAlternateProcess">
                <a:avLst/>
              </a:prstGeom>
              <a:solidFill>
                <a:srgbClr val="3366FF"/>
              </a:solidFill>
              <a:ln/>
            </p:spPr>
            <p:style>
              <a:lnRef idx="1">
                <a:schemeClr val="accent1"/>
              </a:lnRef>
              <a:fillRef idx="3">
                <a:schemeClr val="accent1"/>
              </a:fillRef>
              <a:effectRef idx="2">
                <a:schemeClr val="accent1"/>
              </a:effectRef>
              <a:fontRef idx="minor">
                <a:schemeClr val="lt1"/>
              </a:fontRef>
            </p:style>
          </p:sp>
          <p:sp>
            <p:nvSpPr>
              <p:cNvPr id="206" name="Alternate Process 205"/>
              <p:cNvSpPr/>
              <p:nvPr/>
            </p:nvSpPr>
            <p:spPr>
              <a:xfrm>
                <a:off x="1905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Alternate Process 206"/>
              <p:cNvSpPr/>
              <p:nvPr/>
            </p:nvSpPr>
            <p:spPr>
              <a:xfrm>
                <a:off x="1143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Alternate Process 207"/>
              <p:cNvSpPr/>
              <p:nvPr/>
            </p:nvSpPr>
            <p:spPr>
              <a:xfrm>
                <a:off x="1143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Alternate Process 208"/>
              <p:cNvSpPr/>
              <p:nvPr/>
            </p:nvSpPr>
            <p:spPr>
              <a:xfrm>
                <a:off x="1905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Trapezoid 209"/>
              <p:cNvSpPr/>
              <p:nvPr/>
            </p:nvSpPr>
            <p:spPr>
              <a:xfrm>
                <a:off x="1295400" y="2163752"/>
                <a:ext cx="609600" cy="350848"/>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0" name="Group 210"/>
            <p:cNvGrpSpPr/>
            <p:nvPr/>
          </p:nvGrpSpPr>
          <p:grpSpPr>
            <a:xfrm rot="5400000">
              <a:off x="1956583" y="1579880"/>
              <a:ext cx="171651" cy="427216"/>
              <a:chOff x="1143000" y="1955032"/>
              <a:chExt cx="914400" cy="1245368"/>
            </a:xfrm>
          </p:grpSpPr>
          <p:sp>
            <p:nvSpPr>
              <p:cNvPr id="212" name="Alternate Process 211"/>
              <p:cNvSpPr/>
              <p:nvPr/>
            </p:nvSpPr>
            <p:spPr>
              <a:xfrm>
                <a:off x="1184208" y="1955032"/>
                <a:ext cx="822960" cy="1245368"/>
              </a:xfrm>
              <a:prstGeom prst="flowChartAlternateProcess">
                <a:avLst/>
              </a:prstGeom>
              <a:solidFill>
                <a:srgbClr val="3366FF"/>
              </a:solidFill>
              <a:ln/>
            </p:spPr>
            <p:style>
              <a:lnRef idx="1">
                <a:schemeClr val="accent1"/>
              </a:lnRef>
              <a:fillRef idx="3">
                <a:schemeClr val="accent1"/>
              </a:fillRef>
              <a:effectRef idx="2">
                <a:schemeClr val="accent1"/>
              </a:effectRef>
              <a:fontRef idx="minor">
                <a:schemeClr val="lt1"/>
              </a:fontRef>
            </p:style>
          </p:sp>
          <p:sp>
            <p:nvSpPr>
              <p:cNvPr id="213" name="Alternate Process 212"/>
              <p:cNvSpPr/>
              <p:nvPr/>
            </p:nvSpPr>
            <p:spPr>
              <a:xfrm>
                <a:off x="1905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Alternate Process 213"/>
              <p:cNvSpPr/>
              <p:nvPr/>
            </p:nvSpPr>
            <p:spPr>
              <a:xfrm>
                <a:off x="1143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Alternate Process 214"/>
              <p:cNvSpPr/>
              <p:nvPr/>
            </p:nvSpPr>
            <p:spPr>
              <a:xfrm>
                <a:off x="1143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Alternate Process 215"/>
              <p:cNvSpPr/>
              <p:nvPr/>
            </p:nvSpPr>
            <p:spPr>
              <a:xfrm>
                <a:off x="1905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Trapezoid 216"/>
              <p:cNvSpPr/>
              <p:nvPr/>
            </p:nvSpPr>
            <p:spPr>
              <a:xfrm>
                <a:off x="1295400" y="2163752"/>
                <a:ext cx="609600" cy="350848"/>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1" name="Group 217"/>
            <p:cNvGrpSpPr/>
            <p:nvPr/>
          </p:nvGrpSpPr>
          <p:grpSpPr>
            <a:xfrm>
              <a:off x="4476548" y="3320886"/>
              <a:ext cx="171652" cy="427216"/>
              <a:chOff x="5238549" y="4495800"/>
              <a:chExt cx="171652" cy="427216"/>
            </a:xfrm>
          </p:grpSpPr>
          <p:sp>
            <p:nvSpPr>
              <p:cNvPr id="219" name="Alternate Process 218"/>
              <p:cNvSpPr/>
              <p:nvPr/>
            </p:nvSpPr>
            <p:spPr>
              <a:xfrm>
                <a:off x="5246285" y="4495800"/>
                <a:ext cx="154486" cy="427216"/>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20" name="Alternate Process 219"/>
              <p:cNvSpPr/>
              <p:nvPr/>
            </p:nvSpPr>
            <p:spPr>
              <a:xfrm>
                <a:off x="5381592"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Alternate Process 220"/>
              <p:cNvSpPr/>
              <p:nvPr/>
            </p:nvSpPr>
            <p:spPr>
              <a:xfrm>
                <a:off x="5238549"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Alternate Process 221"/>
              <p:cNvSpPr/>
              <p:nvPr/>
            </p:nvSpPr>
            <p:spPr>
              <a:xfrm>
                <a:off x="5238549"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Alternate Process 222"/>
              <p:cNvSpPr/>
              <p:nvPr/>
            </p:nvSpPr>
            <p:spPr>
              <a:xfrm>
                <a:off x="5381592"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Trapezoid 223"/>
              <p:cNvSpPr/>
              <p:nvPr/>
            </p:nvSpPr>
            <p:spPr>
              <a:xfrm>
                <a:off x="5267158"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2" name="Group 224"/>
            <p:cNvGrpSpPr/>
            <p:nvPr/>
          </p:nvGrpSpPr>
          <p:grpSpPr>
            <a:xfrm rot="943750">
              <a:off x="6379294" y="3271548"/>
              <a:ext cx="171652" cy="427216"/>
              <a:chOff x="5238549" y="4495800"/>
              <a:chExt cx="171652" cy="427216"/>
            </a:xfrm>
          </p:grpSpPr>
          <p:sp>
            <p:nvSpPr>
              <p:cNvPr id="226" name="Alternate Process 225"/>
              <p:cNvSpPr/>
              <p:nvPr/>
            </p:nvSpPr>
            <p:spPr>
              <a:xfrm>
                <a:off x="5246285" y="4495800"/>
                <a:ext cx="154486" cy="427216"/>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27" name="Alternate Process 226"/>
              <p:cNvSpPr/>
              <p:nvPr/>
            </p:nvSpPr>
            <p:spPr>
              <a:xfrm>
                <a:off x="5381592"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Alternate Process 227"/>
              <p:cNvSpPr/>
              <p:nvPr/>
            </p:nvSpPr>
            <p:spPr>
              <a:xfrm>
                <a:off x="5238549"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Alternate Process 228"/>
              <p:cNvSpPr/>
              <p:nvPr/>
            </p:nvSpPr>
            <p:spPr>
              <a:xfrm>
                <a:off x="5238549"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Alternate Process 229"/>
              <p:cNvSpPr/>
              <p:nvPr/>
            </p:nvSpPr>
            <p:spPr>
              <a:xfrm>
                <a:off x="5381592"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Trapezoid 230"/>
              <p:cNvSpPr/>
              <p:nvPr/>
            </p:nvSpPr>
            <p:spPr>
              <a:xfrm>
                <a:off x="5267158"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3" name="Group 231"/>
            <p:cNvGrpSpPr/>
            <p:nvPr/>
          </p:nvGrpSpPr>
          <p:grpSpPr>
            <a:xfrm rot="16200000">
              <a:off x="6833382" y="4271499"/>
              <a:ext cx="171652" cy="427216"/>
              <a:chOff x="5543348" y="4495800"/>
              <a:chExt cx="171652" cy="427216"/>
            </a:xfrm>
          </p:grpSpPr>
          <p:sp>
            <p:nvSpPr>
              <p:cNvPr id="233" name="Alternate Process 232"/>
              <p:cNvSpPr/>
              <p:nvPr/>
            </p:nvSpPr>
            <p:spPr>
              <a:xfrm>
                <a:off x="5551084" y="4495800"/>
                <a:ext cx="154486" cy="427216"/>
              </a:xfrm>
              <a:prstGeom prst="flowChartAlternateProcess">
                <a:avLst/>
              </a:prstGeom>
              <a:solidFill>
                <a:srgbClr val="FFFF00"/>
              </a:solidFill>
              <a:ln/>
            </p:spPr>
            <p:style>
              <a:lnRef idx="1">
                <a:schemeClr val="accent1"/>
              </a:lnRef>
              <a:fillRef idx="3">
                <a:schemeClr val="accent1"/>
              </a:fillRef>
              <a:effectRef idx="2">
                <a:schemeClr val="accent1"/>
              </a:effectRef>
              <a:fontRef idx="minor">
                <a:schemeClr val="lt1"/>
              </a:fontRef>
            </p:style>
          </p:sp>
          <p:sp>
            <p:nvSpPr>
              <p:cNvPr id="234" name="Alternate Process 233"/>
              <p:cNvSpPr/>
              <p:nvPr/>
            </p:nvSpPr>
            <p:spPr>
              <a:xfrm>
                <a:off x="5686391"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Alternate Process 234"/>
              <p:cNvSpPr/>
              <p:nvPr/>
            </p:nvSpPr>
            <p:spPr>
              <a:xfrm>
                <a:off x="5543348"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Alternate Process 235"/>
              <p:cNvSpPr/>
              <p:nvPr/>
            </p:nvSpPr>
            <p:spPr>
              <a:xfrm>
                <a:off x="5543348"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Alternate Process 236"/>
              <p:cNvSpPr/>
              <p:nvPr/>
            </p:nvSpPr>
            <p:spPr>
              <a:xfrm>
                <a:off x="5686391"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Trapezoid 237"/>
              <p:cNvSpPr/>
              <p:nvPr/>
            </p:nvSpPr>
            <p:spPr>
              <a:xfrm>
                <a:off x="5571957"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4" name="Group 238"/>
            <p:cNvGrpSpPr/>
            <p:nvPr/>
          </p:nvGrpSpPr>
          <p:grpSpPr>
            <a:xfrm rot="16200000">
              <a:off x="5080782" y="4119099"/>
              <a:ext cx="171652" cy="427216"/>
              <a:chOff x="5543348" y="4495800"/>
              <a:chExt cx="171652" cy="427216"/>
            </a:xfrm>
          </p:grpSpPr>
          <p:sp>
            <p:nvSpPr>
              <p:cNvPr id="240" name="Alternate Process 239"/>
              <p:cNvSpPr/>
              <p:nvPr/>
            </p:nvSpPr>
            <p:spPr>
              <a:xfrm>
                <a:off x="5551084" y="4495800"/>
                <a:ext cx="154486" cy="427216"/>
              </a:xfrm>
              <a:prstGeom prst="flowChartAlternateProcess">
                <a:avLst/>
              </a:prstGeom>
              <a:solidFill>
                <a:srgbClr val="FFFF00"/>
              </a:solidFill>
              <a:ln/>
            </p:spPr>
            <p:style>
              <a:lnRef idx="1">
                <a:schemeClr val="accent1"/>
              </a:lnRef>
              <a:fillRef idx="3">
                <a:schemeClr val="accent1"/>
              </a:fillRef>
              <a:effectRef idx="2">
                <a:schemeClr val="accent1"/>
              </a:effectRef>
              <a:fontRef idx="minor">
                <a:schemeClr val="lt1"/>
              </a:fontRef>
            </p:style>
          </p:sp>
          <p:sp>
            <p:nvSpPr>
              <p:cNvPr id="241" name="Alternate Process 240"/>
              <p:cNvSpPr/>
              <p:nvPr/>
            </p:nvSpPr>
            <p:spPr>
              <a:xfrm>
                <a:off x="5686391"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Alternate Process 241"/>
              <p:cNvSpPr/>
              <p:nvPr/>
            </p:nvSpPr>
            <p:spPr>
              <a:xfrm>
                <a:off x="5543348"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Alternate Process 242"/>
              <p:cNvSpPr/>
              <p:nvPr/>
            </p:nvSpPr>
            <p:spPr>
              <a:xfrm>
                <a:off x="5543348"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Alternate Process 243"/>
              <p:cNvSpPr/>
              <p:nvPr/>
            </p:nvSpPr>
            <p:spPr>
              <a:xfrm>
                <a:off x="5686391"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Trapezoid 244"/>
              <p:cNvSpPr/>
              <p:nvPr/>
            </p:nvSpPr>
            <p:spPr>
              <a:xfrm>
                <a:off x="5571957"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5" name="Group 245"/>
            <p:cNvGrpSpPr/>
            <p:nvPr/>
          </p:nvGrpSpPr>
          <p:grpSpPr>
            <a:xfrm rot="16200000">
              <a:off x="3657600" y="4119098"/>
              <a:ext cx="171652" cy="427216"/>
              <a:chOff x="5238549" y="4495800"/>
              <a:chExt cx="171652" cy="427216"/>
            </a:xfrm>
          </p:grpSpPr>
          <p:sp>
            <p:nvSpPr>
              <p:cNvPr id="247" name="Alternate Process 246"/>
              <p:cNvSpPr/>
              <p:nvPr/>
            </p:nvSpPr>
            <p:spPr>
              <a:xfrm>
                <a:off x="5246285" y="4495800"/>
                <a:ext cx="154486" cy="427216"/>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48" name="Alternate Process 247"/>
              <p:cNvSpPr/>
              <p:nvPr/>
            </p:nvSpPr>
            <p:spPr>
              <a:xfrm>
                <a:off x="5381592"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Alternate Process 248"/>
              <p:cNvSpPr/>
              <p:nvPr/>
            </p:nvSpPr>
            <p:spPr>
              <a:xfrm>
                <a:off x="5238549"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Alternate Process 249"/>
              <p:cNvSpPr/>
              <p:nvPr/>
            </p:nvSpPr>
            <p:spPr>
              <a:xfrm>
                <a:off x="5238549"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Alternate Process 250"/>
              <p:cNvSpPr/>
              <p:nvPr/>
            </p:nvSpPr>
            <p:spPr>
              <a:xfrm>
                <a:off x="5381592"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Trapezoid 251"/>
              <p:cNvSpPr/>
              <p:nvPr/>
            </p:nvSpPr>
            <p:spPr>
              <a:xfrm>
                <a:off x="5267158"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6" name="Group 252"/>
            <p:cNvGrpSpPr/>
            <p:nvPr/>
          </p:nvGrpSpPr>
          <p:grpSpPr>
            <a:xfrm rot="18050751">
              <a:off x="4166382" y="4292682"/>
              <a:ext cx="171652" cy="427216"/>
              <a:chOff x="5543348" y="4495800"/>
              <a:chExt cx="171652" cy="427216"/>
            </a:xfrm>
          </p:grpSpPr>
          <p:sp>
            <p:nvSpPr>
              <p:cNvPr id="254" name="Alternate Process 253"/>
              <p:cNvSpPr/>
              <p:nvPr/>
            </p:nvSpPr>
            <p:spPr>
              <a:xfrm>
                <a:off x="5551084" y="4495800"/>
                <a:ext cx="154486" cy="427216"/>
              </a:xfrm>
              <a:prstGeom prst="flowChartAlternateProcess">
                <a:avLst/>
              </a:prstGeom>
              <a:solidFill>
                <a:srgbClr val="FFFF00"/>
              </a:solidFill>
              <a:ln/>
            </p:spPr>
            <p:style>
              <a:lnRef idx="1">
                <a:schemeClr val="accent1"/>
              </a:lnRef>
              <a:fillRef idx="3">
                <a:schemeClr val="accent1"/>
              </a:fillRef>
              <a:effectRef idx="2">
                <a:schemeClr val="accent1"/>
              </a:effectRef>
              <a:fontRef idx="minor">
                <a:schemeClr val="lt1"/>
              </a:fontRef>
            </p:style>
          </p:sp>
          <p:sp>
            <p:nvSpPr>
              <p:cNvPr id="255" name="Alternate Process 254"/>
              <p:cNvSpPr/>
              <p:nvPr/>
            </p:nvSpPr>
            <p:spPr>
              <a:xfrm>
                <a:off x="5686391"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Alternate Process 255"/>
              <p:cNvSpPr/>
              <p:nvPr/>
            </p:nvSpPr>
            <p:spPr>
              <a:xfrm>
                <a:off x="5543348"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Alternate Process 256"/>
              <p:cNvSpPr/>
              <p:nvPr/>
            </p:nvSpPr>
            <p:spPr>
              <a:xfrm>
                <a:off x="5543348"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Alternate Process 257"/>
              <p:cNvSpPr/>
              <p:nvPr/>
            </p:nvSpPr>
            <p:spPr>
              <a:xfrm>
                <a:off x="5686391"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Trapezoid 258"/>
              <p:cNvSpPr/>
              <p:nvPr/>
            </p:nvSpPr>
            <p:spPr>
              <a:xfrm>
                <a:off x="5571957"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7" name="Group 259"/>
            <p:cNvGrpSpPr/>
            <p:nvPr/>
          </p:nvGrpSpPr>
          <p:grpSpPr>
            <a:xfrm>
              <a:off x="4572000" y="817880"/>
              <a:ext cx="171651" cy="427216"/>
              <a:chOff x="1143000" y="1955032"/>
              <a:chExt cx="914400" cy="1245368"/>
            </a:xfrm>
          </p:grpSpPr>
          <p:sp>
            <p:nvSpPr>
              <p:cNvPr id="261" name="Alternate Process 260"/>
              <p:cNvSpPr/>
              <p:nvPr/>
            </p:nvSpPr>
            <p:spPr>
              <a:xfrm>
                <a:off x="1184208" y="1955032"/>
                <a:ext cx="822960" cy="1245368"/>
              </a:xfrm>
              <a:prstGeom prst="flowChartAlternateProcess">
                <a:avLst/>
              </a:prstGeom>
              <a:solidFill>
                <a:srgbClr val="3366FF"/>
              </a:solidFill>
              <a:ln/>
            </p:spPr>
            <p:style>
              <a:lnRef idx="1">
                <a:schemeClr val="accent1"/>
              </a:lnRef>
              <a:fillRef idx="3">
                <a:schemeClr val="accent1"/>
              </a:fillRef>
              <a:effectRef idx="2">
                <a:schemeClr val="accent1"/>
              </a:effectRef>
              <a:fontRef idx="minor">
                <a:schemeClr val="lt1"/>
              </a:fontRef>
            </p:style>
          </p:sp>
          <p:sp>
            <p:nvSpPr>
              <p:cNvPr id="262" name="Alternate Process 261"/>
              <p:cNvSpPr/>
              <p:nvPr/>
            </p:nvSpPr>
            <p:spPr>
              <a:xfrm>
                <a:off x="1905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Alternate Process 262"/>
              <p:cNvSpPr/>
              <p:nvPr/>
            </p:nvSpPr>
            <p:spPr>
              <a:xfrm>
                <a:off x="1143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Alternate Process 263"/>
              <p:cNvSpPr/>
              <p:nvPr/>
            </p:nvSpPr>
            <p:spPr>
              <a:xfrm>
                <a:off x="1143000" y="20574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Alternate Process 264"/>
              <p:cNvSpPr/>
              <p:nvPr/>
            </p:nvSpPr>
            <p:spPr>
              <a:xfrm>
                <a:off x="1905000" y="2743200"/>
                <a:ext cx="152400" cy="30480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Trapezoid 265"/>
              <p:cNvSpPr/>
              <p:nvPr/>
            </p:nvSpPr>
            <p:spPr>
              <a:xfrm>
                <a:off x="1295400" y="2163752"/>
                <a:ext cx="609600" cy="350848"/>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8" name="Group 266"/>
            <p:cNvGrpSpPr/>
            <p:nvPr/>
          </p:nvGrpSpPr>
          <p:grpSpPr>
            <a:xfrm rot="16200000">
              <a:off x="3480582" y="1223499"/>
              <a:ext cx="171652" cy="427216"/>
              <a:chOff x="5543348" y="4495800"/>
              <a:chExt cx="171652" cy="427216"/>
            </a:xfrm>
          </p:grpSpPr>
          <p:sp>
            <p:nvSpPr>
              <p:cNvPr id="268" name="Alternate Process 267"/>
              <p:cNvSpPr/>
              <p:nvPr/>
            </p:nvSpPr>
            <p:spPr>
              <a:xfrm>
                <a:off x="5551084" y="4495800"/>
                <a:ext cx="154486" cy="427216"/>
              </a:xfrm>
              <a:prstGeom prst="flowChartAlternateProcess">
                <a:avLst/>
              </a:prstGeom>
              <a:solidFill>
                <a:srgbClr val="FFFF00"/>
              </a:solidFill>
              <a:ln/>
            </p:spPr>
            <p:style>
              <a:lnRef idx="1">
                <a:schemeClr val="accent1"/>
              </a:lnRef>
              <a:fillRef idx="3">
                <a:schemeClr val="accent1"/>
              </a:fillRef>
              <a:effectRef idx="2">
                <a:schemeClr val="accent1"/>
              </a:effectRef>
              <a:fontRef idx="minor">
                <a:schemeClr val="lt1"/>
              </a:fontRef>
            </p:style>
          </p:sp>
          <p:sp>
            <p:nvSpPr>
              <p:cNvPr id="269" name="Alternate Process 268"/>
              <p:cNvSpPr/>
              <p:nvPr/>
            </p:nvSpPr>
            <p:spPr>
              <a:xfrm>
                <a:off x="5686391"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Alternate Process 269"/>
              <p:cNvSpPr/>
              <p:nvPr/>
            </p:nvSpPr>
            <p:spPr>
              <a:xfrm>
                <a:off x="5543348"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Alternate Process 270"/>
              <p:cNvSpPr/>
              <p:nvPr/>
            </p:nvSpPr>
            <p:spPr>
              <a:xfrm>
                <a:off x="5543348"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Alternate Process 271"/>
              <p:cNvSpPr/>
              <p:nvPr/>
            </p:nvSpPr>
            <p:spPr>
              <a:xfrm>
                <a:off x="5686391"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Trapezoid 272"/>
              <p:cNvSpPr/>
              <p:nvPr/>
            </p:nvSpPr>
            <p:spPr>
              <a:xfrm>
                <a:off x="5571957"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nvGrpSpPr>
            <p:cNvPr id="69" name="Group 273"/>
            <p:cNvGrpSpPr/>
            <p:nvPr/>
          </p:nvGrpSpPr>
          <p:grpSpPr>
            <a:xfrm rot="5400000">
              <a:off x="6152948" y="1604498"/>
              <a:ext cx="171652" cy="427216"/>
              <a:chOff x="5238549" y="4495800"/>
              <a:chExt cx="171652" cy="427216"/>
            </a:xfrm>
          </p:grpSpPr>
          <p:sp>
            <p:nvSpPr>
              <p:cNvPr id="275" name="Alternate Process 274"/>
              <p:cNvSpPr/>
              <p:nvPr/>
            </p:nvSpPr>
            <p:spPr>
              <a:xfrm>
                <a:off x="5246285" y="4495800"/>
                <a:ext cx="154486" cy="427216"/>
              </a:xfrm>
              <a:prstGeom prst="flowChartAlternateProcess">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276" name="Alternate Process 275"/>
              <p:cNvSpPr/>
              <p:nvPr/>
            </p:nvSpPr>
            <p:spPr>
              <a:xfrm>
                <a:off x="5381592"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Alternate Process 276"/>
              <p:cNvSpPr/>
              <p:nvPr/>
            </p:nvSpPr>
            <p:spPr>
              <a:xfrm>
                <a:off x="5238549"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Alternate Process 277"/>
              <p:cNvSpPr/>
              <p:nvPr/>
            </p:nvSpPr>
            <p:spPr>
              <a:xfrm>
                <a:off x="5238549" y="4530917"/>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Alternate Process 278"/>
              <p:cNvSpPr/>
              <p:nvPr/>
            </p:nvSpPr>
            <p:spPr>
              <a:xfrm>
                <a:off x="5381592" y="4766176"/>
                <a:ext cx="28609" cy="104560"/>
              </a:xfrm>
              <a:prstGeom prst="flowChartAlternateProces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Trapezoid 279"/>
              <p:cNvSpPr/>
              <p:nvPr/>
            </p:nvSpPr>
            <p:spPr>
              <a:xfrm>
                <a:off x="5267158" y="4567400"/>
                <a:ext cx="114434" cy="120356"/>
              </a:xfrm>
              <a:prstGeom prst="trapezoid">
                <a:avLst/>
              </a:prstGeom>
              <a:solidFill>
                <a:schemeClr val="bg2"/>
              </a:solidFill>
              <a:ln/>
            </p:spPr>
            <p:style>
              <a:lnRef idx="1">
                <a:schemeClr val="accent1"/>
              </a:lnRef>
              <a:fillRef idx="3">
                <a:schemeClr val="accent1"/>
              </a:fillRef>
              <a:effectRef idx="2">
                <a:schemeClr val="accent1"/>
              </a:effectRef>
              <a:fontRef idx="minor">
                <a:schemeClr val="lt1"/>
              </a:fontRef>
            </p:style>
          </p:sp>
        </p:grpSp>
      </p:grpSp>
      <p:grpSp>
        <p:nvGrpSpPr>
          <p:cNvPr id="70" name="Group 284"/>
          <p:cNvGrpSpPr/>
          <p:nvPr/>
        </p:nvGrpSpPr>
        <p:grpSpPr>
          <a:xfrm>
            <a:off x="3581400" y="5681133"/>
            <a:ext cx="1828800" cy="872067"/>
            <a:chOff x="3581400" y="5452533"/>
            <a:chExt cx="1828800" cy="872067"/>
          </a:xfrm>
        </p:grpSpPr>
        <p:sp>
          <p:nvSpPr>
            <p:cNvPr id="294" name="Cube 293"/>
            <p:cNvSpPr/>
            <p:nvPr/>
          </p:nvSpPr>
          <p:spPr>
            <a:xfrm>
              <a:off x="3581400" y="6040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9" name="Cube 298"/>
            <p:cNvSpPr/>
            <p:nvPr/>
          </p:nvSpPr>
          <p:spPr>
            <a:xfrm>
              <a:off x="5225411" y="6019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3" name="Cube 282"/>
            <p:cNvSpPr/>
            <p:nvPr/>
          </p:nvSpPr>
          <p:spPr>
            <a:xfrm>
              <a:off x="3777611" y="54864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84" name="Rounded Rectangle 283"/>
            <p:cNvSpPr/>
            <p:nvPr/>
          </p:nvSpPr>
          <p:spPr>
            <a:xfrm>
              <a:off x="40165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7" name="Rounded Rectangle 286"/>
            <p:cNvSpPr/>
            <p:nvPr/>
          </p:nvSpPr>
          <p:spPr>
            <a:xfrm>
              <a:off x="43213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88" name="Rounded Rectangle 287"/>
            <p:cNvSpPr/>
            <p:nvPr/>
          </p:nvSpPr>
          <p:spPr>
            <a:xfrm>
              <a:off x="4626187" y="5452533"/>
              <a:ext cx="250613" cy="165947"/>
            </a:xfrm>
            <a:prstGeom prst="roundRect">
              <a:avLst/>
            </a:prstGeom>
            <a:gradFill>
              <a:gsLst>
                <a:gs pos="13000">
                  <a:schemeClr val="accent1">
                    <a:tint val="100000"/>
                    <a:shade val="100000"/>
                    <a:satMod val="130000"/>
                  </a:schemeClr>
                </a:gs>
                <a:gs pos="68000">
                  <a:schemeClr val="accent1">
                    <a:tint val="50000"/>
                    <a:shade val="100000"/>
                    <a:satMod val="350000"/>
                  </a:schemeClr>
                </a:gs>
              </a:gsLst>
            </a:gradFill>
            <a:ln/>
            <a:effectLst>
              <a:outerShdw blurRad="111125" dist="23000" dir="1320000" sx="50000" sy="50000" rotWithShape="0">
                <a:schemeClr val="tx2">
                  <a:lumMod val="20000"/>
                  <a:lumOff val="80000"/>
                  <a:alpha val="74000"/>
                </a:schemeClr>
              </a:outerShdw>
            </a:effectLst>
          </p:spPr>
          <p:style>
            <a:lnRef idx="1">
              <a:schemeClr val="accent1"/>
            </a:lnRef>
            <a:fillRef idx="3">
              <a:schemeClr val="accent1"/>
            </a:fillRef>
            <a:effectRef idx="2">
              <a:schemeClr val="accent1"/>
            </a:effectRef>
            <a:fontRef idx="minor">
              <a:schemeClr val="lt1"/>
            </a:fontRef>
          </p:style>
        </p:sp>
        <p:sp>
          <p:nvSpPr>
            <p:cNvPr id="291" name="Cube 290"/>
            <p:cNvSpPr/>
            <p:nvPr/>
          </p:nvSpPr>
          <p:spPr>
            <a:xfrm>
              <a:off x="3701411" y="55626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2" name="Cube 291"/>
            <p:cNvSpPr/>
            <p:nvPr/>
          </p:nvSpPr>
          <p:spPr>
            <a:xfrm>
              <a:off x="3657600" y="56388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3" name="Cube 292"/>
            <p:cNvSpPr/>
            <p:nvPr/>
          </p:nvSpPr>
          <p:spPr>
            <a:xfrm>
              <a:off x="3625211" y="571500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5" name="Cube 294"/>
            <p:cNvSpPr/>
            <p:nvPr/>
          </p:nvSpPr>
          <p:spPr>
            <a:xfrm>
              <a:off x="4920611" y="55067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6" name="Cube 295"/>
            <p:cNvSpPr/>
            <p:nvPr/>
          </p:nvSpPr>
          <p:spPr>
            <a:xfrm>
              <a:off x="4996811" y="55829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7" name="Cube 296"/>
            <p:cNvSpPr/>
            <p:nvPr/>
          </p:nvSpPr>
          <p:spPr>
            <a:xfrm>
              <a:off x="5073011" y="56591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sp>
          <p:nvSpPr>
            <p:cNvPr id="298" name="Cube 297"/>
            <p:cNvSpPr/>
            <p:nvPr/>
          </p:nvSpPr>
          <p:spPr>
            <a:xfrm>
              <a:off x="5149211" y="5735320"/>
              <a:ext cx="184789" cy="284480"/>
            </a:xfrm>
            <a:prstGeom prst="cube">
              <a:avLst/>
            </a:prstGeom>
            <a:solidFill>
              <a:schemeClr val="tx2"/>
            </a:solidFill>
            <a:ln/>
          </p:spPr>
          <p:style>
            <a:lnRef idx="1">
              <a:schemeClr val="accent1"/>
            </a:lnRef>
            <a:fillRef idx="3">
              <a:schemeClr val="accent1"/>
            </a:fillRef>
            <a:effectRef idx="2">
              <a:schemeClr val="accent1"/>
            </a:effectRef>
            <a:fontRef idx="minor">
              <a:schemeClr val="lt1"/>
            </a:fontRef>
          </p:style>
        </p:sp>
        <p:grpSp>
          <p:nvGrpSpPr>
            <p:cNvPr id="71" name="Group 303"/>
            <p:cNvGrpSpPr/>
            <p:nvPr/>
          </p:nvGrpSpPr>
          <p:grpSpPr>
            <a:xfrm>
              <a:off x="4364931" y="5618480"/>
              <a:ext cx="168154" cy="173982"/>
              <a:chOff x="4364931" y="5791200"/>
              <a:chExt cx="168154" cy="173982"/>
            </a:xfrm>
          </p:grpSpPr>
          <p:sp>
            <p:nvSpPr>
              <p:cNvPr id="289" name="Chord 288"/>
              <p:cNvSpPr/>
              <p:nvPr/>
            </p:nvSpPr>
            <p:spPr>
              <a:xfrm rot="17514379">
                <a:off x="4375030" y="5807128"/>
                <a:ext cx="147955" cy="168154"/>
              </a:xfrm>
              <a:prstGeom prst="chord">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sp>
          <p:sp>
            <p:nvSpPr>
              <p:cNvPr id="302" name="Oval 301"/>
              <p:cNvSpPr/>
              <p:nvPr/>
            </p:nvSpPr>
            <p:spPr>
              <a:xfrm>
                <a:off x="4419600" y="5791200"/>
                <a:ext cx="66605" cy="55880"/>
              </a:xfrm>
              <a:prstGeom prst="ellipse">
                <a:avLst/>
              </a:prstGeom>
              <a:solidFill>
                <a:schemeClr val="tx1"/>
              </a:solidFill>
              <a:ln/>
            </p:spPr>
            <p:style>
              <a:lnRef idx="1">
                <a:schemeClr val="accent1"/>
              </a:lnRef>
              <a:fillRef idx="3">
                <a:schemeClr val="accent1"/>
              </a:fillRef>
              <a:effectRef idx="2">
                <a:schemeClr val="accent1"/>
              </a:effectRef>
              <a:fontRef idx="minor">
                <a:schemeClr val="lt1"/>
              </a:fontRef>
            </p:style>
          </p:sp>
        </p:grpSp>
      </p:grpSp>
      <p:sp>
        <p:nvSpPr>
          <p:cNvPr id="286" name="TextBox 285"/>
          <p:cNvSpPr txBox="1"/>
          <p:nvPr/>
        </p:nvSpPr>
        <p:spPr>
          <a:xfrm>
            <a:off x="6248400" y="5715000"/>
            <a:ext cx="2320166" cy="1015663"/>
          </a:xfrm>
          <a:prstGeom prst="rect">
            <a:avLst/>
          </a:prstGeom>
          <a:noFill/>
        </p:spPr>
        <p:txBody>
          <a:bodyPr wrap="square" rtlCol="0">
            <a:spAutoFit/>
          </a:bodyPr>
          <a:lstStyle/>
          <a:p>
            <a:r>
              <a:rPr lang="en-US" sz="1400" dirty="0"/>
              <a:t>Overall Area: 40,000 </a:t>
            </a:r>
            <a:r>
              <a:rPr lang="en-US" sz="1400" dirty="0" err="1"/>
              <a:t>sq.m</a:t>
            </a:r>
            <a:endParaRPr lang="en-US" sz="1400" dirty="0"/>
          </a:p>
          <a:p>
            <a:r>
              <a:rPr lang="en-US" sz="1400" dirty="0"/>
              <a:t>Lane Area:     25,000 </a:t>
            </a:r>
            <a:r>
              <a:rPr lang="en-US" sz="1400" dirty="0" err="1"/>
              <a:t>sq.m</a:t>
            </a:r>
            <a:endParaRPr lang="en-US" sz="1400" dirty="0"/>
          </a:p>
          <a:p>
            <a:r>
              <a:rPr lang="en-US" sz="1400" dirty="0"/>
              <a:t>(+ control centre)</a:t>
            </a:r>
          </a:p>
          <a:p>
            <a:endParaRPr lang="en-US" dirty="0"/>
          </a:p>
        </p:txBody>
      </p:sp>
      <p:cxnSp>
        <p:nvCxnSpPr>
          <p:cNvPr id="300" name="Straight Arrow Connector 299"/>
          <p:cNvCxnSpPr/>
          <p:nvPr/>
        </p:nvCxnSpPr>
        <p:spPr>
          <a:xfrm rot="5400000">
            <a:off x="-827440" y="3363560"/>
            <a:ext cx="454889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a:off x="1600200" y="914400"/>
            <a:ext cx="571307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5" name="TextBox 304"/>
          <p:cNvSpPr txBox="1"/>
          <p:nvPr/>
        </p:nvSpPr>
        <p:spPr>
          <a:xfrm rot="16200000">
            <a:off x="875886" y="2873771"/>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306" name="TextBox 305"/>
          <p:cNvSpPr txBox="1"/>
          <p:nvPr/>
        </p:nvSpPr>
        <p:spPr>
          <a:xfrm>
            <a:off x="3964549" y="609600"/>
            <a:ext cx="683651" cy="307777"/>
          </a:xfrm>
          <a:prstGeom prst="rect">
            <a:avLst/>
          </a:prstGeom>
          <a:noFill/>
        </p:spPr>
        <p:txBody>
          <a:bodyPr wrap="none" rtlCol="0">
            <a:spAutoFit/>
          </a:bodyPr>
          <a:lstStyle/>
          <a:p>
            <a:r>
              <a:rPr lang="en-US" sz="1400" dirty="0"/>
              <a:t>200 </a:t>
            </a:r>
            <a:r>
              <a:rPr lang="en-US" sz="1400" dirty="0" err="1"/>
              <a:t>m</a:t>
            </a:r>
            <a:endParaRPr lang="en-US" sz="1400" dirty="0"/>
          </a:p>
        </p:txBody>
      </p:sp>
      <p:sp>
        <p:nvSpPr>
          <p:cNvPr id="290" name="Date Placeholder 289"/>
          <p:cNvSpPr>
            <a:spLocks noGrp="1"/>
          </p:cNvSpPr>
          <p:nvPr>
            <p:ph type="dt" sz="half" idx="10"/>
          </p:nvPr>
        </p:nvSpPr>
        <p:spPr/>
        <p:txBody>
          <a:bodyPr/>
          <a:lstStyle/>
          <a:p>
            <a:r>
              <a:rPr lang="en-US"/>
              <a:t>6 December 2016</a:t>
            </a:r>
          </a:p>
        </p:txBody>
      </p:sp>
      <p:sp>
        <p:nvSpPr>
          <p:cNvPr id="301" name="Slide Number Placeholder 300"/>
          <p:cNvSpPr>
            <a:spLocks noGrp="1"/>
          </p:cNvSpPr>
          <p:nvPr>
            <p:ph type="sldNum" sz="quarter" idx="12"/>
          </p:nvPr>
        </p:nvSpPr>
        <p:spPr/>
        <p:txBody>
          <a:bodyPr/>
          <a:lstStyle/>
          <a:p>
            <a:fld id="{5FDDA138-F6F4-F546-8865-B82515508D68}" type="slidenum">
              <a:rPr lang="en-US" smtClean="0"/>
              <a:pPr/>
              <a:t>77</a:t>
            </a:fld>
            <a:endParaRPr lang="en-US"/>
          </a:p>
        </p:txBody>
      </p:sp>
      <p:sp>
        <p:nvSpPr>
          <p:cNvPr id="304" name="Footer Placeholder 303"/>
          <p:cNvSpPr>
            <a:spLocks noGrp="1"/>
          </p:cNvSpPr>
          <p:nvPr>
            <p:ph type="ftr" sz="quarter" idx="11"/>
          </p:nvPr>
        </p:nvSpPr>
        <p:spPr/>
        <p:txBody>
          <a:bodyPr/>
          <a:lstStyle/>
          <a:p>
            <a:r>
              <a:rPr lang="en-US"/>
              <a:t>kay das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Safety Applications</a:t>
            </a:r>
            <a:br>
              <a:rPr lang="en-US" dirty="0"/>
            </a:br>
            <a:endParaRPr lang="en-US" dirty="0"/>
          </a:p>
        </p:txBody>
      </p:sp>
      <p:sp>
        <p:nvSpPr>
          <p:cNvPr id="3" name="Content Placeholder 2"/>
          <p:cNvSpPr>
            <a:spLocks noGrp="1"/>
          </p:cNvSpPr>
          <p:nvPr>
            <p:ph idx="1"/>
          </p:nvPr>
        </p:nvSpPr>
        <p:spPr>
          <a:xfrm>
            <a:off x="457200" y="1371600"/>
            <a:ext cx="8229600" cy="4525963"/>
          </a:xfrm>
        </p:spPr>
        <p:txBody>
          <a:bodyPr>
            <a:normAutofit fontScale="62500" lnSpcReduction="20000"/>
          </a:bodyPr>
          <a:lstStyle/>
          <a:p>
            <a:pPr>
              <a:buNone/>
            </a:pPr>
            <a:r>
              <a:rPr lang="en-US" dirty="0"/>
              <a:t> </a:t>
            </a:r>
          </a:p>
          <a:p>
            <a:pPr lvl="0"/>
            <a:r>
              <a:rPr lang="en-US" dirty="0"/>
              <a:t>Forward Collision Warning (FCW)</a:t>
            </a:r>
            <a:r>
              <a:rPr lang="en-US" b="1" dirty="0"/>
              <a:t> </a:t>
            </a:r>
            <a:r>
              <a:rPr lang="en-US" dirty="0"/>
              <a:t>– Warning if driver fails to brake when a vehicle in the driver’s path is stopped or traveling slower and there is a potential risk of collision.</a:t>
            </a:r>
          </a:p>
          <a:p>
            <a:pPr>
              <a:buNone/>
            </a:pPr>
            <a:r>
              <a:rPr lang="en-US" dirty="0"/>
              <a:t> </a:t>
            </a:r>
          </a:p>
          <a:p>
            <a:pPr lvl="0"/>
            <a:r>
              <a:rPr lang="en-US" dirty="0"/>
              <a:t>Lane Change Warning/Blind Spot Warning (LCW/BSW)</a:t>
            </a:r>
            <a:r>
              <a:rPr lang="en-US" b="1" dirty="0"/>
              <a:t> </a:t>
            </a:r>
            <a:r>
              <a:rPr lang="en-US" dirty="0"/>
              <a:t>– Warning if driver tries to change lanes if there is a vehicle in the blind spot or an overtaking vehicle.</a:t>
            </a:r>
          </a:p>
          <a:p>
            <a:pPr>
              <a:buNone/>
            </a:pPr>
            <a:r>
              <a:rPr lang="en-US" dirty="0"/>
              <a:t> </a:t>
            </a:r>
          </a:p>
          <a:p>
            <a:pPr lvl="0"/>
            <a:r>
              <a:rPr lang="en-US" dirty="0"/>
              <a:t>Emergency Electric Brake Light Warning (EEBL)</a:t>
            </a:r>
            <a:r>
              <a:rPr lang="en-US" b="1" dirty="0"/>
              <a:t> </a:t>
            </a:r>
            <a:r>
              <a:rPr lang="en-US" dirty="0"/>
              <a:t>– Notifies driver that there is a vehicle ahead (or several vehicles ahead) that the driver can’t see, but which is braking hard.</a:t>
            </a:r>
          </a:p>
          <a:p>
            <a:endParaRPr lang="en-US" dirty="0"/>
          </a:p>
          <a:p>
            <a:pPr lvl="0"/>
            <a:r>
              <a:rPr lang="en-US" dirty="0"/>
              <a:t>Intersection Movement Assist (IMA)</a:t>
            </a:r>
            <a:r>
              <a:rPr lang="en-US" b="1" dirty="0"/>
              <a:t> </a:t>
            </a:r>
            <a:r>
              <a:rPr lang="en-US" dirty="0"/>
              <a:t>– Warns driver when it is not safe to enter an intersection, e.g., when something is blocking the driver’s view of opposing or crossing traffic.</a:t>
            </a:r>
          </a:p>
          <a:p>
            <a:endParaRPr lang="en-US" dirty="0"/>
          </a:p>
        </p:txBody>
      </p:sp>
      <p:sp>
        <p:nvSpPr>
          <p:cNvPr id="4" name="Date Placeholder 3"/>
          <p:cNvSpPr>
            <a:spLocks noGrp="1"/>
          </p:cNvSpPr>
          <p:nvPr>
            <p:ph type="dt" sz="half" idx="10"/>
          </p:nvPr>
        </p:nvSpPr>
        <p:spPr/>
        <p:txBody>
          <a:bodyPr/>
          <a:lstStyle/>
          <a:p>
            <a:r>
              <a:rPr lang="en-US"/>
              <a:t>6 December 2016</a:t>
            </a:r>
          </a:p>
        </p:txBody>
      </p:sp>
      <p:sp>
        <p:nvSpPr>
          <p:cNvPr id="5" name="Slide Number Placeholder 4"/>
          <p:cNvSpPr>
            <a:spLocks noGrp="1"/>
          </p:cNvSpPr>
          <p:nvPr>
            <p:ph type="sldNum" sz="quarter" idx="12"/>
          </p:nvPr>
        </p:nvSpPr>
        <p:spPr/>
        <p:txBody>
          <a:bodyPr/>
          <a:lstStyle/>
          <a:p>
            <a:fld id="{5FDDA138-F6F4-F546-8865-B82515508D68}" type="slidenum">
              <a:rPr lang="en-US" smtClean="0"/>
              <a:pPr/>
              <a:t>78</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Lanes</a:t>
            </a:r>
          </a:p>
        </p:txBody>
      </p:sp>
      <p:sp>
        <p:nvSpPr>
          <p:cNvPr id="4" name="Content Placeholder 3"/>
          <p:cNvSpPr>
            <a:spLocks noGrp="1"/>
          </p:cNvSpPr>
          <p:nvPr>
            <p:ph idx="1"/>
          </p:nvPr>
        </p:nvSpPr>
        <p:spPr>
          <a:xfrm>
            <a:off x="228600" y="1722437"/>
            <a:ext cx="8458200" cy="4525963"/>
          </a:xfrm>
        </p:spPr>
        <p:txBody>
          <a:bodyPr>
            <a:normAutofit/>
          </a:bodyPr>
          <a:lstStyle/>
          <a:p>
            <a:r>
              <a:rPr lang="en-US" sz="2400" dirty="0"/>
              <a:t>Cost of urban 4-lane highway: $5.6M/km</a:t>
            </a:r>
          </a:p>
          <a:p>
            <a:r>
              <a:rPr lang="en-US" sz="2400" dirty="0"/>
              <a:t>Cost of urban single lane: $1.4M/km or $1400/meter</a:t>
            </a:r>
          </a:p>
          <a:p>
            <a:r>
              <a:rPr lang="en-US" sz="2400" dirty="0"/>
              <a:t>Lane width: 5 meters</a:t>
            </a:r>
          </a:p>
          <a:p>
            <a:r>
              <a:rPr lang="en-US" sz="2400" dirty="0"/>
              <a:t>Lane Cost: 1400/5 = $270 per sq. meter</a:t>
            </a:r>
          </a:p>
          <a:p>
            <a:r>
              <a:rPr lang="en-US" sz="2400" dirty="0"/>
              <a:t>Michigan Test Bed Lane Area: 120 lane-km or 600k </a:t>
            </a:r>
            <a:r>
              <a:rPr lang="en-US" sz="2400" dirty="0" err="1"/>
              <a:t>sq.km</a:t>
            </a:r>
            <a:r>
              <a:rPr lang="en-US" sz="2400" dirty="0"/>
              <a:t> </a:t>
            </a:r>
          </a:p>
          <a:p>
            <a:r>
              <a:rPr lang="en-US" sz="2400" dirty="0"/>
              <a:t>Aquarius Test Bed Lane Area: 25 </a:t>
            </a:r>
            <a:r>
              <a:rPr lang="en-US" sz="2400" dirty="0" err="1"/>
              <a:t>sq.km</a:t>
            </a:r>
            <a:endParaRPr lang="en-US" sz="2400" dirty="0"/>
          </a:p>
          <a:p>
            <a:r>
              <a:rPr lang="en-US" sz="2400" dirty="0"/>
              <a:t>Lane Area is 1/24</a:t>
            </a:r>
          </a:p>
        </p:txBody>
      </p:sp>
      <p:sp>
        <p:nvSpPr>
          <p:cNvPr id="5" name="Date Placeholder 4"/>
          <p:cNvSpPr>
            <a:spLocks noGrp="1"/>
          </p:cNvSpPr>
          <p:nvPr>
            <p:ph type="dt" sz="half" idx="10"/>
          </p:nvPr>
        </p:nvSpPr>
        <p:spPr/>
        <p:txBody>
          <a:bodyPr/>
          <a:lstStyle/>
          <a:p>
            <a:r>
              <a:rPr lang="en-US"/>
              <a:t>6 December 2016</a:t>
            </a:r>
          </a:p>
        </p:txBody>
      </p:sp>
      <p:sp>
        <p:nvSpPr>
          <p:cNvPr id="6" name="Slide Number Placeholder 5"/>
          <p:cNvSpPr>
            <a:spLocks noGrp="1"/>
          </p:cNvSpPr>
          <p:nvPr>
            <p:ph type="sldNum" sz="quarter" idx="12"/>
          </p:nvPr>
        </p:nvSpPr>
        <p:spPr/>
        <p:txBody>
          <a:bodyPr/>
          <a:lstStyle/>
          <a:p>
            <a:fld id="{5FDDA138-F6F4-F546-8865-B82515508D68}" type="slidenum">
              <a:rPr lang="en-US" smtClean="0"/>
              <a:pPr/>
              <a:t>79</a:t>
            </a:fld>
            <a:endParaRPr lang="en-US"/>
          </a:p>
        </p:txBody>
      </p:sp>
      <p:sp>
        <p:nvSpPr>
          <p:cNvPr id="7" name="Footer Placeholder 6"/>
          <p:cNvSpPr>
            <a:spLocks noGrp="1"/>
          </p:cNvSpPr>
          <p:nvPr>
            <p:ph type="ftr" sz="quarter" idx="11"/>
          </p:nvPr>
        </p:nvSpPr>
        <p:spPr/>
        <p:txBody>
          <a:bodyPr/>
          <a:lstStyle/>
          <a:p>
            <a:r>
              <a:rPr lang="en-US"/>
              <a:t>kay das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Industry Requirements </a:t>
            </a:r>
          </a:p>
        </p:txBody>
      </p:sp>
      <p:sp>
        <p:nvSpPr>
          <p:cNvPr id="3" name="Content Placeholder 2"/>
          <p:cNvSpPr>
            <a:spLocks noGrp="1"/>
          </p:cNvSpPr>
          <p:nvPr>
            <p:ph idx="1"/>
          </p:nvPr>
        </p:nvSpPr>
        <p:spPr/>
        <p:txBody>
          <a:bodyPr>
            <a:normAutofit/>
          </a:bodyPr>
          <a:lstStyle/>
          <a:p>
            <a:r>
              <a:rPr lang="en-US" sz="2000" dirty="0"/>
              <a:t>Cheaper sensors</a:t>
            </a:r>
          </a:p>
          <a:p>
            <a:r>
              <a:rPr lang="en-US" sz="2000" dirty="0"/>
              <a:t>Spectrum availability</a:t>
            </a:r>
          </a:p>
          <a:p>
            <a:r>
              <a:rPr lang="en-US" sz="2000" dirty="0"/>
              <a:t>Integrated systems (today’s luxury car has more lines of source code than a Dreamliner aircraft…)</a:t>
            </a:r>
          </a:p>
          <a:p>
            <a:r>
              <a:rPr lang="en-US" sz="2000" dirty="0"/>
              <a:t>More accurate GPS/ GNSS, more investment in terrestrial methods</a:t>
            </a:r>
          </a:p>
          <a:p>
            <a:r>
              <a:rPr lang="en-US" sz="2000" dirty="0"/>
              <a:t> Co-ordination between automobile and silicon systems designers</a:t>
            </a:r>
          </a:p>
          <a:p>
            <a:r>
              <a:rPr lang="en-US" sz="2000" dirty="0"/>
              <a:t> Security protection and  information integrity assurance</a:t>
            </a:r>
          </a:p>
          <a:p>
            <a:r>
              <a:rPr lang="en-US" sz="2000" dirty="0"/>
              <a:t>Product Validation</a:t>
            </a:r>
          </a:p>
        </p:txBody>
      </p:sp>
      <p:sp>
        <p:nvSpPr>
          <p:cNvPr id="9" name="Slide Number Placeholder 8"/>
          <p:cNvSpPr>
            <a:spLocks noGrp="1"/>
          </p:cNvSpPr>
          <p:nvPr>
            <p:ph type="sldNum" sz="quarter" idx="12"/>
          </p:nvPr>
        </p:nvSpPr>
        <p:spPr/>
        <p:txBody>
          <a:bodyPr/>
          <a:lstStyle/>
          <a:p>
            <a:fld id="{F06BC205-37F6-DA43-A54D-39653D71296C}" type="slidenum">
              <a:rPr lang="en-US" smtClean="0"/>
              <a:pPr/>
              <a:t>8</a:t>
            </a:fld>
            <a:endParaRPr lang="en-US"/>
          </a:p>
        </p:txBody>
      </p:sp>
      <p:sp>
        <p:nvSpPr>
          <p:cNvPr id="10" name="Footer Placeholder 9"/>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Testbeds</a:t>
            </a:r>
            <a:r>
              <a:rPr lang="en-US" dirty="0"/>
              <a:t>: Total Area</a:t>
            </a:r>
          </a:p>
        </p:txBody>
      </p:sp>
      <p:sp>
        <p:nvSpPr>
          <p:cNvPr id="4" name="Content Placeholder 3"/>
          <p:cNvSpPr>
            <a:spLocks noGrp="1"/>
          </p:cNvSpPr>
          <p:nvPr>
            <p:ph idx="1"/>
          </p:nvPr>
        </p:nvSpPr>
        <p:spPr>
          <a:xfrm>
            <a:off x="228600" y="1722437"/>
            <a:ext cx="8458200" cy="4525963"/>
          </a:xfrm>
        </p:spPr>
        <p:txBody>
          <a:bodyPr>
            <a:normAutofit/>
          </a:bodyPr>
          <a:lstStyle/>
          <a:p>
            <a:pPr>
              <a:buNone/>
            </a:pPr>
            <a:endParaRPr lang="en-US" sz="2400" dirty="0"/>
          </a:p>
          <a:p>
            <a:r>
              <a:rPr lang="en-US" sz="2400" dirty="0" err="1"/>
              <a:t>MCity</a:t>
            </a:r>
            <a:r>
              <a:rPr lang="en-US" sz="2400" dirty="0"/>
              <a:t>: 				   130,000 sq. meters</a:t>
            </a:r>
          </a:p>
          <a:p>
            <a:r>
              <a:rPr lang="en-US" sz="2400" dirty="0" err="1"/>
              <a:t>AstaZero</a:t>
            </a:r>
            <a:r>
              <a:rPr lang="en-US" sz="2400" dirty="0"/>
              <a:t> (Sweden):  2,000,000 sq. meters</a:t>
            </a:r>
          </a:p>
          <a:p>
            <a:r>
              <a:rPr lang="en-US" sz="2400" dirty="0"/>
              <a:t>Aquarius: 				     40,000 sq. meters</a:t>
            </a:r>
          </a:p>
          <a:p>
            <a:endParaRPr lang="en-US" sz="2400" dirty="0"/>
          </a:p>
          <a:p>
            <a:pPr lvl="1"/>
            <a:endParaRPr lang="en-US" sz="2000" dirty="0"/>
          </a:p>
        </p:txBody>
      </p:sp>
      <p:sp>
        <p:nvSpPr>
          <p:cNvPr id="5" name="Date Placeholder 4"/>
          <p:cNvSpPr>
            <a:spLocks noGrp="1"/>
          </p:cNvSpPr>
          <p:nvPr>
            <p:ph type="dt" sz="half" idx="10"/>
          </p:nvPr>
        </p:nvSpPr>
        <p:spPr/>
        <p:txBody>
          <a:bodyPr/>
          <a:lstStyle/>
          <a:p>
            <a:r>
              <a:rPr lang="en-US"/>
              <a:t>6 December 2016</a:t>
            </a:r>
          </a:p>
        </p:txBody>
      </p:sp>
      <p:sp>
        <p:nvSpPr>
          <p:cNvPr id="6" name="Slide Number Placeholder 5"/>
          <p:cNvSpPr>
            <a:spLocks noGrp="1"/>
          </p:cNvSpPr>
          <p:nvPr>
            <p:ph type="sldNum" sz="quarter" idx="12"/>
          </p:nvPr>
        </p:nvSpPr>
        <p:spPr/>
        <p:txBody>
          <a:bodyPr/>
          <a:lstStyle/>
          <a:p>
            <a:fld id="{5FDDA138-F6F4-F546-8865-B82515508D68}" type="slidenum">
              <a:rPr lang="en-US" smtClean="0"/>
              <a:pPr/>
              <a:t>80</a:t>
            </a:fld>
            <a:endParaRPr lang="en-US"/>
          </a:p>
        </p:txBody>
      </p:sp>
      <p:sp>
        <p:nvSpPr>
          <p:cNvPr id="7" name="Footer Placeholder 6"/>
          <p:cNvSpPr>
            <a:spLocks noGrp="1"/>
          </p:cNvSpPr>
          <p:nvPr>
            <p:ph type="ftr" sz="quarter" idx="11"/>
          </p:nvPr>
        </p:nvSpPr>
        <p:spPr/>
        <p:txBody>
          <a:bodyPr/>
          <a:lstStyle/>
          <a:p>
            <a:r>
              <a:rPr lang="en-US"/>
              <a:t>kay das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1495425"/>
            <a:ext cx="7772400" cy="1470025"/>
          </a:xfrm>
        </p:spPr>
        <p:txBody>
          <a:bodyPr>
            <a:noAutofit/>
          </a:bodyPr>
          <a:lstStyle/>
          <a:p>
            <a:pPr>
              <a:lnSpc>
                <a:spcPct val="150000"/>
              </a:lnSpc>
            </a:pPr>
            <a:r>
              <a:rPr lang="en-US" sz="4000" dirty="0"/>
              <a:t>Technology:</a:t>
            </a:r>
            <a:br>
              <a:rPr lang="en-US" sz="4000" dirty="0"/>
            </a:br>
            <a:r>
              <a:rPr lang="en-US" sz="4000" dirty="0"/>
              <a:t>Communication</a:t>
            </a:r>
            <a:br>
              <a:rPr lang="en-US" sz="4000" dirty="0"/>
            </a:br>
            <a:r>
              <a:rPr lang="en-US" sz="4000" dirty="0"/>
              <a:t>Systems</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Technologies for Roadside Communications</a:t>
            </a:r>
          </a:p>
        </p:txBody>
      </p:sp>
      <p:graphicFrame>
        <p:nvGraphicFramePr>
          <p:cNvPr id="5" name="Content Placeholder 4"/>
          <p:cNvGraphicFramePr>
            <a:graphicFrameLocks noGrp="1"/>
          </p:cNvGraphicFramePr>
          <p:nvPr>
            <p:ph idx="1"/>
          </p:nvPr>
        </p:nvGraphicFramePr>
        <p:xfrm>
          <a:off x="1168400" y="1600200"/>
          <a:ext cx="6559458" cy="3926840"/>
        </p:xfrm>
        <a:graphic>
          <a:graphicData uri="http://schemas.openxmlformats.org/drawingml/2006/table">
            <a:tbl>
              <a:tblPr firstRow="1" bandRow="1">
                <a:tableStyleId>{5C22544A-7EE6-4342-B048-85BDC9FD1C3A}</a:tableStyleId>
              </a:tblPr>
              <a:tblGrid>
                <a:gridCol w="1137722">
                  <a:extLst>
                    <a:ext uri="{9D8B030D-6E8A-4147-A177-3AD203B41FA5}">
                      <a16:colId xmlns:a16="http://schemas.microsoft.com/office/drawing/2014/main" val="20000"/>
                    </a:ext>
                  </a:extLst>
                </a:gridCol>
                <a:gridCol w="934056">
                  <a:extLst>
                    <a:ext uri="{9D8B030D-6E8A-4147-A177-3AD203B41FA5}">
                      <a16:colId xmlns:a16="http://schemas.microsoft.com/office/drawing/2014/main" val="20001"/>
                    </a:ext>
                  </a:extLst>
                </a:gridCol>
                <a:gridCol w="1025354">
                  <a:extLst>
                    <a:ext uri="{9D8B030D-6E8A-4147-A177-3AD203B41FA5}">
                      <a16:colId xmlns:a16="http://schemas.microsoft.com/office/drawing/2014/main" val="20002"/>
                    </a:ext>
                  </a:extLst>
                </a:gridCol>
                <a:gridCol w="1074515">
                  <a:extLst>
                    <a:ext uri="{9D8B030D-6E8A-4147-A177-3AD203B41FA5}">
                      <a16:colId xmlns:a16="http://schemas.microsoft.com/office/drawing/2014/main" val="20003"/>
                    </a:ext>
                  </a:extLst>
                </a:gridCol>
                <a:gridCol w="1247020">
                  <a:extLst>
                    <a:ext uri="{9D8B030D-6E8A-4147-A177-3AD203B41FA5}">
                      <a16:colId xmlns:a16="http://schemas.microsoft.com/office/drawing/2014/main" val="20004"/>
                    </a:ext>
                  </a:extLst>
                </a:gridCol>
                <a:gridCol w="1140791">
                  <a:extLst>
                    <a:ext uri="{9D8B030D-6E8A-4147-A177-3AD203B41FA5}">
                      <a16:colId xmlns:a16="http://schemas.microsoft.com/office/drawing/2014/main" val="20005"/>
                    </a:ext>
                  </a:extLst>
                </a:gridCol>
              </a:tblGrid>
              <a:tr h="370840">
                <a:tc>
                  <a:txBody>
                    <a:bodyPr/>
                    <a:lstStyle/>
                    <a:p>
                      <a:pPr algn="ctr"/>
                      <a:r>
                        <a:rPr lang="en-US" dirty="0"/>
                        <a:t>feature</a:t>
                      </a:r>
                    </a:p>
                  </a:txBody>
                  <a:tcPr/>
                </a:tc>
                <a:tc>
                  <a:txBody>
                    <a:bodyPr/>
                    <a:lstStyle/>
                    <a:p>
                      <a:pPr algn="ctr"/>
                      <a:r>
                        <a:rPr lang="en-US" dirty="0"/>
                        <a:t>Wi-Fi</a:t>
                      </a:r>
                    </a:p>
                  </a:txBody>
                  <a:tcPr/>
                </a:tc>
                <a:tc>
                  <a:txBody>
                    <a:bodyPr/>
                    <a:lstStyle/>
                    <a:p>
                      <a:pPr algn="ctr"/>
                      <a:r>
                        <a:rPr lang="en-US" dirty="0"/>
                        <a:t>802.11p</a:t>
                      </a:r>
                    </a:p>
                  </a:txBody>
                  <a:tcPr/>
                </a:tc>
                <a:tc>
                  <a:txBody>
                    <a:bodyPr/>
                    <a:lstStyle/>
                    <a:p>
                      <a:pPr algn="ctr"/>
                      <a:r>
                        <a:rPr lang="en-US" dirty="0"/>
                        <a:t>UMTS</a:t>
                      </a:r>
                    </a:p>
                  </a:txBody>
                  <a:tcPr/>
                </a:tc>
                <a:tc>
                  <a:txBody>
                    <a:bodyPr/>
                    <a:lstStyle/>
                    <a:p>
                      <a:pPr algn="ctr"/>
                      <a:r>
                        <a:rPr lang="en-US" dirty="0"/>
                        <a:t>LTE</a:t>
                      </a:r>
                    </a:p>
                  </a:txBody>
                  <a:tcPr/>
                </a:tc>
                <a:tc>
                  <a:txBody>
                    <a:bodyPr/>
                    <a:lstStyle/>
                    <a:p>
                      <a:pPr algn="ctr"/>
                      <a:r>
                        <a:rPr lang="en-US" dirty="0"/>
                        <a:t>LTE-A</a:t>
                      </a:r>
                    </a:p>
                  </a:txBody>
                  <a:tcPr/>
                </a:tc>
                <a:extLst>
                  <a:ext uri="{0D108BD9-81ED-4DB2-BD59-A6C34878D82A}">
                    <a16:rowId xmlns:a16="http://schemas.microsoft.com/office/drawing/2014/main" val="10000"/>
                  </a:ext>
                </a:extLst>
              </a:tr>
              <a:tr h="518160">
                <a:tc>
                  <a:txBody>
                    <a:bodyPr/>
                    <a:lstStyle/>
                    <a:p>
                      <a:r>
                        <a:rPr lang="en-US" sz="1400" dirty="0"/>
                        <a:t>Channel Width (MHz)</a:t>
                      </a:r>
                    </a:p>
                  </a:txBody>
                  <a:tcPr/>
                </a:tc>
                <a:tc>
                  <a:txBody>
                    <a:bodyPr/>
                    <a:lstStyle/>
                    <a:p>
                      <a:pPr algn="ctr"/>
                      <a:r>
                        <a:rPr lang="en-US" sz="1400" dirty="0"/>
                        <a:t>20</a:t>
                      </a:r>
                    </a:p>
                  </a:txBody>
                  <a:tcPr/>
                </a:tc>
                <a:tc>
                  <a:txBody>
                    <a:bodyPr/>
                    <a:lstStyle/>
                    <a:p>
                      <a:pPr algn="ctr"/>
                      <a:r>
                        <a:rPr lang="en-US" sz="1400" dirty="0"/>
                        <a:t>10</a:t>
                      </a:r>
                    </a:p>
                  </a:txBody>
                  <a:tcPr/>
                </a:tc>
                <a:tc>
                  <a:txBody>
                    <a:bodyPr/>
                    <a:lstStyle/>
                    <a:p>
                      <a:pPr algn="ctr"/>
                      <a:r>
                        <a:rPr lang="en-US" sz="1400" dirty="0"/>
                        <a:t>5</a:t>
                      </a:r>
                    </a:p>
                  </a:txBody>
                  <a:tcPr/>
                </a:tc>
                <a:tc>
                  <a:txBody>
                    <a:bodyPr/>
                    <a:lstStyle/>
                    <a:p>
                      <a:pPr algn="ctr"/>
                      <a:r>
                        <a:rPr lang="en-US" sz="1400" dirty="0"/>
                        <a:t>1.4 - 20</a:t>
                      </a:r>
                    </a:p>
                  </a:txBody>
                  <a:tcPr/>
                </a:tc>
                <a:tc>
                  <a:txBody>
                    <a:bodyPr/>
                    <a:lstStyle/>
                    <a:p>
                      <a:pPr algn="ctr"/>
                      <a:r>
                        <a:rPr lang="en-US" sz="1400" dirty="0"/>
                        <a:t>100</a:t>
                      </a:r>
                    </a:p>
                  </a:txBody>
                  <a:tcPr/>
                </a:tc>
                <a:extLst>
                  <a:ext uri="{0D108BD9-81ED-4DB2-BD59-A6C34878D82A}">
                    <a16:rowId xmlns:a16="http://schemas.microsoft.com/office/drawing/2014/main" val="10001"/>
                  </a:ext>
                </a:extLst>
              </a:tr>
              <a:tr h="518160">
                <a:tc>
                  <a:txBody>
                    <a:bodyPr/>
                    <a:lstStyle/>
                    <a:p>
                      <a:r>
                        <a:rPr lang="en-US" sz="1400" dirty="0"/>
                        <a:t>Frequency Bands (GHz)</a:t>
                      </a:r>
                    </a:p>
                  </a:txBody>
                  <a:tcPr/>
                </a:tc>
                <a:tc>
                  <a:txBody>
                    <a:bodyPr/>
                    <a:lstStyle/>
                    <a:p>
                      <a:pPr algn="ctr"/>
                      <a:r>
                        <a:rPr lang="en-US" sz="1200" dirty="0"/>
                        <a:t>2.4GHz, 5.2GHz</a:t>
                      </a:r>
                    </a:p>
                  </a:txBody>
                  <a:tcPr/>
                </a:tc>
                <a:tc>
                  <a:txBody>
                    <a:bodyPr/>
                    <a:lstStyle/>
                    <a:p>
                      <a:pPr algn="ctr"/>
                      <a:r>
                        <a:rPr lang="en-US" sz="1200" dirty="0"/>
                        <a:t>5.86 - 5.92GHz</a:t>
                      </a:r>
                    </a:p>
                  </a:txBody>
                  <a:tcPr/>
                </a:tc>
                <a:tc>
                  <a:txBody>
                    <a:bodyPr/>
                    <a:lstStyle/>
                    <a:p>
                      <a:pPr algn="ctr"/>
                      <a:r>
                        <a:rPr lang="en-US" sz="1200" dirty="0"/>
                        <a:t>700MHz - 2.6GHz</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700MHz - 2.6GHz</a:t>
                      </a:r>
                    </a:p>
                  </a:txBody>
                  <a:tcPr/>
                </a:tc>
                <a:tc>
                  <a:txBody>
                    <a:bodyPr/>
                    <a:lstStyle/>
                    <a:p>
                      <a:pPr algn="ctr"/>
                      <a:r>
                        <a:rPr lang="en-US" sz="1200" dirty="0"/>
                        <a:t>450MHz - 4.99GHz</a:t>
                      </a:r>
                    </a:p>
                  </a:txBody>
                  <a:tcPr/>
                </a:tc>
                <a:extLst>
                  <a:ext uri="{0D108BD9-81ED-4DB2-BD59-A6C34878D82A}">
                    <a16:rowId xmlns:a16="http://schemas.microsoft.com/office/drawing/2014/main" val="10002"/>
                  </a:ext>
                </a:extLst>
              </a:tr>
              <a:tr h="518160">
                <a:tc>
                  <a:txBody>
                    <a:bodyPr/>
                    <a:lstStyle/>
                    <a:p>
                      <a:r>
                        <a:rPr lang="en-US" sz="1400" dirty="0"/>
                        <a:t>Bit rate (Mbps)</a:t>
                      </a:r>
                    </a:p>
                  </a:txBody>
                  <a:tcPr/>
                </a:tc>
                <a:tc>
                  <a:txBody>
                    <a:bodyPr/>
                    <a:lstStyle/>
                    <a:p>
                      <a:pPr algn="ctr"/>
                      <a:r>
                        <a:rPr lang="en-US" sz="1400" dirty="0"/>
                        <a:t>6 - 54</a:t>
                      </a:r>
                    </a:p>
                  </a:txBody>
                  <a:tcPr/>
                </a:tc>
                <a:tc>
                  <a:txBody>
                    <a:bodyPr/>
                    <a:lstStyle/>
                    <a:p>
                      <a:pPr algn="ctr"/>
                      <a:r>
                        <a:rPr lang="en-US" sz="1400" dirty="0"/>
                        <a:t>3 - 27</a:t>
                      </a:r>
                    </a:p>
                  </a:txBody>
                  <a:tcPr/>
                </a:tc>
                <a:tc>
                  <a:txBody>
                    <a:bodyPr/>
                    <a:lstStyle/>
                    <a:p>
                      <a:pPr algn="ctr"/>
                      <a:r>
                        <a:rPr lang="en-US" sz="1400" dirty="0"/>
                        <a:t>2</a:t>
                      </a:r>
                    </a:p>
                  </a:txBody>
                  <a:tcPr/>
                </a:tc>
                <a:tc>
                  <a:txBody>
                    <a:bodyPr/>
                    <a:lstStyle/>
                    <a:p>
                      <a:pPr algn="ctr"/>
                      <a:r>
                        <a:rPr lang="en-US" sz="1400" dirty="0"/>
                        <a:t>300</a:t>
                      </a:r>
                    </a:p>
                  </a:txBody>
                  <a:tcPr/>
                </a:tc>
                <a:tc>
                  <a:txBody>
                    <a:bodyPr/>
                    <a:lstStyle/>
                    <a:p>
                      <a:pPr algn="ctr"/>
                      <a:r>
                        <a:rPr lang="en-US" sz="1400" dirty="0"/>
                        <a:t>1Gbps</a:t>
                      </a:r>
                    </a:p>
                  </a:txBody>
                  <a:tcPr/>
                </a:tc>
                <a:extLst>
                  <a:ext uri="{0D108BD9-81ED-4DB2-BD59-A6C34878D82A}">
                    <a16:rowId xmlns:a16="http://schemas.microsoft.com/office/drawing/2014/main" val="10003"/>
                  </a:ext>
                </a:extLst>
              </a:tr>
              <a:tr h="370840">
                <a:tc>
                  <a:txBody>
                    <a:bodyPr/>
                    <a:lstStyle/>
                    <a:p>
                      <a:r>
                        <a:rPr lang="en-US" sz="1400" dirty="0"/>
                        <a:t>Range</a:t>
                      </a:r>
                    </a:p>
                  </a:txBody>
                  <a:tcPr/>
                </a:tc>
                <a:tc>
                  <a:txBody>
                    <a:bodyPr/>
                    <a:lstStyle/>
                    <a:p>
                      <a:pPr algn="ctr"/>
                      <a:r>
                        <a:rPr lang="en-US" sz="1400" dirty="0"/>
                        <a:t>100m</a:t>
                      </a:r>
                    </a:p>
                  </a:txBody>
                  <a:tcPr/>
                </a:tc>
                <a:tc>
                  <a:txBody>
                    <a:bodyPr/>
                    <a:lstStyle/>
                    <a:p>
                      <a:pPr algn="ctr"/>
                      <a:r>
                        <a:rPr lang="en-US" sz="1400" dirty="0"/>
                        <a:t>1km</a:t>
                      </a:r>
                    </a:p>
                  </a:txBody>
                  <a:tcPr/>
                </a:tc>
                <a:tc>
                  <a:txBody>
                    <a:bodyPr/>
                    <a:lstStyle/>
                    <a:p>
                      <a:pPr algn="ctr"/>
                      <a:r>
                        <a:rPr lang="en-US" sz="1400" dirty="0"/>
                        <a:t>10km</a:t>
                      </a:r>
                    </a:p>
                  </a:txBody>
                  <a:tcPr/>
                </a:tc>
                <a:tc>
                  <a:txBody>
                    <a:bodyPr/>
                    <a:lstStyle/>
                    <a:p>
                      <a:pPr algn="ctr"/>
                      <a:r>
                        <a:rPr lang="en-US" sz="1400" dirty="0"/>
                        <a:t>30km</a:t>
                      </a:r>
                    </a:p>
                  </a:txBody>
                  <a:tcPr/>
                </a:tc>
                <a:tc>
                  <a:txBody>
                    <a:bodyPr/>
                    <a:lstStyle/>
                    <a:p>
                      <a:pPr algn="ctr"/>
                      <a:r>
                        <a:rPr lang="en-US" sz="1400" dirty="0"/>
                        <a:t>30km</a:t>
                      </a:r>
                    </a:p>
                  </a:txBody>
                  <a:tcPr/>
                </a:tc>
                <a:extLst>
                  <a:ext uri="{0D108BD9-81ED-4DB2-BD59-A6C34878D82A}">
                    <a16:rowId xmlns:a16="http://schemas.microsoft.com/office/drawing/2014/main" val="10004"/>
                  </a:ext>
                </a:extLst>
              </a:tr>
              <a:tr h="370840">
                <a:tc>
                  <a:txBody>
                    <a:bodyPr/>
                    <a:lstStyle/>
                    <a:p>
                      <a:r>
                        <a:rPr lang="en-US" sz="1400" dirty="0"/>
                        <a:t>Capacity</a:t>
                      </a:r>
                    </a:p>
                  </a:txBody>
                  <a:tcPr/>
                </a:tc>
                <a:tc>
                  <a:txBody>
                    <a:bodyPr/>
                    <a:lstStyle/>
                    <a:p>
                      <a:pPr algn="ctr"/>
                      <a:r>
                        <a:rPr lang="en-US" sz="1400" dirty="0"/>
                        <a:t>medium</a:t>
                      </a:r>
                    </a:p>
                  </a:txBody>
                  <a:tcPr/>
                </a:tc>
                <a:tc>
                  <a:txBody>
                    <a:bodyPr/>
                    <a:lstStyle/>
                    <a:p>
                      <a:pPr algn="ctr"/>
                      <a:r>
                        <a:rPr lang="en-US" sz="1400" dirty="0"/>
                        <a:t>medium</a:t>
                      </a:r>
                    </a:p>
                  </a:txBody>
                  <a:tcPr/>
                </a:tc>
                <a:tc>
                  <a:txBody>
                    <a:bodyPr/>
                    <a:lstStyle/>
                    <a:p>
                      <a:pPr algn="ctr"/>
                      <a:r>
                        <a:rPr lang="en-US" sz="1400" dirty="0"/>
                        <a:t>low</a:t>
                      </a:r>
                    </a:p>
                  </a:txBody>
                  <a:tcPr/>
                </a:tc>
                <a:tc>
                  <a:txBody>
                    <a:bodyPr/>
                    <a:lstStyle/>
                    <a:p>
                      <a:pPr algn="ctr"/>
                      <a:r>
                        <a:rPr lang="en-US" sz="1400" dirty="0"/>
                        <a:t>high</a:t>
                      </a:r>
                    </a:p>
                  </a:txBody>
                  <a:tcPr/>
                </a:tc>
                <a:tc>
                  <a:txBody>
                    <a:bodyPr/>
                    <a:lstStyle/>
                    <a:p>
                      <a:pPr algn="ctr"/>
                      <a:r>
                        <a:rPr lang="en-US" sz="1400" dirty="0"/>
                        <a:t>very high</a:t>
                      </a:r>
                    </a:p>
                  </a:txBody>
                  <a:tcPr/>
                </a:tc>
                <a:extLst>
                  <a:ext uri="{0D108BD9-81ED-4DB2-BD59-A6C34878D82A}">
                    <a16:rowId xmlns:a16="http://schemas.microsoft.com/office/drawing/2014/main" val="10005"/>
                  </a:ext>
                </a:extLst>
              </a:tr>
              <a:tr h="518160">
                <a:tc>
                  <a:txBody>
                    <a:bodyPr/>
                    <a:lstStyle/>
                    <a:p>
                      <a:r>
                        <a:rPr lang="en-US" sz="1400" dirty="0"/>
                        <a:t>Mobility support</a:t>
                      </a:r>
                    </a:p>
                  </a:txBody>
                  <a:tcPr/>
                </a:tc>
                <a:tc>
                  <a:txBody>
                    <a:bodyPr/>
                    <a:lstStyle/>
                    <a:p>
                      <a:pPr algn="ctr"/>
                      <a:r>
                        <a:rPr lang="en-US" sz="1400" dirty="0"/>
                        <a:t>low</a:t>
                      </a:r>
                    </a:p>
                  </a:txBody>
                  <a:tcPr/>
                </a:tc>
                <a:tc>
                  <a:txBody>
                    <a:bodyPr/>
                    <a:lstStyle/>
                    <a:p>
                      <a:pPr algn="ctr"/>
                      <a:r>
                        <a:rPr lang="en-US" sz="1400" dirty="0"/>
                        <a:t>medium</a:t>
                      </a:r>
                    </a:p>
                  </a:txBody>
                  <a:tcPr/>
                </a:tc>
                <a:tc>
                  <a:txBody>
                    <a:bodyPr/>
                    <a:lstStyle/>
                    <a:p>
                      <a:pPr algn="ctr"/>
                      <a:r>
                        <a:rPr lang="en-US" sz="1400" dirty="0"/>
                        <a:t>high</a:t>
                      </a:r>
                    </a:p>
                  </a:txBody>
                  <a:tcPr/>
                </a:tc>
                <a:tc>
                  <a:txBody>
                    <a:bodyPr/>
                    <a:lstStyle/>
                    <a:p>
                      <a:pPr algn="ctr"/>
                      <a:r>
                        <a:rPr lang="en-US" sz="1400" dirty="0"/>
                        <a:t>very</a:t>
                      </a:r>
                      <a:r>
                        <a:rPr lang="en-US" sz="1400" baseline="0" dirty="0"/>
                        <a:t> high </a:t>
                      </a:r>
                    </a:p>
                    <a:p>
                      <a:pPr algn="ctr"/>
                      <a:r>
                        <a:rPr lang="en-US" sz="1400" baseline="0" dirty="0"/>
                        <a:t>(350 </a:t>
                      </a:r>
                      <a:r>
                        <a:rPr lang="en-US" sz="1400" baseline="0" dirty="0" err="1"/>
                        <a:t>kmph</a:t>
                      </a:r>
                      <a:r>
                        <a:rPr lang="en-US" sz="1400" baseline="0" dirty="0"/>
                        <a:t>)</a:t>
                      </a:r>
                      <a:endParaRPr lang="en-US" sz="1400" dirty="0"/>
                    </a:p>
                  </a:txBody>
                  <a:tcPr/>
                </a:tc>
                <a:tc>
                  <a:txBody>
                    <a:bodyPr/>
                    <a:lstStyle/>
                    <a:p>
                      <a:pPr algn="ctr"/>
                      <a:r>
                        <a:rPr lang="en-US" sz="1400" dirty="0"/>
                        <a:t>very</a:t>
                      </a:r>
                      <a:r>
                        <a:rPr lang="en-US" sz="1400" baseline="0" dirty="0"/>
                        <a:t> high </a:t>
                      </a:r>
                    </a:p>
                    <a:p>
                      <a:pPr algn="ctr"/>
                      <a:r>
                        <a:rPr lang="en-US" sz="1400" baseline="0" dirty="0"/>
                        <a:t>(350 </a:t>
                      </a:r>
                      <a:r>
                        <a:rPr lang="en-US" sz="1400" baseline="0" dirty="0" err="1"/>
                        <a:t>kmph</a:t>
                      </a:r>
                      <a:r>
                        <a:rPr lang="en-US" sz="1400" baseline="0" dirty="0"/>
                        <a:t>)</a:t>
                      </a:r>
                      <a:endParaRPr lang="en-US" sz="1400" dirty="0"/>
                    </a:p>
                  </a:txBody>
                  <a:tcPr/>
                </a:tc>
                <a:extLst>
                  <a:ext uri="{0D108BD9-81ED-4DB2-BD59-A6C34878D82A}">
                    <a16:rowId xmlns:a16="http://schemas.microsoft.com/office/drawing/2014/main" val="10006"/>
                  </a:ext>
                </a:extLst>
              </a:tr>
              <a:tr h="370840">
                <a:tc>
                  <a:txBody>
                    <a:bodyPr/>
                    <a:lstStyle/>
                    <a:p>
                      <a:r>
                        <a:rPr lang="en-US" sz="1400" dirty="0"/>
                        <a:t>V2I support</a:t>
                      </a:r>
                    </a:p>
                  </a:txBody>
                  <a:tcPr/>
                </a:tc>
                <a:tc>
                  <a:txBody>
                    <a:bodyPr/>
                    <a:lstStyle/>
                    <a:p>
                      <a:pPr algn="ctr"/>
                      <a:r>
                        <a:rPr lang="en-US" sz="1400" dirty="0"/>
                        <a:t>yes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yes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yes</a:t>
                      </a:r>
                    </a:p>
                  </a:txBody>
                  <a:tcPr/>
                </a:tc>
                <a:tc>
                  <a:txBody>
                    <a:bodyPr/>
                    <a:lstStyle/>
                    <a:p>
                      <a:pPr algn="ctr"/>
                      <a:r>
                        <a:rPr lang="en-US" sz="1400" dirty="0"/>
                        <a:t>yes</a:t>
                      </a:r>
                    </a:p>
                  </a:txBody>
                  <a:tcPr/>
                </a:tc>
                <a:tc>
                  <a:txBody>
                    <a:bodyPr/>
                    <a:lstStyle/>
                    <a:p>
                      <a:pPr algn="ctr"/>
                      <a:r>
                        <a:rPr lang="en-US" sz="1400" dirty="0"/>
                        <a:t>yes</a:t>
                      </a:r>
                    </a:p>
                  </a:txBody>
                  <a:tcPr/>
                </a:tc>
                <a:extLst>
                  <a:ext uri="{0D108BD9-81ED-4DB2-BD59-A6C34878D82A}">
                    <a16:rowId xmlns:a16="http://schemas.microsoft.com/office/drawing/2014/main" val="10007"/>
                  </a:ext>
                </a:extLst>
              </a:tr>
              <a:tr h="370840">
                <a:tc>
                  <a:txBody>
                    <a:bodyPr/>
                    <a:lstStyle/>
                    <a:p>
                      <a:r>
                        <a:rPr lang="en-US" sz="1400" dirty="0"/>
                        <a:t>V2V support</a:t>
                      </a:r>
                    </a:p>
                  </a:txBody>
                  <a:tcPr/>
                </a:tc>
                <a:tc>
                  <a:txBody>
                    <a:bodyPr/>
                    <a:lstStyle/>
                    <a:p>
                      <a:pPr algn="ctr"/>
                      <a:r>
                        <a:rPr lang="en-US" sz="1400" dirty="0"/>
                        <a:t>ad hoc</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ad hoc</a:t>
                      </a:r>
                    </a:p>
                  </a:txBody>
                  <a:tcPr/>
                </a:tc>
                <a:tc>
                  <a:txBody>
                    <a:bodyPr/>
                    <a:lstStyle/>
                    <a:p>
                      <a:pPr algn="ctr"/>
                      <a:r>
                        <a:rPr lang="en-US" sz="1400" dirty="0"/>
                        <a:t>no</a:t>
                      </a:r>
                    </a:p>
                  </a:txBody>
                  <a:tcPr/>
                </a:tc>
                <a:tc>
                  <a:txBody>
                    <a:bodyPr/>
                    <a:lstStyle/>
                    <a:p>
                      <a:pPr algn="ctr"/>
                      <a:r>
                        <a:rPr lang="en-US" sz="1400" dirty="0"/>
                        <a:t>no</a:t>
                      </a:r>
                    </a:p>
                  </a:txBody>
                  <a:tcPr/>
                </a:tc>
                <a:tc>
                  <a:txBody>
                    <a:bodyPr/>
                    <a:lstStyle/>
                    <a:p>
                      <a:pPr algn="ctr"/>
                      <a:r>
                        <a:rPr lang="en-US" sz="1400" dirty="0"/>
                        <a:t>D2D</a:t>
                      </a:r>
                    </a:p>
                  </a:txBody>
                  <a:tcPr/>
                </a:tc>
                <a:extLst>
                  <a:ext uri="{0D108BD9-81ED-4DB2-BD59-A6C34878D82A}">
                    <a16:rowId xmlns:a16="http://schemas.microsoft.com/office/drawing/2014/main" val="10008"/>
                  </a:ext>
                </a:extLst>
              </a:tr>
            </a:tbl>
          </a:graphicData>
        </a:graphic>
      </p:graphicFrame>
      <p:sp>
        <p:nvSpPr>
          <p:cNvPr id="4" name="Date Placeholder 3"/>
          <p:cNvSpPr>
            <a:spLocks noGrp="1"/>
          </p:cNvSpPr>
          <p:nvPr>
            <p:ph type="dt" sz="half" idx="10"/>
          </p:nvPr>
        </p:nvSpPr>
        <p:spPr/>
        <p:txBody>
          <a:bodyPr/>
          <a:lstStyle/>
          <a:p>
            <a:r>
              <a:rPr lang="en-US"/>
              <a:t>6 December 2016</a:t>
            </a:r>
          </a:p>
        </p:txBody>
      </p:sp>
      <p:sp>
        <p:nvSpPr>
          <p:cNvPr id="6" name="Slide Number Placeholder 5"/>
          <p:cNvSpPr>
            <a:spLocks noGrp="1"/>
          </p:cNvSpPr>
          <p:nvPr>
            <p:ph type="sldNum" sz="quarter" idx="12"/>
          </p:nvPr>
        </p:nvSpPr>
        <p:spPr/>
        <p:txBody>
          <a:bodyPr/>
          <a:lstStyle/>
          <a:p>
            <a:fld id="{5FDDA138-F6F4-F546-8865-B82515508D68}" type="slidenum">
              <a:rPr lang="en-US" smtClean="0"/>
              <a:pPr/>
              <a:t>82</a:t>
            </a:fld>
            <a:endParaRPr lang="en-US"/>
          </a:p>
        </p:txBody>
      </p:sp>
      <p:sp>
        <p:nvSpPr>
          <p:cNvPr id="7" name="Footer Placeholder 6"/>
          <p:cNvSpPr>
            <a:spLocks noGrp="1"/>
          </p:cNvSpPr>
          <p:nvPr>
            <p:ph type="ftr" sz="quarter" idx="11"/>
          </p:nvPr>
        </p:nvSpPr>
        <p:spPr/>
        <p:txBody>
          <a:bodyPr/>
          <a:lstStyle/>
          <a:p>
            <a:r>
              <a:rPr lang="en-US"/>
              <a:t>kay das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215900" y="76200"/>
            <a:ext cx="8775700" cy="6034775"/>
          </a:xfrm>
          <a:prstGeom prst="rect">
            <a:avLst/>
          </a:prstGeom>
        </p:spPr>
      </p:pic>
      <p:sp>
        <p:nvSpPr>
          <p:cNvPr id="8" name="TextBox 7"/>
          <p:cNvSpPr txBox="1"/>
          <p:nvPr/>
        </p:nvSpPr>
        <p:spPr>
          <a:xfrm>
            <a:off x="2743200" y="457200"/>
            <a:ext cx="533400" cy="369332"/>
          </a:xfrm>
          <a:prstGeom prst="rect">
            <a:avLst/>
          </a:prstGeom>
          <a:noFill/>
        </p:spPr>
        <p:txBody>
          <a:bodyPr wrap="square" rtlCol="0">
            <a:spAutoFit/>
          </a:bodyPr>
          <a:lstStyle/>
          <a:p>
            <a:r>
              <a:rPr lang="en-US" dirty="0"/>
              <a:t>[2]</a:t>
            </a:r>
          </a:p>
        </p:txBody>
      </p:sp>
      <p:sp>
        <p:nvSpPr>
          <p:cNvPr id="10" name="Slide Number Placeholder 9"/>
          <p:cNvSpPr>
            <a:spLocks noGrp="1"/>
          </p:cNvSpPr>
          <p:nvPr>
            <p:ph type="sldNum" sz="quarter" idx="12"/>
          </p:nvPr>
        </p:nvSpPr>
        <p:spPr/>
        <p:txBody>
          <a:bodyPr/>
          <a:lstStyle/>
          <a:p>
            <a:fld id="{F06BC205-37F6-DA43-A54D-39653D71296C}" type="slidenum">
              <a:rPr lang="en-US" smtClean="0"/>
              <a:pPr/>
              <a:t>83</a:t>
            </a:fld>
            <a:endParaRPr lang="en-US"/>
          </a:p>
        </p:txBody>
      </p:sp>
      <p:sp>
        <p:nvSpPr>
          <p:cNvPr id="11" name="Footer Placeholder 10"/>
          <p:cNvSpPr>
            <a:spLocks noGrp="1"/>
          </p:cNvSpPr>
          <p:nvPr>
            <p:ph type="ftr" sz="quarter" idx="11"/>
          </p:nvPr>
        </p:nvSpPr>
        <p:spPr/>
        <p:txBody>
          <a:bodyPr/>
          <a:lstStyle/>
          <a:p>
            <a:r>
              <a:rPr lang="en-US"/>
              <a:t>kay das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704013" cy="914400"/>
          </a:xfrm>
        </p:spPr>
        <p:txBody>
          <a:bodyPr/>
          <a:lstStyle/>
          <a:p>
            <a:r>
              <a:rPr lang="en-US" dirty="0"/>
              <a:t>DSRC </a:t>
            </a:r>
            <a:r>
              <a:rPr lang="en-US" dirty="0" err="1"/>
              <a:t>vs</a:t>
            </a:r>
            <a:r>
              <a:rPr lang="en-US" dirty="0"/>
              <a:t> 4G</a:t>
            </a:r>
          </a:p>
        </p:txBody>
      </p:sp>
      <p:sp>
        <p:nvSpPr>
          <p:cNvPr id="3" name="Content Placeholder 2"/>
          <p:cNvSpPr>
            <a:spLocks noGrp="1"/>
          </p:cNvSpPr>
          <p:nvPr>
            <p:ph idx="1"/>
          </p:nvPr>
        </p:nvSpPr>
        <p:spPr>
          <a:xfrm>
            <a:off x="533400" y="990600"/>
            <a:ext cx="8153400" cy="5257800"/>
          </a:xfrm>
        </p:spPr>
        <p:txBody>
          <a:bodyPr>
            <a:normAutofit/>
          </a:bodyPr>
          <a:lstStyle/>
          <a:p>
            <a:r>
              <a:rPr lang="en-US" sz="2065" dirty="0"/>
              <a:t>Off to a slow start, issues with 5.9 GHz spectrum allocation ….alternatives have emerged</a:t>
            </a:r>
          </a:p>
          <a:p>
            <a:r>
              <a:rPr lang="en-US" sz="2065" dirty="0"/>
              <a:t> 4G/LTE/LTE-A based alternative: </a:t>
            </a:r>
          </a:p>
          <a:p>
            <a:pPr lvl="2">
              <a:buFont typeface="Wingdings" charset="2"/>
              <a:buChar char="Ø"/>
            </a:pPr>
            <a:r>
              <a:rPr lang="en-US" sz="1400" dirty="0"/>
              <a:t>OFDM reaching its limitations (time and frequency sync)</a:t>
            </a:r>
          </a:p>
          <a:p>
            <a:pPr lvl="2">
              <a:buFont typeface="Wingdings" charset="2"/>
              <a:buChar char="Ø"/>
            </a:pPr>
            <a:r>
              <a:rPr lang="en-US" sz="1400" dirty="0"/>
              <a:t> Latency and peak-to-average issues</a:t>
            </a:r>
          </a:p>
          <a:p>
            <a:r>
              <a:rPr lang="en-US" sz="2065" dirty="0"/>
              <a:t>4G LTE/LTE-A introducing device to device mode (D2D), will carry forward to 5G.  [4]</a:t>
            </a:r>
          </a:p>
          <a:p>
            <a:r>
              <a:rPr lang="en-US" sz="2065" dirty="0"/>
              <a:t>4G LTE/LTE-A introducing Co-</a:t>
            </a:r>
            <a:r>
              <a:rPr lang="en-US" sz="2065" dirty="0" err="1"/>
              <a:t>ordinated</a:t>
            </a:r>
            <a:r>
              <a:rPr lang="en-US" sz="2065" dirty="0"/>
              <a:t> Multipoint (</a:t>
            </a:r>
            <a:r>
              <a:rPr lang="en-US" sz="2065" dirty="0" err="1"/>
              <a:t>CoMP</a:t>
            </a:r>
            <a:r>
              <a:rPr lang="en-US" sz="2065" dirty="0"/>
              <a:t>): enables a mobile device to communicate with multiple base stations at the same time. [5] </a:t>
            </a:r>
          </a:p>
          <a:p>
            <a:r>
              <a:rPr lang="en-US" sz="2065" dirty="0"/>
              <a:t>Challenge of multi-path and moving vehicles</a:t>
            </a:r>
          </a:p>
          <a:p>
            <a:r>
              <a:rPr lang="en-US" sz="2065" dirty="0"/>
              <a:t>5G promises latencies reduced from 4G by 10x </a:t>
            </a:r>
          </a:p>
          <a:p>
            <a:r>
              <a:rPr lang="en-US" sz="2065" dirty="0"/>
              <a:t> DSRC supported by many big names: GM, Nokia, NXP, Intel, Qualcomm, STMicroelectronics…..</a:t>
            </a:r>
          </a:p>
          <a:p>
            <a:r>
              <a:rPr lang="en-US" sz="2065" dirty="0">
                <a:hlinkClick r:id="rId2"/>
              </a:rPr>
              <a:t>http://www.its.dot.gov/factsheets/dsrc_factsheet.htm</a:t>
            </a:r>
            <a:endParaRPr lang="en-US" sz="2065" dirty="0"/>
          </a:p>
          <a:p>
            <a:endParaRPr lang="en-US" dirty="0"/>
          </a:p>
          <a:p>
            <a:endParaRPr lang="en-US" dirty="0"/>
          </a:p>
        </p:txBody>
      </p:sp>
      <p:sp>
        <p:nvSpPr>
          <p:cNvPr id="7" name="Slide Number Placeholder 6"/>
          <p:cNvSpPr>
            <a:spLocks noGrp="1"/>
          </p:cNvSpPr>
          <p:nvPr>
            <p:ph type="sldNum" sz="quarter" idx="12"/>
          </p:nvPr>
        </p:nvSpPr>
        <p:spPr/>
        <p:txBody>
          <a:bodyPr/>
          <a:lstStyle/>
          <a:p>
            <a:fld id="{F06BC205-37F6-DA43-A54D-39653D71296C}" type="slidenum">
              <a:rPr lang="en-US" smtClean="0"/>
              <a:pPr/>
              <a:t>84</a:t>
            </a:fld>
            <a:endParaRPr lang="en-US"/>
          </a:p>
        </p:txBody>
      </p:sp>
      <p:sp>
        <p:nvSpPr>
          <p:cNvPr id="8" name="Footer Placeholder 7"/>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Autofit/>
          </a:bodyPr>
          <a:lstStyle/>
          <a:p>
            <a:r>
              <a:rPr lang="en-US" sz="3600" dirty="0"/>
              <a:t>Standards</a:t>
            </a:r>
          </a:p>
        </p:txBody>
      </p:sp>
      <p:sp>
        <p:nvSpPr>
          <p:cNvPr id="7" name="Content Placeholder 6"/>
          <p:cNvSpPr>
            <a:spLocks noGrp="1"/>
          </p:cNvSpPr>
          <p:nvPr>
            <p:ph idx="1"/>
          </p:nvPr>
        </p:nvSpPr>
        <p:spPr>
          <a:xfrm>
            <a:off x="152400" y="1038034"/>
            <a:ext cx="5486400" cy="5066606"/>
          </a:xfrm>
        </p:spPr>
        <p:txBody>
          <a:bodyPr>
            <a:normAutofit/>
          </a:bodyPr>
          <a:lstStyle/>
          <a:p>
            <a:pPr>
              <a:spcAft>
                <a:spcPts val="600"/>
              </a:spcAft>
            </a:pPr>
            <a:r>
              <a:rPr lang="en-US" sz="1600" b="1" dirty="0"/>
              <a:t>Applications</a:t>
            </a:r>
          </a:p>
          <a:p>
            <a:pPr lvl="1">
              <a:spcAft>
                <a:spcPts val="600"/>
              </a:spcAft>
            </a:pPr>
            <a:r>
              <a:rPr lang="en-US" sz="1400" dirty="0"/>
              <a:t>Safety</a:t>
            </a:r>
          </a:p>
          <a:p>
            <a:pPr lvl="1">
              <a:spcAft>
                <a:spcPts val="600"/>
              </a:spcAft>
            </a:pPr>
            <a:r>
              <a:rPr lang="en-US" sz="1400" dirty="0"/>
              <a:t>Traffic Management</a:t>
            </a:r>
          </a:p>
          <a:p>
            <a:pPr lvl="1">
              <a:spcAft>
                <a:spcPts val="600"/>
              </a:spcAft>
            </a:pPr>
            <a:r>
              <a:rPr lang="en-US" sz="1400" dirty="0"/>
              <a:t>Driver Assistance Systems</a:t>
            </a:r>
          </a:p>
          <a:p>
            <a:pPr lvl="1">
              <a:spcAft>
                <a:spcPts val="600"/>
              </a:spcAft>
            </a:pPr>
            <a:r>
              <a:rPr lang="en-US" sz="1400" dirty="0"/>
              <a:t>Police and Enforcement</a:t>
            </a:r>
          </a:p>
          <a:p>
            <a:pPr lvl="1">
              <a:spcAft>
                <a:spcPts val="600"/>
              </a:spcAft>
            </a:pPr>
            <a:r>
              <a:rPr lang="en-US" sz="1400" dirty="0"/>
              <a:t>Pricing and Payments</a:t>
            </a:r>
          </a:p>
          <a:p>
            <a:pPr lvl="1">
              <a:spcAft>
                <a:spcPts val="600"/>
              </a:spcAft>
            </a:pPr>
            <a:r>
              <a:rPr lang="en-US" sz="1400" dirty="0"/>
              <a:t>Direction and Route Optimization</a:t>
            </a:r>
          </a:p>
          <a:p>
            <a:pPr lvl="1">
              <a:spcAft>
                <a:spcPts val="600"/>
              </a:spcAft>
            </a:pPr>
            <a:r>
              <a:rPr lang="en-US" sz="1400" dirty="0"/>
              <a:t>Travel-Related Information</a:t>
            </a:r>
          </a:p>
          <a:p>
            <a:pPr lvl="1">
              <a:spcAft>
                <a:spcPts val="600"/>
              </a:spcAft>
            </a:pPr>
            <a:r>
              <a:rPr lang="en-US" sz="1400" dirty="0"/>
              <a:t>General Information Services</a:t>
            </a:r>
          </a:p>
          <a:p>
            <a:pPr lvl="1">
              <a:spcAft>
                <a:spcPts val="600"/>
              </a:spcAft>
            </a:pPr>
            <a:r>
              <a:rPr lang="en-US" sz="1400" dirty="0"/>
              <a:t>Automated Highways</a:t>
            </a:r>
          </a:p>
          <a:p>
            <a:pPr>
              <a:spcAft>
                <a:spcPts val="600"/>
              </a:spcAft>
            </a:pPr>
            <a:r>
              <a:rPr lang="en-US" sz="1600" b="1" dirty="0"/>
              <a:t>DSRC</a:t>
            </a:r>
            <a:r>
              <a:rPr lang="en-US" sz="1600" dirty="0"/>
              <a:t> (Dedicated Short Range Communications)</a:t>
            </a:r>
          </a:p>
          <a:p>
            <a:pPr lvl="1">
              <a:spcAft>
                <a:spcPts val="600"/>
              </a:spcAft>
            </a:pPr>
            <a:r>
              <a:rPr lang="en-US" sz="1600" dirty="0"/>
              <a:t>5.850 – 5.925 GHz (7 channels – 10MHz)</a:t>
            </a:r>
          </a:p>
          <a:p>
            <a:pPr lvl="1">
              <a:spcAft>
                <a:spcPts val="600"/>
              </a:spcAft>
            </a:pPr>
            <a:r>
              <a:rPr lang="en-US" sz="1600" dirty="0"/>
              <a:t>1000 M Range – 3 to 27 Mbps</a:t>
            </a:r>
          </a:p>
          <a:p>
            <a:pPr>
              <a:spcAft>
                <a:spcPts val="600"/>
              </a:spcAft>
            </a:pPr>
            <a:r>
              <a:rPr lang="en-US" sz="1600" b="1" dirty="0"/>
              <a:t>WAVE</a:t>
            </a:r>
            <a:r>
              <a:rPr lang="en-US" sz="1600" dirty="0"/>
              <a:t> (Wireless Access in Vehicular Environments)</a:t>
            </a:r>
            <a:endParaRPr lang="en-US" sz="2000" dirty="0"/>
          </a:p>
          <a:p>
            <a:endParaRPr lang="en-US" dirty="0"/>
          </a:p>
        </p:txBody>
      </p:sp>
      <p:graphicFrame>
        <p:nvGraphicFramePr>
          <p:cNvPr id="9" name="Content Placeholder 8"/>
          <p:cNvGraphicFramePr>
            <a:graphicFrameLocks noGrp="1"/>
          </p:cNvGraphicFramePr>
          <p:nvPr>
            <p:ph sz="half" idx="4294967295"/>
          </p:nvPr>
        </p:nvGraphicFramePr>
        <p:xfrm>
          <a:off x="3684978" y="1066802"/>
          <a:ext cx="2487222" cy="3097702"/>
        </p:xfrm>
        <a:graphic>
          <a:graphicData uri="http://schemas.openxmlformats.org/drawingml/2006/table">
            <a:tbl>
              <a:tblPr firstRow="1" bandRow="1">
                <a:tableStyleId>{5C22544A-7EE6-4342-B048-85BDC9FD1C3A}</a:tableStyleId>
              </a:tblPr>
              <a:tblGrid>
                <a:gridCol w="1515905">
                  <a:extLst>
                    <a:ext uri="{9D8B030D-6E8A-4147-A177-3AD203B41FA5}">
                      <a16:colId xmlns:a16="http://schemas.microsoft.com/office/drawing/2014/main" val="20000"/>
                    </a:ext>
                  </a:extLst>
                </a:gridCol>
                <a:gridCol w="971317">
                  <a:extLst>
                    <a:ext uri="{9D8B030D-6E8A-4147-A177-3AD203B41FA5}">
                      <a16:colId xmlns:a16="http://schemas.microsoft.com/office/drawing/2014/main" val="20001"/>
                    </a:ext>
                  </a:extLst>
                </a:gridCol>
              </a:tblGrid>
              <a:tr h="304800">
                <a:tc gridSpan="2">
                  <a:txBody>
                    <a:bodyPr/>
                    <a:lstStyle/>
                    <a:p>
                      <a:pPr algn="ctr"/>
                      <a:r>
                        <a:rPr lang="en-US" sz="1400" dirty="0"/>
                        <a:t>Protocol</a:t>
                      </a:r>
                      <a:r>
                        <a:rPr lang="en-US" sz="1400" baseline="0" dirty="0"/>
                        <a:t> Stack</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398986">
                <a:tc>
                  <a:txBody>
                    <a:bodyPr/>
                    <a:lstStyle/>
                    <a:p>
                      <a:r>
                        <a:rPr lang="en-US" sz="1400" dirty="0"/>
                        <a:t>Application</a:t>
                      </a:r>
                    </a:p>
                  </a:txBody>
                  <a:tcPr/>
                </a:tc>
                <a:tc>
                  <a:txBody>
                    <a:bodyPr/>
                    <a:lstStyle/>
                    <a:p>
                      <a:r>
                        <a:rPr lang="en-US" sz="1400" dirty="0"/>
                        <a:t>Layer 7</a:t>
                      </a:r>
                    </a:p>
                  </a:txBody>
                  <a:tcPr/>
                </a:tc>
                <a:extLst>
                  <a:ext uri="{0D108BD9-81ED-4DB2-BD59-A6C34878D82A}">
                    <a16:rowId xmlns:a16="http://schemas.microsoft.com/office/drawing/2014/main" val="10001"/>
                  </a:ext>
                </a:extLst>
              </a:tr>
              <a:tr h="398986">
                <a:tc>
                  <a:txBody>
                    <a:bodyPr/>
                    <a:lstStyle/>
                    <a:p>
                      <a:r>
                        <a:rPr lang="en-US" sz="1400" dirty="0"/>
                        <a:t>Presentation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Layer 6</a:t>
                      </a:r>
                    </a:p>
                  </a:txBody>
                  <a:tcPr/>
                </a:tc>
                <a:extLst>
                  <a:ext uri="{0D108BD9-81ED-4DB2-BD59-A6C34878D82A}">
                    <a16:rowId xmlns:a16="http://schemas.microsoft.com/office/drawing/2014/main" val="10002"/>
                  </a:ext>
                </a:extLst>
              </a:tr>
              <a:tr h="398986">
                <a:tc>
                  <a:txBody>
                    <a:bodyPr/>
                    <a:lstStyle/>
                    <a:p>
                      <a:r>
                        <a:rPr lang="en-US" sz="1400" dirty="0"/>
                        <a:t>Session</a:t>
                      </a:r>
                    </a:p>
                  </a:txBody>
                  <a:tcPr/>
                </a:tc>
                <a:tc>
                  <a:txBody>
                    <a:bodyPr/>
                    <a:lstStyle/>
                    <a:p>
                      <a:r>
                        <a:rPr lang="en-US" sz="1400" dirty="0"/>
                        <a:t>Layer 5</a:t>
                      </a:r>
                    </a:p>
                  </a:txBody>
                  <a:tcPr/>
                </a:tc>
                <a:extLst>
                  <a:ext uri="{0D108BD9-81ED-4DB2-BD59-A6C34878D82A}">
                    <a16:rowId xmlns:a16="http://schemas.microsoft.com/office/drawing/2014/main" val="10003"/>
                  </a:ext>
                </a:extLst>
              </a:tr>
              <a:tr h="398986">
                <a:tc>
                  <a:txBody>
                    <a:bodyPr/>
                    <a:lstStyle/>
                    <a:p>
                      <a:r>
                        <a:rPr lang="en-US" sz="1400" dirty="0"/>
                        <a:t>Transport</a:t>
                      </a:r>
                    </a:p>
                  </a:txBody>
                  <a:tcPr/>
                </a:tc>
                <a:tc>
                  <a:txBody>
                    <a:bodyPr/>
                    <a:lstStyle/>
                    <a:p>
                      <a:r>
                        <a:rPr lang="en-US" sz="1400" dirty="0"/>
                        <a:t>Layer 4</a:t>
                      </a:r>
                    </a:p>
                  </a:txBody>
                  <a:tcPr/>
                </a:tc>
                <a:extLst>
                  <a:ext uri="{0D108BD9-81ED-4DB2-BD59-A6C34878D82A}">
                    <a16:rowId xmlns:a16="http://schemas.microsoft.com/office/drawing/2014/main" val="10004"/>
                  </a:ext>
                </a:extLst>
              </a:tr>
              <a:tr h="398986">
                <a:tc>
                  <a:txBody>
                    <a:bodyPr/>
                    <a:lstStyle/>
                    <a:p>
                      <a:r>
                        <a:rPr lang="en-US" sz="1400" dirty="0"/>
                        <a:t>Network</a:t>
                      </a:r>
                    </a:p>
                  </a:txBody>
                  <a:tcPr/>
                </a:tc>
                <a:tc>
                  <a:txBody>
                    <a:bodyPr/>
                    <a:lstStyle/>
                    <a:p>
                      <a:r>
                        <a:rPr lang="en-US" sz="1400" dirty="0"/>
                        <a:t>Layer 3</a:t>
                      </a:r>
                    </a:p>
                  </a:txBody>
                  <a:tcPr/>
                </a:tc>
                <a:extLst>
                  <a:ext uri="{0D108BD9-81ED-4DB2-BD59-A6C34878D82A}">
                    <a16:rowId xmlns:a16="http://schemas.microsoft.com/office/drawing/2014/main" val="10005"/>
                  </a:ext>
                </a:extLst>
              </a:tr>
              <a:tr h="398986">
                <a:tc>
                  <a:txBody>
                    <a:bodyPr/>
                    <a:lstStyle/>
                    <a:p>
                      <a:r>
                        <a:rPr lang="en-US" sz="1400" dirty="0"/>
                        <a:t>Data Link</a:t>
                      </a:r>
                    </a:p>
                  </a:txBody>
                  <a:tcPr/>
                </a:tc>
                <a:tc>
                  <a:txBody>
                    <a:bodyPr/>
                    <a:lstStyle/>
                    <a:p>
                      <a:r>
                        <a:rPr lang="en-US" sz="1400" dirty="0"/>
                        <a:t>Layer 2</a:t>
                      </a:r>
                    </a:p>
                  </a:txBody>
                  <a:tcPr/>
                </a:tc>
                <a:extLst>
                  <a:ext uri="{0D108BD9-81ED-4DB2-BD59-A6C34878D82A}">
                    <a16:rowId xmlns:a16="http://schemas.microsoft.com/office/drawing/2014/main" val="10006"/>
                  </a:ext>
                </a:extLst>
              </a:tr>
              <a:tr h="398986">
                <a:tc>
                  <a:txBody>
                    <a:bodyPr/>
                    <a:lstStyle/>
                    <a:p>
                      <a:r>
                        <a:rPr lang="en-US" sz="1400" dirty="0"/>
                        <a:t>Physical</a:t>
                      </a:r>
                    </a:p>
                  </a:txBody>
                  <a:tcPr/>
                </a:tc>
                <a:tc>
                  <a:txBody>
                    <a:bodyPr/>
                    <a:lstStyle/>
                    <a:p>
                      <a:r>
                        <a:rPr lang="en-US" sz="1400" dirty="0"/>
                        <a:t>Layer 1</a:t>
                      </a:r>
                    </a:p>
                  </a:txBody>
                  <a:tcPr/>
                </a:tc>
                <a:extLst>
                  <a:ext uri="{0D108BD9-81ED-4DB2-BD59-A6C34878D82A}">
                    <a16:rowId xmlns:a16="http://schemas.microsoft.com/office/drawing/2014/main" val="10007"/>
                  </a:ext>
                </a:extLst>
              </a:tr>
            </a:tbl>
          </a:graphicData>
        </a:graphic>
      </p:graphicFrame>
      <p:sp>
        <p:nvSpPr>
          <p:cNvPr id="10" name="Right Brace 9"/>
          <p:cNvSpPr/>
          <p:nvPr/>
        </p:nvSpPr>
        <p:spPr>
          <a:xfrm>
            <a:off x="6096000" y="3429000"/>
            <a:ext cx="388189" cy="61244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6096000" y="1368836"/>
            <a:ext cx="388189" cy="206016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504290" y="2067580"/>
            <a:ext cx="1206347" cy="523220"/>
          </a:xfrm>
          <a:prstGeom prst="rect">
            <a:avLst/>
          </a:prstGeom>
          <a:noFill/>
        </p:spPr>
        <p:txBody>
          <a:bodyPr wrap="none" rtlCol="0">
            <a:spAutoFit/>
          </a:bodyPr>
          <a:lstStyle/>
          <a:p>
            <a:pPr algn="ctr"/>
            <a:r>
              <a:rPr lang="en-US" sz="1400" b="1" i="1" dirty="0"/>
              <a:t>IEEE P1609</a:t>
            </a:r>
          </a:p>
          <a:p>
            <a:pPr algn="ctr"/>
            <a:r>
              <a:rPr lang="en-US" sz="1400" b="1" i="1" dirty="0">
                <a:solidFill>
                  <a:schemeClr val="tx2"/>
                </a:solidFill>
              </a:rPr>
              <a:t>WAVE</a:t>
            </a:r>
          </a:p>
        </p:txBody>
      </p:sp>
      <p:sp>
        <p:nvSpPr>
          <p:cNvPr id="13" name="TextBox 12"/>
          <p:cNvSpPr txBox="1"/>
          <p:nvPr/>
        </p:nvSpPr>
        <p:spPr>
          <a:xfrm>
            <a:off x="6483326" y="3515380"/>
            <a:ext cx="1332671" cy="523220"/>
          </a:xfrm>
          <a:prstGeom prst="rect">
            <a:avLst/>
          </a:prstGeom>
          <a:noFill/>
        </p:spPr>
        <p:txBody>
          <a:bodyPr wrap="none" rtlCol="0">
            <a:spAutoFit/>
          </a:bodyPr>
          <a:lstStyle/>
          <a:p>
            <a:pPr algn="ctr"/>
            <a:r>
              <a:rPr lang="en-US" sz="1400" b="1" i="1" dirty="0"/>
              <a:t>IEEE 802.11p</a:t>
            </a:r>
          </a:p>
          <a:p>
            <a:pPr algn="ctr"/>
            <a:r>
              <a:rPr lang="en-US" sz="1400" b="1" i="1" dirty="0">
                <a:solidFill>
                  <a:schemeClr val="tx2"/>
                </a:solidFill>
              </a:rPr>
              <a:t>DSRC</a:t>
            </a:r>
          </a:p>
        </p:txBody>
      </p:sp>
      <p:sp>
        <p:nvSpPr>
          <p:cNvPr id="14" name="Right Brace 13"/>
          <p:cNvSpPr/>
          <p:nvPr/>
        </p:nvSpPr>
        <p:spPr>
          <a:xfrm>
            <a:off x="7585496" y="1374596"/>
            <a:ext cx="388189" cy="219674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912494" y="2317653"/>
            <a:ext cx="1206347" cy="307777"/>
          </a:xfrm>
          <a:prstGeom prst="rect">
            <a:avLst/>
          </a:prstGeom>
          <a:noFill/>
        </p:spPr>
        <p:txBody>
          <a:bodyPr wrap="none" rtlCol="0">
            <a:spAutoFit/>
          </a:bodyPr>
          <a:lstStyle/>
          <a:p>
            <a:pPr algn="ctr"/>
            <a:r>
              <a:rPr lang="en-US" sz="1400" b="1" i="1" dirty="0"/>
              <a:t>IEEE P1556</a:t>
            </a:r>
          </a:p>
        </p:txBody>
      </p:sp>
      <p:sp>
        <p:nvSpPr>
          <p:cNvPr id="17" name="Slide Number Placeholder 16"/>
          <p:cNvSpPr>
            <a:spLocks noGrp="1"/>
          </p:cNvSpPr>
          <p:nvPr>
            <p:ph type="sldNum" sz="quarter" idx="12"/>
          </p:nvPr>
        </p:nvSpPr>
        <p:spPr/>
        <p:txBody>
          <a:bodyPr/>
          <a:lstStyle/>
          <a:p>
            <a:fld id="{F06BC205-37F6-DA43-A54D-39653D71296C}" type="slidenum">
              <a:rPr lang="en-US" smtClean="0"/>
              <a:pPr/>
              <a:t>85</a:t>
            </a:fld>
            <a:endParaRPr lang="en-US"/>
          </a:p>
        </p:txBody>
      </p:sp>
      <p:sp>
        <p:nvSpPr>
          <p:cNvPr id="18" name="Footer Placeholder 17"/>
          <p:cNvSpPr>
            <a:spLocks noGrp="1"/>
          </p:cNvSpPr>
          <p:nvPr>
            <p:ph type="ftr" sz="quarter" idx="11"/>
          </p:nvPr>
        </p:nvSpPr>
        <p:spPr/>
        <p:txBody>
          <a:bodyPr/>
          <a:lstStyle/>
          <a:p>
            <a:r>
              <a:rPr lang="en-US"/>
              <a:t>kay das</a:t>
            </a:r>
          </a:p>
        </p:txBody>
      </p:sp>
      <p:sp>
        <p:nvSpPr>
          <p:cNvPr id="16" name="Date Placeholder 15"/>
          <p:cNvSpPr>
            <a:spLocks noGrp="1"/>
          </p:cNvSpPr>
          <p:nvPr>
            <p:ph type="dt" sz="half" idx="10"/>
          </p:nvPr>
        </p:nvSpPr>
        <p:spPr/>
        <p:txBody>
          <a:bodyPr/>
          <a:lstStyle/>
          <a:p>
            <a:r>
              <a:rPr lang="en-US"/>
              <a:t>6 December 2016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9900" y="152400"/>
            <a:ext cx="8216900" cy="762000"/>
          </a:xfrm>
        </p:spPr>
        <p:txBody>
          <a:bodyPr/>
          <a:lstStyle/>
          <a:p>
            <a:r>
              <a:rPr lang="en-US" sz="3600" dirty="0">
                <a:latin typeface="Arial"/>
                <a:ea typeface="ヒラギノ角ゴ Pro W3" pitchFamily="3" charset="-128"/>
                <a:cs typeface="ヒラギノ角ゴ Pro W3" pitchFamily="3" charset="-128"/>
              </a:rPr>
              <a:t>Standards </a:t>
            </a:r>
            <a:endParaRPr lang="en-US" sz="2000" dirty="0">
              <a:ea typeface="ヒラギノ角ゴ Pro W3" pitchFamily="3" charset="-128"/>
              <a:cs typeface="ヒラギノ角ゴ Pro W3" pitchFamily="3" charset="-128"/>
            </a:endParaRPr>
          </a:p>
        </p:txBody>
      </p:sp>
      <p:sp>
        <p:nvSpPr>
          <p:cNvPr id="3" name="Content Placeholder 2"/>
          <p:cNvSpPr>
            <a:spLocks noGrp="1"/>
          </p:cNvSpPr>
          <p:nvPr>
            <p:ph idx="1"/>
          </p:nvPr>
        </p:nvSpPr>
        <p:spPr>
          <a:xfrm>
            <a:off x="406400" y="1219200"/>
            <a:ext cx="8280400" cy="5334000"/>
          </a:xfrm>
          <a:noFill/>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1600" dirty="0">
                <a:solidFill>
                  <a:srgbClr val="000000"/>
                </a:solidFill>
                <a:ea typeface="ヒラギノ角ゴ Pro W3" pitchFamily="3" charset="-128"/>
                <a:cs typeface="ヒラギノ角ゴ Pro W3" pitchFamily="3" charset="-128"/>
              </a:rPr>
              <a:t>The automotive industry has been working to develop dedicated short-range communication (DSRC) technology, for use in vehicle-to-vehicle (V2V) and vehicle-to-infra-structure (V2I) communication. The effectiveness of this technology is highly dependent on cooperative standards for interoperability. </a:t>
            </a:r>
          </a:p>
          <a:p>
            <a:pPr>
              <a:buClr>
                <a:schemeClr val="bg1"/>
              </a:buClr>
              <a:defRPr/>
            </a:pPr>
            <a:r>
              <a:rPr lang="en-US" sz="1600" dirty="0">
                <a:solidFill>
                  <a:srgbClr val="000000"/>
                </a:solidFill>
                <a:ea typeface="ヒラギノ角ゴ Pro W3" pitchFamily="3" charset="-128"/>
                <a:cs typeface="ヒラギノ角ゴ Pro W3" pitchFamily="3" charset="-128"/>
              </a:rPr>
              <a:t>DSRC standards being developed:</a:t>
            </a:r>
          </a:p>
          <a:p>
            <a:pPr lvl="1">
              <a:defRPr/>
            </a:pPr>
            <a:r>
              <a:rPr lang="en-US" sz="1400" dirty="0">
                <a:solidFill>
                  <a:srgbClr val="000000"/>
                </a:solidFill>
              </a:rPr>
              <a:t>IEEE 802.11p amendment for wireless access in vehicular environments (WAVE) </a:t>
            </a:r>
          </a:p>
          <a:p>
            <a:pPr lvl="1">
              <a:defRPr/>
            </a:pPr>
            <a:r>
              <a:rPr lang="en-US" sz="1400" dirty="0">
                <a:solidFill>
                  <a:srgbClr val="000000"/>
                </a:solidFill>
              </a:rPr>
              <a:t>IEEE 1609.2 ( Security)</a:t>
            </a:r>
          </a:p>
          <a:p>
            <a:pPr lvl="1">
              <a:defRPr/>
            </a:pPr>
            <a:r>
              <a:rPr lang="en-US" sz="1400" dirty="0">
                <a:solidFill>
                  <a:srgbClr val="000000"/>
                </a:solidFill>
              </a:rPr>
              <a:t>IEEE 1609.3 (Network Services) </a:t>
            </a:r>
          </a:p>
          <a:p>
            <a:pPr lvl="1">
              <a:defRPr/>
            </a:pPr>
            <a:r>
              <a:rPr lang="en-US" sz="1400" dirty="0">
                <a:solidFill>
                  <a:srgbClr val="000000"/>
                </a:solidFill>
              </a:rPr>
              <a:t>IEEE 1609.4 (Multi-Channel Operation) </a:t>
            </a:r>
          </a:p>
          <a:p>
            <a:pPr lvl="1">
              <a:defRPr/>
            </a:pPr>
            <a:r>
              <a:rPr lang="en-US" sz="1400" dirty="0">
                <a:solidFill>
                  <a:srgbClr val="000000"/>
                </a:solidFill>
              </a:rPr>
              <a:t>SAE J2735 Message Set Dictionary</a:t>
            </a:r>
          </a:p>
          <a:p>
            <a:pPr lvl="1">
              <a:defRPr/>
            </a:pPr>
            <a:r>
              <a:rPr lang="en-US" sz="1400" dirty="0">
                <a:solidFill>
                  <a:srgbClr val="000000"/>
                </a:solidFill>
              </a:rPr>
              <a:t>SAE J2945.1 Communication Minimum Performance Requirements standard. </a:t>
            </a:r>
          </a:p>
          <a:p>
            <a:pPr>
              <a:defRPr/>
            </a:pPr>
            <a:r>
              <a:rPr lang="en-US" sz="1600" dirty="0">
                <a:solidFill>
                  <a:srgbClr val="000000"/>
                </a:solidFill>
                <a:ea typeface="ヒラギノ角ゴ Pro W3" pitchFamily="3" charset="-128"/>
                <a:cs typeface="ヒラギノ角ゴ Pro W3" pitchFamily="3" charset="-128"/>
              </a:rPr>
              <a:t>The DOT released its Report to Congress assessing the status of DSRC. The finding:  DSRC is ready for deployment and DSRC-based technologies and applications offer a path to a safer and more efficient surface transportation system.</a:t>
            </a:r>
          </a:p>
          <a:p>
            <a:pPr>
              <a:defRPr/>
            </a:pPr>
            <a:r>
              <a:rPr lang="en-US" sz="1600" dirty="0">
                <a:solidFill>
                  <a:srgbClr val="000000"/>
                </a:solidFill>
                <a:ea typeface="ヒラギノ角ゴ Pro W3" pitchFamily="3" charset="-128"/>
                <a:cs typeface="ヒラギノ角ゴ Pro W3" pitchFamily="3" charset="-128"/>
                <a:hlinkClick r:id="rId2"/>
              </a:rPr>
              <a:t>http://www.its.dot.gov/connected_vehicle/pdf/DSRCReportCongress_FINAL_23NOV2015.pdf</a:t>
            </a:r>
            <a:endParaRPr lang="en-US" sz="1600" dirty="0">
              <a:solidFill>
                <a:srgbClr val="000000"/>
              </a:solidFill>
              <a:ea typeface="ヒラギノ角ゴ Pro W3" pitchFamily="3" charset="-128"/>
              <a:cs typeface="ヒラギノ角ゴ Pro W3" pitchFamily="3" charset="-128"/>
            </a:endParaRPr>
          </a:p>
          <a:p>
            <a:pPr>
              <a:buNone/>
              <a:defRPr/>
            </a:pPr>
            <a:endParaRPr lang="en-US" sz="1600" dirty="0">
              <a:solidFill>
                <a:srgbClr val="000000"/>
              </a:solidFill>
              <a:ea typeface="ヒラギノ角ゴ Pro W3" pitchFamily="3" charset="-128"/>
              <a:cs typeface="ヒラギノ角ゴ Pro W3" pitchFamily="3" charset="-128"/>
            </a:endParaRPr>
          </a:p>
        </p:txBody>
      </p:sp>
      <p:sp>
        <p:nvSpPr>
          <p:cNvPr id="7" name="Slide Number Placeholder 6"/>
          <p:cNvSpPr>
            <a:spLocks noGrp="1"/>
          </p:cNvSpPr>
          <p:nvPr>
            <p:ph type="sldNum" sz="quarter" idx="12"/>
          </p:nvPr>
        </p:nvSpPr>
        <p:spPr/>
        <p:txBody>
          <a:bodyPr/>
          <a:lstStyle/>
          <a:p>
            <a:fld id="{F06BC205-37F6-DA43-A54D-39653D71296C}" type="slidenum">
              <a:rPr lang="en-US" smtClean="0"/>
              <a:pPr/>
              <a:t>86</a:t>
            </a:fld>
            <a:endParaRPr lang="en-US"/>
          </a:p>
        </p:txBody>
      </p:sp>
      <p:sp>
        <p:nvSpPr>
          <p:cNvPr id="8" name="Footer Placeholder 7"/>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670"/>
          </a:xfrm>
        </p:spPr>
        <p:txBody>
          <a:bodyPr>
            <a:noAutofit/>
          </a:bodyPr>
          <a:lstStyle/>
          <a:p>
            <a:r>
              <a:rPr lang="en-US" sz="3200" dirty="0"/>
              <a:t>V2V, V2I and Vehicle to 4G/5G Scenarios</a:t>
            </a:r>
          </a:p>
        </p:txBody>
      </p:sp>
      <p:sp>
        <p:nvSpPr>
          <p:cNvPr id="188" name="Rectangle 187"/>
          <p:cNvSpPr/>
          <p:nvPr/>
        </p:nvSpPr>
        <p:spPr>
          <a:xfrm>
            <a:off x="5791200" y="3429000"/>
            <a:ext cx="3295343" cy="3208570"/>
          </a:xfrm>
          <a:prstGeom prst="rect">
            <a:avLst/>
          </a:prstGeom>
        </p:spPr>
        <p:txBody>
          <a:bodyPr wrap="square">
            <a:spAutoFit/>
          </a:bodyPr>
          <a:lstStyle/>
          <a:p>
            <a:pPr marL="174625" indent="-174625"/>
            <a:r>
              <a:rPr lang="en-US" sz="1600" b="1" u="sng" dirty="0">
                <a:solidFill>
                  <a:srgbClr val="0000CC"/>
                </a:solidFill>
                <a:latin typeface="Calibri" pitchFamily="34" charset="0"/>
              </a:rPr>
              <a:t>Vehicle Networking Message Types</a:t>
            </a:r>
          </a:p>
          <a:p>
            <a:pPr marL="285750" indent="-174625">
              <a:buFont typeface="Wingdings" pitchFamily="2" charset="2"/>
              <a:buChar char="Ø"/>
            </a:pPr>
            <a:r>
              <a:rPr lang="en-US" sz="1200" dirty="0">
                <a:solidFill>
                  <a:srgbClr val="0000CC"/>
                </a:solidFill>
                <a:latin typeface="Calibri" pitchFamily="34" charset="0"/>
              </a:rPr>
              <a:t>Broadcasting messages</a:t>
            </a:r>
          </a:p>
          <a:p>
            <a:pPr marL="517525" lvl="1" indent="-174625">
              <a:buFont typeface="Courier New" pitchFamily="49" charset="0"/>
              <a:buChar char="o"/>
            </a:pPr>
            <a:r>
              <a:rPr lang="en-US" sz="1200" dirty="0">
                <a:solidFill>
                  <a:srgbClr val="0000CC"/>
                </a:solidFill>
                <a:latin typeface="Calibri" pitchFamily="34" charset="0"/>
              </a:rPr>
              <a:t>Periodic</a:t>
            </a:r>
          </a:p>
          <a:p>
            <a:pPr marL="517525" lvl="1" indent="-174625">
              <a:buFont typeface="Courier New" pitchFamily="49" charset="0"/>
              <a:buChar char="o"/>
            </a:pPr>
            <a:r>
              <a:rPr lang="en-US" sz="1200" dirty="0">
                <a:solidFill>
                  <a:srgbClr val="0000CC"/>
                </a:solidFill>
                <a:latin typeface="Calibri" pitchFamily="34" charset="0"/>
              </a:rPr>
              <a:t>Periodic Permanent </a:t>
            </a:r>
          </a:p>
          <a:p>
            <a:pPr marL="517525" lvl="1" indent="-174625">
              <a:buFont typeface="Courier New" pitchFamily="49" charset="0"/>
              <a:buChar char="o"/>
            </a:pPr>
            <a:r>
              <a:rPr lang="en-US" sz="1200" dirty="0">
                <a:solidFill>
                  <a:srgbClr val="0000CC"/>
                </a:solidFill>
                <a:latin typeface="Calibri" pitchFamily="34" charset="0"/>
              </a:rPr>
              <a:t>Time Limited Periodic</a:t>
            </a:r>
          </a:p>
          <a:p>
            <a:pPr marL="517525" lvl="1" indent="-174625">
              <a:buFont typeface="Courier New" pitchFamily="49" charset="0"/>
              <a:buChar char="o"/>
            </a:pPr>
            <a:r>
              <a:rPr lang="en-US" sz="1200" dirty="0">
                <a:solidFill>
                  <a:srgbClr val="0000CC"/>
                </a:solidFill>
                <a:latin typeface="Calibri" pitchFamily="34" charset="0"/>
              </a:rPr>
              <a:t>Overtaking State</a:t>
            </a:r>
          </a:p>
          <a:p>
            <a:pPr marL="285750" indent="-174625" fontAlgn="t">
              <a:buFont typeface="Wingdings" pitchFamily="2" charset="2"/>
              <a:buChar char="Ø"/>
            </a:pPr>
            <a:r>
              <a:rPr lang="en-US" sz="1200" dirty="0">
                <a:solidFill>
                  <a:srgbClr val="0000CC"/>
                </a:solidFill>
                <a:latin typeface="Calibri" pitchFamily="34" charset="0"/>
              </a:rPr>
              <a:t>Cooperative awareness between vehicles</a:t>
            </a:r>
          </a:p>
          <a:p>
            <a:pPr marL="517525" lvl="1" indent="-174625" fontAlgn="t">
              <a:buFont typeface="Courier New" pitchFamily="49" charset="0"/>
              <a:buChar char="o"/>
            </a:pPr>
            <a:r>
              <a:rPr lang="en-US" sz="1200" dirty="0">
                <a:solidFill>
                  <a:srgbClr val="0000CC"/>
                </a:solidFill>
                <a:latin typeface="Calibri" pitchFamily="34" charset="0"/>
              </a:rPr>
              <a:t>Intersection collision warning</a:t>
            </a:r>
          </a:p>
          <a:p>
            <a:pPr marL="517525" lvl="1" indent="-174625" fontAlgn="t">
              <a:buFont typeface="Courier New" pitchFamily="49" charset="0"/>
              <a:buChar char="o"/>
            </a:pPr>
            <a:r>
              <a:rPr lang="en-US" sz="1200" dirty="0">
                <a:solidFill>
                  <a:srgbClr val="0000CC"/>
                </a:solidFill>
                <a:latin typeface="Calibri" pitchFamily="34" charset="0"/>
              </a:rPr>
              <a:t>Lane change assist</a:t>
            </a:r>
          </a:p>
          <a:p>
            <a:pPr marL="517525" lvl="1" indent="-174625" fontAlgn="t">
              <a:buFont typeface="Courier New" pitchFamily="49" charset="0"/>
              <a:buChar char="o"/>
            </a:pPr>
            <a:r>
              <a:rPr lang="en-US" sz="1200" dirty="0">
                <a:solidFill>
                  <a:srgbClr val="0000CC"/>
                </a:solidFill>
                <a:latin typeface="Calibri" pitchFamily="34" charset="0"/>
              </a:rPr>
              <a:t>Overtaking vehicle warning</a:t>
            </a:r>
          </a:p>
          <a:p>
            <a:pPr marL="517525" lvl="1" indent="-174625" fontAlgn="t">
              <a:buFont typeface="Courier New" pitchFamily="49" charset="0"/>
              <a:buChar char="o"/>
            </a:pPr>
            <a:r>
              <a:rPr lang="en-US" sz="1200" dirty="0">
                <a:solidFill>
                  <a:srgbClr val="0000CC"/>
                </a:solidFill>
                <a:latin typeface="Calibri" pitchFamily="34" charset="0"/>
              </a:rPr>
              <a:t>Head-on collision warning</a:t>
            </a:r>
          </a:p>
          <a:p>
            <a:pPr marL="517525" lvl="1" indent="-174625" fontAlgn="t">
              <a:buFont typeface="Courier New" pitchFamily="49" charset="0"/>
              <a:buChar char="o"/>
            </a:pPr>
            <a:r>
              <a:rPr lang="en-US" sz="1200" dirty="0">
                <a:solidFill>
                  <a:srgbClr val="0000CC"/>
                </a:solidFill>
                <a:latin typeface="Calibri" pitchFamily="34" charset="0"/>
              </a:rPr>
              <a:t>Cooperative forward collision warning</a:t>
            </a:r>
          </a:p>
          <a:p>
            <a:pPr marL="517525" lvl="1" indent="-174625" fontAlgn="t">
              <a:buFont typeface="Courier New" pitchFamily="49" charset="0"/>
              <a:buChar char="o"/>
            </a:pPr>
            <a:r>
              <a:rPr lang="en-US" sz="1200" dirty="0">
                <a:solidFill>
                  <a:srgbClr val="0000CC"/>
                </a:solidFill>
                <a:latin typeface="Calibri" pitchFamily="34" charset="0"/>
              </a:rPr>
              <a:t>Emergency Vehicle Warning</a:t>
            </a:r>
          </a:p>
          <a:p>
            <a:pPr marL="517525" lvl="1" indent="-174625" fontAlgn="t">
              <a:buFont typeface="Courier New" pitchFamily="49" charset="0"/>
              <a:buChar char="o"/>
            </a:pPr>
            <a:r>
              <a:rPr lang="en-US" sz="1200" dirty="0">
                <a:solidFill>
                  <a:srgbClr val="0000CC"/>
                </a:solidFill>
                <a:latin typeface="Calibri" pitchFamily="34" charset="0"/>
              </a:rPr>
              <a:t>Cooperative merging assistance</a:t>
            </a:r>
          </a:p>
          <a:p>
            <a:pPr marL="517525" lvl="1" indent="-174625" fontAlgn="t">
              <a:buFont typeface="Courier New" pitchFamily="49" charset="0"/>
              <a:buChar char="o"/>
            </a:pPr>
            <a:r>
              <a:rPr lang="en-US" sz="1200" dirty="0">
                <a:solidFill>
                  <a:srgbClr val="0000CC"/>
                </a:solidFill>
                <a:latin typeface="Calibri" pitchFamily="34" charset="0"/>
              </a:rPr>
              <a:t>Collision Risk warning</a:t>
            </a:r>
          </a:p>
        </p:txBody>
      </p:sp>
      <p:sp>
        <p:nvSpPr>
          <p:cNvPr id="24" name="Arc 23"/>
          <p:cNvSpPr/>
          <p:nvPr/>
        </p:nvSpPr>
        <p:spPr>
          <a:xfrm rot="17944456">
            <a:off x="4547116" y="1939954"/>
            <a:ext cx="2703883" cy="599595"/>
          </a:xfrm>
          <a:prstGeom prst="arc">
            <a:avLst>
              <a:gd name="adj1" fmla="val 14899446"/>
              <a:gd name="adj2" fmla="val 20566289"/>
            </a:avLst>
          </a:prstGeom>
          <a:ln w="12700">
            <a:solidFill>
              <a:srgbClr val="FFFF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Block Arc 12"/>
          <p:cNvSpPr/>
          <p:nvPr/>
        </p:nvSpPr>
        <p:spPr>
          <a:xfrm rot="16503607">
            <a:off x="6615062" y="1563455"/>
            <a:ext cx="3022055" cy="2427023"/>
          </a:xfrm>
          <a:prstGeom prst="blockArc">
            <a:avLst>
              <a:gd name="adj1" fmla="val 17766690"/>
              <a:gd name="adj2" fmla="val 21451510"/>
              <a:gd name="adj3" fmla="val 2362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361983" y="967309"/>
            <a:ext cx="494115" cy="3844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3181516" y="-278664"/>
            <a:ext cx="622552" cy="65978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ock Arc 11"/>
          <p:cNvSpPr/>
          <p:nvPr/>
        </p:nvSpPr>
        <p:spPr>
          <a:xfrm rot="5843383">
            <a:off x="5188130" y="831047"/>
            <a:ext cx="3111281" cy="1900559"/>
          </a:xfrm>
          <a:prstGeom prst="blockArc">
            <a:avLst>
              <a:gd name="adj1" fmla="val 17574494"/>
              <a:gd name="adj2" fmla="val 21310263"/>
              <a:gd name="adj3" fmla="val 2980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a:stCxn id="11" idx="0"/>
          </p:cNvCxnSpPr>
          <p:nvPr/>
        </p:nvCxnSpPr>
        <p:spPr>
          <a:xfrm flipV="1">
            <a:off x="193850" y="3018883"/>
            <a:ext cx="6517749" cy="139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0"/>
            <a:endCxn id="10" idx="2"/>
          </p:cNvCxnSpPr>
          <p:nvPr/>
        </p:nvCxnSpPr>
        <p:spPr>
          <a:xfrm>
            <a:off x="3609041" y="967309"/>
            <a:ext cx="0" cy="384471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51640" y="1585560"/>
            <a:ext cx="260933"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rot="17991744">
            <a:off x="7499688" y="1673257"/>
            <a:ext cx="589696" cy="361947"/>
          </a:xfrm>
          <a:prstGeom prst="arc">
            <a:avLst>
              <a:gd name="adj1" fmla="val 18421942"/>
              <a:gd name="adj2" fmla="val 46273"/>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6799418">
            <a:off x="6537277" y="2425095"/>
            <a:ext cx="769035" cy="435983"/>
          </a:xfrm>
          <a:prstGeom prst="arc">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2" descr="C:\Users\ron.jacobson\Desktop\Car.jpg"/>
          <p:cNvPicPr>
            <a:picLocks noChangeAspect="1" noChangeArrowheads="1"/>
          </p:cNvPicPr>
          <p:nvPr/>
        </p:nvPicPr>
        <p:blipFill>
          <a:blip r:embed="rId3" cstate="print"/>
          <a:srcRect/>
          <a:stretch>
            <a:fillRect/>
          </a:stretch>
        </p:blipFill>
        <p:spPr bwMode="auto">
          <a:xfrm flipV="1">
            <a:off x="616722" y="3081319"/>
            <a:ext cx="439127" cy="238034"/>
          </a:xfrm>
          <a:prstGeom prst="rect">
            <a:avLst/>
          </a:prstGeom>
          <a:noFill/>
        </p:spPr>
      </p:pic>
      <p:pic>
        <p:nvPicPr>
          <p:cNvPr id="30" name="Picture 2" descr="C:\Users\ron.jacobson\Desktop\Car.jpg"/>
          <p:cNvPicPr>
            <a:picLocks noChangeAspect="1" noChangeArrowheads="1"/>
          </p:cNvPicPr>
          <p:nvPr/>
        </p:nvPicPr>
        <p:blipFill>
          <a:blip r:embed="rId3" cstate="print"/>
          <a:srcRect/>
          <a:stretch>
            <a:fillRect/>
          </a:stretch>
        </p:blipFill>
        <p:spPr bwMode="auto">
          <a:xfrm rot="16200000" flipV="1">
            <a:off x="3490512" y="4106839"/>
            <a:ext cx="553272" cy="188927"/>
          </a:xfrm>
          <a:prstGeom prst="rect">
            <a:avLst/>
          </a:prstGeom>
          <a:noFill/>
        </p:spPr>
      </p:pic>
      <p:pic>
        <p:nvPicPr>
          <p:cNvPr id="31" name="Picture 2" descr="C:\Users\ron.jacobson\Desktop\Car.jpg"/>
          <p:cNvPicPr>
            <a:picLocks noChangeAspect="1" noChangeArrowheads="1"/>
          </p:cNvPicPr>
          <p:nvPr/>
        </p:nvPicPr>
        <p:blipFill>
          <a:blip r:embed="rId3" cstate="print"/>
          <a:srcRect/>
          <a:stretch>
            <a:fillRect/>
          </a:stretch>
        </p:blipFill>
        <p:spPr bwMode="auto">
          <a:xfrm rot="5400000" flipV="1">
            <a:off x="3195015" y="1702091"/>
            <a:ext cx="553272" cy="188927"/>
          </a:xfrm>
          <a:prstGeom prst="rect">
            <a:avLst/>
          </a:prstGeom>
          <a:noFill/>
        </p:spPr>
      </p:pic>
      <p:pic>
        <p:nvPicPr>
          <p:cNvPr id="32" name="Picture 2" descr="C:\Users\ron.jacobson\Desktop\Car.jpg"/>
          <p:cNvPicPr>
            <a:picLocks noChangeAspect="1" noChangeArrowheads="1"/>
          </p:cNvPicPr>
          <p:nvPr/>
        </p:nvPicPr>
        <p:blipFill>
          <a:blip r:embed="rId3" cstate="print"/>
          <a:srcRect/>
          <a:stretch>
            <a:fillRect/>
          </a:stretch>
        </p:blipFill>
        <p:spPr bwMode="auto">
          <a:xfrm rot="10800000" flipV="1">
            <a:off x="6362102" y="2757835"/>
            <a:ext cx="439127" cy="238034"/>
          </a:xfrm>
          <a:prstGeom prst="rect">
            <a:avLst/>
          </a:prstGeom>
          <a:noFill/>
        </p:spPr>
      </p:pic>
      <p:pic>
        <p:nvPicPr>
          <p:cNvPr id="33" name="Picture 2" descr="C:\Users\ron.jacobson\Desktop\Car.jpg"/>
          <p:cNvPicPr>
            <a:picLocks noChangeAspect="1" noChangeArrowheads="1"/>
          </p:cNvPicPr>
          <p:nvPr/>
        </p:nvPicPr>
        <p:blipFill>
          <a:blip r:embed="rId3" cstate="print"/>
          <a:srcRect/>
          <a:stretch>
            <a:fillRect/>
          </a:stretch>
        </p:blipFill>
        <p:spPr bwMode="auto">
          <a:xfrm rot="6889843" flipV="1">
            <a:off x="7105432" y="2005304"/>
            <a:ext cx="477985" cy="163217"/>
          </a:xfrm>
          <a:prstGeom prst="rect">
            <a:avLst/>
          </a:prstGeom>
          <a:noFill/>
        </p:spPr>
      </p:pic>
      <p:cxnSp>
        <p:nvCxnSpPr>
          <p:cNvPr id="43" name="Straight Arrow Connector 42"/>
          <p:cNvCxnSpPr/>
          <p:nvPr/>
        </p:nvCxnSpPr>
        <p:spPr>
          <a:xfrm>
            <a:off x="1182013" y="3191165"/>
            <a:ext cx="334255"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460619" y="3067565"/>
            <a:ext cx="970111" cy="246221"/>
          </a:xfrm>
          <a:prstGeom prst="rect">
            <a:avLst/>
          </a:prstGeom>
          <a:noFill/>
        </p:spPr>
        <p:txBody>
          <a:bodyPr wrap="square" rtlCol="0">
            <a:spAutoFit/>
          </a:bodyPr>
          <a:lstStyle/>
          <a:p>
            <a:r>
              <a:rPr lang="en-US" sz="1000" dirty="0">
                <a:latin typeface="Calibri" pitchFamily="34" charset="0"/>
              </a:rPr>
              <a:t>15 m/sec</a:t>
            </a:r>
          </a:p>
        </p:txBody>
      </p:sp>
      <p:cxnSp>
        <p:nvCxnSpPr>
          <p:cNvPr id="45" name="Straight Arrow Connector 44"/>
          <p:cNvCxnSpPr/>
          <p:nvPr/>
        </p:nvCxnSpPr>
        <p:spPr>
          <a:xfrm>
            <a:off x="5929417" y="2855475"/>
            <a:ext cx="334255"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322190" y="2737711"/>
            <a:ext cx="1016441" cy="246221"/>
          </a:xfrm>
          <a:prstGeom prst="rect">
            <a:avLst/>
          </a:prstGeom>
          <a:noFill/>
        </p:spPr>
        <p:txBody>
          <a:bodyPr wrap="square" rtlCol="0">
            <a:spAutoFit/>
          </a:bodyPr>
          <a:lstStyle/>
          <a:p>
            <a:r>
              <a:rPr lang="en-US" sz="1000" dirty="0">
                <a:latin typeface="Calibri" pitchFamily="34" charset="0"/>
              </a:rPr>
              <a:t>15 m/sec</a:t>
            </a:r>
          </a:p>
        </p:txBody>
      </p:sp>
      <p:cxnSp>
        <p:nvCxnSpPr>
          <p:cNvPr id="47" name="Straight Arrow Connector 46"/>
          <p:cNvCxnSpPr/>
          <p:nvPr/>
        </p:nvCxnSpPr>
        <p:spPr>
          <a:xfrm rot="16200000">
            <a:off x="3265367" y="2355031"/>
            <a:ext cx="421139"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V="1">
            <a:off x="3522113" y="3612298"/>
            <a:ext cx="421139"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727091" y="3352191"/>
            <a:ext cx="996591" cy="246221"/>
          </a:xfrm>
          <a:prstGeom prst="rect">
            <a:avLst/>
          </a:prstGeom>
          <a:noFill/>
        </p:spPr>
        <p:txBody>
          <a:bodyPr wrap="square" rtlCol="0">
            <a:spAutoFit/>
          </a:bodyPr>
          <a:lstStyle/>
          <a:p>
            <a:r>
              <a:rPr lang="en-US" sz="1000" dirty="0">
                <a:latin typeface="Calibri" pitchFamily="34" charset="0"/>
              </a:rPr>
              <a:t>15 m/sec</a:t>
            </a:r>
          </a:p>
        </p:txBody>
      </p:sp>
      <p:sp>
        <p:nvSpPr>
          <p:cNvPr id="50" name="TextBox 49"/>
          <p:cNvSpPr txBox="1"/>
          <p:nvPr/>
        </p:nvSpPr>
        <p:spPr>
          <a:xfrm>
            <a:off x="3573469" y="2414680"/>
            <a:ext cx="976235" cy="246221"/>
          </a:xfrm>
          <a:prstGeom prst="rect">
            <a:avLst/>
          </a:prstGeom>
          <a:noFill/>
        </p:spPr>
        <p:txBody>
          <a:bodyPr wrap="square" rtlCol="0">
            <a:spAutoFit/>
          </a:bodyPr>
          <a:lstStyle/>
          <a:p>
            <a:r>
              <a:rPr lang="en-US" sz="1000" dirty="0">
                <a:latin typeface="Calibri" pitchFamily="34" charset="0"/>
              </a:rPr>
              <a:t>15 m/sec</a:t>
            </a:r>
          </a:p>
        </p:txBody>
      </p:sp>
      <p:sp>
        <p:nvSpPr>
          <p:cNvPr id="52" name="Oval 51"/>
          <p:cNvSpPr/>
          <p:nvPr/>
        </p:nvSpPr>
        <p:spPr>
          <a:xfrm>
            <a:off x="3415231" y="1703741"/>
            <a:ext cx="87196" cy="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89306" y="1535288"/>
            <a:ext cx="377853" cy="39244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51027" y="3155026"/>
            <a:ext cx="87196" cy="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0570" y="2946947"/>
            <a:ext cx="377853" cy="45776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720623" y="4188728"/>
            <a:ext cx="87196" cy="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19466" y="3976356"/>
            <a:ext cx="442935" cy="44324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68729" y="2816815"/>
            <a:ext cx="87196" cy="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428272" y="2660317"/>
            <a:ext cx="377853" cy="38433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309683" y="2008644"/>
            <a:ext cx="87196" cy="97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64576" y="1808345"/>
            <a:ext cx="377853" cy="40629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a:stCxn id="57" idx="6"/>
            <a:endCxn id="52" idx="3"/>
          </p:cNvCxnSpPr>
          <p:nvPr/>
        </p:nvCxnSpPr>
        <p:spPr>
          <a:xfrm flipV="1">
            <a:off x="838225" y="1786572"/>
            <a:ext cx="2589777" cy="1416976"/>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57" idx="7"/>
            <a:endCxn id="59" idx="6"/>
          </p:cNvCxnSpPr>
          <p:nvPr/>
        </p:nvCxnSpPr>
        <p:spPr>
          <a:xfrm>
            <a:off x="825454" y="3169238"/>
            <a:ext cx="2982365" cy="106801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7" idx="7"/>
            <a:endCxn id="61" idx="5"/>
          </p:cNvCxnSpPr>
          <p:nvPr/>
        </p:nvCxnSpPr>
        <p:spPr>
          <a:xfrm flipV="1">
            <a:off x="825454" y="2899646"/>
            <a:ext cx="5817701" cy="26959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52" idx="5"/>
            <a:endCxn id="61" idx="3"/>
          </p:cNvCxnSpPr>
          <p:nvPr/>
        </p:nvCxnSpPr>
        <p:spPr>
          <a:xfrm>
            <a:off x="3489657" y="1786572"/>
            <a:ext cx="3091841" cy="111307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59" idx="7"/>
            <a:endCxn id="61" idx="4"/>
          </p:cNvCxnSpPr>
          <p:nvPr/>
        </p:nvCxnSpPr>
        <p:spPr>
          <a:xfrm flipV="1">
            <a:off x="3795050" y="2913858"/>
            <a:ext cx="2817277" cy="128908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61" idx="7"/>
            <a:endCxn id="63" idx="3"/>
          </p:cNvCxnSpPr>
          <p:nvPr/>
        </p:nvCxnSpPr>
        <p:spPr>
          <a:xfrm flipV="1">
            <a:off x="6643156" y="2091474"/>
            <a:ext cx="679297" cy="739552"/>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58" idx="4"/>
          </p:cNvCxnSpPr>
          <p:nvPr/>
        </p:nvCxnSpPr>
        <p:spPr>
          <a:xfrm flipV="1">
            <a:off x="717634" y="3404710"/>
            <a:ext cx="81863" cy="32598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193830" y="3697975"/>
            <a:ext cx="1067467" cy="577081"/>
          </a:xfrm>
          <a:prstGeom prst="rect">
            <a:avLst/>
          </a:prstGeom>
          <a:noFill/>
        </p:spPr>
        <p:txBody>
          <a:bodyPr wrap="none" rtlCol="0">
            <a:spAutoFit/>
          </a:bodyPr>
          <a:lstStyle/>
          <a:p>
            <a:pPr algn="ctr"/>
            <a:r>
              <a:rPr lang="en-US" sz="1050" b="1" dirty="0">
                <a:solidFill>
                  <a:srgbClr val="FF0000"/>
                </a:solidFill>
                <a:latin typeface="Calibri" pitchFamily="34" charset="0"/>
              </a:rPr>
              <a:t>GPS Location</a:t>
            </a:r>
          </a:p>
          <a:p>
            <a:pPr algn="ctr"/>
            <a:r>
              <a:rPr lang="en-US" sz="1050" b="1" dirty="0">
                <a:solidFill>
                  <a:srgbClr val="FF0000"/>
                </a:solidFill>
                <a:latin typeface="Calibri" pitchFamily="34" charset="0"/>
              </a:rPr>
              <a:t>Uncertainty</a:t>
            </a:r>
          </a:p>
          <a:p>
            <a:pPr algn="ctr"/>
            <a:r>
              <a:rPr lang="en-US" sz="1050" b="1" u="sng" dirty="0">
                <a:solidFill>
                  <a:srgbClr val="FF0000"/>
                </a:solidFill>
                <a:latin typeface="Calibri" pitchFamily="34" charset="0"/>
              </a:rPr>
              <a:t>+</a:t>
            </a:r>
            <a:r>
              <a:rPr lang="en-US" sz="1050" b="1" dirty="0">
                <a:solidFill>
                  <a:srgbClr val="FF0000"/>
                </a:solidFill>
                <a:latin typeface="Calibri" pitchFamily="34" charset="0"/>
              </a:rPr>
              <a:t> 3 meters</a:t>
            </a:r>
          </a:p>
        </p:txBody>
      </p:sp>
      <p:sp>
        <p:nvSpPr>
          <p:cNvPr id="111" name="TextBox 110"/>
          <p:cNvSpPr txBox="1"/>
          <p:nvPr/>
        </p:nvSpPr>
        <p:spPr>
          <a:xfrm rot="1059681">
            <a:off x="1230390" y="3769168"/>
            <a:ext cx="1424864" cy="400110"/>
          </a:xfrm>
          <a:prstGeom prst="rect">
            <a:avLst/>
          </a:prstGeom>
          <a:noFill/>
        </p:spPr>
        <p:txBody>
          <a:bodyPr wrap="none" rtlCol="0">
            <a:spAutoFit/>
          </a:bodyPr>
          <a:lstStyle/>
          <a:p>
            <a:pPr algn="ctr"/>
            <a:r>
              <a:rPr lang="en-US" sz="1000" dirty="0">
                <a:solidFill>
                  <a:srgbClr val="FF0000"/>
                </a:solidFill>
                <a:latin typeface="Calibri" pitchFamily="34" charset="0"/>
              </a:rPr>
              <a:t>GPS Correlation Data</a:t>
            </a:r>
          </a:p>
          <a:p>
            <a:pPr algn="ctr"/>
            <a:r>
              <a:rPr lang="en-US" sz="1000" dirty="0">
                <a:solidFill>
                  <a:srgbClr val="FF0000"/>
                </a:solidFill>
                <a:latin typeface="Calibri" pitchFamily="34" charset="0"/>
              </a:rPr>
              <a:t>Ranging Data</a:t>
            </a:r>
          </a:p>
        </p:txBody>
      </p:sp>
      <p:sp>
        <p:nvSpPr>
          <p:cNvPr id="110" name="TextBox 109"/>
          <p:cNvSpPr txBox="1"/>
          <p:nvPr/>
        </p:nvSpPr>
        <p:spPr>
          <a:xfrm rot="1110807">
            <a:off x="4518959" y="2183009"/>
            <a:ext cx="1096937" cy="246221"/>
          </a:xfrm>
          <a:prstGeom prst="rect">
            <a:avLst/>
          </a:prstGeom>
          <a:noFill/>
          <a:ln>
            <a:noFill/>
          </a:ln>
        </p:spPr>
        <p:txBody>
          <a:bodyPr wrap="none" rtlCol="0">
            <a:spAutoFit/>
          </a:bodyPr>
          <a:lstStyle/>
          <a:p>
            <a:r>
              <a:rPr lang="en-US" sz="1000" dirty="0">
                <a:solidFill>
                  <a:srgbClr val="0000CC"/>
                </a:solidFill>
                <a:latin typeface="Calibri" pitchFamily="34" charset="0"/>
              </a:rPr>
              <a:t>DSRC V2V Link</a:t>
            </a:r>
          </a:p>
        </p:txBody>
      </p:sp>
      <p:cxnSp>
        <p:nvCxnSpPr>
          <p:cNvPr id="113" name="Straight Arrow Connector 112"/>
          <p:cNvCxnSpPr/>
          <p:nvPr/>
        </p:nvCxnSpPr>
        <p:spPr>
          <a:xfrm>
            <a:off x="5515465" y="2434868"/>
            <a:ext cx="310196" cy="110817"/>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0800000">
            <a:off x="4209695" y="1981201"/>
            <a:ext cx="310196" cy="110817"/>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1110807">
            <a:off x="1465224" y="3591202"/>
            <a:ext cx="1096937" cy="246221"/>
          </a:xfrm>
          <a:prstGeom prst="rect">
            <a:avLst/>
          </a:prstGeom>
          <a:noFill/>
          <a:ln>
            <a:noFill/>
          </a:ln>
        </p:spPr>
        <p:txBody>
          <a:bodyPr wrap="none" rtlCol="0">
            <a:spAutoFit/>
          </a:bodyPr>
          <a:lstStyle/>
          <a:p>
            <a:r>
              <a:rPr lang="en-US" sz="1000" dirty="0">
                <a:solidFill>
                  <a:srgbClr val="0000CC"/>
                </a:solidFill>
                <a:latin typeface="Calibri" pitchFamily="34" charset="0"/>
              </a:rPr>
              <a:t>DSRC V2V Link</a:t>
            </a:r>
          </a:p>
        </p:txBody>
      </p:sp>
      <p:cxnSp>
        <p:nvCxnSpPr>
          <p:cNvPr id="118" name="Straight Arrow Connector 117"/>
          <p:cNvCxnSpPr/>
          <p:nvPr/>
        </p:nvCxnSpPr>
        <p:spPr>
          <a:xfrm>
            <a:off x="2443065" y="3855854"/>
            <a:ext cx="310196" cy="110817"/>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0800000">
            <a:off x="1172743" y="3390596"/>
            <a:ext cx="310196" cy="110817"/>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rot="19796300">
            <a:off x="1747260" y="2205915"/>
            <a:ext cx="1096937" cy="246221"/>
          </a:xfrm>
          <a:prstGeom prst="rect">
            <a:avLst/>
          </a:prstGeom>
          <a:noFill/>
          <a:ln>
            <a:noFill/>
          </a:ln>
        </p:spPr>
        <p:txBody>
          <a:bodyPr wrap="none" rtlCol="0">
            <a:spAutoFit/>
          </a:bodyPr>
          <a:lstStyle/>
          <a:p>
            <a:r>
              <a:rPr lang="en-US" sz="1000" dirty="0">
                <a:solidFill>
                  <a:srgbClr val="0000CC"/>
                </a:solidFill>
                <a:latin typeface="Calibri" pitchFamily="34" charset="0"/>
              </a:rPr>
              <a:t>DSRC V2V Link</a:t>
            </a:r>
          </a:p>
        </p:txBody>
      </p:sp>
      <p:cxnSp>
        <p:nvCxnSpPr>
          <p:cNvPr id="122" name="Straight Arrow Connector 121"/>
          <p:cNvCxnSpPr/>
          <p:nvPr/>
        </p:nvCxnSpPr>
        <p:spPr>
          <a:xfrm flipV="1">
            <a:off x="2589261" y="1981201"/>
            <a:ext cx="228600" cy="148418"/>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1522461" y="2565400"/>
            <a:ext cx="304800" cy="177801"/>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20197342">
            <a:off x="4722312" y="3576706"/>
            <a:ext cx="1096937" cy="246221"/>
          </a:xfrm>
          <a:prstGeom prst="rect">
            <a:avLst/>
          </a:prstGeom>
          <a:noFill/>
          <a:ln>
            <a:noFill/>
          </a:ln>
        </p:spPr>
        <p:txBody>
          <a:bodyPr wrap="none" rtlCol="0">
            <a:spAutoFit/>
          </a:bodyPr>
          <a:lstStyle/>
          <a:p>
            <a:r>
              <a:rPr lang="en-US" sz="1000" dirty="0">
                <a:solidFill>
                  <a:srgbClr val="0000CC"/>
                </a:solidFill>
                <a:latin typeface="Calibri" pitchFamily="34" charset="0"/>
              </a:rPr>
              <a:t>DSRC V2V Link</a:t>
            </a:r>
          </a:p>
        </p:txBody>
      </p:sp>
      <p:cxnSp>
        <p:nvCxnSpPr>
          <p:cNvPr id="126" name="Straight Arrow Connector 125"/>
          <p:cNvCxnSpPr/>
          <p:nvPr/>
        </p:nvCxnSpPr>
        <p:spPr>
          <a:xfrm rot="19086535">
            <a:off x="5666442" y="3363932"/>
            <a:ext cx="310196" cy="110817"/>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8286535">
            <a:off x="4407914" y="3920074"/>
            <a:ext cx="310196" cy="110817"/>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21460784">
            <a:off x="3175354" y="3058118"/>
            <a:ext cx="1096937" cy="246221"/>
          </a:xfrm>
          <a:prstGeom prst="rect">
            <a:avLst/>
          </a:prstGeom>
          <a:noFill/>
          <a:ln>
            <a:noFill/>
          </a:ln>
        </p:spPr>
        <p:txBody>
          <a:bodyPr wrap="none" rtlCol="0">
            <a:spAutoFit/>
          </a:bodyPr>
          <a:lstStyle/>
          <a:p>
            <a:r>
              <a:rPr lang="en-US" sz="1000" dirty="0">
                <a:solidFill>
                  <a:srgbClr val="0000CC"/>
                </a:solidFill>
              </a:rPr>
              <a:t>DSRC V2V Link</a:t>
            </a:r>
          </a:p>
        </p:txBody>
      </p:sp>
      <p:cxnSp>
        <p:nvCxnSpPr>
          <p:cNvPr id="130" name="Straight Arrow Connector 129"/>
          <p:cNvCxnSpPr/>
          <p:nvPr/>
        </p:nvCxnSpPr>
        <p:spPr>
          <a:xfrm flipV="1">
            <a:off x="4057294" y="3083356"/>
            <a:ext cx="382831" cy="40845"/>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9549977">
            <a:off x="2763851" y="3114892"/>
            <a:ext cx="310196" cy="110817"/>
          </a:xfrm>
          <a:prstGeom prst="straightConnector1">
            <a:avLst/>
          </a:prstGeom>
          <a:ln>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5701034" y="1039266"/>
            <a:ext cx="877175" cy="505192"/>
          </a:xfrm>
          <a:prstGeom prst="rect">
            <a:avLst/>
          </a:prstGeom>
          <a:solidFill>
            <a:schemeClr val="accent1">
              <a:lumMod val="60000"/>
              <a:lumOff val="40000"/>
            </a:schemeClr>
          </a:solidFill>
          <a:ln w="12700">
            <a:noFill/>
          </a:ln>
          <a:scene3d>
            <a:camera prst="isometricOffAxis2Lef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3300"/>
                </a:solidFill>
                <a:latin typeface="Calibri" pitchFamily="34" charset="0"/>
              </a:rPr>
              <a:t>Road-Side </a:t>
            </a:r>
          </a:p>
          <a:p>
            <a:pPr algn="ctr"/>
            <a:r>
              <a:rPr lang="en-US" sz="1000" b="1" dirty="0">
                <a:solidFill>
                  <a:srgbClr val="003300"/>
                </a:solidFill>
                <a:latin typeface="Calibri" pitchFamily="34" charset="0"/>
              </a:rPr>
              <a:t>Unit (RSU)</a:t>
            </a:r>
          </a:p>
        </p:txBody>
      </p:sp>
      <p:cxnSp>
        <p:nvCxnSpPr>
          <p:cNvPr id="145" name="Straight Connector 144"/>
          <p:cNvCxnSpPr>
            <a:stCxn id="143" idx="2"/>
            <a:endCxn id="63" idx="1"/>
          </p:cNvCxnSpPr>
          <p:nvPr/>
        </p:nvCxnSpPr>
        <p:spPr>
          <a:xfrm>
            <a:off x="6139622" y="1544458"/>
            <a:ext cx="1182831" cy="478397"/>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3" idx="2"/>
            <a:endCxn id="32" idx="0"/>
          </p:cNvCxnSpPr>
          <p:nvPr/>
        </p:nvCxnSpPr>
        <p:spPr>
          <a:xfrm>
            <a:off x="6139621" y="1544458"/>
            <a:ext cx="442043" cy="1213377"/>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3" idx="2"/>
            <a:endCxn id="59" idx="7"/>
          </p:cNvCxnSpPr>
          <p:nvPr/>
        </p:nvCxnSpPr>
        <p:spPr>
          <a:xfrm flipH="1">
            <a:off x="3795050" y="1544458"/>
            <a:ext cx="2344573" cy="2658481"/>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43" idx="2"/>
            <a:endCxn id="57" idx="2"/>
          </p:cNvCxnSpPr>
          <p:nvPr/>
        </p:nvCxnSpPr>
        <p:spPr>
          <a:xfrm flipH="1">
            <a:off x="751028" y="1544457"/>
            <a:ext cx="5388595" cy="1659090"/>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3" idx="2"/>
            <a:endCxn id="52" idx="4"/>
          </p:cNvCxnSpPr>
          <p:nvPr/>
        </p:nvCxnSpPr>
        <p:spPr>
          <a:xfrm flipH="1">
            <a:off x="3458829" y="1544457"/>
            <a:ext cx="2680793" cy="256326"/>
          </a:xfrm>
          <a:prstGeom prst="line">
            <a:avLst/>
          </a:prstGeom>
          <a:ln>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rot="21211697">
            <a:off x="4097110" y="1437699"/>
            <a:ext cx="1082348" cy="246221"/>
          </a:xfrm>
          <a:prstGeom prst="rect">
            <a:avLst/>
          </a:prstGeom>
          <a:noFill/>
          <a:ln>
            <a:noFill/>
          </a:ln>
        </p:spPr>
        <p:txBody>
          <a:bodyPr wrap="none" rtlCol="0">
            <a:spAutoFit/>
          </a:bodyPr>
          <a:lstStyle/>
          <a:p>
            <a:r>
              <a:rPr lang="en-US" sz="1000" b="1" dirty="0">
                <a:solidFill>
                  <a:srgbClr val="003300"/>
                </a:solidFill>
                <a:latin typeface="Calibri" pitchFamily="34" charset="0"/>
              </a:rPr>
              <a:t>DSRC V2I Link</a:t>
            </a:r>
          </a:p>
        </p:txBody>
      </p:sp>
      <p:cxnSp>
        <p:nvCxnSpPr>
          <p:cNvPr id="159" name="Straight Arrow Connector 158"/>
          <p:cNvCxnSpPr/>
          <p:nvPr/>
        </p:nvCxnSpPr>
        <p:spPr>
          <a:xfrm flipV="1">
            <a:off x="5116210" y="1447867"/>
            <a:ext cx="355108" cy="50219"/>
          </a:xfrm>
          <a:prstGeom prst="straightConnector1">
            <a:avLst/>
          </a:prstGeom>
          <a:ln>
            <a:solidFill>
              <a:srgbClr val="0000CC"/>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9258829">
            <a:off x="3789711" y="1598099"/>
            <a:ext cx="310196" cy="110817"/>
          </a:xfrm>
          <a:prstGeom prst="straightConnector1">
            <a:avLst/>
          </a:prstGeom>
          <a:ln>
            <a:solidFill>
              <a:srgbClr val="0000CC"/>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779702" y="1561382"/>
            <a:ext cx="508959" cy="767751"/>
          </a:xfrm>
          <a:prstGeom prst="line">
            <a:avLst/>
          </a:prstGeom>
          <a:ln w="12700">
            <a:solidFill>
              <a:srgbClr val="FFFFFF"/>
            </a:solidFill>
            <a:prstDash val="lgDash"/>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161695" y="1066800"/>
            <a:ext cx="685800" cy="381000"/>
          </a:xfrm>
          <a:prstGeom prst="rect">
            <a:avLst/>
          </a:prstGeom>
          <a:solidFill>
            <a:srgbClr val="C0504D"/>
          </a:solidFill>
          <a:ln w="12700">
            <a:no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alibri" pitchFamily="34" charset="0"/>
              </a:rPr>
              <a:t>3G / 4G/5G</a:t>
            </a:r>
          </a:p>
        </p:txBody>
      </p:sp>
      <p:cxnSp>
        <p:nvCxnSpPr>
          <p:cNvPr id="95" name="Straight Connector 94"/>
          <p:cNvCxnSpPr>
            <a:endCxn id="52" idx="2"/>
          </p:cNvCxnSpPr>
          <p:nvPr/>
        </p:nvCxnSpPr>
        <p:spPr>
          <a:xfrm>
            <a:off x="1466493" y="1447800"/>
            <a:ext cx="1948736" cy="304462"/>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57" idx="6"/>
          </p:cNvCxnSpPr>
          <p:nvPr/>
        </p:nvCxnSpPr>
        <p:spPr>
          <a:xfrm flipH="1">
            <a:off x="838225" y="1447801"/>
            <a:ext cx="628271" cy="1755747"/>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4" idx="2"/>
            <a:endCxn id="59" idx="4"/>
          </p:cNvCxnSpPr>
          <p:nvPr/>
        </p:nvCxnSpPr>
        <p:spPr>
          <a:xfrm>
            <a:off x="1504593" y="1447800"/>
            <a:ext cx="2259627" cy="283797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94" idx="2"/>
            <a:endCxn id="61" idx="7"/>
          </p:cNvCxnSpPr>
          <p:nvPr/>
        </p:nvCxnSpPr>
        <p:spPr>
          <a:xfrm>
            <a:off x="1504595" y="1447800"/>
            <a:ext cx="5138560" cy="1383226"/>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4" idx="2"/>
            <a:endCxn id="63" idx="6"/>
          </p:cNvCxnSpPr>
          <p:nvPr/>
        </p:nvCxnSpPr>
        <p:spPr>
          <a:xfrm>
            <a:off x="1504595" y="1447801"/>
            <a:ext cx="5892284" cy="609365"/>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7166880" y="1700776"/>
            <a:ext cx="499264" cy="9601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2438401" y="4888391"/>
            <a:ext cx="2759060" cy="1107996"/>
          </a:xfrm>
          <a:prstGeom prst="rect">
            <a:avLst/>
          </a:prstGeom>
        </p:spPr>
        <p:txBody>
          <a:bodyPr wrap="square">
            <a:spAutoFit/>
          </a:bodyPr>
          <a:lstStyle/>
          <a:p>
            <a:pPr marL="285750" indent="-285750">
              <a:spcAft>
                <a:spcPts val="600"/>
              </a:spcAft>
              <a:buFont typeface="Wingdings" pitchFamily="2" charset="2"/>
              <a:buChar char="Ø"/>
            </a:pPr>
            <a:r>
              <a:rPr lang="en-US" sz="1400" b="1" dirty="0">
                <a:solidFill>
                  <a:srgbClr val="0000CC"/>
                </a:solidFill>
                <a:latin typeface="Calibri" pitchFamily="34" charset="0"/>
              </a:rPr>
              <a:t>Vehicle to Vehicle (V2V)</a:t>
            </a:r>
          </a:p>
          <a:p>
            <a:pPr marL="285750" indent="-285750">
              <a:spcAft>
                <a:spcPts val="600"/>
              </a:spcAft>
              <a:buFont typeface="Wingdings" pitchFamily="2" charset="2"/>
              <a:buChar char="Ø"/>
            </a:pPr>
            <a:r>
              <a:rPr lang="en-US" sz="1400" b="1" dirty="0">
                <a:solidFill>
                  <a:srgbClr val="0000CC"/>
                </a:solidFill>
                <a:latin typeface="Calibri" pitchFamily="34" charset="0"/>
              </a:rPr>
              <a:t>Vehicle to Infrastructure (V2I)</a:t>
            </a:r>
          </a:p>
          <a:p>
            <a:pPr marL="285750" indent="-285750">
              <a:spcAft>
                <a:spcPts val="600"/>
              </a:spcAft>
              <a:buFont typeface="Wingdings" pitchFamily="2" charset="2"/>
              <a:buChar char="Ø"/>
            </a:pPr>
            <a:r>
              <a:rPr lang="en-US" sz="1400" b="1" dirty="0">
                <a:solidFill>
                  <a:srgbClr val="0000CC"/>
                </a:solidFill>
                <a:latin typeface="Calibri" pitchFamily="34" charset="0"/>
              </a:rPr>
              <a:t>Vehicle to 3G/4G/5G</a:t>
            </a:r>
          </a:p>
        </p:txBody>
      </p:sp>
      <p:sp>
        <p:nvSpPr>
          <p:cNvPr id="82" name="Slide Number Placeholder 81"/>
          <p:cNvSpPr>
            <a:spLocks noGrp="1"/>
          </p:cNvSpPr>
          <p:nvPr>
            <p:ph type="sldNum" sz="quarter" idx="12"/>
          </p:nvPr>
        </p:nvSpPr>
        <p:spPr/>
        <p:txBody>
          <a:bodyPr/>
          <a:lstStyle/>
          <a:p>
            <a:fld id="{F06BC205-37F6-DA43-A54D-39653D71296C}" type="slidenum">
              <a:rPr lang="en-US" smtClean="0"/>
              <a:pPr/>
              <a:t>87</a:t>
            </a:fld>
            <a:endParaRPr lang="en-US"/>
          </a:p>
        </p:txBody>
      </p:sp>
      <p:sp>
        <p:nvSpPr>
          <p:cNvPr id="83" name="Footer Placeholder 82"/>
          <p:cNvSpPr>
            <a:spLocks noGrp="1"/>
          </p:cNvSpPr>
          <p:nvPr>
            <p:ph type="ftr" sz="quarter" idx="11"/>
          </p:nvPr>
        </p:nvSpPr>
        <p:spPr/>
        <p:txBody>
          <a:bodyPr/>
          <a:lstStyle/>
          <a:p>
            <a:r>
              <a:rPr lang="en-US"/>
              <a:t>kay das</a:t>
            </a:r>
          </a:p>
        </p:txBody>
      </p:sp>
      <p:sp>
        <p:nvSpPr>
          <p:cNvPr id="81" name="Date Placeholder 80"/>
          <p:cNvSpPr>
            <a:spLocks noGrp="1"/>
          </p:cNvSpPr>
          <p:nvPr>
            <p:ph type="dt" sz="half" idx="10"/>
          </p:nvPr>
        </p:nvSpPr>
        <p:spPr/>
        <p:txBody>
          <a:bodyPr/>
          <a:lstStyle/>
          <a:p>
            <a:r>
              <a:rPr lang="en-US"/>
              <a:t>6 December 2016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1495425"/>
            <a:ext cx="7772400" cy="1470025"/>
          </a:xfrm>
        </p:spPr>
        <p:txBody>
          <a:bodyPr>
            <a:noAutofit/>
          </a:bodyPr>
          <a:lstStyle/>
          <a:p>
            <a:pPr>
              <a:lnSpc>
                <a:spcPct val="150000"/>
              </a:lnSpc>
            </a:pPr>
            <a:r>
              <a:rPr lang="en-US" sz="4000" dirty="0"/>
              <a:t>Under the Hood…</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46566" y="1385207"/>
            <a:ext cx="5573233" cy="2011360"/>
          </a:xfrm>
          <a:prstGeom prst="rect">
            <a:avLst/>
          </a:prstGeom>
          <a:solidFill>
            <a:srgbClr val="CCFFCC"/>
          </a:solidFill>
          <a:ln>
            <a:solidFill>
              <a:schemeClr val="tx1"/>
            </a:solidFill>
          </a:ln>
        </p:spPr>
        <p:txBody>
          <a:bodyPr wrap="square" rtlCol="0">
            <a:noAutofit/>
          </a:bodyPr>
          <a:lstStyle/>
          <a:p>
            <a:endParaRPr lang="en-US" dirty="0"/>
          </a:p>
        </p:txBody>
      </p:sp>
      <p:sp>
        <p:nvSpPr>
          <p:cNvPr id="2" name="Title 1"/>
          <p:cNvSpPr>
            <a:spLocks noGrp="1"/>
          </p:cNvSpPr>
          <p:nvPr>
            <p:ph type="title"/>
          </p:nvPr>
        </p:nvSpPr>
        <p:spPr>
          <a:xfrm>
            <a:off x="304800" y="228600"/>
            <a:ext cx="8229600" cy="914400"/>
          </a:xfrm>
        </p:spPr>
        <p:txBody>
          <a:bodyPr/>
          <a:lstStyle/>
          <a:p>
            <a:r>
              <a:rPr lang="en-US" dirty="0"/>
              <a:t>Under the Hood… </a:t>
            </a:r>
          </a:p>
        </p:txBody>
      </p:sp>
      <p:sp>
        <p:nvSpPr>
          <p:cNvPr id="13" name="TextBox 12"/>
          <p:cNvSpPr txBox="1"/>
          <p:nvPr/>
        </p:nvSpPr>
        <p:spPr>
          <a:xfrm>
            <a:off x="457200" y="3015567"/>
            <a:ext cx="1458434" cy="381000"/>
          </a:xfrm>
          <a:prstGeom prst="rect">
            <a:avLst/>
          </a:prstGeom>
          <a:solidFill>
            <a:schemeClr val="accent6">
              <a:lumMod val="40000"/>
              <a:lumOff val="60000"/>
            </a:schemeClr>
          </a:solidFill>
          <a:ln>
            <a:solidFill>
              <a:schemeClr val="tx1"/>
            </a:solidFill>
          </a:ln>
        </p:spPr>
        <p:txBody>
          <a:bodyPr wrap="square" rtlCol="0">
            <a:noAutofit/>
          </a:bodyPr>
          <a:lstStyle/>
          <a:p>
            <a:pPr algn="ctr"/>
            <a:r>
              <a:rPr lang="en-US" sz="1000" dirty="0"/>
              <a:t>Vehicle #1</a:t>
            </a:r>
          </a:p>
        </p:txBody>
      </p:sp>
      <p:sp>
        <p:nvSpPr>
          <p:cNvPr id="5" name="TextBox 4"/>
          <p:cNvSpPr txBox="1"/>
          <p:nvPr/>
        </p:nvSpPr>
        <p:spPr>
          <a:xfrm>
            <a:off x="838200" y="1753454"/>
            <a:ext cx="1905000" cy="307777"/>
          </a:xfrm>
          <a:prstGeom prst="rect">
            <a:avLst/>
          </a:prstGeom>
          <a:solidFill>
            <a:schemeClr val="accent2">
              <a:lumMod val="40000"/>
              <a:lumOff val="60000"/>
            </a:schemeClr>
          </a:solidFill>
          <a:ln>
            <a:solidFill>
              <a:schemeClr val="tx1"/>
            </a:solidFill>
          </a:ln>
        </p:spPr>
        <p:txBody>
          <a:bodyPr wrap="square" rtlCol="0">
            <a:spAutoFit/>
          </a:bodyPr>
          <a:lstStyle/>
          <a:p>
            <a:r>
              <a:rPr lang="en-US" sz="1400" dirty="0"/>
              <a:t>      Sensors</a:t>
            </a:r>
          </a:p>
        </p:txBody>
      </p:sp>
      <p:sp>
        <p:nvSpPr>
          <p:cNvPr id="6" name="Left-Right Arrow 5"/>
          <p:cNvSpPr/>
          <p:nvPr/>
        </p:nvSpPr>
        <p:spPr>
          <a:xfrm>
            <a:off x="2743200" y="1755315"/>
            <a:ext cx="979967" cy="396469"/>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838200" y="2346772"/>
            <a:ext cx="1905000" cy="369332"/>
          </a:xfrm>
          <a:prstGeom prst="rect">
            <a:avLst/>
          </a:prstGeom>
          <a:solidFill>
            <a:schemeClr val="accent2">
              <a:lumMod val="40000"/>
              <a:lumOff val="60000"/>
            </a:schemeClr>
          </a:solidFill>
          <a:ln>
            <a:solidFill>
              <a:schemeClr val="tx1"/>
            </a:solidFill>
          </a:ln>
        </p:spPr>
        <p:txBody>
          <a:bodyPr wrap="square" rtlCol="0">
            <a:spAutoFit/>
          </a:bodyPr>
          <a:lstStyle/>
          <a:p>
            <a:r>
              <a:rPr lang="en-US" dirty="0"/>
              <a:t>    </a:t>
            </a:r>
            <a:r>
              <a:rPr lang="en-US" sz="1400" dirty="0"/>
              <a:t>Actuators</a:t>
            </a:r>
          </a:p>
        </p:txBody>
      </p:sp>
      <p:sp>
        <p:nvSpPr>
          <p:cNvPr id="11" name="TextBox 10"/>
          <p:cNvSpPr txBox="1"/>
          <p:nvPr/>
        </p:nvSpPr>
        <p:spPr>
          <a:xfrm>
            <a:off x="2286000" y="1755315"/>
            <a:ext cx="457200" cy="361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12" name="TextBox 11"/>
          <p:cNvSpPr txBox="1"/>
          <p:nvPr/>
        </p:nvSpPr>
        <p:spPr>
          <a:xfrm>
            <a:off x="2275367" y="2337490"/>
            <a:ext cx="457200" cy="361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14" name="TextBox 13"/>
          <p:cNvSpPr txBox="1"/>
          <p:nvPr/>
        </p:nvSpPr>
        <p:spPr>
          <a:xfrm>
            <a:off x="3733800" y="1385207"/>
            <a:ext cx="2286000" cy="2011360"/>
          </a:xfrm>
          <a:prstGeom prst="rect">
            <a:avLst/>
          </a:prstGeom>
          <a:solidFill>
            <a:srgbClr val="CCFFCC"/>
          </a:solidFill>
          <a:ln>
            <a:solidFill>
              <a:schemeClr val="tx1"/>
            </a:solidFill>
          </a:ln>
        </p:spPr>
        <p:txBody>
          <a:bodyPr wrap="square" rtlCol="0">
            <a:noAutofit/>
          </a:bodyPr>
          <a:lstStyle/>
          <a:p>
            <a:pPr algn="ctr"/>
            <a:r>
              <a:rPr lang="en-US" dirty="0"/>
              <a:t>SW/FW/HW:</a:t>
            </a:r>
          </a:p>
          <a:p>
            <a:pPr algn="ctr"/>
            <a:endParaRPr lang="en-US" dirty="0"/>
          </a:p>
        </p:txBody>
      </p:sp>
      <p:sp>
        <p:nvSpPr>
          <p:cNvPr id="15" name="TextBox 14"/>
          <p:cNvSpPr txBox="1"/>
          <p:nvPr/>
        </p:nvSpPr>
        <p:spPr>
          <a:xfrm>
            <a:off x="4495800" y="1853037"/>
            <a:ext cx="762000" cy="909703"/>
          </a:xfrm>
          <a:prstGeom prst="rect">
            <a:avLst/>
          </a:prstGeom>
          <a:solidFill>
            <a:srgbClr val="FFFF00"/>
          </a:solidFill>
          <a:ln>
            <a:solidFill>
              <a:schemeClr val="tx1"/>
            </a:solidFill>
          </a:ln>
        </p:spPr>
        <p:txBody>
          <a:bodyPr wrap="square" rtlCol="0">
            <a:noAutofit/>
          </a:bodyPr>
          <a:lstStyle/>
          <a:p>
            <a:pPr algn="ctr"/>
            <a:endParaRPr lang="en-US" sz="1000" dirty="0"/>
          </a:p>
          <a:p>
            <a:pPr algn="ctr"/>
            <a:r>
              <a:rPr lang="en-US" sz="1000" dirty="0"/>
              <a:t>apps/protocol</a:t>
            </a:r>
          </a:p>
          <a:p>
            <a:pPr algn="ctr"/>
            <a:endParaRPr lang="en-US" sz="1000" dirty="0"/>
          </a:p>
        </p:txBody>
      </p:sp>
      <p:sp>
        <p:nvSpPr>
          <p:cNvPr id="16" name="TextBox 15"/>
          <p:cNvSpPr txBox="1"/>
          <p:nvPr/>
        </p:nvSpPr>
        <p:spPr>
          <a:xfrm>
            <a:off x="5562600" y="2188117"/>
            <a:ext cx="457200" cy="361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17" name="TextBox 16"/>
          <p:cNvSpPr txBox="1"/>
          <p:nvPr/>
        </p:nvSpPr>
        <p:spPr>
          <a:xfrm>
            <a:off x="3733800" y="1789786"/>
            <a:ext cx="457200" cy="361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18" name="TextBox 17"/>
          <p:cNvSpPr txBox="1"/>
          <p:nvPr/>
        </p:nvSpPr>
        <p:spPr>
          <a:xfrm>
            <a:off x="3733800" y="2337490"/>
            <a:ext cx="457200" cy="361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19" name="TextBox 18"/>
          <p:cNvSpPr txBox="1"/>
          <p:nvPr/>
        </p:nvSpPr>
        <p:spPr>
          <a:xfrm>
            <a:off x="4648200" y="3034569"/>
            <a:ext cx="457200" cy="361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22" name="Left-Right Arrow 21"/>
          <p:cNvSpPr/>
          <p:nvPr/>
        </p:nvSpPr>
        <p:spPr>
          <a:xfrm>
            <a:off x="4191000" y="1952619"/>
            <a:ext cx="304800" cy="99583"/>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Left-Right Arrow 22"/>
          <p:cNvSpPr/>
          <p:nvPr/>
        </p:nvSpPr>
        <p:spPr>
          <a:xfrm>
            <a:off x="4191000" y="2450532"/>
            <a:ext cx="304800" cy="99583"/>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Left-Right Arrow 23"/>
          <p:cNvSpPr/>
          <p:nvPr/>
        </p:nvSpPr>
        <p:spPr>
          <a:xfrm>
            <a:off x="5257800" y="2301158"/>
            <a:ext cx="304800" cy="99583"/>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Left-Right Arrow 24"/>
          <p:cNvSpPr/>
          <p:nvPr/>
        </p:nvSpPr>
        <p:spPr>
          <a:xfrm rot="16200000">
            <a:off x="4753121" y="2822454"/>
            <a:ext cx="271829" cy="152400"/>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Left-Right Arrow 30"/>
          <p:cNvSpPr/>
          <p:nvPr/>
        </p:nvSpPr>
        <p:spPr>
          <a:xfrm>
            <a:off x="6019800" y="2011362"/>
            <a:ext cx="762000" cy="5568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V2I</a:t>
            </a:r>
          </a:p>
        </p:txBody>
      </p:sp>
      <p:sp>
        <p:nvSpPr>
          <p:cNvPr id="33" name="Left-Right Arrow 32"/>
          <p:cNvSpPr/>
          <p:nvPr/>
        </p:nvSpPr>
        <p:spPr>
          <a:xfrm>
            <a:off x="2743200" y="2316162"/>
            <a:ext cx="979967" cy="396469"/>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7" name="Left-Right Arrow 36"/>
          <p:cNvSpPr/>
          <p:nvPr/>
        </p:nvSpPr>
        <p:spPr>
          <a:xfrm rot="5400000">
            <a:off x="4639255" y="3450217"/>
            <a:ext cx="535819" cy="396470"/>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5" name="TextBox 34"/>
          <p:cNvSpPr txBox="1"/>
          <p:nvPr/>
        </p:nvSpPr>
        <p:spPr>
          <a:xfrm>
            <a:off x="446566" y="3886202"/>
            <a:ext cx="5583867" cy="868360"/>
          </a:xfrm>
          <a:prstGeom prst="rect">
            <a:avLst/>
          </a:prstGeom>
          <a:solidFill>
            <a:srgbClr val="CCFFCC"/>
          </a:solidFill>
          <a:ln>
            <a:solidFill>
              <a:schemeClr val="tx1"/>
            </a:solidFill>
          </a:ln>
        </p:spPr>
        <p:txBody>
          <a:bodyPr wrap="square" rtlCol="0">
            <a:normAutofit/>
          </a:bodyPr>
          <a:lstStyle/>
          <a:p>
            <a:endParaRPr lang="en-US" dirty="0"/>
          </a:p>
        </p:txBody>
      </p:sp>
      <p:sp>
        <p:nvSpPr>
          <p:cNvPr id="36" name="TextBox 35"/>
          <p:cNvSpPr txBox="1"/>
          <p:nvPr/>
        </p:nvSpPr>
        <p:spPr>
          <a:xfrm>
            <a:off x="4682424" y="3897252"/>
            <a:ext cx="445880" cy="400110"/>
          </a:xfrm>
          <a:prstGeom prst="rect">
            <a:avLst/>
          </a:prstGeom>
          <a:solidFill>
            <a:srgbClr val="FF6600"/>
          </a:solidFill>
          <a:ln>
            <a:solidFill>
              <a:schemeClr val="tx1"/>
            </a:solidFill>
          </a:ln>
        </p:spPr>
        <p:txBody>
          <a:bodyPr wrap="square" rtlCol="0">
            <a:spAutoFit/>
          </a:bodyPr>
          <a:lstStyle/>
          <a:p>
            <a:pPr algn="ctr"/>
            <a:r>
              <a:rPr lang="en-US" sz="1000" dirty="0" err="1"/>
              <a:t>phy</a:t>
            </a:r>
            <a:endParaRPr lang="en-US" sz="1000" dirty="0"/>
          </a:p>
          <a:p>
            <a:pPr algn="ctr"/>
            <a:endParaRPr lang="en-US" sz="1000" dirty="0"/>
          </a:p>
        </p:txBody>
      </p:sp>
      <p:sp>
        <p:nvSpPr>
          <p:cNvPr id="41" name="TextBox 40"/>
          <p:cNvSpPr txBox="1"/>
          <p:nvPr/>
        </p:nvSpPr>
        <p:spPr>
          <a:xfrm>
            <a:off x="4682424" y="4354452"/>
            <a:ext cx="445880" cy="400110"/>
          </a:xfrm>
          <a:prstGeom prst="rect">
            <a:avLst/>
          </a:prstGeom>
          <a:solidFill>
            <a:srgbClr val="FF6600"/>
          </a:solidFill>
          <a:ln>
            <a:solidFill>
              <a:schemeClr val="tx1"/>
            </a:solidFill>
          </a:ln>
        </p:spPr>
        <p:txBody>
          <a:bodyPr wrap="square" rtlCol="0">
            <a:spAutoFit/>
          </a:bodyPr>
          <a:lstStyle/>
          <a:p>
            <a:pPr algn="ctr"/>
            <a:r>
              <a:rPr lang="en-US" sz="1000" dirty="0" err="1"/>
              <a:t>phy</a:t>
            </a:r>
            <a:endParaRPr lang="en-US" sz="1000" dirty="0"/>
          </a:p>
          <a:p>
            <a:pPr algn="ctr"/>
            <a:endParaRPr lang="en-US" sz="1000" dirty="0"/>
          </a:p>
        </p:txBody>
      </p:sp>
      <p:grpSp>
        <p:nvGrpSpPr>
          <p:cNvPr id="8" name="Group 42"/>
          <p:cNvGrpSpPr/>
          <p:nvPr/>
        </p:nvGrpSpPr>
        <p:grpSpPr>
          <a:xfrm>
            <a:off x="446566" y="5257802"/>
            <a:ext cx="5583867" cy="868360"/>
            <a:chOff x="457200" y="4313240"/>
            <a:chExt cx="5725633" cy="868360"/>
          </a:xfrm>
        </p:grpSpPr>
        <p:sp>
          <p:nvSpPr>
            <p:cNvPr id="44" name="TextBox 43"/>
            <p:cNvSpPr txBox="1"/>
            <p:nvPr/>
          </p:nvSpPr>
          <p:spPr>
            <a:xfrm>
              <a:off x="457200" y="4313240"/>
              <a:ext cx="5725633" cy="868360"/>
            </a:xfrm>
            <a:prstGeom prst="rect">
              <a:avLst/>
            </a:prstGeom>
            <a:solidFill>
              <a:srgbClr val="CCFFCC"/>
            </a:solidFill>
            <a:ln>
              <a:solidFill>
                <a:schemeClr val="tx1"/>
              </a:solidFill>
            </a:ln>
          </p:spPr>
          <p:txBody>
            <a:bodyPr wrap="square" rtlCol="0">
              <a:normAutofit/>
            </a:bodyPr>
            <a:lstStyle/>
            <a:p>
              <a:endParaRPr lang="en-US" dirty="0"/>
            </a:p>
          </p:txBody>
        </p:sp>
        <p:sp>
          <p:nvSpPr>
            <p:cNvPr id="45" name="TextBox 44"/>
            <p:cNvSpPr txBox="1"/>
            <p:nvPr/>
          </p:nvSpPr>
          <p:spPr>
            <a:xfrm>
              <a:off x="4800600" y="4324290"/>
              <a:ext cx="457200" cy="400110"/>
            </a:xfrm>
            <a:prstGeom prst="rect">
              <a:avLst/>
            </a:prstGeom>
            <a:solidFill>
              <a:srgbClr val="FF6600"/>
            </a:solidFill>
            <a:ln>
              <a:solidFill>
                <a:schemeClr val="tx1"/>
              </a:solidFill>
            </a:ln>
          </p:spPr>
          <p:txBody>
            <a:bodyPr wrap="square" rtlCol="0">
              <a:spAutoFit/>
            </a:bodyPr>
            <a:lstStyle/>
            <a:p>
              <a:pPr algn="ctr"/>
              <a:r>
                <a:rPr lang="en-US" sz="1000" dirty="0" err="1"/>
                <a:t>phy</a:t>
              </a:r>
              <a:endParaRPr lang="en-US" sz="1000" dirty="0"/>
            </a:p>
            <a:p>
              <a:pPr algn="ctr"/>
              <a:endParaRPr lang="en-US" sz="1000" dirty="0"/>
            </a:p>
          </p:txBody>
        </p:sp>
        <p:sp>
          <p:nvSpPr>
            <p:cNvPr id="46" name="TextBox 45"/>
            <p:cNvSpPr txBox="1"/>
            <p:nvPr/>
          </p:nvSpPr>
          <p:spPr>
            <a:xfrm>
              <a:off x="4800600" y="4781490"/>
              <a:ext cx="457200" cy="400110"/>
            </a:xfrm>
            <a:prstGeom prst="rect">
              <a:avLst/>
            </a:prstGeom>
            <a:solidFill>
              <a:srgbClr val="FF6600"/>
            </a:solidFill>
            <a:ln>
              <a:solidFill>
                <a:schemeClr val="tx1"/>
              </a:solidFill>
            </a:ln>
          </p:spPr>
          <p:txBody>
            <a:bodyPr wrap="square" rtlCol="0">
              <a:spAutoFit/>
            </a:bodyPr>
            <a:lstStyle/>
            <a:p>
              <a:pPr algn="ctr"/>
              <a:r>
                <a:rPr lang="en-US" sz="1000" dirty="0" err="1"/>
                <a:t>phy</a:t>
              </a:r>
              <a:endParaRPr lang="en-US" sz="1000" dirty="0"/>
            </a:p>
            <a:p>
              <a:pPr algn="ctr"/>
              <a:endParaRPr lang="en-US" sz="1000" dirty="0"/>
            </a:p>
          </p:txBody>
        </p:sp>
      </p:grpSp>
      <p:sp>
        <p:nvSpPr>
          <p:cNvPr id="47" name="Left-Right Arrow 46"/>
          <p:cNvSpPr/>
          <p:nvPr/>
        </p:nvSpPr>
        <p:spPr>
          <a:xfrm rot="5400000">
            <a:off x="4578526" y="4821817"/>
            <a:ext cx="535819" cy="396470"/>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2" name="TextBox 51"/>
          <p:cNvSpPr txBox="1"/>
          <p:nvPr/>
        </p:nvSpPr>
        <p:spPr>
          <a:xfrm>
            <a:off x="457200" y="4371142"/>
            <a:ext cx="1458434" cy="381000"/>
          </a:xfrm>
          <a:prstGeom prst="rect">
            <a:avLst/>
          </a:prstGeom>
          <a:solidFill>
            <a:schemeClr val="accent4">
              <a:lumMod val="20000"/>
              <a:lumOff val="80000"/>
            </a:schemeClr>
          </a:solidFill>
          <a:ln>
            <a:solidFill>
              <a:schemeClr val="tx1"/>
            </a:solidFill>
          </a:ln>
        </p:spPr>
        <p:txBody>
          <a:bodyPr wrap="square" rtlCol="0">
            <a:noAutofit/>
          </a:bodyPr>
          <a:lstStyle/>
          <a:p>
            <a:pPr algn="ctr"/>
            <a:r>
              <a:rPr lang="en-US" sz="1000" dirty="0"/>
              <a:t>Vehicle #2</a:t>
            </a:r>
          </a:p>
        </p:txBody>
      </p:sp>
      <p:sp>
        <p:nvSpPr>
          <p:cNvPr id="53" name="TextBox 52"/>
          <p:cNvSpPr txBox="1"/>
          <p:nvPr/>
        </p:nvSpPr>
        <p:spPr>
          <a:xfrm>
            <a:off x="457200" y="5745162"/>
            <a:ext cx="1458434" cy="381000"/>
          </a:xfrm>
          <a:prstGeom prst="rect">
            <a:avLst/>
          </a:prstGeom>
          <a:solidFill>
            <a:schemeClr val="accent5">
              <a:lumMod val="60000"/>
              <a:lumOff val="40000"/>
            </a:schemeClr>
          </a:solidFill>
          <a:ln>
            <a:solidFill>
              <a:schemeClr val="tx1"/>
            </a:solidFill>
          </a:ln>
        </p:spPr>
        <p:txBody>
          <a:bodyPr wrap="square" rtlCol="0">
            <a:noAutofit/>
          </a:bodyPr>
          <a:lstStyle/>
          <a:p>
            <a:pPr algn="ctr"/>
            <a:r>
              <a:rPr lang="en-US" sz="1000" dirty="0"/>
              <a:t>Pedestrian </a:t>
            </a:r>
            <a:r>
              <a:rPr lang="en-US" sz="1000" dirty="0" err="1"/>
              <a:t>Handphone</a:t>
            </a:r>
            <a:endParaRPr lang="en-US" sz="1000" dirty="0"/>
          </a:p>
        </p:txBody>
      </p:sp>
      <p:sp>
        <p:nvSpPr>
          <p:cNvPr id="58" name="Date Placeholder 57"/>
          <p:cNvSpPr>
            <a:spLocks noGrp="1"/>
          </p:cNvSpPr>
          <p:nvPr>
            <p:ph type="dt" sz="half" idx="10"/>
          </p:nvPr>
        </p:nvSpPr>
        <p:spPr>
          <a:xfrm>
            <a:off x="304800" y="6356350"/>
            <a:ext cx="2133600" cy="365125"/>
          </a:xfrm>
        </p:spPr>
        <p:txBody>
          <a:bodyPr/>
          <a:lstStyle/>
          <a:p>
            <a:r>
              <a:rPr lang="en-US"/>
              <a:t>6 December 2016</a:t>
            </a:r>
            <a:endParaRPr lang="en-US" dirty="0"/>
          </a:p>
        </p:txBody>
      </p:sp>
      <p:sp>
        <p:nvSpPr>
          <p:cNvPr id="59" name="Slide Number Placeholder 58"/>
          <p:cNvSpPr>
            <a:spLocks noGrp="1"/>
          </p:cNvSpPr>
          <p:nvPr>
            <p:ph type="sldNum" sz="quarter" idx="12"/>
          </p:nvPr>
        </p:nvSpPr>
        <p:spPr>
          <a:xfrm>
            <a:off x="6400800" y="6356350"/>
            <a:ext cx="2133600" cy="365125"/>
          </a:xfrm>
        </p:spPr>
        <p:txBody>
          <a:bodyPr/>
          <a:lstStyle/>
          <a:p>
            <a:fld id="{D5317E62-2F1C-1C4E-8C01-72336518B3CB}" type="slidenum">
              <a:rPr lang="en-US" smtClean="0"/>
              <a:pPr/>
              <a:t>89</a:t>
            </a:fld>
            <a:endParaRPr lang="en-US"/>
          </a:p>
        </p:txBody>
      </p:sp>
      <p:sp>
        <p:nvSpPr>
          <p:cNvPr id="60" name="Footer Placeholder 59"/>
          <p:cNvSpPr>
            <a:spLocks noGrp="1"/>
          </p:cNvSpPr>
          <p:nvPr>
            <p:ph type="ftr" sz="quarter" idx="11"/>
          </p:nvPr>
        </p:nvSpPr>
        <p:spPr>
          <a:xfrm>
            <a:off x="2971800" y="6356350"/>
            <a:ext cx="2895600" cy="365125"/>
          </a:xfrm>
        </p:spPr>
        <p:txBody>
          <a:bodyPr/>
          <a:lstStyle/>
          <a:p>
            <a:r>
              <a:rPr lang="en-US"/>
              <a:t>kay das</a:t>
            </a:r>
            <a:endParaRPr lang="en-US" dirty="0"/>
          </a:p>
        </p:txBody>
      </p:sp>
      <p:sp>
        <p:nvSpPr>
          <p:cNvPr id="55" name="Left-Right Arrow 54"/>
          <p:cNvSpPr/>
          <p:nvPr/>
        </p:nvSpPr>
        <p:spPr>
          <a:xfrm>
            <a:off x="6019800" y="4015154"/>
            <a:ext cx="762000" cy="5568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V2I</a:t>
            </a:r>
          </a:p>
        </p:txBody>
      </p:sp>
      <p:sp>
        <p:nvSpPr>
          <p:cNvPr id="56" name="Left-Right Arrow 55"/>
          <p:cNvSpPr/>
          <p:nvPr/>
        </p:nvSpPr>
        <p:spPr>
          <a:xfrm>
            <a:off x="6019800" y="5310554"/>
            <a:ext cx="762000" cy="5568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3/4/5G</a:t>
            </a:r>
          </a:p>
        </p:txBody>
      </p:sp>
      <p:sp>
        <p:nvSpPr>
          <p:cNvPr id="57" name="TextBox 56"/>
          <p:cNvSpPr txBox="1"/>
          <p:nvPr/>
        </p:nvSpPr>
        <p:spPr>
          <a:xfrm>
            <a:off x="4677078" y="3639979"/>
            <a:ext cx="580722" cy="246221"/>
          </a:xfrm>
          <a:prstGeom prst="rect">
            <a:avLst/>
          </a:prstGeom>
          <a:noFill/>
        </p:spPr>
        <p:txBody>
          <a:bodyPr wrap="square" rtlCol="0">
            <a:spAutoFit/>
          </a:bodyPr>
          <a:lstStyle/>
          <a:p>
            <a:r>
              <a:rPr lang="en-US" sz="1000" dirty="0"/>
              <a:t>V2V</a:t>
            </a:r>
          </a:p>
        </p:txBody>
      </p:sp>
      <p:sp>
        <p:nvSpPr>
          <p:cNvPr id="61" name="TextBox 60"/>
          <p:cNvSpPr txBox="1"/>
          <p:nvPr/>
        </p:nvSpPr>
        <p:spPr>
          <a:xfrm>
            <a:off x="4905678" y="4876800"/>
            <a:ext cx="580722" cy="246221"/>
          </a:xfrm>
          <a:prstGeom prst="rect">
            <a:avLst/>
          </a:prstGeom>
          <a:noFill/>
        </p:spPr>
        <p:txBody>
          <a:bodyPr wrap="square" rtlCol="0">
            <a:spAutoFit/>
          </a:bodyPr>
          <a:lstStyle/>
          <a:p>
            <a:r>
              <a:rPr lang="en-US" sz="1000" dirty="0"/>
              <a:t>d2d?</a:t>
            </a:r>
          </a:p>
        </p:txBody>
      </p:sp>
      <p:grpSp>
        <p:nvGrpSpPr>
          <p:cNvPr id="66" name="Group 65"/>
          <p:cNvGrpSpPr/>
          <p:nvPr/>
        </p:nvGrpSpPr>
        <p:grpSpPr>
          <a:xfrm>
            <a:off x="6781800" y="1377992"/>
            <a:ext cx="2057400" cy="4565608"/>
            <a:chOff x="6781800" y="1331954"/>
            <a:chExt cx="2057400" cy="4565608"/>
          </a:xfrm>
        </p:grpSpPr>
        <p:sp>
          <p:nvSpPr>
            <p:cNvPr id="4" name="TextBox 3"/>
            <p:cNvSpPr txBox="1"/>
            <p:nvPr/>
          </p:nvSpPr>
          <p:spPr>
            <a:xfrm>
              <a:off x="7543800" y="4154397"/>
              <a:ext cx="876300" cy="1200329"/>
            </a:xfrm>
            <a:prstGeom prst="rect">
              <a:avLst/>
            </a:prstGeom>
            <a:solidFill>
              <a:schemeClr val="tx2">
                <a:lumMod val="60000"/>
                <a:lumOff val="40000"/>
              </a:schemeClr>
            </a:solidFill>
            <a:ln>
              <a:solidFill>
                <a:schemeClr val="tx1"/>
              </a:solidFill>
            </a:ln>
          </p:spPr>
          <p:txBody>
            <a:bodyPr wrap="square" rtlCol="0">
              <a:spAutoFit/>
            </a:bodyPr>
            <a:lstStyle/>
            <a:p>
              <a:pPr algn="ctr"/>
              <a:endParaRPr lang="en-US" dirty="0"/>
            </a:p>
            <a:p>
              <a:pPr algn="ctr"/>
              <a:r>
                <a:rPr lang="en-US" dirty="0"/>
                <a:t>Sensors</a:t>
              </a:r>
            </a:p>
            <a:p>
              <a:pPr algn="ctr"/>
              <a:endParaRPr lang="en-US" dirty="0"/>
            </a:p>
          </p:txBody>
        </p:sp>
        <p:sp>
          <p:nvSpPr>
            <p:cNvPr id="21" name="TextBox 20"/>
            <p:cNvSpPr txBox="1"/>
            <p:nvPr/>
          </p:nvSpPr>
          <p:spPr>
            <a:xfrm>
              <a:off x="6781800" y="1331954"/>
              <a:ext cx="2057400" cy="4565608"/>
            </a:xfrm>
            <a:prstGeom prst="rect">
              <a:avLst/>
            </a:prstGeom>
            <a:solidFill>
              <a:schemeClr val="accent2">
                <a:lumMod val="40000"/>
                <a:lumOff val="60000"/>
              </a:schemeClr>
            </a:solidFill>
            <a:ln>
              <a:solidFill>
                <a:schemeClr val="tx1"/>
              </a:solidFill>
            </a:ln>
          </p:spPr>
          <p:txBody>
            <a:bodyPr wrap="square" rtlCol="0">
              <a:noAutofit/>
            </a:bodyPr>
            <a:lstStyle/>
            <a:p>
              <a:pPr algn="ctr"/>
              <a:r>
                <a:rPr lang="en-US" dirty="0"/>
                <a:t>SW/FW/HW: Infrastructure/Cloud</a:t>
              </a:r>
            </a:p>
            <a:p>
              <a:pPr algn="ctr"/>
              <a:endParaRPr lang="en-US" dirty="0"/>
            </a:p>
          </p:txBody>
        </p:sp>
        <p:sp>
          <p:nvSpPr>
            <p:cNvPr id="26" name="TextBox 25"/>
            <p:cNvSpPr txBox="1"/>
            <p:nvPr/>
          </p:nvSpPr>
          <p:spPr>
            <a:xfrm>
              <a:off x="6781800" y="1990764"/>
              <a:ext cx="457200" cy="553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50" name="TextBox 49"/>
            <p:cNvSpPr txBox="1"/>
            <p:nvPr/>
          </p:nvSpPr>
          <p:spPr>
            <a:xfrm>
              <a:off x="6781800" y="5343564"/>
              <a:ext cx="457200" cy="553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51" name="TextBox 50"/>
            <p:cNvSpPr txBox="1"/>
            <p:nvPr/>
          </p:nvSpPr>
          <p:spPr>
            <a:xfrm>
              <a:off x="6781800" y="3992562"/>
              <a:ext cx="457200" cy="553998"/>
            </a:xfrm>
            <a:prstGeom prst="rect">
              <a:avLst/>
            </a:prstGeom>
            <a:solidFill>
              <a:srgbClr val="FF6600"/>
            </a:solidFill>
            <a:ln>
              <a:solidFill>
                <a:schemeClr val="tx1"/>
              </a:solidFill>
            </a:ln>
          </p:spPr>
          <p:txBody>
            <a:bodyPr wrap="square" rtlCol="0">
              <a:spAutoFit/>
            </a:bodyPr>
            <a:lstStyle/>
            <a:p>
              <a:pPr algn="ctr"/>
              <a:endParaRPr lang="en-US" sz="1000" dirty="0"/>
            </a:p>
            <a:p>
              <a:pPr algn="ctr"/>
              <a:r>
                <a:rPr lang="en-US" sz="1000" dirty="0" err="1"/>
                <a:t>phy</a:t>
              </a:r>
              <a:endParaRPr lang="en-US" sz="1000" dirty="0"/>
            </a:p>
            <a:p>
              <a:pPr algn="ctr"/>
              <a:endParaRPr lang="en-US" sz="1000" dirty="0"/>
            </a:p>
          </p:txBody>
        </p:sp>
        <p:sp>
          <p:nvSpPr>
            <p:cNvPr id="54" name="TextBox 53"/>
            <p:cNvSpPr txBox="1"/>
            <p:nvPr/>
          </p:nvSpPr>
          <p:spPr>
            <a:xfrm>
              <a:off x="7543800" y="2346772"/>
              <a:ext cx="762000" cy="3322190"/>
            </a:xfrm>
            <a:prstGeom prst="rect">
              <a:avLst/>
            </a:prstGeom>
            <a:solidFill>
              <a:srgbClr val="FFFF00"/>
            </a:solidFill>
            <a:ln>
              <a:solidFill>
                <a:schemeClr val="tx1"/>
              </a:solidFill>
            </a:ln>
          </p:spPr>
          <p:txBody>
            <a:bodyPr wrap="square" rtlCol="0">
              <a:noAutofit/>
            </a:bodyPr>
            <a:lstStyle/>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endParaRPr lang="en-US" sz="1000" dirty="0"/>
            </a:p>
            <a:p>
              <a:pPr algn="ctr"/>
              <a:r>
                <a:rPr lang="en-US" sz="1000" dirty="0"/>
                <a:t>apps/protocols</a:t>
              </a:r>
            </a:p>
            <a:p>
              <a:pPr algn="ctr"/>
              <a:endParaRPr lang="en-US" sz="1000" dirty="0"/>
            </a:p>
          </p:txBody>
        </p:sp>
        <p:sp>
          <p:nvSpPr>
            <p:cNvPr id="62" name="Left-Right Arrow 61"/>
            <p:cNvSpPr/>
            <p:nvPr/>
          </p:nvSpPr>
          <p:spPr>
            <a:xfrm>
              <a:off x="7239000" y="4167617"/>
              <a:ext cx="304800" cy="99583"/>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3" name="Left-Right Arrow 62"/>
            <p:cNvSpPr/>
            <p:nvPr/>
          </p:nvSpPr>
          <p:spPr>
            <a:xfrm>
              <a:off x="7239000" y="5386817"/>
              <a:ext cx="304800" cy="99583"/>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4" name="Left-Right Arrow 63"/>
            <p:cNvSpPr/>
            <p:nvPr/>
          </p:nvSpPr>
          <p:spPr>
            <a:xfrm>
              <a:off x="7239000" y="2438400"/>
              <a:ext cx="304800" cy="99583"/>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5" name="Left-Right Arrow 64"/>
            <p:cNvSpPr/>
            <p:nvPr/>
          </p:nvSpPr>
          <p:spPr>
            <a:xfrm>
              <a:off x="8305800" y="3886200"/>
              <a:ext cx="533400" cy="381000"/>
            </a:xfrm>
            <a:prstGeom prst="lef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Businesses..</a:t>
            </a:r>
          </a:p>
        </p:txBody>
      </p:sp>
      <p:sp>
        <p:nvSpPr>
          <p:cNvPr id="3" name="Content Placeholder 2"/>
          <p:cNvSpPr>
            <a:spLocks noGrp="1"/>
          </p:cNvSpPr>
          <p:nvPr>
            <p:ph idx="1"/>
          </p:nvPr>
        </p:nvSpPr>
        <p:spPr>
          <a:xfrm>
            <a:off x="914400" y="1747838"/>
            <a:ext cx="7543800" cy="4303338"/>
          </a:xfrm>
        </p:spPr>
        <p:txBody>
          <a:bodyPr>
            <a:normAutofit fontScale="92500" lnSpcReduction="20000"/>
          </a:bodyPr>
          <a:lstStyle/>
          <a:p>
            <a:r>
              <a:rPr lang="en-US" dirty="0"/>
              <a:t>Many are eyeing the world’s billion passenger vehicles as the next frontier of cloud computing, </a:t>
            </a:r>
            <a:r>
              <a:rPr lang="en-US" dirty="0" err="1"/>
              <a:t>telematics</a:t>
            </a:r>
            <a:r>
              <a:rPr lang="en-US" dirty="0"/>
              <a:t>, and Internet of Things (</a:t>
            </a:r>
            <a:r>
              <a:rPr lang="en-US" dirty="0" err="1"/>
              <a:t>IoT</a:t>
            </a:r>
            <a:r>
              <a:rPr lang="en-US" dirty="0"/>
              <a:t>) connectivity. </a:t>
            </a:r>
          </a:p>
          <a:p>
            <a:pPr lvl="1"/>
            <a:r>
              <a:rPr lang="en-US" b="1" dirty="0"/>
              <a:t>Software and device makers: </a:t>
            </a:r>
            <a:r>
              <a:rPr lang="en-US" dirty="0"/>
              <a:t>Apple, AT&amp;T, Google, Intel, Qualcomm, Microsoft, Sprint, Verizon, Panasonic, Pioneer…. </a:t>
            </a:r>
          </a:p>
          <a:p>
            <a:pPr lvl="1"/>
            <a:r>
              <a:rPr lang="en-US" b="1" dirty="0"/>
              <a:t>Car manufacturers: </a:t>
            </a:r>
            <a:r>
              <a:rPr lang="en-US" dirty="0"/>
              <a:t>BMW, VW/Audi, Mercedes, Toyota, GM, Ford, Hyundai, Tesla, Tata….</a:t>
            </a:r>
          </a:p>
          <a:p>
            <a:pPr lvl="1"/>
            <a:r>
              <a:rPr lang="en-US" b="1" dirty="0"/>
              <a:t>Mapping and GPS companies: </a:t>
            </a:r>
            <a:r>
              <a:rPr lang="en-US" dirty="0"/>
              <a:t>Trimble, Garmin, app developers….</a:t>
            </a:r>
          </a:p>
        </p:txBody>
      </p:sp>
      <p:sp>
        <p:nvSpPr>
          <p:cNvPr id="7" name="Slide Number Placeholder 6"/>
          <p:cNvSpPr>
            <a:spLocks noGrp="1"/>
          </p:cNvSpPr>
          <p:nvPr>
            <p:ph type="sldNum" sz="quarter" idx="12"/>
          </p:nvPr>
        </p:nvSpPr>
        <p:spPr/>
        <p:txBody>
          <a:bodyPr/>
          <a:lstStyle/>
          <a:p>
            <a:fld id="{F06BC205-37F6-DA43-A54D-39653D71296C}" type="slidenum">
              <a:rPr lang="en-US" smtClean="0"/>
              <a:pPr/>
              <a:t>9</a:t>
            </a:fld>
            <a:endParaRPr lang="en-US"/>
          </a:p>
        </p:txBody>
      </p:sp>
      <p:sp>
        <p:nvSpPr>
          <p:cNvPr id="9" name="Footer Placeholder 8"/>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2"/>
          <p:cNvGrpSpPr>
            <a:grpSpLocks/>
          </p:cNvGrpSpPr>
          <p:nvPr/>
        </p:nvGrpSpPr>
        <p:grpSpPr bwMode="auto">
          <a:xfrm>
            <a:off x="4257674" y="4052887"/>
            <a:ext cx="1020764" cy="747713"/>
            <a:chOff x="2761" y="1912"/>
            <a:chExt cx="643" cy="471"/>
          </a:xfrm>
          <a:solidFill>
            <a:schemeClr val="bg1"/>
          </a:solidFill>
        </p:grpSpPr>
        <p:sp>
          <p:nvSpPr>
            <p:cNvPr id="272" name="Rectangle 397"/>
            <p:cNvSpPr>
              <a:spLocks noChangeArrowheads="1"/>
            </p:cNvSpPr>
            <p:nvPr/>
          </p:nvSpPr>
          <p:spPr bwMode="auto">
            <a:xfrm>
              <a:off x="2773" y="1925"/>
              <a:ext cx="631" cy="458"/>
            </a:xfrm>
            <a:prstGeom prst="rect">
              <a:avLst/>
            </a:pr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73" name="Freeform 398"/>
            <p:cNvSpPr>
              <a:spLocks/>
            </p:cNvSpPr>
            <p:nvPr/>
          </p:nvSpPr>
          <p:spPr bwMode="auto">
            <a:xfrm>
              <a:off x="2774" y="1925"/>
              <a:ext cx="630" cy="457"/>
            </a:xfrm>
            <a:custGeom>
              <a:avLst/>
              <a:gdLst/>
              <a:ahLst/>
              <a:cxnLst>
                <a:cxn ang="0">
                  <a:pos x="750" y="0"/>
                </a:cxn>
                <a:cxn ang="0">
                  <a:pos x="0" y="750"/>
                </a:cxn>
                <a:cxn ang="0">
                  <a:pos x="0" y="3750"/>
                </a:cxn>
                <a:cxn ang="0">
                  <a:pos x="750" y="4500"/>
                </a:cxn>
                <a:cxn ang="0">
                  <a:pos x="5450" y="4500"/>
                </a:cxn>
                <a:cxn ang="0">
                  <a:pos x="6200" y="3750"/>
                </a:cxn>
                <a:cxn ang="0">
                  <a:pos x="6200" y="750"/>
                </a:cxn>
                <a:cxn ang="0">
                  <a:pos x="5450" y="0"/>
                </a:cxn>
                <a:cxn ang="0">
                  <a:pos x="750" y="0"/>
                </a:cxn>
              </a:cxnLst>
              <a:rect l="0" t="0" r="r" b="b"/>
              <a:pathLst>
                <a:path w="6200" h="4500">
                  <a:moveTo>
                    <a:pt x="750" y="0"/>
                  </a:moveTo>
                  <a:cubicBezTo>
                    <a:pt x="336" y="0"/>
                    <a:pt x="0" y="336"/>
                    <a:pt x="0" y="750"/>
                  </a:cubicBezTo>
                  <a:lnTo>
                    <a:pt x="0" y="3750"/>
                  </a:lnTo>
                  <a:cubicBezTo>
                    <a:pt x="0" y="4164"/>
                    <a:pt x="336" y="4500"/>
                    <a:pt x="750" y="4500"/>
                  </a:cubicBezTo>
                  <a:lnTo>
                    <a:pt x="5450" y="4500"/>
                  </a:lnTo>
                  <a:cubicBezTo>
                    <a:pt x="5864" y="4500"/>
                    <a:pt x="6200" y="4164"/>
                    <a:pt x="6200" y="3750"/>
                  </a:cubicBezTo>
                  <a:lnTo>
                    <a:pt x="6200" y="750"/>
                  </a:lnTo>
                  <a:cubicBezTo>
                    <a:pt x="6200" y="336"/>
                    <a:pt x="5864" y="0"/>
                    <a:pt x="5450" y="0"/>
                  </a:cubicBezTo>
                  <a:lnTo>
                    <a:pt x="750" y="0"/>
                  </a:lnTo>
                  <a:close/>
                </a:path>
              </a:pathLst>
            </a:cu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74" name="Rectangle 399"/>
            <p:cNvSpPr>
              <a:spLocks noChangeArrowheads="1"/>
            </p:cNvSpPr>
            <p:nvPr/>
          </p:nvSpPr>
          <p:spPr bwMode="auto">
            <a:xfrm>
              <a:off x="2773" y="1925"/>
              <a:ext cx="631" cy="458"/>
            </a:xfrm>
            <a:prstGeom prst="rect">
              <a:avLst/>
            </a:pr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pic>
          <p:nvPicPr>
            <p:cNvPr id="275" name="Picture 400"/>
            <p:cNvPicPr>
              <a:picLocks noChangeAspect="1" noChangeArrowheads="1"/>
            </p:cNvPicPr>
            <p:nvPr/>
          </p:nvPicPr>
          <p:blipFill>
            <a:blip r:embed="rId2" cstate="print"/>
            <a:srcRect/>
            <a:stretch>
              <a:fillRect/>
            </a:stretch>
          </p:blipFill>
          <p:spPr bwMode="auto">
            <a:xfrm>
              <a:off x="2767" y="1912"/>
              <a:ext cx="630" cy="458"/>
            </a:xfrm>
            <a:prstGeom prst="rect">
              <a:avLst/>
            </a:prstGeom>
            <a:grpFill/>
            <a:ln>
              <a:headEnd/>
              <a:tailEnd/>
            </a:ln>
          </p:spPr>
          <p:style>
            <a:lnRef idx="1">
              <a:schemeClr val="accent6"/>
            </a:lnRef>
            <a:fillRef idx="2">
              <a:schemeClr val="accent6"/>
            </a:fillRef>
            <a:effectRef idx="1">
              <a:schemeClr val="accent6"/>
            </a:effectRef>
            <a:fontRef idx="minor">
              <a:schemeClr val="dk1"/>
            </a:fontRef>
          </p:style>
        </p:pic>
        <p:sp>
          <p:nvSpPr>
            <p:cNvPr id="276" name="Freeform 401"/>
            <p:cNvSpPr>
              <a:spLocks/>
            </p:cNvSpPr>
            <p:nvPr/>
          </p:nvSpPr>
          <p:spPr bwMode="auto">
            <a:xfrm>
              <a:off x="2761" y="1912"/>
              <a:ext cx="630" cy="457"/>
            </a:xfrm>
            <a:custGeom>
              <a:avLst/>
              <a:gdLst/>
              <a:ahLst/>
              <a:cxnLst>
                <a:cxn ang="0">
                  <a:pos x="750" y="0"/>
                </a:cxn>
                <a:cxn ang="0">
                  <a:pos x="0" y="750"/>
                </a:cxn>
                <a:cxn ang="0">
                  <a:pos x="0" y="3750"/>
                </a:cxn>
                <a:cxn ang="0">
                  <a:pos x="750" y="4500"/>
                </a:cxn>
                <a:cxn ang="0">
                  <a:pos x="5450" y="4500"/>
                </a:cxn>
                <a:cxn ang="0">
                  <a:pos x="6200" y="3750"/>
                </a:cxn>
                <a:cxn ang="0">
                  <a:pos x="6200" y="750"/>
                </a:cxn>
                <a:cxn ang="0">
                  <a:pos x="5450" y="0"/>
                </a:cxn>
                <a:cxn ang="0">
                  <a:pos x="750" y="0"/>
                </a:cxn>
              </a:cxnLst>
              <a:rect l="0" t="0" r="r" b="b"/>
              <a:pathLst>
                <a:path w="6200" h="4500">
                  <a:moveTo>
                    <a:pt x="750" y="0"/>
                  </a:moveTo>
                  <a:cubicBezTo>
                    <a:pt x="336" y="0"/>
                    <a:pt x="0" y="336"/>
                    <a:pt x="0" y="750"/>
                  </a:cubicBezTo>
                  <a:lnTo>
                    <a:pt x="0" y="3750"/>
                  </a:lnTo>
                  <a:cubicBezTo>
                    <a:pt x="0" y="4164"/>
                    <a:pt x="336" y="4500"/>
                    <a:pt x="750" y="4500"/>
                  </a:cubicBezTo>
                  <a:lnTo>
                    <a:pt x="5450" y="4500"/>
                  </a:lnTo>
                  <a:cubicBezTo>
                    <a:pt x="5864" y="4500"/>
                    <a:pt x="6200" y="4164"/>
                    <a:pt x="6200" y="3750"/>
                  </a:cubicBezTo>
                  <a:lnTo>
                    <a:pt x="6200" y="750"/>
                  </a:lnTo>
                  <a:cubicBezTo>
                    <a:pt x="6200" y="336"/>
                    <a:pt x="5864" y="0"/>
                    <a:pt x="5450" y="0"/>
                  </a:cubicBezTo>
                  <a:lnTo>
                    <a:pt x="750" y="0"/>
                  </a:lnTo>
                  <a:close/>
                </a:path>
              </a:pathLst>
            </a:cu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grpSp>
      <p:sp>
        <p:nvSpPr>
          <p:cNvPr id="544" name="Rectangle 492"/>
          <p:cNvSpPr>
            <a:spLocks noChangeArrowheads="1"/>
          </p:cNvSpPr>
          <p:nvPr/>
        </p:nvSpPr>
        <p:spPr bwMode="auto">
          <a:xfrm>
            <a:off x="4828409" y="3821112"/>
            <a:ext cx="1023939" cy="2174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545" name="Title 544"/>
          <p:cNvSpPr>
            <a:spLocks noGrp="1"/>
          </p:cNvSpPr>
          <p:nvPr>
            <p:ph type="title"/>
          </p:nvPr>
        </p:nvSpPr>
        <p:spPr>
          <a:xfrm>
            <a:off x="152400" y="0"/>
            <a:ext cx="8839200" cy="793750"/>
          </a:xfrm>
        </p:spPr>
        <p:txBody>
          <a:bodyPr>
            <a:normAutofit/>
          </a:bodyPr>
          <a:lstStyle/>
          <a:p>
            <a:r>
              <a:rPr lang="en-US" sz="3200" dirty="0"/>
              <a:t>Vehicle Safety Communications System</a:t>
            </a:r>
          </a:p>
        </p:txBody>
      </p:sp>
      <p:sp>
        <p:nvSpPr>
          <p:cNvPr id="1306" name="AutoShape 282"/>
          <p:cNvSpPr>
            <a:spLocks noChangeAspect="1" noChangeArrowheads="1" noTextEdit="1"/>
          </p:cNvSpPr>
          <p:nvPr/>
        </p:nvSpPr>
        <p:spPr bwMode="auto">
          <a:xfrm>
            <a:off x="2244725" y="914400"/>
            <a:ext cx="4841875"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08" name="Rectangle 284"/>
          <p:cNvSpPr>
            <a:spLocks noChangeArrowheads="1"/>
          </p:cNvSpPr>
          <p:nvPr/>
        </p:nvSpPr>
        <p:spPr bwMode="auto">
          <a:xfrm>
            <a:off x="2313809" y="990601"/>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09" name="Rectangle 285"/>
          <p:cNvSpPr>
            <a:spLocks noChangeArrowheads="1"/>
          </p:cNvSpPr>
          <p:nvPr/>
        </p:nvSpPr>
        <p:spPr bwMode="auto">
          <a:xfrm>
            <a:off x="3240912" y="1012826"/>
            <a:ext cx="2765425" cy="912813"/>
          </a:xfrm>
          <a:prstGeom prst="rect">
            <a:avLst/>
          </a:prstGeom>
          <a:solidFill>
            <a:srgbClr val="4E612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pic>
        <p:nvPicPr>
          <p:cNvPr id="1310" name="Picture 286"/>
          <p:cNvPicPr>
            <a:picLocks noChangeAspect="1" noChangeArrowheads="1"/>
          </p:cNvPicPr>
          <p:nvPr/>
        </p:nvPicPr>
        <p:blipFill>
          <a:blip r:embed="rId3" cstate="print"/>
          <a:srcRect/>
          <a:stretch>
            <a:fillRect/>
          </a:stretch>
        </p:blipFill>
        <p:spPr bwMode="auto">
          <a:xfrm>
            <a:off x="3240910" y="1014414"/>
            <a:ext cx="2763839" cy="909638"/>
          </a:xfrm>
          <a:prstGeom prst="rect">
            <a:avLst/>
          </a:prstGeom>
          <a:noFill/>
          <a:ln w="9525">
            <a:noFill/>
            <a:miter lim="800000"/>
            <a:headEnd/>
            <a:tailEnd/>
          </a:ln>
        </p:spPr>
      </p:pic>
      <p:sp>
        <p:nvSpPr>
          <p:cNvPr id="1311" name="Rectangle 287"/>
          <p:cNvSpPr>
            <a:spLocks noChangeArrowheads="1"/>
          </p:cNvSpPr>
          <p:nvPr/>
        </p:nvSpPr>
        <p:spPr bwMode="auto">
          <a:xfrm>
            <a:off x="3240912" y="1012826"/>
            <a:ext cx="2765425" cy="912813"/>
          </a:xfrm>
          <a:prstGeom prst="rect">
            <a:avLst/>
          </a:prstGeom>
          <a:solidFill>
            <a:srgbClr val="4E612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2" name="Rectangle 288"/>
          <p:cNvSpPr>
            <a:spLocks noChangeArrowheads="1"/>
          </p:cNvSpPr>
          <p:nvPr/>
        </p:nvSpPr>
        <p:spPr bwMode="auto">
          <a:xfrm>
            <a:off x="3228212" y="990600"/>
            <a:ext cx="2765425" cy="777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3" name="Rectangle 289"/>
          <p:cNvSpPr>
            <a:spLocks noChangeArrowheads="1"/>
          </p:cNvSpPr>
          <p:nvPr/>
        </p:nvSpPr>
        <p:spPr bwMode="auto">
          <a:xfrm>
            <a:off x="3228212" y="1068389"/>
            <a:ext cx="2765425" cy="60325"/>
          </a:xfrm>
          <a:prstGeom prst="rect">
            <a:avLst/>
          </a:prstGeom>
          <a:solidFill>
            <a:srgbClr val="FEFE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4" name="Rectangle 290"/>
          <p:cNvSpPr>
            <a:spLocks noChangeArrowheads="1"/>
          </p:cNvSpPr>
          <p:nvPr/>
        </p:nvSpPr>
        <p:spPr bwMode="auto">
          <a:xfrm>
            <a:off x="3228212" y="1128714"/>
            <a:ext cx="2765425" cy="42863"/>
          </a:xfrm>
          <a:prstGeom prst="rect">
            <a:avLst/>
          </a:prstGeom>
          <a:solidFill>
            <a:srgbClr val="FDFD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5" name="Rectangle 291"/>
          <p:cNvSpPr>
            <a:spLocks noChangeArrowheads="1"/>
          </p:cNvSpPr>
          <p:nvPr/>
        </p:nvSpPr>
        <p:spPr bwMode="auto">
          <a:xfrm>
            <a:off x="3228212" y="1171575"/>
            <a:ext cx="2765425" cy="39688"/>
          </a:xfrm>
          <a:prstGeom prst="rect">
            <a:avLst/>
          </a:prstGeom>
          <a:solidFill>
            <a:srgbClr val="FBFC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6" name="Rectangle 292"/>
          <p:cNvSpPr>
            <a:spLocks noChangeArrowheads="1"/>
          </p:cNvSpPr>
          <p:nvPr/>
        </p:nvSpPr>
        <p:spPr bwMode="auto">
          <a:xfrm>
            <a:off x="3228212" y="1211263"/>
            <a:ext cx="2765425" cy="26988"/>
          </a:xfrm>
          <a:prstGeom prst="rect">
            <a:avLst/>
          </a:prstGeom>
          <a:solidFill>
            <a:srgbClr val="FAFB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7" name="Rectangle 293"/>
          <p:cNvSpPr>
            <a:spLocks noChangeArrowheads="1"/>
          </p:cNvSpPr>
          <p:nvPr/>
        </p:nvSpPr>
        <p:spPr bwMode="auto">
          <a:xfrm>
            <a:off x="3228212" y="1238250"/>
            <a:ext cx="2765425" cy="26988"/>
          </a:xfrm>
          <a:prstGeom prst="rect">
            <a:avLst/>
          </a:prstGeom>
          <a:solidFill>
            <a:srgbClr val="F9FB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8" name="Rectangle 294"/>
          <p:cNvSpPr>
            <a:spLocks noChangeArrowheads="1"/>
          </p:cNvSpPr>
          <p:nvPr/>
        </p:nvSpPr>
        <p:spPr bwMode="auto">
          <a:xfrm>
            <a:off x="3228212" y="1265238"/>
            <a:ext cx="2765425" cy="20638"/>
          </a:xfrm>
          <a:prstGeom prst="rect">
            <a:avLst/>
          </a:prstGeom>
          <a:solidFill>
            <a:srgbClr val="F8FA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19" name="Rectangle 295"/>
          <p:cNvSpPr>
            <a:spLocks noChangeArrowheads="1"/>
          </p:cNvSpPr>
          <p:nvPr/>
        </p:nvSpPr>
        <p:spPr bwMode="auto">
          <a:xfrm>
            <a:off x="3228212" y="1285876"/>
            <a:ext cx="2765425" cy="14288"/>
          </a:xfrm>
          <a:prstGeom prst="rect">
            <a:avLst/>
          </a:prstGeom>
          <a:solidFill>
            <a:srgbClr val="F6F9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0" name="Rectangle 296"/>
          <p:cNvSpPr>
            <a:spLocks noChangeArrowheads="1"/>
          </p:cNvSpPr>
          <p:nvPr/>
        </p:nvSpPr>
        <p:spPr bwMode="auto">
          <a:xfrm>
            <a:off x="3228212" y="1300164"/>
            <a:ext cx="2765425" cy="20638"/>
          </a:xfrm>
          <a:prstGeom prst="rect">
            <a:avLst/>
          </a:prstGeom>
          <a:solidFill>
            <a:srgbClr val="F5F8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1" name="Rectangle 297"/>
          <p:cNvSpPr>
            <a:spLocks noChangeArrowheads="1"/>
          </p:cNvSpPr>
          <p:nvPr/>
        </p:nvSpPr>
        <p:spPr bwMode="auto">
          <a:xfrm>
            <a:off x="3228212" y="1320801"/>
            <a:ext cx="2765425" cy="20638"/>
          </a:xfrm>
          <a:prstGeom prst="rect">
            <a:avLst/>
          </a:prstGeom>
          <a:solidFill>
            <a:srgbClr val="F4F8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2" name="Rectangle 298"/>
          <p:cNvSpPr>
            <a:spLocks noChangeArrowheads="1"/>
          </p:cNvSpPr>
          <p:nvPr/>
        </p:nvSpPr>
        <p:spPr bwMode="auto">
          <a:xfrm>
            <a:off x="3228212" y="1341438"/>
            <a:ext cx="2765425" cy="19050"/>
          </a:xfrm>
          <a:prstGeom prst="rect">
            <a:avLst/>
          </a:prstGeom>
          <a:solidFill>
            <a:srgbClr val="F3F7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3" name="Rectangle 299"/>
          <p:cNvSpPr>
            <a:spLocks noChangeArrowheads="1"/>
          </p:cNvSpPr>
          <p:nvPr/>
        </p:nvSpPr>
        <p:spPr bwMode="auto">
          <a:xfrm>
            <a:off x="3228212" y="1360489"/>
            <a:ext cx="2765425" cy="17463"/>
          </a:xfrm>
          <a:prstGeom prst="rect">
            <a:avLst/>
          </a:prstGeom>
          <a:solidFill>
            <a:srgbClr val="F2F6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4" name="Rectangle 300"/>
          <p:cNvSpPr>
            <a:spLocks noChangeArrowheads="1"/>
          </p:cNvSpPr>
          <p:nvPr/>
        </p:nvSpPr>
        <p:spPr bwMode="auto">
          <a:xfrm>
            <a:off x="3228212" y="1377950"/>
            <a:ext cx="2765425" cy="19050"/>
          </a:xfrm>
          <a:prstGeom prst="rect">
            <a:avLst/>
          </a:prstGeom>
          <a:solidFill>
            <a:srgbClr val="F0F5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5" name="Rectangle 301"/>
          <p:cNvSpPr>
            <a:spLocks noChangeArrowheads="1"/>
          </p:cNvSpPr>
          <p:nvPr/>
        </p:nvSpPr>
        <p:spPr bwMode="auto">
          <a:xfrm>
            <a:off x="3228212" y="1397000"/>
            <a:ext cx="2765425" cy="17463"/>
          </a:xfrm>
          <a:prstGeom prst="rect">
            <a:avLst/>
          </a:prstGeom>
          <a:solidFill>
            <a:srgbClr val="EFF4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6" name="Rectangle 302"/>
          <p:cNvSpPr>
            <a:spLocks noChangeArrowheads="1"/>
          </p:cNvSpPr>
          <p:nvPr/>
        </p:nvSpPr>
        <p:spPr bwMode="auto">
          <a:xfrm>
            <a:off x="3228212" y="1414463"/>
            <a:ext cx="2765425" cy="17463"/>
          </a:xfrm>
          <a:prstGeom prst="rect">
            <a:avLst/>
          </a:prstGeom>
          <a:solidFill>
            <a:srgbClr val="EEF3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7" name="Rectangle 303"/>
          <p:cNvSpPr>
            <a:spLocks noChangeArrowheads="1"/>
          </p:cNvSpPr>
          <p:nvPr/>
        </p:nvSpPr>
        <p:spPr bwMode="auto">
          <a:xfrm>
            <a:off x="3228212" y="1431926"/>
            <a:ext cx="2765425" cy="17463"/>
          </a:xfrm>
          <a:prstGeom prst="rect">
            <a:avLst/>
          </a:prstGeom>
          <a:solidFill>
            <a:srgbClr val="EDF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8" name="Rectangle 304"/>
          <p:cNvSpPr>
            <a:spLocks noChangeArrowheads="1"/>
          </p:cNvSpPr>
          <p:nvPr/>
        </p:nvSpPr>
        <p:spPr bwMode="auto">
          <a:xfrm>
            <a:off x="3228212" y="1449388"/>
            <a:ext cx="2765425" cy="14288"/>
          </a:xfrm>
          <a:prstGeom prst="rect">
            <a:avLst/>
          </a:prstGeom>
          <a:solidFill>
            <a:srgbClr val="EBF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29" name="Rectangle 305"/>
          <p:cNvSpPr>
            <a:spLocks noChangeArrowheads="1"/>
          </p:cNvSpPr>
          <p:nvPr/>
        </p:nvSpPr>
        <p:spPr bwMode="auto">
          <a:xfrm>
            <a:off x="3228212" y="1463675"/>
            <a:ext cx="2765425" cy="17463"/>
          </a:xfrm>
          <a:prstGeom prst="rect">
            <a:avLst/>
          </a:prstGeom>
          <a:solidFill>
            <a:srgbClr val="EAF1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0" name="Rectangle 306"/>
          <p:cNvSpPr>
            <a:spLocks noChangeArrowheads="1"/>
          </p:cNvSpPr>
          <p:nvPr/>
        </p:nvSpPr>
        <p:spPr bwMode="auto">
          <a:xfrm>
            <a:off x="3228212" y="1481139"/>
            <a:ext cx="2765425" cy="14288"/>
          </a:xfrm>
          <a:prstGeom prst="rect">
            <a:avLst/>
          </a:prstGeom>
          <a:solidFill>
            <a:srgbClr val="E9F0D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1" name="Rectangle 307"/>
          <p:cNvSpPr>
            <a:spLocks noChangeArrowheads="1"/>
          </p:cNvSpPr>
          <p:nvPr/>
        </p:nvSpPr>
        <p:spPr bwMode="auto">
          <a:xfrm>
            <a:off x="3228212" y="1495425"/>
            <a:ext cx="2765425" cy="19050"/>
          </a:xfrm>
          <a:prstGeom prst="rect">
            <a:avLst/>
          </a:prstGeom>
          <a:solidFill>
            <a:srgbClr val="E8EFD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2" name="Rectangle 308"/>
          <p:cNvSpPr>
            <a:spLocks noChangeArrowheads="1"/>
          </p:cNvSpPr>
          <p:nvPr/>
        </p:nvSpPr>
        <p:spPr bwMode="auto">
          <a:xfrm>
            <a:off x="3228212" y="1514476"/>
            <a:ext cx="2765425" cy="17463"/>
          </a:xfrm>
          <a:prstGeom prst="rect">
            <a:avLst/>
          </a:prstGeom>
          <a:solidFill>
            <a:srgbClr val="E6EE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3" name="Rectangle 309"/>
          <p:cNvSpPr>
            <a:spLocks noChangeArrowheads="1"/>
          </p:cNvSpPr>
          <p:nvPr/>
        </p:nvSpPr>
        <p:spPr bwMode="auto">
          <a:xfrm>
            <a:off x="3228212" y="1531939"/>
            <a:ext cx="2765425" cy="15875"/>
          </a:xfrm>
          <a:prstGeom prst="rect">
            <a:avLst/>
          </a:prstGeom>
          <a:solidFill>
            <a:srgbClr val="E5EDD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4" name="Rectangle 310"/>
          <p:cNvSpPr>
            <a:spLocks noChangeArrowheads="1"/>
          </p:cNvSpPr>
          <p:nvPr/>
        </p:nvSpPr>
        <p:spPr bwMode="auto">
          <a:xfrm>
            <a:off x="3228212" y="1547814"/>
            <a:ext cx="2765425" cy="14288"/>
          </a:xfrm>
          <a:prstGeom prst="rect">
            <a:avLst/>
          </a:prstGeom>
          <a:solidFill>
            <a:srgbClr val="E4EC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5" name="Rectangle 311"/>
          <p:cNvSpPr>
            <a:spLocks noChangeArrowheads="1"/>
          </p:cNvSpPr>
          <p:nvPr/>
        </p:nvSpPr>
        <p:spPr bwMode="auto">
          <a:xfrm>
            <a:off x="3228212" y="1562100"/>
            <a:ext cx="2765425" cy="19050"/>
          </a:xfrm>
          <a:prstGeom prst="rect">
            <a:avLst/>
          </a:prstGeom>
          <a:solidFill>
            <a:srgbClr val="E3ECD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6" name="Rectangle 312"/>
          <p:cNvSpPr>
            <a:spLocks noChangeArrowheads="1"/>
          </p:cNvSpPr>
          <p:nvPr/>
        </p:nvSpPr>
        <p:spPr bwMode="auto">
          <a:xfrm>
            <a:off x="3228212" y="1581151"/>
            <a:ext cx="2765425" cy="17463"/>
          </a:xfrm>
          <a:prstGeom prst="rect">
            <a:avLst/>
          </a:prstGeom>
          <a:solidFill>
            <a:srgbClr val="E2EB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7" name="Rectangle 313"/>
          <p:cNvSpPr>
            <a:spLocks noChangeArrowheads="1"/>
          </p:cNvSpPr>
          <p:nvPr/>
        </p:nvSpPr>
        <p:spPr bwMode="auto">
          <a:xfrm>
            <a:off x="3228212" y="1598614"/>
            <a:ext cx="2765425" cy="22225"/>
          </a:xfrm>
          <a:prstGeom prst="rect">
            <a:avLst/>
          </a:prstGeom>
          <a:solidFill>
            <a:srgbClr val="E1EAC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8" name="Rectangle 314"/>
          <p:cNvSpPr>
            <a:spLocks noChangeArrowheads="1"/>
          </p:cNvSpPr>
          <p:nvPr/>
        </p:nvSpPr>
        <p:spPr bwMode="auto">
          <a:xfrm>
            <a:off x="3228212" y="1620839"/>
            <a:ext cx="2765425" cy="17463"/>
          </a:xfrm>
          <a:prstGeom prst="rect">
            <a:avLst/>
          </a:prstGeom>
          <a:solidFill>
            <a:srgbClr val="DFE9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39" name="Rectangle 315"/>
          <p:cNvSpPr>
            <a:spLocks noChangeArrowheads="1"/>
          </p:cNvSpPr>
          <p:nvPr/>
        </p:nvSpPr>
        <p:spPr bwMode="auto">
          <a:xfrm>
            <a:off x="3228212" y="1638300"/>
            <a:ext cx="2765425" cy="20638"/>
          </a:xfrm>
          <a:prstGeom prst="rect">
            <a:avLst/>
          </a:prstGeom>
          <a:solidFill>
            <a:srgbClr val="DEE9C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0" name="Rectangle 316"/>
          <p:cNvSpPr>
            <a:spLocks noChangeArrowheads="1"/>
          </p:cNvSpPr>
          <p:nvPr/>
        </p:nvSpPr>
        <p:spPr bwMode="auto">
          <a:xfrm>
            <a:off x="3228212" y="1658938"/>
            <a:ext cx="2765425" cy="25400"/>
          </a:xfrm>
          <a:prstGeom prst="rect">
            <a:avLst/>
          </a:prstGeom>
          <a:solidFill>
            <a:srgbClr val="DDE8C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1" name="Rectangle 317"/>
          <p:cNvSpPr>
            <a:spLocks noChangeArrowheads="1"/>
          </p:cNvSpPr>
          <p:nvPr/>
        </p:nvSpPr>
        <p:spPr bwMode="auto">
          <a:xfrm>
            <a:off x="3228212" y="1684339"/>
            <a:ext cx="2765425" cy="25400"/>
          </a:xfrm>
          <a:prstGeom prst="rect">
            <a:avLst/>
          </a:prstGeom>
          <a:solidFill>
            <a:srgbClr val="DCE7C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2" name="Rectangle 318"/>
          <p:cNvSpPr>
            <a:spLocks noChangeArrowheads="1"/>
          </p:cNvSpPr>
          <p:nvPr/>
        </p:nvSpPr>
        <p:spPr bwMode="auto">
          <a:xfrm>
            <a:off x="3228212" y="1709739"/>
            <a:ext cx="2765425" cy="31750"/>
          </a:xfrm>
          <a:prstGeom prst="rect">
            <a:avLst/>
          </a:prstGeom>
          <a:solidFill>
            <a:srgbClr val="DBE6C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3" name="Rectangle 319"/>
          <p:cNvSpPr>
            <a:spLocks noChangeArrowheads="1"/>
          </p:cNvSpPr>
          <p:nvPr/>
        </p:nvSpPr>
        <p:spPr bwMode="auto">
          <a:xfrm>
            <a:off x="3228212" y="1741488"/>
            <a:ext cx="2765425" cy="31750"/>
          </a:xfrm>
          <a:prstGeom prst="rect">
            <a:avLst/>
          </a:prstGeom>
          <a:solidFill>
            <a:srgbClr val="DAE5C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4" name="Rectangle 320"/>
          <p:cNvSpPr>
            <a:spLocks noChangeArrowheads="1"/>
          </p:cNvSpPr>
          <p:nvPr/>
        </p:nvSpPr>
        <p:spPr bwMode="auto">
          <a:xfrm>
            <a:off x="3228212" y="1773239"/>
            <a:ext cx="2765425" cy="39688"/>
          </a:xfrm>
          <a:prstGeom prst="rect">
            <a:avLst/>
          </a:prstGeom>
          <a:solidFill>
            <a:srgbClr val="D9E5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5" name="Rectangle 321"/>
          <p:cNvSpPr>
            <a:spLocks noChangeArrowheads="1"/>
          </p:cNvSpPr>
          <p:nvPr/>
        </p:nvSpPr>
        <p:spPr bwMode="auto">
          <a:xfrm>
            <a:off x="3228212" y="1812926"/>
            <a:ext cx="2765425" cy="31750"/>
          </a:xfrm>
          <a:prstGeom prst="rect">
            <a:avLst/>
          </a:prstGeom>
          <a:solidFill>
            <a:srgbClr val="D7E4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6" name="Rectangle 322"/>
          <p:cNvSpPr>
            <a:spLocks noChangeArrowheads="1"/>
          </p:cNvSpPr>
          <p:nvPr/>
        </p:nvSpPr>
        <p:spPr bwMode="auto">
          <a:xfrm>
            <a:off x="3228212" y="1844676"/>
            <a:ext cx="2765425" cy="58738"/>
          </a:xfrm>
          <a:prstGeom prst="rect">
            <a:avLst/>
          </a:prstGeom>
          <a:solidFill>
            <a:srgbClr val="D6E3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7" name="Rectangle 323"/>
          <p:cNvSpPr>
            <a:spLocks noChangeArrowheads="1"/>
          </p:cNvSpPr>
          <p:nvPr/>
        </p:nvSpPr>
        <p:spPr bwMode="auto">
          <a:xfrm>
            <a:off x="3229800" y="992189"/>
            <a:ext cx="2765425" cy="911225"/>
          </a:xfrm>
          <a:prstGeom prst="rect">
            <a:avLst/>
          </a:prstGeom>
          <a:noFill/>
          <a:ln w="11113" cap="rnd">
            <a:solidFill>
              <a:srgbClr val="C2D6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349" name="Rectangle 325"/>
          <p:cNvSpPr>
            <a:spLocks noChangeArrowheads="1"/>
          </p:cNvSpPr>
          <p:nvPr/>
        </p:nvSpPr>
        <p:spPr bwMode="auto">
          <a:xfrm>
            <a:off x="3248399" y="1039814"/>
            <a:ext cx="1289387"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rgbClr val="000000"/>
                </a:solidFill>
                <a:effectLst/>
                <a:latin typeface="Calibri" pitchFamily="34" charset="0"/>
                <a:cs typeface="Arial" pitchFamily="34" charset="0"/>
              </a:rPr>
              <a:t>Safety Applications:</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350" name="Rectangle 326"/>
          <p:cNvSpPr>
            <a:spLocks noChangeArrowheads="1"/>
          </p:cNvSpPr>
          <p:nvPr/>
        </p:nvSpPr>
        <p:spPr bwMode="auto">
          <a:xfrm>
            <a:off x="4271197" y="1039814"/>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51" name="Rectangle 327"/>
          <p:cNvSpPr>
            <a:spLocks noChangeArrowheads="1"/>
          </p:cNvSpPr>
          <p:nvPr/>
        </p:nvSpPr>
        <p:spPr bwMode="auto">
          <a:xfrm>
            <a:off x="3488561" y="1312864"/>
            <a:ext cx="61935"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Symbol" pitchFamily="18" charset="2"/>
                <a:cs typeface="Arial" pitchFamily="34" charset="0"/>
              </a:rPr>
              <a:t>·</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52" name="Rectangle 328"/>
          <p:cNvSpPr>
            <a:spLocks noChangeArrowheads="1"/>
          </p:cNvSpPr>
          <p:nvPr/>
        </p:nvSpPr>
        <p:spPr bwMode="auto">
          <a:xfrm>
            <a:off x="3542535" y="1325564"/>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Arial"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53" name="Rectangle 329"/>
          <p:cNvSpPr>
            <a:spLocks noChangeArrowheads="1"/>
          </p:cNvSpPr>
          <p:nvPr/>
        </p:nvSpPr>
        <p:spPr bwMode="auto">
          <a:xfrm>
            <a:off x="3682237" y="1330326"/>
            <a:ext cx="1573945"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cs typeface="Arial" pitchFamily="34" charset="0"/>
              </a:rPr>
              <a:t>Forward Collision Warning</a:t>
            </a:r>
            <a:endParaRPr kumimoji="0" lang="en-US" sz="1050" b="0" i="0" u="none" strike="noStrike" cap="none" normalizeH="0" baseline="0" dirty="0">
              <a:ln>
                <a:noFill/>
              </a:ln>
              <a:solidFill>
                <a:schemeClr val="tx1"/>
              </a:solidFill>
              <a:effectLst/>
              <a:cs typeface="Arial" pitchFamily="34" charset="0"/>
            </a:endParaRPr>
          </a:p>
        </p:txBody>
      </p:sp>
      <p:sp>
        <p:nvSpPr>
          <p:cNvPr id="1354" name="Rectangle 330"/>
          <p:cNvSpPr>
            <a:spLocks noChangeArrowheads="1"/>
          </p:cNvSpPr>
          <p:nvPr/>
        </p:nvSpPr>
        <p:spPr bwMode="auto">
          <a:xfrm>
            <a:off x="4933185" y="133032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Garamond" pitchFamily="18"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55" name="Rectangle 331"/>
          <p:cNvSpPr>
            <a:spLocks noChangeArrowheads="1"/>
          </p:cNvSpPr>
          <p:nvPr/>
        </p:nvSpPr>
        <p:spPr bwMode="auto">
          <a:xfrm>
            <a:off x="3488561" y="1463676"/>
            <a:ext cx="61935"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Symbol" pitchFamily="18" charset="2"/>
                <a:cs typeface="Arial" pitchFamily="34" charset="0"/>
              </a:rPr>
              <a:t>·</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356" name="Rectangle 332"/>
          <p:cNvSpPr>
            <a:spLocks noChangeArrowheads="1"/>
          </p:cNvSpPr>
          <p:nvPr/>
        </p:nvSpPr>
        <p:spPr bwMode="auto">
          <a:xfrm>
            <a:off x="3542535" y="14763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Arial"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57" name="Rectangle 333"/>
          <p:cNvSpPr>
            <a:spLocks noChangeArrowheads="1"/>
          </p:cNvSpPr>
          <p:nvPr/>
        </p:nvSpPr>
        <p:spPr bwMode="auto">
          <a:xfrm>
            <a:off x="3682237" y="1481139"/>
            <a:ext cx="2028199"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cs typeface="Arial" pitchFamily="34" charset="0"/>
              </a:rPr>
              <a:t>Electronic Emergency Brake Light</a:t>
            </a:r>
            <a:endParaRPr kumimoji="0" lang="en-US" sz="1050" b="0" i="0" u="none" strike="noStrike" cap="none" normalizeH="0" baseline="0" dirty="0">
              <a:ln>
                <a:noFill/>
              </a:ln>
              <a:solidFill>
                <a:schemeClr val="tx1"/>
              </a:solidFill>
              <a:effectLst/>
              <a:cs typeface="Arial" pitchFamily="34" charset="0"/>
            </a:endParaRPr>
          </a:p>
        </p:txBody>
      </p:sp>
      <p:sp>
        <p:nvSpPr>
          <p:cNvPr id="1358" name="Rectangle 334"/>
          <p:cNvSpPr>
            <a:spLocks noChangeArrowheads="1"/>
          </p:cNvSpPr>
          <p:nvPr/>
        </p:nvSpPr>
        <p:spPr bwMode="auto">
          <a:xfrm>
            <a:off x="5271325" y="1481139"/>
            <a:ext cx="166687"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Garamond" pitchFamily="18"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59" name="Rectangle 335"/>
          <p:cNvSpPr>
            <a:spLocks noChangeArrowheads="1"/>
          </p:cNvSpPr>
          <p:nvPr/>
        </p:nvSpPr>
        <p:spPr bwMode="auto">
          <a:xfrm>
            <a:off x="3488561" y="1611314"/>
            <a:ext cx="61935"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Symbol" pitchFamily="18" charset="2"/>
                <a:cs typeface="Arial" pitchFamily="34" charset="0"/>
              </a:rPr>
              <a:t>·</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60" name="Rectangle 336"/>
          <p:cNvSpPr>
            <a:spLocks noChangeArrowheads="1"/>
          </p:cNvSpPr>
          <p:nvPr/>
        </p:nvSpPr>
        <p:spPr bwMode="auto">
          <a:xfrm>
            <a:off x="3542535" y="1624014"/>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Arial"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61" name="Rectangle 337"/>
          <p:cNvSpPr>
            <a:spLocks noChangeArrowheads="1"/>
          </p:cNvSpPr>
          <p:nvPr/>
        </p:nvSpPr>
        <p:spPr bwMode="auto">
          <a:xfrm>
            <a:off x="3682235" y="1628776"/>
            <a:ext cx="3029648"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Calibri" pitchFamily="34" charset="0"/>
                <a:cs typeface="Arial" pitchFamily="34" charset="0"/>
              </a:rPr>
              <a:t>Slow/Stopped Vehicle Alert</a:t>
            </a:r>
            <a:endParaRPr kumimoji="0" lang="en-US" sz="1050" b="0" i="0" u="none" strike="noStrike" cap="none" normalizeH="0" baseline="0" dirty="0">
              <a:ln>
                <a:noFill/>
              </a:ln>
              <a:solidFill>
                <a:schemeClr val="tx1"/>
              </a:solidFill>
              <a:effectLst/>
              <a:latin typeface="Calibri" pitchFamily="34" charset="0"/>
              <a:cs typeface="Arial" pitchFamily="34" charset="0"/>
            </a:endParaRPr>
          </a:p>
        </p:txBody>
      </p:sp>
      <p:sp>
        <p:nvSpPr>
          <p:cNvPr id="1362" name="Rectangle 338"/>
          <p:cNvSpPr>
            <a:spLocks noChangeArrowheads="1"/>
          </p:cNvSpPr>
          <p:nvPr/>
        </p:nvSpPr>
        <p:spPr bwMode="auto">
          <a:xfrm>
            <a:off x="4976048" y="16287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Garamond" pitchFamily="18"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grpSp>
        <p:nvGrpSpPr>
          <p:cNvPr id="3" name="Group 344"/>
          <p:cNvGrpSpPr>
            <a:grpSpLocks/>
          </p:cNvGrpSpPr>
          <p:nvPr/>
        </p:nvGrpSpPr>
        <p:grpSpPr bwMode="auto">
          <a:xfrm>
            <a:off x="3210748" y="2276476"/>
            <a:ext cx="2817813" cy="547688"/>
            <a:chOff x="2101" y="1434"/>
            <a:chExt cx="1775" cy="345"/>
          </a:xfrm>
        </p:grpSpPr>
        <p:sp>
          <p:nvSpPr>
            <p:cNvPr id="1363" name="Rectangle 339"/>
            <p:cNvSpPr>
              <a:spLocks noChangeArrowheads="1"/>
            </p:cNvSpPr>
            <p:nvPr/>
          </p:nvSpPr>
          <p:spPr bwMode="auto">
            <a:xfrm>
              <a:off x="2109" y="1448"/>
              <a:ext cx="1767" cy="33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pic>
          <p:nvPicPr>
            <p:cNvPr id="1364" name="Picture 340"/>
            <p:cNvPicPr>
              <a:picLocks noChangeAspect="1" noChangeArrowheads="1"/>
            </p:cNvPicPr>
            <p:nvPr/>
          </p:nvPicPr>
          <p:blipFill>
            <a:blip r:embed="rId4" cstate="print"/>
            <a:srcRect/>
            <a:stretch>
              <a:fillRect/>
            </a:stretch>
          </p:blipFill>
          <p:spPr bwMode="auto">
            <a:xfrm>
              <a:off x="2109" y="1448"/>
              <a:ext cx="1767" cy="330"/>
            </a:xfrm>
            <a:prstGeom prst="rect">
              <a:avLst/>
            </a:prstGeom>
            <a:noFill/>
            <a:ln w="9525">
              <a:noFill/>
              <a:miter lim="800000"/>
              <a:headEnd/>
              <a:tailEnd/>
            </a:ln>
          </p:spPr>
        </p:pic>
        <p:sp>
          <p:nvSpPr>
            <p:cNvPr id="1365" name="Rectangle 341"/>
            <p:cNvSpPr>
              <a:spLocks noChangeArrowheads="1"/>
            </p:cNvSpPr>
            <p:nvPr/>
          </p:nvSpPr>
          <p:spPr bwMode="auto">
            <a:xfrm>
              <a:off x="2109" y="1448"/>
              <a:ext cx="1767" cy="331"/>
            </a:xfrm>
            <a:prstGeom prst="rect">
              <a:avLst/>
            </a:prstGeom>
            <a:solidFill>
              <a:srgbClr val="2058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pic>
          <p:nvPicPr>
            <p:cNvPr id="1366" name="Picture 342"/>
            <p:cNvPicPr>
              <a:picLocks noChangeAspect="1" noChangeArrowheads="1"/>
            </p:cNvPicPr>
            <p:nvPr/>
          </p:nvPicPr>
          <p:blipFill>
            <a:blip r:embed="rId5" cstate="print"/>
            <a:srcRect/>
            <a:stretch>
              <a:fillRect/>
            </a:stretch>
          </p:blipFill>
          <p:spPr bwMode="auto">
            <a:xfrm>
              <a:off x="2101" y="1434"/>
              <a:ext cx="1767" cy="331"/>
            </a:xfrm>
            <a:prstGeom prst="rect">
              <a:avLst/>
            </a:prstGeom>
            <a:noFill/>
            <a:ln w="9525">
              <a:noFill/>
              <a:miter lim="800000"/>
              <a:headEnd/>
              <a:tailEnd/>
            </a:ln>
          </p:spPr>
        </p:pic>
        <p:sp>
          <p:nvSpPr>
            <p:cNvPr id="1367" name="Rectangle 343"/>
            <p:cNvSpPr>
              <a:spLocks noChangeArrowheads="1"/>
            </p:cNvSpPr>
            <p:nvPr/>
          </p:nvSpPr>
          <p:spPr bwMode="auto">
            <a:xfrm>
              <a:off x="2102" y="1435"/>
              <a:ext cx="1767" cy="330"/>
            </a:xfrm>
            <a:prstGeom prst="rect">
              <a:avLst/>
            </a:prstGeom>
            <a:noFill/>
            <a:ln w="11113" cap="rnd">
              <a:solidFill>
                <a:srgbClr val="92CDD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1369" name="Rectangle 345"/>
          <p:cNvSpPr>
            <a:spLocks noChangeArrowheads="1"/>
          </p:cNvSpPr>
          <p:nvPr/>
        </p:nvSpPr>
        <p:spPr bwMode="auto">
          <a:xfrm>
            <a:off x="4614097" y="232092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370" name="Rectangle 346"/>
          <p:cNvSpPr>
            <a:spLocks noChangeArrowheads="1"/>
          </p:cNvSpPr>
          <p:nvPr/>
        </p:nvSpPr>
        <p:spPr bwMode="auto">
          <a:xfrm>
            <a:off x="3812791" y="2413343"/>
            <a:ext cx="1488867" cy="323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rgbClr val="000000"/>
                </a:solidFill>
                <a:effectLst/>
                <a:latin typeface="Calibri" pitchFamily="34" charset="0"/>
                <a:cs typeface="Arial" pitchFamily="34" charset="0"/>
              </a:rPr>
              <a:t>Mapping of  Vehicles 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rgbClr val="000000"/>
                </a:solidFill>
                <a:effectLst/>
                <a:latin typeface="Calibri" pitchFamily="34" charset="0"/>
                <a:cs typeface="Arial" pitchFamily="34" charset="0"/>
              </a:rPr>
              <a:t> Neighborhood</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371" name="Rectangle 347"/>
          <p:cNvSpPr>
            <a:spLocks noChangeArrowheads="1"/>
          </p:cNvSpPr>
          <p:nvPr/>
        </p:nvSpPr>
        <p:spPr bwMode="auto">
          <a:xfrm>
            <a:off x="5749160" y="25939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grpSp>
        <p:nvGrpSpPr>
          <p:cNvPr id="4" name="Group 391"/>
          <p:cNvGrpSpPr>
            <a:grpSpLocks/>
          </p:cNvGrpSpPr>
          <p:nvPr/>
        </p:nvGrpSpPr>
        <p:grpSpPr bwMode="auto">
          <a:xfrm>
            <a:off x="2323335" y="2905126"/>
            <a:ext cx="1404939" cy="600075"/>
            <a:chOff x="1542" y="1830"/>
            <a:chExt cx="885" cy="378"/>
          </a:xfrm>
        </p:grpSpPr>
        <p:sp>
          <p:nvSpPr>
            <p:cNvPr id="1372" name="Rectangle 348"/>
            <p:cNvSpPr>
              <a:spLocks noChangeArrowheads="1"/>
            </p:cNvSpPr>
            <p:nvPr/>
          </p:nvSpPr>
          <p:spPr bwMode="auto">
            <a:xfrm>
              <a:off x="1542" y="1836"/>
              <a:ext cx="885" cy="3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73" name="Freeform 349"/>
            <p:cNvSpPr>
              <a:spLocks noEditPoints="1"/>
            </p:cNvSpPr>
            <p:nvPr/>
          </p:nvSpPr>
          <p:spPr bwMode="auto">
            <a:xfrm>
              <a:off x="1543" y="1837"/>
              <a:ext cx="883" cy="370"/>
            </a:xfrm>
            <a:custGeom>
              <a:avLst/>
              <a:gdLst/>
              <a:ahLst/>
              <a:cxnLst>
                <a:cxn ang="0">
                  <a:pos x="1105" y="323"/>
                </a:cxn>
                <a:cxn ang="0">
                  <a:pos x="826" y="427"/>
                </a:cxn>
                <a:cxn ang="0">
                  <a:pos x="594" y="603"/>
                </a:cxn>
                <a:cxn ang="0">
                  <a:pos x="420" y="838"/>
                </a:cxn>
                <a:cxn ang="0">
                  <a:pos x="320" y="1119"/>
                </a:cxn>
                <a:cxn ang="0">
                  <a:pos x="300" y="5983"/>
                </a:cxn>
                <a:cxn ang="0">
                  <a:pos x="349" y="6293"/>
                </a:cxn>
                <a:cxn ang="0">
                  <a:pos x="478" y="6558"/>
                </a:cxn>
                <a:cxn ang="0">
                  <a:pos x="676" y="6772"/>
                </a:cxn>
                <a:cxn ang="0">
                  <a:pos x="928" y="6923"/>
                </a:cxn>
                <a:cxn ang="0">
                  <a:pos x="1221" y="6996"/>
                </a:cxn>
                <a:cxn ang="0">
                  <a:pos x="16195" y="6995"/>
                </a:cxn>
                <a:cxn ang="0">
                  <a:pos x="16486" y="6918"/>
                </a:cxn>
                <a:cxn ang="0">
                  <a:pos x="16736" y="6764"/>
                </a:cxn>
                <a:cxn ang="0">
                  <a:pos x="16931" y="6546"/>
                </a:cxn>
                <a:cxn ang="0">
                  <a:pos x="17058" y="6278"/>
                </a:cxn>
                <a:cxn ang="0">
                  <a:pos x="17101" y="5976"/>
                </a:cxn>
                <a:cxn ang="0">
                  <a:pos x="17078" y="1104"/>
                </a:cxn>
                <a:cxn ang="0">
                  <a:pos x="16974" y="825"/>
                </a:cxn>
                <a:cxn ang="0">
                  <a:pos x="16798" y="594"/>
                </a:cxn>
                <a:cxn ang="0">
                  <a:pos x="16562" y="420"/>
                </a:cxn>
                <a:cxn ang="0">
                  <a:pos x="16282" y="320"/>
                </a:cxn>
                <a:cxn ang="0">
                  <a:pos x="1317" y="300"/>
                </a:cxn>
                <a:cxn ang="0">
                  <a:pos x="16355" y="29"/>
                </a:cxn>
                <a:cxn ang="0">
                  <a:pos x="16716" y="163"/>
                </a:cxn>
                <a:cxn ang="0">
                  <a:pos x="17018" y="391"/>
                </a:cxn>
                <a:cxn ang="0">
                  <a:pos x="17245" y="696"/>
                </a:cxn>
                <a:cxn ang="0">
                  <a:pos x="17375" y="1058"/>
                </a:cxn>
                <a:cxn ang="0">
                  <a:pos x="17400" y="5991"/>
                </a:cxn>
                <a:cxn ang="0">
                  <a:pos x="17339" y="6383"/>
                </a:cxn>
                <a:cxn ang="0">
                  <a:pos x="17172" y="6725"/>
                </a:cxn>
                <a:cxn ang="0">
                  <a:pos x="16917" y="7003"/>
                </a:cxn>
                <a:cxn ang="0">
                  <a:pos x="16589" y="7199"/>
                </a:cxn>
                <a:cxn ang="0">
                  <a:pos x="16210" y="7294"/>
                </a:cxn>
                <a:cxn ang="0">
                  <a:pos x="1175" y="7293"/>
                </a:cxn>
                <a:cxn ang="0">
                  <a:pos x="799" y="7194"/>
                </a:cxn>
                <a:cxn ang="0">
                  <a:pos x="475" y="6995"/>
                </a:cxn>
                <a:cxn ang="0">
                  <a:pos x="221" y="6713"/>
                </a:cxn>
                <a:cxn ang="0">
                  <a:pos x="58" y="6368"/>
                </a:cxn>
                <a:cxn ang="0">
                  <a:pos x="0" y="5983"/>
                </a:cxn>
                <a:cxn ang="0">
                  <a:pos x="29" y="1044"/>
                </a:cxn>
                <a:cxn ang="0">
                  <a:pos x="163" y="683"/>
                </a:cxn>
                <a:cxn ang="0">
                  <a:pos x="391" y="382"/>
                </a:cxn>
                <a:cxn ang="0">
                  <a:pos x="697" y="156"/>
                </a:cxn>
                <a:cxn ang="0">
                  <a:pos x="1059" y="26"/>
                </a:cxn>
                <a:cxn ang="0">
                  <a:pos x="16091" y="1"/>
                </a:cxn>
                <a:cxn ang="0">
                  <a:pos x="150" y="5983"/>
                </a:cxn>
                <a:cxn ang="0">
                  <a:pos x="17250" y="5983"/>
                </a:cxn>
                <a:cxn ang="0">
                  <a:pos x="1317" y="150"/>
                </a:cxn>
                <a:cxn ang="0">
                  <a:pos x="150" y="5983"/>
                </a:cxn>
                <a:cxn ang="0">
                  <a:pos x="17250" y="5983"/>
                </a:cxn>
                <a:cxn ang="0">
                  <a:pos x="1317" y="150"/>
                </a:cxn>
              </a:cxnLst>
              <a:rect l="0" t="0" r="r" b="b"/>
              <a:pathLst>
                <a:path w="17400" h="7300">
                  <a:moveTo>
                    <a:pt x="1317" y="300"/>
                  </a:moveTo>
                  <a:lnTo>
                    <a:pt x="1206" y="306"/>
                  </a:lnTo>
                  <a:lnTo>
                    <a:pt x="1105" y="323"/>
                  </a:lnTo>
                  <a:lnTo>
                    <a:pt x="1007" y="348"/>
                  </a:lnTo>
                  <a:lnTo>
                    <a:pt x="916" y="383"/>
                  </a:lnTo>
                  <a:lnTo>
                    <a:pt x="826" y="427"/>
                  </a:lnTo>
                  <a:lnTo>
                    <a:pt x="743" y="478"/>
                  </a:lnTo>
                  <a:lnTo>
                    <a:pt x="665" y="537"/>
                  </a:lnTo>
                  <a:lnTo>
                    <a:pt x="594" y="603"/>
                  </a:lnTo>
                  <a:lnTo>
                    <a:pt x="528" y="676"/>
                  </a:lnTo>
                  <a:lnTo>
                    <a:pt x="469" y="755"/>
                  </a:lnTo>
                  <a:lnTo>
                    <a:pt x="420" y="838"/>
                  </a:lnTo>
                  <a:lnTo>
                    <a:pt x="378" y="927"/>
                  </a:lnTo>
                  <a:lnTo>
                    <a:pt x="344" y="1021"/>
                  </a:lnTo>
                  <a:lnTo>
                    <a:pt x="320" y="1119"/>
                  </a:lnTo>
                  <a:lnTo>
                    <a:pt x="305" y="1220"/>
                  </a:lnTo>
                  <a:lnTo>
                    <a:pt x="300" y="1324"/>
                  </a:lnTo>
                  <a:lnTo>
                    <a:pt x="300" y="5983"/>
                  </a:lnTo>
                  <a:lnTo>
                    <a:pt x="306" y="6095"/>
                  </a:lnTo>
                  <a:lnTo>
                    <a:pt x="323" y="6195"/>
                  </a:lnTo>
                  <a:lnTo>
                    <a:pt x="349" y="6293"/>
                  </a:lnTo>
                  <a:lnTo>
                    <a:pt x="383" y="6386"/>
                  </a:lnTo>
                  <a:lnTo>
                    <a:pt x="427" y="6475"/>
                  </a:lnTo>
                  <a:lnTo>
                    <a:pt x="478" y="6558"/>
                  </a:lnTo>
                  <a:lnTo>
                    <a:pt x="537" y="6635"/>
                  </a:lnTo>
                  <a:lnTo>
                    <a:pt x="604" y="6708"/>
                  </a:lnTo>
                  <a:lnTo>
                    <a:pt x="676" y="6772"/>
                  </a:lnTo>
                  <a:lnTo>
                    <a:pt x="756" y="6832"/>
                  </a:lnTo>
                  <a:lnTo>
                    <a:pt x="839" y="6881"/>
                  </a:lnTo>
                  <a:lnTo>
                    <a:pt x="928" y="6923"/>
                  </a:lnTo>
                  <a:lnTo>
                    <a:pt x="1022" y="6957"/>
                  </a:lnTo>
                  <a:lnTo>
                    <a:pt x="1120" y="6981"/>
                  </a:lnTo>
                  <a:lnTo>
                    <a:pt x="1221" y="6996"/>
                  </a:lnTo>
                  <a:lnTo>
                    <a:pt x="1325" y="7001"/>
                  </a:lnTo>
                  <a:lnTo>
                    <a:pt x="16083" y="7000"/>
                  </a:lnTo>
                  <a:lnTo>
                    <a:pt x="16195" y="6995"/>
                  </a:lnTo>
                  <a:lnTo>
                    <a:pt x="16295" y="6978"/>
                  </a:lnTo>
                  <a:lnTo>
                    <a:pt x="16393" y="6952"/>
                  </a:lnTo>
                  <a:lnTo>
                    <a:pt x="16486" y="6918"/>
                  </a:lnTo>
                  <a:lnTo>
                    <a:pt x="16575" y="6874"/>
                  </a:lnTo>
                  <a:lnTo>
                    <a:pt x="16659" y="6823"/>
                  </a:lnTo>
                  <a:lnTo>
                    <a:pt x="16736" y="6764"/>
                  </a:lnTo>
                  <a:lnTo>
                    <a:pt x="16807" y="6698"/>
                  </a:lnTo>
                  <a:lnTo>
                    <a:pt x="16874" y="6624"/>
                  </a:lnTo>
                  <a:lnTo>
                    <a:pt x="16931" y="6546"/>
                  </a:lnTo>
                  <a:lnTo>
                    <a:pt x="16981" y="6462"/>
                  </a:lnTo>
                  <a:lnTo>
                    <a:pt x="17023" y="6373"/>
                  </a:lnTo>
                  <a:lnTo>
                    <a:pt x="17058" y="6278"/>
                  </a:lnTo>
                  <a:lnTo>
                    <a:pt x="17081" y="6182"/>
                  </a:lnTo>
                  <a:lnTo>
                    <a:pt x="17096" y="6079"/>
                  </a:lnTo>
                  <a:lnTo>
                    <a:pt x="17101" y="5976"/>
                  </a:lnTo>
                  <a:lnTo>
                    <a:pt x="17100" y="1316"/>
                  </a:lnTo>
                  <a:lnTo>
                    <a:pt x="17095" y="1205"/>
                  </a:lnTo>
                  <a:lnTo>
                    <a:pt x="17078" y="1104"/>
                  </a:lnTo>
                  <a:lnTo>
                    <a:pt x="17053" y="1006"/>
                  </a:lnTo>
                  <a:lnTo>
                    <a:pt x="17018" y="915"/>
                  </a:lnTo>
                  <a:lnTo>
                    <a:pt x="16974" y="825"/>
                  </a:lnTo>
                  <a:lnTo>
                    <a:pt x="16923" y="742"/>
                  </a:lnTo>
                  <a:lnTo>
                    <a:pt x="16864" y="664"/>
                  </a:lnTo>
                  <a:lnTo>
                    <a:pt x="16798" y="594"/>
                  </a:lnTo>
                  <a:lnTo>
                    <a:pt x="16725" y="526"/>
                  </a:lnTo>
                  <a:lnTo>
                    <a:pt x="16647" y="470"/>
                  </a:lnTo>
                  <a:lnTo>
                    <a:pt x="16562" y="420"/>
                  </a:lnTo>
                  <a:lnTo>
                    <a:pt x="16473" y="378"/>
                  </a:lnTo>
                  <a:lnTo>
                    <a:pt x="16378" y="343"/>
                  </a:lnTo>
                  <a:lnTo>
                    <a:pt x="16282" y="320"/>
                  </a:lnTo>
                  <a:lnTo>
                    <a:pt x="16179" y="305"/>
                  </a:lnTo>
                  <a:lnTo>
                    <a:pt x="16076" y="300"/>
                  </a:lnTo>
                  <a:lnTo>
                    <a:pt x="1317" y="300"/>
                  </a:lnTo>
                  <a:close/>
                  <a:moveTo>
                    <a:pt x="16091" y="1"/>
                  </a:moveTo>
                  <a:lnTo>
                    <a:pt x="16225" y="8"/>
                  </a:lnTo>
                  <a:lnTo>
                    <a:pt x="16355" y="29"/>
                  </a:lnTo>
                  <a:lnTo>
                    <a:pt x="16483" y="62"/>
                  </a:lnTo>
                  <a:lnTo>
                    <a:pt x="16602" y="107"/>
                  </a:lnTo>
                  <a:lnTo>
                    <a:pt x="16716" y="163"/>
                  </a:lnTo>
                  <a:lnTo>
                    <a:pt x="16826" y="229"/>
                  </a:lnTo>
                  <a:lnTo>
                    <a:pt x="16928" y="306"/>
                  </a:lnTo>
                  <a:lnTo>
                    <a:pt x="17018" y="391"/>
                  </a:lnTo>
                  <a:lnTo>
                    <a:pt x="17105" y="485"/>
                  </a:lnTo>
                  <a:lnTo>
                    <a:pt x="17180" y="587"/>
                  </a:lnTo>
                  <a:lnTo>
                    <a:pt x="17245" y="696"/>
                  </a:lnTo>
                  <a:lnTo>
                    <a:pt x="17299" y="810"/>
                  </a:lnTo>
                  <a:lnTo>
                    <a:pt x="17344" y="933"/>
                  </a:lnTo>
                  <a:lnTo>
                    <a:pt x="17375" y="1058"/>
                  </a:lnTo>
                  <a:lnTo>
                    <a:pt x="17394" y="1190"/>
                  </a:lnTo>
                  <a:lnTo>
                    <a:pt x="17400" y="1316"/>
                  </a:lnTo>
                  <a:lnTo>
                    <a:pt x="17400" y="5991"/>
                  </a:lnTo>
                  <a:lnTo>
                    <a:pt x="17393" y="6125"/>
                  </a:lnTo>
                  <a:lnTo>
                    <a:pt x="17372" y="6255"/>
                  </a:lnTo>
                  <a:lnTo>
                    <a:pt x="17339" y="6383"/>
                  </a:lnTo>
                  <a:lnTo>
                    <a:pt x="17294" y="6502"/>
                  </a:lnTo>
                  <a:lnTo>
                    <a:pt x="17238" y="6617"/>
                  </a:lnTo>
                  <a:lnTo>
                    <a:pt x="17172" y="6725"/>
                  </a:lnTo>
                  <a:lnTo>
                    <a:pt x="17095" y="6827"/>
                  </a:lnTo>
                  <a:lnTo>
                    <a:pt x="17010" y="6919"/>
                  </a:lnTo>
                  <a:lnTo>
                    <a:pt x="16917" y="7003"/>
                  </a:lnTo>
                  <a:lnTo>
                    <a:pt x="16813" y="7080"/>
                  </a:lnTo>
                  <a:lnTo>
                    <a:pt x="16704" y="7145"/>
                  </a:lnTo>
                  <a:lnTo>
                    <a:pt x="16589" y="7199"/>
                  </a:lnTo>
                  <a:lnTo>
                    <a:pt x="16468" y="7243"/>
                  </a:lnTo>
                  <a:lnTo>
                    <a:pt x="16341" y="7275"/>
                  </a:lnTo>
                  <a:lnTo>
                    <a:pt x="16210" y="7294"/>
                  </a:lnTo>
                  <a:lnTo>
                    <a:pt x="16083" y="7300"/>
                  </a:lnTo>
                  <a:lnTo>
                    <a:pt x="1310" y="7300"/>
                  </a:lnTo>
                  <a:lnTo>
                    <a:pt x="1175" y="7293"/>
                  </a:lnTo>
                  <a:lnTo>
                    <a:pt x="1045" y="7272"/>
                  </a:lnTo>
                  <a:lnTo>
                    <a:pt x="919" y="7238"/>
                  </a:lnTo>
                  <a:lnTo>
                    <a:pt x="799" y="7194"/>
                  </a:lnTo>
                  <a:lnTo>
                    <a:pt x="684" y="7138"/>
                  </a:lnTo>
                  <a:lnTo>
                    <a:pt x="575" y="7071"/>
                  </a:lnTo>
                  <a:lnTo>
                    <a:pt x="475" y="6995"/>
                  </a:lnTo>
                  <a:lnTo>
                    <a:pt x="381" y="6909"/>
                  </a:lnTo>
                  <a:lnTo>
                    <a:pt x="298" y="6816"/>
                  </a:lnTo>
                  <a:lnTo>
                    <a:pt x="221" y="6713"/>
                  </a:lnTo>
                  <a:lnTo>
                    <a:pt x="156" y="6604"/>
                  </a:lnTo>
                  <a:lnTo>
                    <a:pt x="102" y="6489"/>
                  </a:lnTo>
                  <a:lnTo>
                    <a:pt x="58" y="6368"/>
                  </a:lnTo>
                  <a:lnTo>
                    <a:pt x="26" y="6241"/>
                  </a:lnTo>
                  <a:lnTo>
                    <a:pt x="7" y="6110"/>
                  </a:lnTo>
                  <a:lnTo>
                    <a:pt x="0" y="5983"/>
                  </a:lnTo>
                  <a:lnTo>
                    <a:pt x="1" y="1309"/>
                  </a:lnTo>
                  <a:lnTo>
                    <a:pt x="8" y="1174"/>
                  </a:lnTo>
                  <a:lnTo>
                    <a:pt x="29" y="1044"/>
                  </a:lnTo>
                  <a:lnTo>
                    <a:pt x="63" y="918"/>
                  </a:lnTo>
                  <a:lnTo>
                    <a:pt x="107" y="798"/>
                  </a:lnTo>
                  <a:lnTo>
                    <a:pt x="163" y="683"/>
                  </a:lnTo>
                  <a:lnTo>
                    <a:pt x="230" y="574"/>
                  </a:lnTo>
                  <a:lnTo>
                    <a:pt x="307" y="473"/>
                  </a:lnTo>
                  <a:lnTo>
                    <a:pt x="391" y="382"/>
                  </a:lnTo>
                  <a:lnTo>
                    <a:pt x="486" y="296"/>
                  </a:lnTo>
                  <a:lnTo>
                    <a:pt x="588" y="221"/>
                  </a:lnTo>
                  <a:lnTo>
                    <a:pt x="697" y="156"/>
                  </a:lnTo>
                  <a:lnTo>
                    <a:pt x="811" y="102"/>
                  </a:lnTo>
                  <a:lnTo>
                    <a:pt x="934" y="57"/>
                  </a:lnTo>
                  <a:lnTo>
                    <a:pt x="1059" y="26"/>
                  </a:lnTo>
                  <a:lnTo>
                    <a:pt x="1191" y="7"/>
                  </a:lnTo>
                  <a:lnTo>
                    <a:pt x="1317" y="0"/>
                  </a:lnTo>
                  <a:lnTo>
                    <a:pt x="16091" y="1"/>
                  </a:lnTo>
                  <a:close/>
                  <a:moveTo>
                    <a:pt x="1317" y="150"/>
                  </a:moveTo>
                  <a:cubicBezTo>
                    <a:pt x="673" y="150"/>
                    <a:pt x="150" y="672"/>
                    <a:pt x="150" y="1316"/>
                  </a:cubicBezTo>
                  <a:lnTo>
                    <a:pt x="150" y="5983"/>
                  </a:lnTo>
                  <a:cubicBezTo>
                    <a:pt x="150" y="6627"/>
                    <a:pt x="673" y="7150"/>
                    <a:pt x="1317" y="7150"/>
                  </a:cubicBezTo>
                  <a:lnTo>
                    <a:pt x="16083" y="7150"/>
                  </a:lnTo>
                  <a:cubicBezTo>
                    <a:pt x="16728" y="7150"/>
                    <a:pt x="17250" y="6627"/>
                    <a:pt x="17250" y="5983"/>
                  </a:cubicBezTo>
                  <a:lnTo>
                    <a:pt x="17250" y="1316"/>
                  </a:lnTo>
                  <a:cubicBezTo>
                    <a:pt x="17250" y="672"/>
                    <a:pt x="16728" y="150"/>
                    <a:pt x="16083" y="150"/>
                  </a:cubicBezTo>
                  <a:lnTo>
                    <a:pt x="1317" y="150"/>
                  </a:lnTo>
                  <a:close/>
                  <a:moveTo>
                    <a:pt x="1317" y="150"/>
                  </a:moveTo>
                  <a:cubicBezTo>
                    <a:pt x="673" y="150"/>
                    <a:pt x="150" y="672"/>
                    <a:pt x="150" y="1316"/>
                  </a:cubicBezTo>
                  <a:lnTo>
                    <a:pt x="150" y="5983"/>
                  </a:lnTo>
                  <a:cubicBezTo>
                    <a:pt x="150" y="6627"/>
                    <a:pt x="673" y="7150"/>
                    <a:pt x="1317" y="7150"/>
                  </a:cubicBezTo>
                  <a:lnTo>
                    <a:pt x="16083" y="7150"/>
                  </a:lnTo>
                  <a:cubicBezTo>
                    <a:pt x="16728" y="7150"/>
                    <a:pt x="17250" y="6627"/>
                    <a:pt x="17250" y="5983"/>
                  </a:cubicBezTo>
                  <a:lnTo>
                    <a:pt x="17250" y="1316"/>
                  </a:lnTo>
                  <a:cubicBezTo>
                    <a:pt x="17250" y="672"/>
                    <a:pt x="16728" y="150"/>
                    <a:pt x="16083" y="150"/>
                  </a:cubicBezTo>
                  <a:lnTo>
                    <a:pt x="1317" y="15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74" name="Rectangle 350"/>
            <p:cNvSpPr>
              <a:spLocks noChangeArrowheads="1"/>
            </p:cNvSpPr>
            <p:nvPr/>
          </p:nvSpPr>
          <p:spPr bwMode="auto">
            <a:xfrm>
              <a:off x="1542" y="1836"/>
              <a:ext cx="885" cy="3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75" name="Rectangle 351"/>
            <p:cNvSpPr>
              <a:spLocks noChangeArrowheads="1"/>
            </p:cNvSpPr>
            <p:nvPr/>
          </p:nvSpPr>
          <p:spPr bwMode="auto">
            <a:xfrm>
              <a:off x="1543" y="1830"/>
              <a:ext cx="870" cy="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76" name="Rectangle 352"/>
            <p:cNvSpPr>
              <a:spLocks noChangeArrowheads="1"/>
            </p:cNvSpPr>
            <p:nvPr/>
          </p:nvSpPr>
          <p:spPr bwMode="auto">
            <a:xfrm>
              <a:off x="1543" y="1859"/>
              <a:ext cx="870" cy="2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77" name="Rectangle 353"/>
            <p:cNvSpPr>
              <a:spLocks noChangeArrowheads="1"/>
            </p:cNvSpPr>
            <p:nvPr/>
          </p:nvSpPr>
          <p:spPr bwMode="auto">
            <a:xfrm>
              <a:off x="1543" y="1881"/>
              <a:ext cx="870" cy="1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78" name="Rectangle 354"/>
            <p:cNvSpPr>
              <a:spLocks noChangeArrowheads="1"/>
            </p:cNvSpPr>
            <p:nvPr/>
          </p:nvSpPr>
          <p:spPr bwMode="auto">
            <a:xfrm>
              <a:off x="1543" y="1896"/>
              <a:ext cx="870" cy="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79" name="Rectangle 355"/>
            <p:cNvSpPr>
              <a:spLocks noChangeArrowheads="1"/>
            </p:cNvSpPr>
            <p:nvPr/>
          </p:nvSpPr>
          <p:spPr bwMode="auto">
            <a:xfrm>
              <a:off x="1543" y="1909"/>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0" name="Rectangle 356"/>
            <p:cNvSpPr>
              <a:spLocks noChangeArrowheads="1"/>
            </p:cNvSpPr>
            <p:nvPr/>
          </p:nvSpPr>
          <p:spPr bwMode="auto">
            <a:xfrm>
              <a:off x="1543" y="1916"/>
              <a:ext cx="870" cy="1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1" name="Rectangle 357"/>
            <p:cNvSpPr>
              <a:spLocks noChangeArrowheads="1"/>
            </p:cNvSpPr>
            <p:nvPr/>
          </p:nvSpPr>
          <p:spPr bwMode="auto">
            <a:xfrm>
              <a:off x="1543" y="1927"/>
              <a:ext cx="870" cy="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2" name="Rectangle 358"/>
            <p:cNvSpPr>
              <a:spLocks noChangeArrowheads="1"/>
            </p:cNvSpPr>
            <p:nvPr/>
          </p:nvSpPr>
          <p:spPr bwMode="auto">
            <a:xfrm>
              <a:off x="1543" y="1937"/>
              <a:ext cx="870" cy="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3" name="Rectangle 359"/>
            <p:cNvSpPr>
              <a:spLocks noChangeArrowheads="1"/>
            </p:cNvSpPr>
            <p:nvPr/>
          </p:nvSpPr>
          <p:spPr bwMode="auto">
            <a:xfrm>
              <a:off x="1543" y="1945"/>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4" name="Rectangle 360"/>
            <p:cNvSpPr>
              <a:spLocks noChangeArrowheads="1"/>
            </p:cNvSpPr>
            <p:nvPr/>
          </p:nvSpPr>
          <p:spPr bwMode="auto">
            <a:xfrm>
              <a:off x="1543" y="1952"/>
              <a:ext cx="870" cy="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5" name="Rectangle 361"/>
            <p:cNvSpPr>
              <a:spLocks noChangeArrowheads="1"/>
            </p:cNvSpPr>
            <p:nvPr/>
          </p:nvSpPr>
          <p:spPr bwMode="auto">
            <a:xfrm>
              <a:off x="1543" y="1961"/>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6" name="Rectangle 362"/>
            <p:cNvSpPr>
              <a:spLocks noChangeArrowheads="1"/>
            </p:cNvSpPr>
            <p:nvPr/>
          </p:nvSpPr>
          <p:spPr bwMode="auto">
            <a:xfrm>
              <a:off x="1543" y="1967"/>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7" name="Rectangle 363"/>
            <p:cNvSpPr>
              <a:spLocks noChangeArrowheads="1"/>
            </p:cNvSpPr>
            <p:nvPr/>
          </p:nvSpPr>
          <p:spPr bwMode="auto">
            <a:xfrm>
              <a:off x="1543" y="1974"/>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8" name="Rectangle 364"/>
            <p:cNvSpPr>
              <a:spLocks noChangeArrowheads="1"/>
            </p:cNvSpPr>
            <p:nvPr/>
          </p:nvSpPr>
          <p:spPr bwMode="auto">
            <a:xfrm>
              <a:off x="1543" y="1981"/>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89" name="Rectangle 365"/>
            <p:cNvSpPr>
              <a:spLocks noChangeArrowheads="1"/>
            </p:cNvSpPr>
            <p:nvPr/>
          </p:nvSpPr>
          <p:spPr bwMode="auto">
            <a:xfrm>
              <a:off x="1543" y="1987"/>
              <a:ext cx="870"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0" name="Rectangle 366"/>
            <p:cNvSpPr>
              <a:spLocks noChangeArrowheads="1"/>
            </p:cNvSpPr>
            <p:nvPr/>
          </p:nvSpPr>
          <p:spPr bwMode="auto">
            <a:xfrm>
              <a:off x="1543" y="1992"/>
              <a:ext cx="870" cy="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1" name="Rectangle 367"/>
            <p:cNvSpPr>
              <a:spLocks noChangeArrowheads="1"/>
            </p:cNvSpPr>
            <p:nvPr/>
          </p:nvSpPr>
          <p:spPr bwMode="auto">
            <a:xfrm>
              <a:off x="1543" y="2000"/>
              <a:ext cx="870"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2" name="Rectangle 368"/>
            <p:cNvSpPr>
              <a:spLocks noChangeArrowheads="1"/>
            </p:cNvSpPr>
            <p:nvPr/>
          </p:nvSpPr>
          <p:spPr bwMode="auto">
            <a:xfrm>
              <a:off x="1543" y="2004"/>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3" name="Rectangle 369"/>
            <p:cNvSpPr>
              <a:spLocks noChangeArrowheads="1"/>
            </p:cNvSpPr>
            <p:nvPr/>
          </p:nvSpPr>
          <p:spPr bwMode="auto">
            <a:xfrm>
              <a:off x="1543" y="2010"/>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4" name="Rectangle 370"/>
            <p:cNvSpPr>
              <a:spLocks noChangeArrowheads="1"/>
            </p:cNvSpPr>
            <p:nvPr/>
          </p:nvSpPr>
          <p:spPr bwMode="auto">
            <a:xfrm>
              <a:off x="1543" y="2016"/>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5" name="Rectangle 371"/>
            <p:cNvSpPr>
              <a:spLocks noChangeArrowheads="1"/>
            </p:cNvSpPr>
            <p:nvPr/>
          </p:nvSpPr>
          <p:spPr bwMode="auto">
            <a:xfrm>
              <a:off x="1543" y="2023"/>
              <a:ext cx="870"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6" name="Rectangle 372"/>
            <p:cNvSpPr>
              <a:spLocks noChangeArrowheads="1"/>
            </p:cNvSpPr>
            <p:nvPr/>
          </p:nvSpPr>
          <p:spPr bwMode="auto">
            <a:xfrm>
              <a:off x="1543" y="2028"/>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7" name="Rectangle 373"/>
            <p:cNvSpPr>
              <a:spLocks noChangeArrowheads="1"/>
            </p:cNvSpPr>
            <p:nvPr/>
          </p:nvSpPr>
          <p:spPr bwMode="auto">
            <a:xfrm>
              <a:off x="1543" y="2034"/>
              <a:ext cx="870"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8" name="Rectangle 374"/>
            <p:cNvSpPr>
              <a:spLocks noChangeArrowheads="1"/>
            </p:cNvSpPr>
            <p:nvPr/>
          </p:nvSpPr>
          <p:spPr bwMode="auto">
            <a:xfrm>
              <a:off x="1543" y="2039"/>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399" name="Rectangle 375"/>
            <p:cNvSpPr>
              <a:spLocks noChangeArrowheads="1"/>
            </p:cNvSpPr>
            <p:nvPr/>
          </p:nvSpPr>
          <p:spPr bwMode="auto">
            <a:xfrm>
              <a:off x="1543" y="2045"/>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0" name="Rectangle 376"/>
            <p:cNvSpPr>
              <a:spLocks noChangeArrowheads="1"/>
            </p:cNvSpPr>
            <p:nvPr/>
          </p:nvSpPr>
          <p:spPr bwMode="auto">
            <a:xfrm>
              <a:off x="1543" y="2051"/>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1" name="Rectangle 377"/>
            <p:cNvSpPr>
              <a:spLocks noChangeArrowheads="1"/>
            </p:cNvSpPr>
            <p:nvPr/>
          </p:nvSpPr>
          <p:spPr bwMode="auto">
            <a:xfrm>
              <a:off x="1543" y="2057"/>
              <a:ext cx="870"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2" name="Rectangle 378"/>
            <p:cNvSpPr>
              <a:spLocks noChangeArrowheads="1"/>
            </p:cNvSpPr>
            <p:nvPr/>
          </p:nvSpPr>
          <p:spPr bwMode="auto">
            <a:xfrm>
              <a:off x="1543" y="2063"/>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3" name="Rectangle 379"/>
            <p:cNvSpPr>
              <a:spLocks noChangeArrowheads="1"/>
            </p:cNvSpPr>
            <p:nvPr/>
          </p:nvSpPr>
          <p:spPr bwMode="auto">
            <a:xfrm>
              <a:off x="1543" y="2070"/>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4" name="Rectangle 380"/>
            <p:cNvSpPr>
              <a:spLocks noChangeArrowheads="1"/>
            </p:cNvSpPr>
            <p:nvPr/>
          </p:nvSpPr>
          <p:spPr bwMode="auto">
            <a:xfrm>
              <a:off x="1543" y="2077"/>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5" name="Rectangle 381"/>
            <p:cNvSpPr>
              <a:spLocks noChangeArrowheads="1"/>
            </p:cNvSpPr>
            <p:nvPr/>
          </p:nvSpPr>
          <p:spPr bwMode="auto">
            <a:xfrm>
              <a:off x="1543" y="2084"/>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6" name="Rectangle 382"/>
            <p:cNvSpPr>
              <a:spLocks noChangeArrowheads="1"/>
            </p:cNvSpPr>
            <p:nvPr/>
          </p:nvSpPr>
          <p:spPr bwMode="auto">
            <a:xfrm>
              <a:off x="1543" y="2091"/>
              <a:ext cx="870"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7" name="Rectangle 383"/>
            <p:cNvSpPr>
              <a:spLocks noChangeArrowheads="1"/>
            </p:cNvSpPr>
            <p:nvPr/>
          </p:nvSpPr>
          <p:spPr bwMode="auto">
            <a:xfrm>
              <a:off x="1543" y="2098"/>
              <a:ext cx="870" cy="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8" name="Rectangle 384"/>
            <p:cNvSpPr>
              <a:spLocks noChangeArrowheads="1"/>
            </p:cNvSpPr>
            <p:nvPr/>
          </p:nvSpPr>
          <p:spPr bwMode="auto">
            <a:xfrm>
              <a:off x="1543" y="2108"/>
              <a:ext cx="870" cy="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09" name="Rectangle 385"/>
            <p:cNvSpPr>
              <a:spLocks noChangeArrowheads="1"/>
            </p:cNvSpPr>
            <p:nvPr/>
          </p:nvSpPr>
          <p:spPr bwMode="auto">
            <a:xfrm>
              <a:off x="1543" y="2116"/>
              <a:ext cx="870" cy="1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10" name="Rectangle 386"/>
            <p:cNvSpPr>
              <a:spLocks noChangeArrowheads="1"/>
            </p:cNvSpPr>
            <p:nvPr/>
          </p:nvSpPr>
          <p:spPr bwMode="auto">
            <a:xfrm>
              <a:off x="1543" y="2127"/>
              <a:ext cx="870" cy="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11" name="Rectangle 387"/>
            <p:cNvSpPr>
              <a:spLocks noChangeArrowheads="1"/>
            </p:cNvSpPr>
            <p:nvPr/>
          </p:nvSpPr>
          <p:spPr bwMode="auto">
            <a:xfrm>
              <a:off x="1543" y="2141"/>
              <a:ext cx="870" cy="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12" name="Rectangle 388"/>
            <p:cNvSpPr>
              <a:spLocks noChangeArrowheads="1"/>
            </p:cNvSpPr>
            <p:nvPr/>
          </p:nvSpPr>
          <p:spPr bwMode="auto">
            <a:xfrm>
              <a:off x="1543" y="2155"/>
              <a:ext cx="870" cy="2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13" name="Rectangle 389"/>
            <p:cNvSpPr>
              <a:spLocks noChangeArrowheads="1"/>
            </p:cNvSpPr>
            <p:nvPr/>
          </p:nvSpPr>
          <p:spPr bwMode="auto">
            <a:xfrm>
              <a:off x="1543" y="2178"/>
              <a:ext cx="870" cy="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14" name="Freeform 390"/>
            <p:cNvSpPr>
              <a:spLocks/>
            </p:cNvSpPr>
            <p:nvPr/>
          </p:nvSpPr>
          <p:spPr bwMode="auto">
            <a:xfrm>
              <a:off x="1543" y="1831"/>
              <a:ext cx="869" cy="355"/>
            </a:xfrm>
            <a:custGeom>
              <a:avLst/>
              <a:gdLst/>
              <a:ahLst/>
              <a:cxnLst>
                <a:cxn ang="0">
                  <a:pos x="1166" y="0"/>
                </a:cxn>
                <a:cxn ang="0">
                  <a:pos x="0" y="1167"/>
                </a:cxn>
                <a:cxn ang="0">
                  <a:pos x="0" y="5833"/>
                </a:cxn>
                <a:cxn ang="0">
                  <a:pos x="1166" y="7000"/>
                </a:cxn>
                <a:cxn ang="0">
                  <a:pos x="15933" y="7000"/>
                </a:cxn>
                <a:cxn ang="0">
                  <a:pos x="17100" y="5833"/>
                </a:cxn>
                <a:cxn ang="0">
                  <a:pos x="17100" y="1167"/>
                </a:cxn>
                <a:cxn ang="0">
                  <a:pos x="15933" y="0"/>
                </a:cxn>
                <a:cxn ang="0">
                  <a:pos x="1166" y="0"/>
                </a:cxn>
              </a:cxnLst>
              <a:rect l="0" t="0" r="r" b="b"/>
              <a:pathLst>
                <a:path w="17100" h="7000">
                  <a:moveTo>
                    <a:pt x="1166" y="0"/>
                  </a:moveTo>
                  <a:cubicBezTo>
                    <a:pt x="522" y="0"/>
                    <a:pt x="0" y="523"/>
                    <a:pt x="0" y="1167"/>
                  </a:cubicBezTo>
                  <a:lnTo>
                    <a:pt x="0" y="5833"/>
                  </a:lnTo>
                  <a:cubicBezTo>
                    <a:pt x="0" y="6478"/>
                    <a:pt x="522" y="7000"/>
                    <a:pt x="1166" y="7000"/>
                  </a:cubicBezTo>
                  <a:lnTo>
                    <a:pt x="15933" y="7000"/>
                  </a:lnTo>
                  <a:cubicBezTo>
                    <a:pt x="16577" y="7000"/>
                    <a:pt x="17100" y="6478"/>
                    <a:pt x="17100" y="5833"/>
                  </a:cubicBezTo>
                  <a:lnTo>
                    <a:pt x="17100" y="1167"/>
                  </a:lnTo>
                  <a:cubicBezTo>
                    <a:pt x="17100" y="523"/>
                    <a:pt x="16577" y="0"/>
                    <a:pt x="15933" y="0"/>
                  </a:cubicBezTo>
                  <a:lnTo>
                    <a:pt x="1166"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050" dirty="0"/>
                <a:t>Vehicles GPS Time and Range Measurements</a:t>
              </a:r>
            </a:p>
          </p:txBody>
        </p:sp>
      </p:grpSp>
      <p:sp>
        <p:nvSpPr>
          <p:cNvPr id="1416" name="Rectangle 392"/>
          <p:cNvSpPr>
            <a:spLocks noChangeArrowheads="1"/>
          </p:cNvSpPr>
          <p:nvPr/>
        </p:nvSpPr>
        <p:spPr bwMode="auto">
          <a:xfrm>
            <a:off x="2455099" y="2978151"/>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420" name="Rectangle 396"/>
          <p:cNvSpPr>
            <a:spLocks noChangeArrowheads="1"/>
          </p:cNvSpPr>
          <p:nvPr/>
        </p:nvSpPr>
        <p:spPr bwMode="auto">
          <a:xfrm>
            <a:off x="3534597" y="3144839"/>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grpSp>
        <p:nvGrpSpPr>
          <p:cNvPr id="5" name="Group 402"/>
          <p:cNvGrpSpPr>
            <a:grpSpLocks/>
          </p:cNvGrpSpPr>
          <p:nvPr/>
        </p:nvGrpSpPr>
        <p:grpSpPr bwMode="auto">
          <a:xfrm>
            <a:off x="4268023" y="3035301"/>
            <a:ext cx="1011239" cy="747713"/>
            <a:chOff x="2767" y="1912"/>
            <a:chExt cx="637" cy="471"/>
          </a:xfrm>
          <a:solidFill>
            <a:schemeClr val="bg1"/>
          </a:solidFill>
        </p:grpSpPr>
        <p:sp>
          <p:nvSpPr>
            <p:cNvPr id="1421" name="Rectangle 397"/>
            <p:cNvSpPr>
              <a:spLocks noChangeArrowheads="1"/>
            </p:cNvSpPr>
            <p:nvPr/>
          </p:nvSpPr>
          <p:spPr bwMode="auto">
            <a:xfrm>
              <a:off x="2773" y="1925"/>
              <a:ext cx="631" cy="458"/>
            </a:xfrm>
            <a:prstGeom prst="rect">
              <a:avLst/>
            </a:pr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22" name="Freeform 398"/>
            <p:cNvSpPr>
              <a:spLocks/>
            </p:cNvSpPr>
            <p:nvPr/>
          </p:nvSpPr>
          <p:spPr bwMode="auto">
            <a:xfrm>
              <a:off x="2774" y="1925"/>
              <a:ext cx="630" cy="457"/>
            </a:xfrm>
            <a:custGeom>
              <a:avLst/>
              <a:gdLst/>
              <a:ahLst/>
              <a:cxnLst>
                <a:cxn ang="0">
                  <a:pos x="750" y="0"/>
                </a:cxn>
                <a:cxn ang="0">
                  <a:pos x="0" y="750"/>
                </a:cxn>
                <a:cxn ang="0">
                  <a:pos x="0" y="3750"/>
                </a:cxn>
                <a:cxn ang="0">
                  <a:pos x="750" y="4500"/>
                </a:cxn>
                <a:cxn ang="0">
                  <a:pos x="5450" y="4500"/>
                </a:cxn>
                <a:cxn ang="0">
                  <a:pos x="6200" y="3750"/>
                </a:cxn>
                <a:cxn ang="0">
                  <a:pos x="6200" y="750"/>
                </a:cxn>
                <a:cxn ang="0">
                  <a:pos x="5450" y="0"/>
                </a:cxn>
                <a:cxn ang="0">
                  <a:pos x="750" y="0"/>
                </a:cxn>
              </a:cxnLst>
              <a:rect l="0" t="0" r="r" b="b"/>
              <a:pathLst>
                <a:path w="6200" h="4500">
                  <a:moveTo>
                    <a:pt x="750" y="0"/>
                  </a:moveTo>
                  <a:cubicBezTo>
                    <a:pt x="336" y="0"/>
                    <a:pt x="0" y="336"/>
                    <a:pt x="0" y="750"/>
                  </a:cubicBezTo>
                  <a:lnTo>
                    <a:pt x="0" y="3750"/>
                  </a:lnTo>
                  <a:cubicBezTo>
                    <a:pt x="0" y="4164"/>
                    <a:pt x="336" y="4500"/>
                    <a:pt x="750" y="4500"/>
                  </a:cubicBezTo>
                  <a:lnTo>
                    <a:pt x="5450" y="4500"/>
                  </a:lnTo>
                  <a:cubicBezTo>
                    <a:pt x="5864" y="4500"/>
                    <a:pt x="6200" y="4164"/>
                    <a:pt x="6200" y="3750"/>
                  </a:cubicBezTo>
                  <a:lnTo>
                    <a:pt x="6200" y="750"/>
                  </a:lnTo>
                  <a:cubicBezTo>
                    <a:pt x="6200" y="336"/>
                    <a:pt x="5864" y="0"/>
                    <a:pt x="5450" y="0"/>
                  </a:cubicBezTo>
                  <a:lnTo>
                    <a:pt x="750" y="0"/>
                  </a:lnTo>
                  <a:close/>
                </a:path>
              </a:pathLst>
            </a:cu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423" name="Rectangle 399"/>
            <p:cNvSpPr>
              <a:spLocks noChangeArrowheads="1"/>
            </p:cNvSpPr>
            <p:nvPr/>
          </p:nvSpPr>
          <p:spPr bwMode="auto">
            <a:xfrm>
              <a:off x="2773" y="1925"/>
              <a:ext cx="631" cy="458"/>
            </a:xfrm>
            <a:prstGeom prst="rect">
              <a:avLst/>
            </a:pr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pic>
          <p:nvPicPr>
            <p:cNvPr id="1424" name="Picture 400"/>
            <p:cNvPicPr>
              <a:picLocks noChangeAspect="1" noChangeArrowheads="1"/>
            </p:cNvPicPr>
            <p:nvPr/>
          </p:nvPicPr>
          <p:blipFill>
            <a:blip r:embed="rId2" cstate="print"/>
            <a:srcRect/>
            <a:stretch>
              <a:fillRect/>
            </a:stretch>
          </p:blipFill>
          <p:spPr bwMode="auto">
            <a:xfrm>
              <a:off x="2767" y="1912"/>
              <a:ext cx="630" cy="458"/>
            </a:xfrm>
            <a:prstGeom prst="rect">
              <a:avLst/>
            </a:prstGeom>
            <a:grpFill/>
            <a:ln>
              <a:headEnd/>
              <a:tailEnd/>
            </a:ln>
          </p:spPr>
          <p:style>
            <a:lnRef idx="1">
              <a:schemeClr val="accent6"/>
            </a:lnRef>
            <a:fillRef idx="2">
              <a:schemeClr val="accent6"/>
            </a:fillRef>
            <a:effectRef idx="1">
              <a:schemeClr val="accent6"/>
            </a:effectRef>
            <a:fontRef idx="minor">
              <a:schemeClr val="dk1"/>
            </a:fontRef>
          </p:style>
        </p:pic>
        <p:sp>
          <p:nvSpPr>
            <p:cNvPr id="1425" name="Freeform 401"/>
            <p:cNvSpPr>
              <a:spLocks/>
            </p:cNvSpPr>
            <p:nvPr/>
          </p:nvSpPr>
          <p:spPr bwMode="auto">
            <a:xfrm>
              <a:off x="2767" y="1912"/>
              <a:ext cx="630" cy="457"/>
            </a:xfrm>
            <a:custGeom>
              <a:avLst/>
              <a:gdLst/>
              <a:ahLst/>
              <a:cxnLst>
                <a:cxn ang="0">
                  <a:pos x="750" y="0"/>
                </a:cxn>
                <a:cxn ang="0">
                  <a:pos x="0" y="750"/>
                </a:cxn>
                <a:cxn ang="0">
                  <a:pos x="0" y="3750"/>
                </a:cxn>
                <a:cxn ang="0">
                  <a:pos x="750" y="4500"/>
                </a:cxn>
                <a:cxn ang="0">
                  <a:pos x="5450" y="4500"/>
                </a:cxn>
                <a:cxn ang="0">
                  <a:pos x="6200" y="3750"/>
                </a:cxn>
                <a:cxn ang="0">
                  <a:pos x="6200" y="750"/>
                </a:cxn>
                <a:cxn ang="0">
                  <a:pos x="5450" y="0"/>
                </a:cxn>
                <a:cxn ang="0">
                  <a:pos x="750" y="0"/>
                </a:cxn>
              </a:cxnLst>
              <a:rect l="0" t="0" r="r" b="b"/>
              <a:pathLst>
                <a:path w="6200" h="4500">
                  <a:moveTo>
                    <a:pt x="750" y="0"/>
                  </a:moveTo>
                  <a:cubicBezTo>
                    <a:pt x="336" y="0"/>
                    <a:pt x="0" y="336"/>
                    <a:pt x="0" y="750"/>
                  </a:cubicBezTo>
                  <a:lnTo>
                    <a:pt x="0" y="3750"/>
                  </a:lnTo>
                  <a:cubicBezTo>
                    <a:pt x="0" y="4164"/>
                    <a:pt x="336" y="4500"/>
                    <a:pt x="750" y="4500"/>
                  </a:cubicBezTo>
                  <a:lnTo>
                    <a:pt x="5450" y="4500"/>
                  </a:lnTo>
                  <a:cubicBezTo>
                    <a:pt x="5864" y="4500"/>
                    <a:pt x="6200" y="4164"/>
                    <a:pt x="6200" y="3750"/>
                  </a:cubicBezTo>
                  <a:lnTo>
                    <a:pt x="6200" y="750"/>
                  </a:lnTo>
                  <a:cubicBezTo>
                    <a:pt x="6200" y="336"/>
                    <a:pt x="5864" y="0"/>
                    <a:pt x="5450" y="0"/>
                  </a:cubicBezTo>
                  <a:lnTo>
                    <a:pt x="750" y="0"/>
                  </a:lnTo>
                  <a:close/>
                </a:path>
              </a:pathLst>
            </a:custGeom>
            <a:grp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grpSp>
      <p:sp>
        <p:nvSpPr>
          <p:cNvPr id="1427" name="Rectangle 403"/>
          <p:cNvSpPr>
            <a:spLocks noChangeArrowheads="1"/>
          </p:cNvSpPr>
          <p:nvPr/>
        </p:nvSpPr>
        <p:spPr bwMode="auto">
          <a:xfrm>
            <a:off x="4768085" y="3109914"/>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428" name="Rectangle 404"/>
          <p:cNvSpPr>
            <a:spLocks noChangeArrowheads="1"/>
          </p:cNvSpPr>
          <p:nvPr/>
        </p:nvSpPr>
        <p:spPr bwMode="auto">
          <a:xfrm>
            <a:off x="4385440" y="3124201"/>
            <a:ext cx="831085" cy="4847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Calibri" pitchFamily="34" charset="0"/>
                <a:cs typeface="Arial" pitchFamily="34" charset="0"/>
              </a:rPr>
              <a:t>Digital Transmit  Rate </a:t>
            </a:r>
            <a:r>
              <a:rPr lang="en-US" sz="1050" dirty="0">
                <a:solidFill>
                  <a:srgbClr val="000000"/>
                </a:solidFill>
                <a:latin typeface="Calibri" pitchFamily="34" charset="0"/>
                <a:cs typeface="Arial" pitchFamily="34" charset="0"/>
              </a:rPr>
              <a:t>C</a:t>
            </a:r>
            <a:r>
              <a:rPr kumimoji="0" lang="en-US" sz="1050" b="0" i="0" u="none" strike="noStrike" cap="none" normalizeH="0" baseline="0" dirty="0">
                <a:ln>
                  <a:noFill/>
                </a:ln>
                <a:solidFill>
                  <a:srgbClr val="000000"/>
                </a:solidFill>
                <a:effectLst/>
                <a:latin typeface="Calibri" pitchFamily="34" charset="0"/>
                <a:cs typeface="Arial" pitchFamily="34" charset="0"/>
              </a:rPr>
              <a:t>ontrol </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430" name="Rectangle 406"/>
          <p:cNvSpPr>
            <a:spLocks noChangeArrowheads="1"/>
          </p:cNvSpPr>
          <p:nvPr/>
        </p:nvSpPr>
        <p:spPr bwMode="auto">
          <a:xfrm>
            <a:off x="5069709" y="3549651"/>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437" name="Rectangle 413"/>
          <p:cNvSpPr>
            <a:spLocks noChangeArrowheads="1"/>
          </p:cNvSpPr>
          <p:nvPr/>
        </p:nvSpPr>
        <p:spPr bwMode="auto">
          <a:xfrm>
            <a:off x="4768085" y="4135439"/>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438" name="Rectangle 414"/>
          <p:cNvSpPr>
            <a:spLocks noChangeArrowheads="1"/>
          </p:cNvSpPr>
          <p:nvPr/>
        </p:nvSpPr>
        <p:spPr bwMode="auto">
          <a:xfrm>
            <a:off x="4267200" y="4192028"/>
            <a:ext cx="984251" cy="323165"/>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Calibri" pitchFamily="34" charset="0"/>
                <a:cs typeface="Arial" pitchFamily="34" charset="0"/>
              </a:rPr>
              <a:t>Digital Transmit  Power Control</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440" name="Rectangle 416"/>
          <p:cNvSpPr>
            <a:spLocks noChangeArrowheads="1"/>
          </p:cNvSpPr>
          <p:nvPr/>
        </p:nvSpPr>
        <p:spPr bwMode="auto">
          <a:xfrm>
            <a:off x="5115748" y="45751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grpSp>
        <p:nvGrpSpPr>
          <p:cNvPr id="6" name="Group 467"/>
          <p:cNvGrpSpPr>
            <a:grpSpLocks/>
          </p:cNvGrpSpPr>
          <p:nvPr/>
        </p:nvGrpSpPr>
        <p:grpSpPr bwMode="auto">
          <a:xfrm>
            <a:off x="3340924" y="4992688"/>
            <a:ext cx="2816225" cy="547688"/>
            <a:chOff x="2183" y="3145"/>
            <a:chExt cx="1774" cy="345"/>
          </a:xfrm>
        </p:grpSpPr>
        <p:sp>
          <p:nvSpPr>
            <p:cNvPr id="1441" name="Rectangle 417"/>
            <p:cNvSpPr>
              <a:spLocks noChangeArrowheads="1"/>
            </p:cNvSpPr>
            <p:nvPr/>
          </p:nvSpPr>
          <p:spPr bwMode="auto">
            <a:xfrm>
              <a:off x="2190" y="3159"/>
              <a:ext cx="1767" cy="331"/>
            </a:xfrm>
            <a:prstGeom prst="rect">
              <a:avLst/>
            </a:prstGeom>
            <a:solidFill>
              <a:srgbClr val="62242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pic>
          <p:nvPicPr>
            <p:cNvPr id="1442" name="Picture 418"/>
            <p:cNvPicPr>
              <a:picLocks noChangeAspect="1" noChangeArrowheads="1"/>
            </p:cNvPicPr>
            <p:nvPr/>
          </p:nvPicPr>
          <p:blipFill>
            <a:blip r:embed="rId6" cstate="print"/>
            <a:srcRect/>
            <a:stretch>
              <a:fillRect/>
            </a:stretch>
          </p:blipFill>
          <p:spPr bwMode="auto">
            <a:xfrm>
              <a:off x="2190" y="3159"/>
              <a:ext cx="1767" cy="331"/>
            </a:xfrm>
            <a:prstGeom prst="rect">
              <a:avLst/>
            </a:prstGeom>
            <a:noFill/>
            <a:ln w="9525">
              <a:noFill/>
              <a:miter lim="800000"/>
              <a:headEnd/>
              <a:tailEnd/>
            </a:ln>
          </p:spPr>
        </p:pic>
        <p:sp>
          <p:nvSpPr>
            <p:cNvPr id="1443" name="Rectangle 419"/>
            <p:cNvSpPr>
              <a:spLocks noChangeArrowheads="1"/>
            </p:cNvSpPr>
            <p:nvPr/>
          </p:nvSpPr>
          <p:spPr bwMode="auto">
            <a:xfrm>
              <a:off x="2190" y="3159"/>
              <a:ext cx="1767" cy="331"/>
            </a:xfrm>
            <a:prstGeom prst="rect">
              <a:avLst/>
            </a:prstGeom>
            <a:solidFill>
              <a:srgbClr val="62242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44" name="Rectangle 420"/>
            <p:cNvSpPr>
              <a:spLocks noChangeArrowheads="1"/>
            </p:cNvSpPr>
            <p:nvPr/>
          </p:nvSpPr>
          <p:spPr bwMode="auto">
            <a:xfrm>
              <a:off x="2183" y="3145"/>
              <a:ext cx="1767" cy="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45" name="Rectangle 421"/>
            <p:cNvSpPr>
              <a:spLocks noChangeArrowheads="1"/>
            </p:cNvSpPr>
            <p:nvPr/>
          </p:nvSpPr>
          <p:spPr bwMode="auto">
            <a:xfrm>
              <a:off x="2183" y="3172"/>
              <a:ext cx="1767" cy="11"/>
            </a:xfrm>
            <a:prstGeom prst="rect">
              <a:avLst/>
            </a:prstGeom>
            <a:solidFill>
              <a:srgbClr val="FEFE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46" name="Rectangle 422"/>
            <p:cNvSpPr>
              <a:spLocks noChangeArrowheads="1"/>
            </p:cNvSpPr>
            <p:nvPr/>
          </p:nvSpPr>
          <p:spPr bwMode="auto">
            <a:xfrm>
              <a:off x="2183" y="3183"/>
              <a:ext cx="1767" cy="19"/>
            </a:xfrm>
            <a:prstGeom prst="rect">
              <a:avLst/>
            </a:prstGeom>
            <a:solidFill>
              <a:srgbClr val="FEFC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47" name="Rectangle 423"/>
            <p:cNvSpPr>
              <a:spLocks noChangeArrowheads="1"/>
            </p:cNvSpPr>
            <p:nvPr/>
          </p:nvSpPr>
          <p:spPr bwMode="auto">
            <a:xfrm>
              <a:off x="2183" y="3202"/>
              <a:ext cx="1767" cy="7"/>
            </a:xfrm>
            <a:prstGeom prst="rect">
              <a:avLst/>
            </a:prstGeom>
            <a:solidFill>
              <a:srgbClr val="FDFB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48" name="Rectangle 424"/>
            <p:cNvSpPr>
              <a:spLocks noChangeArrowheads="1"/>
            </p:cNvSpPr>
            <p:nvPr/>
          </p:nvSpPr>
          <p:spPr bwMode="auto">
            <a:xfrm>
              <a:off x="2183" y="3209"/>
              <a:ext cx="1767" cy="13"/>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49" name="Rectangle 425"/>
            <p:cNvSpPr>
              <a:spLocks noChangeArrowheads="1"/>
            </p:cNvSpPr>
            <p:nvPr/>
          </p:nvSpPr>
          <p:spPr bwMode="auto">
            <a:xfrm>
              <a:off x="2183" y="3222"/>
              <a:ext cx="1767" cy="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0" name="Rectangle 426"/>
            <p:cNvSpPr>
              <a:spLocks noChangeArrowheads="1"/>
            </p:cNvSpPr>
            <p:nvPr/>
          </p:nvSpPr>
          <p:spPr bwMode="auto">
            <a:xfrm>
              <a:off x="2183" y="3231"/>
              <a:ext cx="1767" cy="7"/>
            </a:xfrm>
            <a:prstGeom prst="rect">
              <a:avLst/>
            </a:prstGeom>
            <a:solidFill>
              <a:srgbClr val="FBF6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1" name="Rectangle 427"/>
            <p:cNvSpPr>
              <a:spLocks noChangeArrowheads="1"/>
            </p:cNvSpPr>
            <p:nvPr/>
          </p:nvSpPr>
          <p:spPr bwMode="auto">
            <a:xfrm>
              <a:off x="2183" y="3238"/>
              <a:ext cx="1767" cy="8"/>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2" name="Rectangle 428"/>
            <p:cNvSpPr>
              <a:spLocks noChangeArrowheads="1"/>
            </p:cNvSpPr>
            <p:nvPr/>
          </p:nvSpPr>
          <p:spPr bwMode="auto">
            <a:xfrm>
              <a:off x="2183" y="3246"/>
              <a:ext cx="1767" cy="5"/>
            </a:xfrm>
            <a:prstGeom prst="rect">
              <a:avLst/>
            </a:prstGeom>
            <a:solidFill>
              <a:srgbClr val="FAF3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3" name="Rectangle 429"/>
            <p:cNvSpPr>
              <a:spLocks noChangeArrowheads="1"/>
            </p:cNvSpPr>
            <p:nvPr/>
          </p:nvSpPr>
          <p:spPr bwMode="auto">
            <a:xfrm>
              <a:off x="2183" y="3251"/>
              <a:ext cx="1767" cy="6"/>
            </a:xfrm>
            <a:prstGeom prst="rect">
              <a:avLst/>
            </a:prstGeom>
            <a:solidFill>
              <a:srgbClr val="F9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4" name="Rectangle 430"/>
            <p:cNvSpPr>
              <a:spLocks noChangeArrowheads="1"/>
            </p:cNvSpPr>
            <p:nvPr/>
          </p:nvSpPr>
          <p:spPr bwMode="auto">
            <a:xfrm>
              <a:off x="2183" y="3257"/>
              <a:ext cx="1767" cy="5"/>
            </a:xfrm>
            <a:prstGeom prst="rect">
              <a:avLst/>
            </a:prstGeom>
            <a:solidFill>
              <a:srgbClr val="F9F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5" name="Rectangle 431"/>
            <p:cNvSpPr>
              <a:spLocks noChangeArrowheads="1"/>
            </p:cNvSpPr>
            <p:nvPr/>
          </p:nvSpPr>
          <p:spPr bwMode="auto">
            <a:xfrm>
              <a:off x="2183" y="3262"/>
              <a:ext cx="1767" cy="7"/>
            </a:xfrm>
            <a:prstGeom prst="rect">
              <a:avLst/>
            </a:prstGeom>
            <a:solidFill>
              <a:srgbClr val="F8EE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6" name="Rectangle 432"/>
            <p:cNvSpPr>
              <a:spLocks noChangeArrowheads="1"/>
            </p:cNvSpPr>
            <p:nvPr/>
          </p:nvSpPr>
          <p:spPr bwMode="auto">
            <a:xfrm>
              <a:off x="2183" y="3269"/>
              <a:ext cx="1767" cy="6"/>
            </a:xfrm>
            <a:prstGeom prst="rect">
              <a:avLst/>
            </a:prstGeom>
            <a:solidFill>
              <a:srgbClr val="F8EC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7" name="Rectangle 433"/>
            <p:cNvSpPr>
              <a:spLocks noChangeArrowheads="1"/>
            </p:cNvSpPr>
            <p:nvPr/>
          </p:nvSpPr>
          <p:spPr bwMode="auto">
            <a:xfrm>
              <a:off x="2183" y="3275"/>
              <a:ext cx="1767" cy="4"/>
            </a:xfrm>
            <a:prstGeom prst="rect">
              <a:avLst/>
            </a:prstGeom>
            <a:solidFill>
              <a:srgbClr val="F7EB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8" name="Rectangle 434"/>
            <p:cNvSpPr>
              <a:spLocks noChangeArrowheads="1"/>
            </p:cNvSpPr>
            <p:nvPr/>
          </p:nvSpPr>
          <p:spPr bwMode="auto">
            <a:xfrm>
              <a:off x="2183" y="3279"/>
              <a:ext cx="1767" cy="5"/>
            </a:xfrm>
            <a:prstGeom prst="rect">
              <a:avLst/>
            </a:prstGeom>
            <a:solidFill>
              <a:srgbClr val="F6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9" name="Rectangle 435"/>
            <p:cNvSpPr>
              <a:spLocks noChangeArrowheads="1"/>
            </p:cNvSpPr>
            <p:nvPr/>
          </p:nvSpPr>
          <p:spPr bwMode="auto">
            <a:xfrm>
              <a:off x="2183" y="3284"/>
              <a:ext cx="1767" cy="4"/>
            </a:xfrm>
            <a:prstGeom prst="rect">
              <a:avLst/>
            </a:prstGeom>
            <a:solidFill>
              <a:srgbClr val="F6E8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0" name="Rectangle 436"/>
            <p:cNvSpPr>
              <a:spLocks noChangeArrowheads="1"/>
            </p:cNvSpPr>
            <p:nvPr/>
          </p:nvSpPr>
          <p:spPr bwMode="auto">
            <a:xfrm>
              <a:off x="2183" y="3288"/>
              <a:ext cx="1767" cy="5"/>
            </a:xfrm>
            <a:prstGeom prst="rect">
              <a:avLst/>
            </a:prstGeom>
            <a:solidFill>
              <a:srgbClr val="F5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1" name="Rectangle 437"/>
            <p:cNvSpPr>
              <a:spLocks noChangeArrowheads="1"/>
            </p:cNvSpPr>
            <p:nvPr/>
          </p:nvSpPr>
          <p:spPr bwMode="auto">
            <a:xfrm>
              <a:off x="2183" y="3293"/>
              <a:ext cx="1767" cy="4"/>
            </a:xfrm>
            <a:prstGeom prst="rect">
              <a:avLst/>
            </a:prstGeom>
            <a:solidFill>
              <a:srgbClr val="F5E5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2" name="Rectangle 438"/>
            <p:cNvSpPr>
              <a:spLocks noChangeArrowheads="1"/>
            </p:cNvSpPr>
            <p:nvPr/>
          </p:nvSpPr>
          <p:spPr bwMode="auto">
            <a:xfrm>
              <a:off x="2183" y="3297"/>
              <a:ext cx="1767" cy="5"/>
            </a:xfrm>
            <a:prstGeom prst="rect">
              <a:avLst/>
            </a:prstGeom>
            <a:solidFill>
              <a:srgbClr val="F4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3" name="Rectangle 439"/>
            <p:cNvSpPr>
              <a:spLocks noChangeArrowheads="1"/>
            </p:cNvSpPr>
            <p:nvPr/>
          </p:nvSpPr>
          <p:spPr bwMode="auto">
            <a:xfrm>
              <a:off x="2183" y="3302"/>
              <a:ext cx="1767" cy="4"/>
            </a:xfrm>
            <a:prstGeom prst="rect">
              <a:avLst/>
            </a:prstGeom>
            <a:solidFill>
              <a:srgbClr val="F3E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4" name="Rectangle 440"/>
            <p:cNvSpPr>
              <a:spLocks noChangeArrowheads="1"/>
            </p:cNvSpPr>
            <p:nvPr/>
          </p:nvSpPr>
          <p:spPr bwMode="auto">
            <a:xfrm>
              <a:off x="2183" y="3306"/>
              <a:ext cx="1767" cy="6"/>
            </a:xfrm>
            <a:prstGeom prst="rect">
              <a:avLst/>
            </a:prstGeom>
            <a:solidFill>
              <a:srgbClr val="F3E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5" name="Rectangle 441"/>
            <p:cNvSpPr>
              <a:spLocks noChangeArrowheads="1"/>
            </p:cNvSpPr>
            <p:nvPr/>
          </p:nvSpPr>
          <p:spPr bwMode="auto">
            <a:xfrm>
              <a:off x="2183" y="3312"/>
              <a:ext cx="1767" cy="3"/>
            </a:xfrm>
            <a:prstGeom prst="rect">
              <a:avLst/>
            </a:prstGeom>
            <a:solidFill>
              <a:srgbClr val="F2DF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6" name="Rectangle 442"/>
            <p:cNvSpPr>
              <a:spLocks noChangeArrowheads="1"/>
            </p:cNvSpPr>
            <p:nvPr/>
          </p:nvSpPr>
          <p:spPr bwMode="auto">
            <a:xfrm>
              <a:off x="2183" y="3315"/>
              <a:ext cx="1767" cy="4"/>
            </a:xfrm>
            <a:prstGeom prst="rect">
              <a:avLst/>
            </a:prstGeom>
            <a:solidFill>
              <a:srgbClr val="F2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7" name="Rectangle 443"/>
            <p:cNvSpPr>
              <a:spLocks noChangeArrowheads="1"/>
            </p:cNvSpPr>
            <p:nvPr/>
          </p:nvSpPr>
          <p:spPr bwMode="auto">
            <a:xfrm>
              <a:off x="2183" y="3319"/>
              <a:ext cx="1767" cy="4"/>
            </a:xfrm>
            <a:prstGeom prst="rect">
              <a:avLst/>
            </a:prstGeom>
            <a:solidFill>
              <a:srgbClr val="F1DC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8" name="Rectangle 444"/>
            <p:cNvSpPr>
              <a:spLocks noChangeArrowheads="1"/>
            </p:cNvSpPr>
            <p:nvPr/>
          </p:nvSpPr>
          <p:spPr bwMode="auto">
            <a:xfrm>
              <a:off x="2183" y="3323"/>
              <a:ext cx="1767" cy="4"/>
            </a:xfrm>
            <a:prstGeom prst="rect">
              <a:avLst/>
            </a:prstGeom>
            <a:solidFill>
              <a:srgbClr val="F1DAD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69" name="Rectangle 445"/>
            <p:cNvSpPr>
              <a:spLocks noChangeArrowheads="1"/>
            </p:cNvSpPr>
            <p:nvPr/>
          </p:nvSpPr>
          <p:spPr bwMode="auto">
            <a:xfrm>
              <a:off x="2183" y="3327"/>
              <a:ext cx="1767" cy="5"/>
            </a:xfrm>
            <a:prstGeom prst="rect">
              <a:avLst/>
            </a:prstGeom>
            <a:solidFill>
              <a:srgbClr val="F0D9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0" name="Rectangle 446"/>
            <p:cNvSpPr>
              <a:spLocks noChangeArrowheads="1"/>
            </p:cNvSpPr>
            <p:nvPr/>
          </p:nvSpPr>
          <p:spPr bwMode="auto">
            <a:xfrm>
              <a:off x="2183" y="3332"/>
              <a:ext cx="1767" cy="4"/>
            </a:xfrm>
            <a:prstGeom prst="rect">
              <a:avLst/>
            </a:prstGeom>
            <a:solidFill>
              <a:srgbClr val="F0D7D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1" name="Rectangle 447"/>
            <p:cNvSpPr>
              <a:spLocks noChangeArrowheads="1"/>
            </p:cNvSpPr>
            <p:nvPr/>
          </p:nvSpPr>
          <p:spPr bwMode="auto">
            <a:xfrm>
              <a:off x="2183" y="3336"/>
              <a:ext cx="1767" cy="3"/>
            </a:xfrm>
            <a:prstGeom prst="rect">
              <a:avLst/>
            </a:prstGeom>
            <a:solidFill>
              <a:srgbClr val="EFD6D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2" name="Rectangle 448"/>
            <p:cNvSpPr>
              <a:spLocks noChangeArrowheads="1"/>
            </p:cNvSpPr>
            <p:nvPr/>
          </p:nvSpPr>
          <p:spPr bwMode="auto">
            <a:xfrm>
              <a:off x="2183" y="3339"/>
              <a:ext cx="1767" cy="5"/>
            </a:xfrm>
            <a:prstGeom prst="rect">
              <a:avLst/>
            </a:prstGeom>
            <a:solidFill>
              <a:srgbClr val="EF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3" name="Rectangle 449"/>
            <p:cNvSpPr>
              <a:spLocks noChangeArrowheads="1"/>
            </p:cNvSpPr>
            <p:nvPr/>
          </p:nvSpPr>
          <p:spPr bwMode="auto">
            <a:xfrm>
              <a:off x="2183" y="3344"/>
              <a:ext cx="1767" cy="5"/>
            </a:xfrm>
            <a:prstGeom prst="rect">
              <a:avLst/>
            </a:prstGeom>
            <a:solidFill>
              <a:srgbClr val="EED3D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4" name="Rectangle 450"/>
            <p:cNvSpPr>
              <a:spLocks noChangeArrowheads="1"/>
            </p:cNvSpPr>
            <p:nvPr/>
          </p:nvSpPr>
          <p:spPr bwMode="auto">
            <a:xfrm>
              <a:off x="2183" y="3349"/>
              <a:ext cx="1767" cy="3"/>
            </a:xfrm>
            <a:prstGeom prst="rect">
              <a:avLst/>
            </a:prstGeom>
            <a:solidFill>
              <a:srgbClr val="EED1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5" name="Rectangle 451"/>
            <p:cNvSpPr>
              <a:spLocks noChangeArrowheads="1"/>
            </p:cNvSpPr>
            <p:nvPr/>
          </p:nvSpPr>
          <p:spPr bwMode="auto">
            <a:xfrm>
              <a:off x="2183" y="3352"/>
              <a:ext cx="1767" cy="6"/>
            </a:xfrm>
            <a:prstGeom prst="rect">
              <a:avLst/>
            </a:prstGeom>
            <a:solidFill>
              <a:srgbClr val="EDD0C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6" name="Rectangle 452"/>
            <p:cNvSpPr>
              <a:spLocks noChangeArrowheads="1"/>
            </p:cNvSpPr>
            <p:nvPr/>
          </p:nvSpPr>
          <p:spPr bwMode="auto">
            <a:xfrm>
              <a:off x="2183" y="3358"/>
              <a:ext cx="1767" cy="3"/>
            </a:xfrm>
            <a:prstGeom prst="rect">
              <a:avLst/>
            </a:prstGeom>
            <a:solidFill>
              <a:srgbClr val="ECCEC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7" name="Rectangle 453"/>
            <p:cNvSpPr>
              <a:spLocks noChangeArrowheads="1"/>
            </p:cNvSpPr>
            <p:nvPr/>
          </p:nvSpPr>
          <p:spPr bwMode="auto">
            <a:xfrm>
              <a:off x="2183" y="3361"/>
              <a:ext cx="1767" cy="6"/>
            </a:xfrm>
            <a:prstGeom prst="rect">
              <a:avLst/>
            </a:prstGeom>
            <a:solidFill>
              <a:srgbClr val="ECC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8" name="Rectangle 454"/>
            <p:cNvSpPr>
              <a:spLocks noChangeArrowheads="1"/>
            </p:cNvSpPr>
            <p:nvPr/>
          </p:nvSpPr>
          <p:spPr bwMode="auto">
            <a:xfrm>
              <a:off x="2183" y="3367"/>
              <a:ext cx="1767" cy="4"/>
            </a:xfrm>
            <a:prstGeom prst="rect">
              <a:avLst/>
            </a:prstGeom>
            <a:solidFill>
              <a:srgbClr val="EBCBC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79" name="Rectangle 455"/>
            <p:cNvSpPr>
              <a:spLocks noChangeArrowheads="1"/>
            </p:cNvSpPr>
            <p:nvPr/>
          </p:nvSpPr>
          <p:spPr bwMode="auto">
            <a:xfrm>
              <a:off x="2183" y="3371"/>
              <a:ext cx="1767" cy="7"/>
            </a:xfrm>
            <a:prstGeom prst="rect">
              <a:avLst/>
            </a:prstGeom>
            <a:solidFill>
              <a:srgbClr val="EBCAC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0" name="Rectangle 456"/>
            <p:cNvSpPr>
              <a:spLocks noChangeArrowheads="1"/>
            </p:cNvSpPr>
            <p:nvPr/>
          </p:nvSpPr>
          <p:spPr bwMode="auto">
            <a:xfrm>
              <a:off x="2183" y="3378"/>
              <a:ext cx="1767" cy="5"/>
            </a:xfrm>
            <a:prstGeom prst="rect">
              <a:avLst/>
            </a:prstGeom>
            <a:solidFill>
              <a:srgbClr val="EAC8C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1" name="Rectangle 457"/>
            <p:cNvSpPr>
              <a:spLocks noChangeArrowheads="1"/>
            </p:cNvSpPr>
            <p:nvPr/>
          </p:nvSpPr>
          <p:spPr bwMode="auto">
            <a:xfrm>
              <a:off x="2183" y="3383"/>
              <a:ext cx="1767" cy="6"/>
            </a:xfrm>
            <a:prstGeom prst="rect">
              <a:avLst/>
            </a:prstGeom>
            <a:solidFill>
              <a:srgbClr val="EAC6C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2" name="Rectangle 458"/>
            <p:cNvSpPr>
              <a:spLocks noChangeArrowheads="1"/>
            </p:cNvSpPr>
            <p:nvPr/>
          </p:nvSpPr>
          <p:spPr bwMode="auto">
            <a:xfrm>
              <a:off x="2183" y="3389"/>
              <a:ext cx="1767" cy="7"/>
            </a:xfrm>
            <a:prstGeom prst="rect">
              <a:avLst/>
            </a:prstGeom>
            <a:solidFill>
              <a:srgbClr val="E9C5C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3" name="Rectangle 459"/>
            <p:cNvSpPr>
              <a:spLocks noChangeArrowheads="1"/>
            </p:cNvSpPr>
            <p:nvPr/>
          </p:nvSpPr>
          <p:spPr bwMode="auto">
            <a:xfrm>
              <a:off x="2183" y="3396"/>
              <a:ext cx="1767" cy="4"/>
            </a:xfrm>
            <a:prstGeom prst="rect">
              <a:avLst/>
            </a:prstGeom>
            <a:solidFill>
              <a:srgbClr val="E9C3C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4" name="Rectangle 460"/>
            <p:cNvSpPr>
              <a:spLocks noChangeArrowheads="1"/>
            </p:cNvSpPr>
            <p:nvPr/>
          </p:nvSpPr>
          <p:spPr bwMode="auto">
            <a:xfrm>
              <a:off x="2183" y="3400"/>
              <a:ext cx="1767" cy="9"/>
            </a:xfrm>
            <a:prstGeom prst="rect">
              <a:avLst/>
            </a:prstGeom>
            <a:solidFill>
              <a:srgbClr val="E8C2C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5" name="Rectangle 461"/>
            <p:cNvSpPr>
              <a:spLocks noChangeArrowheads="1"/>
            </p:cNvSpPr>
            <p:nvPr/>
          </p:nvSpPr>
          <p:spPr bwMode="auto">
            <a:xfrm>
              <a:off x="2183" y="3409"/>
              <a:ext cx="1767" cy="6"/>
            </a:xfrm>
            <a:prstGeom prst="rect">
              <a:avLst/>
            </a:prstGeom>
            <a:solidFill>
              <a:srgbClr val="E8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6" name="Rectangle 462"/>
            <p:cNvSpPr>
              <a:spLocks noChangeArrowheads="1"/>
            </p:cNvSpPr>
            <p:nvPr/>
          </p:nvSpPr>
          <p:spPr bwMode="auto">
            <a:xfrm>
              <a:off x="2183" y="3415"/>
              <a:ext cx="1767" cy="10"/>
            </a:xfrm>
            <a:prstGeom prst="rect">
              <a:avLst/>
            </a:prstGeom>
            <a:solidFill>
              <a:srgbClr val="E7BFB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7" name="Rectangle 463"/>
            <p:cNvSpPr>
              <a:spLocks noChangeArrowheads="1"/>
            </p:cNvSpPr>
            <p:nvPr/>
          </p:nvSpPr>
          <p:spPr bwMode="auto">
            <a:xfrm>
              <a:off x="2183" y="3425"/>
              <a:ext cx="1767" cy="13"/>
            </a:xfrm>
            <a:prstGeom prst="rect">
              <a:avLst/>
            </a:prstGeom>
            <a:solidFill>
              <a:srgbClr val="E7BD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8" name="Rectangle 464"/>
            <p:cNvSpPr>
              <a:spLocks noChangeArrowheads="1"/>
            </p:cNvSpPr>
            <p:nvPr/>
          </p:nvSpPr>
          <p:spPr bwMode="auto">
            <a:xfrm>
              <a:off x="2183" y="3438"/>
              <a:ext cx="1767" cy="19"/>
            </a:xfrm>
            <a:prstGeom prst="rect">
              <a:avLst/>
            </a:prstGeom>
            <a:solidFill>
              <a:srgbClr val="E6BBB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89" name="Rectangle 465"/>
            <p:cNvSpPr>
              <a:spLocks noChangeArrowheads="1"/>
            </p:cNvSpPr>
            <p:nvPr/>
          </p:nvSpPr>
          <p:spPr bwMode="auto">
            <a:xfrm>
              <a:off x="2183" y="3457"/>
              <a:ext cx="1767" cy="19"/>
            </a:xfrm>
            <a:prstGeom prst="rect">
              <a:avLst/>
            </a:prstGeom>
            <a:solidFill>
              <a:srgbClr val="E5B8B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90" name="Rectangle 466"/>
            <p:cNvSpPr>
              <a:spLocks noChangeArrowheads="1"/>
            </p:cNvSpPr>
            <p:nvPr/>
          </p:nvSpPr>
          <p:spPr bwMode="auto">
            <a:xfrm>
              <a:off x="2183" y="3146"/>
              <a:ext cx="1767" cy="330"/>
            </a:xfrm>
            <a:prstGeom prst="rect">
              <a:avLst/>
            </a:prstGeom>
            <a:noFill/>
            <a:ln w="11113" cap="rnd">
              <a:solidFill>
                <a:srgbClr val="D995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1492" name="Rectangle 468"/>
          <p:cNvSpPr>
            <a:spLocks noChangeArrowheads="1"/>
          </p:cNvSpPr>
          <p:nvPr/>
        </p:nvSpPr>
        <p:spPr bwMode="auto">
          <a:xfrm>
            <a:off x="4744273" y="5037139"/>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493" name="Rectangle 469"/>
          <p:cNvSpPr>
            <a:spLocks noChangeArrowheads="1"/>
          </p:cNvSpPr>
          <p:nvPr/>
        </p:nvSpPr>
        <p:spPr bwMode="auto">
          <a:xfrm>
            <a:off x="3552113" y="5208932"/>
            <a:ext cx="2489423"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rgbClr val="000000"/>
                </a:solidFill>
                <a:effectLst/>
                <a:latin typeface="Calibri" pitchFamily="34" charset="0"/>
                <a:cs typeface="Arial" pitchFamily="34" charset="0"/>
              </a:rPr>
              <a:t>DSRC Radio (802.11p MAC/PHY layers)</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494" name="Rectangle 470"/>
          <p:cNvSpPr>
            <a:spLocks noChangeArrowheads="1"/>
          </p:cNvSpPr>
          <p:nvPr/>
        </p:nvSpPr>
        <p:spPr bwMode="auto">
          <a:xfrm>
            <a:off x="5549135" y="53117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grpSp>
        <p:nvGrpSpPr>
          <p:cNvPr id="7" name="Group 473"/>
          <p:cNvGrpSpPr>
            <a:grpSpLocks/>
          </p:cNvGrpSpPr>
          <p:nvPr/>
        </p:nvGrpSpPr>
        <p:grpSpPr bwMode="auto">
          <a:xfrm>
            <a:off x="2536061" y="6026151"/>
            <a:ext cx="4537075" cy="338138"/>
            <a:chOff x="1676" y="3796"/>
            <a:chExt cx="2858" cy="213"/>
          </a:xfrm>
        </p:grpSpPr>
        <p:sp>
          <p:nvSpPr>
            <p:cNvPr id="1495" name="Freeform 471"/>
            <p:cNvSpPr>
              <a:spLocks/>
            </p:cNvSpPr>
            <p:nvPr/>
          </p:nvSpPr>
          <p:spPr bwMode="auto">
            <a:xfrm>
              <a:off x="1676" y="3796"/>
              <a:ext cx="2858" cy="213"/>
            </a:xfrm>
            <a:custGeom>
              <a:avLst/>
              <a:gdLst/>
              <a:ahLst/>
              <a:cxnLst>
                <a:cxn ang="0">
                  <a:pos x="0" y="107"/>
                </a:cxn>
                <a:cxn ang="0">
                  <a:pos x="571" y="213"/>
                </a:cxn>
                <a:cxn ang="0">
                  <a:pos x="571" y="160"/>
                </a:cxn>
                <a:cxn ang="0">
                  <a:pos x="2287" y="160"/>
                </a:cxn>
                <a:cxn ang="0">
                  <a:pos x="2287" y="213"/>
                </a:cxn>
                <a:cxn ang="0">
                  <a:pos x="2858" y="107"/>
                </a:cxn>
                <a:cxn ang="0">
                  <a:pos x="2287" y="0"/>
                </a:cxn>
                <a:cxn ang="0">
                  <a:pos x="2287" y="53"/>
                </a:cxn>
                <a:cxn ang="0">
                  <a:pos x="571" y="53"/>
                </a:cxn>
                <a:cxn ang="0">
                  <a:pos x="571" y="0"/>
                </a:cxn>
                <a:cxn ang="0">
                  <a:pos x="0" y="107"/>
                </a:cxn>
              </a:cxnLst>
              <a:rect l="0" t="0" r="r" b="b"/>
              <a:pathLst>
                <a:path w="2858" h="213">
                  <a:moveTo>
                    <a:pt x="0" y="107"/>
                  </a:moveTo>
                  <a:lnTo>
                    <a:pt x="571" y="213"/>
                  </a:lnTo>
                  <a:lnTo>
                    <a:pt x="571" y="160"/>
                  </a:lnTo>
                  <a:lnTo>
                    <a:pt x="2287" y="160"/>
                  </a:lnTo>
                  <a:lnTo>
                    <a:pt x="2287" y="213"/>
                  </a:lnTo>
                  <a:lnTo>
                    <a:pt x="2858" y="107"/>
                  </a:lnTo>
                  <a:lnTo>
                    <a:pt x="2287" y="0"/>
                  </a:lnTo>
                  <a:lnTo>
                    <a:pt x="2287" y="53"/>
                  </a:lnTo>
                  <a:lnTo>
                    <a:pt x="571" y="53"/>
                  </a:lnTo>
                  <a:lnTo>
                    <a:pt x="571" y="0"/>
                  </a:lnTo>
                  <a:lnTo>
                    <a:pt x="0" y="10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96" name="Freeform 472"/>
            <p:cNvSpPr>
              <a:spLocks/>
            </p:cNvSpPr>
            <p:nvPr/>
          </p:nvSpPr>
          <p:spPr bwMode="auto">
            <a:xfrm>
              <a:off x="1676" y="3796"/>
              <a:ext cx="2858" cy="213"/>
            </a:xfrm>
            <a:custGeom>
              <a:avLst/>
              <a:gdLst/>
              <a:ahLst/>
              <a:cxnLst>
                <a:cxn ang="0">
                  <a:pos x="0" y="107"/>
                </a:cxn>
                <a:cxn ang="0">
                  <a:pos x="571" y="213"/>
                </a:cxn>
                <a:cxn ang="0">
                  <a:pos x="571" y="160"/>
                </a:cxn>
                <a:cxn ang="0">
                  <a:pos x="2287" y="160"/>
                </a:cxn>
                <a:cxn ang="0">
                  <a:pos x="2287" y="213"/>
                </a:cxn>
                <a:cxn ang="0">
                  <a:pos x="2858" y="107"/>
                </a:cxn>
                <a:cxn ang="0">
                  <a:pos x="2287" y="0"/>
                </a:cxn>
                <a:cxn ang="0">
                  <a:pos x="2287" y="53"/>
                </a:cxn>
                <a:cxn ang="0">
                  <a:pos x="571" y="53"/>
                </a:cxn>
                <a:cxn ang="0">
                  <a:pos x="571" y="0"/>
                </a:cxn>
                <a:cxn ang="0">
                  <a:pos x="0" y="107"/>
                </a:cxn>
              </a:cxnLst>
              <a:rect l="0" t="0" r="r" b="b"/>
              <a:pathLst>
                <a:path w="2858" h="213">
                  <a:moveTo>
                    <a:pt x="0" y="107"/>
                  </a:moveTo>
                  <a:lnTo>
                    <a:pt x="571" y="213"/>
                  </a:lnTo>
                  <a:lnTo>
                    <a:pt x="571" y="160"/>
                  </a:lnTo>
                  <a:lnTo>
                    <a:pt x="2287" y="160"/>
                  </a:lnTo>
                  <a:lnTo>
                    <a:pt x="2287" y="213"/>
                  </a:lnTo>
                  <a:lnTo>
                    <a:pt x="2858" y="107"/>
                  </a:lnTo>
                  <a:lnTo>
                    <a:pt x="2287" y="0"/>
                  </a:lnTo>
                  <a:lnTo>
                    <a:pt x="2287" y="53"/>
                  </a:lnTo>
                  <a:lnTo>
                    <a:pt x="571" y="53"/>
                  </a:lnTo>
                  <a:lnTo>
                    <a:pt x="571" y="0"/>
                  </a:lnTo>
                  <a:lnTo>
                    <a:pt x="0" y="107"/>
                  </a:lnTo>
                  <a:close/>
                </a:path>
              </a:pathLst>
            </a:custGeom>
            <a:noFill/>
            <a:ln w="26988" cap="rnd">
              <a:solidFill>
                <a:srgbClr val="C050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1498" name="Rectangle 474"/>
          <p:cNvSpPr>
            <a:spLocks noChangeArrowheads="1"/>
          </p:cNvSpPr>
          <p:nvPr/>
        </p:nvSpPr>
        <p:spPr bwMode="auto">
          <a:xfrm>
            <a:off x="4458524" y="6137276"/>
            <a:ext cx="890822"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Calibri" pitchFamily="34" charset="0"/>
                <a:cs typeface="Arial" pitchFamily="34" charset="0"/>
              </a:rPr>
              <a:t>Radio Channel</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499" name="Rectangle 475"/>
          <p:cNvSpPr>
            <a:spLocks noChangeArrowheads="1"/>
          </p:cNvSpPr>
          <p:nvPr/>
        </p:nvSpPr>
        <p:spPr bwMode="auto">
          <a:xfrm>
            <a:off x="5150673" y="61372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500" name="Line 476"/>
          <p:cNvSpPr>
            <a:spLocks noChangeShapeType="1"/>
          </p:cNvSpPr>
          <p:nvPr/>
        </p:nvSpPr>
        <p:spPr bwMode="auto">
          <a:xfrm>
            <a:off x="6146035" y="5243513"/>
            <a:ext cx="685800" cy="7938"/>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1" name="Line 477"/>
          <p:cNvSpPr>
            <a:spLocks noChangeShapeType="1"/>
          </p:cNvSpPr>
          <p:nvPr/>
        </p:nvSpPr>
        <p:spPr bwMode="auto">
          <a:xfrm flipV="1">
            <a:off x="6831835" y="2543176"/>
            <a:ext cx="1588" cy="2708275"/>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2" name="Freeform 478"/>
          <p:cNvSpPr>
            <a:spLocks noEditPoints="1"/>
          </p:cNvSpPr>
          <p:nvPr/>
        </p:nvSpPr>
        <p:spPr bwMode="auto">
          <a:xfrm>
            <a:off x="6017449" y="2511426"/>
            <a:ext cx="819151" cy="63500"/>
          </a:xfrm>
          <a:custGeom>
            <a:avLst/>
            <a:gdLst/>
            <a:ahLst/>
            <a:cxnLst>
              <a:cxn ang="0">
                <a:pos x="5050" y="233"/>
              </a:cxn>
              <a:cxn ang="0">
                <a:pos x="333" y="233"/>
              </a:cxn>
              <a:cxn ang="0">
                <a:pos x="300" y="200"/>
              </a:cxn>
              <a:cxn ang="0">
                <a:pos x="333" y="166"/>
              </a:cxn>
              <a:cxn ang="0">
                <a:pos x="5050" y="166"/>
              </a:cxn>
              <a:cxn ang="0">
                <a:pos x="5083" y="200"/>
              </a:cxn>
              <a:cxn ang="0">
                <a:pos x="5050" y="233"/>
              </a:cxn>
              <a:cxn ang="0">
                <a:pos x="400" y="400"/>
              </a:cxn>
              <a:cxn ang="0">
                <a:pos x="0" y="200"/>
              </a:cxn>
              <a:cxn ang="0">
                <a:pos x="400" y="0"/>
              </a:cxn>
              <a:cxn ang="0">
                <a:pos x="400" y="400"/>
              </a:cxn>
            </a:cxnLst>
            <a:rect l="0" t="0" r="r" b="b"/>
            <a:pathLst>
              <a:path w="5083" h="400">
                <a:moveTo>
                  <a:pt x="5050" y="233"/>
                </a:moveTo>
                <a:lnTo>
                  <a:pt x="333" y="233"/>
                </a:lnTo>
                <a:cubicBezTo>
                  <a:pt x="315" y="233"/>
                  <a:pt x="300" y="218"/>
                  <a:pt x="300" y="200"/>
                </a:cubicBezTo>
                <a:cubicBezTo>
                  <a:pt x="300" y="181"/>
                  <a:pt x="315" y="166"/>
                  <a:pt x="333" y="166"/>
                </a:cubicBezTo>
                <a:lnTo>
                  <a:pt x="5050" y="166"/>
                </a:lnTo>
                <a:cubicBezTo>
                  <a:pt x="5069" y="166"/>
                  <a:pt x="5083" y="181"/>
                  <a:pt x="5083" y="200"/>
                </a:cubicBezTo>
                <a:cubicBezTo>
                  <a:pt x="5083" y="218"/>
                  <a:pt x="5069" y="233"/>
                  <a:pt x="5050"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3" name="Freeform 479"/>
          <p:cNvSpPr>
            <a:spLocks noEditPoints="1"/>
          </p:cNvSpPr>
          <p:nvPr/>
        </p:nvSpPr>
        <p:spPr bwMode="auto">
          <a:xfrm>
            <a:off x="5268148" y="3405188"/>
            <a:ext cx="1568451" cy="65088"/>
          </a:xfrm>
          <a:custGeom>
            <a:avLst/>
            <a:gdLst/>
            <a:ahLst/>
            <a:cxnLst>
              <a:cxn ang="0">
                <a:pos x="9700" y="233"/>
              </a:cxn>
              <a:cxn ang="0">
                <a:pos x="333" y="233"/>
              </a:cxn>
              <a:cxn ang="0">
                <a:pos x="300" y="200"/>
              </a:cxn>
              <a:cxn ang="0">
                <a:pos x="333" y="166"/>
              </a:cxn>
              <a:cxn ang="0">
                <a:pos x="9700" y="166"/>
              </a:cxn>
              <a:cxn ang="0">
                <a:pos x="9733" y="200"/>
              </a:cxn>
              <a:cxn ang="0">
                <a:pos x="9700" y="233"/>
              </a:cxn>
              <a:cxn ang="0">
                <a:pos x="400" y="400"/>
              </a:cxn>
              <a:cxn ang="0">
                <a:pos x="0" y="200"/>
              </a:cxn>
              <a:cxn ang="0">
                <a:pos x="400" y="0"/>
              </a:cxn>
              <a:cxn ang="0">
                <a:pos x="400" y="400"/>
              </a:cxn>
            </a:cxnLst>
            <a:rect l="0" t="0" r="r" b="b"/>
            <a:pathLst>
              <a:path w="9733" h="400">
                <a:moveTo>
                  <a:pt x="9700" y="233"/>
                </a:moveTo>
                <a:lnTo>
                  <a:pt x="333" y="233"/>
                </a:lnTo>
                <a:cubicBezTo>
                  <a:pt x="315" y="233"/>
                  <a:pt x="300" y="218"/>
                  <a:pt x="300" y="200"/>
                </a:cubicBezTo>
                <a:cubicBezTo>
                  <a:pt x="300" y="181"/>
                  <a:pt x="315" y="166"/>
                  <a:pt x="333" y="166"/>
                </a:cubicBezTo>
                <a:lnTo>
                  <a:pt x="9700" y="166"/>
                </a:lnTo>
                <a:cubicBezTo>
                  <a:pt x="9719" y="166"/>
                  <a:pt x="9733" y="181"/>
                  <a:pt x="9733" y="200"/>
                </a:cubicBezTo>
                <a:cubicBezTo>
                  <a:pt x="9733" y="218"/>
                  <a:pt x="9719" y="233"/>
                  <a:pt x="9700"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4" name="Freeform 480"/>
          <p:cNvSpPr>
            <a:spLocks noEditPoints="1"/>
          </p:cNvSpPr>
          <p:nvPr/>
        </p:nvSpPr>
        <p:spPr bwMode="auto">
          <a:xfrm>
            <a:off x="3698112" y="3187700"/>
            <a:ext cx="569913" cy="65088"/>
          </a:xfrm>
          <a:custGeom>
            <a:avLst/>
            <a:gdLst/>
            <a:ahLst/>
            <a:cxnLst>
              <a:cxn ang="0">
                <a:pos x="67" y="333"/>
              </a:cxn>
              <a:cxn ang="0">
                <a:pos x="6400" y="333"/>
              </a:cxn>
              <a:cxn ang="0">
                <a:pos x="6467" y="400"/>
              </a:cxn>
              <a:cxn ang="0">
                <a:pos x="6400" y="467"/>
              </a:cxn>
              <a:cxn ang="0">
                <a:pos x="67" y="467"/>
              </a:cxn>
              <a:cxn ang="0">
                <a:pos x="0" y="400"/>
              </a:cxn>
              <a:cxn ang="0">
                <a:pos x="67" y="333"/>
              </a:cxn>
              <a:cxn ang="0">
                <a:pos x="6267" y="0"/>
              </a:cxn>
              <a:cxn ang="0">
                <a:pos x="7067" y="400"/>
              </a:cxn>
              <a:cxn ang="0">
                <a:pos x="6267" y="800"/>
              </a:cxn>
              <a:cxn ang="0">
                <a:pos x="6267" y="0"/>
              </a:cxn>
            </a:cxnLst>
            <a:rect l="0" t="0" r="r" b="b"/>
            <a:pathLst>
              <a:path w="7067" h="800">
                <a:moveTo>
                  <a:pt x="67" y="333"/>
                </a:moveTo>
                <a:lnTo>
                  <a:pt x="6400" y="333"/>
                </a:lnTo>
                <a:cubicBezTo>
                  <a:pt x="6437" y="333"/>
                  <a:pt x="6467" y="363"/>
                  <a:pt x="6467" y="400"/>
                </a:cubicBezTo>
                <a:cubicBezTo>
                  <a:pt x="6467" y="437"/>
                  <a:pt x="6437" y="467"/>
                  <a:pt x="6400" y="467"/>
                </a:cubicBezTo>
                <a:lnTo>
                  <a:pt x="67" y="467"/>
                </a:lnTo>
                <a:cubicBezTo>
                  <a:pt x="30" y="467"/>
                  <a:pt x="0" y="437"/>
                  <a:pt x="0" y="400"/>
                </a:cubicBezTo>
                <a:cubicBezTo>
                  <a:pt x="0" y="363"/>
                  <a:pt x="30" y="333"/>
                  <a:pt x="67" y="333"/>
                </a:cubicBezTo>
                <a:close/>
                <a:moveTo>
                  <a:pt x="6267" y="0"/>
                </a:moveTo>
                <a:lnTo>
                  <a:pt x="7067" y="400"/>
                </a:lnTo>
                <a:lnTo>
                  <a:pt x="6267" y="800"/>
                </a:lnTo>
                <a:lnTo>
                  <a:pt x="626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5" name="Freeform 481"/>
          <p:cNvSpPr>
            <a:spLocks noEditPoints="1"/>
          </p:cNvSpPr>
          <p:nvPr/>
        </p:nvSpPr>
        <p:spPr bwMode="auto">
          <a:xfrm>
            <a:off x="4728398" y="3754438"/>
            <a:ext cx="63500" cy="312738"/>
          </a:xfrm>
          <a:custGeom>
            <a:avLst/>
            <a:gdLst/>
            <a:ahLst/>
            <a:cxnLst>
              <a:cxn ang="0">
                <a:pos x="233" y="34"/>
              </a:cxn>
              <a:cxn ang="0">
                <a:pos x="233" y="1600"/>
              </a:cxn>
              <a:cxn ang="0">
                <a:pos x="200" y="1634"/>
              </a:cxn>
              <a:cxn ang="0">
                <a:pos x="167" y="1600"/>
              </a:cxn>
              <a:cxn ang="0">
                <a:pos x="167" y="34"/>
              </a:cxn>
              <a:cxn ang="0">
                <a:pos x="200" y="0"/>
              </a:cxn>
              <a:cxn ang="0">
                <a:pos x="233" y="34"/>
              </a:cxn>
              <a:cxn ang="0">
                <a:pos x="400" y="1534"/>
              </a:cxn>
              <a:cxn ang="0">
                <a:pos x="200" y="1934"/>
              </a:cxn>
              <a:cxn ang="0">
                <a:pos x="0" y="1534"/>
              </a:cxn>
              <a:cxn ang="0">
                <a:pos x="400" y="1534"/>
              </a:cxn>
            </a:cxnLst>
            <a:rect l="0" t="0" r="r" b="b"/>
            <a:pathLst>
              <a:path w="400" h="1934">
                <a:moveTo>
                  <a:pt x="233" y="34"/>
                </a:moveTo>
                <a:lnTo>
                  <a:pt x="233" y="1600"/>
                </a:lnTo>
                <a:cubicBezTo>
                  <a:pt x="233" y="1619"/>
                  <a:pt x="219" y="1634"/>
                  <a:pt x="200" y="1634"/>
                </a:cubicBezTo>
                <a:cubicBezTo>
                  <a:pt x="182" y="1634"/>
                  <a:pt x="167" y="1619"/>
                  <a:pt x="167" y="1600"/>
                </a:cubicBezTo>
                <a:lnTo>
                  <a:pt x="167" y="34"/>
                </a:lnTo>
                <a:cubicBezTo>
                  <a:pt x="167" y="15"/>
                  <a:pt x="182" y="0"/>
                  <a:pt x="200" y="0"/>
                </a:cubicBezTo>
                <a:cubicBezTo>
                  <a:pt x="219" y="0"/>
                  <a:pt x="233" y="15"/>
                  <a:pt x="233" y="34"/>
                </a:cubicBezTo>
                <a:close/>
                <a:moveTo>
                  <a:pt x="400" y="1534"/>
                </a:moveTo>
                <a:lnTo>
                  <a:pt x="200" y="1934"/>
                </a:lnTo>
                <a:lnTo>
                  <a:pt x="0" y="1534"/>
                </a:lnTo>
                <a:lnTo>
                  <a:pt x="400" y="153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6" name="Freeform 482"/>
          <p:cNvSpPr>
            <a:spLocks noEditPoints="1"/>
          </p:cNvSpPr>
          <p:nvPr/>
        </p:nvSpPr>
        <p:spPr bwMode="auto">
          <a:xfrm>
            <a:off x="4752210" y="4641851"/>
            <a:ext cx="63500" cy="352425"/>
          </a:xfrm>
          <a:custGeom>
            <a:avLst/>
            <a:gdLst/>
            <a:ahLst/>
            <a:cxnLst>
              <a:cxn ang="0">
                <a:pos x="233" y="34"/>
              </a:cxn>
              <a:cxn ang="0">
                <a:pos x="233" y="1850"/>
              </a:cxn>
              <a:cxn ang="0">
                <a:pos x="200" y="1884"/>
              </a:cxn>
              <a:cxn ang="0">
                <a:pos x="167" y="1850"/>
              </a:cxn>
              <a:cxn ang="0">
                <a:pos x="167" y="34"/>
              </a:cxn>
              <a:cxn ang="0">
                <a:pos x="200" y="0"/>
              </a:cxn>
              <a:cxn ang="0">
                <a:pos x="233" y="34"/>
              </a:cxn>
              <a:cxn ang="0">
                <a:pos x="400" y="1784"/>
              </a:cxn>
              <a:cxn ang="0">
                <a:pos x="200" y="2184"/>
              </a:cxn>
              <a:cxn ang="0">
                <a:pos x="0" y="1784"/>
              </a:cxn>
              <a:cxn ang="0">
                <a:pos x="400" y="1784"/>
              </a:cxn>
            </a:cxnLst>
            <a:rect l="0" t="0" r="r" b="b"/>
            <a:pathLst>
              <a:path w="400" h="2184">
                <a:moveTo>
                  <a:pt x="233" y="34"/>
                </a:moveTo>
                <a:lnTo>
                  <a:pt x="233" y="1850"/>
                </a:lnTo>
                <a:cubicBezTo>
                  <a:pt x="233" y="1869"/>
                  <a:pt x="219" y="1884"/>
                  <a:pt x="200" y="1884"/>
                </a:cubicBezTo>
                <a:cubicBezTo>
                  <a:pt x="182" y="1884"/>
                  <a:pt x="167" y="1869"/>
                  <a:pt x="167" y="1850"/>
                </a:cubicBezTo>
                <a:lnTo>
                  <a:pt x="167" y="34"/>
                </a:lnTo>
                <a:cubicBezTo>
                  <a:pt x="167" y="15"/>
                  <a:pt x="182" y="0"/>
                  <a:pt x="200" y="0"/>
                </a:cubicBezTo>
                <a:cubicBezTo>
                  <a:pt x="219" y="0"/>
                  <a:pt x="233" y="15"/>
                  <a:pt x="233" y="34"/>
                </a:cubicBezTo>
                <a:close/>
                <a:moveTo>
                  <a:pt x="400" y="1784"/>
                </a:moveTo>
                <a:lnTo>
                  <a:pt x="200" y="2184"/>
                </a:lnTo>
                <a:lnTo>
                  <a:pt x="0" y="1784"/>
                </a:lnTo>
                <a:lnTo>
                  <a:pt x="400" y="178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7" name="Freeform 483"/>
          <p:cNvSpPr>
            <a:spLocks noEditPoints="1"/>
          </p:cNvSpPr>
          <p:nvPr/>
        </p:nvSpPr>
        <p:spPr bwMode="auto">
          <a:xfrm>
            <a:off x="3739386" y="4324350"/>
            <a:ext cx="528639" cy="65088"/>
          </a:xfrm>
          <a:custGeom>
            <a:avLst/>
            <a:gdLst/>
            <a:ahLst/>
            <a:cxnLst>
              <a:cxn ang="0">
                <a:pos x="33" y="166"/>
              </a:cxn>
              <a:cxn ang="0">
                <a:pos x="2950" y="166"/>
              </a:cxn>
              <a:cxn ang="0">
                <a:pos x="2983" y="200"/>
              </a:cxn>
              <a:cxn ang="0">
                <a:pos x="2950" y="233"/>
              </a:cxn>
              <a:cxn ang="0">
                <a:pos x="33" y="233"/>
              </a:cxn>
              <a:cxn ang="0">
                <a:pos x="0" y="200"/>
              </a:cxn>
              <a:cxn ang="0">
                <a:pos x="33" y="166"/>
              </a:cxn>
              <a:cxn ang="0">
                <a:pos x="2883" y="0"/>
              </a:cxn>
              <a:cxn ang="0">
                <a:pos x="3283" y="200"/>
              </a:cxn>
              <a:cxn ang="0">
                <a:pos x="2883" y="400"/>
              </a:cxn>
              <a:cxn ang="0">
                <a:pos x="2883" y="0"/>
              </a:cxn>
            </a:cxnLst>
            <a:rect l="0" t="0" r="r" b="b"/>
            <a:pathLst>
              <a:path w="3283" h="400">
                <a:moveTo>
                  <a:pt x="33" y="166"/>
                </a:moveTo>
                <a:lnTo>
                  <a:pt x="2950" y="166"/>
                </a:lnTo>
                <a:cubicBezTo>
                  <a:pt x="2968" y="166"/>
                  <a:pt x="2983" y="181"/>
                  <a:pt x="2983" y="200"/>
                </a:cubicBezTo>
                <a:cubicBezTo>
                  <a:pt x="2983" y="218"/>
                  <a:pt x="2968" y="233"/>
                  <a:pt x="2950" y="233"/>
                </a:cubicBezTo>
                <a:lnTo>
                  <a:pt x="33" y="233"/>
                </a:lnTo>
                <a:cubicBezTo>
                  <a:pt x="15" y="233"/>
                  <a:pt x="0" y="218"/>
                  <a:pt x="0" y="200"/>
                </a:cubicBezTo>
                <a:cubicBezTo>
                  <a:pt x="0" y="181"/>
                  <a:pt x="15" y="166"/>
                  <a:pt x="33" y="166"/>
                </a:cubicBezTo>
                <a:close/>
                <a:moveTo>
                  <a:pt x="2883" y="0"/>
                </a:moveTo>
                <a:lnTo>
                  <a:pt x="3283" y="200"/>
                </a:lnTo>
                <a:lnTo>
                  <a:pt x="2883" y="400"/>
                </a:lnTo>
                <a:lnTo>
                  <a:pt x="2883"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1508" name="Line 484"/>
          <p:cNvSpPr>
            <a:spLocks noChangeShapeType="1"/>
          </p:cNvSpPr>
          <p:nvPr/>
        </p:nvSpPr>
        <p:spPr bwMode="auto">
          <a:xfrm>
            <a:off x="3744149" y="4357688"/>
            <a:ext cx="1588" cy="636588"/>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nvGrpSpPr>
          <p:cNvPr id="8" name="Group 487"/>
          <p:cNvGrpSpPr>
            <a:grpSpLocks/>
          </p:cNvGrpSpPr>
          <p:nvPr/>
        </p:nvGrpSpPr>
        <p:grpSpPr bwMode="auto">
          <a:xfrm>
            <a:off x="4760148" y="5518151"/>
            <a:ext cx="177800" cy="581025"/>
            <a:chOff x="3077" y="3476"/>
            <a:chExt cx="112" cy="366"/>
          </a:xfrm>
        </p:grpSpPr>
        <p:sp>
          <p:nvSpPr>
            <p:cNvPr id="1509" name="Freeform 485"/>
            <p:cNvSpPr>
              <a:spLocks/>
            </p:cNvSpPr>
            <p:nvPr/>
          </p:nvSpPr>
          <p:spPr bwMode="auto">
            <a:xfrm>
              <a:off x="3077" y="3476"/>
              <a:ext cx="112" cy="366"/>
            </a:xfrm>
            <a:custGeom>
              <a:avLst/>
              <a:gdLst/>
              <a:ahLst/>
              <a:cxnLst>
                <a:cxn ang="0">
                  <a:pos x="56" y="0"/>
                </a:cxn>
                <a:cxn ang="0">
                  <a:pos x="112" y="73"/>
                </a:cxn>
                <a:cxn ang="0">
                  <a:pos x="84" y="73"/>
                </a:cxn>
                <a:cxn ang="0">
                  <a:pos x="84" y="293"/>
                </a:cxn>
                <a:cxn ang="0">
                  <a:pos x="112" y="293"/>
                </a:cxn>
                <a:cxn ang="0">
                  <a:pos x="56" y="366"/>
                </a:cxn>
                <a:cxn ang="0">
                  <a:pos x="0" y="293"/>
                </a:cxn>
                <a:cxn ang="0">
                  <a:pos x="28" y="293"/>
                </a:cxn>
                <a:cxn ang="0">
                  <a:pos x="28" y="73"/>
                </a:cxn>
                <a:cxn ang="0">
                  <a:pos x="0" y="73"/>
                </a:cxn>
                <a:cxn ang="0">
                  <a:pos x="56" y="0"/>
                </a:cxn>
              </a:cxnLst>
              <a:rect l="0" t="0" r="r" b="b"/>
              <a:pathLst>
                <a:path w="112" h="366">
                  <a:moveTo>
                    <a:pt x="56" y="0"/>
                  </a:moveTo>
                  <a:lnTo>
                    <a:pt x="112" y="73"/>
                  </a:lnTo>
                  <a:lnTo>
                    <a:pt x="84" y="73"/>
                  </a:lnTo>
                  <a:lnTo>
                    <a:pt x="84" y="293"/>
                  </a:lnTo>
                  <a:lnTo>
                    <a:pt x="112" y="293"/>
                  </a:lnTo>
                  <a:lnTo>
                    <a:pt x="56" y="366"/>
                  </a:lnTo>
                  <a:lnTo>
                    <a:pt x="0" y="293"/>
                  </a:lnTo>
                  <a:lnTo>
                    <a:pt x="28" y="293"/>
                  </a:lnTo>
                  <a:lnTo>
                    <a:pt x="28" y="73"/>
                  </a:lnTo>
                  <a:lnTo>
                    <a:pt x="0" y="73"/>
                  </a:lnTo>
                  <a:lnTo>
                    <a:pt x="5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10" name="Freeform 486"/>
            <p:cNvSpPr>
              <a:spLocks/>
            </p:cNvSpPr>
            <p:nvPr/>
          </p:nvSpPr>
          <p:spPr bwMode="auto">
            <a:xfrm>
              <a:off x="3077" y="3476"/>
              <a:ext cx="112" cy="366"/>
            </a:xfrm>
            <a:custGeom>
              <a:avLst/>
              <a:gdLst/>
              <a:ahLst/>
              <a:cxnLst>
                <a:cxn ang="0">
                  <a:pos x="56" y="0"/>
                </a:cxn>
                <a:cxn ang="0">
                  <a:pos x="112" y="73"/>
                </a:cxn>
                <a:cxn ang="0">
                  <a:pos x="84" y="73"/>
                </a:cxn>
                <a:cxn ang="0">
                  <a:pos x="84" y="293"/>
                </a:cxn>
                <a:cxn ang="0">
                  <a:pos x="112" y="293"/>
                </a:cxn>
                <a:cxn ang="0">
                  <a:pos x="56" y="366"/>
                </a:cxn>
                <a:cxn ang="0">
                  <a:pos x="0" y="293"/>
                </a:cxn>
                <a:cxn ang="0">
                  <a:pos x="28" y="293"/>
                </a:cxn>
                <a:cxn ang="0">
                  <a:pos x="28" y="73"/>
                </a:cxn>
                <a:cxn ang="0">
                  <a:pos x="0" y="73"/>
                </a:cxn>
                <a:cxn ang="0">
                  <a:pos x="56" y="0"/>
                </a:cxn>
              </a:cxnLst>
              <a:rect l="0" t="0" r="r" b="b"/>
              <a:pathLst>
                <a:path w="112" h="366">
                  <a:moveTo>
                    <a:pt x="56" y="0"/>
                  </a:moveTo>
                  <a:lnTo>
                    <a:pt x="112" y="73"/>
                  </a:lnTo>
                  <a:lnTo>
                    <a:pt x="84" y="73"/>
                  </a:lnTo>
                  <a:lnTo>
                    <a:pt x="84" y="293"/>
                  </a:lnTo>
                  <a:lnTo>
                    <a:pt x="112" y="293"/>
                  </a:lnTo>
                  <a:lnTo>
                    <a:pt x="56" y="366"/>
                  </a:lnTo>
                  <a:lnTo>
                    <a:pt x="0" y="293"/>
                  </a:lnTo>
                  <a:lnTo>
                    <a:pt x="28" y="293"/>
                  </a:lnTo>
                  <a:lnTo>
                    <a:pt x="28" y="73"/>
                  </a:lnTo>
                  <a:lnTo>
                    <a:pt x="0" y="73"/>
                  </a:lnTo>
                  <a:lnTo>
                    <a:pt x="56" y="0"/>
                  </a:lnTo>
                  <a:close/>
                </a:path>
              </a:pathLst>
            </a:custGeom>
            <a:noFill/>
            <a:ln w="26988" cap="rnd">
              <a:solidFill>
                <a:srgbClr val="C050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1512" name="Freeform 488"/>
          <p:cNvSpPr>
            <a:spLocks noEditPoints="1"/>
          </p:cNvSpPr>
          <p:nvPr/>
        </p:nvSpPr>
        <p:spPr bwMode="auto">
          <a:xfrm>
            <a:off x="4542661" y="1906588"/>
            <a:ext cx="63500" cy="376238"/>
          </a:xfrm>
          <a:custGeom>
            <a:avLst/>
            <a:gdLst/>
            <a:ahLst/>
            <a:cxnLst>
              <a:cxn ang="0">
                <a:pos x="333" y="4600"/>
              </a:cxn>
              <a:cxn ang="0">
                <a:pos x="333" y="667"/>
              </a:cxn>
              <a:cxn ang="0">
                <a:pos x="400" y="600"/>
              </a:cxn>
              <a:cxn ang="0">
                <a:pos x="466" y="667"/>
              </a:cxn>
              <a:cxn ang="0">
                <a:pos x="466" y="4600"/>
              </a:cxn>
              <a:cxn ang="0">
                <a:pos x="400" y="4667"/>
              </a:cxn>
              <a:cxn ang="0">
                <a:pos x="333" y="4600"/>
              </a:cxn>
              <a:cxn ang="0">
                <a:pos x="0" y="800"/>
              </a:cxn>
              <a:cxn ang="0">
                <a:pos x="400" y="0"/>
              </a:cxn>
              <a:cxn ang="0">
                <a:pos x="800" y="800"/>
              </a:cxn>
              <a:cxn ang="0">
                <a:pos x="0" y="800"/>
              </a:cxn>
            </a:cxnLst>
            <a:rect l="0" t="0" r="r" b="b"/>
            <a:pathLst>
              <a:path w="800" h="4667">
                <a:moveTo>
                  <a:pt x="333" y="4600"/>
                </a:moveTo>
                <a:lnTo>
                  <a:pt x="333" y="667"/>
                </a:lnTo>
                <a:cubicBezTo>
                  <a:pt x="333" y="630"/>
                  <a:pt x="363" y="600"/>
                  <a:pt x="400" y="600"/>
                </a:cubicBezTo>
                <a:cubicBezTo>
                  <a:pt x="437" y="600"/>
                  <a:pt x="466" y="630"/>
                  <a:pt x="466" y="667"/>
                </a:cubicBezTo>
                <a:lnTo>
                  <a:pt x="466" y="4600"/>
                </a:lnTo>
                <a:cubicBezTo>
                  <a:pt x="466" y="4637"/>
                  <a:pt x="437" y="4667"/>
                  <a:pt x="400" y="4667"/>
                </a:cubicBezTo>
                <a:cubicBezTo>
                  <a:pt x="363" y="4667"/>
                  <a:pt x="333" y="4637"/>
                  <a:pt x="333" y="4600"/>
                </a:cubicBezTo>
                <a:close/>
                <a:moveTo>
                  <a:pt x="0" y="800"/>
                </a:moveTo>
                <a:lnTo>
                  <a:pt x="400" y="0"/>
                </a:lnTo>
                <a:lnTo>
                  <a:pt x="800" y="800"/>
                </a:lnTo>
                <a:lnTo>
                  <a:pt x="0" y="8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1513" name="Rectangle 489"/>
          <p:cNvSpPr>
            <a:spLocks noChangeArrowheads="1"/>
          </p:cNvSpPr>
          <p:nvPr/>
        </p:nvSpPr>
        <p:spPr bwMode="auto">
          <a:xfrm>
            <a:off x="4919661" y="3863976"/>
            <a:ext cx="1023939" cy="163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514" name="Rectangle 490"/>
          <p:cNvSpPr>
            <a:spLocks noChangeArrowheads="1"/>
          </p:cNvSpPr>
          <p:nvPr/>
        </p:nvSpPr>
        <p:spPr bwMode="auto">
          <a:xfrm>
            <a:off x="4885562" y="3863976"/>
            <a:ext cx="1032838" cy="161583"/>
          </a:xfrm>
          <a:prstGeom prst="rect">
            <a:avLst/>
          </a:prstGeom>
          <a:noFill/>
          <a:ln w="9525">
            <a:solidFill>
              <a:schemeClr val="tx1"/>
            </a:solid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Calibri" pitchFamily="34" charset="0"/>
                <a:cs typeface="Arial" pitchFamily="34" charset="0"/>
              </a:rPr>
              <a:t>Safety Messages</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515" name="Rectangle 491"/>
          <p:cNvSpPr>
            <a:spLocks noChangeArrowheads="1"/>
          </p:cNvSpPr>
          <p:nvPr/>
        </p:nvSpPr>
        <p:spPr bwMode="auto">
          <a:xfrm>
            <a:off x="5680897" y="38639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516" name="Rectangle 492"/>
          <p:cNvSpPr>
            <a:spLocks noChangeArrowheads="1"/>
          </p:cNvSpPr>
          <p:nvPr/>
        </p:nvSpPr>
        <p:spPr bwMode="auto">
          <a:xfrm>
            <a:off x="4995861" y="4811712"/>
            <a:ext cx="1023939" cy="2174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517" name="Rectangle 493"/>
          <p:cNvSpPr>
            <a:spLocks noChangeArrowheads="1"/>
          </p:cNvSpPr>
          <p:nvPr/>
        </p:nvSpPr>
        <p:spPr bwMode="auto">
          <a:xfrm>
            <a:off x="4986962" y="4800600"/>
            <a:ext cx="1032838" cy="161583"/>
          </a:xfrm>
          <a:prstGeom prst="rect">
            <a:avLst/>
          </a:prstGeom>
          <a:noFill/>
          <a:ln w="9525">
            <a:solidFill>
              <a:schemeClr val="tx1"/>
            </a:solid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0000"/>
                </a:solidFill>
                <a:effectLst/>
                <a:latin typeface="Calibri" pitchFamily="34" charset="0"/>
                <a:cs typeface="Arial" pitchFamily="34" charset="0"/>
              </a:rPr>
              <a:t>Safety Messages</a:t>
            </a:r>
            <a:endParaRPr kumimoji="0" lang="en-US" sz="1050" b="0" i="0" u="none" strike="noStrike" cap="none" normalizeH="0" baseline="0" dirty="0">
              <a:ln>
                <a:noFill/>
              </a:ln>
              <a:solidFill>
                <a:schemeClr val="tx1"/>
              </a:solidFill>
              <a:effectLst/>
              <a:latin typeface="Arial" pitchFamily="34" charset="0"/>
              <a:cs typeface="Arial" pitchFamily="34" charset="0"/>
            </a:endParaRPr>
          </a:p>
        </p:txBody>
      </p:sp>
      <p:sp>
        <p:nvSpPr>
          <p:cNvPr id="1518" name="Rectangle 494"/>
          <p:cNvSpPr>
            <a:spLocks noChangeArrowheads="1"/>
          </p:cNvSpPr>
          <p:nvPr/>
        </p:nvSpPr>
        <p:spPr bwMode="auto">
          <a:xfrm>
            <a:off x="5730109" y="4741864"/>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grpSp>
        <p:nvGrpSpPr>
          <p:cNvPr id="9" name="Group 538"/>
          <p:cNvGrpSpPr>
            <a:grpSpLocks/>
          </p:cNvGrpSpPr>
          <p:nvPr/>
        </p:nvGrpSpPr>
        <p:grpSpPr bwMode="auto">
          <a:xfrm>
            <a:off x="2323335" y="3551239"/>
            <a:ext cx="1397000" cy="292100"/>
            <a:chOff x="1542" y="2237"/>
            <a:chExt cx="880" cy="184"/>
          </a:xfrm>
        </p:grpSpPr>
        <p:sp>
          <p:nvSpPr>
            <p:cNvPr id="1519" name="Rectangle 495"/>
            <p:cNvSpPr>
              <a:spLocks noChangeArrowheads="1"/>
            </p:cNvSpPr>
            <p:nvPr/>
          </p:nvSpPr>
          <p:spPr bwMode="auto">
            <a:xfrm>
              <a:off x="1542" y="2243"/>
              <a:ext cx="880" cy="17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0" name="Freeform 496"/>
            <p:cNvSpPr>
              <a:spLocks noEditPoints="1"/>
            </p:cNvSpPr>
            <p:nvPr/>
          </p:nvSpPr>
          <p:spPr bwMode="auto">
            <a:xfrm>
              <a:off x="1543" y="2243"/>
              <a:ext cx="878" cy="178"/>
            </a:xfrm>
            <a:custGeom>
              <a:avLst/>
              <a:gdLst/>
              <a:ahLst/>
              <a:cxnLst>
                <a:cxn ang="0">
                  <a:pos x="304" y="155"/>
                </a:cxn>
                <a:cxn ang="0">
                  <a:pos x="233" y="185"/>
                </a:cxn>
                <a:cxn ang="0">
                  <a:pos x="184" y="234"/>
                </a:cxn>
                <a:cxn ang="0">
                  <a:pos x="155" y="304"/>
                </a:cxn>
                <a:cxn ang="0">
                  <a:pos x="150" y="1408"/>
                </a:cxn>
                <a:cxn ang="0">
                  <a:pos x="166" y="1483"/>
                </a:cxn>
                <a:cxn ang="0">
                  <a:pos x="206" y="1544"/>
                </a:cxn>
                <a:cxn ang="0">
                  <a:pos x="268" y="1585"/>
                </a:cxn>
                <a:cxn ang="0">
                  <a:pos x="349" y="1601"/>
                </a:cxn>
                <a:cxn ang="0">
                  <a:pos x="8347" y="1596"/>
                </a:cxn>
                <a:cxn ang="0">
                  <a:pos x="8417" y="1567"/>
                </a:cxn>
                <a:cxn ang="0">
                  <a:pos x="8466" y="1518"/>
                </a:cxn>
                <a:cxn ang="0">
                  <a:pos x="8496" y="1448"/>
                </a:cxn>
                <a:cxn ang="0">
                  <a:pos x="8500" y="342"/>
                </a:cxn>
                <a:cxn ang="0">
                  <a:pos x="8485" y="269"/>
                </a:cxn>
                <a:cxn ang="0">
                  <a:pos x="8444" y="207"/>
                </a:cxn>
                <a:cxn ang="0">
                  <a:pos x="8382" y="166"/>
                </a:cxn>
                <a:cxn ang="0">
                  <a:pos x="8301" y="150"/>
                </a:cxn>
                <a:cxn ang="0">
                  <a:pos x="8316" y="1"/>
                </a:cxn>
                <a:cxn ang="0">
                  <a:pos x="8384" y="9"/>
                </a:cxn>
                <a:cxn ang="0">
                  <a:pos x="8448" y="30"/>
                </a:cxn>
                <a:cxn ang="0">
                  <a:pos x="8505" y="63"/>
                </a:cxn>
                <a:cxn ang="0">
                  <a:pos x="8555" y="106"/>
                </a:cxn>
                <a:cxn ang="0">
                  <a:pos x="8596" y="157"/>
                </a:cxn>
                <a:cxn ang="0">
                  <a:pos x="8626" y="216"/>
                </a:cxn>
                <a:cxn ang="0">
                  <a:pos x="8644" y="281"/>
                </a:cxn>
                <a:cxn ang="0">
                  <a:pos x="8650" y="1416"/>
                </a:cxn>
                <a:cxn ang="0">
                  <a:pos x="8641" y="1485"/>
                </a:cxn>
                <a:cxn ang="0">
                  <a:pos x="8620" y="1548"/>
                </a:cxn>
                <a:cxn ang="0">
                  <a:pos x="8587" y="1606"/>
                </a:cxn>
                <a:cxn ang="0">
                  <a:pos x="8545" y="1655"/>
                </a:cxn>
                <a:cxn ang="0">
                  <a:pos x="8493" y="1696"/>
                </a:cxn>
                <a:cxn ang="0">
                  <a:pos x="8434" y="1726"/>
                </a:cxn>
                <a:cxn ang="0">
                  <a:pos x="8370" y="1745"/>
                </a:cxn>
                <a:cxn ang="0">
                  <a:pos x="334" y="1750"/>
                </a:cxn>
                <a:cxn ang="0">
                  <a:pos x="266" y="1742"/>
                </a:cxn>
                <a:cxn ang="0">
                  <a:pos x="202" y="1721"/>
                </a:cxn>
                <a:cxn ang="0">
                  <a:pos x="145" y="1688"/>
                </a:cxn>
                <a:cxn ang="0">
                  <a:pos x="95" y="1645"/>
                </a:cxn>
                <a:cxn ang="0">
                  <a:pos x="54" y="1594"/>
                </a:cxn>
                <a:cxn ang="0">
                  <a:pos x="24" y="1535"/>
                </a:cxn>
                <a:cxn ang="0">
                  <a:pos x="6" y="1470"/>
                </a:cxn>
                <a:cxn ang="0">
                  <a:pos x="0" y="334"/>
                </a:cxn>
                <a:cxn ang="0">
                  <a:pos x="9" y="266"/>
                </a:cxn>
                <a:cxn ang="0">
                  <a:pos x="30" y="203"/>
                </a:cxn>
                <a:cxn ang="0">
                  <a:pos x="63" y="145"/>
                </a:cxn>
                <a:cxn ang="0">
                  <a:pos x="105" y="96"/>
                </a:cxn>
                <a:cxn ang="0">
                  <a:pos x="157" y="55"/>
                </a:cxn>
                <a:cxn ang="0">
                  <a:pos x="216" y="25"/>
                </a:cxn>
                <a:cxn ang="0">
                  <a:pos x="280" y="6"/>
                </a:cxn>
                <a:cxn ang="0">
                  <a:pos x="8316" y="1"/>
                </a:cxn>
                <a:cxn ang="0">
                  <a:pos x="75" y="342"/>
                </a:cxn>
                <a:cxn ang="0">
                  <a:pos x="341" y="1675"/>
                </a:cxn>
                <a:cxn ang="0">
                  <a:pos x="8575" y="1408"/>
                </a:cxn>
                <a:cxn ang="0">
                  <a:pos x="8308" y="75"/>
                </a:cxn>
                <a:cxn ang="0">
                  <a:pos x="341" y="75"/>
                </a:cxn>
                <a:cxn ang="0">
                  <a:pos x="75" y="1408"/>
                </a:cxn>
                <a:cxn ang="0">
                  <a:pos x="8308" y="1675"/>
                </a:cxn>
                <a:cxn ang="0">
                  <a:pos x="8575" y="342"/>
                </a:cxn>
                <a:cxn ang="0">
                  <a:pos x="341" y="75"/>
                </a:cxn>
              </a:cxnLst>
              <a:rect l="0" t="0" r="r" b="b"/>
              <a:pathLst>
                <a:path w="8650" h="1750">
                  <a:moveTo>
                    <a:pt x="341" y="150"/>
                  </a:moveTo>
                  <a:lnTo>
                    <a:pt x="304" y="155"/>
                  </a:lnTo>
                  <a:lnTo>
                    <a:pt x="268" y="166"/>
                  </a:lnTo>
                  <a:lnTo>
                    <a:pt x="233" y="185"/>
                  </a:lnTo>
                  <a:lnTo>
                    <a:pt x="206" y="207"/>
                  </a:lnTo>
                  <a:lnTo>
                    <a:pt x="184" y="234"/>
                  </a:lnTo>
                  <a:lnTo>
                    <a:pt x="166" y="269"/>
                  </a:lnTo>
                  <a:lnTo>
                    <a:pt x="155" y="304"/>
                  </a:lnTo>
                  <a:lnTo>
                    <a:pt x="150" y="350"/>
                  </a:lnTo>
                  <a:lnTo>
                    <a:pt x="150" y="1408"/>
                  </a:lnTo>
                  <a:lnTo>
                    <a:pt x="155" y="1447"/>
                  </a:lnTo>
                  <a:lnTo>
                    <a:pt x="166" y="1483"/>
                  </a:lnTo>
                  <a:lnTo>
                    <a:pt x="184" y="1518"/>
                  </a:lnTo>
                  <a:lnTo>
                    <a:pt x="206" y="1544"/>
                  </a:lnTo>
                  <a:lnTo>
                    <a:pt x="233" y="1567"/>
                  </a:lnTo>
                  <a:lnTo>
                    <a:pt x="268" y="1585"/>
                  </a:lnTo>
                  <a:lnTo>
                    <a:pt x="303" y="1596"/>
                  </a:lnTo>
                  <a:lnTo>
                    <a:pt x="349" y="1601"/>
                  </a:lnTo>
                  <a:lnTo>
                    <a:pt x="8308" y="1600"/>
                  </a:lnTo>
                  <a:lnTo>
                    <a:pt x="8347" y="1596"/>
                  </a:lnTo>
                  <a:lnTo>
                    <a:pt x="8382" y="1585"/>
                  </a:lnTo>
                  <a:lnTo>
                    <a:pt x="8417" y="1567"/>
                  </a:lnTo>
                  <a:lnTo>
                    <a:pt x="8444" y="1544"/>
                  </a:lnTo>
                  <a:lnTo>
                    <a:pt x="8466" y="1518"/>
                  </a:lnTo>
                  <a:lnTo>
                    <a:pt x="8485" y="1483"/>
                  </a:lnTo>
                  <a:lnTo>
                    <a:pt x="8496" y="1448"/>
                  </a:lnTo>
                  <a:lnTo>
                    <a:pt x="8500" y="1401"/>
                  </a:lnTo>
                  <a:lnTo>
                    <a:pt x="8500" y="342"/>
                  </a:lnTo>
                  <a:lnTo>
                    <a:pt x="8496" y="304"/>
                  </a:lnTo>
                  <a:lnTo>
                    <a:pt x="8485" y="269"/>
                  </a:lnTo>
                  <a:lnTo>
                    <a:pt x="8466" y="234"/>
                  </a:lnTo>
                  <a:lnTo>
                    <a:pt x="8444" y="207"/>
                  </a:lnTo>
                  <a:lnTo>
                    <a:pt x="8417" y="185"/>
                  </a:lnTo>
                  <a:lnTo>
                    <a:pt x="8382" y="166"/>
                  </a:lnTo>
                  <a:lnTo>
                    <a:pt x="8347" y="155"/>
                  </a:lnTo>
                  <a:lnTo>
                    <a:pt x="8301" y="150"/>
                  </a:lnTo>
                  <a:lnTo>
                    <a:pt x="341" y="150"/>
                  </a:lnTo>
                  <a:close/>
                  <a:moveTo>
                    <a:pt x="8316" y="1"/>
                  </a:moveTo>
                  <a:lnTo>
                    <a:pt x="8370" y="6"/>
                  </a:lnTo>
                  <a:lnTo>
                    <a:pt x="8384" y="9"/>
                  </a:lnTo>
                  <a:lnTo>
                    <a:pt x="8434" y="25"/>
                  </a:lnTo>
                  <a:lnTo>
                    <a:pt x="8448" y="30"/>
                  </a:lnTo>
                  <a:lnTo>
                    <a:pt x="8493" y="55"/>
                  </a:lnTo>
                  <a:lnTo>
                    <a:pt x="8505" y="63"/>
                  </a:lnTo>
                  <a:lnTo>
                    <a:pt x="8545" y="96"/>
                  </a:lnTo>
                  <a:lnTo>
                    <a:pt x="8555" y="106"/>
                  </a:lnTo>
                  <a:lnTo>
                    <a:pt x="8587" y="145"/>
                  </a:lnTo>
                  <a:lnTo>
                    <a:pt x="8596" y="157"/>
                  </a:lnTo>
                  <a:lnTo>
                    <a:pt x="8620" y="203"/>
                  </a:lnTo>
                  <a:lnTo>
                    <a:pt x="8626" y="216"/>
                  </a:lnTo>
                  <a:lnTo>
                    <a:pt x="8641" y="266"/>
                  </a:lnTo>
                  <a:lnTo>
                    <a:pt x="8644" y="281"/>
                  </a:lnTo>
                  <a:lnTo>
                    <a:pt x="8650" y="342"/>
                  </a:lnTo>
                  <a:lnTo>
                    <a:pt x="8650" y="1416"/>
                  </a:lnTo>
                  <a:lnTo>
                    <a:pt x="8644" y="1470"/>
                  </a:lnTo>
                  <a:lnTo>
                    <a:pt x="8641" y="1485"/>
                  </a:lnTo>
                  <a:lnTo>
                    <a:pt x="8626" y="1535"/>
                  </a:lnTo>
                  <a:lnTo>
                    <a:pt x="8620" y="1548"/>
                  </a:lnTo>
                  <a:lnTo>
                    <a:pt x="8596" y="1594"/>
                  </a:lnTo>
                  <a:lnTo>
                    <a:pt x="8587" y="1606"/>
                  </a:lnTo>
                  <a:lnTo>
                    <a:pt x="8555" y="1645"/>
                  </a:lnTo>
                  <a:lnTo>
                    <a:pt x="8545" y="1655"/>
                  </a:lnTo>
                  <a:lnTo>
                    <a:pt x="8505" y="1688"/>
                  </a:lnTo>
                  <a:lnTo>
                    <a:pt x="8493" y="1696"/>
                  </a:lnTo>
                  <a:lnTo>
                    <a:pt x="8448" y="1721"/>
                  </a:lnTo>
                  <a:lnTo>
                    <a:pt x="8434" y="1726"/>
                  </a:lnTo>
                  <a:lnTo>
                    <a:pt x="8384" y="1742"/>
                  </a:lnTo>
                  <a:lnTo>
                    <a:pt x="8370" y="1745"/>
                  </a:lnTo>
                  <a:lnTo>
                    <a:pt x="8308" y="1750"/>
                  </a:lnTo>
                  <a:lnTo>
                    <a:pt x="334" y="1750"/>
                  </a:lnTo>
                  <a:lnTo>
                    <a:pt x="280" y="1745"/>
                  </a:lnTo>
                  <a:lnTo>
                    <a:pt x="266" y="1742"/>
                  </a:lnTo>
                  <a:lnTo>
                    <a:pt x="216" y="1726"/>
                  </a:lnTo>
                  <a:lnTo>
                    <a:pt x="202" y="1721"/>
                  </a:lnTo>
                  <a:lnTo>
                    <a:pt x="157" y="1696"/>
                  </a:lnTo>
                  <a:lnTo>
                    <a:pt x="145" y="1688"/>
                  </a:lnTo>
                  <a:lnTo>
                    <a:pt x="105" y="1655"/>
                  </a:lnTo>
                  <a:lnTo>
                    <a:pt x="95" y="1645"/>
                  </a:lnTo>
                  <a:lnTo>
                    <a:pt x="63" y="1606"/>
                  </a:lnTo>
                  <a:lnTo>
                    <a:pt x="54" y="1594"/>
                  </a:lnTo>
                  <a:lnTo>
                    <a:pt x="30" y="1548"/>
                  </a:lnTo>
                  <a:lnTo>
                    <a:pt x="24" y="1535"/>
                  </a:lnTo>
                  <a:lnTo>
                    <a:pt x="9" y="1485"/>
                  </a:lnTo>
                  <a:lnTo>
                    <a:pt x="6" y="1470"/>
                  </a:lnTo>
                  <a:lnTo>
                    <a:pt x="0" y="1408"/>
                  </a:lnTo>
                  <a:lnTo>
                    <a:pt x="0" y="334"/>
                  </a:lnTo>
                  <a:lnTo>
                    <a:pt x="6" y="281"/>
                  </a:lnTo>
                  <a:lnTo>
                    <a:pt x="9" y="266"/>
                  </a:lnTo>
                  <a:lnTo>
                    <a:pt x="24" y="216"/>
                  </a:lnTo>
                  <a:lnTo>
                    <a:pt x="30" y="203"/>
                  </a:lnTo>
                  <a:lnTo>
                    <a:pt x="54" y="157"/>
                  </a:lnTo>
                  <a:lnTo>
                    <a:pt x="63" y="145"/>
                  </a:lnTo>
                  <a:lnTo>
                    <a:pt x="95" y="106"/>
                  </a:lnTo>
                  <a:lnTo>
                    <a:pt x="105" y="96"/>
                  </a:lnTo>
                  <a:lnTo>
                    <a:pt x="145" y="63"/>
                  </a:lnTo>
                  <a:lnTo>
                    <a:pt x="157" y="55"/>
                  </a:lnTo>
                  <a:lnTo>
                    <a:pt x="202" y="30"/>
                  </a:lnTo>
                  <a:lnTo>
                    <a:pt x="216" y="25"/>
                  </a:lnTo>
                  <a:lnTo>
                    <a:pt x="266" y="9"/>
                  </a:lnTo>
                  <a:lnTo>
                    <a:pt x="280" y="6"/>
                  </a:lnTo>
                  <a:lnTo>
                    <a:pt x="341" y="0"/>
                  </a:lnTo>
                  <a:lnTo>
                    <a:pt x="8316" y="1"/>
                  </a:lnTo>
                  <a:close/>
                  <a:moveTo>
                    <a:pt x="341" y="75"/>
                  </a:moveTo>
                  <a:cubicBezTo>
                    <a:pt x="194" y="75"/>
                    <a:pt x="75" y="195"/>
                    <a:pt x="75" y="342"/>
                  </a:cubicBezTo>
                  <a:lnTo>
                    <a:pt x="75" y="1408"/>
                  </a:lnTo>
                  <a:cubicBezTo>
                    <a:pt x="75" y="1556"/>
                    <a:pt x="194" y="1675"/>
                    <a:pt x="341" y="1675"/>
                  </a:cubicBezTo>
                  <a:lnTo>
                    <a:pt x="8308" y="1675"/>
                  </a:lnTo>
                  <a:cubicBezTo>
                    <a:pt x="8455" y="1675"/>
                    <a:pt x="8575" y="1556"/>
                    <a:pt x="8575" y="1408"/>
                  </a:cubicBezTo>
                  <a:lnTo>
                    <a:pt x="8575" y="342"/>
                  </a:lnTo>
                  <a:cubicBezTo>
                    <a:pt x="8575" y="195"/>
                    <a:pt x="8455" y="75"/>
                    <a:pt x="8308" y="75"/>
                  </a:cubicBezTo>
                  <a:lnTo>
                    <a:pt x="341" y="75"/>
                  </a:lnTo>
                  <a:close/>
                  <a:moveTo>
                    <a:pt x="341" y="75"/>
                  </a:moveTo>
                  <a:cubicBezTo>
                    <a:pt x="194" y="75"/>
                    <a:pt x="75" y="195"/>
                    <a:pt x="75" y="342"/>
                  </a:cubicBezTo>
                  <a:lnTo>
                    <a:pt x="75" y="1408"/>
                  </a:lnTo>
                  <a:cubicBezTo>
                    <a:pt x="75" y="1556"/>
                    <a:pt x="194" y="1675"/>
                    <a:pt x="341" y="1675"/>
                  </a:cubicBezTo>
                  <a:lnTo>
                    <a:pt x="8308" y="1675"/>
                  </a:lnTo>
                  <a:cubicBezTo>
                    <a:pt x="8455" y="1675"/>
                    <a:pt x="8575" y="1556"/>
                    <a:pt x="8575" y="1408"/>
                  </a:cubicBezTo>
                  <a:lnTo>
                    <a:pt x="8575" y="342"/>
                  </a:lnTo>
                  <a:cubicBezTo>
                    <a:pt x="8575" y="195"/>
                    <a:pt x="8455" y="75"/>
                    <a:pt x="8308" y="75"/>
                  </a:cubicBezTo>
                  <a:lnTo>
                    <a:pt x="341" y="75"/>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1" name="Rectangle 497"/>
            <p:cNvSpPr>
              <a:spLocks noChangeArrowheads="1"/>
            </p:cNvSpPr>
            <p:nvPr/>
          </p:nvSpPr>
          <p:spPr bwMode="auto">
            <a:xfrm>
              <a:off x="1542" y="2243"/>
              <a:ext cx="880" cy="17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2" name="Rectangle 498"/>
            <p:cNvSpPr>
              <a:spLocks noChangeArrowheads="1"/>
            </p:cNvSpPr>
            <p:nvPr/>
          </p:nvSpPr>
          <p:spPr bwMode="auto">
            <a:xfrm>
              <a:off x="1543" y="2237"/>
              <a:ext cx="865" cy="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3" name="Rectangle 499"/>
            <p:cNvSpPr>
              <a:spLocks noChangeArrowheads="1"/>
            </p:cNvSpPr>
            <p:nvPr/>
          </p:nvSpPr>
          <p:spPr bwMode="auto">
            <a:xfrm>
              <a:off x="1543" y="2251"/>
              <a:ext cx="865" cy="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4" name="Rectangle 500"/>
            <p:cNvSpPr>
              <a:spLocks noChangeArrowheads="1"/>
            </p:cNvSpPr>
            <p:nvPr/>
          </p:nvSpPr>
          <p:spPr bwMode="auto">
            <a:xfrm>
              <a:off x="1543" y="2261"/>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5" name="Rectangle 501"/>
            <p:cNvSpPr>
              <a:spLocks noChangeArrowheads="1"/>
            </p:cNvSpPr>
            <p:nvPr/>
          </p:nvSpPr>
          <p:spPr bwMode="auto">
            <a:xfrm>
              <a:off x="1543" y="2266"/>
              <a:ext cx="865"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6" name="Rectangle 502"/>
            <p:cNvSpPr>
              <a:spLocks noChangeArrowheads="1"/>
            </p:cNvSpPr>
            <p:nvPr/>
          </p:nvSpPr>
          <p:spPr bwMode="auto">
            <a:xfrm>
              <a:off x="1543" y="2273"/>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7" name="Rectangle 503"/>
            <p:cNvSpPr>
              <a:spLocks noChangeArrowheads="1"/>
            </p:cNvSpPr>
            <p:nvPr/>
          </p:nvSpPr>
          <p:spPr bwMode="auto">
            <a:xfrm>
              <a:off x="1543" y="2278"/>
              <a:ext cx="865"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8" name="Rectangle 504"/>
            <p:cNvSpPr>
              <a:spLocks noChangeArrowheads="1"/>
            </p:cNvSpPr>
            <p:nvPr/>
          </p:nvSpPr>
          <p:spPr bwMode="auto">
            <a:xfrm>
              <a:off x="1543" y="2284"/>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29" name="Rectangle 505"/>
            <p:cNvSpPr>
              <a:spLocks noChangeArrowheads="1"/>
            </p:cNvSpPr>
            <p:nvPr/>
          </p:nvSpPr>
          <p:spPr bwMode="auto">
            <a:xfrm>
              <a:off x="1543" y="2287"/>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0" name="Rectangle 506"/>
            <p:cNvSpPr>
              <a:spLocks noChangeArrowheads="1"/>
            </p:cNvSpPr>
            <p:nvPr/>
          </p:nvSpPr>
          <p:spPr bwMode="auto">
            <a:xfrm>
              <a:off x="1543" y="2291"/>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1" name="Rectangle 507"/>
            <p:cNvSpPr>
              <a:spLocks noChangeArrowheads="1"/>
            </p:cNvSpPr>
            <p:nvPr/>
          </p:nvSpPr>
          <p:spPr bwMode="auto">
            <a:xfrm>
              <a:off x="1543" y="2294"/>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2" name="Rectangle 508"/>
            <p:cNvSpPr>
              <a:spLocks noChangeArrowheads="1"/>
            </p:cNvSpPr>
            <p:nvPr/>
          </p:nvSpPr>
          <p:spPr bwMode="auto">
            <a:xfrm>
              <a:off x="1543" y="2299"/>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3" name="Rectangle 509"/>
            <p:cNvSpPr>
              <a:spLocks noChangeArrowheads="1"/>
            </p:cNvSpPr>
            <p:nvPr/>
          </p:nvSpPr>
          <p:spPr bwMode="auto">
            <a:xfrm>
              <a:off x="1543" y="2301"/>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4" name="Rectangle 510"/>
            <p:cNvSpPr>
              <a:spLocks noChangeArrowheads="1"/>
            </p:cNvSpPr>
            <p:nvPr/>
          </p:nvSpPr>
          <p:spPr bwMode="auto">
            <a:xfrm>
              <a:off x="1543" y="2304"/>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5" name="Rectangle 511"/>
            <p:cNvSpPr>
              <a:spLocks noChangeArrowheads="1"/>
            </p:cNvSpPr>
            <p:nvPr/>
          </p:nvSpPr>
          <p:spPr bwMode="auto">
            <a:xfrm>
              <a:off x="1543" y="2308"/>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6" name="Rectangle 512"/>
            <p:cNvSpPr>
              <a:spLocks noChangeArrowheads="1"/>
            </p:cNvSpPr>
            <p:nvPr/>
          </p:nvSpPr>
          <p:spPr bwMode="auto">
            <a:xfrm>
              <a:off x="1543" y="2310"/>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7" name="Rectangle 513"/>
            <p:cNvSpPr>
              <a:spLocks noChangeArrowheads="1"/>
            </p:cNvSpPr>
            <p:nvPr/>
          </p:nvSpPr>
          <p:spPr bwMode="auto">
            <a:xfrm>
              <a:off x="1543" y="2312"/>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8" name="Rectangle 514"/>
            <p:cNvSpPr>
              <a:spLocks noChangeArrowheads="1"/>
            </p:cNvSpPr>
            <p:nvPr/>
          </p:nvSpPr>
          <p:spPr bwMode="auto">
            <a:xfrm>
              <a:off x="1543" y="2315"/>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39" name="Rectangle 515"/>
            <p:cNvSpPr>
              <a:spLocks noChangeArrowheads="1"/>
            </p:cNvSpPr>
            <p:nvPr/>
          </p:nvSpPr>
          <p:spPr bwMode="auto">
            <a:xfrm>
              <a:off x="1543" y="2317"/>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0" name="Rectangle 516"/>
            <p:cNvSpPr>
              <a:spLocks noChangeArrowheads="1"/>
            </p:cNvSpPr>
            <p:nvPr/>
          </p:nvSpPr>
          <p:spPr bwMode="auto">
            <a:xfrm>
              <a:off x="1543" y="2320"/>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1" name="Rectangle 517"/>
            <p:cNvSpPr>
              <a:spLocks noChangeArrowheads="1"/>
            </p:cNvSpPr>
            <p:nvPr/>
          </p:nvSpPr>
          <p:spPr bwMode="auto">
            <a:xfrm>
              <a:off x="1543" y="2322"/>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2" name="Rectangle 518"/>
            <p:cNvSpPr>
              <a:spLocks noChangeArrowheads="1"/>
            </p:cNvSpPr>
            <p:nvPr/>
          </p:nvSpPr>
          <p:spPr bwMode="auto">
            <a:xfrm>
              <a:off x="1543" y="2325"/>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3" name="Rectangle 519"/>
            <p:cNvSpPr>
              <a:spLocks noChangeArrowheads="1"/>
            </p:cNvSpPr>
            <p:nvPr/>
          </p:nvSpPr>
          <p:spPr bwMode="auto">
            <a:xfrm>
              <a:off x="1543" y="2328"/>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4" name="Rectangle 520"/>
            <p:cNvSpPr>
              <a:spLocks noChangeArrowheads="1"/>
            </p:cNvSpPr>
            <p:nvPr/>
          </p:nvSpPr>
          <p:spPr bwMode="auto">
            <a:xfrm>
              <a:off x="1543" y="2330"/>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5" name="Rectangle 521"/>
            <p:cNvSpPr>
              <a:spLocks noChangeArrowheads="1"/>
            </p:cNvSpPr>
            <p:nvPr/>
          </p:nvSpPr>
          <p:spPr bwMode="auto">
            <a:xfrm>
              <a:off x="1543" y="2333"/>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6" name="Rectangle 522"/>
            <p:cNvSpPr>
              <a:spLocks noChangeArrowheads="1"/>
            </p:cNvSpPr>
            <p:nvPr/>
          </p:nvSpPr>
          <p:spPr bwMode="auto">
            <a:xfrm>
              <a:off x="1543" y="2335"/>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7" name="Rectangle 523"/>
            <p:cNvSpPr>
              <a:spLocks noChangeArrowheads="1"/>
            </p:cNvSpPr>
            <p:nvPr/>
          </p:nvSpPr>
          <p:spPr bwMode="auto">
            <a:xfrm>
              <a:off x="1543" y="2338"/>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8" name="Rectangle 524"/>
            <p:cNvSpPr>
              <a:spLocks noChangeArrowheads="1"/>
            </p:cNvSpPr>
            <p:nvPr/>
          </p:nvSpPr>
          <p:spPr bwMode="auto">
            <a:xfrm>
              <a:off x="1543" y="2340"/>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49" name="Rectangle 525"/>
            <p:cNvSpPr>
              <a:spLocks noChangeArrowheads="1"/>
            </p:cNvSpPr>
            <p:nvPr/>
          </p:nvSpPr>
          <p:spPr bwMode="auto">
            <a:xfrm>
              <a:off x="1543" y="2343"/>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0" name="Rectangle 526"/>
            <p:cNvSpPr>
              <a:spLocks noChangeArrowheads="1"/>
            </p:cNvSpPr>
            <p:nvPr/>
          </p:nvSpPr>
          <p:spPr bwMode="auto">
            <a:xfrm>
              <a:off x="1543" y="2347"/>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1" name="Rectangle 527"/>
            <p:cNvSpPr>
              <a:spLocks noChangeArrowheads="1"/>
            </p:cNvSpPr>
            <p:nvPr/>
          </p:nvSpPr>
          <p:spPr bwMode="auto">
            <a:xfrm>
              <a:off x="1543" y="2349"/>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2" name="Rectangle 528"/>
            <p:cNvSpPr>
              <a:spLocks noChangeArrowheads="1"/>
            </p:cNvSpPr>
            <p:nvPr/>
          </p:nvSpPr>
          <p:spPr bwMode="auto">
            <a:xfrm>
              <a:off x="1543" y="2352"/>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3" name="Rectangle 529"/>
            <p:cNvSpPr>
              <a:spLocks noChangeArrowheads="1"/>
            </p:cNvSpPr>
            <p:nvPr/>
          </p:nvSpPr>
          <p:spPr bwMode="auto">
            <a:xfrm>
              <a:off x="1543" y="2356"/>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4" name="Rectangle 530"/>
            <p:cNvSpPr>
              <a:spLocks noChangeArrowheads="1"/>
            </p:cNvSpPr>
            <p:nvPr/>
          </p:nvSpPr>
          <p:spPr bwMode="auto">
            <a:xfrm>
              <a:off x="1543" y="2360"/>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5" name="Rectangle 531"/>
            <p:cNvSpPr>
              <a:spLocks noChangeArrowheads="1"/>
            </p:cNvSpPr>
            <p:nvPr/>
          </p:nvSpPr>
          <p:spPr bwMode="auto">
            <a:xfrm>
              <a:off x="1543" y="2363"/>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6" name="Rectangle 532"/>
            <p:cNvSpPr>
              <a:spLocks noChangeArrowheads="1"/>
            </p:cNvSpPr>
            <p:nvPr/>
          </p:nvSpPr>
          <p:spPr bwMode="auto">
            <a:xfrm>
              <a:off x="1543" y="2368"/>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7" name="Rectangle 533"/>
            <p:cNvSpPr>
              <a:spLocks noChangeArrowheads="1"/>
            </p:cNvSpPr>
            <p:nvPr/>
          </p:nvSpPr>
          <p:spPr bwMode="auto">
            <a:xfrm>
              <a:off x="1543" y="2373"/>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8" name="Rectangle 534"/>
            <p:cNvSpPr>
              <a:spLocks noChangeArrowheads="1"/>
            </p:cNvSpPr>
            <p:nvPr/>
          </p:nvSpPr>
          <p:spPr bwMode="auto">
            <a:xfrm>
              <a:off x="1543" y="2377"/>
              <a:ext cx="865" cy="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59" name="Rectangle 535"/>
            <p:cNvSpPr>
              <a:spLocks noChangeArrowheads="1"/>
            </p:cNvSpPr>
            <p:nvPr/>
          </p:nvSpPr>
          <p:spPr bwMode="auto">
            <a:xfrm>
              <a:off x="1543" y="2386"/>
              <a:ext cx="865" cy="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60" name="Rectangle 536"/>
            <p:cNvSpPr>
              <a:spLocks noChangeArrowheads="1"/>
            </p:cNvSpPr>
            <p:nvPr/>
          </p:nvSpPr>
          <p:spPr bwMode="auto">
            <a:xfrm>
              <a:off x="1543" y="2395"/>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1561" name="Freeform 537"/>
            <p:cNvSpPr>
              <a:spLocks/>
            </p:cNvSpPr>
            <p:nvPr/>
          </p:nvSpPr>
          <p:spPr bwMode="auto">
            <a:xfrm>
              <a:off x="1543" y="2237"/>
              <a:ext cx="864" cy="162"/>
            </a:xfrm>
            <a:custGeom>
              <a:avLst/>
              <a:gdLst/>
              <a:ahLst/>
              <a:cxnLst>
                <a:cxn ang="0">
                  <a:pos x="267" y="0"/>
                </a:cxn>
                <a:cxn ang="0">
                  <a:pos x="0" y="266"/>
                </a:cxn>
                <a:cxn ang="0">
                  <a:pos x="0" y="1333"/>
                </a:cxn>
                <a:cxn ang="0">
                  <a:pos x="267" y="1600"/>
                </a:cxn>
                <a:cxn ang="0">
                  <a:pos x="8233" y="1600"/>
                </a:cxn>
                <a:cxn ang="0">
                  <a:pos x="8500" y="1333"/>
                </a:cxn>
                <a:cxn ang="0">
                  <a:pos x="8500" y="266"/>
                </a:cxn>
                <a:cxn ang="0">
                  <a:pos x="8233" y="0"/>
                </a:cxn>
                <a:cxn ang="0">
                  <a:pos x="267" y="0"/>
                </a:cxn>
              </a:cxnLst>
              <a:rect l="0" t="0" r="r" b="b"/>
              <a:pathLst>
                <a:path w="8500" h="1600">
                  <a:moveTo>
                    <a:pt x="267" y="0"/>
                  </a:moveTo>
                  <a:cubicBezTo>
                    <a:pt x="120" y="0"/>
                    <a:pt x="0" y="119"/>
                    <a:pt x="0" y="266"/>
                  </a:cubicBezTo>
                  <a:lnTo>
                    <a:pt x="0" y="1333"/>
                  </a:lnTo>
                  <a:cubicBezTo>
                    <a:pt x="0" y="1480"/>
                    <a:pt x="120" y="1600"/>
                    <a:pt x="267" y="1600"/>
                  </a:cubicBezTo>
                  <a:lnTo>
                    <a:pt x="8233" y="1600"/>
                  </a:lnTo>
                  <a:cubicBezTo>
                    <a:pt x="8381" y="1600"/>
                    <a:pt x="8500" y="1480"/>
                    <a:pt x="8500" y="1333"/>
                  </a:cubicBezTo>
                  <a:lnTo>
                    <a:pt x="8500" y="266"/>
                  </a:lnTo>
                  <a:cubicBezTo>
                    <a:pt x="8500" y="119"/>
                    <a:pt x="8381" y="0"/>
                    <a:pt x="8233" y="0"/>
                  </a:cubicBezTo>
                  <a:lnTo>
                    <a:pt x="267"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050" dirty="0"/>
                <a:t>Sensor Inputs</a:t>
              </a:r>
            </a:p>
          </p:txBody>
        </p:sp>
      </p:grpSp>
      <p:sp>
        <p:nvSpPr>
          <p:cNvPr id="1564" name="Rectangle 540"/>
          <p:cNvSpPr>
            <a:spLocks noChangeArrowheads="1"/>
          </p:cNvSpPr>
          <p:nvPr/>
        </p:nvSpPr>
        <p:spPr bwMode="auto">
          <a:xfrm>
            <a:off x="3344097" y="3609976"/>
            <a:ext cx="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00"/>
                </a:solidFill>
                <a:effectLst/>
                <a:latin typeface="Calibri" pitchFamily="34" charset="0"/>
                <a:cs typeface="Arial" pitchFamily="34" charset="0"/>
              </a:rPr>
              <a:t> </a:t>
            </a:r>
            <a:endParaRPr kumimoji="0" lang="en-US" sz="1050" b="0" i="0" u="none" strike="noStrike" cap="none" normalizeH="0" baseline="0">
              <a:ln>
                <a:noFill/>
              </a:ln>
              <a:solidFill>
                <a:schemeClr val="tx1"/>
              </a:solidFill>
              <a:effectLst/>
              <a:latin typeface="Arial" pitchFamily="34" charset="0"/>
              <a:cs typeface="Arial" pitchFamily="34" charset="0"/>
            </a:endParaRPr>
          </a:p>
        </p:txBody>
      </p:sp>
      <p:sp>
        <p:nvSpPr>
          <p:cNvPr id="1565" name="Freeform 541"/>
          <p:cNvSpPr>
            <a:spLocks noEditPoints="1"/>
          </p:cNvSpPr>
          <p:nvPr/>
        </p:nvSpPr>
        <p:spPr bwMode="auto">
          <a:xfrm>
            <a:off x="3698112" y="3624264"/>
            <a:ext cx="569913" cy="63500"/>
          </a:xfrm>
          <a:custGeom>
            <a:avLst/>
            <a:gdLst/>
            <a:ahLst/>
            <a:cxnLst>
              <a:cxn ang="0">
                <a:pos x="33" y="166"/>
              </a:cxn>
              <a:cxn ang="0">
                <a:pos x="3200" y="166"/>
              </a:cxn>
              <a:cxn ang="0">
                <a:pos x="3233" y="200"/>
              </a:cxn>
              <a:cxn ang="0">
                <a:pos x="3200" y="233"/>
              </a:cxn>
              <a:cxn ang="0">
                <a:pos x="33" y="233"/>
              </a:cxn>
              <a:cxn ang="0">
                <a:pos x="0" y="200"/>
              </a:cxn>
              <a:cxn ang="0">
                <a:pos x="33" y="166"/>
              </a:cxn>
              <a:cxn ang="0">
                <a:pos x="3133" y="0"/>
              </a:cxn>
              <a:cxn ang="0">
                <a:pos x="3533" y="200"/>
              </a:cxn>
              <a:cxn ang="0">
                <a:pos x="3133" y="400"/>
              </a:cxn>
              <a:cxn ang="0">
                <a:pos x="3133" y="0"/>
              </a:cxn>
            </a:cxnLst>
            <a:rect l="0" t="0" r="r" b="b"/>
            <a:pathLst>
              <a:path w="3533" h="400">
                <a:moveTo>
                  <a:pt x="33" y="166"/>
                </a:moveTo>
                <a:lnTo>
                  <a:pt x="3200" y="166"/>
                </a:lnTo>
                <a:cubicBezTo>
                  <a:pt x="3218" y="166"/>
                  <a:pt x="3233" y="181"/>
                  <a:pt x="3233" y="200"/>
                </a:cubicBezTo>
                <a:cubicBezTo>
                  <a:pt x="3233" y="218"/>
                  <a:pt x="3218" y="233"/>
                  <a:pt x="3200" y="233"/>
                </a:cubicBezTo>
                <a:lnTo>
                  <a:pt x="33" y="233"/>
                </a:lnTo>
                <a:cubicBezTo>
                  <a:pt x="15" y="233"/>
                  <a:pt x="0" y="218"/>
                  <a:pt x="0" y="200"/>
                </a:cubicBezTo>
                <a:cubicBezTo>
                  <a:pt x="0" y="181"/>
                  <a:pt x="15" y="166"/>
                  <a:pt x="33" y="166"/>
                </a:cubicBezTo>
                <a:close/>
                <a:moveTo>
                  <a:pt x="3133" y="0"/>
                </a:moveTo>
                <a:lnTo>
                  <a:pt x="3533" y="200"/>
                </a:lnTo>
                <a:lnTo>
                  <a:pt x="3133" y="400"/>
                </a:lnTo>
                <a:lnTo>
                  <a:pt x="3133"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
        <p:nvSpPr>
          <p:cNvPr id="259" name="Slide Number Placeholder 258"/>
          <p:cNvSpPr>
            <a:spLocks noGrp="1"/>
          </p:cNvSpPr>
          <p:nvPr>
            <p:ph type="sldNum" sz="quarter" idx="12"/>
          </p:nvPr>
        </p:nvSpPr>
        <p:spPr/>
        <p:txBody>
          <a:bodyPr/>
          <a:lstStyle/>
          <a:p>
            <a:fld id="{F06BC205-37F6-DA43-A54D-39653D71296C}" type="slidenum">
              <a:rPr lang="en-US" smtClean="0"/>
              <a:pPr/>
              <a:t>90</a:t>
            </a:fld>
            <a:endParaRPr lang="en-US"/>
          </a:p>
        </p:txBody>
      </p:sp>
      <p:sp>
        <p:nvSpPr>
          <p:cNvPr id="260" name="Footer Placeholder 259"/>
          <p:cNvSpPr>
            <a:spLocks noGrp="1"/>
          </p:cNvSpPr>
          <p:nvPr>
            <p:ph type="ftr" sz="quarter" idx="11"/>
          </p:nvPr>
        </p:nvSpPr>
        <p:spPr/>
        <p:txBody>
          <a:bodyPr/>
          <a:lstStyle/>
          <a:p>
            <a:r>
              <a:rPr lang="en-US"/>
              <a:t>kay das</a:t>
            </a:r>
          </a:p>
        </p:txBody>
      </p:sp>
      <p:sp>
        <p:nvSpPr>
          <p:cNvPr id="258" name="Date Placeholder 257"/>
          <p:cNvSpPr>
            <a:spLocks noGrp="1"/>
          </p:cNvSpPr>
          <p:nvPr>
            <p:ph type="dt" sz="half" idx="10"/>
          </p:nvPr>
        </p:nvSpPr>
        <p:spPr/>
        <p:txBody>
          <a:bodyPr/>
          <a:lstStyle/>
          <a:p>
            <a:r>
              <a:rPr lang="en-US"/>
              <a:t>6 December 2016</a:t>
            </a:r>
          </a:p>
        </p:txBody>
      </p:sp>
      <p:grpSp>
        <p:nvGrpSpPr>
          <p:cNvPr id="261" name="Group 538"/>
          <p:cNvGrpSpPr>
            <a:grpSpLocks/>
          </p:cNvGrpSpPr>
          <p:nvPr/>
        </p:nvGrpSpPr>
        <p:grpSpPr bwMode="auto">
          <a:xfrm>
            <a:off x="6591300" y="1201396"/>
            <a:ext cx="1651000" cy="643279"/>
            <a:chOff x="1542" y="2237"/>
            <a:chExt cx="880" cy="184"/>
          </a:xfrm>
        </p:grpSpPr>
        <p:sp>
          <p:nvSpPr>
            <p:cNvPr id="262" name="Rectangle 495"/>
            <p:cNvSpPr>
              <a:spLocks noChangeArrowheads="1"/>
            </p:cNvSpPr>
            <p:nvPr/>
          </p:nvSpPr>
          <p:spPr bwMode="auto">
            <a:xfrm>
              <a:off x="1542" y="2243"/>
              <a:ext cx="880" cy="17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63" name="Freeform 496"/>
            <p:cNvSpPr>
              <a:spLocks noEditPoints="1"/>
            </p:cNvSpPr>
            <p:nvPr/>
          </p:nvSpPr>
          <p:spPr bwMode="auto">
            <a:xfrm>
              <a:off x="1543" y="2243"/>
              <a:ext cx="878" cy="178"/>
            </a:xfrm>
            <a:custGeom>
              <a:avLst/>
              <a:gdLst/>
              <a:ahLst/>
              <a:cxnLst>
                <a:cxn ang="0">
                  <a:pos x="304" y="155"/>
                </a:cxn>
                <a:cxn ang="0">
                  <a:pos x="233" y="185"/>
                </a:cxn>
                <a:cxn ang="0">
                  <a:pos x="184" y="234"/>
                </a:cxn>
                <a:cxn ang="0">
                  <a:pos x="155" y="304"/>
                </a:cxn>
                <a:cxn ang="0">
                  <a:pos x="150" y="1408"/>
                </a:cxn>
                <a:cxn ang="0">
                  <a:pos x="166" y="1483"/>
                </a:cxn>
                <a:cxn ang="0">
                  <a:pos x="206" y="1544"/>
                </a:cxn>
                <a:cxn ang="0">
                  <a:pos x="268" y="1585"/>
                </a:cxn>
                <a:cxn ang="0">
                  <a:pos x="349" y="1601"/>
                </a:cxn>
                <a:cxn ang="0">
                  <a:pos x="8347" y="1596"/>
                </a:cxn>
                <a:cxn ang="0">
                  <a:pos x="8417" y="1567"/>
                </a:cxn>
                <a:cxn ang="0">
                  <a:pos x="8466" y="1518"/>
                </a:cxn>
                <a:cxn ang="0">
                  <a:pos x="8496" y="1448"/>
                </a:cxn>
                <a:cxn ang="0">
                  <a:pos x="8500" y="342"/>
                </a:cxn>
                <a:cxn ang="0">
                  <a:pos x="8485" y="269"/>
                </a:cxn>
                <a:cxn ang="0">
                  <a:pos x="8444" y="207"/>
                </a:cxn>
                <a:cxn ang="0">
                  <a:pos x="8382" y="166"/>
                </a:cxn>
                <a:cxn ang="0">
                  <a:pos x="8301" y="150"/>
                </a:cxn>
                <a:cxn ang="0">
                  <a:pos x="8316" y="1"/>
                </a:cxn>
                <a:cxn ang="0">
                  <a:pos x="8384" y="9"/>
                </a:cxn>
                <a:cxn ang="0">
                  <a:pos x="8448" y="30"/>
                </a:cxn>
                <a:cxn ang="0">
                  <a:pos x="8505" y="63"/>
                </a:cxn>
                <a:cxn ang="0">
                  <a:pos x="8555" y="106"/>
                </a:cxn>
                <a:cxn ang="0">
                  <a:pos x="8596" y="157"/>
                </a:cxn>
                <a:cxn ang="0">
                  <a:pos x="8626" y="216"/>
                </a:cxn>
                <a:cxn ang="0">
                  <a:pos x="8644" y="281"/>
                </a:cxn>
                <a:cxn ang="0">
                  <a:pos x="8650" y="1416"/>
                </a:cxn>
                <a:cxn ang="0">
                  <a:pos x="8641" y="1485"/>
                </a:cxn>
                <a:cxn ang="0">
                  <a:pos x="8620" y="1548"/>
                </a:cxn>
                <a:cxn ang="0">
                  <a:pos x="8587" y="1606"/>
                </a:cxn>
                <a:cxn ang="0">
                  <a:pos x="8545" y="1655"/>
                </a:cxn>
                <a:cxn ang="0">
                  <a:pos x="8493" y="1696"/>
                </a:cxn>
                <a:cxn ang="0">
                  <a:pos x="8434" y="1726"/>
                </a:cxn>
                <a:cxn ang="0">
                  <a:pos x="8370" y="1745"/>
                </a:cxn>
                <a:cxn ang="0">
                  <a:pos x="334" y="1750"/>
                </a:cxn>
                <a:cxn ang="0">
                  <a:pos x="266" y="1742"/>
                </a:cxn>
                <a:cxn ang="0">
                  <a:pos x="202" y="1721"/>
                </a:cxn>
                <a:cxn ang="0">
                  <a:pos x="145" y="1688"/>
                </a:cxn>
                <a:cxn ang="0">
                  <a:pos x="95" y="1645"/>
                </a:cxn>
                <a:cxn ang="0">
                  <a:pos x="54" y="1594"/>
                </a:cxn>
                <a:cxn ang="0">
                  <a:pos x="24" y="1535"/>
                </a:cxn>
                <a:cxn ang="0">
                  <a:pos x="6" y="1470"/>
                </a:cxn>
                <a:cxn ang="0">
                  <a:pos x="0" y="334"/>
                </a:cxn>
                <a:cxn ang="0">
                  <a:pos x="9" y="266"/>
                </a:cxn>
                <a:cxn ang="0">
                  <a:pos x="30" y="203"/>
                </a:cxn>
                <a:cxn ang="0">
                  <a:pos x="63" y="145"/>
                </a:cxn>
                <a:cxn ang="0">
                  <a:pos x="105" y="96"/>
                </a:cxn>
                <a:cxn ang="0">
                  <a:pos x="157" y="55"/>
                </a:cxn>
                <a:cxn ang="0">
                  <a:pos x="216" y="25"/>
                </a:cxn>
                <a:cxn ang="0">
                  <a:pos x="280" y="6"/>
                </a:cxn>
                <a:cxn ang="0">
                  <a:pos x="8316" y="1"/>
                </a:cxn>
                <a:cxn ang="0">
                  <a:pos x="75" y="342"/>
                </a:cxn>
                <a:cxn ang="0">
                  <a:pos x="341" y="1675"/>
                </a:cxn>
                <a:cxn ang="0">
                  <a:pos x="8575" y="1408"/>
                </a:cxn>
                <a:cxn ang="0">
                  <a:pos x="8308" y="75"/>
                </a:cxn>
                <a:cxn ang="0">
                  <a:pos x="341" y="75"/>
                </a:cxn>
                <a:cxn ang="0">
                  <a:pos x="75" y="1408"/>
                </a:cxn>
                <a:cxn ang="0">
                  <a:pos x="8308" y="1675"/>
                </a:cxn>
                <a:cxn ang="0">
                  <a:pos x="8575" y="342"/>
                </a:cxn>
                <a:cxn ang="0">
                  <a:pos x="341" y="75"/>
                </a:cxn>
              </a:cxnLst>
              <a:rect l="0" t="0" r="r" b="b"/>
              <a:pathLst>
                <a:path w="8650" h="1750">
                  <a:moveTo>
                    <a:pt x="341" y="150"/>
                  </a:moveTo>
                  <a:lnTo>
                    <a:pt x="304" y="155"/>
                  </a:lnTo>
                  <a:lnTo>
                    <a:pt x="268" y="166"/>
                  </a:lnTo>
                  <a:lnTo>
                    <a:pt x="233" y="185"/>
                  </a:lnTo>
                  <a:lnTo>
                    <a:pt x="206" y="207"/>
                  </a:lnTo>
                  <a:lnTo>
                    <a:pt x="184" y="234"/>
                  </a:lnTo>
                  <a:lnTo>
                    <a:pt x="166" y="269"/>
                  </a:lnTo>
                  <a:lnTo>
                    <a:pt x="155" y="304"/>
                  </a:lnTo>
                  <a:lnTo>
                    <a:pt x="150" y="350"/>
                  </a:lnTo>
                  <a:lnTo>
                    <a:pt x="150" y="1408"/>
                  </a:lnTo>
                  <a:lnTo>
                    <a:pt x="155" y="1447"/>
                  </a:lnTo>
                  <a:lnTo>
                    <a:pt x="166" y="1483"/>
                  </a:lnTo>
                  <a:lnTo>
                    <a:pt x="184" y="1518"/>
                  </a:lnTo>
                  <a:lnTo>
                    <a:pt x="206" y="1544"/>
                  </a:lnTo>
                  <a:lnTo>
                    <a:pt x="233" y="1567"/>
                  </a:lnTo>
                  <a:lnTo>
                    <a:pt x="268" y="1585"/>
                  </a:lnTo>
                  <a:lnTo>
                    <a:pt x="303" y="1596"/>
                  </a:lnTo>
                  <a:lnTo>
                    <a:pt x="349" y="1601"/>
                  </a:lnTo>
                  <a:lnTo>
                    <a:pt x="8308" y="1600"/>
                  </a:lnTo>
                  <a:lnTo>
                    <a:pt x="8347" y="1596"/>
                  </a:lnTo>
                  <a:lnTo>
                    <a:pt x="8382" y="1585"/>
                  </a:lnTo>
                  <a:lnTo>
                    <a:pt x="8417" y="1567"/>
                  </a:lnTo>
                  <a:lnTo>
                    <a:pt x="8444" y="1544"/>
                  </a:lnTo>
                  <a:lnTo>
                    <a:pt x="8466" y="1518"/>
                  </a:lnTo>
                  <a:lnTo>
                    <a:pt x="8485" y="1483"/>
                  </a:lnTo>
                  <a:lnTo>
                    <a:pt x="8496" y="1448"/>
                  </a:lnTo>
                  <a:lnTo>
                    <a:pt x="8500" y="1401"/>
                  </a:lnTo>
                  <a:lnTo>
                    <a:pt x="8500" y="342"/>
                  </a:lnTo>
                  <a:lnTo>
                    <a:pt x="8496" y="304"/>
                  </a:lnTo>
                  <a:lnTo>
                    <a:pt x="8485" y="269"/>
                  </a:lnTo>
                  <a:lnTo>
                    <a:pt x="8466" y="234"/>
                  </a:lnTo>
                  <a:lnTo>
                    <a:pt x="8444" y="207"/>
                  </a:lnTo>
                  <a:lnTo>
                    <a:pt x="8417" y="185"/>
                  </a:lnTo>
                  <a:lnTo>
                    <a:pt x="8382" y="166"/>
                  </a:lnTo>
                  <a:lnTo>
                    <a:pt x="8347" y="155"/>
                  </a:lnTo>
                  <a:lnTo>
                    <a:pt x="8301" y="150"/>
                  </a:lnTo>
                  <a:lnTo>
                    <a:pt x="341" y="150"/>
                  </a:lnTo>
                  <a:close/>
                  <a:moveTo>
                    <a:pt x="8316" y="1"/>
                  </a:moveTo>
                  <a:lnTo>
                    <a:pt x="8370" y="6"/>
                  </a:lnTo>
                  <a:lnTo>
                    <a:pt x="8384" y="9"/>
                  </a:lnTo>
                  <a:lnTo>
                    <a:pt x="8434" y="25"/>
                  </a:lnTo>
                  <a:lnTo>
                    <a:pt x="8448" y="30"/>
                  </a:lnTo>
                  <a:lnTo>
                    <a:pt x="8493" y="55"/>
                  </a:lnTo>
                  <a:lnTo>
                    <a:pt x="8505" y="63"/>
                  </a:lnTo>
                  <a:lnTo>
                    <a:pt x="8545" y="96"/>
                  </a:lnTo>
                  <a:lnTo>
                    <a:pt x="8555" y="106"/>
                  </a:lnTo>
                  <a:lnTo>
                    <a:pt x="8587" y="145"/>
                  </a:lnTo>
                  <a:lnTo>
                    <a:pt x="8596" y="157"/>
                  </a:lnTo>
                  <a:lnTo>
                    <a:pt x="8620" y="203"/>
                  </a:lnTo>
                  <a:lnTo>
                    <a:pt x="8626" y="216"/>
                  </a:lnTo>
                  <a:lnTo>
                    <a:pt x="8641" y="266"/>
                  </a:lnTo>
                  <a:lnTo>
                    <a:pt x="8644" y="281"/>
                  </a:lnTo>
                  <a:lnTo>
                    <a:pt x="8650" y="342"/>
                  </a:lnTo>
                  <a:lnTo>
                    <a:pt x="8650" y="1416"/>
                  </a:lnTo>
                  <a:lnTo>
                    <a:pt x="8644" y="1470"/>
                  </a:lnTo>
                  <a:lnTo>
                    <a:pt x="8641" y="1485"/>
                  </a:lnTo>
                  <a:lnTo>
                    <a:pt x="8626" y="1535"/>
                  </a:lnTo>
                  <a:lnTo>
                    <a:pt x="8620" y="1548"/>
                  </a:lnTo>
                  <a:lnTo>
                    <a:pt x="8596" y="1594"/>
                  </a:lnTo>
                  <a:lnTo>
                    <a:pt x="8587" y="1606"/>
                  </a:lnTo>
                  <a:lnTo>
                    <a:pt x="8555" y="1645"/>
                  </a:lnTo>
                  <a:lnTo>
                    <a:pt x="8545" y="1655"/>
                  </a:lnTo>
                  <a:lnTo>
                    <a:pt x="8505" y="1688"/>
                  </a:lnTo>
                  <a:lnTo>
                    <a:pt x="8493" y="1696"/>
                  </a:lnTo>
                  <a:lnTo>
                    <a:pt x="8448" y="1721"/>
                  </a:lnTo>
                  <a:lnTo>
                    <a:pt x="8434" y="1726"/>
                  </a:lnTo>
                  <a:lnTo>
                    <a:pt x="8384" y="1742"/>
                  </a:lnTo>
                  <a:lnTo>
                    <a:pt x="8370" y="1745"/>
                  </a:lnTo>
                  <a:lnTo>
                    <a:pt x="8308" y="1750"/>
                  </a:lnTo>
                  <a:lnTo>
                    <a:pt x="334" y="1750"/>
                  </a:lnTo>
                  <a:lnTo>
                    <a:pt x="280" y="1745"/>
                  </a:lnTo>
                  <a:lnTo>
                    <a:pt x="266" y="1742"/>
                  </a:lnTo>
                  <a:lnTo>
                    <a:pt x="216" y="1726"/>
                  </a:lnTo>
                  <a:lnTo>
                    <a:pt x="202" y="1721"/>
                  </a:lnTo>
                  <a:lnTo>
                    <a:pt x="157" y="1696"/>
                  </a:lnTo>
                  <a:lnTo>
                    <a:pt x="145" y="1688"/>
                  </a:lnTo>
                  <a:lnTo>
                    <a:pt x="105" y="1655"/>
                  </a:lnTo>
                  <a:lnTo>
                    <a:pt x="95" y="1645"/>
                  </a:lnTo>
                  <a:lnTo>
                    <a:pt x="63" y="1606"/>
                  </a:lnTo>
                  <a:lnTo>
                    <a:pt x="54" y="1594"/>
                  </a:lnTo>
                  <a:lnTo>
                    <a:pt x="30" y="1548"/>
                  </a:lnTo>
                  <a:lnTo>
                    <a:pt x="24" y="1535"/>
                  </a:lnTo>
                  <a:lnTo>
                    <a:pt x="9" y="1485"/>
                  </a:lnTo>
                  <a:lnTo>
                    <a:pt x="6" y="1470"/>
                  </a:lnTo>
                  <a:lnTo>
                    <a:pt x="0" y="1408"/>
                  </a:lnTo>
                  <a:lnTo>
                    <a:pt x="0" y="334"/>
                  </a:lnTo>
                  <a:lnTo>
                    <a:pt x="6" y="281"/>
                  </a:lnTo>
                  <a:lnTo>
                    <a:pt x="9" y="266"/>
                  </a:lnTo>
                  <a:lnTo>
                    <a:pt x="24" y="216"/>
                  </a:lnTo>
                  <a:lnTo>
                    <a:pt x="30" y="203"/>
                  </a:lnTo>
                  <a:lnTo>
                    <a:pt x="54" y="157"/>
                  </a:lnTo>
                  <a:lnTo>
                    <a:pt x="63" y="145"/>
                  </a:lnTo>
                  <a:lnTo>
                    <a:pt x="95" y="106"/>
                  </a:lnTo>
                  <a:lnTo>
                    <a:pt x="105" y="96"/>
                  </a:lnTo>
                  <a:lnTo>
                    <a:pt x="145" y="63"/>
                  </a:lnTo>
                  <a:lnTo>
                    <a:pt x="157" y="55"/>
                  </a:lnTo>
                  <a:lnTo>
                    <a:pt x="202" y="30"/>
                  </a:lnTo>
                  <a:lnTo>
                    <a:pt x="216" y="25"/>
                  </a:lnTo>
                  <a:lnTo>
                    <a:pt x="266" y="9"/>
                  </a:lnTo>
                  <a:lnTo>
                    <a:pt x="280" y="6"/>
                  </a:lnTo>
                  <a:lnTo>
                    <a:pt x="341" y="0"/>
                  </a:lnTo>
                  <a:lnTo>
                    <a:pt x="8316" y="1"/>
                  </a:lnTo>
                  <a:close/>
                  <a:moveTo>
                    <a:pt x="341" y="75"/>
                  </a:moveTo>
                  <a:cubicBezTo>
                    <a:pt x="194" y="75"/>
                    <a:pt x="75" y="195"/>
                    <a:pt x="75" y="342"/>
                  </a:cubicBezTo>
                  <a:lnTo>
                    <a:pt x="75" y="1408"/>
                  </a:lnTo>
                  <a:cubicBezTo>
                    <a:pt x="75" y="1556"/>
                    <a:pt x="194" y="1675"/>
                    <a:pt x="341" y="1675"/>
                  </a:cubicBezTo>
                  <a:lnTo>
                    <a:pt x="8308" y="1675"/>
                  </a:lnTo>
                  <a:cubicBezTo>
                    <a:pt x="8455" y="1675"/>
                    <a:pt x="8575" y="1556"/>
                    <a:pt x="8575" y="1408"/>
                  </a:cubicBezTo>
                  <a:lnTo>
                    <a:pt x="8575" y="342"/>
                  </a:lnTo>
                  <a:cubicBezTo>
                    <a:pt x="8575" y="195"/>
                    <a:pt x="8455" y="75"/>
                    <a:pt x="8308" y="75"/>
                  </a:cubicBezTo>
                  <a:lnTo>
                    <a:pt x="341" y="75"/>
                  </a:lnTo>
                  <a:close/>
                  <a:moveTo>
                    <a:pt x="341" y="75"/>
                  </a:moveTo>
                  <a:cubicBezTo>
                    <a:pt x="194" y="75"/>
                    <a:pt x="75" y="195"/>
                    <a:pt x="75" y="342"/>
                  </a:cubicBezTo>
                  <a:lnTo>
                    <a:pt x="75" y="1408"/>
                  </a:lnTo>
                  <a:cubicBezTo>
                    <a:pt x="75" y="1556"/>
                    <a:pt x="194" y="1675"/>
                    <a:pt x="341" y="1675"/>
                  </a:cubicBezTo>
                  <a:lnTo>
                    <a:pt x="8308" y="1675"/>
                  </a:lnTo>
                  <a:cubicBezTo>
                    <a:pt x="8455" y="1675"/>
                    <a:pt x="8575" y="1556"/>
                    <a:pt x="8575" y="1408"/>
                  </a:cubicBezTo>
                  <a:lnTo>
                    <a:pt x="8575" y="342"/>
                  </a:lnTo>
                  <a:cubicBezTo>
                    <a:pt x="8575" y="195"/>
                    <a:pt x="8455" y="75"/>
                    <a:pt x="8308" y="75"/>
                  </a:cubicBezTo>
                  <a:lnTo>
                    <a:pt x="341" y="75"/>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64" name="Rectangle 497"/>
            <p:cNvSpPr>
              <a:spLocks noChangeArrowheads="1"/>
            </p:cNvSpPr>
            <p:nvPr/>
          </p:nvSpPr>
          <p:spPr bwMode="auto">
            <a:xfrm>
              <a:off x="1542" y="2243"/>
              <a:ext cx="880" cy="17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65" name="Rectangle 498"/>
            <p:cNvSpPr>
              <a:spLocks noChangeArrowheads="1"/>
            </p:cNvSpPr>
            <p:nvPr/>
          </p:nvSpPr>
          <p:spPr bwMode="auto">
            <a:xfrm>
              <a:off x="1543" y="2237"/>
              <a:ext cx="865" cy="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66" name="Rectangle 499"/>
            <p:cNvSpPr>
              <a:spLocks noChangeArrowheads="1"/>
            </p:cNvSpPr>
            <p:nvPr/>
          </p:nvSpPr>
          <p:spPr bwMode="auto">
            <a:xfrm>
              <a:off x="1543" y="2251"/>
              <a:ext cx="865" cy="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67" name="Rectangle 500"/>
            <p:cNvSpPr>
              <a:spLocks noChangeArrowheads="1"/>
            </p:cNvSpPr>
            <p:nvPr/>
          </p:nvSpPr>
          <p:spPr bwMode="auto">
            <a:xfrm>
              <a:off x="1543" y="2261"/>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68" name="Rectangle 501"/>
            <p:cNvSpPr>
              <a:spLocks noChangeArrowheads="1"/>
            </p:cNvSpPr>
            <p:nvPr/>
          </p:nvSpPr>
          <p:spPr bwMode="auto">
            <a:xfrm>
              <a:off x="1543" y="2266"/>
              <a:ext cx="865" cy="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69" name="Rectangle 502"/>
            <p:cNvSpPr>
              <a:spLocks noChangeArrowheads="1"/>
            </p:cNvSpPr>
            <p:nvPr/>
          </p:nvSpPr>
          <p:spPr bwMode="auto">
            <a:xfrm>
              <a:off x="1543" y="2273"/>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70" name="Rectangle 503"/>
            <p:cNvSpPr>
              <a:spLocks noChangeArrowheads="1"/>
            </p:cNvSpPr>
            <p:nvPr/>
          </p:nvSpPr>
          <p:spPr bwMode="auto">
            <a:xfrm>
              <a:off x="1543" y="2278"/>
              <a:ext cx="865" cy="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71" name="Rectangle 504"/>
            <p:cNvSpPr>
              <a:spLocks noChangeArrowheads="1"/>
            </p:cNvSpPr>
            <p:nvPr/>
          </p:nvSpPr>
          <p:spPr bwMode="auto">
            <a:xfrm>
              <a:off x="1543" y="2284"/>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77" name="Rectangle 505"/>
            <p:cNvSpPr>
              <a:spLocks noChangeArrowheads="1"/>
            </p:cNvSpPr>
            <p:nvPr/>
          </p:nvSpPr>
          <p:spPr bwMode="auto">
            <a:xfrm>
              <a:off x="1543" y="2287"/>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78" name="Rectangle 506"/>
            <p:cNvSpPr>
              <a:spLocks noChangeArrowheads="1"/>
            </p:cNvSpPr>
            <p:nvPr/>
          </p:nvSpPr>
          <p:spPr bwMode="auto">
            <a:xfrm>
              <a:off x="1543" y="2291"/>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79" name="Rectangle 507"/>
            <p:cNvSpPr>
              <a:spLocks noChangeArrowheads="1"/>
            </p:cNvSpPr>
            <p:nvPr/>
          </p:nvSpPr>
          <p:spPr bwMode="auto">
            <a:xfrm>
              <a:off x="1543" y="2294"/>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0" name="Rectangle 508"/>
            <p:cNvSpPr>
              <a:spLocks noChangeArrowheads="1"/>
            </p:cNvSpPr>
            <p:nvPr/>
          </p:nvSpPr>
          <p:spPr bwMode="auto">
            <a:xfrm>
              <a:off x="1543" y="2299"/>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1" name="Rectangle 509"/>
            <p:cNvSpPr>
              <a:spLocks noChangeArrowheads="1"/>
            </p:cNvSpPr>
            <p:nvPr/>
          </p:nvSpPr>
          <p:spPr bwMode="auto">
            <a:xfrm>
              <a:off x="1543" y="2301"/>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2" name="Rectangle 510"/>
            <p:cNvSpPr>
              <a:spLocks noChangeArrowheads="1"/>
            </p:cNvSpPr>
            <p:nvPr/>
          </p:nvSpPr>
          <p:spPr bwMode="auto">
            <a:xfrm>
              <a:off x="1543" y="2304"/>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3" name="Rectangle 511"/>
            <p:cNvSpPr>
              <a:spLocks noChangeArrowheads="1"/>
            </p:cNvSpPr>
            <p:nvPr/>
          </p:nvSpPr>
          <p:spPr bwMode="auto">
            <a:xfrm>
              <a:off x="1543" y="2308"/>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4" name="Rectangle 512"/>
            <p:cNvSpPr>
              <a:spLocks noChangeArrowheads="1"/>
            </p:cNvSpPr>
            <p:nvPr/>
          </p:nvSpPr>
          <p:spPr bwMode="auto">
            <a:xfrm>
              <a:off x="1543" y="2310"/>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5" name="Rectangle 513"/>
            <p:cNvSpPr>
              <a:spLocks noChangeArrowheads="1"/>
            </p:cNvSpPr>
            <p:nvPr/>
          </p:nvSpPr>
          <p:spPr bwMode="auto">
            <a:xfrm>
              <a:off x="1543" y="2312"/>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6" name="Rectangle 514"/>
            <p:cNvSpPr>
              <a:spLocks noChangeArrowheads="1"/>
            </p:cNvSpPr>
            <p:nvPr/>
          </p:nvSpPr>
          <p:spPr bwMode="auto">
            <a:xfrm>
              <a:off x="1543" y="2315"/>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7" name="Rectangle 515"/>
            <p:cNvSpPr>
              <a:spLocks noChangeArrowheads="1"/>
            </p:cNvSpPr>
            <p:nvPr/>
          </p:nvSpPr>
          <p:spPr bwMode="auto">
            <a:xfrm>
              <a:off x="1543" y="2317"/>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8" name="Rectangle 516"/>
            <p:cNvSpPr>
              <a:spLocks noChangeArrowheads="1"/>
            </p:cNvSpPr>
            <p:nvPr/>
          </p:nvSpPr>
          <p:spPr bwMode="auto">
            <a:xfrm>
              <a:off x="1543" y="2320"/>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89" name="Rectangle 517"/>
            <p:cNvSpPr>
              <a:spLocks noChangeArrowheads="1"/>
            </p:cNvSpPr>
            <p:nvPr/>
          </p:nvSpPr>
          <p:spPr bwMode="auto">
            <a:xfrm>
              <a:off x="1543" y="2322"/>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0" name="Rectangle 518"/>
            <p:cNvSpPr>
              <a:spLocks noChangeArrowheads="1"/>
            </p:cNvSpPr>
            <p:nvPr/>
          </p:nvSpPr>
          <p:spPr bwMode="auto">
            <a:xfrm>
              <a:off x="1543" y="2325"/>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1" name="Rectangle 519"/>
            <p:cNvSpPr>
              <a:spLocks noChangeArrowheads="1"/>
            </p:cNvSpPr>
            <p:nvPr/>
          </p:nvSpPr>
          <p:spPr bwMode="auto">
            <a:xfrm>
              <a:off x="1543" y="2328"/>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2" name="Rectangle 520"/>
            <p:cNvSpPr>
              <a:spLocks noChangeArrowheads="1"/>
            </p:cNvSpPr>
            <p:nvPr/>
          </p:nvSpPr>
          <p:spPr bwMode="auto">
            <a:xfrm>
              <a:off x="1543" y="2330"/>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3" name="Rectangle 521"/>
            <p:cNvSpPr>
              <a:spLocks noChangeArrowheads="1"/>
            </p:cNvSpPr>
            <p:nvPr/>
          </p:nvSpPr>
          <p:spPr bwMode="auto">
            <a:xfrm>
              <a:off x="1543" y="2333"/>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4" name="Rectangle 522"/>
            <p:cNvSpPr>
              <a:spLocks noChangeArrowheads="1"/>
            </p:cNvSpPr>
            <p:nvPr/>
          </p:nvSpPr>
          <p:spPr bwMode="auto">
            <a:xfrm>
              <a:off x="1543" y="2335"/>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5" name="Rectangle 523"/>
            <p:cNvSpPr>
              <a:spLocks noChangeArrowheads="1"/>
            </p:cNvSpPr>
            <p:nvPr/>
          </p:nvSpPr>
          <p:spPr bwMode="auto">
            <a:xfrm>
              <a:off x="1543" y="2338"/>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6" name="Rectangle 524"/>
            <p:cNvSpPr>
              <a:spLocks noChangeArrowheads="1"/>
            </p:cNvSpPr>
            <p:nvPr/>
          </p:nvSpPr>
          <p:spPr bwMode="auto">
            <a:xfrm>
              <a:off x="1543" y="2340"/>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7" name="Rectangle 525"/>
            <p:cNvSpPr>
              <a:spLocks noChangeArrowheads="1"/>
            </p:cNvSpPr>
            <p:nvPr/>
          </p:nvSpPr>
          <p:spPr bwMode="auto">
            <a:xfrm>
              <a:off x="1543" y="2343"/>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8" name="Rectangle 526"/>
            <p:cNvSpPr>
              <a:spLocks noChangeArrowheads="1"/>
            </p:cNvSpPr>
            <p:nvPr/>
          </p:nvSpPr>
          <p:spPr bwMode="auto">
            <a:xfrm>
              <a:off x="1543" y="2347"/>
              <a:ext cx="865" cy="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299" name="Rectangle 527"/>
            <p:cNvSpPr>
              <a:spLocks noChangeArrowheads="1"/>
            </p:cNvSpPr>
            <p:nvPr/>
          </p:nvSpPr>
          <p:spPr bwMode="auto">
            <a:xfrm>
              <a:off x="1543" y="2349"/>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0" name="Rectangle 528"/>
            <p:cNvSpPr>
              <a:spLocks noChangeArrowheads="1"/>
            </p:cNvSpPr>
            <p:nvPr/>
          </p:nvSpPr>
          <p:spPr bwMode="auto">
            <a:xfrm>
              <a:off x="1543" y="2352"/>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1" name="Rectangle 529"/>
            <p:cNvSpPr>
              <a:spLocks noChangeArrowheads="1"/>
            </p:cNvSpPr>
            <p:nvPr/>
          </p:nvSpPr>
          <p:spPr bwMode="auto">
            <a:xfrm>
              <a:off x="1543" y="2356"/>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2" name="Rectangle 530"/>
            <p:cNvSpPr>
              <a:spLocks noChangeArrowheads="1"/>
            </p:cNvSpPr>
            <p:nvPr/>
          </p:nvSpPr>
          <p:spPr bwMode="auto">
            <a:xfrm>
              <a:off x="1543" y="2360"/>
              <a:ext cx="865" cy="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3" name="Rectangle 531"/>
            <p:cNvSpPr>
              <a:spLocks noChangeArrowheads="1"/>
            </p:cNvSpPr>
            <p:nvPr/>
          </p:nvSpPr>
          <p:spPr bwMode="auto">
            <a:xfrm>
              <a:off x="1543" y="2363"/>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4" name="Rectangle 532"/>
            <p:cNvSpPr>
              <a:spLocks noChangeArrowheads="1"/>
            </p:cNvSpPr>
            <p:nvPr/>
          </p:nvSpPr>
          <p:spPr bwMode="auto">
            <a:xfrm>
              <a:off x="1543" y="2368"/>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5" name="Rectangle 533"/>
            <p:cNvSpPr>
              <a:spLocks noChangeArrowheads="1"/>
            </p:cNvSpPr>
            <p:nvPr/>
          </p:nvSpPr>
          <p:spPr bwMode="auto">
            <a:xfrm>
              <a:off x="1543" y="2373"/>
              <a:ext cx="865" cy="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6" name="Rectangle 534"/>
            <p:cNvSpPr>
              <a:spLocks noChangeArrowheads="1"/>
            </p:cNvSpPr>
            <p:nvPr/>
          </p:nvSpPr>
          <p:spPr bwMode="auto">
            <a:xfrm>
              <a:off x="1543" y="2377"/>
              <a:ext cx="865" cy="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7" name="Rectangle 535"/>
            <p:cNvSpPr>
              <a:spLocks noChangeArrowheads="1"/>
            </p:cNvSpPr>
            <p:nvPr/>
          </p:nvSpPr>
          <p:spPr bwMode="auto">
            <a:xfrm>
              <a:off x="1543" y="2386"/>
              <a:ext cx="865" cy="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8" name="Rectangle 536"/>
            <p:cNvSpPr>
              <a:spLocks noChangeArrowheads="1"/>
            </p:cNvSpPr>
            <p:nvPr/>
          </p:nvSpPr>
          <p:spPr bwMode="auto">
            <a:xfrm>
              <a:off x="1543" y="2395"/>
              <a:ext cx="865" cy="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sz="1050"/>
            </a:p>
          </p:txBody>
        </p:sp>
        <p:sp>
          <p:nvSpPr>
            <p:cNvPr id="309" name="Freeform 537"/>
            <p:cNvSpPr>
              <a:spLocks/>
            </p:cNvSpPr>
            <p:nvPr/>
          </p:nvSpPr>
          <p:spPr bwMode="auto">
            <a:xfrm>
              <a:off x="1543" y="2237"/>
              <a:ext cx="864" cy="162"/>
            </a:xfrm>
            <a:custGeom>
              <a:avLst/>
              <a:gdLst/>
              <a:ahLst/>
              <a:cxnLst>
                <a:cxn ang="0">
                  <a:pos x="267" y="0"/>
                </a:cxn>
                <a:cxn ang="0">
                  <a:pos x="0" y="266"/>
                </a:cxn>
                <a:cxn ang="0">
                  <a:pos x="0" y="1333"/>
                </a:cxn>
                <a:cxn ang="0">
                  <a:pos x="267" y="1600"/>
                </a:cxn>
                <a:cxn ang="0">
                  <a:pos x="8233" y="1600"/>
                </a:cxn>
                <a:cxn ang="0">
                  <a:pos x="8500" y="1333"/>
                </a:cxn>
                <a:cxn ang="0">
                  <a:pos x="8500" y="266"/>
                </a:cxn>
                <a:cxn ang="0">
                  <a:pos x="8233" y="0"/>
                </a:cxn>
                <a:cxn ang="0">
                  <a:pos x="267" y="0"/>
                </a:cxn>
              </a:cxnLst>
              <a:rect l="0" t="0" r="r" b="b"/>
              <a:pathLst>
                <a:path w="8500" h="1600">
                  <a:moveTo>
                    <a:pt x="267" y="0"/>
                  </a:moveTo>
                  <a:cubicBezTo>
                    <a:pt x="120" y="0"/>
                    <a:pt x="0" y="119"/>
                    <a:pt x="0" y="266"/>
                  </a:cubicBezTo>
                  <a:lnTo>
                    <a:pt x="0" y="1333"/>
                  </a:lnTo>
                  <a:cubicBezTo>
                    <a:pt x="0" y="1480"/>
                    <a:pt x="120" y="1600"/>
                    <a:pt x="267" y="1600"/>
                  </a:cubicBezTo>
                  <a:lnTo>
                    <a:pt x="8233" y="1600"/>
                  </a:lnTo>
                  <a:cubicBezTo>
                    <a:pt x="8381" y="1600"/>
                    <a:pt x="8500" y="1480"/>
                    <a:pt x="8500" y="1333"/>
                  </a:cubicBezTo>
                  <a:lnTo>
                    <a:pt x="8500" y="266"/>
                  </a:lnTo>
                  <a:cubicBezTo>
                    <a:pt x="8500" y="119"/>
                    <a:pt x="8381" y="0"/>
                    <a:pt x="8233" y="0"/>
                  </a:cubicBezTo>
                  <a:lnTo>
                    <a:pt x="267"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050" dirty="0"/>
                <a:t>Actuators/Display</a:t>
              </a:r>
            </a:p>
          </p:txBody>
        </p:sp>
      </p:grpSp>
      <p:sp>
        <p:nvSpPr>
          <p:cNvPr id="310" name="Freeform 480"/>
          <p:cNvSpPr>
            <a:spLocks noEditPoints="1"/>
          </p:cNvSpPr>
          <p:nvPr/>
        </p:nvSpPr>
        <p:spPr bwMode="auto">
          <a:xfrm>
            <a:off x="6008687" y="1487488"/>
            <a:ext cx="569913" cy="65088"/>
          </a:xfrm>
          <a:custGeom>
            <a:avLst/>
            <a:gdLst/>
            <a:ahLst/>
            <a:cxnLst>
              <a:cxn ang="0">
                <a:pos x="67" y="333"/>
              </a:cxn>
              <a:cxn ang="0">
                <a:pos x="6400" y="333"/>
              </a:cxn>
              <a:cxn ang="0">
                <a:pos x="6467" y="400"/>
              </a:cxn>
              <a:cxn ang="0">
                <a:pos x="6400" y="467"/>
              </a:cxn>
              <a:cxn ang="0">
                <a:pos x="67" y="467"/>
              </a:cxn>
              <a:cxn ang="0">
                <a:pos x="0" y="400"/>
              </a:cxn>
              <a:cxn ang="0">
                <a:pos x="67" y="333"/>
              </a:cxn>
              <a:cxn ang="0">
                <a:pos x="6267" y="0"/>
              </a:cxn>
              <a:cxn ang="0">
                <a:pos x="7067" y="400"/>
              </a:cxn>
              <a:cxn ang="0">
                <a:pos x="6267" y="800"/>
              </a:cxn>
              <a:cxn ang="0">
                <a:pos x="6267" y="0"/>
              </a:cxn>
            </a:cxnLst>
            <a:rect l="0" t="0" r="r" b="b"/>
            <a:pathLst>
              <a:path w="7067" h="800">
                <a:moveTo>
                  <a:pt x="67" y="333"/>
                </a:moveTo>
                <a:lnTo>
                  <a:pt x="6400" y="333"/>
                </a:lnTo>
                <a:cubicBezTo>
                  <a:pt x="6437" y="333"/>
                  <a:pt x="6467" y="363"/>
                  <a:pt x="6467" y="400"/>
                </a:cubicBezTo>
                <a:cubicBezTo>
                  <a:pt x="6467" y="437"/>
                  <a:pt x="6437" y="467"/>
                  <a:pt x="6400" y="467"/>
                </a:cubicBezTo>
                <a:lnTo>
                  <a:pt x="67" y="467"/>
                </a:lnTo>
                <a:cubicBezTo>
                  <a:pt x="30" y="467"/>
                  <a:pt x="0" y="437"/>
                  <a:pt x="0" y="400"/>
                </a:cubicBezTo>
                <a:cubicBezTo>
                  <a:pt x="0" y="363"/>
                  <a:pt x="30" y="333"/>
                  <a:pt x="67" y="333"/>
                </a:cubicBezTo>
                <a:close/>
                <a:moveTo>
                  <a:pt x="6267" y="0"/>
                </a:moveTo>
                <a:lnTo>
                  <a:pt x="7067" y="400"/>
                </a:lnTo>
                <a:lnTo>
                  <a:pt x="6267" y="800"/>
                </a:lnTo>
                <a:lnTo>
                  <a:pt x="626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105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457200" y="1863725"/>
            <a:ext cx="8305800" cy="1470025"/>
          </a:xfrm>
        </p:spPr>
        <p:txBody>
          <a:bodyPr>
            <a:noAutofit/>
          </a:bodyPr>
          <a:lstStyle/>
          <a:p>
            <a:pPr>
              <a:lnSpc>
                <a:spcPct val="150000"/>
              </a:lnSpc>
            </a:pPr>
            <a:r>
              <a:rPr lang="en-US" sz="4000" dirty="0"/>
              <a:t>Highway Costs and Vehicle Growth</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Waiting to get in….</a:t>
            </a:r>
          </a:p>
        </p:txBody>
      </p:sp>
      <p:pic>
        <p:nvPicPr>
          <p:cNvPr id="5" name="Content Placeholder 3" descr="ABC lanes.jpg"/>
          <p:cNvPicPr>
            <a:picLocks noChangeAspect="1"/>
          </p:cNvPicPr>
          <p:nvPr/>
        </p:nvPicPr>
        <p:blipFill>
          <a:blip r:embed="rId2"/>
          <a:srcRect l="-21914" r="-21914"/>
          <a:stretch>
            <a:fillRect/>
          </a:stretch>
        </p:blipFill>
        <p:spPr>
          <a:xfrm>
            <a:off x="3013442" y="1981200"/>
            <a:ext cx="3082558" cy="1695288"/>
          </a:xfrm>
          <a:prstGeom prst="rect">
            <a:avLst/>
          </a:prstGeom>
        </p:spPr>
      </p:pic>
      <p:pic>
        <p:nvPicPr>
          <p:cNvPr id="6" name="Picture 5"/>
          <p:cNvPicPr>
            <a:picLocks noChangeAspect="1"/>
          </p:cNvPicPr>
          <p:nvPr/>
        </p:nvPicPr>
        <p:blipFill>
          <a:blip r:embed="rId3"/>
          <a:stretch>
            <a:fillRect/>
          </a:stretch>
        </p:blipFill>
        <p:spPr>
          <a:xfrm>
            <a:off x="6248400" y="1219200"/>
            <a:ext cx="2133600" cy="1200758"/>
          </a:xfrm>
          <a:prstGeom prst="rect">
            <a:avLst/>
          </a:prstGeom>
        </p:spPr>
      </p:pic>
      <p:pic>
        <p:nvPicPr>
          <p:cNvPr id="7" name="Picture 6"/>
          <p:cNvPicPr>
            <a:picLocks noChangeAspect="1"/>
          </p:cNvPicPr>
          <p:nvPr/>
        </p:nvPicPr>
        <p:blipFill>
          <a:blip r:embed="rId4"/>
          <a:stretch>
            <a:fillRect/>
          </a:stretch>
        </p:blipFill>
        <p:spPr>
          <a:xfrm>
            <a:off x="6248400" y="2937457"/>
            <a:ext cx="2133600" cy="1329743"/>
          </a:xfrm>
          <a:prstGeom prst="rect">
            <a:avLst/>
          </a:prstGeom>
        </p:spPr>
      </p:pic>
      <p:pic>
        <p:nvPicPr>
          <p:cNvPr id="8" name="Picture 7"/>
          <p:cNvPicPr>
            <a:picLocks noChangeAspect="1"/>
          </p:cNvPicPr>
          <p:nvPr/>
        </p:nvPicPr>
        <p:blipFill>
          <a:blip r:embed="rId5"/>
          <a:stretch>
            <a:fillRect/>
          </a:stretch>
        </p:blipFill>
        <p:spPr>
          <a:xfrm>
            <a:off x="685800" y="1260230"/>
            <a:ext cx="2133600" cy="1559170"/>
          </a:xfrm>
          <a:prstGeom prst="rect">
            <a:avLst/>
          </a:prstGeom>
        </p:spPr>
      </p:pic>
      <p:pic>
        <p:nvPicPr>
          <p:cNvPr id="9" name="Picture 8"/>
          <p:cNvPicPr>
            <a:picLocks noChangeAspect="1"/>
          </p:cNvPicPr>
          <p:nvPr/>
        </p:nvPicPr>
        <p:blipFill>
          <a:blip r:embed="rId6"/>
          <a:stretch>
            <a:fillRect/>
          </a:stretch>
        </p:blipFill>
        <p:spPr>
          <a:xfrm>
            <a:off x="685800" y="2971800"/>
            <a:ext cx="2133600" cy="1280160"/>
          </a:xfrm>
          <a:prstGeom prst="rect">
            <a:avLst/>
          </a:prstGeom>
        </p:spPr>
      </p:pic>
      <p:sp>
        <p:nvSpPr>
          <p:cNvPr id="10" name="Right Arrow 9"/>
          <p:cNvSpPr/>
          <p:nvPr/>
        </p:nvSpPr>
        <p:spPr>
          <a:xfrm>
            <a:off x="2819400" y="2244282"/>
            <a:ext cx="649581" cy="351351"/>
          </a:xfrm>
          <a:prstGeom prst="rightArrow">
            <a:avLst/>
          </a:prstGeom>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2819400" y="2925249"/>
            <a:ext cx="649581" cy="351351"/>
          </a:xfrm>
          <a:prstGeom prst="rightArrow">
            <a:avLst/>
          </a:prstGeom>
          <a:ln/>
        </p:spPr>
        <p:style>
          <a:lnRef idx="1">
            <a:schemeClr val="accent1"/>
          </a:lnRef>
          <a:fillRef idx="3">
            <a:schemeClr val="accent1"/>
          </a:fillRef>
          <a:effectRef idx="2">
            <a:schemeClr val="accent1"/>
          </a:effectRef>
          <a:fontRef idx="minor">
            <a:schemeClr val="lt1"/>
          </a:fontRef>
        </p:style>
      </p:sp>
      <p:sp>
        <p:nvSpPr>
          <p:cNvPr id="13" name="Right Arrow 12"/>
          <p:cNvSpPr/>
          <p:nvPr/>
        </p:nvSpPr>
        <p:spPr>
          <a:xfrm rot="10800000">
            <a:off x="5598819" y="2087049"/>
            <a:ext cx="649581" cy="351351"/>
          </a:xfrm>
          <a:prstGeom prst="rightArrow">
            <a:avLst/>
          </a:prstGeom>
          <a:ln/>
        </p:spPr>
        <p:style>
          <a:lnRef idx="1">
            <a:schemeClr val="accent1"/>
          </a:lnRef>
          <a:fillRef idx="3">
            <a:schemeClr val="accent1"/>
          </a:fillRef>
          <a:effectRef idx="2">
            <a:schemeClr val="accent1"/>
          </a:effectRef>
          <a:fontRef idx="minor">
            <a:schemeClr val="lt1"/>
          </a:fontRef>
        </p:style>
      </p:sp>
      <p:sp>
        <p:nvSpPr>
          <p:cNvPr id="14" name="Right Arrow 13"/>
          <p:cNvSpPr/>
          <p:nvPr/>
        </p:nvSpPr>
        <p:spPr>
          <a:xfrm rot="10800000">
            <a:off x="5598819" y="2925249"/>
            <a:ext cx="649581" cy="351351"/>
          </a:xfrm>
          <a:prstGeom prst="rightArrow">
            <a:avLst/>
          </a:prstGeom>
          <a:ln/>
        </p:spPr>
        <p:style>
          <a:lnRef idx="1">
            <a:schemeClr val="accent1"/>
          </a:lnRef>
          <a:fillRef idx="3">
            <a:schemeClr val="accent1"/>
          </a:fillRef>
          <a:effectRef idx="2">
            <a:schemeClr val="accent1"/>
          </a:effectRef>
          <a:fontRef idx="minor">
            <a:schemeClr val="lt1"/>
          </a:fontRef>
        </p:style>
      </p:sp>
      <p:sp>
        <p:nvSpPr>
          <p:cNvPr id="15" name="Date Placeholder 14"/>
          <p:cNvSpPr>
            <a:spLocks noGrp="1"/>
          </p:cNvSpPr>
          <p:nvPr>
            <p:ph type="dt" sz="half" idx="10"/>
          </p:nvPr>
        </p:nvSpPr>
        <p:spPr/>
        <p:txBody>
          <a:bodyPr/>
          <a:lstStyle/>
          <a:p>
            <a:r>
              <a:rPr lang="en-US"/>
              <a:t>6 December 2016</a:t>
            </a:r>
          </a:p>
        </p:txBody>
      </p:sp>
      <p:sp>
        <p:nvSpPr>
          <p:cNvPr id="16" name="Slide Number Placeholder 15"/>
          <p:cNvSpPr>
            <a:spLocks noGrp="1"/>
          </p:cNvSpPr>
          <p:nvPr>
            <p:ph type="sldNum" sz="quarter" idx="12"/>
          </p:nvPr>
        </p:nvSpPr>
        <p:spPr/>
        <p:txBody>
          <a:bodyPr/>
          <a:lstStyle/>
          <a:p>
            <a:fld id="{5FDDA138-F6F4-F546-8865-B82515508D68}" type="slidenum">
              <a:rPr lang="en-US" smtClean="0"/>
              <a:pPr/>
              <a:t>92</a:t>
            </a:fld>
            <a:endParaRPr lang="en-US"/>
          </a:p>
        </p:txBody>
      </p:sp>
      <p:sp>
        <p:nvSpPr>
          <p:cNvPr id="17" name="Footer Placeholder 16"/>
          <p:cNvSpPr>
            <a:spLocks noGrp="1"/>
          </p:cNvSpPr>
          <p:nvPr>
            <p:ph type="ftr" sz="quarter" idx="11"/>
          </p:nvPr>
        </p:nvSpPr>
        <p:spPr/>
        <p:txBody>
          <a:bodyPr/>
          <a:lstStyle/>
          <a:p>
            <a:r>
              <a:rPr lang="en-US"/>
              <a:t>kay das</a:t>
            </a:r>
          </a:p>
        </p:txBody>
      </p:sp>
      <p:sp>
        <p:nvSpPr>
          <p:cNvPr id="18" name="TextBox 17"/>
          <p:cNvSpPr txBox="1"/>
          <p:nvPr/>
        </p:nvSpPr>
        <p:spPr>
          <a:xfrm>
            <a:off x="2819400" y="5168900"/>
            <a:ext cx="2096585" cy="923330"/>
          </a:xfrm>
          <a:prstGeom prst="rect">
            <a:avLst/>
          </a:prstGeom>
          <a:noFill/>
        </p:spPr>
        <p:txBody>
          <a:bodyPr wrap="none" rtlCol="0">
            <a:spAutoFit/>
          </a:bodyPr>
          <a:lstStyle/>
          <a:p>
            <a:r>
              <a:rPr lang="en-US" dirty="0"/>
              <a:t>Cars on US roads:</a:t>
            </a:r>
          </a:p>
          <a:p>
            <a:pPr>
              <a:buFont typeface="Arial"/>
              <a:buChar char="•"/>
            </a:pPr>
            <a:r>
              <a:rPr lang="en-US" dirty="0"/>
              <a:t>2016: 250M</a:t>
            </a:r>
          </a:p>
          <a:p>
            <a:pPr>
              <a:buFont typeface="Arial"/>
              <a:buChar char="•"/>
            </a:pPr>
            <a:r>
              <a:rPr lang="en-US" dirty="0"/>
              <a:t>2020: 300M</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lstStyle/>
          <a:p>
            <a:r>
              <a:rPr lang="en-US" sz="4000" dirty="0"/>
              <a:t>Highway Costs (USA)</a:t>
            </a:r>
          </a:p>
        </p:txBody>
      </p:sp>
      <p:sp>
        <p:nvSpPr>
          <p:cNvPr id="3" name="Content Placeholder 2"/>
          <p:cNvSpPr>
            <a:spLocks noGrp="1"/>
          </p:cNvSpPr>
          <p:nvPr>
            <p:ph idx="1"/>
          </p:nvPr>
        </p:nvSpPr>
        <p:spPr>
          <a:xfrm>
            <a:off x="457200" y="1492625"/>
            <a:ext cx="8407400" cy="4558551"/>
          </a:xfrm>
        </p:spPr>
        <p:txBody>
          <a:bodyPr>
            <a:normAutofit fontScale="70000" lnSpcReduction="20000"/>
          </a:bodyPr>
          <a:lstStyle/>
          <a:p>
            <a:r>
              <a:rPr lang="en-US" dirty="0"/>
              <a:t>Constructing a new 4-lane highway: </a:t>
            </a:r>
          </a:p>
          <a:p>
            <a:pPr lvl="1"/>
            <a:r>
              <a:rPr lang="en-US" sz="2571" dirty="0"/>
              <a:t>$5M per mile (rural/suburban) </a:t>
            </a:r>
          </a:p>
          <a:p>
            <a:pPr lvl="1"/>
            <a:r>
              <a:rPr lang="en-US" sz="2571" dirty="0"/>
              <a:t>$9M per mile (urban)</a:t>
            </a:r>
            <a:r>
              <a:rPr lang="en-US" dirty="0"/>
              <a:t>.</a:t>
            </a:r>
          </a:p>
          <a:p>
            <a:r>
              <a:rPr lang="en-US" dirty="0"/>
              <a:t>Milling or resurfacing a 4-lane road: $1.25M per mile.</a:t>
            </a:r>
          </a:p>
          <a:p>
            <a:r>
              <a:rPr lang="en-US" dirty="0"/>
              <a:t>4.12M miles of roads</a:t>
            </a:r>
          </a:p>
          <a:p>
            <a:pPr lvl="1"/>
            <a:r>
              <a:rPr lang="en-US" sz="2571" dirty="0"/>
              <a:t>2.94M rural</a:t>
            </a:r>
          </a:p>
          <a:p>
            <a:pPr lvl="1"/>
            <a:r>
              <a:rPr lang="en-US" sz="2571" dirty="0"/>
              <a:t>1.18M urban)</a:t>
            </a:r>
          </a:p>
          <a:p>
            <a:r>
              <a:rPr lang="en-US" dirty="0"/>
              <a:t>Interstate Highways: 47.5K miles, comprise 1% of highway mileage but carry 25% of all highway traffic. </a:t>
            </a:r>
          </a:p>
          <a:p>
            <a:r>
              <a:rPr lang="en-US" dirty="0"/>
              <a:t>Interstate Highways plus 180k miles of major roads comprise the National Highway System which carries most of highway freight and traffic.</a:t>
            </a:r>
          </a:p>
          <a:p>
            <a:r>
              <a:rPr lang="en-US" dirty="0"/>
              <a:t>Congress/President passed 5 year in Dec 2015 , $305B “Fixing America’s Surface Transportation (FAST) Act”</a:t>
            </a:r>
          </a:p>
        </p:txBody>
      </p:sp>
      <p:sp>
        <p:nvSpPr>
          <p:cNvPr id="7" name="Slide Number Placeholder 6"/>
          <p:cNvSpPr>
            <a:spLocks noGrp="1"/>
          </p:cNvSpPr>
          <p:nvPr>
            <p:ph type="sldNum" sz="quarter" idx="12"/>
          </p:nvPr>
        </p:nvSpPr>
        <p:spPr/>
        <p:txBody>
          <a:bodyPr/>
          <a:lstStyle/>
          <a:p>
            <a:fld id="{F06BC205-37F6-DA43-A54D-39653D71296C}" type="slidenum">
              <a:rPr lang="en-US" smtClean="0"/>
              <a:pPr/>
              <a:t>93</a:t>
            </a:fld>
            <a:endParaRPr lang="en-US" dirty="0"/>
          </a:p>
        </p:txBody>
      </p:sp>
      <p:sp>
        <p:nvSpPr>
          <p:cNvPr id="8" name="Footer Placeholder 7"/>
          <p:cNvSpPr>
            <a:spLocks noGrp="1"/>
          </p:cNvSpPr>
          <p:nvPr>
            <p:ph type="ftr" sz="quarter" idx="11"/>
          </p:nvPr>
        </p:nvSpPr>
        <p:spPr/>
        <p:txBody>
          <a:bodyPr/>
          <a:lstStyle/>
          <a:p>
            <a:r>
              <a:rPr lang="en-US"/>
              <a:t>kay das</a:t>
            </a:r>
          </a:p>
        </p:txBody>
      </p:sp>
      <p:sp>
        <p:nvSpPr>
          <p:cNvPr id="6" name="Date Placeholder 5"/>
          <p:cNvSpPr>
            <a:spLocks noGrp="1"/>
          </p:cNvSpPr>
          <p:nvPr>
            <p:ph type="dt" sz="half" idx="10"/>
          </p:nvPr>
        </p:nvSpPr>
        <p:spPr/>
        <p:txBody>
          <a:bodyPr/>
          <a:lstStyle/>
          <a:p>
            <a:r>
              <a:rPr lang="en-US"/>
              <a:t>6 December 2016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World Vehicle Population Growth</a:t>
            </a:r>
          </a:p>
        </p:txBody>
      </p:sp>
      <p:sp>
        <p:nvSpPr>
          <p:cNvPr id="3" name="Date Placeholder 2"/>
          <p:cNvSpPr>
            <a:spLocks noGrp="1"/>
          </p:cNvSpPr>
          <p:nvPr>
            <p:ph type="dt" sz="half" idx="10"/>
          </p:nvPr>
        </p:nvSpPr>
        <p:spPr/>
        <p:txBody>
          <a:bodyPr/>
          <a:lstStyle/>
          <a:p>
            <a:r>
              <a:rPr lang="en-US"/>
              <a:t>6 December 2016</a:t>
            </a:r>
          </a:p>
        </p:txBody>
      </p:sp>
      <p:sp>
        <p:nvSpPr>
          <p:cNvPr id="4" name="Footer Placeholder 3"/>
          <p:cNvSpPr>
            <a:spLocks noGrp="1"/>
          </p:cNvSpPr>
          <p:nvPr>
            <p:ph type="ftr" sz="quarter" idx="11"/>
          </p:nvPr>
        </p:nvSpPr>
        <p:spPr/>
        <p:txBody>
          <a:bodyPr/>
          <a:lstStyle/>
          <a:p>
            <a:r>
              <a:rPr lang="en-US"/>
              <a:t>kay das</a:t>
            </a:r>
          </a:p>
        </p:txBody>
      </p:sp>
      <p:sp>
        <p:nvSpPr>
          <p:cNvPr id="5" name="Slide Number Placeholder 4"/>
          <p:cNvSpPr>
            <a:spLocks noGrp="1"/>
          </p:cNvSpPr>
          <p:nvPr>
            <p:ph type="sldNum" sz="quarter" idx="12"/>
          </p:nvPr>
        </p:nvSpPr>
        <p:spPr/>
        <p:txBody>
          <a:bodyPr/>
          <a:lstStyle/>
          <a:p>
            <a:fld id="{5FDDA138-F6F4-F546-8865-B82515508D68}" type="slidenum">
              <a:rPr lang="en-US" smtClean="0"/>
              <a:pPr/>
              <a:t>94</a:t>
            </a:fld>
            <a:endParaRPr lang="en-US"/>
          </a:p>
        </p:txBody>
      </p:sp>
      <p:pic>
        <p:nvPicPr>
          <p:cNvPr id="10" name="Picture 9"/>
          <p:cNvPicPr>
            <a:picLocks noChangeAspect="1"/>
          </p:cNvPicPr>
          <p:nvPr/>
        </p:nvPicPr>
        <p:blipFill>
          <a:blip r:embed="rId2"/>
          <a:stretch>
            <a:fillRect/>
          </a:stretch>
        </p:blipFill>
        <p:spPr>
          <a:xfrm>
            <a:off x="1892300" y="1366751"/>
            <a:ext cx="5232400" cy="4851573"/>
          </a:xfrm>
          <a:prstGeom prst="rect">
            <a:avLst/>
          </a:prstGeom>
        </p:spPr>
      </p:pic>
      <p:sp>
        <p:nvSpPr>
          <p:cNvPr id="11" name="TextBox 10"/>
          <p:cNvSpPr txBox="1"/>
          <p:nvPr/>
        </p:nvSpPr>
        <p:spPr>
          <a:xfrm>
            <a:off x="736600" y="5987491"/>
            <a:ext cx="7683499" cy="276999"/>
          </a:xfrm>
          <a:prstGeom prst="rect">
            <a:avLst/>
          </a:prstGeom>
          <a:noFill/>
        </p:spPr>
        <p:txBody>
          <a:bodyPr wrap="square" rtlCol="0">
            <a:spAutoFit/>
          </a:bodyPr>
          <a:lstStyle/>
          <a:p>
            <a:r>
              <a:rPr lang="en-US" sz="1200" dirty="0"/>
              <a:t>Source: Two Billion Cars: Driving Towards Sustainability, </a:t>
            </a:r>
            <a:r>
              <a:rPr lang="en-US" sz="1200" dirty="0" err="1"/>
              <a:t>Sperling</a:t>
            </a:r>
            <a:r>
              <a:rPr lang="en-US" sz="1200" dirty="0"/>
              <a:t> and Gordon, Oxford University Press  2009</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457200" y="1863725"/>
            <a:ext cx="8305800" cy="1470025"/>
          </a:xfrm>
        </p:spPr>
        <p:txBody>
          <a:bodyPr>
            <a:noAutofit/>
          </a:bodyPr>
          <a:lstStyle/>
          <a:p>
            <a:pPr>
              <a:lnSpc>
                <a:spcPct val="150000"/>
              </a:lnSpc>
            </a:pPr>
            <a:r>
              <a:rPr lang="en-US" sz="4000" dirty="0"/>
              <a:t>Take-</a:t>
            </a:r>
            <a:r>
              <a:rPr lang="en-US" sz="4000" dirty="0" err="1"/>
              <a:t>aways</a:t>
            </a:r>
            <a:r>
              <a:rPr lang="en-US" sz="4000" dirty="0"/>
              <a:t>….</a:t>
            </a:r>
          </a:p>
        </p:txBody>
      </p:sp>
      <p:sp>
        <p:nvSpPr>
          <p:cNvPr id="11" name="Subtitle 10"/>
          <p:cNvSpPr>
            <a:spLocks noGrp="1"/>
          </p:cNvSpPr>
          <p:nvPr>
            <p:ph type="subTitle" idx="1"/>
          </p:nvPr>
        </p:nvSpPr>
        <p:spPr/>
        <p:txBody>
          <a:bodyPr/>
          <a:lstStyle/>
          <a:p>
            <a:r>
              <a:rPr lang="en-US" dirty="0"/>
              <a:t>Kay Das</a:t>
            </a:r>
          </a:p>
        </p:txBody>
      </p:sp>
      <p:pic>
        <p:nvPicPr>
          <p:cNvPr id="4" name="Picture 3" descr="Business Card Front.pdf"/>
          <p:cNvPicPr>
            <a:picLocks noChangeAspect="1"/>
          </p:cNvPicPr>
          <p:nvPr/>
        </p:nvPicPr>
        <p:blipFill>
          <a:blip r:embed="rId2"/>
          <a:stretch>
            <a:fillRect/>
          </a:stretch>
        </p:blipFill>
        <p:spPr>
          <a:xfrm>
            <a:off x="3465446" y="4941889"/>
            <a:ext cx="2401954" cy="1611311"/>
          </a:xfrm>
          <a:prstGeom prst="rect">
            <a:avLst/>
          </a:prstGeom>
        </p:spPr>
      </p:pic>
      <p:pic>
        <p:nvPicPr>
          <p:cNvPr id="5" name="Picture 4"/>
          <p:cNvPicPr>
            <a:picLocks noChangeAspect="1"/>
          </p:cNvPicPr>
          <p:nvPr/>
        </p:nvPicPr>
        <p:blipFill>
          <a:blip r:embed="rId3"/>
          <a:stretch>
            <a:fillRect/>
          </a:stretch>
        </p:blipFill>
        <p:spPr>
          <a:xfrm>
            <a:off x="457200" y="520700"/>
            <a:ext cx="812801" cy="1005942"/>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Lessons Learnt</a:t>
            </a:r>
          </a:p>
        </p:txBody>
      </p:sp>
      <p:sp>
        <p:nvSpPr>
          <p:cNvPr id="5" name="Content Placeholder 4"/>
          <p:cNvSpPr>
            <a:spLocks noGrp="1"/>
          </p:cNvSpPr>
          <p:nvPr>
            <p:ph idx="1"/>
          </p:nvPr>
        </p:nvSpPr>
        <p:spPr/>
        <p:txBody>
          <a:bodyPr>
            <a:normAutofit fontScale="77500" lnSpcReduction="20000"/>
          </a:bodyPr>
          <a:lstStyle/>
          <a:p>
            <a:r>
              <a:rPr lang="en-US" dirty="0">
                <a:solidFill>
                  <a:schemeClr val="tx1"/>
                </a:solidFill>
              </a:rPr>
              <a:t>Aircraft: With reliance on automation increasing,  display complexity and crew training became important issues.</a:t>
            </a:r>
          </a:p>
          <a:p>
            <a:r>
              <a:rPr lang="en-US" dirty="0">
                <a:solidFill>
                  <a:schemeClr val="tx1"/>
                </a:solidFill>
              </a:rPr>
              <a:t>Automobiles: Marketing </a:t>
            </a:r>
            <a:r>
              <a:rPr lang="en-US" dirty="0"/>
              <a:t>strategy</a:t>
            </a:r>
            <a:r>
              <a:rPr lang="en-US" dirty="0">
                <a:solidFill>
                  <a:schemeClr val="tx1"/>
                </a:solidFill>
              </a:rPr>
              <a:t> </a:t>
            </a:r>
            <a:r>
              <a:rPr lang="en-US" dirty="0"/>
              <a:t>has been</a:t>
            </a:r>
            <a:r>
              <a:rPr lang="en-US" dirty="0">
                <a:solidFill>
                  <a:schemeClr val="tx1"/>
                </a:solidFill>
              </a:rPr>
              <a:t> technology-driven but safety is now the prime concern : </a:t>
            </a:r>
          </a:p>
          <a:p>
            <a:pPr lvl="1">
              <a:buFont typeface="Wingdings" charset="2"/>
              <a:buChar char="Ø"/>
            </a:pPr>
            <a:r>
              <a:rPr lang="en-US" dirty="0">
                <a:solidFill>
                  <a:schemeClr val="tx1"/>
                </a:solidFill>
              </a:rPr>
              <a:t> cruise control</a:t>
            </a:r>
          </a:p>
          <a:p>
            <a:pPr lvl="1">
              <a:buFont typeface="Wingdings" charset="2"/>
              <a:buChar char="Ø"/>
            </a:pPr>
            <a:r>
              <a:rPr lang="en-US" dirty="0">
                <a:solidFill>
                  <a:schemeClr val="tx1"/>
                </a:solidFill>
              </a:rPr>
              <a:t> collision avoidance alerts</a:t>
            </a:r>
          </a:p>
          <a:p>
            <a:pPr lvl="1">
              <a:buFont typeface="Wingdings" charset="2"/>
              <a:buChar char="Ø"/>
            </a:pPr>
            <a:r>
              <a:rPr lang="en-US" dirty="0">
                <a:solidFill>
                  <a:schemeClr val="tx1"/>
                </a:solidFill>
              </a:rPr>
              <a:t> automatic braking</a:t>
            </a:r>
          </a:p>
          <a:p>
            <a:pPr lvl="1">
              <a:buFont typeface="Wingdings" charset="2"/>
              <a:buChar char="Ø"/>
            </a:pPr>
            <a:r>
              <a:rPr lang="en-US" dirty="0">
                <a:solidFill>
                  <a:schemeClr val="tx1"/>
                </a:solidFill>
              </a:rPr>
              <a:t> steering assistance</a:t>
            </a:r>
          </a:p>
          <a:p>
            <a:r>
              <a:rPr lang="en-US" dirty="0">
                <a:solidFill>
                  <a:schemeClr val="tx1"/>
                </a:solidFill>
              </a:rPr>
              <a:t>Key Lessons: </a:t>
            </a:r>
          </a:p>
          <a:p>
            <a:pPr lvl="1">
              <a:buFont typeface="Wingdings" charset="2"/>
              <a:buChar char="Ø"/>
            </a:pPr>
            <a:r>
              <a:rPr lang="en-US" dirty="0">
                <a:solidFill>
                  <a:schemeClr val="tx1"/>
                </a:solidFill>
              </a:rPr>
              <a:t>reducing risks takes time and a </a:t>
            </a:r>
            <a:r>
              <a:rPr lang="en-US" dirty="0"/>
              <a:t>thorough </a:t>
            </a:r>
            <a:r>
              <a:rPr lang="en-US" dirty="0">
                <a:solidFill>
                  <a:schemeClr val="tx1"/>
                </a:solidFill>
              </a:rPr>
              <a:t>systems approach</a:t>
            </a:r>
          </a:p>
          <a:p>
            <a:pPr lvl="1">
              <a:buFont typeface="Wingdings" charset="2"/>
              <a:buChar char="Ø"/>
            </a:pPr>
            <a:r>
              <a:rPr lang="en-US" dirty="0">
                <a:solidFill>
                  <a:schemeClr val="tx1"/>
                </a:solidFill>
              </a:rPr>
              <a:t>educate drivers on how the automating system works</a:t>
            </a:r>
          </a:p>
          <a:p>
            <a:pPr lvl="1">
              <a:buFont typeface="Wingdings" charset="2"/>
              <a:buChar char="Ø"/>
            </a:pPr>
            <a:r>
              <a:rPr lang="en-US" dirty="0">
                <a:solidFill>
                  <a:schemeClr val="tx1"/>
                </a:solidFill>
              </a:rPr>
              <a:t>understand technology limitations </a:t>
            </a:r>
          </a:p>
          <a:p>
            <a:pPr lvl="1">
              <a:buFont typeface="Wingdings" charset="2"/>
              <a:buChar char="Ø"/>
            </a:pPr>
            <a:endParaRPr lang="en-US" dirty="0"/>
          </a:p>
          <a:p>
            <a:pPr lvl="1">
              <a:buSzPct val="100000"/>
              <a:buFont typeface="Wingdings" charset="2"/>
              <a:buChar char=""/>
            </a:pPr>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F06BC205-37F6-DA43-A54D-39653D71296C}" type="slidenum">
              <a:rPr lang="en-US" smtClean="0"/>
              <a:pPr/>
              <a:t>96</a:t>
            </a:fld>
            <a:endParaRPr lang="en-US"/>
          </a:p>
        </p:txBody>
      </p:sp>
      <p:sp>
        <p:nvSpPr>
          <p:cNvPr id="7" name="Footer Placeholder 6"/>
          <p:cNvSpPr>
            <a:spLocks noGrp="1"/>
          </p:cNvSpPr>
          <p:nvPr>
            <p:ph type="ftr" sz="quarter" idx="11"/>
          </p:nvPr>
        </p:nvSpPr>
        <p:spPr/>
        <p:txBody>
          <a:bodyPr/>
          <a:lstStyle/>
          <a:p>
            <a:r>
              <a:rPr lang="en-US"/>
              <a:t>kay das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4776"/>
            <a:ext cx="7923213" cy="1264024"/>
          </a:xfrm>
        </p:spPr>
        <p:txBody>
          <a:bodyPr/>
          <a:lstStyle/>
          <a:p>
            <a:r>
              <a:rPr lang="en-US" dirty="0"/>
              <a:t>Avoid Information Overflow</a:t>
            </a:r>
          </a:p>
        </p:txBody>
      </p:sp>
      <p:sp>
        <p:nvSpPr>
          <p:cNvPr id="3" name="Content Placeholder 2"/>
          <p:cNvSpPr>
            <a:spLocks noGrp="1"/>
          </p:cNvSpPr>
          <p:nvPr>
            <p:ph idx="1"/>
          </p:nvPr>
        </p:nvSpPr>
        <p:spPr>
          <a:xfrm>
            <a:off x="762000" y="2326062"/>
            <a:ext cx="7772400" cy="4303338"/>
          </a:xfrm>
        </p:spPr>
        <p:txBody>
          <a:bodyPr>
            <a:normAutofit fontScale="92500" lnSpcReduction="10000"/>
          </a:bodyPr>
          <a:lstStyle/>
          <a:p>
            <a:r>
              <a:rPr lang="en-US" dirty="0">
                <a:solidFill>
                  <a:schemeClr val="tx1"/>
                </a:solidFill>
              </a:rPr>
              <a:t>Connected Car systems need to avoid inundating the driver with non-essential data. </a:t>
            </a:r>
          </a:p>
          <a:p>
            <a:r>
              <a:rPr lang="en-US" dirty="0">
                <a:solidFill>
                  <a:schemeClr val="tx1"/>
                </a:solidFill>
              </a:rPr>
              <a:t> Air France Airbus A330 crashed into the Atlantic due to pilots being confused by automated warnings.</a:t>
            </a:r>
          </a:p>
          <a:p>
            <a:r>
              <a:rPr lang="en-US" dirty="0">
                <a:solidFill>
                  <a:schemeClr val="tx1"/>
                </a:solidFill>
              </a:rPr>
              <a:t>Need to give information that is critically needed and not merely “nice to have”. </a:t>
            </a:r>
          </a:p>
          <a:p>
            <a:r>
              <a:rPr lang="en-US" dirty="0">
                <a:solidFill>
                  <a:schemeClr val="tx1"/>
                </a:solidFill>
              </a:rPr>
              <a:t>Conserve communication bandwidth, reduce clutter</a:t>
            </a:r>
          </a:p>
        </p:txBody>
      </p:sp>
      <p:sp>
        <p:nvSpPr>
          <p:cNvPr id="4" name="TextBox 3"/>
          <p:cNvSpPr txBox="1"/>
          <p:nvPr/>
        </p:nvSpPr>
        <p:spPr>
          <a:xfrm>
            <a:off x="7772400" y="3733800"/>
            <a:ext cx="569687" cy="369332"/>
          </a:xfrm>
          <a:prstGeom prst="rect">
            <a:avLst/>
          </a:prstGeom>
          <a:noFill/>
        </p:spPr>
        <p:txBody>
          <a:bodyPr wrap="none" rtlCol="0">
            <a:spAutoFit/>
          </a:bodyPr>
          <a:lstStyle/>
          <a:p>
            <a:r>
              <a:rPr lang="en-US" dirty="0"/>
              <a:t>[10]</a:t>
            </a:r>
          </a:p>
        </p:txBody>
      </p:sp>
      <p:sp>
        <p:nvSpPr>
          <p:cNvPr id="5" name="Slide Number Placeholder 4"/>
          <p:cNvSpPr>
            <a:spLocks noGrp="1"/>
          </p:cNvSpPr>
          <p:nvPr>
            <p:ph type="sldNum" sz="quarter" idx="12"/>
          </p:nvPr>
        </p:nvSpPr>
        <p:spPr/>
        <p:txBody>
          <a:bodyPr/>
          <a:lstStyle/>
          <a:p>
            <a:fld id="{F06BC205-37F6-DA43-A54D-39653D71296C}" type="slidenum">
              <a:rPr lang="en-US" smtClean="0"/>
              <a:pPr/>
              <a:t>97</a:t>
            </a:fld>
            <a:endParaRPr lang="en-US"/>
          </a:p>
        </p:txBody>
      </p:sp>
      <p:sp>
        <p:nvSpPr>
          <p:cNvPr id="6" name="Footer Placeholder 5"/>
          <p:cNvSpPr>
            <a:spLocks noGrp="1"/>
          </p:cNvSpPr>
          <p:nvPr>
            <p:ph type="ftr" sz="quarter" idx="11"/>
          </p:nvPr>
        </p:nvSpPr>
        <p:spPr/>
        <p:txBody>
          <a:bodyPr/>
          <a:lstStyle/>
          <a:p>
            <a:r>
              <a:rPr lang="en-US"/>
              <a:t>kay das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264024"/>
          </a:xfrm>
        </p:spPr>
        <p:txBody>
          <a:bodyPr/>
          <a:lstStyle/>
          <a:p>
            <a:pPr>
              <a:lnSpc>
                <a:spcPct val="100000"/>
              </a:lnSpc>
            </a:pPr>
            <a:r>
              <a:rPr lang="en-US" sz="3200" dirty="0"/>
              <a:t>Required Approach: Systems Research, Development and Innovation - 1</a:t>
            </a:r>
          </a:p>
        </p:txBody>
      </p:sp>
      <p:sp>
        <p:nvSpPr>
          <p:cNvPr id="3" name="Content Placeholder 2"/>
          <p:cNvSpPr>
            <a:spLocks noGrp="1"/>
          </p:cNvSpPr>
          <p:nvPr>
            <p:ph idx="1"/>
          </p:nvPr>
        </p:nvSpPr>
        <p:spPr>
          <a:xfrm>
            <a:off x="457200" y="1600200"/>
            <a:ext cx="8470900" cy="4525963"/>
          </a:xfrm>
        </p:spPr>
        <p:txBody>
          <a:bodyPr>
            <a:normAutofit fontScale="77500" lnSpcReduction="20000"/>
          </a:bodyPr>
          <a:lstStyle/>
          <a:p>
            <a:r>
              <a:rPr lang="en-US" dirty="0"/>
              <a:t>Development must be under umbrella of  </a:t>
            </a:r>
            <a:r>
              <a:rPr lang="en-US" dirty="0" err="1"/>
              <a:t>IoT</a:t>
            </a:r>
            <a:r>
              <a:rPr lang="en-US" dirty="0"/>
              <a:t> and 5G standards</a:t>
            </a:r>
          </a:p>
          <a:p>
            <a:r>
              <a:rPr lang="en-US" dirty="0"/>
              <a:t>Multiple research issues to be pursued to give industry good and early direction. </a:t>
            </a:r>
          </a:p>
          <a:p>
            <a:pPr lvl="1">
              <a:buFont typeface="Wingdings" charset="2"/>
              <a:buChar char="v"/>
            </a:pPr>
            <a:r>
              <a:rPr lang="en-US" dirty="0"/>
              <a:t>Directional multicasting likened to throwing a rope….</a:t>
            </a:r>
          </a:p>
          <a:p>
            <a:r>
              <a:rPr lang="en-US" dirty="0"/>
              <a:t>The Internet and its wireless feeders require anatomical architectural and control protocol change in some areas. [1]</a:t>
            </a:r>
          </a:p>
          <a:p>
            <a:r>
              <a:rPr lang="en-US" dirty="0"/>
              <a:t>Management of this change with frugality, without over-design</a:t>
            </a:r>
          </a:p>
          <a:p>
            <a:r>
              <a:rPr lang="en-US" dirty="0"/>
              <a:t>The setting of standards and the cautious definition of system requirements with meaningful use cases from the multiple application areas</a:t>
            </a:r>
          </a:p>
          <a:p>
            <a:pPr lvl="1">
              <a:buFont typeface="Wingdings" charset="2"/>
              <a:buChar char="v"/>
            </a:pPr>
            <a:r>
              <a:rPr lang="en-US" dirty="0"/>
              <a:t>The NGMN (Next Generation Mobile Network) is a good start [3]</a:t>
            </a:r>
          </a:p>
          <a:p>
            <a:pPr>
              <a:buNone/>
            </a:pPr>
            <a:endParaRPr lang="en-US" dirty="0"/>
          </a:p>
        </p:txBody>
      </p:sp>
      <p:sp>
        <p:nvSpPr>
          <p:cNvPr id="7" name="Slide Number Placeholder 6"/>
          <p:cNvSpPr>
            <a:spLocks noGrp="1"/>
          </p:cNvSpPr>
          <p:nvPr>
            <p:ph type="sldNum" sz="quarter" idx="12"/>
          </p:nvPr>
        </p:nvSpPr>
        <p:spPr/>
        <p:txBody>
          <a:bodyPr/>
          <a:lstStyle/>
          <a:p>
            <a:fld id="{F06BC205-37F6-DA43-A54D-39653D71296C}" type="slidenum">
              <a:rPr lang="en-US" smtClean="0"/>
              <a:pPr/>
              <a:t>98</a:t>
            </a:fld>
            <a:endParaRPr lang="en-US"/>
          </a:p>
        </p:txBody>
      </p:sp>
      <p:sp>
        <p:nvSpPr>
          <p:cNvPr id="8" name="Footer Placeholder 7"/>
          <p:cNvSpPr>
            <a:spLocks noGrp="1"/>
          </p:cNvSpPr>
          <p:nvPr>
            <p:ph type="ftr" sz="quarter" idx="11"/>
          </p:nvPr>
        </p:nvSpPr>
        <p:spPr/>
        <p:txBody>
          <a:bodyPr/>
          <a:lstStyle/>
          <a:p>
            <a:r>
              <a:rPr lang="en-US"/>
              <a:t>kay das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3038"/>
            <a:ext cx="8229600" cy="1143000"/>
          </a:xfrm>
        </p:spPr>
        <p:txBody>
          <a:bodyPr>
            <a:normAutofit/>
          </a:bodyPr>
          <a:lstStyle/>
          <a:p>
            <a:r>
              <a:rPr lang="en-US" dirty="0"/>
              <a:t>Use Case: Cyclist at Intersection</a:t>
            </a:r>
          </a:p>
        </p:txBody>
      </p:sp>
      <p:pic>
        <p:nvPicPr>
          <p:cNvPr id="7" name="Picture 6"/>
          <p:cNvPicPr>
            <a:picLocks noChangeAspect="1"/>
          </p:cNvPicPr>
          <p:nvPr/>
        </p:nvPicPr>
        <p:blipFill>
          <a:blip r:embed="rId2"/>
          <a:stretch>
            <a:fillRect/>
          </a:stretch>
        </p:blipFill>
        <p:spPr>
          <a:xfrm>
            <a:off x="533400" y="1435100"/>
            <a:ext cx="7956062" cy="3102864"/>
          </a:xfrm>
          <a:prstGeom prst="rect">
            <a:avLst/>
          </a:prstGeom>
        </p:spPr>
      </p:pic>
      <p:sp>
        <p:nvSpPr>
          <p:cNvPr id="8" name="Rectangle 7"/>
          <p:cNvSpPr/>
          <p:nvPr/>
        </p:nvSpPr>
        <p:spPr>
          <a:xfrm>
            <a:off x="533400" y="4737100"/>
            <a:ext cx="7803662" cy="1938992"/>
          </a:xfrm>
          <a:prstGeom prst="rect">
            <a:avLst/>
          </a:prstGeom>
        </p:spPr>
        <p:txBody>
          <a:bodyPr wrap="square">
            <a:spAutoFit/>
          </a:bodyPr>
          <a:lstStyle/>
          <a:p>
            <a:r>
              <a:rPr lang="en-US" dirty="0"/>
              <a:t>In this case, a cyclist (the light blue box) got a late start across the intersection and narrowly avoided getting hit by a car making a left turn (the purple box entering the intersection) who didn’t see him and had started to move when the light turned green. The Google Car </a:t>
            </a:r>
            <a:r>
              <a:rPr lang="en-US" b="1" dirty="0"/>
              <a:t>predicted the cyclist’s behavior</a:t>
            </a:r>
            <a:r>
              <a:rPr lang="en-US" dirty="0"/>
              <a:t> (the red path) and did not start moving until the cyclist was safely across the intersection. </a:t>
            </a:r>
            <a:r>
              <a:rPr lang="en-US" sz="1200" dirty="0"/>
              <a:t>( “The View From the Front Seat of the Google Self Driving Car”,  Chris </a:t>
            </a:r>
            <a:r>
              <a:rPr lang="en-US" sz="1200" dirty="0" err="1"/>
              <a:t>Urmson</a:t>
            </a:r>
            <a:r>
              <a:rPr lang="en-US" sz="1200" dirty="0"/>
              <a:t>, Google)</a:t>
            </a:r>
          </a:p>
        </p:txBody>
      </p:sp>
      <p:sp>
        <p:nvSpPr>
          <p:cNvPr id="5" name="Date Placeholder 4"/>
          <p:cNvSpPr>
            <a:spLocks noGrp="1"/>
          </p:cNvSpPr>
          <p:nvPr>
            <p:ph type="dt" sz="half" idx="10"/>
          </p:nvPr>
        </p:nvSpPr>
        <p:spPr/>
        <p:txBody>
          <a:bodyPr/>
          <a:lstStyle/>
          <a:p>
            <a:r>
              <a:rPr lang="en-US"/>
              <a:t>6 December 2016</a:t>
            </a:r>
          </a:p>
        </p:txBody>
      </p:sp>
      <p:sp>
        <p:nvSpPr>
          <p:cNvPr id="9" name="Slide Number Placeholder 8"/>
          <p:cNvSpPr>
            <a:spLocks noGrp="1"/>
          </p:cNvSpPr>
          <p:nvPr>
            <p:ph type="sldNum" sz="quarter" idx="12"/>
          </p:nvPr>
        </p:nvSpPr>
        <p:spPr/>
        <p:txBody>
          <a:bodyPr/>
          <a:lstStyle/>
          <a:p>
            <a:fld id="{5FDDA138-F6F4-F546-8865-B82515508D68}" type="slidenum">
              <a:rPr lang="en-US" smtClean="0"/>
              <a:pPr/>
              <a:t>99</a:t>
            </a:fld>
            <a:endParaRPr lang="en-US"/>
          </a:p>
        </p:txBody>
      </p:sp>
      <p:sp>
        <p:nvSpPr>
          <p:cNvPr id="10" name="Footer Placeholder 9"/>
          <p:cNvSpPr>
            <a:spLocks noGrp="1"/>
          </p:cNvSpPr>
          <p:nvPr>
            <p:ph type="ftr" sz="quarter" idx="11"/>
          </p:nvPr>
        </p:nvSpPr>
        <p:spPr/>
        <p:txBody>
          <a:bodyPr/>
          <a:lstStyle/>
          <a:p>
            <a:r>
              <a:rPr lang="en-US"/>
              <a:t>kay das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6741</TotalTime>
  <Words>5925</Words>
  <Application>Microsoft Office PowerPoint</Application>
  <PresentationFormat>On-screen Show (4:3)</PresentationFormat>
  <Paragraphs>1159</Paragraphs>
  <Slides>110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110</vt:i4>
      </vt:variant>
    </vt:vector>
  </HeadingPairs>
  <TitlesOfParts>
    <vt:vector size="120" baseType="lpstr">
      <vt:lpstr>Arial</vt:lpstr>
      <vt:lpstr>Calibri</vt:lpstr>
      <vt:lpstr>Cambria</vt:lpstr>
      <vt:lpstr>Courier New</vt:lpstr>
      <vt:lpstr>Garamond</vt:lpstr>
      <vt:lpstr>Symbol</vt:lpstr>
      <vt:lpstr>Times New Roman</vt:lpstr>
      <vt:lpstr>Wingdings</vt:lpstr>
      <vt:lpstr>ヒラギノ角ゴ Pro W3</vt:lpstr>
      <vt:lpstr>Office Theme</vt:lpstr>
      <vt:lpstr> Kay Das Systems Research, Development, and Innovation </vt:lpstr>
      <vt:lpstr>Agenda</vt:lpstr>
      <vt:lpstr>What’s Going On… - 1</vt:lpstr>
      <vt:lpstr>What’s Going On… - 2</vt:lpstr>
      <vt:lpstr>Communication: Connected Vehicles</vt:lpstr>
      <vt:lpstr> Snapshot:  Overall Industry</vt:lpstr>
      <vt:lpstr>New Opportunities in Industry and in Institutions</vt:lpstr>
      <vt:lpstr>Industry Requirements </vt:lpstr>
      <vt:lpstr>Businesses..</vt:lpstr>
      <vt:lpstr>PowerPoint Presentation</vt:lpstr>
      <vt:lpstr> Snapshot:  Automobile Industry</vt:lpstr>
      <vt:lpstr>The Automobile Industry - 1  </vt:lpstr>
      <vt:lpstr>The Automobile Industry - 2  </vt:lpstr>
      <vt:lpstr> Snapshot:  Communications/Consumer Industry</vt:lpstr>
      <vt:lpstr> Apple: 22 November 2016 </vt:lpstr>
      <vt:lpstr>Samsung:14 November 2016</vt:lpstr>
      <vt:lpstr> Snapshot:  Aviation Industry</vt:lpstr>
      <vt:lpstr>History: Humans vs Computers</vt:lpstr>
      <vt:lpstr>Airliners vs Automobiles</vt:lpstr>
      <vt:lpstr>Window from Aviation</vt:lpstr>
      <vt:lpstr>Lines of Code</vt:lpstr>
      <vt:lpstr>Software Quality: ISO 26262</vt:lpstr>
      <vt:lpstr>Software Quality: ISO26262 </vt:lpstr>
      <vt:lpstr> Validation/ Test Beds</vt:lpstr>
      <vt:lpstr>The Need for Validation</vt:lpstr>
      <vt:lpstr>The Need for Validation (continued)</vt:lpstr>
      <vt:lpstr> Current and Developing Test Beds</vt:lpstr>
      <vt:lpstr>Testbeds in Existence</vt:lpstr>
      <vt:lpstr>Transportation Research Center, Ohio - 2 (no current driverless testing):</vt:lpstr>
      <vt:lpstr>Transportation Research Center, Ohio - 2</vt:lpstr>
      <vt:lpstr>Smart Tracks at AstaZero</vt:lpstr>
      <vt:lpstr>AstaZero Testbed</vt:lpstr>
      <vt:lpstr>M City</vt:lpstr>
      <vt:lpstr>American Center for Mobility</vt:lpstr>
      <vt:lpstr>New Testbeds Needed</vt:lpstr>
      <vt:lpstr>Technology Snapshots: Current Technology</vt:lpstr>
      <vt:lpstr>SAE: Levels of Driving Automation</vt:lpstr>
      <vt:lpstr>Automated Driver Assistance System (ADAS)</vt:lpstr>
      <vt:lpstr>Three Stages of Development</vt:lpstr>
      <vt:lpstr>Progression?</vt:lpstr>
      <vt:lpstr>Approaches</vt:lpstr>
      <vt:lpstr>Technology Snapshots: Data vs Computation</vt:lpstr>
      <vt:lpstr>Computer Vision</vt:lpstr>
      <vt:lpstr>Technology Snapshots: More than Moore </vt:lpstr>
      <vt:lpstr>Constant Field Scaling</vt:lpstr>
      <vt:lpstr>The Virtuous Cycle of the Semiconductor Industry</vt:lpstr>
      <vt:lpstr>More than Moore: Diversification</vt:lpstr>
      <vt:lpstr>Information Theory Snapshot: Shannon’s Theorem </vt:lpstr>
      <vt:lpstr>Shannon’s Law </vt:lpstr>
      <vt:lpstr>Shannon’s Law Examples</vt:lpstr>
      <vt:lpstr>Massive MIMO</vt:lpstr>
      <vt:lpstr>Massive MIMO/ Shannon’s Law - 1 </vt:lpstr>
      <vt:lpstr>Massive MIMO/ Shannon’s Law – 2 [6] </vt:lpstr>
      <vt:lpstr>Massive MIMO/ Shannon’s Law – 3 </vt:lpstr>
      <vt:lpstr>Technology Snapshots: Location Systems</vt:lpstr>
      <vt:lpstr>GPS Error Sources in Navigation</vt:lpstr>
      <vt:lpstr>Total Error</vt:lpstr>
      <vt:lpstr> Aquarius</vt:lpstr>
      <vt:lpstr>ITS Technology Lifecycle</vt:lpstr>
      <vt:lpstr>ITS Technology Lifecycle</vt:lpstr>
      <vt:lpstr>AquariusTest Bed </vt:lpstr>
      <vt:lpstr>ITS Technology Lifecycle</vt:lpstr>
      <vt:lpstr>AquariusTest Bed </vt:lpstr>
      <vt:lpstr>AquariusTest Bed: Continued</vt:lpstr>
      <vt:lpstr>PowerPoint Presentation</vt:lpstr>
      <vt:lpstr>Smart Car</vt:lpstr>
      <vt:lpstr>PowerPoint Presentation</vt:lpstr>
      <vt:lpstr>To Scale or Not to Scale?</vt:lpstr>
      <vt:lpstr>Commuter Cars: TANGO</vt:lpstr>
      <vt:lpstr>Robots: Jackrabbot</vt:lpstr>
      <vt:lpstr>PowerPoint Presentation</vt:lpstr>
      <vt:lpstr>Aquarius Test Bed </vt:lpstr>
      <vt:lpstr>Aquarius Test Bed (video-camera not to scale)</vt:lpstr>
      <vt:lpstr>Aquarius Test Bed (traffic lights not to scale)</vt:lpstr>
      <vt:lpstr>Aquarius Test Bed (RSUs not to scale)</vt:lpstr>
      <vt:lpstr>Aquarius Test Bed (5G towers not to scale)</vt:lpstr>
      <vt:lpstr>Aquarius Test Bed (cars, lights, people not to scale)</vt:lpstr>
      <vt:lpstr>Example Safety Applications </vt:lpstr>
      <vt:lpstr>Cost of Lanes</vt:lpstr>
      <vt:lpstr>Testbeds: Total Area</vt:lpstr>
      <vt:lpstr>Technology: Communication Systems</vt:lpstr>
      <vt:lpstr>Technologies for Roadside Communications</vt:lpstr>
      <vt:lpstr>PowerPoint Presentation</vt:lpstr>
      <vt:lpstr>DSRC vs 4G</vt:lpstr>
      <vt:lpstr>Standards</vt:lpstr>
      <vt:lpstr>Standards </vt:lpstr>
      <vt:lpstr>V2V, V2I and Vehicle to 4G/5G Scenarios</vt:lpstr>
      <vt:lpstr>Under the Hood…</vt:lpstr>
      <vt:lpstr>Under the Hood… </vt:lpstr>
      <vt:lpstr>Vehicle Safety Communications System</vt:lpstr>
      <vt:lpstr>Highway Costs and Vehicle Growth</vt:lpstr>
      <vt:lpstr>Waiting to get in….</vt:lpstr>
      <vt:lpstr>Highway Costs (USA)</vt:lpstr>
      <vt:lpstr>World Vehicle Population Growth</vt:lpstr>
      <vt:lpstr>Take-aways….</vt:lpstr>
      <vt:lpstr>Lessons Learnt</vt:lpstr>
      <vt:lpstr>Avoid Information Overflow</vt:lpstr>
      <vt:lpstr>Required Approach: Systems Research, Development and Innovation - 1</vt:lpstr>
      <vt:lpstr>Use Case: Cyclist at Intersection</vt:lpstr>
      <vt:lpstr>Required Approach: Systems Research, Development and Innovation - 2</vt:lpstr>
      <vt:lpstr>Required Approach: Systems Research, Development and Innovation - 3</vt:lpstr>
      <vt:lpstr>References</vt:lpstr>
      <vt:lpstr>Addenda </vt:lpstr>
      <vt:lpstr>The Google Car</vt:lpstr>
      <vt:lpstr>Ugly or Cute?</vt:lpstr>
      <vt:lpstr> </vt:lpstr>
      <vt:lpstr>Uber’s Self Driving Car</vt:lpstr>
      <vt:lpstr> </vt:lpstr>
      <vt:lpstr>Augmented Reality: The Transparent Car</vt:lpstr>
      <vt:lpstr>IEEE Symposium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Kay Das Systems Innovation, Research and Development </dc:title>
  <dc:creator>Kay Das</dc:creator>
  <cp:lastModifiedBy>Lan</cp:lastModifiedBy>
  <cp:revision>57</cp:revision>
  <dcterms:created xsi:type="dcterms:W3CDTF">2016-12-06T21:42:35Z</dcterms:created>
  <dcterms:modified xsi:type="dcterms:W3CDTF">2016-12-07T05:58:15Z</dcterms:modified>
</cp:coreProperties>
</file>