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89" r:id="rId3"/>
    <p:sldId id="343" r:id="rId4"/>
    <p:sldId id="344" r:id="rId5"/>
    <p:sldId id="345" r:id="rId6"/>
    <p:sldId id="346" r:id="rId7"/>
    <p:sldId id="322" r:id="rId8"/>
    <p:sldId id="359" r:id="rId9"/>
    <p:sldId id="347" r:id="rId10"/>
    <p:sldId id="348" r:id="rId11"/>
    <p:sldId id="349" r:id="rId12"/>
    <p:sldId id="350" r:id="rId13"/>
    <p:sldId id="355" r:id="rId14"/>
    <p:sldId id="356" r:id="rId15"/>
    <p:sldId id="354" r:id="rId16"/>
    <p:sldId id="360" r:id="rId17"/>
    <p:sldId id="361" r:id="rId18"/>
    <p:sldId id="362" r:id="rId19"/>
    <p:sldId id="363" r:id="rId20"/>
    <p:sldId id="364" r:id="rId21"/>
    <p:sldId id="351" r:id="rId22"/>
    <p:sldId id="352" r:id="rId23"/>
    <p:sldId id="353" r:id="rId24"/>
    <p:sldId id="357" r:id="rId25"/>
    <p:sldId id="358"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383AC-1F51-47E3-A45F-7CE29BAC44A5}" type="datetimeFigureOut">
              <a:rPr lang="en-US" smtClean="0"/>
              <a:pPr/>
              <a:t>5/31/2014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3E8BCF-B68E-44DB-859B-6F714410760F}" type="slidenum">
              <a:rPr lang="en-US" smtClean="0"/>
              <a:pPr/>
              <a:t>‹#›</a:t>
            </a:fld>
            <a:endParaRPr lang="en-US"/>
          </a:p>
        </p:txBody>
      </p:sp>
    </p:spTree>
    <p:extLst>
      <p:ext uri="{BB962C8B-B14F-4D97-AF65-F5344CB8AC3E}">
        <p14:creationId xmlns="" xmlns:p14="http://schemas.microsoft.com/office/powerpoint/2010/main" val="1310738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ED9DD80C-F725-46E5-9D2C-F58716167F23}" type="slidenum">
              <a:rPr lang="en-US" smtClean="0"/>
              <a:pPr/>
              <a:t>6</a:t>
            </a:fld>
            <a:endParaRPr 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B5886D3-CC2F-47F2-83A3-EE413060398F}" type="datetimeFigureOut">
              <a:rPr lang="en-US" smtClean="0"/>
              <a:pPr/>
              <a:t>5/31/2014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80EF78C-B06C-42A2-A778-294C7269861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5886D3-CC2F-47F2-83A3-EE413060398F}" type="datetimeFigureOut">
              <a:rPr lang="en-US" smtClean="0"/>
              <a:pPr/>
              <a:t>5/31/2014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0EF78C-B06C-42A2-A778-294C726986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5886D3-CC2F-47F2-83A3-EE413060398F}" type="datetimeFigureOut">
              <a:rPr lang="en-US" smtClean="0"/>
              <a:pPr/>
              <a:t>5/31/2014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0EF78C-B06C-42A2-A778-294C726986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5886D3-CC2F-47F2-83A3-EE413060398F}" type="datetimeFigureOut">
              <a:rPr lang="en-US" smtClean="0"/>
              <a:pPr/>
              <a:t>5/31/2014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0EF78C-B06C-42A2-A778-294C726986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5886D3-CC2F-47F2-83A3-EE413060398F}" type="datetimeFigureOut">
              <a:rPr lang="en-US" smtClean="0"/>
              <a:pPr/>
              <a:t>5/31/2014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0EF78C-B06C-42A2-A778-294C7269861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5886D3-CC2F-47F2-83A3-EE413060398F}" type="datetimeFigureOut">
              <a:rPr lang="en-US" smtClean="0"/>
              <a:pPr/>
              <a:t>5/31/2014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0EF78C-B06C-42A2-A778-294C726986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5886D3-CC2F-47F2-83A3-EE413060398F}" type="datetimeFigureOut">
              <a:rPr lang="en-US" smtClean="0"/>
              <a:pPr/>
              <a:t>5/31/2014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80EF78C-B06C-42A2-A778-294C726986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5886D3-CC2F-47F2-83A3-EE413060398F}" type="datetimeFigureOut">
              <a:rPr lang="en-US" smtClean="0"/>
              <a:pPr/>
              <a:t>5/31/2014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80EF78C-B06C-42A2-A778-294C726986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B5886D3-CC2F-47F2-83A3-EE413060398F}" type="datetimeFigureOut">
              <a:rPr lang="en-US" smtClean="0"/>
              <a:pPr/>
              <a:t>5/31/2014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80EF78C-B06C-42A2-A778-294C7269861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5886D3-CC2F-47F2-83A3-EE413060398F}" type="datetimeFigureOut">
              <a:rPr lang="en-US" smtClean="0"/>
              <a:pPr/>
              <a:t>5/31/2014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0EF78C-B06C-42A2-A778-294C726986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B5886D3-CC2F-47F2-83A3-EE413060398F}" type="datetimeFigureOut">
              <a:rPr lang="en-US" smtClean="0"/>
              <a:pPr/>
              <a:t>5/31/2014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0EF78C-B06C-42A2-A778-294C7269861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B5886D3-CC2F-47F2-83A3-EE413060398F}" type="datetimeFigureOut">
              <a:rPr lang="en-US" smtClean="0"/>
              <a:pPr/>
              <a:t>5/31/2014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80EF78C-B06C-42A2-A778-294C7269861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981200"/>
            <a:ext cx="7406640" cy="1472184"/>
          </a:xfrm>
        </p:spPr>
        <p:txBody>
          <a:bodyPr>
            <a:normAutofit fontScale="90000"/>
          </a:bodyPr>
          <a:lstStyle/>
          <a:p>
            <a:r>
              <a:rPr lang="en-US" dirty="0" smtClean="0"/>
              <a:t>IEEE 383 Revision</a:t>
            </a:r>
            <a:br>
              <a:rPr lang="en-US" dirty="0" smtClean="0"/>
            </a:br>
            <a:r>
              <a:rPr lang="en-US" b="1" dirty="0" smtClean="0"/>
              <a:t>IEEE Standard for Qualifying Electric Cables and Splices for Nuclear Facilities</a:t>
            </a:r>
            <a:r>
              <a:rPr lang="en-US" dirty="0" smtClean="0"/>
              <a:t/>
            </a:r>
            <a:br>
              <a:rPr lang="en-US" dirty="0" smtClean="0"/>
            </a:br>
            <a:endParaRPr lang="en-US" dirty="0"/>
          </a:p>
        </p:txBody>
      </p:sp>
      <p:sp>
        <p:nvSpPr>
          <p:cNvPr id="3" name="Subtitle 2"/>
          <p:cNvSpPr>
            <a:spLocks noGrp="1"/>
          </p:cNvSpPr>
          <p:nvPr>
            <p:ph type="subTitle" idx="1"/>
          </p:nvPr>
        </p:nvSpPr>
        <p:spPr>
          <a:xfrm>
            <a:off x="1432560" y="3505200"/>
            <a:ext cx="7406640" cy="1752600"/>
          </a:xfrm>
        </p:spPr>
        <p:txBody>
          <a:bodyPr/>
          <a:lstStyle/>
          <a:p>
            <a:r>
              <a:rPr lang="en-US" dirty="0" smtClean="0"/>
              <a:t>IEEE SC2 – May 12, 2014</a:t>
            </a:r>
          </a:p>
          <a:p>
            <a:r>
              <a:rPr lang="en-US" dirty="0" smtClean="0"/>
              <a:t>Robert Konnik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a:t>
            </a:r>
            <a:endParaRPr lang="en-US" dirty="0"/>
          </a:p>
        </p:txBody>
      </p:sp>
      <p:sp>
        <p:nvSpPr>
          <p:cNvPr id="3" name="Content Placeholder 2"/>
          <p:cNvSpPr>
            <a:spLocks noGrp="1"/>
          </p:cNvSpPr>
          <p:nvPr>
            <p:ph idx="1"/>
          </p:nvPr>
        </p:nvSpPr>
        <p:spPr/>
        <p:txBody>
          <a:bodyPr>
            <a:normAutofit lnSpcReduction="10000"/>
          </a:bodyPr>
          <a:lstStyle/>
          <a:p>
            <a:r>
              <a:rPr lang="en-US" strike="sngStrike" dirty="0" smtClean="0"/>
              <a:t>All </a:t>
            </a:r>
            <a:r>
              <a:rPr lang="en-US" strike="sngStrike" dirty="0" err="1" smtClean="0"/>
              <a:t>s</a:t>
            </a:r>
            <a:r>
              <a:rPr lang="en-US" b="1" dirty="0" err="1" smtClean="0"/>
              <a:t>S</a:t>
            </a:r>
            <a:r>
              <a:rPr lang="en-US" dirty="0" err="1" smtClean="0"/>
              <a:t>amples</a:t>
            </a:r>
            <a:r>
              <a:rPr lang="en-US" dirty="0" smtClean="0"/>
              <a:t> </a:t>
            </a:r>
            <a:r>
              <a:rPr lang="en-US" b="1" dirty="0" smtClean="0"/>
              <a:t>above </a:t>
            </a:r>
            <a:r>
              <a:rPr lang="en-US" dirty="0" smtClean="0"/>
              <a:t>shall then be subjected to conditioning by radiation in air to the total integrated dose expected for the postulated DBE environment. </a:t>
            </a:r>
          </a:p>
          <a:p>
            <a:r>
              <a:rPr lang="en-US" b="1" dirty="0" smtClean="0"/>
              <a:t>If the materials are thermoplastic or radiation can improve the performance of the materials additional sample(s) that have not been thermally aged or irradiated shall also be included.</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Splices 6.1.3</a:t>
            </a:r>
            <a:endParaRPr lang="en-US" dirty="0"/>
          </a:p>
        </p:txBody>
      </p:sp>
      <p:sp>
        <p:nvSpPr>
          <p:cNvPr id="3" name="Content Placeholder 2"/>
          <p:cNvSpPr>
            <a:spLocks noGrp="1"/>
          </p:cNvSpPr>
          <p:nvPr>
            <p:ph idx="1"/>
          </p:nvPr>
        </p:nvSpPr>
        <p:spPr/>
        <p:txBody>
          <a:bodyPr>
            <a:normAutofit/>
          </a:bodyPr>
          <a:lstStyle/>
          <a:p>
            <a:r>
              <a:rPr lang="en-US" dirty="0" smtClean="0"/>
              <a:t>Modify as Follows:</a:t>
            </a:r>
          </a:p>
          <a:p>
            <a:r>
              <a:rPr lang="en-US" b="1" dirty="0" smtClean="0"/>
              <a:t>To qualify a </a:t>
            </a:r>
            <a:r>
              <a:rPr lang="en-US" dirty="0" err="1" smtClean="0"/>
              <a:t>multiconductor</a:t>
            </a:r>
            <a:r>
              <a:rPr lang="en-US" dirty="0" smtClean="0"/>
              <a:t> splice (i.e., electrically interconnecting three or more conductors) similar design characteristics </a:t>
            </a:r>
            <a:r>
              <a:rPr lang="en-US" b="1" dirty="0" smtClean="0"/>
              <a:t>including representative number of conductors, functional configurations and components shall be used.</a:t>
            </a:r>
            <a:r>
              <a:rPr lang="en-US"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Modify 6.4.2d)</a:t>
            </a:r>
            <a:endParaRPr lang="en-US" dirty="0"/>
          </a:p>
        </p:txBody>
      </p:sp>
      <p:sp>
        <p:nvSpPr>
          <p:cNvPr id="3" name="Content Placeholder 2"/>
          <p:cNvSpPr>
            <a:spLocks noGrp="1"/>
          </p:cNvSpPr>
          <p:nvPr>
            <p:ph idx="1"/>
          </p:nvPr>
        </p:nvSpPr>
        <p:spPr/>
        <p:txBody>
          <a:bodyPr/>
          <a:lstStyle/>
          <a:p>
            <a:r>
              <a:rPr lang="en-US" dirty="0" smtClean="0"/>
              <a:t>After the radiation exposure of [6.4.2 item c)], the cable samples shall be straightened (if coiled) and then coiled </a:t>
            </a:r>
            <a:r>
              <a:rPr lang="en-US" b="1" dirty="0" smtClean="0"/>
              <a:t>around a mandrel</a:t>
            </a:r>
            <a:r>
              <a:rPr lang="en-US" dirty="0" smtClean="0"/>
              <a:t> with an inside diameter not exceeding 20 times the overall cable diameter to demonstrate a lack of </a:t>
            </a:r>
            <a:r>
              <a:rPr lang="en-US" dirty="0" err="1" smtClean="0"/>
              <a:t>embrittlement</a:t>
            </a:r>
            <a:r>
              <a:rPr lang="en-US" dirty="0" smtClean="0"/>
              <a:t> and adequate flexibility.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 Monitoring</a:t>
            </a:r>
            <a:endParaRPr lang="en-US" dirty="0"/>
          </a:p>
        </p:txBody>
      </p:sp>
      <p:sp>
        <p:nvSpPr>
          <p:cNvPr id="3" name="Content Placeholder 2"/>
          <p:cNvSpPr>
            <a:spLocks noGrp="1"/>
          </p:cNvSpPr>
          <p:nvPr>
            <p:ph idx="1"/>
          </p:nvPr>
        </p:nvSpPr>
        <p:spPr/>
        <p:txBody>
          <a:bodyPr>
            <a:normAutofit lnSpcReduction="10000"/>
          </a:bodyPr>
          <a:lstStyle/>
          <a:p>
            <a:r>
              <a:rPr lang="en-US" dirty="0" smtClean="0"/>
              <a:t>Proposal is that the application of condition monitoring in connection with on-going qualification and extension of qualified life and the use of qualified condition as a complement to qualified life is treated in the standard.   As a minimum the methods should be mentioned in the standard and if no details are given, a reference to the details in IEEE 323-2003 should be stated.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Condition Monitoring Resolution</a:t>
            </a:r>
            <a:endParaRPr lang="en-US" dirty="0"/>
          </a:p>
        </p:txBody>
      </p:sp>
      <p:sp>
        <p:nvSpPr>
          <p:cNvPr id="3" name="Content Placeholder 2"/>
          <p:cNvSpPr>
            <a:spLocks noGrp="1"/>
          </p:cNvSpPr>
          <p:nvPr>
            <p:ph idx="1"/>
          </p:nvPr>
        </p:nvSpPr>
        <p:spPr/>
        <p:txBody>
          <a:bodyPr/>
          <a:lstStyle/>
          <a:p>
            <a:r>
              <a:rPr lang="en-US" dirty="0" smtClean="0"/>
              <a:t>This Has Been Discussed Many Times Before and Group Decided to Hold Until IEEE 323 Is Updated</a:t>
            </a:r>
          </a:p>
          <a:p>
            <a:pPr lvl="1"/>
            <a:r>
              <a:rPr lang="en-US" dirty="0" smtClean="0"/>
              <a:t>No Change</a:t>
            </a:r>
          </a:p>
          <a:p>
            <a:pPr lvl="1"/>
            <a:r>
              <a:rPr lang="en-US" dirty="0" smtClean="0"/>
              <a:t>IEEE 323 Already Upper Tier Document</a:t>
            </a:r>
          </a:p>
          <a:p>
            <a:pPr lvl="2"/>
            <a:r>
              <a:rPr lang="en-US" dirty="0" smtClean="0"/>
              <a:t>Look at in Next Revision</a:t>
            </a:r>
          </a:p>
          <a:p>
            <a:pPr lvl="1"/>
            <a:r>
              <a:rPr lang="en-US" dirty="0" smtClean="0"/>
              <a:t>Look At Addressing in White Paper</a:t>
            </a:r>
          </a:p>
          <a:p>
            <a:pPr lvl="1">
              <a:buNone/>
            </a:pP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a:t>
            </a:r>
            <a:r>
              <a:rPr lang="en-US" dirty="0" smtClean="0"/>
              <a:t>B</a:t>
            </a:r>
            <a:endParaRPr lang="en-US" dirty="0"/>
          </a:p>
        </p:txBody>
      </p:sp>
      <p:sp>
        <p:nvSpPr>
          <p:cNvPr id="3" name="Content Placeholder 2"/>
          <p:cNvSpPr>
            <a:spLocks noGrp="1"/>
          </p:cNvSpPr>
          <p:nvPr>
            <p:ph idx="1"/>
          </p:nvPr>
        </p:nvSpPr>
        <p:spPr/>
        <p:txBody>
          <a:bodyPr/>
          <a:lstStyle/>
          <a:p>
            <a:r>
              <a:rPr lang="en-US" dirty="0" smtClean="0"/>
              <a:t>Request To Delete</a:t>
            </a:r>
          </a:p>
          <a:p>
            <a:r>
              <a:rPr lang="en-US" dirty="0" smtClean="0"/>
              <a:t>Modifications To Be Reviewed Here</a:t>
            </a:r>
          </a:p>
          <a:p>
            <a:pPr lvl="1"/>
            <a:r>
              <a:rPr lang="en-US" dirty="0" smtClean="0"/>
              <a:t>Change Wording So Not Mandatory</a:t>
            </a:r>
          </a:p>
          <a:p>
            <a:pPr lvl="1"/>
            <a:r>
              <a:rPr lang="en-US" dirty="0" smtClean="0"/>
              <a:t>Delete Duplication</a:t>
            </a:r>
          </a:p>
          <a:p>
            <a:pPr lvl="2"/>
            <a:r>
              <a:rPr lang="en-US" dirty="0" smtClean="0"/>
              <a:t>First 2 Paragraphs Deleted</a:t>
            </a:r>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a:t>
            </a:r>
            <a:r>
              <a:rPr lang="en-US" dirty="0" smtClean="0"/>
              <a:t>B</a:t>
            </a:r>
            <a:endParaRPr lang="en-US" dirty="0"/>
          </a:p>
        </p:txBody>
      </p:sp>
      <p:sp>
        <p:nvSpPr>
          <p:cNvPr id="3" name="Content Placeholder 2"/>
          <p:cNvSpPr>
            <a:spLocks noGrp="1"/>
          </p:cNvSpPr>
          <p:nvPr>
            <p:ph idx="1"/>
          </p:nvPr>
        </p:nvSpPr>
        <p:spPr/>
        <p:txBody>
          <a:bodyPr>
            <a:normAutofit fontScale="62500" lnSpcReduction="20000"/>
          </a:bodyPr>
          <a:lstStyle/>
          <a:p>
            <a:r>
              <a:rPr lang="en-US" strike="sngStrike" dirty="0" smtClean="0"/>
              <a:t>Compounders</a:t>
            </a:r>
            <a:r>
              <a:rPr lang="en-US" dirty="0" smtClean="0"/>
              <a:t> </a:t>
            </a:r>
            <a:r>
              <a:rPr lang="en-US" b="1" dirty="0" smtClean="0"/>
              <a:t>Manufacturers may</a:t>
            </a:r>
            <a:r>
              <a:rPr lang="en-US" dirty="0" smtClean="0"/>
              <a:t> recognize the impact ingredient changes </a:t>
            </a:r>
            <a:r>
              <a:rPr lang="en-US" strike="sngStrike" dirty="0" smtClean="0"/>
              <a:t>will</a:t>
            </a:r>
            <a:r>
              <a:rPr lang="en-US" dirty="0" smtClean="0"/>
              <a:t> </a:t>
            </a:r>
            <a:r>
              <a:rPr lang="en-US" b="1" dirty="0" smtClean="0"/>
              <a:t>can</a:t>
            </a:r>
            <a:r>
              <a:rPr lang="en-US" dirty="0" smtClean="0"/>
              <a:t> have on the performance of a material. These changes </a:t>
            </a:r>
            <a:r>
              <a:rPr lang="en-US" strike="sngStrike" dirty="0" smtClean="0"/>
              <a:t>can</a:t>
            </a:r>
            <a:r>
              <a:rPr lang="en-US" dirty="0" smtClean="0"/>
              <a:t> </a:t>
            </a:r>
            <a:r>
              <a:rPr lang="en-US" b="1" dirty="0" smtClean="0"/>
              <a:t>may</a:t>
            </a:r>
            <a:r>
              <a:rPr lang="en-US" dirty="0" smtClean="0"/>
              <a:t> be summarized as the following.</a:t>
            </a:r>
          </a:p>
          <a:p>
            <a:endParaRPr lang="en-US" dirty="0" smtClean="0"/>
          </a:p>
          <a:p>
            <a:r>
              <a:rPr lang="en-US" dirty="0" smtClean="0"/>
              <a:t>a) Name change/Supplier change </a:t>
            </a:r>
            <a:r>
              <a:rPr lang="en-US" b="1" dirty="0" smtClean="0"/>
              <a:t>with</a:t>
            </a:r>
            <a:r>
              <a:rPr lang="en-US" dirty="0" smtClean="0"/>
              <a:t> </a:t>
            </a:r>
            <a:r>
              <a:rPr lang="en-US" strike="sngStrike" dirty="0" smtClean="0"/>
              <a:t>-</a:t>
            </a:r>
            <a:r>
              <a:rPr lang="en-US" strike="sngStrike" dirty="0" err="1" smtClean="0"/>
              <a:t>M</a:t>
            </a:r>
            <a:r>
              <a:rPr lang="en-US" b="1" dirty="0" err="1" smtClean="0"/>
              <a:t>m</a:t>
            </a:r>
            <a:r>
              <a:rPr lang="en-US" dirty="0" err="1" smtClean="0"/>
              <a:t>aterial</a:t>
            </a:r>
            <a:r>
              <a:rPr lang="en-US" dirty="0" smtClean="0"/>
              <a:t> generic equivalency  </a:t>
            </a:r>
          </a:p>
          <a:p>
            <a:endParaRPr lang="en-US" dirty="0" smtClean="0"/>
          </a:p>
          <a:p>
            <a:r>
              <a:rPr lang="en-US" dirty="0" smtClean="0"/>
              <a:t>For this </a:t>
            </a:r>
            <a:r>
              <a:rPr lang="en-US" strike="sngStrike" dirty="0" smtClean="0"/>
              <a:t>benign </a:t>
            </a:r>
            <a:r>
              <a:rPr lang="en-US" dirty="0" smtClean="0"/>
              <a:t>change </a:t>
            </a:r>
            <a:r>
              <a:rPr lang="en-US" strike="sngStrike" dirty="0" smtClean="0"/>
              <a:t>very </a:t>
            </a:r>
            <a:r>
              <a:rPr lang="en-US" dirty="0" smtClean="0"/>
              <a:t>little if any testing may be deemed necessary by the manufacturer </a:t>
            </a:r>
            <a:r>
              <a:rPr lang="en-US" b="1" dirty="0" smtClean="0"/>
              <a:t>if there is no change in material, process, etc.  An example may be that one supplier buys another and the company name changes, but the material is made in the same place, the same way with no changes.  The supplier may change the designation of a material, but not change the material, how it is made, etc.  A caution is noted that even if an ingredient designation does not change, does not mean it is made in the same place, the same way, etc.</a:t>
            </a:r>
            <a:r>
              <a:rPr lang="en-US"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a:t>
            </a:r>
            <a:r>
              <a:rPr lang="en-US" dirty="0" smtClean="0"/>
              <a:t>B</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 Change in quantity of an ingredient </a:t>
            </a:r>
          </a:p>
          <a:p>
            <a:r>
              <a:rPr lang="en-US" dirty="0" smtClean="0"/>
              <a:t>The manufacturer </a:t>
            </a:r>
            <a:r>
              <a:rPr lang="en-US" strike="sngStrike" dirty="0" smtClean="0"/>
              <a:t>must </a:t>
            </a:r>
            <a:r>
              <a:rPr lang="en-US" b="1" dirty="0" smtClean="0"/>
              <a:t>should</a:t>
            </a:r>
            <a:r>
              <a:rPr lang="en-US" dirty="0" smtClean="0"/>
              <a:t> consider what purpose the ingredient serves in the compound and what effect the change will have on the properties. The manufacturer will determine which tests should be performed to yield the information required to decide if the material will perform at an equivalent level </a:t>
            </a:r>
            <a:r>
              <a:rPr lang="en-US" b="1" dirty="0" smtClean="0"/>
              <a:t>or better</a:t>
            </a:r>
            <a:r>
              <a:rPr lang="en-US" dirty="0" smtClean="0"/>
              <a:t> as the original formula</a:t>
            </a:r>
            <a:r>
              <a:rPr lang="en-US" b="1" dirty="0" smtClean="0"/>
              <a:t>, including Arrhenius aging and DBE performance if required.  See section 10 on modifications.</a:t>
            </a:r>
            <a:r>
              <a:rPr lang="en-US" dirty="0" smtClean="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a:t>
            </a:r>
            <a:r>
              <a:rPr lang="en-US" dirty="0" smtClean="0"/>
              <a:t>B</a:t>
            </a:r>
            <a:endParaRPr lang="en-US" dirty="0"/>
          </a:p>
        </p:txBody>
      </p:sp>
      <p:sp>
        <p:nvSpPr>
          <p:cNvPr id="3" name="Content Placeholder 2"/>
          <p:cNvSpPr>
            <a:spLocks noGrp="1"/>
          </p:cNvSpPr>
          <p:nvPr>
            <p:ph idx="1"/>
          </p:nvPr>
        </p:nvSpPr>
        <p:spPr/>
        <p:txBody>
          <a:bodyPr/>
          <a:lstStyle/>
          <a:p>
            <a:r>
              <a:rPr lang="en-US" dirty="0" smtClean="0"/>
              <a:t>c) Elimination of an ingredient previously present </a:t>
            </a:r>
          </a:p>
          <a:p>
            <a:r>
              <a:rPr lang="en-US" dirty="0" smtClean="0"/>
              <a:t>Ingredients that are discontinued can be: </a:t>
            </a:r>
          </a:p>
          <a:p>
            <a:r>
              <a:rPr lang="en-US" dirty="0" smtClean="0"/>
              <a:t> </a:t>
            </a:r>
          </a:p>
          <a:p>
            <a:r>
              <a:rPr lang="en-US" dirty="0" smtClean="0"/>
              <a:t>1) Replaced with a generic equivalent.  </a:t>
            </a:r>
          </a:p>
          <a:p>
            <a:r>
              <a:rPr lang="en-US" dirty="0" smtClean="0"/>
              <a:t>2) Replaced with another material.  </a:t>
            </a:r>
          </a:p>
          <a:p>
            <a:r>
              <a:rPr lang="en-US" dirty="0" smtClean="0"/>
              <a:t>3) Eliminated from the formulation.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a:t>
            </a:r>
            <a:r>
              <a:rPr lang="en-US" dirty="0" smtClean="0"/>
              <a:t>B</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For the first option equivalence in composition and performance </a:t>
            </a:r>
            <a:r>
              <a:rPr lang="en-US" strike="sngStrike" dirty="0" smtClean="0"/>
              <a:t>shall</a:t>
            </a:r>
            <a:r>
              <a:rPr lang="en-US" dirty="0" smtClean="0"/>
              <a:t> </a:t>
            </a:r>
            <a:r>
              <a:rPr lang="en-US" b="1" dirty="0" smtClean="0"/>
              <a:t>has to</a:t>
            </a:r>
            <a:r>
              <a:rPr lang="en-US" dirty="0" smtClean="0"/>
              <a:t> be demonstrated.   </a:t>
            </a:r>
            <a:r>
              <a:rPr lang="en-US" b="1" dirty="0" smtClean="0"/>
              <a:t>See a) above.</a:t>
            </a:r>
            <a:endParaRPr lang="en-US" dirty="0" smtClean="0"/>
          </a:p>
          <a:p>
            <a:r>
              <a:rPr lang="en-US" dirty="0" smtClean="0"/>
              <a:t> </a:t>
            </a:r>
          </a:p>
          <a:p>
            <a:r>
              <a:rPr lang="en-US" dirty="0" smtClean="0"/>
              <a:t>For the second option equivalent or superior performance </a:t>
            </a:r>
            <a:r>
              <a:rPr lang="en-US" strike="sngStrike" dirty="0" smtClean="0"/>
              <a:t>shall</a:t>
            </a:r>
            <a:r>
              <a:rPr lang="en-US" dirty="0" smtClean="0"/>
              <a:t> </a:t>
            </a:r>
            <a:r>
              <a:rPr lang="en-US" b="1" dirty="0" smtClean="0"/>
              <a:t>has to</a:t>
            </a:r>
            <a:r>
              <a:rPr lang="en-US" dirty="0" smtClean="0"/>
              <a:t> be demonstrated.  </a:t>
            </a:r>
            <a:r>
              <a:rPr lang="en-US" b="1" dirty="0" smtClean="0"/>
              <a:t>This may require complete requalification.  See section 10 on modifications.</a:t>
            </a:r>
            <a:r>
              <a:rPr lang="en-US" dirty="0" smtClean="0"/>
              <a:t> </a:t>
            </a:r>
          </a:p>
          <a:p>
            <a:r>
              <a:rPr lang="en-US" dirty="0" smtClean="0"/>
              <a:t> </a:t>
            </a:r>
          </a:p>
          <a:p>
            <a:r>
              <a:rPr lang="en-US" dirty="0" smtClean="0"/>
              <a:t>In option three the manufacturer must determine if the elimination of the ingredient has diminished the performance of the qualified compound for any of its properties</a:t>
            </a:r>
            <a:r>
              <a:rPr lang="en-US" strike="sngStrike" dirty="0" smtClean="0"/>
              <a:t> with regard to environmental qualification</a:t>
            </a:r>
            <a:r>
              <a:rPr lang="en-US" dirty="0" smtClean="0"/>
              <a:t>. A thorough evaluation is required to be sure some important property is not overlooked.  </a:t>
            </a:r>
            <a:r>
              <a:rPr lang="en-US" b="1" dirty="0" smtClean="0"/>
              <a:t>This may require complete requalification.  See section 10 on modifications.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Patent Slides</a:t>
            </a:r>
          </a:p>
          <a:p>
            <a:r>
              <a:rPr lang="en-US" dirty="0" smtClean="0"/>
              <a:t>Status</a:t>
            </a:r>
          </a:p>
          <a:p>
            <a:r>
              <a:rPr lang="en-US" dirty="0" smtClean="0"/>
              <a:t>Comments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a:t>
            </a:r>
            <a:r>
              <a:rPr lang="en-US" dirty="0" smtClean="0"/>
              <a:t>B</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 Addition of an ingredient not previously present  </a:t>
            </a:r>
          </a:p>
          <a:p>
            <a:r>
              <a:rPr lang="en-US" dirty="0" smtClean="0"/>
              <a:t>It is assumed that the addition of an ingredient is meant to enhance the properties of the nuclear qualified material. It is incumbent upon the manufacturer to determine that a deficiency is not created. A thorough evaluation is required to be sure properties are not negatively affected nor is any unexpected side effect created. </a:t>
            </a:r>
            <a:r>
              <a:rPr lang="en-US" b="1" dirty="0" smtClean="0"/>
              <a:t>This may require complete requalification.  See section 10 on modifications.</a:t>
            </a:r>
            <a:r>
              <a:rPr lang="en-US" dirty="0" smtClean="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Standard</a:t>
            </a:r>
            <a:endParaRPr lang="en-US" dirty="0"/>
          </a:p>
        </p:txBody>
      </p:sp>
      <p:sp>
        <p:nvSpPr>
          <p:cNvPr id="3" name="Content Placeholder 2"/>
          <p:cNvSpPr>
            <a:spLocks noGrp="1"/>
          </p:cNvSpPr>
          <p:nvPr>
            <p:ph idx="1"/>
          </p:nvPr>
        </p:nvSpPr>
        <p:spPr/>
        <p:txBody>
          <a:bodyPr/>
          <a:lstStyle/>
          <a:p>
            <a:r>
              <a:rPr lang="en-US" dirty="0" smtClean="0"/>
              <a:t>For cables that need </a:t>
            </a:r>
            <a:r>
              <a:rPr lang="en-US" strike="sngStrike" dirty="0" smtClean="0"/>
              <a:t>to</a:t>
            </a:r>
            <a:r>
              <a:rPr lang="en-US" dirty="0" smtClean="0"/>
              <a:t> a fire rating IEEE P1844 Standard Test Procedure for Determining Circuit Integrity Performance of Fire Resistive Cables in Nuclear Facilities </a:t>
            </a:r>
            <a:r>
              <a:rPr lang="en-US" strike="sngStrike" dirty="0" smtClean="0"/>
              <a:t>shall</a:t>
            </a:r>
            <a:r>
              <a:rPr lang="en-US" dirty="0" smtClean="0"/>
              <a:t> </a:t>
            </a:r>
            <a:r>
              <a:rPr lang="en-US" b="1" dirty="0" smtClean="0"/>
              <a:t>may</a:t>
            </a:r>
            <a:r>
              <a:rPr lang="en-US" dirty="0" smtClean="0"/>
              <a:t> be used.</a:t>
            </a:r>
          </a:p>
          <a:p>
            <a:pPr lvl="1"/>
            <a:r>
              <a:rPr lang="en-US" dirty="0" smtClean="0"/>
              <a:t>Can reference a preliminary standard but not ad mandatory text.</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idx="1"/>
          </p:nvPr>
        </p:nvSpPr>
        <p:spPr/>
        <p:txBody>
          <a:bodyPr/>
          <a:lstStyle/>
          <a:p>
            <a:r>
              <a:rPr lang="en-US" dirty="0" smtClean="0"/>
              <a:t>Add IEEE 1682 to Bibliography</a:t>
            </a:r>
          </a:p>
          <a:p>
            <a:r>
              <a:rPr lang="en-US" dirty="0" smtClean="0"/>
              <a:t>Reference To Withdrawn Standards (IEEE 775 and 1064).</a:t>
            </a:r>
          </a:p>
          <a:p>
            <a:pPr lvl="1"/>
            <a:r>
              <a:rPr lang="en-US" dirty="0" smtClean="0"/>
              <a:t>Style Manual Allows, but Cautions That Information May Be Out of Date.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3" name="Content Placeholder 2"/>
          <p:cNvSpPr>
            <a:spLocks noGrp="1"/>
          </p:cNvSpPr>
          <p:nvPr>
            <p:ph idx="1"/>
          </p:nvPr>
        </p:nvSpPr>
        <p:spPr/>
        <p:txBody>
          <a:bodyPr>
            <a:normAutofit/>
          </a:bodyPr>
          <a:lstStyle/>
          <a:p>
            <a:pPr lvl="0"/>
            <a:r>
              <a:rPr lang="en-US" dirty="0" smtClean="0"/>
              <a:t>Need discussion on simulating beta radiation.</a:t>
            </a:r>
          </a:p>
          <a:p>
            <a:pPr lvl="1"/>
            <a:r>
              <a:rPr lang="en-US" dirty="0" smtClean="0"/>
              <a:t>Said May Be More Appropriate in IEEE 323</a:t>
            </a:r>
          </a:p>
          <a:p>
            <a:pPr lvl="1"/>
            <a:r>
              <a:rPr lang="en-US" dirty="0" smtClean="0"/>
              <a:t>May Address In White Paper</a:t>
            </a:r>
          </a:p>
          <a:p>
            <a:pPr lvl="0"/>
            <a:r>
              <a:rPr lang="en-US" dirty="0" smtClean="0"/>
              <a:t>Need discussion on requirement for physical integrity.</a:t>
            </a:r>
          </a:p>
          <a:p>
            <a:pPr lvl="1"/>
            <a:r>
              <a:rPr lang="en-US" dirty="0" smtClean="0"/>
              <a:t>Said Hold To Next Revision</a:t>
            </a:r>
          </a:p>
          <a:p>
            <a:pPr lvl="1"/>
            <a:r>
              <a:rPr lang="en-US" dirty="0" smtClean="0"/>
              <a:t>May Address In White Paper</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a:t>
            </a:r>
            <a:endParaRPr lang="en-US" dirty="0"/>
          </a:p>
        </p:txBody>
      </p:sp>
      <p:sp>
        <p:nvSpPr>
          <p:cNvPr id="3" name="Content Placeholder 2"/>
          <p:cNvSpPr>
            <a:spLocks noGrp="1"/>
          </p:cNvSpPr>
          <p:nvPr>
            <p:ph idx="1"/>
          </p:nvPr>
        </p:nvSpPr>
        <p:spPr/>
        <p:txBody>
          <a:bodyPr>
            <a:normAutofit lnSpcReduction="10000"/>
          </a:bodyPr>
          <a:lstStyle/>
          <a:p>
            <a:r>
              <a:rPr lang="en-US" dirty="0" smtClean="0"/>
              <a:t>There may be cases of the specific application testing involving the  qualification of cable or splices for application in an inert atmosphere such as used in some Boiling Water Reactor applications.   The impact of the inert environment can be credited as a basis for use of aging techniques other than Arrhenius; however, justification shall be provided for the alternative technique.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 Atmosphere</a:t>
            </a:r>
            <a:endParaRPr lang="en-US" dirty="0"/>
          </a:p>
        </p:txBody>
      </p:sp>
      <p:sp>
        <p:nvSpPr>
          <p:cNvPr id="3" name="Content Placeholder 2"/>
          <p:cNvSpPr>
            <a:spLocks noGrp="1"/>
          </p:cNvSpPr>
          <p:nvPr>
            <p:ph idx="1"/>
          </p:nvPr>
        </p:nvSpPr>
        <p:spPr/>
        <p:txBody>
          <a:bodyPr/>
          <a:lstStyle/>
          <a:p>
            <a:r>
              <a:rPr lang="en-US" dirty="0" smtClean="0"/>
              <a:t>A Vacuum is Not Drawn, So Plenty Of Air</a:t>
            </a:r>
          </a:p>
          <a:p>
            <a:r>
              <a:rPr lang="en-US" dirty="0" smtClean="0"/>
              <a:t>Delete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7200" dirty="0" smtClean="0"/>
              <a:t>QUESTIONS</a:t>
            </a:r>
            <a:endParaRPr lang="en-US" sz="7200"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a:xfrm>
            <a:off x="990600" y="152400"/>
            <a:ext cx="8153400" cy="838200"/>
          </a:xfrm>
        </p:spPr>
        <p:txBody>
          <a:bodyPr/>
          <a:lstStyle/>
          <a:p>
            <a:r>
              <a:rPr lang="en-US" sz="3200" u="sng" dirty="0" smtClean="0"/>
              <a:t>Participants, Patents, and Duty to Inform</a:t>
            </a:r>
            <a:endParaRPr lang="en-US" sz="3200" dirty="0" smtClean="0"/>
          </a:p>
        </p:txBody>
      </p:sp>
      <p:sp>
        <p:nvSpPr>
          <p:cNvPr id="4099" name="Rectangle 1027"/>
          <p:cNvSpPr>
            <a:spLocks noGrp="1" noChangeArrowheads="1"/>
          </p:cNvSpPr>
          <p:nvPr>
            <p:ph type="body" idx="1"/>
          </p:nvPr>
        </p:nvSpPr>
        <p:spPr>
          <a:xfrm>
            <a:off x="685800" y="914400"/>
            <a:ext cx="8458200" cy="5562600"/>
          </a:xfrm>
        </p:spPr>
        <p:txBody>
          <a:bodyPr>
            <a:normAutofit lnSpcReduction="10000"/>
          </a:bodyPr>
          <a:lstStyle/>
          <a:p>
            <a:pPr algn="ctr">
              <a:buFont typeface="Monotype Sorts" pitchFamily="2" charset="2"/>
              <a:buNone/>
            </a:pPr>
            <a:r>
              <a:rPr lang="en-US" sz="1600" b="1" dirty="0" smtClean="0"/>
              <a:t>All participants in this meeting have certain obligations under the IEEE-SA Patent Policy. </a:t>
            </a:r>
          </a:p>
          <a:p>
            <a:pPr lvl="1"/>
            <a:r>
              <a:rPr lang="en-US" sz="1600" b="1" dirty="0" smtClean="0">
                <a:solidFill>
                  <a:srgbClr val="003399"/>
                </a:solidFill>
              </a:rPr>
              <a:t>Participants [Note: </a:t>
            </a:r>
            <a:r>
              <a:rPr lang="en-GB" sz="1600" b="1" dirty="0" smtClean="0">
                <a:solidFill>
                  <a:srgbClr val="003399"/>
                </a:solidFill>
              </a:rPr>
              <a:t>Quoted text excerpted from IEEE-SA Standards Board Bylaws </a:t>
            </a:r>
            <a:r>
              <a:rPr lang="en-GB" sz="1600" b="1" dirty="0" err="1" smtClean="0">
                <a:solidFill>
                  <a:srgbClr val="003399"/>
                </a:solidFill>
              </a:rPr>
              <a:t>subclause</a:t>
            </a:r>
            <a:r>
              <a:rPr lang="en-GB" sz="1600" b="1" dirty="0" smtClean="0">
                <a:solidFill>
                  <a:srgbClr val="003399"/>
                </a:solidFill>
              </a:rPr>
              <a:t> 6.2</a:t>
            </a:r>
            <a:r>
              <a:rPr lang="en-US" sz="1600" b="1" dirty="0" smtClean="0">
                <a:solidFill>
                  <a:srgbClr val="003399"/>
                </a:solidFill>
              </a:rPr>
              <a:t>]:</a:t>
            </a:r>
          </a:p>
          <a:p>
            <a:pPr lvl="2"/>
            <a:r>
              <a:rPr 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smtClean="0"/>
          </a:p>
          <a:p>
            <a:pPr lvl="3"/>
            <a:r>
              <a:rPr lang="en-US" sz="1400" b="1" dirty="0"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dirty="0"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dirty="0" smtClean="0">
                <a:solidFill>
                  <a:srgbClr val="003399"/>
                </a:solidFill>
              </a:rPr>
              <a:t>Early identification of holders of potential Essential Patent Claims is strongly encouraged</a:t>
            </a:r>
          </a:p>
          <a:p>
            <a:pPr lvl="1"/>
            <a:r>
              <a:rPr lang="en-US" sz="1600" b="1" dirty="0" smtClean="0">
                <a:solidFill>
                  <a:srgbClr val="003399"/>
                </a:solidFill>
              </a:rPr>
              <a:t>No duty to perform a patent search</a:t>
            </a:r>
            <a:endParaRPr lang="en-US" sz="1600" dirty="0" smtClean="0"/>
          </a:p>
        </p:txBody>
      </p:sp>
      <p:sp>
        <p:nvSpPr>
          <p:cNvPr id="4100" name="Text Box 1028"/>
          <p:cNvSpPr txBox="1">
            <a:spLocks noChangeArrowheads="1"/>
          </p:cNvSpPr>
          <p:nvPr/>
        </p:nvSpPr>
        <p:spPr bwMode="auto">
          <a:xfrm>
            <a:off x="57150" y="6438900"/>
            <a:ext cx="960438" cy="369888"/>
          </a:xfrm>
          <a:prstGeom prst="rect">
            <a:avLst/>
          </a:prstGeom>
          <a:noFill/>
          <a:ln w="9525">
            <a:noFill/>
            <a:miter lim="800000"/>
            <a:headEnd/>
            <a:tailEnd/>
          </a:ln>
        </p:spPr>
        <p:txBody>
          <a:bodyPr wrap="none">
            <a:spAutoFit/>
          </a:bodyPr>
          <a:lstStyle/>
          <a:p>
            <a:r>
              <a:rPr lang="en-US" sz="1800" b="1" u="sng"/>
              <a:t>Slide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152400"/>
            <a:ext cx="7391400" cy="1143000"/>
          </a:xfrm>
        </p:spPr>
        <p:txBody>
          <a:bodyPr/>
          <a:lstStyle/>
          <a:p>
            <a:r>
              <a:rPr lang="en-GB" u="sng" dirty="0" smtClean="0"/>
              <a:t>Patent Related Links</a:t>
            </a:r>
            <a:endParaRPr lang="en-US" u="sng" dirty="0" smtClean="0"/>
          </a:p>
        </p:txBody>
      </p:sp>
      <p:sp>
        <p:nvSpPr>
          <p:cNvPr id="5123" name="Rectangle 3"/>
          <p:cNvSpPr>
            <a:spLocks noGrp="1" noChangeArrowheads="1"/>
          </p:cNvSpPr>
          <p:nvPr>
            <p:ph type="body" idx="1"/>
          </p:nvPr>
        </p:nvSpPr>
        <p:spPr>
          <a:xfrm>
            <a:off x="533400" y="1295400"/>
            <a:ext cx="8610600" cy="3886200"/>
          </a:xfrm>
        </p:spPr>
        <p:txBody>
          <a:bodyPr>
            <a:normAutofit/>
          </a:bodyPr>
          <a:lstStyle/>
          <a:p>
            <a:pPr lvl="1">
              <a:lnSpc>
                <a:spcPct val="90000"/>
              </a:lnSpc>
              <a:buFont typeface="Monotype Sorts" pitchFamily="2" charset="2"/>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sz="2400" dirty="0" smtClean="0">
                <a:cs typeface="Times New Roman" pitchFamily="18" charset="0"/>
              </a:rPr>
              <a:t>	Patent Policy is stated in these sources:</a:t>
            </a:r>
          </a:p>
          <a:p>
            <a:pPr lvl="1">
              <a:lnSpc>
                <a:spcPct val="90000"/>
              </a:lnSpc>
              <a:buFont typeface="Monotype Sorts" pitchFamily="2" charset="2"/>
              <a:buNone/>
            </a:pPr>
            <a:r>
              <a:rPr lang="en-GB" sz="2400" dirty="0" smtClean="0"/>
              <a:t>		IEEE-SA Standards Boards Bylaws</a:t>
            </a:r>
          </a:p>
          <a:p>
            <a:pPr lvl="1">
              <a:lnSpc>
                <a:spcPct val="90000"/>
              </a:lnSpc>
              <a:buFont typeface="Monotype Sorts" pitchFamily="2" charset="2"/>
              <a:buNone/>
            </a:pPr>
            <a:r>
              <a:rPr lang="en-US" sz="2100" dirty="0" smtClean="0"/>
              <a:t>		</a:t>
            </a:r>
            <a:r>
              <a:rPr lang="en-US" sz="2100" i="1" dirty="0" smtClean="0"/>
              <a:t>http://standards.ieee.org/develop/policies/bylaws/sect6-7.html#6</a:t>
            </a:r>
          </a:p>
          <a:p>
            <a:pPr lvl="1">
              <a:lnSpc>
                <a:spcPct val="90000"/>
              </a:lnSpc>
              <a:buFont typeface="Monotype Sorts" pitchFamily="2" charset="2"/>
              <a:buNone/>
            </a:pPr>
            <a:r>
              <a:rPr lang="en-GB" sz="2400" dirty="0" smtClean="0"/>
              <a:t>		IEEE-SA Standards Board Operations Manual</a:t>
            </a:r>
          </a:p>
          <a:p>
            <a:pPr lvl="1">
              <a:lnSpc>
                <a:spcPct val="90000"/>
              </a:lnSpc>
              <a:buFont typeface="Monotype Sorts" pitchFamily="2" charset="2"/>
              <a:buNone/>
            </a:pPr>
            <a:r>
              <a:rPr lang="en-US" sz="2400" dirty="0" smtClean="0"/>
              <a:t>		</a:t>
            </a:r>
            <a:r>
              <a:rPr lang="en-US" sz="2100" i="1" dirty="0" smtClean="0"/>
              <a:t>http://standards.ieee.org/develop/policies/opman/sect6.html#6.3</a:t>
            </a:r>
            <a:endParaRPr lang="en-US" sz="2400" dirty="0" smtClean="0"/>
          </a:p>
          <a:p>
            <a:pPr lvl="1">
              <a:lnSpc>
                <a:spcPct val="90000"/>
              </a:lnSpc>
              <a:buFont typeface="Monotype Sorts" pitchFamily="2" charset="2"/>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pitchFamily="2" charset="2"/>
              <a:buNone/>
            </a:pPr>
            <a:r>
              <a:rPr lang="en-US" sz="2400" dirty="0" smtClean="0"/>
              <a:t>		</a:t>
            </a:r>
            <a:r>
              <a:rPr lang="en-US" sz="2100" i="1" dirty="0" smtClean="0"/>
              <a:t>http://standards.ieee.org/about/sasb/patcom/materials.html</a:t>
            </a:r>
          </a:p>
        </p:txBody>
      </p:sp>
      <p:sp>
        <p:nvSpPr>
          <p:cNvPr id="5124"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5125" name="Rectangle 7"/>
          <p:cNvSpPr>
            <a:spLocks noChangeArrowheads="1"/>
          </p:cNvSpPr>
          <p:nvPr/>
        </p:nvSpPr>
        <p:spPr bwMode="auto">
          <a:xfrm>
            <a:off x="1295400" y="5181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200"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a:xfrm>
            <a:off x="990600" y="381000"/>
            <a:ext cx="8153400" cy="1143000"/>
          </a:xfrm>
        </p:spPr>
        <p:txBody>
          <a:bodyPr>
            <a:normAutofit/>
          </a:bodyPr>
          <a:lstStyle/>
          <a:p>
            <a:r>
              <a:rPr lang="en-US" dirty="0" smtClean="0"/>
              <a:t>Call for Potentially Essential Patents</a:t>
            </a:r>
          </a:p>
        </p:txBody>
      </p:sp>
      <p:sp>
        <p:nvSpPr>
          <p:cNvPr id="6147"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6148" name="Text Box 1028"/>
          <p:cNvSpPr txBox="1">
            <a:spLocks noChangeArrowheads="1"/>
          </p:cNvSpPr>
          <p:nvPr/>
        </p:nvSpPr>
        <p:spPr bwMode="auto">
          <a:xfrm>
            <a:off x="57150" y="6438900"/>
            <a:ext cx="960438" cy="369888"/>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304800"/>
            <a:ext cx="7772400" cy="609600"/>
          </a:xfrm>
        </p:spPr>
        <p:txBody>
          <a:bodyPr/>
          <a:lstStyle/>
          <a:p>
            <a:r>
              <a:rPr lang="en-US" sz="3200" u="sng" dirty="0" smtClean="0"/>
              <a:t>Other Guidelines for IEEE WG Meetings</a:t>
            </a:r>
          </a:p>
        </p:txBody>
      </p:sp>
      <p:sp>
        <p:nvSpPr>
          <p:cNvPr id="717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7172" name="Rectangle 4"/>
          <p:cNvSpPr>
            <a:spLocks noChangeArrowheads="1"/>
          </p:cNvSpPr>
          <p:nvPr/>
        </p:nvSpPr>
        <p:spPr bwMode="auto">
          <a:xfrm>
            <a:off x="990600" y="1066800"/>
            <a:ext cx="77724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7173"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idx="1"/>
          </p:nvPr>
        </p:nvSpPr>
        <p:spPr/>
        <p:txBody>
          <a:bodyPr/>
          <a:lstStyle/>
          <a:p>
            <a:r>
              <a:rPr lang="en-US" dirty="0" smtClean="0"/>
              <a:t>IEEE 383 D4 Was Sent For Comments</a:t>
            </a:r>
          </a:p>
          <a:p>
            <a:pPr lvl="1"/>
            <a:r>
              <a:rPr lang="en-US" dirty="0" smtClean="0"/>
              <a:t>Comments Reviewed At ICC Last Week</a:t>
            </a:r>
          </a:p>
          <a:p>
            <a:pPr lvl="1"/>
            <a:r>
              <a:rPr lang="en-US" dirty="0" smtClean="0"/>
              <a:t>Review These Today</a:t>
            </a:r>
          </a:p>
          <a:p>
            <a:pPr lvl="1"/>
            <a:r>
              <a:rPr lang="en-US" dirty="0" smtClean="0"/>
              <a:t>Preview Tomorrow</a:t>
            </a:r>
          </a:p>
          <a:p>
            <a:pPr lvl="1"/>
            <a:r>
              <a:rPr lang="en-US" dirty="0" smtClean="0"/>
              <a:t>NPEC in July, 2014</a:t>
            </a:r>
          </a:p>
          <a:p>
            <a:pPr lvl="1"/>
            <a:r>
              <a:rPr lang="en-US" dirty="0" smtClean="0"/>
              <a:t>Ballot After That</a:t>
            </a:r>
          </a:p>
          <a:p>
            <a:pPr lvl="1"/>
            <a:r>
              <a:rPr lang="en-US" dirty="0" smtClean="0"/>
              <a:t>2015 White Paper</a:t>
            </a:r>
          </a:p>
          <a:p>
            <a:pPr lvl="1"/>
            <a:r>
              <a:rPr lang="en-US" dirty="0" smtClean="0"/>
              <a:t>2016+ New Revision With 323 Changes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Flame Test</a:t>
            </a:r>
            <a:endParaRPr lang="en-US" dirty="0"/>
          </a:p>
        </p:txBody>
      </p:sp>
      <p:sp>
        <p:nvSpPr>
          <p:cNvPr id="3" name="Content Placeholder 2"/>
          <p:cNvSpPr>
            <a:spLocks noGrp="1"/>
          </p:cNvSpPr>
          <p:nvPr>
            <p:ph idx="1"/>
          </p:nvPr>
        </p:nvSpPr>
        <p:spPr/>
        <p:txBody>
          <a:bodyPr/>
          <a:lstStyle/>
          <a:p>
            <a:r>
              <a:rPr lang="en-US" dirty="0" smtClean="0"/>
              <a:t>Delete The Following:</a:t>
            </a:r>
          </a:p>
          <a:p>
            <a:r>
              <a:rPr lang="en-US" dirty="0" smtClean="0"/>
              <a:t>Cables, which will be routed in air handling spaces, shall also be capable of passing the flame test of NFPA 262 with the requirements in NFPA 70 or protected per NFPA 70. </a:t>
            </a:r>
          </a:p>
          <a:p>
            <a:r>
              <a:rPr lang="en-US" dirty="0" smtClean="0"/>
              <a:t>Only Place With Design Information</a:t>
            </a:r>
          </a:p>
          <a:p>
            <a:r>
              <a:rPr lang="en-US" dirty="0" smtClean="0"/>
              <a:t>If Delete Can Still Put In Conduit &amp; Has To Meet IEEE 1202</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idx="1"/>
          </p:nvPr>
        </p:nvSpPr>
        <p:spPr/>
        <p:txBody>
          <a:bodyPr/>
          <a:lstStyle/>
          <a:p>
            <a:r>
              <a:rPr lang="en-US" dirty="0" smtClean="0"/>
              <a:t>6.4.3 Conflicts with 6.1.1,  Revise:</a:t>
            </a:r>
          </a:p>
          <a:p>
            <a:r>
              <a:rPr lang="en-US" dirty="0" smtClean="0"/>
              <a:t>The insulation and jacket is assumed to be </a:t>
            </a:r>
            <a:r>
              <a:rPr lang="en-US" dirty="0" err="1" smtClean="0"/>
              <a:t>thermoset</a:t>
            </a:r>
            <a:r>
              <a:rPr lang="en-US" dirty="0" smtClean="0"/>
              <a:t>.  If the materials are thermoplastic or radiation can improve the performance of the materials additional samples that have not been thermally aged or irradiated shall also be included in DBE testing. </a:t>
            </a:r>
          </a:p>
          <a:p>
            <a:r>
              <a:rPr lang="en-US" dirty="0" smtClean="0"/>
              <a:t>All Samples In 6.4.3 Are Radiated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6227</TotalTime>
  <Words>1523</Words>
  <Application>Microsoft Office PowerPoint</Application>
  <PresentationFormat>On-screen Show (4:3)</PresentationFormat>
  <Paragraphs>137</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IEEE 383 Revision IEEE Standard for Qualifying Electric Cables and Splices for Nuclear Facilities </vt:lpstr>
      <vt:lpstr>Agenda</vt:lpstr>
      <vt:lpstr>Participants, Patents, and Duty to Inform</vt:lpstr>
      <vt:lpstr>Patent Related Links</vt:lpstr>
      <vt:lpstr>Call for Potentially Essential Patents</vt:lpstr>
      <vt:lpstr>Other Guidelines for IEEE WG Meetings</vt:lpstr>
      <vt:lpstr>Status</vt:lpstr>
      <vt:lpstr>Flame Test</vt:lpstr>
      <vt:lpstr>Conflict</vt:lpstr>
      <vt:lpstr>Change</vt:lpstr>
      <vt:lpstr>Splices 6.1.3</vt:lpstr>
      <vt:lpstr>Modify 6.4.2d)</vt:lpstr>
      <vt:lpstr>Condition Monitoring</vt:lpstr>
      <vt:lpstr>Condition Monitoring Resolution</vt:lpstr>
      <vt:lpstr>Annex B</vt:lpstr>
      <vt:lpstr>Annex B</vt:lpstr>
      <vt:lpstr>Annex B</vt:lpstr>
      <vt:lpstr>Annex B</vt:lpstr>
      <vt:lpstr>Annex B</vt:lpstr>
      <vt:lpstr>Annex B</vt:lpstr>
      <vt:lpstr>Preliminary Standard</vt:lpstr>
      <vt:lpstr>Others</vt:lpstr>
      <vt:lpstr>General Comments</vt:lpstr>
      <vt:lpstr>New</vt:lpstr>
      <vt:lpstr>Inert Atmosphere</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Konnik, Robert</dc:creator>
  <cp:lastModifiedBy>Robert Konnik</cp:lastModifiedBy>
  <cp:revision>400</cp:revision>
  <dcterms:created xsi:type="dcterms:W3CDTF">2010-10-15T18:42:06Z</dcterms:created>
  <dcterms:modified xsi:type="dcterms:W3CDTF">2014-05-31T18:13:17Z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113256</vt:lpwstr>
  </property>
  <property fmtid="{D5CDD505-2E9C-101B-9397-08002B2CF9AE}" name="NXPowerLiteSettings" pid="3">
    <vt:lpwstr>F6000400038000</vt:lpwstr>
  </property>
  <property fmtid="{D5CDD505-2E9C-101B-9397-08002B2CF9AE}" name="NXPowerLiteVersion" pid="4">
    <vt:lpwstr>D3.7.5</vt:lpwstr>
  </property>
</Properties>
</file>