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themeOverride+xml" PartName="/ppt/theme/themeOverride3.xml"/>
  <Override ContentType="application/vnd.openxmlformats-officedocument.themeOverride+xml" PartName="/ppt/theme/themeOverride4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6" r:id="rId2"/>
    <p:sldId id="258" r:id="rId3"/>
    <p:sldId id="259" r:id="rId4"/>
    <p:sldId id="275" r:id="rId5"/>
    <p:sldId id="262" r:id="rId6"/>
    <p:sldId id="263" r:id="rId7"/>
    <p:sldId id="276" r:id="rId8"/>
    <p:sldId id="277" r:id="rId9"/>
    <p:sldId id="265" r:id="rId10"/>
    <p:sldId id="266" r:id="rId11"/>
    <p:sldId id="260" r:id="rId12"/>
    <p:sldId id="278" r:id="rId13"/>
    <p:sldId id="279" r:id="rId14"/>
    <p:sldId id="268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8C4"/>
    <a:srgbClr val="33CCFF"/>
    <a:srgbClr val="FF00FF"/>
    <a:srgbClr val="00FF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803E0E-0BD0-4F54-8EBD-D6CC76CCAE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C40B1-DA34-4BA5-8ED0-EE856D9B313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D4B45-B224-43E7-92A3-BBCF1FBC3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DF51-4C3A-478B-8F8B-F02764624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278B-FC54-4F9C-9EAA-F96636D92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CF900-224E-4A0E-B675-841712236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16057-F636-45F2-9339-F8105068A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000F-445D-4090-BEBA-7BE07AFFE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FE59A-8A90-435C-A307-CD33E3B9D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F9F7-93B9-4A78-BA9A-57FE06E80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9EF8-2DAC-45ED-8C58-F82634578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3C707-D9C7-41AF-83BA-8C23EEF8A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EBF04CDB-A8EF-49C9-815B-F1F11F68329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ffectLst/>
                <a:latin typeface="Arial" pitchFamily="34" charset="0"/>
              </a:rPr>
              <a:t>IEEE  P650  Status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7772400" cy="3276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Chair</a:t>
            </a:r>
            <a:endParaRPr lang="en-US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Dennis Dellinger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Arial" charset="0"/>
              </a:rPr>
              <a:t>Ametek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charset="0"/>
              </a:rPr>
              <a:t>Solidstate</a:t>
            </a:r>
            <a:r>
              <a:rPr lang="en-US" sz="2000" dirty="0">
                <a:solidFill>
                  <a:srgbClr val="000000"/>
                </a:solidFill>
                <a:effectLst/>
                <a:latin typeface="Arial" charset="0"/>
              </a:rPr>
              <a:t> Controls</a:t>
            </a: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Vice Chair</a:t>
            </a: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Kenneth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Caldwell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Arial" charset="0"/>
              </a:rPr>
              <a:t>Duke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Arial" charset="0"/>
              </a:rPr>
              <a:t>Energy</a:t>
            </a:r>
            <a:endParaRPr lang="en-US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effectLst/>
              </a:rPr>
              <a:t>Figure 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1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en-US" sz="2800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Will be updated to cover new items and changes within the body of the standard</a:t>
            </a:r>
            <a:endParaRPr lang="en-US" sz="4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ADD Section </a:t>
            </a:r>
            <a:r>
              <a:rPr lang="en-US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5.1</a:t>
            </a:r>
            <a:r>
              <a:rPr lang="en-US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.?</a:t>
            </a:r>
            <a:endParaRPr lang="en-US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772400" cy="40259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Add section requiring Software Analysis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“Software </a:t>
            </a:r>
            <a:r>
              <a:rPr lang="en-US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Verification and Validation shall be performed as defined in NRC Reg. Guide </a:t>
            </a:r>
            <a:r>
              <a:rPr lang="en-US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1.152-2011</a:t>
            </a:r>
            <a:r>
              <a:rPr lang="en-US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ADD Section 5.3.1.?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Transient </a:t>
            </a:r>
            <a:r>
              <a:rPr lang="en-US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Test</a:t>
            </a:r>
          </a:p>
          <a:p>
            <a:r>
              <a:rPr lang="en-US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The equipment shall be subject to a transient test on the AC input lines. The test shall incorporate a transient to verify that the critical loads are not affected by a </a:t>
            </a:r>
            <a:r>
              <a:rPr lang="en-US" sz="24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disturbance </a:t>
            </a:r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on the input AC </a:t>
            </a:r>
            <a:r>
              <a:rPr lang="en-US" sz="24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lines</a:t>
            </a:r>
          </a:p>
          <a:p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If the equipment design is such that a suspend operations is encountered, the equipment must restart and resume normal operation without intervention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Transient test Cont.</a:t>
            </a:r>
            <a:endParaRPr lang="en-US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The transient shall be in accordance with figure X and the levels presented are to be considered minimum levels for the </a:t>
            </a:r>
            <a:r>
              <a:rPr lang="en-US" sz="24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test</a:t>
            </a:r>
          </a:p>
          <a:p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For high </a:t>
            </a:r>
            <a:r>
              <a:rPr lang="en-US" sz="2400" dirty="0" err="1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kva</a:t>
            </a:r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rated equipment where a variable input source is not attainable, the test may be performed on a identical design system of lower </a:t>
            </a:r>
            <a:r>
              <a:rPr lang="en-US" sz="2400" dirty="0" err="1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kva</a:t>
            </a:r>
            <a:r>
              <a:rPr lang="en-US" sz="24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rating to verify functional compatibility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Addition of Annex G</a:t>
            </a:r>
            <a:endParaRPr lang="en-US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Considering  adding an informative annex on power quality and reliability</a:t>
            </a: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Plans for completion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Present to SC-2 at 14-2</a:t>
            </a: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Incorporate SC-2 </a:t>
            </a: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Comments</a:t>
            </a: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Final Presentation and Review at SC-2 </a:t>
            </a: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15-1 Meeting</a:t>
            </a: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Present </a:t>
            </a:r>
            <a:r>
              <a:rPr lang="en-US" sz="28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to NPEC </a:t>
            </a:r>
            <a:r>
              <a:rPr lang="en-US" sz="280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at 15-2</a:t>
            </a:r>
            <a:endParaRPr lang="en-US" sz="280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Submit for Ballot upon Approval from NPEC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010400" cy="723900"/>
          </a:xfrm>
        </p:spPr>
        <p:txBody>
          <a:bodyPr/>
          <a:lstStyle/>
          <a:p>
            <a:r>
              <a:rPr lang="en-US" sz="32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Purpose of Standard IEEE 650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648200"/>
          </a:xfrm>
        </p:spPr>
        <p:txBody>
          <a:bodyPr/>
          <a:lstStyle/>
          <a:p>
            <a:r>
              <a:rPr lang="en-US" sz="2800" dirty="0">
                <a:solidFill>
                  <a:schemeClr val="bg2"/>
                </a:solidFill>
                <a:latin typeface="Arial" charset="0"/>
              </a:rPr>
              <a:t>To qualify inverters, battery chargers and ancillary equipment to meet the requirements for 1-E equipment.</a:t>
            </a:r>
          </a:p>
          <a:p>
            <a:r>
              <a:rPr lang="en-US" sz="2800" dirty="0">
                <a:solidFill>
                  <a:schemeClr val="bg2"/>
                </a:solidFill>
                <a:latin typeface="Arial" charset="0"/>
              </a:rPr>
              <a:t>It is specific to mild environments outside of the containment. </a:t>
            </a:r>
          </a:p>
          <a:p>
            <a:r>
              <a:rPr lang="en-US" sz="2800" dirty="0">
                <a:solidFill>
                  <a:schemeClr val="bg2"/>
                </a:solidFill>
                <a:latin typeface="Arial" charset="0"/>
              </a:rPr>
              <a:t>Addresses potential electrical, mechanical and environmental extremes.</a:t>
            </a:r>
            <a:r>
              <a:rPr lang="en-US" sz="2800" dirty="0">
                <a:solidFill>
                  <a:schemeClr val="bg2"/>
                </a:solidFill>
                <a:effectLst/>
                <a:latin typeface="Arial" charset="0"/>
              </a:rPr>
              <a:t> </a:t>
            </a:r>
          </a:p>
          <a:p>
            <a:r>
              <a:rPr lang="en-US" sz="2800" dirty="0">
                <a:solidFill>
                  <a:schemeClr val="bg2"/>
                </a:solidFill>
                <a:latin typeface="Arial" charset="0"/>
              </a:rPr>
              <a:t>To prove that the battery chargers and inverters perform their safety function under specified service conditions.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Major changes to existing std.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1418C4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updates are not  considered  a change in direction, they are  to be  considered  adjustments, to align to industry needs and parent standard updates.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Change to Document Title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Standard for Qualification of Class 1E Static</a:t>
            </a:r>
          </a:p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Battery Chargers, Inverters </a:t>
            </a:r>
            <a:r>
              <a:rPr lang="en-US" dirty="0" smtClean="0">
                <a:solidFill>
                  <a:schemeClr val="bg2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Uninterruptible </a:t>
            </a:r>
            <a:r>
              <a:rPr lang="en-US" dirty="0">
                <a:solidFill>
                  <a:srgbClr val="FF0000"/>
                </a:solidFill>
              </a:rPr>
              <a:t>Power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Supply (UPS) Systems </a:t>
            </a:r>
            <a:r>
              <a:rPr lang="en-US" dirty="0">
                <a:solidFill>
                  <a:schemeClr val="bg2"/>
                </a:solidFill>
              </a:rPr>
              <a:t>for Nuclear Power </a:t>
            </a:r>
            <a:r>
              <a:rPr lang="en-US" dirty="0" smtClean="0">
                <a:solidFill>
                  <a:schemeClr val="bg2"/>
                </a:solidFill>
              </a:rPr>
              <a:t>Generating Stations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Change  to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Scope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Statement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This standard describes methods </a:t>
            </a:r>
            <a:r>
              <a:rPr lang="en-US" dirty="0" smtClean="0">
                <a:solidFill>
                  <a:schemeClr val="bg1"/>
                </a:solidFill>
              </a:rPr>
              <a:t>for qualifying, static </a:t>
            </a:r>
            <a:r>
              <a:rPr lang="en-US" dirty="0">
                <a:solidFill>
                  <a:schemeClr val="bg1"/>
                </a:solidFill>
              </a:rPr>
              <a:t>battery chargers, inverters </a:t>
            </a: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uninterruptible power </a:t>
            </a:r>
            <a:r>
              <a:rPr lang="en-US" dirty="0">
                <a:solidFill>
                  <a:srgbClr val="C00000"/>
                </a:solidFill>
              </a:rPr>
              <a:t>supply (UPS) systems </a:t>
            </a:r>
            <a:r>
              <a:rPr lang="en-US" dirty="0">
                <a:solidFill>
                  <a:schemeClr val="bg1"/>
                </a:solidFill>
              </a:rPr>
              <a:t>for Class 1E </a:t>
            </a:r>
            <a:r>
              <a:rPr lang="en-US" dirty="0" smtClean="0">
                <a:solidFill>
                  <a:schemeClr val="bg1"/>
                </a:solidFill>
              </a:rPr>
              <a:t>installations outside </a:t>
            </a:r>
            <a:r>
              <a:rPr lang="en-US" dirty="0">
                <a:solidFill>
                  <a:schemeClr val="bg1"/>
                </a:solidFill>
              </a:rPr>
              <a:t>containment in nuclear power generating stations.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references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be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updated to latest revisions.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Several new references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will be added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/>
              </a:rPr>
              <a:t>Add Section 3.10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3.10 Uninterruptible Power Supply (UPS): a system designed to provide power automatically, without delay or transients during any period when the normal power supply is incapable of performing acceptably [IEEE 100]. The UPS may consist of and not limited to the following modules/sections: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/>
              </a:rPr>
              <a:t>Add Section 3.10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Inverter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Battery charger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Rectifier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Static transfer switch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Maintenance bypass switch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Battery power source</a:t>
            </a:r>
          </a:p>
          <a:p>
            <a:pPr lvl="0"/>
            <a:r>
              <a:rPr lang="en-US" b="1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Line regulating transformer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Environment (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4.3)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Need to consider additional EMI/RFI relaxation limits for  voltages above those addressed in MIL 461 and high power equipment.</a:t>
            </a:r>
            <a:endParaRPr lang="en-US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igh voltage 8">
    <a:dk1>
      <a:srgbClr val="000000"/>
    </a:dk1>
    <a:lt1>
      <a:srgbClr val="FFFFFF"/>
    </a:lt1>
    <a:dk2>
      <a:srgbClr val="000000"/>
    </a:dk2>
    <a:lt2>
      <a:srgbClr val="FFCC00"/>
    </a:lt2>
    <a:accent1>
      <a:srgbClr val="FF9900"/>
    </a:accent1>
    <a:accent2>
      <a:srgbClr val="D60093"/>
    </a:accent2>
    <a:accent3>
      <a:srgbClr val="AAAAAA"/>
    </a:accent3>
    <a:accent4>
      <a:srgbClr val="DADADA"/>
    </a:accent4>
    <a:accent5>
      <a:srgbClr val="FFCAAA"/>
    </a:accent5>
    <a:accent6>
      <a:srgbClr val="C20085"/>
    </a:accent6>
    <a:hlink>
      <a:srgbClr val="9966FF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high voltage 8">
    <a:dk1>
      <a:srgbClr val="000000"/>
    </a:dk1>
    <a:lt1>
      <a:srgbClr val="FFFFFF"/>
    </a:lt1>
    <a:dk2>
      <a:srgbClr val="000000"/>
    </a:dk2>
    <a:lt2>
      <a:srgbClr val="FFCC00"/>
    </a:lt2>
    <a:accent1>
      <a:srgbClr val="FF9900"/>
    </a:accent1>
    <a:accent2>
      <a:srgbClr val="D60093"/>
    </a:accent2>
    <a:accent3>
      <a:srgbClr val="AAAAAA"/>
    </a:accent3>
    <a:accent4>
      <a:srgbClr val="DADADA"/>
    </a:accent4>
    <a:accent5>
      <a:srgbClr val="FFCAAA"/>
    </a:accent5>
    <a:accent6>
      <a:srgbClr val="C20085"/>
    </a:accent6>
    <a:hlink>
      <a:srgbClr val="9966FF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high voltage 7">
    <a:dk1>
      <a:srgbClr val="000000"/>
    </a:dk1>
    <a:lt1>
      <a:srgbClr val="FFFFFF"/>
    </a:lt1>
    <a:dk2>
      <a:srgbClr val="000000"/>
    </a:dk2>
    <a:lt2>
      <a:srgbClr val="001A00"/>
    </a:lt2>
    <a:accent1>
      <a:srgbClr val="339966"/>
    </a:accent1>
    <a:accent2>
      <a:srgbClr val="003300"/>
    </a:accent2>
    <a:accent3>
      <a:srgbClr val="FFFFFF"/>
    </a:accent3>
    <a:accent4>
      <a:srgbClr val="000000"/>
    </a:accent4>
    <a:accent5>
      <a:srgbClr val="ADCAB8"/>
    </a:accent5>
    <a:accent6>
      <a:srgbClr val="002D00"/>
    </a:accent6>
    <a:hlink>
      <a:srgbClr val="FF9933"/>
    </a:hlink>
    <a:folHlink>
      <a:srgbClr val="AFE9CC"/>
    </a:folHlink>
  </a:clrScheme>
</a:themeOverride>
</file>

<file path=ppt/theme/themeOverride4.xml><?xml version="1.0" encoding="utf-8"?>
<a:themeOverride xmlns:a="http://schemas.openxmlformats.org/drawingml/2006/main">
  <a:clrScheme name="high voltage 8">
    <a:dk1>
      <a:srgbClr val="000000"/>
    </a:dk1>
    <a:lt1>
      <a:srgbClr val="FFFFFF"/>
    </a:lt1>
    <a:dk2>
      <a:srgbClr val="000000"/>
    </a:dk2>
    <a:lt2>
      <a:srgbClr val="FFCC00"/>
    </a:lt2>
    <a:accent1>
      <a:srgbClr val="FF9900"/>
    </a:accent1>
    <a:accent2>
      <a:srgbClr val="D60093"/>
    </a:accent2>
    <a:accent3>
      <a:srgbClr val="AAAAAA"/>
    </a:accent3>
    <a:accent4>
      <a:srgbClr val="DADADA"/>
    </a:accent4>
    <a:accent5>
      <a:srgbClr val="FFCAAA"/>
    </a:accent5>
    <a:accent6>
      <a:srgbClr val="C20085"/>
    </a:accent6>
    <a:hlink>
      <a:srgbClr val="9966FF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high voltage 5">
    <a:dk1>
      <a:srgbClr val="1C3956"/>
    </a:dk1>
    <a:lt1>
      <a:srgbClr val="FFFFFF"/>
    </a:lt1>
    <a:dk2>
      <a:srgbClr val="003366"/>
    </a:dk2>
    <a:lt2>
      <a:srgbClr val="DDDDDD"/>
    </a:lt2>
    <a:accent1>
      <a:srgbClr val="3D7CBB"/>
    </a:accent1>
    <a:accent2>
      <a:srgbClr val="00152A"/>
    </a:accent2>
    <a:accent3>
      <a:srgbClr val="AAADB8"/>
    </a:accent3>
    <a:accent4>
      <a:srgbClr val="DADADA"/>
    </a:accent4>
    <a:accent5>
      <a:srgbClr val="AFBFDA"/>
    </a:accent5>
    <a:accent6>
      <a:srgbClr val="001225"/>
    </a:accent6>
    <a:hlink>
      <a:srgbClr val="33CCCC"/>
    </a:hlink>
    <a:folHlink>
      <a:srgbClr val="96B9DC"/>
    </a:folHlink>
  </a:clrScheme>
</a:themeOverride>
</file>

<file path=ppt/theme/themeOverride6.xml><?xml version="1.0" encoding="utf-8"?>
<a:themeOverride xmlns:a="http://schemas.openxmlformats.org/drawingml/2006/main">
  <a:clrScheme name="high voltage 5">
    <a:dk1>
      <a:srgbClr val="1C3956"/>
    </a:dk1>
    <a:lt1>
      <a:srgbClr val="FFFFFF"/>
    </a:lt1>
    <a:dk2>
      <a:srgbClr val="003366"/>
    </a:dk2>
    <a:lt2>
      <a:srgbClr val="DDDDDD"/>
    </a:lt2>
    <a:accent1>
      <a:srgbClr val="3D7CBB"/>
    </a:accent1>
    <a:accent2>
      <a:srgbClr val="00152A"/>
    </a:accent2>
    <a:accent3>
      <a:srgbClr val="AAADB8"/>
    </a:accent3>
    <a:accent4>
      <a:srgbClr val="DADADA"/>
    </a:accent4>
    <a:accent5>
      <a:srgbClr val="AFBFDA"/>
    </a:accent5>
    <a:accent6>
      <a:srgbClr val="001225"/>
    </a:accent6>
    <a:hlink>
      <a:srgbClr val="33CCCC"/>
    </a:hlink>
    <a:folHlink>
      <a:srgbClr val="96B9D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662</TotalTime>
  <Words>473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Impact</vt:lpstr>
      <vt:lpstr>Monotype Sorts</vt:lpstr>
      <vt:lpstr>Arial Narrow</vt:lpstr>
      <vt:lpstr>Arial</vt:lpstr>
      <vt:lpstr>BellGothic Blk BT</vt:lpstr>
      <vt:lpstr>Futura XBlkIt BT</vt:lpstr>
      <vt:lpstr>high voltage</vt:lpstr>
      <vt:lpstr>IEEE  P650  Status</vt:lpstr>
      <vt:lpstr>Purpose of Standard IEEE 650</vt:lpstr>
      <vt:lpstr>Major changes to existing std.</vt:lpstr>
      <vt:lpstr>Change to Document Title</vt:lpstr>
      <vt:lpstr>Change  to Scope Statement</vt:lpstr>
      <vt:lpstr>References</vt:lpstr>
      <vt:lpstr>Add Section 3.10</vt:lpstr>
      <vt:lpstr>Add Section 3.10 (continued)</vt:lpstr>
      <vt:lpstr>Environment (4.3)</vt:lpstr>
      <vt:lpstr>Figure 1</vt:lpstr>
      <vt:lpstr>ADD Section 5.1.?</vt:lpstr>
      <vt:lpstr>ADD Section 5.3.1.?</vt:lpstr>
      <vt:lpstr>Transient test Cont.</vt:lpstr>
      <vt:lpstr>Addition of Annex G</vt:lpstr>
      <vt:lpstr>Plans for completion </vt:lpstr>
    </vt:vector>
  </TitlesOfParts>
  <Company>Ametek Solidstate Controls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650 PAR Status</dc:title>
  <dc:creator>Dennis Dellinger</dc:creator>
  <cp:lastModifiedBy>Dennis</cp:lastModifiedBy>
  <cp:revision>93</cp:revision>
  <dcterms:created xsi:type="dcterms:W3CDTF">2004-04-20T18:28:32Z</dcterms:created>
  <dcterms:modified xsi:type="dcterms:W3CDTF">2014-05-12T20:16:52Z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97548</vt:lpwstr>
  </property>
  <property fmtid="{D5CDD505-2E9C-101B-9397-08002B2CF9AE}" name="NXPowerLiteVersion" pid="3">
    <vt:lpwstr>D3.7.5</vt:lpwstr>
  </property>
</Properties>
</file>