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6" r:id="rId1"/>
  </p:sldMasterIdLst>
  <p:notesMasterIdLst>
    <p:notesMasterId r:id="rId19"/>
  </p:notesMasterIdLst>
  <p:sldIdLst>
    <p:sldId id="407" r:id="rId2"/>
    <p:sldId id="408" r:id="rId3"/>
    <p:sldId id="411" r:id="rId4"/>
    <p:sldId id="413" r:id="rId5"/>
    <p:sldId id="374" r:id="rId6"/>
    <p:sldId id="368" r:id="rId7"/>
    <p:sldId id="386" r:id="rId8"/>
    <p:sldId id="385" r:id="rId9"/>
    <p:sldId id="375" r:id="rId10"/>
    <p:sldId id="401" r:id="rId11"/>
    <p:sldId id="400" r:id="rId12"/>
    <p:sldId id="415" r:id="rId13"/>
    <p:sldId id="416" r:id="rId14"/>
    <p:sldId id="417" r:id="rId15"/>
    <p:sldId id="418" r:id="rId16"/>
    <p:sldId id="419" r:id="rId17"/>
    <p:sldId id="420" r:id="rId18"/>
  </p:sldIdLst>
  <p:sldSz cx="9144000" cy="6858000" type="screen4x3"/>
  <p:notesSz cx="6669088" cy="99282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C0C0C0"/>
    <a:srgbClr val="666633"/>
    <a:srgbClr val="5988DD"/>
    <a:srgbClr val="77956D"/>
    <a:srgbClr val="2E739A"/>
    <a:srgbClr val="5086C2"/>
    <a:srgbClr val="A0B5C4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7" autoAdjust="0"/>
    <p:restoredTop sz="94622" autoAdjust="0"/>
  </p:normalViewPr>
  <p:slideViewPr>
    <p:cSldViewPr>
      <p:cViewPr>
        <p:scale>
          <a:sx n="100" d="100"/>
          <a:sy n="100" d="100"/>
        </p:scale>
        <p:origin x="-186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8BCC067-B4B9-4B47-A972-3A9DFCB86CD1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A13AAC27-B52D-4BFE-9A86-E5E35752DC13}">
      <dgm:prSet phldrT="[文本]" custT="1"/>
      <dgm:spPr/>
      <dgm:t>
        <a:bodyPr/>
        <a:lstStyle/>
        <a:p>
          <a:r>
            <a:rPr lang="en-US" altLang="zh-CN" sz="1400" b="1" dirty="0" smtClean="0"/>
            <a:t>1</a:t>
          </a:r>
          <a:r>
            <a:rPr lang="zh-CN" altLang="en-US" sz="1400" b="1" dirty="0" smtClean="0"/>
            <a:t>、</a:t>
          </a:r>
          <a:r>
            <a:rPr lang="en-US" altLang="zh-CN" sz="1400" b="1" dirty="0" smtClean="0"/>
            <a:t>Brief introduction of content</a:t>
          </a:r>
          <a:endParaRPr lang="zh-CN" altLang="en-US" sz="1400" b="1" dirty="0"/>
        </a:p>
      </dgm:t>
    </dgm:pt>
    <dgm:pt modelId="{71928C0A-7A2E-4783-8ED8-748CD41A6969}" type="parTrans" cxnId="{8C90B174-F60D-430C-9118-473D49B6EE87}">
      <dgm:prSet/>
      <dgm:spPr/>
      <dgm:t>
        <a:bodyPr/>
        <a:lstStyle/>
        <a:p>
          <a:endParaRPr lang="zh-CN" altLang="en-US" b="1"/>
        </a:p>
      </dgm:t>
    </dgm:pt>
    <dgm:pt modelId="{660BAEB1-44C8-4604-BD36-75E0A4FC894F}" type="sibTrans" cxnId="{8C90B174-F60D-430C-9118-473D49B6EE87}">
      <dgm:prSet/>
      <dgm:spPr/>
      <dgm:t>
        <a:bodyPr/>
        <a:lstStyle/>
        <a:p>
          <a:endParaRPr lang="zh-CN" altLang="en-US" b="1"/>
        </a:p>
      </dgm:t>
    </dgm:pt>
    <dgm:pt modelId="{6DA05728-4649-4D03-A6CD-6AA090D1CB53}">
      <dgm:prSet phldrT="[文本]" custT="1"/>
      <dgm:spPr/>
      <dgm:t>
        <a:bodyPr/>
        <a:lstStyle/>
        <a:p>
          <a:r>
            <a:rPr lang="en-US" altLang="zh-CN" sz="1400" b="1" dirty="0" smtClean="0"/>
            <a:t>2</a:t>
          </a:r>
          <a:r>
            <a:rPr lang="zh-CN" altLang="en-US" sz="1400" b="1" dirty="0" smtClean="0"/>
            <a:t>、</a:t>
          </a:r>
          <a:r>
            <a:rPr lang="en-US" altLang="en-US" sz="1400" b="1" dirty="0" smtClean="0"/>
            <a:t> Understanding of state-based equipment qualification source</a:t>
          </a:r>
          <a:endParaRPr lang="zh-CN" altLang="en-US" sz="1400" b="1" dirty="0"/>
        </a:p>
      </dgm:t>
    </dgm:pt>
    <dgm:pt modelId="{4A591E88-3E5A-4004-A324-A4EC89CF4E04}" type="parTrans" cxnId="{ACCACC9A-381A-480B-9E95-5481439F98AC}">
      <dgm:prSet/>
      <dgm:spPr/>
      <dgm:t>
        <a:bodyPr/>
        <a:lstStyle/>
        <a:p>
          <a:endParaRPr lang="zh-CN" altLang="en-US" b="1"/>
        </a:p>
      </dgm:t>
    </dgm:pt>
    <dgm:pt modelId="{B26C9A42-E994-4B80-A257-BB0FAAEF61E9}" type="sibTrans" cxnId="{ACCACC9A-381A-480B-9E95-5481439F98AC}">
      <dgm:prSet/>
      <dgm:spPr/>
      <dgm:t>
        <a:bodyPr/>
        <a:lstStyle/>
        <a:p>
          <a:endParaRPr lang="zh-CN" altLang="en-US" b="1"/>
        </a:p>
      </dgm:t>
    </dgm:pt>
    <dgm:pt modelId="{1D96CA42-76F2-4910-8579-07777BF0999D}">
      <dgm:prSet phldrT="[文本]" custT="1"/>
      <dgm:spPr/>
      <dgm:t>
        <a:bodyPr/>
        <a:lstStyle/>
        <a:p>
          <a:r>
            <a:rPr lang="en-US" altLang="zh-CN" sz="1400" b="1" dirty="0" smtClean="0"/>
            <a:t>3</a:t>
          </a:r>
          <a:r>
            <a:rPr lang="zh-CN" altLang="en-US" sz="1400" b="1" dirty="0" smtClean="0"/>
            <a:t>、</a:t>
          </a:r>
          <a:r>
            <a:rPr lang="en-US" altLang="en-US" sz="1400" b="1" dirty="0" smtClean="0"/>
            <a:t>Understanding of state-based equipment qualification theory/method</a:t>
          </a:r>
          <a:endParaRPr lang="en-US" altLang="zh-CN" sz="1400" b="1" dirty="0" smtClean="0"/>
        </a:p>
      </dgm:t>
    </dgm:pt>
    <dgm:pt modelId="{A2CE1426-4DAD-4617-BF3D-107FC95B9FEE}" type="parTrans" cxnId="{131CDF24-384E-4ABE-BC67-BA7B9B1CC8A5}">
      <dgm:prSet/>
      <dgm:spPr/>
      <dgm:t>
        <a:bodyPr/>
        <a:lstStyle/>
        <a:p>
          <a:endParaRPr lang="zh-CN" altLang="en-US" b="1"/>
        </a:p>
      </dgm:t>
    </dgm:pt>
    <dgm:pt modelId="{5233EDD4-216B-480C-B2EF-74A0045D1D54}" type="sibTrans" cxnId="{131CDF24-384E-4ABE-BC67-BA7B9B1CC8A5}">
      <dgm:prSet/>
      <dgm:spPr/>
      <dgm:t>
        <a:bodyPr/>
        <a:lstStyle/>
        <a:p>
          <a:endParaRPr lang="zh-CN" altLang="en-US" b="1"/>
        </a:p>
      </dgm:t>
    </dgm:pt>
    <dgm:pt modelId="{8293AF6E-E37D-4C8F-B0EF-DB0218BE6E19}">
      <dgm:prSet phldrT="[文本]" custT="1"/>
      <dgm:spPr/>
      <dgm:t>
        <a:bodyPr/>
        <a:lstStyle/>
        <a:p>
          <a:r>
            <a:rPr lang="en-US" altLang="zh-CN" sz="1400" b="1" dirty="0" smtClean="0"/>
            <a:t>4</a:t>
          </a:r>
          <a:r>
            <a:rPr lang="zh-CN" altLang="en-US" sz="1400" b="1" dirty="0" smtClean="0"/>
            <a:t>、</a:t>
          </a:r>
          <a:r>
            <a:rPr lang="en-US" altLang="zh-CN" sz="1400" b="1" dirty="0" smtClean="0"/>
            <a:t>Examples of state-based equipment qualification and DCS testability</a:t>
          </a:r>
          <a:endParaRPr lang="en-US" altLang="zh-CN" sz="1400" b="1" dirty="0" smtClean="0">
            <a:solidFill>
              <a:srgbClr val="FF0000"/>
            </a:solidFill>
          </a:endParaRPr>
        </a:p>
      </dgm:t>
    </dgm:pt>
    <dgm:pt modelId="{E58EE6CE-BE63-4CC9-868C-D00517EE6EF5}" type="parTrans" cxnId="{399B3721-B0C0-4327-ADC8-A6C05FF6E502}">
      <dgm:prSet/>
      <dgm:spPr/>
      <dgm:t>
        <a:bodyPr/>
        <a:lstStyle/>
        <a:p>
          <a:endParaRPr lang="zh-CN" altLang="en-US"/>
        </a:p>
      </dgm:t>
    </dgm:pt>
    <dgm:pt modelId="{59F95582-2D1B-4296-9CDB-E32B7D9CB4FB}" type="sibTrans" cxnId="{399B3721-B0C0-4327-ADC8-A6C05FF6E502}">
      <dgm:prSet/>
      <dgm:spPr/>
      <dgm:t>
        <a:bodyPr/>
        <a:lstStyle/>
        <a:p>
          <a:endParaRPr lang="zh-CN" altLang="en-US"/>
        </a:p>
      </dgm:t>
    </dgm:pt>
    <dgm:pt modelId="{7240D431-F711-48D5-9B9E-2A08D6E98575}">
      <dgm:prSet phldrT="[文本]" custT="1"/>
      <dgm:spPr/>
      <dgm:t>
        <a:bodyPr/>
        <a:lstStyle/>
        <a:p>
          <a:r>
            <a:rPr lang="en-US" altLang="zh-CN" sz="1400" b="1" dirty="0" smtClean="0"/>
            <a:t>5</a:t>
          </a:r>
          <a:r>
            <a:rPr lang="zh-CN" altLang="en-US" sz="1400" b="1" dirty="0" smtClean="0"/>
            <a:t>、</a:t>
          </a:r>
          <a:r>
            <a:rPr lang="en-US" sz="1400" b="1" dirty="0" smtClean="0"/>
            <a:t>Technical points summary</a:t>
          </a:r>
          <a:endParaRPr lang="en-US" altLang="zh-CN" sz="1400" b="1" dirty="0" smtClean="0"/>
        </a:p>
      </dgm:t>
    </dgm:pt>
    <dgm:pt modelId="{9A7613B0-BE91-4246-8C5A-0BCA81564598}" type="parTrans" cxnId="{6B93DF9F-4D95-429E-8AB8-354D7F1BA6EC}">
      <dgm:prSet/>
      <dgm:spPr/>
      <dgm:t>
        <a:bodyPr/>
        <a:lstStyle/>
        <a:p>
          <a:endParaRPr lang="zh-CN" altLang="en-US"/>
        </a:p>
      </dgm:t>
    </dgm:pt>
    <dgm:pt modelId="{9A4D27F6-4A0C-479B-80E2-39570E563EC7}" type="sibTrans" cxnId="{6B93DF9F-4D95-429E-8AB8-354D7F1BA6EC}">
      <dgm:prSet/>
      <dgm:spPr/>
      <dgm:t>
        <a:bodyPr/>
        <a:lstStyle/>
        <a:p>
          <a:endParaRPr lang="zh-CN" altLang="en-US"/>
        </a:p>
      </dgm:t>
    </dgm:pt>
    <dgm:pt modelId="{AA204CCB-351B-4FBC-9E60-DB9BC8B24E56}" type="pres">
      <dgm:prSet presAssocID="{D8BCC067-B4B9-4B47-A972-3A9DFCB86CD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4F99FBEF-77E0-41AA-B1C1-62639A5BD8EA}" type="pres">
      <dgm:prSet presAssocID="{A13AAC27-B52D-4BFE-9A86-E5E35752DC13}" presName="parentLin" presStyleCnt="0"/>
      <dgm:spPr/>
      <dgm:t>
        <a:bodyPr/>
        <a:lstStyle/>
        <a:p>
          <a:endParaRPr lang="zh-CN" altLang="en-US"/>
        </a:p>
      </dgm:t>
    </dgm:pt>
    <dgm:pt modelId="{5C3C074B-C57B-4361-A79D-60302265A1F1}" type="pres">
      <dgm:prSet presAssocID="{A13AAC27-B52D-4BFE-9A86-E5E35752DC13}" presName="parentLeftMargin" presStyleLbl="node1" presStyleIdx="0" presStyleCnt="5"/>
      <dgm:spPr/>
      <dgm:t>
        <a:bodyPr/>
        <a:lstStyle/>
        <a:p>
          <a:endParaRPr lang="zh-CN" altLang="en-US"/>
        </a:p>
      </dgm:t>
    </dgm:pt>
    <dgm:pt modelId="{68ADF5D0-0671-4B6D-8850-38B966A10521}" type="pres">
      <dgm:prSet presAssocID="{A13AAC27-B52D-4BFE-9A86-E5E35752DC13}" presName="parentText" presStyleLbl="node1" presStyleIdx="0" presStyleCnt="5" custScaleX="119481" custScaleY="239115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8EF6AD50-F537-4980-93F2-C22D877FD2C2}" type="pres">
      <dgm:prSet presAssocID="{A13AAC27-B52D-4BFE-9A86-E5E35752DC13}" presName="negativeSpace" presStyleCnt="0"/>
      <dgm:spPr/>
      <dgm:t>
        <a:bodyPr/>
        <a:lstStyle/>
        <a:p>
          <a:endParaRPr lang="zh-CN" altLang="en-US"/>
        </a:p>
      </dgm:t>
    </dgm:pt>
    <dgm:pt modelId="{91531306-F1E0-4325-A2F9-14E314F2CF38}" type="pres">
      <dgm:prSet presAssocID="{A13AAC27-B52D-4BFE-9A86-E5E35752DC13}" presName="childText" presStyleLbl="conFgAcc1" presStyleIdx="0" presStyleCnt="5">
        <dgm:presLayoutVars>
          <dgm:bulletEnabled val="1"/>
        </dgm:presLayoutVars>
      </dgm:prSet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zh-CN" altLang="en-US"/>
        </a:p>
      </dgm:t>
    </dgm:pt>
    <dgm:pt modelId="{51CDEE7F-53C4-440E-8288-421E9E162E2B}" type="pres">
      <dgm:prSet presAssocID="{660BAEB1-44C8-4604-BD36-75E0A4FC894F}" presName="spaceBetweenRectangles" presStyleCnt="0"/>
      <dgm:spPr/>
      <dgm:t>
        <a:bodyPr/>
        <a:lstStyle/>
        <a:p>
          <a:endParaRPr lang="zh-CN" altLang="en-US"/>
        </a:p>
      </dgm:t>
    </dgm:pt>
    <dgm:pt modelId="{3D8E367F-2173-46A4-9852-309F86C65925}" type="pres">
      <dgm:prSet presAssocID="{6DA05728-4649-4D03-A6CD-6AA090D1CB53}" presName="parentLin" presStyleCnt="0"/>
      <dgm:spPr/>
      <dgm:t>
        <a:bodyPr/>
        <a:lstStyle/>
        <a:p>
          <a:endParaRPr lang="zh-CN" altLang="en-US"/>
        </a:p>
      </dgm:t>
    </dgm:pt>
    <dgm:pt modelId="{D7845E2D-30DE-4142-995B-2DED773BADB8}" type="pres">
      <dgm:prSet presAssocID="{6DA05728-4649-4D03-A6CD-6AA090D1CB53}" presName="parentLeftMargin" presStyleLbl="node1" presStyleIdx="0" presStyleCnt="5"/>
      <dgm:spPr/>
      <dgm:t>
        <a:bodyPr/>
        <a:lstStyle/>
        <a:p>
          <a:endParaRPr lang="zh-CN" altLang="en-US"/>
        </a:p>
      </dgm:t>
    </dgm:pt>
    <dgm:pt modelId="{1D67CB3E-C018-4FCB-B917-A1954DDBFFED}" type="pres">
      <dgm:prSet presAssocID="{6DA05728-4649-4D03-A6CD-6AA090D1CB53}" presName="parentText" presStyleLbl="node1" presStyleIdx="1" presStyleCnt="5" custScaleX="119481" custScaleY="239115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B8AB0588-3EE0-4424-99BE-CD11E0520BDB}" type="pres">
      <dgm:prSet presAssocID="{6DA05728-4649-4D03-A6CD-6AA090D1CB53}" presName="negativeSpace" presStyleCnt="0"/>
      <dgm:spPr/>
      <dgm:t>
        <a:bodyPr/>
        <a:lstStyle/>
        <a:p>
          <a:endParaRPr lang="zh-CN" altLang="en-US"/>
        </a:p>
      </dgm:t>
    </dgm:pt>
    <dgm:pt modelId="{F272CD81-65C3-4984-AE88-7C218A4983AE}" type="pres">
      <dgm:prSet presAssocID="{6DA05728-4649-4D03-A6CD-6AA090D1CB53}" presName="childText" presStyleLbl="conFgAcc1" presStyleIdx="1" presStyleCnt="5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5CA1682F-ED7E-4BA2-84F2-B37C644FC783}" type="pres">
      <dgm:prSet presAssocID="{B26C9A42-E994-4B80-A257-BB0FAAEF61E9}" presName="spaceBetweenRectangles" presStyleCnt="0"/>
      <dgm:spPr/>
      <dgm:t>
        <a:bodyPr/>
        <a:lstStyle/>
        <a:p>
          <a:endParaRPr lang="zh-CN" altLang="en-US"/>
        </a:p>
      </dgm:t>
    </dgm:pt>
    <dgm:pt modelId="{C6F2AA03-4E6F-495F-930E-52963F7FA080}" type="pres">
      <dgm:prSet presAssocID="{1D96CA42-76F2-4910-8579-07777BF0999D}" presName="parentLin" presStyleCnt="0"/>
      <dgm:spPr/>
      <dgm:t>
        <a:bodyPr/>
        <a:lstStyle/>
        <a:p>
          <a:endParaRPr lang="zh-CN" altLang="en-US"/>
        </a:p>
      </dgm:t>
    </dgm:pt>
    <dgm:pt modelId="{4CA53A76-533A-4848-8591-951BADB1C817}" type="pres">
      <dgm:prSet presAssocID="{1D96CA42-76F2-4910-8579-07777BF0999D}" presName="parentLeftMargin" presStyleLbl="node1" presStyleIdx="1" presStyleCnt="5"/>
      <dgm:spPr/>
      <dgm:t>
        <a:bodyPr/>
        <a:lstStyle/>
        <a:p>
          <a:endParaRPr lang="zh-CN" altLang="en-US"/>
        </a:p>
      </dgm:t>
    </dgm:pt>
    <dgm:pt modelId="{A0D41CD7-B8AF-4788-8740-DC241EADF975}" type="pres">
      <dgm:prSet presAssocID="{1D96CA42-76F2-4910-8579-07777BF0999D}" presName="parentText" presStyleLbl="node1" presStyleIdx="2" presStyleCnt="5" custScaleX="119481" custScaleY="239115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9763BEFB-9E23-4623-8528-F2064EEB7275}" type="pres">
      <dgm:prSet presAssocID="{1D96CA42-76F2-4910-8579-07777BF0999D}" presName="negativeSpace" presStyleCnt="0"/>
      <dgm:spPr/>
      <dgm:t>
        <a:bodyPr/>
        <a:lstStyle/>
        <a:p>
          <a:endParaRPr lang="zh-CN" altLang="en-US"/>
        </a:p>
      </dgm:t>
    </dgm:pt>
    <dgm:pt modelId="{01F85C2E-9C23-4F4B-A178-98782C765172}" type="pres">
      <dgm:prSet presAssocID="{1D96CA42-76F2-4910-8579-07777BF0999D}" presName="childText" presStyleLbl="conFgAcc1" presStyleIdx="2" presStyleCnt="5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D61B0CA3-E271-4B78-8798-74C6EE838EA1}" type="pres">
      <dgm:prSet presAssocID="{5233EDD4-216B-480C-B2EF-74A0045D1D54}" presName="spaceBetweenRectangles" presStyleCnt="0"/>
      <dgm:spPr/>
    </dgm:pt>
    <dgm:pt modelId="{21C6C8B1-1834-479A-99CC-F00BE9E072D3}" type="pres">
      <dgm:prSet presAssocID="{8293AF6E-E37D-4C8F-B0EF-DB0218BE6E19}" presName="parentLin" presStyleCnt="0"/>
      <dgm:spPr/>
    </dgm:pt>
    <dgm:pt modelId="{412EE8C6-99AD-4B92-88A9-E652F12FFD7C}" type="pres">
      <dgm:prSet presAssocID="{8293AF6E-E37D-4C8F-B0EF-DB0218BE6E19}" presName="parentLeftMargin" presStyleLbl="node1" presStyleIdx="2" presStyleCnt="5"/>
      <dgm:spPr/>
      <dgm:t>
        <a:bodyPr/>
        <a:lstStyle/>
        <a:p>
          <a:endParaRPr lang="zh-CN" altLang="en-US"/>
        </a:p>
      </dgm:t>
    </dgm:pt>
    <dgm:pt modelId="{DD104956-799C-49E0-B33E-98068EBE2F68}" type="pres">
      <dgm:prSet presAssocID="{8293AF6E-E37D-4C8F-B0EF-DB0218BE6E19}" presName="parentText" presStyleLbl="node1" presStyleIdx="3" presStyleCnt="5" custScaleX="119481" custScaleY="239115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3F52BCE0-4CE8-47DF-B107-CF9A5901A8E9}" type="pres">
      <dgm:prSet presAssocID="{8293AF6E-E37D-4C8F-B0EF-DB0218BE6E19}" presName="negativeSpace" presStyleCnt="0"/>
      <dgm:spPr/>
    </dgm:pt>
    <dgm:pt modelId="{3A0AB03C-8845-4E72-9621-7E953DE82953}" type="pres">
      <dgm:prSet presAssocID="{8293AF6E-E37D-4C8F-B0EF-DB0218BE6E19}" presName="childText" presStyleLbl="conFgAcc1" presStyleIdx="3" presStyleCnt="5">
        <dgm:presLayoutVars>
          <dgm:bulletEnabled val="1"/>
        </dgm:presLayoutVars>
      </dgm:prSet>
      <dgm:spPr/>
    </dgm:pt>
    <dgm:pt modelId="{E070F7BB-D302-41F4-8CB2-2DA9F9C2BDD5}" type="pres">
      <dgm:prSet presAssocID="{59F95582-2D1B-4296-9CDB-E32B7D9CB4FB}" presName="spaceBetweenRectangles" presStyleCnt="0"/>
      <dgm:spPr/>
    </dgm:pt>
    <dgm:pt modelId="{4D691ED1-B3B8-4836-A87F-9784D68C918A}" type="pres">
      <dgm:prSet presAssocID="{7240D431-F711-48D5-9B9E-2A08D6E98575}" presName="parentLin" presStyleCnt="0"/>
      <dgm:spPr/>
    </dgm:pt>
    <dgm:pt modelId="{7E494BEC-65B8-40B2-94D4-3FD0301C94D8}" type="pres">
      <dgm:prSet presAssocID="{7240D431-F711-48D5-9B9E-2A08D6E98575}" presName="parentLeftMargin" presStyleLbl="node1" presStyleIdx="3" presStyleCnt="5"/>
      <dgm:spPr/>
      <dgm:t>
        <a:bodyPr/>
        <a:lstStyle/>
        <a:p>
          <a:endParaRPr lang="zh-CN" altLang="en-US"/>
        </a:p>
      </dgm:t>
    </dgm:pt>
    <dgm:pt modelId="{B47E8DF3-E568-4216-85E1-98A58FA0C086}" type="pres">
      <dgm:prSet presAssocID="{7240D431-F711-48D5-9B9E-2A08D6E98575}" presName="parentText" presStyleLbl="node1" presStyleIdx="4" presStyleCnt="5" custScaleX="119481" custScaleY="239115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76A7EDE4-249C-4C31-B188-570B0FD9362C}" type="pres">
      <dgm:prSet presAssocID="{7240D431-F711-48D5-9B9E-2A08D6E98575}" presName="negativeSpace" presStyleCnt="0"/>
      <dgm:spPr/>
    </dgm:pt>
    <dgm:pt modelId="{5A6AF05A-9C2A-4193-BA51-9F63DF686B9E}" type="pres">
      <dgm:prSet presAssocID="{7240D431-F711-48D5-9B9E-2A08D6E98575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B0BF189D-65E8-4ECE-948A-219828573C43}" type="presOf" srcId="{A13AAC27-B52D-4BFE-9A86-E5E35752DC13}" destId="{5C3C074B-C57B-4361-A79D-60302265A1F1}" srcOrd="0" destOrd="0" presId="urn:microsoft.com/office/officeart/2005/8/layout/list1"/>
    <dgm:cxn modelId="{6C41CD02-ABE7-4F34-9D36-2BDC29131CB8}" type="presOf" srcId="{6DA05728-4649-4D03-A6CD-6AA090D1CB53}" destId="{1D67CB3E-C018-4FCB-B917-A1954DDBFFED}" srcOrd="1" destOrd="0" presId="urn:microsoft.com/office/officeart/2005/8/layout/list1"/>
    <dgm:cxn modelId="{ACCACC9A-381A-480B-9E95-5481439F98AC}" srcId="{D8BCC067-B4B9-4B47-A972-3A9DFCB86CD1}" destId="{6DA05728-4649-4D03-A6CD-6AA090D1CB53}" srcOrd="1" destOrd="0" parTransId="{4A591E88-3E5A-4004-A324-A4EC89CF4E04}" sibTransId="{B26C9A42-E994-4B80-A257-BB0FAAEF61E9}"/>
    <dgm:cxn modelId="{8C90B174-F60D-430C-9118-473D49B6EE87}" srcId="{D8BCC067-B4B9-4B47-A972-3A9DFCB86CD1}" destId="{A13AAC27-B52D-4BFE-9A86-E5E35752DC13}" srcOrd="0" destOrd="0" parTransId="{71928C0A-7A2E-4783-8ED8-748CD41A6969}" sibTransId="{660BAEB1-44C8-4604-BD36-75E0A4FC894F}"/>
    <dgm:cxn modelId="{131CDF24-384E-4ABE-BC67-BA7B9B1CC8A5}" srcId="{D8BCC067-B4B9-4B47-A972-3A9DFCB86CD1}" destId="{1D96CA42-76F2-4910-8579-07777BF0999D}" srcOrd="2" destOrd="0" parTransId="{A2CE1426-4DAD-4617-BF3D-107FC95B9FEE}" sibTransId="{5233EDD4-216B-480C-B2EF-74A0045D1D54}"/>
    <dgm:cxn modelId="{169F9744-523E-426F-861D-6D843769B8EA}" type="presOf" srcId="{7240D431-F711-48D5-9B9E-2A08D6E98575}" destId="{7E494BEC-65B8-40B2-94D4-3FD0301C94D8}" srcOrd="0" destOrd="0" presId="urn:microsoft.com/office/officeart/2005/8/layout/list1"/>
    <dgm:cxn modelId="{6B93DF9F-4D95-429E-8AB8-354D7F1BA6EC}" srcId="{D8BCC067-B4B9-4B47-A972-3A9DFCB86CD1}" destId="{7240D431-F711-48D5-9B9E-2A08D6E98575}" srcOrd="4" destOrd="0" parTransId="{9A7613B0-BE91-4246-8C5A-0BCA81564598}" sibTransId="{9A4D27F6-4A0C-479B-80E2-39570E563EC7}"/>
    <dgm:cxn modelId="{B1DB1A30-C3A6-4186-8D1E-1734A8F40C20}" type="presOf" srcId="{8293AF6E-E37D-4C8F-B0EF-DB0218BE6E19}" destId="{DD104956-799C-49E0-B33E-98068EBE2F68}" srcOrd="1" destOrd="0" presId="urn:microsoft.com/office/officeart/2005/8/layout/list1"/>
    <dgm:cxn modelId="{50E29B0C-5B69-4816-BF6C-D8C5BC8F53A1}" type="presOf" srcId="{1D96CA42-76F2-4910-8579-07777BF0999D}" destId="{A0D41CD7-B8AF-4788-8740-DC241EADF975}" srcOrd="1" destOrd="0" presId="urn:microsoft.com/office/officeart/2005/8/layout/list1"/>
    <dgm:cxn modelId="{CB1C3EC2-AA55-46F9-9180-90D1D873B9AB}" type="presOf" srcId="{D8BCC067-B4B9-4B47-A972-3A9DFCB86CD1}" destId="{AA204CCB-351B-4FBC-9E60-DB9BC8B24E56}" srcOrd="0" destOrd="0" presId="urn:microsoft.com/office/officeart/2005/8/layout/list1"/>
    <dgm:cxn modelId="{4CE6C766-2395-4472-A6EC-D43F35FD6654}" type="presOf" srcId="{8293AF6E-E37D-4C8F-B0EF-DB0218BE6E19}" destId="{412EE8C6-99AD-4B92-88A9-E652F12FFD7C}" srcOrd="0" destOrd="0" presId="urn:microsoft.com/office/officeart/2005/8/layout/list1"/>
    <dgm:cxn modelId="{E1ADE43C-BD0F-479E-B248-B7240BF1D5B5}" type="presOf" srcId="{6DA05728-4649-4D03-A6CD-6AA090D1CB53}" destId="{D7845E2D-30DE-4142-995B-2DED773BADB8}" srcOrd="0" destOrd="0" presId="urn:microsoft.com/office/officeart/2005/8/layout/list1"/>
    <dgm:cxn modelId="{578FE8F1-7F94-4851-AC04-AA54A5BBB982}" type="presOf" srcId="{7240D431-F711-48D5-9B9E-2A08D6E98575}" destId="{B47E8DF3-E568-4216-85E1-98A58FA0C086}" srcOrd="1" destOrd="0" presId="urn:microsoft.com/office/officeart/2005/8/layout/list1"/>
    <dgm:cxn modelId="{399B3721-B0C0-4327-ADC8-A6C05FF6E502}" srcId="{D8BCC067-B4B9-4B47-A972-3A9DFCB86CD1}" destId="{8293AF6E-E37D-4C8F-B0EF-DB0218BE6E19}" srcOrd="3" destOrd="0" parTransId="{E58EE6CE-BE63-4CC9-868C-D00517EE6EF5}" sibTransId="{59F95582-2D1B-4296-9CDB-E32B7D9CB4FB}"/>
    <dgm:cxn modelId="{30B49896-1F6B-4DA4-83CE-5FB22F56D00F}" type="presOf" srcId="{A13AAC27-B52D-4BFE-9A86-E5E35752DC13}" destId="{68ADF5D0-0671-4B6D-8850-38B966A10521}" srcOrd="1" destOrd="0" presId="urn:microsoft.com/office/officeart/2005/8/layout/list1"/>
    <dgm:cxn modelId="{20165152-922B-40B3-AEC5-11AF746F7281}" type="presOf" srcId="{1D96CA42-76F2-4910-8579-07777BF0999D}" destId="{4CA53A76-533A-4848-8591-951BADB1C817}" srcOrd="0" destOrd="0" presId="urn:microsoft.com/office/officeart/2005/8/layout/list1"/>
    <dgm:cxn modelId="{A0CFF688-3F83-46D3-983F-141AE5806E7B}" type="presParOf" srcId="{AA204CCB-351B-4FBC-9E60-DB9BC8B24E56}" destId="{4F99FBEF-77E0-41AA-B1C1-62639A5BD8EA}" srcOrd="0" destOrd="0" presId="urn:microsoft.com/office/officeart/2005/8/layout/list1"/>
    <dgm:cxn modelId="{F091FA23-0A21-479C-8327-4095A26E53C5}" type="presParOf" srcId="{4F99FBEF-77E0-41AA-B1C1-62639A5BD8EA}" destId="{5C3C074B-C57B-4361-A79D-60302265A1F1}" srcOrd="0" destOrd="0" presId="urn:microsoft.com/office/officeart/2005/8/layout/list1"/>
    <dgm:cxn modelId="{A32E5E82-B819-4145-9CE0-E4BCEF816BB0}" type="presParOf" srcId="{4F99FBEF-77E0-41AA-B1C1-62639A5BD8EA}" destId="{68ADF5D0-0671-4B6D-8850-38B966A10521}" srcOrd="1" destOrd="0" presId="urn:microsoft.com/office/officeart/2005/8/layout/list1"/>
    <dgm:cxn modelId="{E2795B7D-6156-43F4-A129-E2DB3999F1C1}" type="presParOf" srcId="{AA204CCB-351B-4FBC-9E60-DB9BC8B24E56}" destId="{8EF6AD50-F537-4980-93F2-C22D877FD2C2}" srcOrd="1" destOrd="0" presId="urn:microsoft.com/office/officeart/2005/8/layout/list1"/>
    <dgm:cxn modelId="{8EBDEFCC-F4CE-4C0B-9468-62E91F33A02C}" type="presParOf" srcId="{AA204CCB-351B-4FBC-9E60-DB9BC8B24E56}" destId="{91531306-F1E0-4325-A2F9-14E314F2CF38}" srcOrd="2" destOrd="0" presId="urn:microsoft.com/office/officeart/2005/8/layout/list1"/>
    <dgm:cxn modelId="{E61FC6C6-D858-4D88-B5D0-FF5AB157C654}" type="presParOf" srcId="{AA204CCB-351B-4FBC-9E60-DB9BC8B24E56}" destId="{51CDEE7F-53C4-440E-8288-421E9E162E2B}" srcOrd="3" destOrd="0" presId="urn:microsoft.com/office/officeart/2005/8/layout/list1"/>
    <dgm:cxn modelId="{FFF80058-5285-43CA-83A4-820EB9603F11}" type="presParOf" srcId="{AA204CCB-351B-4FBC-9E60-DB9BC8B24E56}" destId="{3D8E367F-2173-46A4-9852-309F86C65925}" srcOrd="4" destOrd="0" presId="urn:microsoft.com/office/officeart/2005/8/layout/list1"/>
    <dgm:cxn modelId="{EE075B86-C074-4FB1-88C8-9DB54D7E552E}" type="presParOf" srcId="{3D8E367F-2173-46A4-9852-309F86C65925}" destId="{D7845E2D-30DE-4142-995B-2DED773BADB8}" srcOrd="0" destOrd="0" presId="urn:microsoft.com/office/officeart/2005/8/layout/list1"/>
    <dgm:cxn modelId="{F9B115B6-3B9E-4D84-85BF-15A336229DE5}" type="presParOf" srcId="{3D8E367F-2173-46A4-9852-309F86C65925}" destId="{1D67CB3E-C018-4FCB-B917-A1954DDBFFED}" srcOrd="1" destOrd="0" presId="urn:microsoft.com/office/officeart/2005/8/layout/list1"/>
    <dgm:cxn modelId="{1E83AD1C-7FB2-4935-A480-C34873753F87}" type="presParOf" srcId="{AA204CCB-351B-4FBC-9E60-DB9BC8B24E56}" destId="{B8AB0588-3EE0-4424-99BE-CD11E0520BDB}" srcOrd="5" destOrd="0" presId="urn:microsoft.com/office/officeart/2005/8/layout/list1"/>
    <dgm:cxn modelId="{D890C958-B84C-4488-9F40-D2FAA6A1D147}" type="presParOf" srcId="{AA204CCB-351B-4FBC-9E60-DB9BC8B24E56}" destId="{F272CD81-65C3-4984-AE88-7C218A4983AE}" srcOrd="6" destOrd="0" presId="urn:microsoft.com/office/officeart/2005/8/layout/list1"/>
    <dgm:cxn modelId="{211B965A-9DBA-460B-B74D-7B284C0EFBF7}" type="presParOf" srcId="{AA204CCB-351B-4FBC-9E60-DB9BC8B24E56}" destId="{5CA1682F-ED7E-4BA2-84F2-B37C644FC783}" srcOrd="7" destOrd="0" presId="urn:microsoft.com/office/officeart/2005/8/layout/list1"/>
    <dgm:cxn modelId="{2E1BACA8-F712-4B6D-AA17-2F61F39D45AA}" type="presParOf" srcId="{AA204CCB-351B-4FBC-9E60-DB9BC8B24E56}" destId="{C6F2AA03-4E6F-495F-930E-52963F7FA080}" srcOrd="8" destOrd="0" presId="urn:microsoft.com/office/officeart/2005/8/layout/list1"/>
    <dgm:cxn modelId="{EC44383E-2149-4BB1-A9A7-B92931EFB46E}" type="presParOf" srcId="{C6F2AA03-4E6F-495F-930E-52963F7FA080}" destId="{4CA53A76-533A-4848-8591-951BADB1C817}" srcOrd="0" destOrd="0" presId="urn:microsoft.com/office/officeart/2005/8/layout/list1"/>
    <dgm:cxn modelId="{EEFF39CA-8DA6-4175-8A12-80061203795A}" type="presParOf" srcId="{C6F2AA03-4E6F-495F-930E-52963F7FA080}" destId="{A0D41CD7-B8AF-4788-8740-DC241EADF975}" srcOrd="1" destOrd="0" presId="urn:microsoft.com/office/officeart/2005/8/layout/list1"/>
    <dgm:cxn modelId="{3411FDDF-64EC-4243-9955-75A120ED9725}" type="presParOf" srcId="{AA204CCB-351B-4FBC-9E60-DB9BC8B24E56}" destId="{9763BEFB-9E23-4623-8528-F2064EEB7275}" srcOrd="9" destOrd="0" presId="urn:microsoft.com/office/officeart/2005/8/layout/list1"/>
    <dgm:cxn modelId="{75B7A76D-AEF9-4C63-87E5-66D3F6B4F208}" type="presParOf" srcId="{AA204CCB-351B-4FBC-9E60-DB9BC8B24E56}" destId="{01F85C2E-9C23-4F4B-A178-98782C765172}" srcOrd="10" destOrd="0" presId="urn:microsoft.com/office/officeart/2005/8/layout/list1"/>
    <dgm:cxn modelId="{7D296BEE-1310-41BC-97A1-5BD319717453}" type="presParOf" srcId="{AA204CCB-351B-4FBC-9E60-DB9BC8B24E56}" destId="{D61B0CA3-E271-4B78-8798-74C6EE838EA1}" srcOrd="11" destOrd="0" presId="urn:microsoft.com/office/officeart/2005/8/layout/list1"/>
    <dgm:cxn modelId="{262AAA01-0DE7-4A7D-8F89-0E4AB68E8E04}" type="presParOf" srcId="{AA204CCB-351B-4FBC-9E60-DB9BC8B24E56}" destId="{21C6C8B1-1834-479A-99CC-F00BE9E072D3}" srcOrd="12" destOrd="0" presId="urn:microsoft.com/office/officeart/2005/8/layout/list1"/>
    <dgm:cxn modelId="{3B98BAC0-FCFD-416F-AA9A-32E96947FB2B}" type="presParOf" srcId="{21C6C8B1-1834-479A-99CC-F00BE9E072D3}" destId="{412EE8C6-99AD-4B92-88A9-E652F12FFD7C}" srcOrd="0" destOrd="0" presId="urn:microsoft.com/office/officeart/2005/8/layout/list1"/>
    <dgm:cxn modelId="{A1C8A8EA-20B7-4C3C-8ACB-3C18678F58FA}" type="presParOf" srcId="{21C6C8B1-1834-479A-99CC-F00BE9E072D3}" destId="{DD104956-799C-49E0-B33E-98068EBE2F68}" srcOrd="1" destOrd="0" presId="urn:microsoft.com/office/officeart/2005/8/layout/list1"/>
    <dgm:cxn modelId="{DBD5A53C-2FA6-49EF-973F-402ADAE19834}" type="presParOf" srcId="{AA204CCB-351B-4FBC-9E60-DB9BC8B24E56}" destId="{3F52BCE0-4CE8-47DF-B107-CF9A5901A8E9}" srcOrd="13" destOrd="0" presId="urn:microsoft.com/office/officeart/2005/8/layout/list1"/>
    <dgm:cxn modelId="{E346FF79-9B47-4931-9C2B-88739601B35F}" type="presParOf" srcId="{AA204CCB-351B-4FBC-9E60-DB9BC8B24E56}" destId="{3A0AB03C-8845-4E72-9621-7E953DE82953}" srcOrd="14" destOrd="0" presId="urn:microsoft.com/office/officeart/2005/8/layout/list1"/>
    <dgm:cxn modelId="{E0B86A3D-6CE5-4876-B222-7850B0110E1C}" type="presParOf" srcId="{AA204CCB-351B-4FBC-9E60-DB9BC8B24E56}" destId="{E070F7BB-D302-41F4-8CB2-2DA9F9C2BDD5}" srcOrd="15" destOrd="0" presId="urn:microsoft.com/office/officeart/2005/8/layout/list1"/>
    <dgm:cxn modelId="{5FC7A87F-346B-4D4E-84C7-507D70E19EF3}" type="presParOf" srcId="{AA204CCB-351B-4FBC-9E60-DB9BC8B24E56}" destId="{4D691ED1-B3B8-4836-A87F-9784D68C918A}" srcOrd="16" destOrd="0" presId="urn:microsoft.com/office/officeart/2005/8/layout/list1"/>
    <dgm:cxn modelId="{18993B0E-44E1-43EA-BE24-D0D62576B54C}" type="presParOf" srcId="{4D691ED1-B3B8-4836-A87F-9784D68C918A}" destId="{7E494BEC-65B8-40B2-94D4-3FD0301C94D8}" srcOrd="0" destOrd="0" presId="urn:microsoft.com/office/officeart/2005/8/layout/list1"/>
    <dgm:cxn modelId="{59FE4386-6C47-4B3E-B463-EA2A8130C993}" type="presParOf" srcId="{4D691ED1-B3B8-4836-A87F-9784D68C918A}" destId="{B47E8DF3-E568-4216-85E1-98A58FA0C086}" srcOrd="1" destOrd="0" presId="urn:microsoft.com/office/officeart/2005/8/layout/list1"/>
    <dgm:cxn modelId="{9DF17490-C0AE-4C6A-885D-2D9C97FC4CFE}" type="presParOf" srcId="{AA204CCB-351B-4FBC-9E60-DB9BC8B24E56}" destId="{76A7EDE4-249C-4C31-B188-570B0FD9362C}" srcOrd="17" destOrd="0" presId="urn:microsoft.com/office/officeart/2005/8/layout/list1"/>
    <dgm:cxn modelId="{911AF942-7EFE-4634-B3FB-56C49DE6E96E}" type="presParOf" srcId="{AA204CCB-351B-4FBC-9E60-DB9BC8B24E56}" destId="{5A6AF05A-9C2A-4193-BA51-9F63DF686B9E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1531306-F1E0-4325-A2F9-14E314F2CF38}">
      <dsp:nvSpPr>
        <dsp:cNvPr id="0" name=""/>
        <dsp:cNvSpPr/>
      </dsp:nvSpPr>
      <dsp:spPr>
        <a:xfrm>
          <a:off x="0" y="743558"/>
          <a:ext cx="6705600" cy="277200"/>
        </a:xfrm>
        <a:prstGeom prst="rect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8ADF5D0-0671-4B6D-8850-38B966A10521}">
      <dsp:nvSpPr>
        <dsp:cNvPr id="0" name=""/>
        <dsp:cNvSpPr/>
      </dsp:nvSpPr>
      <dsp:spPr>
        <a:xfrm>
          <a:off x="335280" y="129464"/>
          <a:ext cx="5608342" cy="77645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419" tIns="0" rIns="177419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400" b="1" kern="1200" dirty="0" smtClean="0"/>
            <a:t>1</a:t>
          </a:r>
          <a:r>
            <a:rPr lang="zh-CN" altLang="en-US" sz="1400" b="1" kern="1200" dirty="0" smtClean="0"/>
            <a:t>、</a:t>
          </a:r>
          <a:r>
            <a:rPr lang="en-US" altLang="zh-CN" sz="1400" b="1" kern="1200" dirty="0" smtClean="0"/>
            <a:t>Brief introduction of content</a:t>
          </a:r>
          <a:endParaRPr lang="zh-CN" altLang="en-US" sz="1400" b="1" kern="1200" dirty="0"/>
        </a:p>
      </dsp:txBody>
      <dsp:txXfrm>
        <a:off x="335280" y="129464"/>
        <a:ext cx="5608342" cy="776454"/>
      </dsp:txXfrm>
    </dsp:sp>
    <dsp:sp modelId="{F272CD81-65C3-4984-AE88-7C218A4983AE}">
      <dsp:nvSpPr>
        <dsp:cNvPr id="0" name=""/>
        <dsp:cNvSpPr/>
      </dsp:nvSpPr>
      <dsp:spPr>
        <a:xfrm>
          <a:off x="0" y="1694252"/>
          <a:ext cx="6705600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D67CB3E-C018-4FCB-B917-A1954DDBFFED}">
      <dsp:nvSpPr>
        <dsp:cNvPr id="0" name=""/>
        <dsp:cNvSpPr/>
      </dsp:nvSpPr>
      <dsp:spPr>
        <a:xfrm>
          <a:off x="335280" y="1080158"/>
          <a:ext cx="5608342" cy="77645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419" tIns="0" rIns="177419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400" b="1" kern="1200" dirty="0" smtClean="0"/>
            <a:t>2</a:t>
          </a:r>
          <a:r>
            <a:rPr lang="zh-CN" altLang="en-US" sz="1400" b="1" kern="1200" dirty="0" smtClean="0"/>
            <a:t>、</a:t>
          </a:r>
          <a:r>
            <a:rPr lang="en-US" altLang="en-US" sz="1400" b="1" kern="1200" dirty="0" smtClean="0"/>
            <a:t> Understanding of state-based equipment qualification source</a:t>
          </a:r>
          <a:endParaRPr lang="zh-CN" altLang="en-US" sz="1400" b="1" kern="1200" dirty="0"/>
        </a:p>
      </dsp:txBody>
      <dsp:txXfrm>
        <a:off x="335280" y="1080158"/>
        <a:ext cx="5608342" cy="776454"/>
      </dsp:txXfrm>
    </dsp:sp>
    <dsp:sp modelId="{01F85C2E-9C23-4F4B-A178-98782C765172}">
      <dsp:nvSpPr>
        <dsp:cNvPr id="0" name=""/>
        <dsp:cNvSpPr/>
      </dsp:nvSpPr>
      <dsp:spPr>
        <a:xfrm>
          <a:off x="0" y="2644947"/>
          <a:ext cx="6705600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0D41CD7-B8AF-4788-8740-DC241EADF975}">
      <dsp:nvSpPr>
        <dsp:cNvPr id="0" name=""/>
        <dsp:cNvSpPr/>
      </dsp:nvSpPr>
      <dsp:spPr>
        <a:xfrm>
          <a:off x="335280" y="2030852"/>
          <a:ext cx="5608342" cy="77645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419" tIns="0" rIns="177419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400" b="1" kern="1200" dirty="0" smtClean="0"/>
            <a:t>3</a:t>
          </a:r>
          <a:r>
            <a:rPr lang="zh-CN" altLang="en-US" sz="1400" b="1" kern="1200" dirty="0" smtClean="0"/>
            <a:t>、</a:t>
          </a:r>
          <a:r>
            <a:rPr lang="en-US" altLang="en-US" sz="1400" b="1" kern="1200" dirty="0" smtClean="0"/>
            <a:t>Understanding of state-based equipment qualification theory/method</a:t>
          </a:r>
          <a:endParaRPr lang="en-US" altLang="zh-CN" sz="1400" b="1" kern="1200" dirty="0" smtClean="0"/>
        </a:p>
      </dsp:txBody>
      <dsp:txXfrm>
        <a:off x="335280" y="2030852"/>
        <a:ext cx="5608342" cy="776454"/>
      </dsp:txXfrm>
    </dsp:sp>
    <dsp:sp modelId="{3A0AB03C-8845-4E72-9621-7E953DE82953}">
      <dsp:nvSpPr>
        <dsp:cNvPr id="0" name=""/>
        <dsp:cNvSpPr/>
      </dsp:nvSpPr>
      <dsp:spPr>
        <a:xfrm>
          <a:off x="0" y="3595641"/>
          <a:ext cx="6705600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D104956-799C-49E0-B33E-98068EBE2F68}">
      <dsp:nvSpPr>
        <dsp:cNvPr id="0" name=""/>
        <dsp:cNvSpPr/>
      </dsp:nvSpPr>
      <dsp:spPr>
        <a:xfrm>
          <a:off x="335280" y="2981547"/>
          <a:ext cx="5608342" cy="77645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419" tIns="0" rIns="177419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400" b="1" kern="1200" dirty="0" smtClean="0"/>
            <a:t>4</a:t>
          </a:r>
          <a:r>
            <a:rPr lang="zh-CN" altLang="en-US" sz="1400" b="1" kern="1200" dirty="0" smtClean="0"/>
            <a:t>、</a:t>
          </a:r>
          <a:r>
            <a:rPr lang="en-US" altLang="zh-CN" sz="1400" b="1" kern="1200" dirty="0" smtClean="0"/>
            <a:t>Examples of state-based equipment qualification and DCS testability</a:t>
          </a:r>
          <a:endParaRPr lang="en-US" altLang="zh-CN" sz="1400" b="1" kern="1200" dirty="0" smtClean="0">
            <a:solidFill>
              <a:srgbClr val="FF0000"/>
            </a:solidFill>
          </a:endParaRPr>
        </a:p>
      </dsp:txBody>
      <dsp:txXfrm>
        <a:off x="335280" y="2981547"/>
        <a:ext cx="5608342" cy="776454"/>
      </dsp:txXfrm>
    </dsp:sp>
    <dsp:sp modelId="{5A6AF05A-9C2A-4193-BA51-9F63DF686B9E}">
      <dsp:nvSpPr>
        <dsp:cNvPr id="0" name=""/>
        <dsp:cNvSpPr/>
      </dsp:nvSpPr>
      <dsp:spPr>
        <a:xfrm>
          <a:off x="0" y="4546335"/>
          <a:ext cx="6705600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47E8DF3-E568-4216-85E1-98A58FA0C086}">
      <dsp:nvSpPr>
        <dsp:cNvPr id="0" name=""/>
        <dsp:cNvSpPr/>
      </dsp:nvSpPr>
      <dsp:spPr>
        <a:xfrm>
          <a:off x="335280" y="3932241"/>
          <a:ext cx="5608342" cy="77645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419" tIns="0" rIns="177419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400" b="1" kern="1200" dirty="0" smtClean="0"/>
            <a:t>5</a:t>
          </a:r>
          <a:r>
            <a:rPr lang="zh-CN" altLang="en-US" sz="1400" b="1" kern="1200" dirty="0" smtClean="0"/>
            <a:t>、</a:t>
          </a:r>
          <a:r>
            <a:rPr lang="en-US" sz="1400" b="1" kern="1200" dirty="0" smtClean="0"/>
            <a:t>Technical points summary</a:t>
          </a:r>
          <a:endParaRPr lang="en-US" altLang="zh-CN" sz="1400" b="1" kern="1200" dirty="0" smtClean="0"/>
        </a:p>
      </dsp:txBody>
      <dsp:txXfrm>
        <a:off x="335280" y="3932241"/>
        <a:ext cx="5608342" cy="7764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image" Target="../media/image7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Gulim" pitchFamily="34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Gulim" pitchFamily="34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4075" y="744538"/>
            <a:ext cx="4960938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716463"/>
            <a:ext cx="5335588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noProof="0" smtClean="0"/>
              <a:t>Click to edit Master text styles</a:t>
            </a:r>
          </a:p>
          <a:p>
            <a:pPr lvl="1"/>
            <a:r>
              <a:rPr lang="en-US" altLang="ko-KR" noProof="0" smtClean="0"/>
              <a:t>Second level</a:t>
            </a:r>
          </a:p>
          <a:p>
            <a:pPr lvl="2"/>
            <a:r>
              <a:rPr lang="en-US" altLang="ko-KR" noProof="0" smtClean="0"/>
              <a:t>Third level</a:t>
            </a:r>
          </a:p>
          <a:p>
            <a:pPr lvl="3"/>
            <a:r>
              <a:rPr lang="en-US" altLang="ko-KR" noProof="0" smtClean="0"/>
              <a:t>Fourth level</a:t>
            </a:r>
          </a:p>
          <a:p>
            <a:pPr lvl="4"/>
            <a:r>
              <a:rPr lang="en-US" altLang="ko-KR" noProof="0" smtClean="0"/>
              <a:t>Fifth level</a:t>
            </a:r>
          </a:p>
        </p:txBody>
      </p:sp>
      <p:sp>
        <p:nvSpPr>
          <p:cNvPr id="624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Gulim" pitchFamily="34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24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Gulim" pitchFamily="34" charset="-127"/>
              </a:defRPr>
            </a:lvl1pPr>
          </a:lstStyle>
          <a:p>
            <a:pPr>
              <a:defRPr/>
            </a:pPr>
            <a:fld id="{DB5AF76C-D1A6-46F6-B00A-EE33EB4E7290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Gulim" pitchFamily="34" charset="-127"/>
        <a:ea typeface="Gulim" pitchFamily="34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Gulim" pitchFamily="34" charset="-127"/>
        <a:ea typeface="Gulim" pitchFamily="34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Gulim" pitchFamily="34" charset="-127"/>
        <a:ea typeface="Gulim" pitchFamily="34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Gulim" pitchFamily="34" charset="-127"/>
        <a:ea typeface="Gulim" pitchFamily="34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Gulim" pitchFamily="34" charset="-127"/>
        <a:ea typeface="Gulim" pitchFamily="34" charset="-127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备注占位符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altLang="zh-CN" smtClean="0"/>
              <a:t>women</a:t>
            </a:r>
            <a:endParaRPr lang="zh-CN" altLang="en-US" smtClean="0"/>
          </a:p>
        </p:txBody>
      </p:sp>
      <p:sp>
        <p:nvSpPr>
          <p:cNvPr id="22532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5B8737-C475-4225-9CD6-C1B7880794F3}" type="slidenum">
              <a:rPr lang="zh-CN" altLang="en-US" smtClean="0">
                <a:latin typeface="Arial" charset="0"/>
              </a:rPr>
              <a:pPr/>
              <a:t>1</a:t>
            </a:fld>
            <a:endParaRPr lang="zh-CN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5AF76C-D1A6-46F6-B00A-EE33EB4E7290}" type="slidenum">
              <a:rPr lang="ko-KR" altLang="en-US" smtClean="0"/>
              <a:pPr>
                <a:defRPr/>
              </a:pPr>
              <a:t>3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备注占位符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CN" altLang="en-US" smtClean="0"/>
          </a:p>
        </p:txBody>
      </p:sp>
      <p:sp>
        <p:nvSpPr>
          <p:cNvPr id="23556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B59CEE9-B653-43AC-81E3-DA5174621F8D}" type="slidenum">
              <a:rPr lang="ko-KR" altLang="en-US" smtClean="0">
                <a:latin typeface="Arial" charset="0"/>
              </a:rPr>
              <a:pPr/>
              <a:t>9</a:t>
            </a:fld>
            <a:endParaRPr lang="en-US" altLang="ko-KR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备注占位符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CN" altLang="en-US" smtClean="0"/>
          </a:p>
        </p:txBody>
      </p:sp>
      <p:sp>
        <p:nvSpPr>
          <p:cNvPr id="24580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3257B14-631A-4173-9692-4529DF4386FC}" type="slidenum">
              <a:rPr lang="ko-KR" altLang="en-US" smtClean="0">
                <a:latin typeface="Arial" charset="0"/>
              </a:rPr>
              <a:pPr/>
              <a:t>10</a:t>
            </a:fld>
            <a:endParaRPr lang="en-US" altLang="ko-KR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055"/>
          <p:cNvSpPr>
            <a:spLocks noChangeArrowheads="1"/>
          </p:cNvSpPr>
          <p:nvPr/>
        </p:nvSpPr>
        <p:spPr bwMode="gray">
          <a:xfrm>
            <a:off x="8004175" y="0"/>
            <a:ext cx="1139825" cy="6858000"/>
          </a:xfrm>
          <a:prstGeom prst="rect">
            <a:avLst/>
          </a:prstGeom>
          <a:solidFill>
            <a:schemeClr val="bg2">
              <a:alpha val="39999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>
              <a:ea typeface="宋体" charset="-122"/>
            </a:endParaRPr>
          </a:p>
        </p:txBody>
      </p:sp>
      <p:sp>
        <p:nvSpPr>
          <p:cNvPr id="5" name="Rectangle 2054"/>
          <p:cNvSpPr>
            <a:spLocks noChangeArrowheads="1"/>
          </p:cNvSpPr>
          <p:nvPr/>
        </p:nvSpPr>
        <p:spPr bwMode="white">
          <a:xfrm>
            <a:off x="0" y="4638675"/>
            <a:ext cx="9144000" cy="2219325"/>
          </a:xfrm>
          <a:prstGeom prst="rect">
            <a:avLst/>
          </a:prstGeom>
          <a:solidFill>
            <a:schemeClr val="folHlink">
              <a:alpha val="31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>
              <a:ea typeface="宋体" charset="-122"/>
            </a:endParaRPr>
          </a:p>
        </p:txBody>
      </p:sp>
      <p:sp>
        <p:nvSpPr>
          <p:cNvPr id="6" name="Rectangle 2053"/>
          <p:cNvSpPr>
            <a:spLocks noChangeArrowheads="1"/>
          </p:cNvSpPr>
          <p:nvPr/>
        </p:nvSpPr>
        <p:spPr bwMode="gray">
          <a:xfrm>
            <a:off x="0" y="2149475"/>
            <a:ext cx="9144000" cy="2498725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>
              <a:ea typeface="宋体" charset="-122"/>
            </a:endParaRPr>
          </a:p>
        </p:txBody>
      </p:sp>
      <p:sp>
        <p:nvSpPr>
          <p:cNvPr id="7" name="Freeform 2052"/>
          <p:cNvSpPr>
            <a:spLocks/>
          </p:cNvSpPr>
          <p:nvPr/>
        </p:nvSpPr>
        <p:spPr bwMode="gray">
          <a:xfrm>
            <a:off x="-9525" y="2138363"/>
            <a:ext cx="8015288" cy="227171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049" y="2"/>
              </a:cxn>
              <a:cxn ang="0">
                <a:pos x="5048" y="1458"/>
              </a:cxn>
              <a:cxn ang="0">
                <a:pos x="0" y="1471"/>
              </a:cxn>
              <a:cxn ang="0">
                <a:pos x="0" y="0"/>
              </a:cxn>
            </a:cxnLst>
            <a:rect l="0" t="0" r="r" b="b"/>
            <a:pathLst>
              <a:path w="5049" h="1471">
                <a:moveTo>
                  <a:pt x="0" y="0"/>
                </a:moveTo>
                <a:lnTo>
                  <a:pt x="5049" y="2"/>
                </a:lnTo>
                <a:lnTo>
                  <a:pt x="5048" y="1458"/>
                </a:lnTo>
                <a:lnTo>
                  <a:pt x="0" y="147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73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zh-CN" altLang="en-US">
              <a:ea typeface="宋体" charset="-122"/>
            </a:endParaRPr>
          </a:p>
        </p:txBody>
      </p:sp>
      <p:sp>
        <p:nvSpPr>
          <p:cNvPr id="8" name="AutoShape 2059"/>
          <p:cNvSpPr>
            <a:spLocks noChangeArrowheads="1"/>
          </p:cNvSpPr>
          <p:nvPr/>
        </p:nvSpPr>
        <p:spPr bwMode="gray">
          <a:xfrm>
            <a:off x="7696200" y="5943600"/>
            <a:ext cx="609600" cy="533400"/>
          </a:xfrm>
          <a:prstGeom prst="hexagon">
            <a:avLst>
              <a:gd name="adj" fmla="val 28571"/>
              <a:gd name="vf" fmla="val 115470"/>
            </a:avLst>
          </a:prstGeom>
          <a:solidFill>
            <a:schemeClr val="hlink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>
              <a:ea typeface="宋体" charset="-122"/>
            </a:endParaRPr>
          </a:p>
        </p:txBody>
      </p:sp>
      <p:sp>
        <p:nvSpPr>
          <p:cNvPr id="9" name="AutoShape 2064"/>
          <p:cNvSpPr>
            <a:spLocks noChangeArrowheads="1"/>
          </p:cNvSpPr>
          <p:nvPr/>
        </p:nvSpPr>
        <p:spPr bwMode="gray">
          <a:xfrm>
            <a:off x="8229600" y="5638800"/>
            <a:ext cx="609600" cy="533400"/>
          </a:xfrm>
          <a:prstGeom prst="hexagon">
            <a:avLst>
              <a:gd name="adj" fmla="val 28571"/>
              <a:gd name="vf" fmla="val 115470"/>
            </a:avLst>
          </a:prstGeom>
          <a:solidFill>
            <a:schemeClr val="hlink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>
              <a:ea typeface="宋体" charset="-122"/>
            </a:endParaRPr>
          </a:p>
        </p:txBody>
      </p:sp>
      <p:sp>
        <p:nvSpPr>
          <p:cNvPr id="10" name="AutoShape 2065"/>
          <p:cNvSpPr>
            <a:spLocks noChangeArrowheads="1"/>
          </p:cNvSpPr>
          <p:nvPr/>
        </p:nvSpPr>
        <p:spPr bwMode="gray">
          <a:xfrm>
            <a:off x="8220075" y="6229350"/>
            <a:ext cx="609600" cy="533400"/>
          </a:xfrm>
          <a:prstGeom prst="hexagon">
            <a:avLst>
              <a:gd name="adj" fmla="val 28571"/>
              <a:gd name="vf" fmla="val 115470"/>
            </a:avLst>
          </a:prstGeom>
          <a:solidFill>
            <a:schemeClr val="hlink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>
              <a:ea typeface="宋体" charset="-122"/>
            </a:endParaRPr>
          </a:p>
        </p:txBody>
      </p:sp>
      <p:sp>
        <p:nvSpPr>
          <p:cNvPr id="11" name="AutoShape 2068" descr="广利核图片"/>
          <p:cNvSpPr>
            <a:spLocks noChangeArrowheads="1"/>
          </p:cNvSpPr>
          <p:nvPr/>
        </p:nvSpPr>
        <p:spPr bwMode="gray">
          <a:xfrm>
            <a:off x="228600" y="3048000"/>
            <a:ext cx="1752600" cy="1600200"/>
          </a:xfrm>
          <a:prstGeom prst="hexagon">
            <a:avLst>
              <a:gd name="adj" fmla="val 27381"/>
              <a:gd name="vf" fmla="val 115470"/>
            </a:avLst>
          </a:prstGeom>
          <a:blipFill dpi="0" rotWithShape="1">
            <a:blip r:embed="rId2" cstate="print"/>
            <a:srcRect/>
            <a:stretch>
              <a:fillRect/>
            </a:stretch>
          </a:blipFill>
          <a:ln w="28575">
            <a:solidFill>
              <a:schemeClr val="bg1"/>
            </a:solidFill>
            <a:miter lim="800000"/>
            <a:headEnd/>
            <a:tailEnd/>
          </a:ln>
          <a:effectLst>
            <a:outerShdw dist="148106" dir="1857825" algn="ctr" rotWithShape="0">
              <a:srgbClr val="666633">
                <a:alpha val="32001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ko-KR" altLang="en-US">
              <a:ea typeface="Gulim" pitchFamily="34" charset="-127"/>
            </a:endParaRPr>
          </a:p>
        </p:txBody>
      </p:sp>
      <p:sp>
        <p:nvSpPr>
          <p:cNvPr id="12" name="AutoShape 2069" descr="大亚湾"/>
          <p:cNvSpPr>
            <a:spLocks noChangeArrowheads="1"/>
          </p:cNvSpPr>
          <p:nvPr/>
        </p:nvSpPr>
        <p:spPr bwMode="gray">
          <a:xfrm>
            <a:off x="1676400" y="2209800"/>
            <a:ext cx="1828800" cy="1600200"/>
          </a:xfrm>
          <a:prstGeom prst="hexagon">
            <a:avLst>
              <a:gd name="adj" fmla="val 28571"/>
              <a:gd name="vf" fmla="val 115470"/>
            </a:avLst>
          </a:prstGeom>
          <a:blipFill dpi="0" rotWithShape="1">
            <a:blip r:embed="rId3" cstate="print"/>
            <a:srcRect/>
            <a:stretch>
              <a:fillRect/>
            </a:stretch>
          </a:blipFill>
          <a:ln w="28575">
            <a:solidFill>
              <a:schemeClr val="bg1"/>
            </a:solidFill>
            <a:miter lim="800000"/>
            <a:headEnd/>
            <a:tailEnd/>
          </a:ln>
          <a:effectLst>
            <a:outerShdw dist="148106" dir="1857825" algn="ctr" rotWithShape="0">
              <a:srgbClr val="666633">
                <a:alpha val="32001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ko-KR" altLang="en-US">
              <a:ea typeface="Gulim" pitchFamily="34" charset="-127"/>
            </a:endParaRPr>
          </a:p>
        </p:txBody>
      </p:sp>
      <p:sp>
        <p:nvSpPr>
          <p:cNvPr id="13" name="AutoShape 2070" descr="Industry&amp;Construction(imageState)05"/>
          <p:cNvSpPr>
            <a:spLocks noChangeArrowheads="1"/>
          </p:cNvSpPr>
          <p:nvPr/>
        </p:nvSpPr>
        <p:spPr bwMode="gray">
          <a:xfrm>
            <a:off x="1638300" y="3924300"/>
            <a:ext cx="1828800" cy="1600200"/>
          </a:xfrm>
          <a:prstGeom prst="hexagon">
            <a:avLst>
              <a:gd name="adj" fmla="val 28571"/>
              <a:gd name="vf" fmla="val 115470"/>
            </a:avLst>
          </a:prstGeom>
          <a:blipFill dpi="0" rotWithShape="1">
            <a:blip r:embed="rId4" cstate="print"/>
            <a:srcRect/>
            <a:stretch>
              <a:fillRect/>
            </a:stretch>
          </a:blipFill>
          <a:ln w="28575">
            <a:solidFill>
              <a:schemeClr val="bg1"/>
            </a:solidFill>
            <a:miter lim="800000"/>
            <a:headEnd/>
            <a:tailEnd/>
          </a:ln>
          <a:effectLst>
            <a:outerShdw dist="148106" dir="1857825" algn="ctr" rotWithShape="0">
              <a:srgbClr val="666633">
                <a:alpha val="32001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ko-KR" altLang="en-US">
              <a:ea typeface="Gulim" pitchFamily="34" charset="-127"/>
            </a:endParaRPr>
          </a:p>
        </p:txBody>
      </p:sp>
      <p:pic>
        <p:nvPicPr>
          <p:cNvPr id="14" name="Picture 2075" descr="公司LOGO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8600" y="152400"/>
            <a:ext cx="1452563" cy="119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33" name="Rectangle 21"/>
          <p:cNvSpPr>
            <a:spLocks noGrp="1" noChangeArrowheads="1"/>
          </p:cNvSpPr>
          <p:nvPr>
            <p:ph type="ctrTitle" sz="quarter"/>
          </p:nvPr>
        </p:nvSpPr>
        <p:spPr>
          <a:xfrm>
            <a:off x="762000" y="1371600"/>
            <a:ext cx="7162800" cy="762000"/>
          </a:xfrm>
          <a:ln w="38100"/>
        </p:spPr>
        <p:txBody>
          <a:bodyPr/>
          <a:lstStyle>
            <a:lvl1pPr algn="r">
              <a:defRPr sz="3600" b="1">
                <a:solidFill>
                  <a:schemeClr val="tx2"/>
                </a:solidFill>
              </a:defRPr>
            </a:lvl1pPr>
          </a:lstStyle>
          <a:p>
            <a:r>
              <a:rPr lang="en-US" altLang="ko-KR"/>
              <a:t>Click to edit Master title style</a:t>
            </a:r>
          </a:p>
        </p:txBody>
      </p:sp>
      <p:sp>
        <p:nvSpPr>
          <p:cNvPr id="13334" name="Rectangle 2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276600" y="3124200"/>
            <a:ext cx="4572000" cy="6858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1800" b="0">
                <a:solidFill>
                  <a:schemeClr val="bg1"/>
                </a:solidFill>
              </a:defRPr>
            </a:lvl1pPr>
          </a:lstStyle>
          <a:p>
            <a:r>
              <a:rPr lang="en-US" altLang="ko-KR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FBC121-2464-4898-8991-1137E98016FC}" type="datetime1">
              <a:rPr lang="zh-CN" altLang="en-US"/>
              <a:pPr>
                <a:defRPr/>
              </a:pPr>
              <a:t>2013-9-13</a:t>
            </a:fld>
            <a:endParaRPr lang="en-US" altLang="ko-KR" dirty="0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广利核公司</a:t>
            </a:r>
            <a:r>
              <a:rPr lang="en-US" altLang="zh-CN"/>
              <a:t>-</a:t>
            </a:r>
            <a:r>
              <a:rPr lang="zh-CN" altLang="en-US"/>
              <a:t>安全级</a:t>
            </a:r>
            <a:r>
              <a:rPr lang="en-US" altLang="zh-CN"/>
              <a:t>V&amp;V</a:t>
            </a:r>
            <a:r>
              <a:rPr lang="zh-CN" altLang="en-US"/>
              <a:t>组</a:t>
            </a:r>
            <a:endParaRPr lang="en-US" altLang="ko-KR" dirty="0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4C6DED-E68B-4810-B066-82834A25810C}" type="slidenum">
              <a:rPr lang="ko-KR" altLang="en-US"/>
              <a:pPr>
                <a:defRPr/>
              </a:pPr>
              <a:t>‹#›</a:t>
            </a:fld>
            <a:endParaRPr lang="en-US" altLang="ko-K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10350" y="381000"/>
            <a:ext cx="2076450" cy="59436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381000" y="381000"/>
            <a:ext cx="6076950" cy="59436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E5D4D0-52E8-43B8-91F6-0AA40ADDED2D}" type="datetime1">
              <a:rPr lang="zh-CN" altLang="en-US"/>
              <a:pPr>
                <a:defRPr/>
              </a:pPr>
              <a:t>2013-9-13</a:t>
            </a:fld>
            <a:endParaRPr lang="en-US" altLang="ko-KR" dirty="0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广利核公司</a:t>
            </a:r>
            <a:r>
              <a:rPr lang="en-US" altLang="zh-CN"/>
              <a:t>-</a:t>
            </a:r>
            <a:r>
              <a:rPr lang="zh-CN" altLang="en-US"/>
              <a:t>安全级</a:t>
            </a:r>
            <a:r>
              <a:rPr lang="en-US" altLang="zh-CN"/>
              <a:t>V&amp;V</a:t>
            </a:r>
            <a:r>
              <a:rPr lang="zh-CN" altLang="en-US"/>
              <a:t>组</a:t>
            </a:r>
            <a:endParaRPr lang="en-US" altLang="ko-KR" dirty="0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468D48-6890-49B3-AACF-654635D84921}" type="slidenum">
              <a:rPr lang="ko-KR" altLang="en-US"/>
              <a:pPr>
                <a:defRPr/>
              </a:pPr>
              <a:t>‹#›</a:t>
            </a:fld>
            <a:endParaRPr lang="en-US" altLang="ko-KR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219200" y="381000"/>
            <a:ext cx="6629400" cy="5334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381000" y="1066800"/>
            <a:ext cx="4076700" cy="52578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10100" y="1066800"/>
            <a:ext cx="4076700" cy="52578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54BA63-0FE2-47DF-8865-373575159D4C}" type="datetime1">
              <a:rPr lang="zh-CN" altLang="en-US"/>
              <a:pPr>
                <a:defRPr/>
              </a:pPr>
              <a:t>2013-9-13</a:t>
            </a:fld>
            <a:endParaRPr lang="en-US" altLang="ko-KR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r>
              <a:rPr lang="zh-CN" altLang="en-US"/>
              <a:t>广利核公司</a:t>
            </a:r>
            <a:r>
              <a:rPr lang="en-US" altLang="zh-CN"/>
              <a:t>-</a:t>
            </a:r>
            <a:r>
              <a:rPr lang="zh-CN" altLang="en-US"/>
              <a:t>安全级</a:t>
            </a:r>
            <a:r>
              <a:rPr lang="en-US" altLang="zh-CN"/>
              <a:t>V&amp;V</a:t>
            </a:r>
            <a:r>
              <a:rPr lang="zh-CN" altLang="en-US"/>
              <a:t>组</a:t>
            </a:r>
            <a:endParaRPr lang="en-US" altLang="ko-KR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305800" y="6400800"/>
            <a:ext cx="381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C98BF2-1092-4DFE-A7A9-9BA3412F5E9B}" type="slidenum">
              <a:rPr lang="ko-KR" altLang="en-US"/>
              <a:pPr>
                <a:defRPr/>
              </a:pPr>
              <a:t>‹#›</a:t>
            </a:fld>
            <a:endParaRPr lang="en-US" altLang="ko-K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08A103-4134-4A15-95EE-2316808E6365}" type="datetime1">
              <a:rPr lang="zh-CN" altLang="en-US"/>
              <a:pPr>
                <a:defRPr/>
              </a:pPr>
              <a:t>2013-9-13</a:t>
            </a:fld>
            <a:endParaRPr lang="en-US" altLang="ko-KR" dirty="0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广利核公司</a:t>
            </a:r>
            <a:r>
              <a:rPr lang="en-US" altLang="zh-CN"/>
              <a:t>-</a:t>
            </a:r>
            <a:r>
              <a:rPr lang="zh-CN" altLang="en-US"/>
              <a:t>安全级</a:t>
            </a:r>
            <a:r>
              <a:rPr lang="en-US" altLang="zh-CN"/>
              <a:t>V&amp;V</a:t>
            </a:r>
            <a:r>
              <a:rPr lang="zh-CN" altLang="en-US"/>
              <a:t>组</a:t>
            </a:r>
            <a:endParaRPr lang="en-US" altLang="ko-KR" dirty="0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E42B25-3DA5-49C8-B56E-527EB39417B1}" type="slidenum">
              <a:rPr lang="ko-KR" altLang="en-US"/>
              <a:pPr>
                <a:defRPr/>
              </a:pPr>
              <a:t>‹#›</a:t>
            </a:fld>
            <a:endParaRPr lang="en-US" altLang="ko-K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68841F-C679-47E5-B4AE-96AF5E713160}" type="datetime1">
              <a:rPr lang="zh-CN" altLang="en-US"/>
              <a:pPr>
                <a:defRPr/>
              </a:pPr>
              <a:t>2013-9-13</a:t>
            </a:fld>
            <a:endParaRPr lang="en-US" altLang="ko-KR" dirty="0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广利核公司</a:t>
            </a:r>
            <a:r>
              <a:rPr lang="en-US" altLang="zh-CN"/>
              <a:t>-</a:t>
            </a:r>
            <a:r>
              <a:rPr lang="zh-CN" altLang="en-US"/>
              <a:t>安全级</a:t>
            </a:r>
            <a:r>
              <a:rPr lang="en-US" altLang="zh-CN"/>
              <a:t>V&amp;V</a:t>
            </a:r>
            <a:r>
              <a:rPr lang="zh-CN" altLang="en-US"/>
              <a:t>组</a:t>
            </a:r>
            <a:endParaRPr lang="en-US" altLang="ko-KR" dirty="0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2185D3-C309-4094-8405-532715AF1BCC}" type="slidenum">
              <a:rPr lang="ko-KR" altLang="en-US"/>
              <a:pPr>
                <a:defRPr/>
              </a:pPr>
              <a:t>‹#›</a:t>
            </a:fld>
            <a:endParaRPr lang="en-US" altLang="ko-K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381000" y="1066800"/>
            <a:ext cx="40767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10100" y="1066800"/>
            <a:ext cx="40767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D541E5-1AEF-4195-9C8B-26D338ED842B}" type="datetime1">
              <a:rPr lang="zh-CN" altLang="en-US"/>
              <a:pPr>
                <a:defRPr/>
              </a:pPr>
              <a:t>2013-9-13</a:t>
            </a:fld>
            <a:endParaRPr lang="en-US" altLang="ko-KR" dirty="0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广利核公司</a:t>
            </a:r>
            <a:r>
              <a:rPr lang="en-US" altLang="zh-CN"/>
              <a:t>-</a:t>
            </a:r>
            <a:r>
              <a:rPr lang="zh-CN" altLang="en-US"/>
              <a:t>安全级</a:t>
            </a:r>
            <a:r>
              <a:rPr lang="en-US" altLang="zh-CN"/>
              <a:t>V&amp;V</a:t>
            </a:r>
            <a:r>
              <a:rPr lang="zh-CN" altLang="en-US"/>
              <a:t>组</a:t>
            </a:r>
            <a:endParaRPr lang="en-US" altLang="ko-KR" dirty="0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3E38CF-84FF-405E-BE57-B76CFB09DD4B}" type="slidenum">
              <a:rPr lang="ko-KR" altLang="en-US"/>
              <a:pPr>
                <a:defRPr/>
              </a:pPr>
              <a:t>‹#›</a:t>
            </a:fld>
            <a:endParaRPr lang="en-US" altLang="ko-K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89756B-60D7-43D8-BA59-4D6B1F14511A}" type="datetime1">
              <a:rPr lang="zh-CN" altLang="en-US"/>
              <a:pPr>
                <a:defRPr/>
              </a:pPr>
              <a:t>2013-9-13</a:t>
            </a:fld>
            <a:endParaRPr lang="en-US" altLang="ko-KR" dirty="0"/>
          </a:p>
        </p:txBody>
      </p:sp>
      <p:sp>
        <p:nvSpPr>
          <p:cNvPr id="8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广利核公司</a:t>
            </a:r>
            <a:r>
              <a:rPr lang="en-US" altLang="zh-CN"/>
              <a:t>-</a:t>
            </a:r>
            <a:r>
              <a:rPr lang="zh-CN" altLang="en-US"/>
              <a:t>安全级</a:t>
            </a:r>
            <a:r>
              <a:rPr lang="en-US" altLang="zh-CN"/>
              <a:t>V&amp;V</a:t>
            </a:r>
            <a:r>
              <a:rPr lang="zh-CN" altLang="en-US"/>
              <a:t>组</a:t>
            </a:r>
            <a:endParaRPr lang="en-US" altLang="ko-KR" dirty="0"/>
          </a:p>
        </p:txBody>
      </p:sp>
      <p:sp>
        <p:nvSpPr>
          <p:cNvPr id="9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503A1C-FD1A-4006-B870-8DFD7E870E82}" type="slidenum">
              <a:rPr lang="ko-KR" altLang="en-US"/>
              <a:pPr>
                <a:defRPr/>
              </a:pPr>
              <a:t>‹#›</a:t>
            </a:fld>
            <a:endParaRPr lang="en-US" altLang="ko-K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BEC0F0-B96D-479E-A4C9-0BC0D6B06884}" type="datetime1">
              <a:rPr lang="zh-CN" altLang="en-US"/>
              <a:pPr>
                <a:defRPr/>
              </a:pPr>
              <a:t>2013-9-13</a:t>
            </a:fld>
            <a:endParaRPr lang="en-US" altLang="ko-KR" dirty="0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广利核公司</a:t>
            </a:r>
            <a:r>
              <a:rPr lang="en-US" altLang="zh-CN"/>
              <a:t>-</a:t>
            </a:r>
            <a:r>
              <a:rPr lang="zh-CN" altLang="en-US"/>
              <a:t>安全级</a:t>
            </a:r>
            <a:r>
              <a:rPr lang="en-US" altLang="zh-CN"/>
              <a:t>V&amp;V</a:t>
            </a:r>
            <a:r>
              <a:rPr lang="zh-CN" altLang="en-US"/>
              <a:t>组</a:t>
            </a:r>
            <a:endParaRPr lang="en-US" altLang="ko-KR" dirty="0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1BE37D-36E0-43E4-9EDF-491D235EF140}" type="slidenum">
              <a:rPr lang="ko-KR" altLang="en-US"/>
              <a:pPr>
                <a:defRPr/>
              </a:pPr>
              <a:t>‹#›</a:t>
            </a:fld>
            <a:endParaRPr lang="en-US" altLang="ko-K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BA8B46-9F65-4333-A820-6E9731DB7F24}" type="datetime1">
              <a:rPr lang="zh-CN" altLang="en-US"/>
              <a:pPr>
                <a:defRPr/>
              </a:pPr>
              <a:t>2013-9-13</a:t>
            </a:fld>
            <a:endParaRPr lang="en-US" altLang="ko-KR" dirty="0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广利核公司</a:t>
            </a:r>
            <a:r>
              <a:rPr lang="en-US" altLang="zh-CN"/>
              <a:t>-</a:t>
            </a:r>
            <a:r>
              <a:rPr lang="zh-CN" altLang="en-US"/>
              <a:t>安全级</a:t>
            </a:r>
            <a:r>
              <a:rPr lang="en-US" altLang="zh-CN"/>
              <a:t>V&amp;V</a:t>
            </a:r>
            <a:r>
              <a:rPr lang="zh-CN" altLang="en-US"/>
              <a:t>组</a:t>
            </a:r>
            <a:endParaRPr lang="en-US" altLang="ko-KR" dirty="0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C8EF65-6904-44B6-9FEF-CF7899210B12}" type="slidenum">
              <a:rPr lang="ko-KR" altLang="en-US"/>
              <a:pPr>
                <a:defRPr/>
              </a:pPr>
              <a:t>‹#›</a:t>
            </a:fld>
            <a:endParaRPr lang="en-US" altLang="ko-K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89B255-6530-4934-9E05-3EFFEE3868D2}" type="datetime1">
              <a:rPr lang="zh-CN" altLang="en-US"/>
              <a:pPr>
                <a:defRPr/>
              </a:pPr>
              <a:t>2013-9-13</a:t>
            </a:fld>
            <a:endParaRPr lang="en-US" altLang="ko-KR" dirty="0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广利核公司</a:t>
            </a:r>
            <a:r>
              <a:rPr lang="en-US" altLang="zh-CN"/>
              <a:t>-</a:t>
            </a:r>
            <a:r>
              <a:rPr lang="zh-CN" altLang="en-US"/>
              <a:t>安全级</a:t>
            </a:r>
            <a:r>
              <a:rPr lang="en-US" altLang="zh-CN"/>
              <a:t>V&amp;V</a:t>
            </a:r>
            <a:r>
              <a:rPr lang="zh-CN" altLang="en-US"/>
              <a:t>组</a:t>
            </a:r>
            <a:endParaRPr lang="en-US" altLang="ko-KR" dirty="0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078A54-93E2-48EF-B0FF-C040E2EF8880}" type="slidenum">
              <a:rPr lang="ko-KR" altLang="en-US"/>
              <a:pPr>
                <a:defRPr/>
              </a:pPr>
              <a:t>‹#›</a:t>
            </a:fld>
            <a:endParaRPr lang="en-US" altLang="ko-K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698ADD-A499-484D-8C41-165AB8F1EA9C}" type="datetime1">
              <a:rPr lang="zh-CN" altLang="en-US"/>
              <a:pPr>
                <a:defRPr/>
              </a:pPr>
              <a:t>2013-9-13</a:t>
            </a:fld>
            <a:endParaRPr lang="en-US" altLang="ko-KR" dirty="0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广利核公司</a:t>
            </a:r>
            <a:r>
              <a:rPr lang="en-US" altLang="zh-CN"/>
              <a:t>-</a:t>
            </a:r>
            <a:r>
              <a:rPr lang="zh-CN" altLang="en-US"/>
              <a:t>安全级</a:t>
            </a:r>
            <a:r>
              <a:rPr lang="en-US" altLang="zh-CN"/>
              <a:t>V&amp;V</a:t>
            </a:r>
            <a:r>
              <a:rPr lang="zh-CN" altLang="en-US"/>
              <a:t>组</a:t>
            </a:r>
            <a:endParaRPr lang="en-US" altLang="ko-KR" dirty="0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BAA42C-22A8-4386-8DA9-E653D92883A7}" type="slidenum">
              <a:rPr lang="ko-KR" altLang="en-US"/>
              <a:pPr>
                <a:defRPr/>
              </a:pPr>
              <a:t>‹#›</a:t>
            </a:fld>
            <a:endParaRPr lang="en-US" altLang="ko-K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reeform 3010"/>
          <p:cNvSpPr>
            <a:spLocks/>
          </p:cNvSpPr>
          <p:nvPr/>
        </p:nvSpPr>
        <p:spPr bwMode="gray">
          <a:xfrm>
            <a:off x="949325" y="344488"/>
            <a:ext cx="8194675" cy="63341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049" y="2"/>
              </a:cxn>
              <a:cxn ang="0">
                <a:pos x="5048" y="1458"/>
              </a:cxn>
              <a:cxn ang="0">
                <a:pos x="0" y="1471"/>
              </a:cxn>
              <a:cxn ang="0">
                <a:pos x="0" y="0"/>
              </a:cxn>
            </a:cxnLst>
            <a:rect l="0" t="0" r="r" b="b"/>
            <a:pathLst>
              <a:path w="5049" h="1471">
                <a:moveTo>
                  <a:pt x="0" y="0"/>
                </a:moveTo>
                <a:lnTo>
                  <a:pt x="5049" y="2"/>
                </a:lnTo>
                <a:lnTo>
                  <a:pt x="5048" y="1458"/>
                </a:lnTo>
                <a:lnTo>
                  <a:pt x="0" y="147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>
              <a:ea typeface="宋体" charset="-122"/>
            </a:endParaRPr>
          </a:p>
        </p:txBody>
      </p:sp>
      <p:sp>
        <p:nvSpPr>
          <p:cNvPr id="58306" name="Freeform 3010"/>
          <p:cNvSpPr>
            <a:spLocks/>
          </p:cNvSpPr>
          <p:nvPr/>
        </p:nvSpPr>
        <p:spPr bwMode="gray">
          <a:xfrm>
            <a:off x="-9525" y="344488"/>
            <a:ext cx="8194675" cy="63341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049" y="2"/>
              </a:cxn>
              <a:cxn ang="0">
                <a:pos x="5048" y="1458"/>
              </a:cxn>
              <a:cxn ang="0">
                <a:pos x="0" y="1471"/>
              </a:cxn>
              <a:cxn ang="0">
                <a:pos x="0" y="0"/>
              </a:cxn>
            </a:cxnLst>
            <a:rect l="0" t="0" r="r" b="b"/>
            <a:pathLst>
              <a:path w="5049" h="1471">
                <a:moveTo>
                  <a:pt x="0" y="0"/>
                </a:moveTo>
                <a:lnTo>
                  <a:pt x="5049" y="2"/>
                </a:lnTo>
                <a:lnTo>
                  <a:pt x="5048" y="1458"/>
                </a:lnTo>
                <a:lnTo>
                  <a:pt x="0" y="1471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zh-CN" altLang="en-US">
              <a:ea typeface="宋体" charset="-122"/>
            </a:endParaRPr>
          </a:p>
        </p:txBody>
      </p:sp>
      <p:sp>
        <p:nvSpPr>
          <p:cNvPr id="7172" name="Rectangle 22"/>
          <p:cNvSpPr>
            <a:spLocks noGrp="1" noChangeArrowheads="1"/>
          </p:cNvSpPr>
          <p:nvPr>
            <p:ph type="body" idx="1"/>
          </p:nvPr>
        </p:nvSpPr>
        <p:spPr bwMode="gray">
          <a:xfrm>
            <a:off x="381000" y="1066800"/>
            <a:ext cx="83058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58304" name="Rectangle 3008"/>
          <p:cNvSpPr>
            <a:spLocks noChangeArrowheads="1"/>
          </p:cNvSpPr>
          <p:nvPr/>
        </p:nvSpPr>
        <p:spPr bwMode="gray">
          <a:xfrm>
            <a:off x="8156575" y="0"/>
            <a:ext cx="987425" cy="6858000"/>
          </a:xfrm>
          <a:prstGeom prst="rect">
            <a:avLst/>
          </a:prstGeom>
          <a:solidFill>
            <a:schemeClr val="bg2">
              <a:alpha val="39999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>
              <a:ea typeface="宋体" charset="-122"/>
            </a:endParaRPr>
          </a:p>
        </p:txBody>
      </p:sp>
      <p:sp>
        <p:nvSpPr>
          <p:cNvPr id="7174" name="Rectangle 21"/>
          <p:cNvSpPr>
            <a:spLocks noGrp="1" noChangeArrowheads="1"/>
          </p:cNvSpPr>
          <p:nvPr>
            <p:ph type="title"/>
          </p:nvPr>
        </p:nvSpPr>
        <p:spPr bwMode="gray">
          <a:xfrm>
            <a:off x="1143000" y="381000"/>
            <a:ext cx="6629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grpSp>
        <p:nvGrpSpPr>
          <p:cNvPr id="7175" name="Group 3014"/>
          <p:cNvGrpSpPr>
            <a:grpSpLocks/>
          </p:cNvGrpSpPr>
          <p:nvPr/>
        </p:nvGrpSpPr>
        <p:grpSpPr bwMode="auto">
          <a:xfrm>
            <a:off x="152400" y="228600"/>
            <a:ext cx="838200" cy="838200"/>
            <a:chOff x="18" y="144"/>
            <a:chExt cx="510" cy="480"/>
          </a:xfrm>
        </p:grpSpPr>
        <p:sp>
          <p:nvSpPr>
            <p:cNvPr id="58307" name="AutoShape 3011"/>
            <p:cNvSpPr>
              <a:spLocks noChangeArrowheads="1"/>
            </p:cNvSpPr>
            <p:nvPr userDrawn="1"/>
          </p:nvSpPr>
          <p:spPr bwMode="gray">
            <a:xfrm>
              <a:off x="18" y="258"/>
              <a:ext cx="288" cy="240"/>
            </a:xfrm>
            <a:prstGeom prst="hexagon">
              <a:avLst>
                <a:gd name="adj" fmla="val 30000"/>
                <a:gd name="vf" fmla="val 115470"/>
              </a:avLst>
            </a:prstGeom>
            <a:solidFill>
              <a:schemeClr val="hlink"/>
            </a:solidFill>
            <a:ln w="28575">
              <a:solidFill>
                <a:schemeClr val="bg1"/>
              </a:solidFill>
              <a:miter lim="800000"/>
              <a:headEnd/>
              <a:tailEnd/>
            </a:ln>
            <a:effectLst>
              <a:outerShdw dist="56796" dir="1593903" algn="ctr" rotWithShape="0">
                <a:srgbClr val="6666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ea typeface="宋体" charset="-122"/>
              </a:endParaRPr>
            </a:p>
          </p:txBody>
        </p:sp>
        <p:sp>
          <p:nvSpPr>
            <p:cNvPr id="58308" name="AutoShape 3012"/>
            <p:cNvSpPr>
              <a:spLocks noChangeArrowheads="1"/>
            </p:cNvSpPr>
            <p:nvPr userDrawn="1"/>
          </p:nvSpPr>
          <p:spPr bwMode="gray">
            <a:xfrm>
              <a:off x="240" y="144"/>
              <a:ext cx="288" cy="240"/>
            </a:xfrm>
            <a:prstGeom prst="hexagon">
              <a:avLst>
                <a:gd name="adj" fmla="val 30000"/>
                <a:gd name="vf" fmla="val 115470"/>
              </a:avLst>
            </a:prstGeom>
            <a:solidFill>
              <a:schemeClr val="accent2"/>
            </a:solidFill>
            <a:ln w="28575">
              <a:solidFill>
                <a:schemeClr val="bg1"/>
              </a:solidFill>
              <a:miter lim="800000"/>
              <a:headEnd/>
              <a:tailEnd/>
            </a:ln>
            <a:effectLst>
              <a:outerShdw dist="56796" dir="1593903" algn="ctr" rotWithShape="0">
                <a:srgbClr val="6666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ea typeface="宋体" charset="-122"/>
              </a:endParaRPr>
            </a:p>
          </p:txBody>
        </p:sp>
        <p:sp>
          <p:nvSpPr>
            <p:cNvPr id="58309" name="AutoShape 3013"/>
            <p:cNvSpPr>
              <a:spLocks noChangeArrowheads="1"/>
            </p:cNvSpPr>
            <p:nvPr userDrawn="1"/>
          </p:nvSpPr>
          <p:spPr bwMode="gray">
            <a:xfrm>
              <a:off x="240" y="384"/>
              <a:ext cx="288" cy="240"/>
            </a:xfrm>
            <a:prstGeom prst="hexagon">
              <a:avLst>
                <a:gd name="adj" fmla="val 30000"/>
                <a:gd name="vf" fmla="val 115470"/>
              </a:avLst>
            </a:prstGeom>
            <a:solidFill>
              <a:schemeClr val="accent1"/>
            </a:solidFill>
            <a:ln w="28575">
              <a:solidFill>
                <a:schemeClr val="bg1"/>
              </a:solidFill>
              <a:miter lim="800000"/>
              <a:headEnd/>
              <a:tailEnd/>
            </a:ln>
            <a:effectLst>
              <a:outerShdw dist="56796" dir="1593903" algn="ctr" rotWithShape="0">
                <a:srgbClr val="6666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ea typeface="宋体" charset="-122"/>
              </a:endParaRPr>
            </a:p>
          </p:txBody>
        </p:sp>
      </p:grpSp>
      <p:sp>
        <p:nvSpPr>
          <p:cNvPr id="58316" name="AutoShape 3020"/>
          <p:cNvSpPr>
            <a:spLocks noChangeArrowheads="1"/>
          </p:cNvSpPr>
          <p:nvPr/>
        </p:nvSpPr>
        <p:spPr bwMode="gray">
          <a:xfrm>
            <a:off x="7696200" y="5943600"/>
            <a:ext cx="609600" cy="533400"/>
          </a:xfrm>
          <a:prstGeom prst="hexagon">
            <a:avLst>
              <a:gd name="adj" fmla="val 28571"/>
              <a:gd name="vf" fmla="val 115470"/>
            </a:avLst>
          </a:prstGeom>
          <a:solidFill>
            <a:schemeClr val="bg2">
              <a:alpha val="35001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>
              <a:ea typeface="宋体" charset="-122"/>
            </a:endParaRPr>
          </a:p>
        </p:txBody>
      </p:sp>
      <p:sp>
        <p:nvSpPr>
          <p:cNvPr id="58317" name="AutoShape 3021"/>
          <p:cNvSpPr>
            <a:spLocks noChangeArrowheads="1"/>
          </p:cNvSpPr>
          <p:nvPr/>
        </p:nvSpPr>
        <p:spPr bwMode="gray">
          <a:xfrm>
            <a:off x="8229600" y="5638800"/>
            <a:ext cx="609600" cy="533400"/>
          </a:xfrm>
          <a:prstGeom prst="hexagon">
            <a:avLst>
              <a:gd name="adj" fmla="val 28571"/>
              <a:gd name="vf" fmla="val 115470"/>
            </a:avLst>
          </a:prstGeom>
          <a:solidFill>
            <a:schemeClr val="bg2">
              <a:alpha val="35001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>
              <a:ea typeface="宋体" charset="-122"/>
            </a:endParaRPr>
          </a:p>
        </p:txBody>
      </p:sp>
      <p:sp>
        <p:nvSpPr>
          <p:cNvPr id="58318" name="AutoShape 3022"/>
          <p:cNvSpPr>
            <a:spLocks noChangeArrowheads="1"/>
          </p:cNvSpPr>
          <p:nvPr/>
        </p:nvSpPr>
        <p:spPr bwMode="gray">
          <a:xfrm>
            <a:off x="8220075" y="6229350"/>
            <a:ext cx="609600" cy="533400"/>
          </a:xfrm>
          <a:prstGeom prst="hexagon">
            <a:avLst>
              <a:gd name="adj" fmla="val 28571"/>
              <a:gd name="vf" fmla="val 115470"/>
            </a:avLst>
          </a:prstGeom>
          <a:solidFill>
            <a:schemeClr val="bg2">
              <a:alpha val="35001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>
              <a:ea typeface="宋体" charset="-122"/>
            </a:endParaRPr>
          </a:p>
        </p:txBody>
      </p:sp>
      <p:sp>
        <p:nvSpPr>
          <p:cNvPr id="18" name="Freeform 3010"/>
          <p:cNvSpPr>
            <a:spLocks/>
          </p:cNvSpPr>
          <p:nvPr/>
        </p:nvSpPr>
        <p:spPr bwMode="gray">
          <a:xfrm>
            <a:off x="0" y="6224588"/>
            <a:ext cx="9144000" cy="63341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049" y="2"/>
              </a:cxn>
              <a:cxn ang="0">
                <a:pos x="5048" y="1458"/>
              </a:cxn>
              <a:cxn ang="0">
                <a:pos x="0" y="1471"/>
              </a:cxn>
              <a:cxn ang="0">
                <a:pos x="0" y="0"/>
              </a:cxn>
            </a:cxnLst>
            <a:rect l="0" t="0" r="r" b="b"/>
            <a:pathLst>
              <a:path w="5049" h="1471">
                <a:moveTo>
                  <a:pt x="0" y="0"/>
                </a:moveTo>
                <a:lnTo>
                  <a:pt x="5049" y="2"/>
                </a:lnTo>
                <a:lnTo>
                  <a:pt x="5048" y="1458"/>
                </a:lnTo>
                <a:lnTo>
                  <a:pt x="0" y="1471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>
                  <a:tint val="66000"/>
                  <a:satMod val="160000"/>
                  <a:alpha val="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zh-CN" altLang="en-US">
              <a:ea typeface="宋体" charset="-122"/>
            </a:endParaRPr>
          </a:p>
        </p:txBody>
      </p:sp>
      <p:sp>
        <p:nvSpPr>
          <p:cNvPr id="12311" name="Rectangle 23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4953000" y="6502400"/>
            <a:ext cx="2514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b="1">
                <a:solidFill>
                  <a:schemeClr val="tx1">
                    <a:lumMod val="60000"/>
                    <a:lumOff val="40000"/>
                  </a:schemeClr>
                </a:solidFill>
                <a:latin typeface="Verdana" pitchFamily="34" charset="0"/>
                <a:ea typeface="Gulim" pitchFamily="34" charset="-127"/>
              </a:defRPr>
            </a:lvl1pPr>
          </a:lstStyle>
          <a:p>
            <a:pPr>
              <a:defRPr/>
            </a:pPr>
            <a:fld id="{B9E34ED7-8F8F-418F-BB99-63B2EB1B7B5A}" type="datetime1">
              <a:rPr lang="zh-CN" altLang="en-US"/>
              <a:pPr>
                <a:defRPr/>
              </a:pPr>
              <a:t>2013-9-13</a:t>
            </a:fld>
            <a:endParaRPr lang="en-US" altLang="ko-KR" dirty="0"/>
          </a:p>
        </p:txBody>
      </p:sp>
      <p:sp>
        <p:nvSpPr>
          <p:cNvPr id="12312" name="Rectangle 24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381000" y="6489700"/>
            <a:ext cx="289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000" b="1">
                <a:solidFill>
                  <a:schemeClr val="tx1">
                    <a:lumMod val="60000"/>
                    <a:lumOff val="40000"/>
                  </a:schemeClr>
                </a:solidFill>
                <a:latin typeface="+mn-lt"/>
                <a:ea typeface="굴림" pitchFamily="34" charset="-127"/>
              </a:defRPr>
            </a:lvl1pPr>
          </a:lstStyle>
          <a:p>
            <a:pPr>
              <a:defRPr/>
            </a:pPr>
            <a:r>
              <a:rPr lang="zh-CN" altLang="en-US"/>
              <a:t>广利核公司</a:t>
            </a:r>
            <a:r>
              <a:rPr lang="en-US" altLang="zh-CN"/>
              <a:t>-</a:t>
            </a:r>
            <a:r>
              <a:rPr lang="zh-CN" altLang="en-US"/>
              <a:t>安全级</a:t>
            </a:r>
            <a:r>
              <a:rPr lang="en-US" altLang="zh-CN"/>
              <a:t>V&amp;V</a:t>
            </a:r>
            <a:r>
              <a:rPr lang="zh-CN" altLang="en-US"/>
              <a:t>组</a:t>
            </a:r>
            <a:endParaRPr lang="en-US" altLang="ko-KR" dirty="0"/>
          </a:p>
        </p:txBody>
      </p:sp>
      <p:sp>
        <p:nvSpPr>
          <p:cNvPr id="12313" name="Rectangle 25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7620000" y="6489700"/>
            <a:ext cx="53340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b="1">
                <a:solidFill>
                  <a:schemeClr val="tx1">
                    <a:lumMod val="60000"/>
                    <a:lumOff val="40000"/>
                  </a:schemeClr>
                </a:solidFill>
                <a:latin typeface="Verdana" pitchFamily="34" charset="0"/>
                <a:ea typeface="Gulim" pitchFamily="34" charset="-127"/>
              </a:defRPr>
            </a:lvl1pPr>
          </a:lstStyle>
          <a:p>
            <a:pPr>
              <a:defRPr/>
            </a:pPr>
            <a:fld id="{E818C0B8-91BB-4681-B51E-3E3BF63E1F19}" type="slidenum">
              <a:rPr lang="ko-KR" altLang="en-US"/>
              <a:pPr>
                <a:defRPr/>
              </a:pPr>
              <a:t>‹#›</a:t>
            </a:fld>
            <a:endParaRPr lang="en-US" altLang="ko-K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09" r:id="rId1"/>
    <p:sldLayoutId id="2147484299" r:id="rId2"/>
    <p:sldLayoutId id="2147484300" r:id="rId3"/>
    <p:sldLayoutId id="2147484301" r:id="rId4"/>
    <p:sldLayoutId id="2147484302" r:id="rId5"/>
    <p:sldLayoutId id="2147484303" r:id="rId6"/>
    <p:sldLayoutId id="2147484304" r:id="rId7"/>
    <p:sldLayoutId id="2147484305" r:id="rId8"/>
    <p:sldLayoutId id="2147484306" r:id="rId9"/>
    <p:sldLayoutId id="2147484307" r:id="rId10"/>
    <p:sldLayoutId id="2147484308" r:id="rId11"/>
    <p:sldLayoutId id="2147484310" r:id="rId12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u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标题 2"/>
          <p:cNvSpPr>
            <a:spLocks noGrp="1"/>
          </p:cNvSpPr>
          <p:nvPr>
            <p:ph type="ctrTitle"/>
          </p:nvPr>
        </p:nvSpPr>
        <p:spPr>
          <a:xfrm>
            <a:off x="152400" y="762000"/>
            <a:ext cx="8382000" cy="1371600"/>
          </a:xfrm>
          <a:ln w="9525"/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en-US" altLang="zh-CN" sz="3200" dirty="0" smtClean="0">
                <a:solidFill>
                  <a:srgbClr val="C00000"/>
                </a:solidFill>
                <a:ea typeface="宋体" pitchFamily="2" charset="-122"/>
              </a:rPr>
              <a:t>State-based Equipment Qualification and DCS testability</a:t>
            </a:r>
            <a:endParaRPr lang="zh-CN" altLang="en-US" sz="3200" dirty="0" smtClean="0">
              <a:solidFill>
                <a:srgbClr val="C00000"/>
              </a:solidFill>
              <a:ea typeface="宋体" pitchFamily="2" charset="-122"/>
            </a:endParaRPr>
          </a:p>
        </p:txBody>
      </p:sp>
      <p:sp>
        <p:nvSpPr>
          <p:cNvPr id="10243" name="副标题 3"/>
          <p:cNvSpPr>
            <a:spLocks noGrp="1"/>
          </p:cNvSpPr>
          <p:nvPr>
            <p:ph type="subTitle" idx="1"/>
          </p:nvPr>
        </p:nvSpPr>
        <p:spPr>
          <a:xfrm>
            <a:off x="3200400" y="4572000"/>
            <a:ext cx="5257800" cy="1401763"/>
          </a:xfrm>
        </p:spPr>
        <p:txBody>
          <a:bodyPr/>
          <a:lstStyle/>
          <a:p>
            <a:pPr algn="ctr"/>
            <a:r>
              <a:rPr lang="en-US" altLang="zh-CN" sz="2800" dirty="0" smtClean="0">
                <a:solidFill>
                  <a:schemeClr val="tx1"/>
                </a:solidFill>
                <a:ea typeface="宋体" pitchFamily="2" charset="-122"/>
              </a:rPr>
              <a:t>China Techenergy Co., Ltd. </a:t>
            </a:r>
          </a:p>
          <a:p>
            <a:pPr algn="ctr"/>
            <a:r>
              <a:rPr lang="en-US" altLang="zh-CN" sz="2800" dirty="0" smtClean="0">
                <a:solidFill>
                  <a:schemeClr val="tx1"/>
                </a:solidFill>
                <a:ea typeface="宋体" pitchFamily="2" charset="-122"/>
              </a:rPr>
              <a:t>2013.09</a:t>
            </a:r>
            <a:endParaRPr lang="zh-CN" altLang="en-US" sz="2800" dirty="0" smtClean="0">
              <a:solidFill>
                <a:schemeClr val="tx1"/>
              </a:solidFill>
              <a:ea typeface="宋体" pitchFamily="2" charset="-122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AC95BBCE-7005-44B5-B89B-5D3963C18EE1}" type="datetime1">
              <a:rPr lang="zh-CN" altLang="en-US" smtClean="0"/>
              <a:pPr>
                <a:defRPr/>
              </a:pPr>
              <a:t>2013-9-13</a:t>
            </a:fld>
            <a:endParaRPr lang="en-US" altLang="ko-KR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B254FD-D231-4E68-B51F-86F0F377B6EF}" type="slidenum">
              <a:rPr lang="ko-KR" altLang="en-US" smtClean="0"/>
              <a:pPr>
                <a:defRPr/>
              </a:pPr>
              <a:t>10</a:t>
            </a:fld>
            <a:endParaRPr lang="en-US" altLang="ko-KR" dirty="0"/>
          </a:p>
        </p:txBody>
      </p:sp>
      <p:sp>
        <p:nvSpPr>
          <p:cNvPr id="18437" name="内容占位符 2"/>
          <p:cNvSpPr txBox="1">
            <a:spLocks/>
          </p:cNvSpPr>
          <p:nvPr/>
        </p:nvSpPr>
        <p:spPr bwMode="gray">
          <a:xfrm>
            <a:off x="381000" y="1447800"/>
            <a:ext cx="7543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u"/>
            </a:pPr>
            <a:r>
              <a:rPr lang="en-US" altLang="zh-CN" sz="1600" b="1" dirty="0" smtClean="0">
                <a:latin typeface="Verdana" pitchFamily="34" charset="0"/>
                <a:ea typeface="宋体" pitchFamily="2" charset="-122"/>
              </a:rPr>
              <a:t>Requirement of Self-diagnosis</a:t>
            </a:r>
            <a:endParaRPr lang="en-US" altLang="zh-CN" sz="1600" b="1" dirty="0">
              <a:latin typeface="Verdana" pitchFamily="34" charset="0"/>
              <a:ea typeface="宋体" pitchFamily="2" charset="-122"/>
            </a:endParaRP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</a:pPr>
            <a:endParaRPr lang="en-US" altLang="zh-CN" b="1" dirty="0">
              <a:latin typeface="Verdana" pitchFamily="34" charset="0"/>
              <a:ea typeface="宋体" pitchFamily="2" charset="-122"/>
            </a:endParaRPr>
          </a:p>
          <a:p>
            <a:pPr marL="800100" lvl="1" indent="-342900">
              <a:spcBef>
                <a:spcPct val="20000"/>
              </a:spcBef>
              <a:buClr>
                <a:schemeClr val="folHlink"/>
              </a:buClr>
              <a:buSzPct val="60000"/>
              <a:buFont typeface="Verdana" pitchFamily="34" charset="0"/>
              <a:buAutoNum type="arabicPeriod"/>
            </a:pPr>
            <a:endParaRPr lang="en-US" altLang="zh-CN" dirty="0">
              <a:latin typeface="Verdana" pitchFamily="34" charset="0"/>
              <a:ea typeface="宋体" pitchFamily="2" charset="-122"/>
            </a:endParaRPr>
          </a:p>
          <a:p>
            <a:pPr marL="800100" lvl="1" indent="-342900">
              <a:spcBef>
                <a:spcPct val="20000"/>
              </a:spcBef>
              <a:buClr>
                <a:schemeClr val="folHlink"/>
              </a:buClr>
              <a:buSzPct val="60000"/>
              <a:buFont typeface="Verdana" pitchFamily="34" charset="0"/>
              <a:buAutoNum type="arabicPeriod"/>
            </a:pPr>
            <a:endParaRPr lang="en-US" altLang="zh-CN" dirty="0">
              <a:latin typeface="Verdana" pitchFamily="34" charset="0"/>
              <a:ea typeface="宋体" pitchFamily="2" charset="-122"/>
            </a:endParaRPr>
          </a:p>
          <a:p>
            <a:pPr marL="800100" lvl="1" indent="-342900">
              <a:spcBef>
                <a:spcPct val="20000"/>
              </a:spcBef>
              <a:buClr>
                <a:schemeClr val="folHlink"/>
              </a:buClr>
              <a:buSzPct val="60000"/>
              <a:buFont typeface="Verdana" pitchFamily="34" charset="0"/>
              <a:buAutoNum type="arabicPeriod"/>
            </a:pPr>
            <a:endParaRPr lang="en-US" altLang="zh-CN" dirty="0">
              <a:latin typeface="Verdana" pitchFamily="34" charset="0"/>
              <a:ea typeface="宋体" pitchFamily="2" charset="-122"/>
            </a:endParaRPr>
          </a:p>
          <a:p>
            <a:pPr marL="800100" lvl="1" indent="-342900">
              <a:spcBef>
                <a:spcPct val="20000"/>
              </a:spcBef>
              <a:buClr>
                <a:schemeClr val="folHlink"/>
              </a:buClr>
              <a:buSzPct val="60000"/>
              <a:buFont typeface="Verdana" pitchFamily="34" charset="0"/>
              <a:buAutoNum type="arabicPeriod"/>
            </a:pPr>
            <a:endParaRPr lang="en-US" altLang="zh-CN" dirty="0">
              <a:latin typeface="Verdana" pitchFamily="34" charset="0"/>
              <a:ea typeface="宋体" pitchFamily="2" charset="-122"/>
            </a:endParaRPr>
          </a:p>
          <a:p>
            <a:pPr marL="800100" lvl="1" indent="-342900">
              <a:spcBef>
                <a:spcPct val="20000"/>
              </a:spcBef>
              <a:buClr>
                <a:schemeClr val="folHlink"/>
              </a:buClr>
              <a:buSzPct val="60000"/>
              <a:buFont typeface="Verdana" pitchFamily="34" charset="0"/>
              <a:buAutoNum type="arabicPeriod"/>
            </a:pPr>
            <a:endParaRPr lang="en-US" altLang="zh-CN" dirty="0">
              <a:latin typeface="Verdana" pitchFamily="34" charset="0"/>
              <a:ea typeface="宋体" pitchFamily="2" charset="-122"/>
            </a:endParaRPr>
          </a:p>
          <a:p>
            <a:pPr marL="800100" lvl="1" indent="-342900">
              <a:spcBef>
                <a:spcPct val="20000"/>
              </a:spcBef>
              <a:buClr>
                <a:schemeClr val="folHlink"/>
              </a:buClr>
              <a:buSzPct val="60000"/>
              <a:buFont typeface="Verdana" pitchFamily="34" charset="0"/>
              <a:buAutoNum type="arabicPeriod"/>
            </a:pPr>
            <a:endParaRPr lang="en-US" altLang="zh-CN" dirty="0">
              <a:latin typeface="Verdana" pitchFamily="34" charset="0"/>
              <a:ea typeface="宋体" pitchFamily="2" charset="-122"/>
            </a:endParaRPr>
          </a:p>
          <a:p>
            <a:pPr marL="800100" lvl="1" indent="-342900">
              <a:spcBef>
                <a:spcPct val="20000"/>
              </a:spcBef>
              <a:buClr>
                <a:schemeClr val="folHlink"/>
              </a:buClr>
              <a:buSzPct val="60000"/>
              <a:buFont typeface="Verdana" pitchFamily="34" charset="0"/>
              <a:buAutoNum type="arabicPeriod"/>
            </a:pPr>
            <a:endParaRPr lang="en-US" altLang="zh-CN" dirty="0">
              <a:latin typeface="Verdana" pitchFamily="34" charset="0"/>
              <a:ea typeface="宋体" pitchFamily="2" charset="-122"/>
            </a:endParaRPr>
          </a:p>
          <a:p>
            <a:pPr marL="800100" lvl="1" indent="-3429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n"/>
            </a:pPr>
            <a:endParaRPr lang="zh-CN" altLang="en-US" b="1" dirty="0">
              <a:latin typeface="Verdana" pitchFamily="34" charset="0"/>
              <a:ea typeface="宋体" pitchFamily="2" charset="-122"/>
            </a:endParaRPr>
          </a:p>
        </p:txBody>
      </p:sp>
      <p:graphicFrame>
        <p:nvGraphicFramePr>
          <p:cNvPr id="14402" name="Group 66"/>
          <p:cNvGraphicFramePr>
            <a:graphicFrameLocks noGrp="1"/>
          </p:cNvGraphicFramePr>
          <p:nvPr/>
        </p:nvGraphicFramePr>
        <p:xfrm>
          <a:off x="381000" y="1828800"/>
          <a:ext cx="7620000" cy="3741593"/>
        </p:xfrm>
        <a:graphic>
          <a:graphicData uri="http://schemas.openxmlformats.org/drawingml/2006/table">
            <a:tbl>
              <a:tblPr/>
              <a:tblGrid>
                <a:gridCol w="3810000"/>
                <a:gridCol w="3810000"/>
              </a:tblGrid>
              <a:tr h="3278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  <a:ea typeface="宋体" pitchFamily="2" charset="-122"/>
                        </a:rPr>
                        <a:t>Self-diagnosis requirement of IEC60671 standard</a:t>
                      </a:r>
                      <a:endParaRPr kumimoji="0" lang="zh-CN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  <a:ea typeface="宋体" pitchFamily="2" charset="-122"/>
                        </a:rPr>
                        <a:t>Characteristic parameters to be checked (status)</a:t>
                      </a:r>
                      <a:endParaRPr kumimoji="0" lang="zh-CN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57967">
                <a:tc>
                  <a:txBody>
                    <a:bodyPr/>
                    <a:lstStyle/>
                    <a:p>
                      <a:pPr marL="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89"/>
                          </a:solidFill>
                          <a:effectLst/>
                          <a:latin typeface="Verdana" pitchFamily="34" charset="0"/>
                          <a:ea typeface="宋体" pitchFamily="2" charset="-122"/>
                        </a:rPr>
                        <a:t>The integrity of stored program</a:t>
                      </a:r>
                      <a:endParaRPr kumimoji="0" lang="zh-CN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89"/>
                        </a:solidFill>
                        <a:effectLst/>
                        <a:latin typeface="Verdana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A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89"/>
                          </a:solidFill>
                          <a:effectLst/>
                          <a:latin typeface="Verdana" pitchFamily="34" charset="0"/>
                          <a:ea typeface="宋体" pitchFamily="2" charset="-122"/>
                        </a:rPr>
                        <a:t>The integrity of the Memory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89"/>
                          </a:solidFill>
                          <a:effectLst/>
                          <a:latin typeface="Verdana" pitchFamily="34" charset="0"/>
                          <a:ea typeface="宋体" pitchFamily="2" charset="-122"/>
                        </a:rPr>
                        <a:t>The integrity of the program</a:t>
                      </a:r>
                      <a:endParaRPr kumimoji="0" lang="zh-CN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89"/>
                        </a:solidFill>
                        <a:effectLst/>
                        <a:latin typeface="Verdana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AF3"/>
                    </a:solidFill>
                  </a:tcPr>
                </a:tc>
              </a:tr>
              <a:tr h="266527">
                <a:tc>
                  <a:txBody>
                    <a:bodyPr/>
                    <a:lstStyle/>
                    <a:p>
                      <a:pPr marL="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89"/>
                          </a:solidFill>
                          <a:effectLst/>
                          <a:latin typeface="Verdana" pitchFamily="34" charset="0"/>
                          <a:ea typeface="宋体" pitchFamily="2" charset="-122"/>
                        </a:rPr>
                        <a:t>The ability to retain values of RAM</a:t>
                      </a:r>
                      <a:endParaRPr kumimoji="0" lang="zh-CN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89"/>
                        </a:solidFill>
                        <a:effectLst/>
                        <a:latin typeface="Verdana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D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89"/>
                          </a:solidFill>
                          <a:effectLst/>
                          <a:latin typeface="Verdana" pitchFamily="34" charset="0"/>
                          <a:ea typeface="宋体" pitchFamily="2" charset="-122"/>
                        </a:rPr>
                        <a:t>RAM in sound status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89"/>
                          </a:solidFill>
                          <a:effectLst/>
                          <a:latin typeface="Verdana" pitchFamily="34" charset="0"/>
                          <a:ea typeface="宋体" pitchFamily="2" charset="-122"/>
                        </a:rPr>
                        <a:t>(in sound: in good healthy )</a:t>
                      </a:r>
                      <a:endParaRPr kumimoji="0" lang="zh-CN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89"/>
                        </a:solidFill>
                        <a:effectLst/>
                        <a:latin typeface="Verdana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DF9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宋体" pitchFamily="2" charset="-122"/>
                        </a:rPr>
                        <a:t>The ability of processor correctly execute subset of instruction, such floating-point arithmetic</a:t>
                      </a:r>
                      <a:endParaRPr kumimoji="0" lang="zh-CN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A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89"/>
                          </a:solidFill>
                          <a:effectLst/>
                          <a:latin typeface="Verdana" pitchFamily="34" charset="0"/>
                          <a:ea typeface="宋体" pitchFamily="2" charset="-122"/>
                        </a:rPr>
                        <a:t>Processor CPU in sound status</a:t>
                      </a:r>
                      <a:endParaRPr kumimoji="0" lang="zh-CN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89"/>
                        </a:solidFill>
                        <a:effectLst/>
                        <a:latin typeface="Verdana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AF3"/>
                    </a:solidFill>
                  </a:tcPr>
                </a:tc>
              </a:tr>
              <a:tr h="2133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89"/>
                          </a:solidFill>
                          <a:effectLst/>
                          <a:latin typeface="Verdana" pitchFamily="34" charset="0"/>
                          <a:ea typeface="宋体" pitchFamily="2" charset="-122"/>
                        </a:rPr>
                        <a:t>Integrity </a:t>
                      </a: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宋体" pitchFamily="2" charset="-122"/>
                        </a:rPr>
                        <a:t>of address and data busses</a:t>
                      </a:r>
                      <a:endParaRPr kumimoji="0" lang="zh-CN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D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宋体" pitchFamily="2" charset="-122"/>
                        </a:rPr>
                        <a:t>Address and data bus in sound </a:t>
                      </a: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89"/>
                          </a:solidFill>
                          <a:effectLst/>
                          <a:latin typeface="Verdana" pitchFamily="34" charset="0"/>
                          <a:ea typeface="宋体" pitchFamily="2" charset="-122"/>
                        </a:rPr>
                        <a:t>status</a:t>
                      </a:r>
                      <a:endParaRPr kumimoji="0" lang="zh-CN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DF9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宋体" pitchFamily="2" charset="-122"/>
                        </a:rPr>
                        <a:t>The correctness of messages sent between the processors</a:t>
                      </a:r>
                      <a:endParaRPr kumimoji="0" lang="zh-CN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A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89"/>
                          </a:solidFill>
                          <a:effectLst/>
                          <a:latin typeface="Verdana" pitchFamily="34" charset="0"/>
                          <a:ea typeface="宋体" pitchFamily="2" charset="-122"/>
                        </a:rPr>
                        <a:t>Processors sending mechanism in sound status</a:t>
                      </a:r>
                      <a:endParaRPr kumimoji="0" lang="zh-CN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89"/>
                        </a:solidFill>
                        <a:effectLst/>
                        <a:latin typeface="Verdana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AF3"/>
                    </a:solidFill>
                  </a:tcPr>
                </a:tc>
              </a:tr>
              <a:tr h="3278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宋体" pitchFamily="2" charset="-122"/>
                        </a:rPr>
                        <a:t>Freshness of messages between asynchronous processors</a:t>
                      </a:r>
                      <a:endParaRPr kumimoji="0" lang="zh-CN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D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宋体" pitchFamily="2" charset="-122"/>
                        </a:rPr>
                        <a:t>Heartbeat status of asynchronous processor sending information</a:t>
                      </a:r>
                      <a:endParaRPr kumimoji="0" lang="zh-CN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DF9"/>
                    </a:solidFill>
                  </a:tcPr>
                </a:tc>
              </a:tr>
              <a:tr h="3264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宋体" pitchFamily="2" charset="-122"/>
                        </a:rPr>
                        <a:t>Correctness of memory access (data not accessed as program, non-overflow of stack, etc.)</a:t>
                      </a:r>
                      <a:endParaRPr kumimoji="0" lang="zh-CN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A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89"/>
                          </a:solidFill>
                          <a:effectLst/>
                          <a:latin typeface="Verdana" pitchFamily="34" charset="0"/>
                          <a:ea typeface="宋体" pitchFamily="2" charset="-122"/>
                        </a:rPr>
                        <a:t>Memory in sound status</a:t>
                      </a:r>
                      <a:endParaRPr kumimoji="0" lang="zh-CN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89"/>
                        </a:solidFill>
                        <a:effectLst/>
                        <a:latin typeface="Verdana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AF3"/>
                    </a:solidFill>
                  </a:tcPr>
                </a:tc>
              </a:tr>
              <a:tr h="3600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宋体" pitchFamily="2" charset="-122"/>
                        </a:rPr>
                        <a:t>Validity of process signal (range check, rate of change, etc.)</a:t>
                      </a:r>
                      <a:endParaRPr kumimoji="0" lang="zh-CN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A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89"/>
                          </a:solidFill>
                          <a:effectLst/>
                          <a:latin typeface="Verdana" pitchFamily="34" charset="0"/>
                          <a:ea typeface="宋体" pitchFamily="2" charset="-122"/>
                        </a:rPr>
                        <a:t>Valid status of signal processing</a:t>
                      </a:r>
                      <a:endParaRPr kumimoji="0" lang="zh-CN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89"/>
                        </a:solidFill>
                        <a:effectLst/>
                        <a:latin typeface="Verdana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AF3"/>
                    </a:solidFill>
                  </a:tcPr>
                </a:tc>
              </a:tr>
              <a:tr h="3264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宋体" pitchFamily="2" charset="-122"/>
                        </a:rPr>
                        <a:t>The correctness of the control flow of the program execution</a:t>
                      </a:r>
                      <a:endParaRPr kumimoji="0" lang="zh-CN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A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89"/>
                          </a:solidFill>
                          <a:effectLst/>
                          <a:latin typeface="Verdana" pitchFamily="34" charset="0"/>
                          <a:ea typeface="宋体" pitchFamily="2" charset="-122"/>
                        </a:rPr>
                        <a:t>Program execution in good status</a:t>
                      </a:r>
                      <a:endParaRPr kumimoji="0" lang="zh-CN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89"/>
                        </a:solidFill>
                        <a:effectLst/>
                        <a:latin typeface="Verdana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AF3"/>
                    </a:solidFill>
                  </a:tcPr>
                </a:tc>
              </a:tr>
            </a:tbl>
          </a:graphicData>
        </a:graphic>
      </p:graphicFrame>
      <p:sp>
        <p:nvSpPr>
          <p:cNvPr id="18474" name="内容占位符 2"/>
          <p:cNvSpPr txBox="1">
            <a:spLocks/>
          </p:cNvSpPr>
          <p:nvPr/>
        </p:nvSpPr>
        <p:spPr bwMode="gray">
          <a:xfrm>
            <a:off x="381000" y="5486400"/>
            <a:ext cx="7543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u"/>
            </a:pPr>
            <a:r>
              <a:rPr lang="en-US" altLang="zh-CN" sz="1600" b="1" dirty="0" smtClean="0">
                <a:latin typeface="Verdana" pitchFamily="34" charset="0"/>
                <a:ea typeface="宋体" pitchFamily="2" charset="-122"/>
              </a:rPr>
              <a:t>Requirement of period test</a:t>
            </a:r>
          </a:p>
          <a:p>
            <a:pPr marL="800100" lvl="1" indent="-3429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u"/>
            </a:pPr>
            <a:r>
              <a:rPr lang="en-US" altLang="zh-CN" sz="1200" b="1" dirty="0" smtClean="0">
                <a:latin typeface="Verdana" pitchFamily="34" charset="0"/>
                <a:ea typeface="宋体" pitchFamily="2" charset="-122"/>
              </a:rPr>
              <a:t>Residual failure without detected by self-diagnosis requires periodic test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</a:pPr>
            <a:endParaRPr lang="en-US" altLang="zh-CN" b="1" dirty="0">
              <a:latin typeface="Verdana" pitchFamily="34" charset="0"/>
              <a:ea typeface="宋体" pitchFamily="2" charset="-122"/>
            </a:endParaRPr>
          </a:p>
          <a:p>
            <a:pPr marL="800100" lvl="1" indent="-342900">
              <a:spcBef>
                <a:spcPct val="20000"/>
              </a:spcBef>
              <a:buClr>
                <a:schemeClr val="folHlink"/>
              </a:buClr>
              <a:buSzPct val="60000"/>
              <a:buFont typeface="Verdana" pitchFamily="34" charset="0"/>
              <a:buAutoNum type="arabicPeriod"/>
            </a:pPr>
            <a:endParaRPr lang="en-US" altLang="zh-CN" dirty="0">
              <a:latin typeface="Verdana" pitchFamily="34" charset="0"/>
              <a:ea typeface="宋体" pitchFamily="2" charset="-122"/>
            </a:endParaRPr>
          </a:p>
          <a:p>
            <a:pPr marL="800100" lvl="1" indent="-342900">
              <a:spcBef>
                <a:spcPct val="20000"/>
              </a:spcBef>
              <a:buClr>
                <a:schemeClr val="folHlink"/>
              </a:buClr>
              <a:buSzPct val="60000"/>
              <a:buFont typeface="Verdana" pitchFamily="34" charset="0"/>
              <a:buAutoNum type="arabicPeriod"/>
            </a:pPr>
            <a:endParaRPr lang="en-US" altLang="zh-CN" dirty="0">
              <a:latin typeface="Verdana" pitchFamily="34" charset="0"/>
              <a:ea typeface="宋体" pitchFamily="2" charset="-122"/>
            </a:endParaRPr>
          </a:p>
          <a:p>
            <a:pPr marL="800100" lvl="1" indent="-342900">
              <a:spcBef>
                <a:spcPct val="20000"/>
              </a:spcBef>
              <a:buClr>
                <a:schemeClr val="folHlink"/>
              </a:buClr>
              <a:buSzPct val="60000"/>
              <a:buFont typeface="Verdana" pitchFamily="34" charset="0"/>
              <a:buAutoNum type="arabicPeriod"/>
            </a:pPr>
            <a:endParaRPr lang="en-US" altLang="zh-CN" dirty="0">
              <a:latin typeface="Verdana" pitchFamily="34" charset="0"/>
              <a:ea typeface="宋体" pitchFamily="2" charset="-122"/>
            </a:endParaRPr>
          </a:p>
          <a:p>
            <a:pPr marL="800100" lvl="1" indent="-342900">
              <a:spcBef>
                <a:spcPct val="20000"/>
              </a:spcBef>
              <a:buClr>
                <a:schemeClr val="folHlink"/>
              </a:buClr>
              <a:buSzPct val="60000"/>
              <a:buFont typeface="Verdana" pitchFamily="34" charset="0"/>
              <a:buAutoNum type="arabicPeriod"/>
            </a:pPr>
            <a:endParaRPr lang="en-US" altLang="zh-CN" dirty="0">
              <a:latin typeface="Verdana" pitchFamily="34" charset="0"/>
              <a:ea typeface="宋体" pitchFamily="2" charset="-122"/>
            </a:endParaRPr>
          </a:p>
          <a:p>
            <a:pPr marL="800100" lvl="1" indent="-3429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n"/>
            </a:pPr>
            <a:endParaRPr lang="zh-CN" altLang="en-US" b="1" dirty="0">
              <a:latin typeface="Verdana" pitchFamily="34" charset="0"/>
              <a:ea typeface="宋体" pitchFamily="2" charset="-122"/>
            </a:endParaRPr>
          </a:p>
        </p:txBody>
      </p:sp>
      <p:sp>
        <p:nvSpPr>
          <p:cNvPr id="10" name="圆角矩形 9"/>
          <p:cNvSpPr/>
          <p:nvPr/>
        </p:nvSpPr>
        <p:spPr bwMode="auto">
          <a:xfrm>
            <a:off x="838200" y="1066800"/>
            <a:ext cx="4343400" cy="381000"/>
          </a:xfrm>
          <a:prstGeom prst="round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r>
              <a:rPr lang="en-US" altLang="zh-CN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4.2.1 Requirement of IEC60671</a:t>
            </a:r>
            <a:endParaRPr lang="zh-CN" alt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8476" name="标题 1"/>
          <p:cNvSpPr>
            <a:spLocks noGrp="1"/>
          </p:cNvSpPr>
          <p:nvPr>
            <p:ph type="title"/>
          </p:nvPr>
        </p:nvSpPr>
        <p:spPr>
          <a:xfrm>
            <a:off x="990600" y="457200"/>
            <a:ext cx="7772400" cy="762000"/>
          </a:xfrm>
        </p:spPr>
        <p:txBody>
          <a:bodyPr/>
          <a:lstStyle/>
          <a:p>
            <a:r>
              <a:rPr lang="en-US" altLang="zh-CN" sz="2000" b="1" dirty="0" smtClean="0"/>
              <a:t>4. Examples of state-based equipment qualification and DCS testability</a:t>
            </a:r>
            <a:r>
              <a:rPr lang="zh-CN" altLang="en-US" sz="2800" dirty="0" smtClean="0">
                <a:ea typeface="宋体" pitchFamily="2" charset="-122"/>
              </a:rPr>
              <a:t/>
            </a:r>
            <a:br>
              <a:rPr lang="zh-CN" altLang="en-US" sz="2800" dirty="0" smtClean="0">
                <a:ea typeface="宋体" pitchFamily="2" charset="-122"/>
              </a:rPr>
            </a:br>
            <a:endParaRPr lang="zh-CN" altLang="en-US" sz="2800" dirty="0" smtClean="0">
              <a:ea typeface="宋体" pitchFamily="2" charset="-122"/>
            </a:endParaRPr>
          </a:p>
        </p:txBody>
      </p:sp>
      <p:sp>
        <p:nvSpPr>
          <p:cNvPr id="11" name="页脚占位符 4"/>
          <p:cNvSpPr txBox="1">
            <a:spLocks/>
          </p:cNvSpPr>
          <p:nvPr/>
        </p:nvSpPr>
        <p:spPr bwMode="gray">
          <a:xfrm>
            <a:off x="228600" y="6477000"/>
            <a:ext cx="32766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</a:rPr>
              <a:t>China </a:t>
            </a:r>
            <a:r>
              <a:rPr kumimoji="0" lang="en-US" altLang="zh-CN" sz="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</a:rPr>
              <a:t>Techenergy</a:t>
            </a:r>
            <a:r>
              <a:rPr kumimoji="0" lang="en-US" altLang="zh-CN" sz="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</a:rPr>
              <a:t> Co., Ltd.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10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60000"/>
                  <a:lumOff val="40000"/>
                </a:schemeClr>
              </a:solidFill>
              <a:effectLst/>
              <a:uLnTx/>
              <a:uFillTx/>
              <a:latin typeface="+mn-lt"/>
              <a:ea typeface="굴림" pitchFamily="34" charset="-127"/>
              <a:cs typeface="+mn-c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09600" y="6172200"/>
            <a:ext cx="641874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100" dirty="0" smtClean="0"/>
              <a:t>Note: characteristic parameters should be based on assumed effect modes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AC95BBCE-7005-44B5-B89B-5D3963C18EE1}" type="datetime1">
              <a:rPr lang="zh-CN" altLang="en-US" smtClean="0"/>
              <a:pPr>
                <a:defRPr/>
              </a:pPr>
              <a:t>2013-9-13</a:t>
            </a:fld>
            <a:endParaRPr lang="en-US" altLang="ko-KR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CC2EF4-35E1-43BC-A6E4-EA2BD429E9B1}" type="slidenum">
              <a:rPr lang="ko-KR" altLang="en-US" smtClean="0"/>
              <a:pPr>
                <a:defRPr/>
              </a:pPr>
              <a:t>11</a:t>
            </a:fld>
            <a:endParaRPr lang="en-US" altLang="ko-KR" dirty="0"/>
          </a:p>
        </p:txBody>
      </p:sp>
      <p:sp>
        <p:nvSpPr>
          <p:cNvPr id="19461" name="内容占位符 2"/>
          <p:cNvSpPr txBox="1">
            <a:spLocks/>
          </p:cNvSpPr>
          <p:nvPr/>
        </p:nvSpPr>
        <p:spPr bwMode="gray">
          <a:xfrm>
            <a:off x="457200" y="1676400"/>
            <a:ext cx="7924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u"/>
            </a:pPr>
            <a:r>
              <a:rPr lang="en-US" altLang="zh-CN" b="1" dirty="0" smtClean="0">
                <a:latin typeface="Verdana" pitchFamily="34" charset="0"/>
                <a:ea typeface="宋体" pitchFamily="2" charset="-122"/>
              </a:rPr>
              <a:t>requirements of Period test defined in IEEE338</a:t>
            </a:r>
            <a:endParaRPr lang="en-US" altLang="zh-CN" b="1" dirty="0">
              <a:latin typeface="Verdana" pitchFamily="34" charset="0"/>
              <a:ea typeface="宋体" pitchFamily="2" charset="-122"/>
            </a:endParaRPr>
          </a:p>
          <a:p>
            <a:pPr marL="800100" lvl="1" indent="-3429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u"/>
            </a:pPr>
            <a:r>
              <a:rPr lang="en-US" altLang="zh-CN" sz="1400" b="1" dirty="0" smtClean="0">
                <a:latin typeface="Verdana" pitchFamily="34" charset="0"/>
                <a:ea typeface="宋体" pitchFamily="2" charset="-122"/>
              </a:rPr>
              <a:t>the ability to perform safety functions under normal environmental conditions be proved by period test</a:t>
            </a:r>
            <a:endParaRPr lang="en-US" altLang="zh-CN" sz="1400" b="1" dirty="0">
              <a:latin typeface="Verdana" pitchFamily="34" charset="0"/>
              <a:ea typeface="宋体" pitchFamily="2" charset="-122"/>
            </a:endParaRPr>
          </a:p>
          <a:p>
            <a:pPr marL="800100" lvl="1" indent="-3429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u"/>
            </a:pPr>
            <a:r>
              <a:rPr lang="en-US" altLang="zh-CN" sz="1400" b="1" dirty="0" smtClean="0">
                <a:latin typeface="Verdana" pitchFamily="34" charset="0"/>
                <a:ea typeface="宋体" pitchFamily="2" charset="-122"/>
              </a:rPr>
              <a:t>the ability to perform safety functions under abnormal environmental conditions not be proved by period test but equipment qualification.</a:t>
            </a:r>
            <a:endParaRPr lang="en-US" altLang="zh-CN" sz="1400" b="1" dirty="0">
              <a:latin typeface="Verdana" pitchFamily="34" charset="0"/>
              <a:ea typeface="宋体" pitchFamily="2" charset="-122"/>
            </a:endParaRP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</a:pPr>
            <a:endParaRPr lang="en-US" altLang="zh-CN" b="1" dirty="0">
              <a:latin typeface="Verdana" pitchFamily="34" charset="0"/>
              <a:ea typeface="宋体" pitchFamily="2" charset="-122"/>
            </a:endParaRPr>
          </a:p>
          <a:p>
            <a:pPr marL="800100" lvl="1" indent="-342900">
              <a:spcBef>
                <a:spcPct val="20000"/>
              </a:spcBef>
              <a:buClr>
                <a:schemeClr val="folHlink"/>
              </a:buClr>
              <a:buSzPct val="60000"/>
              <a:buFont typeface="Verdana" pitchFamily="34" charset="0"/>
              <a:buAutoNum type="arabicPeriod"/>
            </a:pPr>
            <a:endParaRPr lang="en-US" altLang="zh-CN" dirty="0">
              <a:latin typeface="Verdana" pitchFamily="34" charset="0"/>
              <a:ea typeface="宋体" pitchFamily="2" charset="-122"/>
            </a:endParaRPr>
          </a:p>
          <a:p>
            <a:pPr marL="800100" lvl="1" indent="-342900">
              <a:spcBef>
                <a:spcPct val="20000"/>
              </a:spcBef>
              <a:buClr>
                <a:schemeClr val="folHlink"/>
              </a:buClr>
              <a:buSzPct val="60000"/>
              <a:buFont typeface="Verdana" pitchFamily="34" charset="0"/>
              <a:buAutoNum type="arabicPeriod"/>
            </a:pPr>
            <a:endParaRPr lang="en-US" altLang="zh-CN" dirty="0">
              <a:latin typeface="Verdana" pitchFamily="34" charset="0"/>
              <a:ea typeface="宋体" pitchFamily="2" charset="-122"/>
            </a:endParaRPr>
          </a:p>
          <a:p>
            <a:pPr marL="800100" lvl="1" indent="-342900">
              <a:spcBef>
                <a:spcPct val="20000"/>
              </a:spcBef>
              <a:buClr>
                <a:schemeClr val="folHlink"/>
              </a:buClr>
              <a:buSzPct val="60000"/>
              <a:buFont typeface="Verdana" pitchFamily="34" charset="0"/>
              <a:buAutoNum type="arabicPeriod"/>
            </a:pPr>
            <a:endParaRPr lang="en-US" altLang="zh-CN" dirty="0">
              <a:latin typeface="Verdana" pitchFamily="34" charset="0"/>
              <a:ea typeface="宋体" pitchFamily="2" charset="-122"/>
            </a:endParaRPr>
          </a:p>
          <a:p>
            <a:pPr marL="800100" lvl="1" indent="-342900">
              <a:spcBef>
                <a:spcPct val="20000"/>
              </a:spcBef>
              <a:buClr>
                <a:schemeClr val="folHlink"/>
              </a:buClr>
              <a:buSzPct val="60000"/>
              <a:buFont typeface="Verdana" pitchFamily="34" charset="0"/>
              <a:buAutoNum type="arabicPeriod"/>
            </a:pPr>
            <a:endParaRPr lang="en-US" altLang="zh-CN" dirty="0">
              <a:latin typeface="Verdana" pitchFamily="34" charset="0"/>
              <a:ea typeface="宋体" pitchFamily="2" charset="-122"/>
            </a:endParaRPr>
          </a:p>
          <a:p>
            <a:pPr marL="800100" lvl="1" indent="-342900">
              <a:spcBef>
                <a:spcPct val="20000"/>
              </a:spcBef>
              <a:buClr>
                <a:schemeClr val="folHlink"/>
              </a:buClr>
              <a:buSzPct val="60000"/>
              <a:buFont typeface="Verdana" pitchFamily="34" charset="0"/>
              <a:buAutoNum type="arabicPeriod"/>
            </a:pPr>
            <a:endParaRPr lang="en-US" altLang="zh-CN" dirty="0">
              <a:latin typeface="Verdana" pitchFamily="34" charset="0"/>
              <a:ea typeface="宋体" pitchFamily="2" charset="-122"/>
            </a:endParaRPr>
          </a:p>
          <a:p>
            <a:pPr marL="800100" lvl="1" indent="-342900">
              <a:spcBef>
                <a:spcPct val="20000"/>
              </a:spcBef>
              <a:buClr>
                <a:schemeClr val="folHlink"/>
              </a:buClr>
              <a:buSzPct val="60000"/>
              <a:buFont typeface="Verdana" pitchFamily="34" charset="0"/>
              <a:buAutoNum type="arabicPeriod"/>
            </a:pPr>
            <a:endParaRPr lang="en-US" altLang="zh-CN" dirty="0">
              <a:latin typeface="Verdana" pitchFamily="34" charset="0"/>
              <a:ea typeface="宋体" pitchFamily="2" charset="-122"/>
            </a:endParaRPr>
          </a:p>
          <a:p>
            <a:pPr marL="800100" lvl="1" indent="-342900">
              <a:spcBef>
                <a:spcPct val="20000"/>
              </a:spcBef>
              <a:buClr>
                <a:schemeClr val="folHlink"/>
              </a:buClr>
              <a:buSzPct val="60000"/>
              <a:buFont typeface="Verdana" pitchFamily="34" charset="0"/>
              <a:buAutoNum type="arabicPeriod"/>
            </a:pPr>
            <a:endParaRPr lang="en-US" altLang="zh-CN" dirty="0">
              <a:latin typeface="Verdana" pitchFamily="34" charset="0"/>
              <a:ea typeface="宋体" pitchFamily="2" charset="-122"/>
            </a:endParaRPr>
          </a:p>
          <a:p>
            <a:pPr marL="800100" lvl="1" indent="-3429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n"/>
            </a:pPr>
            <a:endParaRPr lang="zh-CN" altLang="en-US" b="1" dirty="0">
              <a:latin typeface="Verdana" pitchFamily="34" charset="0"/>
              <a:ea typeface="宋体" pitchFamily="2" charset="-122"/>
            </a:endParaRPr>
          </a:p>
        </p:txBody>
      </p:sp>
      <p:graphicFrame>
        <p:nvGraphicFramePr>
          <p:cNvPr id="10" name="Group 66"/>
          <p:cNvGraphicFramePr>
            <a:graphicFrameLocks noGrp="1"/>
          </p:cNvGraphicFramePr>
          <p:nvPr/>
        </p:nvGraphicFramePr>
        <p:xfrm>
          <a:off x="609600" y="3505200"/>
          <a:ext cx="6629400" cy="2519046"/>
        </p:xfrm>
        <a:graphic>
          <a:graphicData uri="http://schemas.openxmlformats.org/drawingml/2006/table">
            <a:tbl>
              <a:tblPr/>
              <a:tblGrid>
                <a:gridCol w="2895600"/>
                <a:gridCol w="37338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  <a:ea typeface="宋体" pitchFamily="2" charset="-122"/>
                        </a:rPr>
                        <a:t>requirement of Period test in IEEE338</a:t>
                      </a:r>
                      <a:endParaRPr kumimoji="0" lang="zh-CN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  <a:ea typeface="宋体" pitchFamily="2" charset="-122"/>
                        </a:rPr>
                        <a:t>Characteristic parameters to be checked (status)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89"/>
                          </a:solidFill>
                          <a:effectLst/>
                          <a:latin typeface="Verdana" pitchFamily="34" charset="0"/>
                          <a:ea typeface="宋体" pitchFamily="2" charset="-122"/>
                        </a:rPr>
                        <a:t>Channel check</a:t>
                      </a:r>
                      <a:endParaRPr kumimoji="0" lang="zh-CN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89"/>
                        </a:solidFill>
                        <a:effectLst/>
                        <a:latin typeface="Verdana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A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89"/>
                          </a:solidFill>
                          <a:effectLst/>
                          <a:latin typeface="Verdana" pitchFamily="34" charset="0"/>
                          <a:ea typeface="宋体" pitchFamily="2" charset="-122"/>
                        </a:rPr>
                        <a:t>Status of channel </a:t>
                      </a:r>
                      <a:endParaRPr kumimoji="0" lang="zh-CN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89"/>
                        </a:solidFill>
                        <a:effectLst/>
                        <a:latin typeface="Verdana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AF3"/>
                    </a:solidFill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89"/>
                          </a:solidFill>
                          <a:effectLst/>
                          <a:latin typeface="Verdana" pitchFamily="34" charset="0"/>
                          <a:ea typeface="宋体" pitchFamily="2" charset="-122"/>
                        </a:rPr>
                        <a:t>Functional test</a:t>
                      </a:r>
                      <a:endParaRPr kumimoji="0" lang="zh-CN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89"/>
                        </a:solidFill>
                        <a:effectLst/>
                        <a:latin typeface="Verdana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D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89"/>
                          </a:solidFill>
                          <a:effectLst/>
                          <a:latin typeface="Verdana" pitchFamily="34" charset="0"/>
                          <a:ea typeface="宋体" pitchFamily="2" charset="-122"/>
                        </a:rPr>
                        <a:t>Status of equipment </a:t>
                      </a:r>
                      <a:endParaRPr kumimoji="0" lang="zh-CN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89"/>
                        </a:solidFill>
                        <a:effectLst/>
                        <a:latin typeface="Verdana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DF9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宋体" pitchFamily="2" charset="-122"/>
                        </a:rPr>
                        <a:t>Verification of channel calibration</a:t>
                      </a:r>
                      <a:endParaRPr kumimoji="0" lang="zh-CN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A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89"/>
                          </a:solidFill>
                          <a:effectLst/>
                          <a:latin typeface="Verdana" pitchFamily="34" charset="0"/>
                          <a:ea typeface="宋体" pitchFamily="2" charset="-122"/>
                        </a:rPr>
                        <a:t>accurate of channel </a:t>
                      </a:r>
                      <a:endParaRPr kumimoji="0" lang="zh-CN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89"/>
                        </a:solidFill>
                        <a:effectLst/>
                        <a:latin typeface="Verdana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AF3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宋体" pitchFamily="2" charset="-122"/>
                        </a:rPr>
                        <a:t>Verification of response time</a:t>
                      </a:r>
                      <a:endParaRPr kumimoji="0" lang="zh-CN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D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89"/>
                          </a:solidFill>
                          <a:effectLst/>
                          <a:latin typeface="Verdana" pitchFamily="34" charset="0"/>
                          <a:ea typeface="宋体" pitchFamily="2" charset="-122"/>
                        </a:rPr>
                        <a:t>Status of </a:t>
                      </a: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宋体" pitchFamily="2" charset="-122"/>
                        </a:rPr>
                        <a:t>response time</a:t>
                      </a:r>
                      <a:endParaRPr kumimoji="0" lang="zh-CN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DF9"/>
                    </a:solidFill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宋体" pitchFamily="2" charset="-122"/>
                        </a:rPr>
                        <a:t>Logical system function test</a:t>
                      </a:r>
                      <a:endParaRPr kumimoji="0" lang="zh-CN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A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89"/>
                          </a:solidFill>
                          <a:effectLst/>
                          <a:latin typeface="Verdana" pitchFamily="34" charset="0"/>
                          <a:ea typeface="宋体" pitchFamily="2" charset="-122"/>
                        </a:rPr>
                        <a:t>Status of system</a:t>
                      </a:r>
                      <a:endParaRPr kumimoji="0" lang="zh-CN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89"/>
                        </a:solidFill>
                        <a:effectLst/>
                        <a:latin typeface="Verdana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AF3"/>
                    </a:solidFill>
                  </a:tcPr>
                </a:tc>
              </a:tr>
            </a:tbl>
          </a:graphicData>
        </a:graphic>
      </p:graphicFrame>
      <p:sp>
        <p:nvSpPr>
          <p:cNvPr id="19485" name="标题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7772400" cy="762000"/>
          </a:xfrm>
        </p:spPr>
        <p:txBody>
          <a:bodyPr/>
          <a:lstStyle/>
          <a:p>
            <a:r>
              <a:rPr lang="en-US" altLang="zh-CN" sz="2000" b="1" dirty="0" smtClean="0"/>
              <a:t>4. Examples of state-based equipment qualification and DCS testability</a:t>
            </a:r>
            <a:endParaRPr lang="zh-CN" altLang="en-US" sz="2000" dirty="0" smtClean="0">
              <a:ea typeface="宋体" pitchFamily="2" charset="-122"/>
            </a:endParaRPr>
          </a:p>
        </p:txBody>
      </p:sp>
      <p:sp>
        <p:nvSpPr>
          <p:cNvPr id="12" name="圆角矩形 11"/>
          <p:cNvSpPr/>
          <p:nvPr/>
        </p:nvSpPr>
        <p:spPr bwMode="auto">
          <a:xfrm>
            <a:off x="838200" y="1143000"/>
            <a:ext cx="4343400" cy="381000"/>
          </a:xfrm>
          <a:prstGeom prst="round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r>
              <a:rPr lang="en-US" altLang="zh-CN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4.2.2 </a:t>
            </a:r>
            <a:r>
              <a:rPr lang="en-US" altLang="zh-CN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Requirement of IEEE338</a:t>
            </a:r>
            <a:endParaRPr lang="zh-CN" alt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页脚占位符 4"/>
          <p:cNvSpPr txBox="1">
            <a:spLocks/>
          </p:cNvSpPr>
          <p:nvPr/>
        </p:nvSpPr>
        <p:spPr bwMode="gray">
          <a:xfrm>
            <a:off x="228600" y="6477000"/>
            <a:ext cx="32766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</a:rPr>
              <a:t>China </a:t>
            </a:r>
            <a:r>
              <a:rPr kumimoji="0" lang="en-US" altLang="zh-CN" sz="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</a:rPr>
              <a:t>Techenergy</a:t>
            </a:r>
            <a:r>
              <a:rPr kumimoji="0" lang="en-US" altLang="zh-CN" sz="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</a:rPr>
              <a:t> Co., Ltd.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10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60000"/>
                  <a:lumOff val="40000"/>
                </a:schemeClr>
              </a:solidFill>
              <a:effectLst/>
              <a:uLnTx/>
              <a:uFillTx/>
              <a:latin typeface="+mn-lt"/>
              <a:ea typeface="굴림" pitchFamily="34" charset="-127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3"/>
          <p:cNvSpPr>
            <a:spLocks noGrp="1" noChangeArrowheads="1"/>
          </p:cNvSpPr>
          <p:nvPr>
            <p:ph type="title"/>
          </p:nvPr>
        </p:nvSpPr>
        <p:spPr>
          <a:xfrm>
            <a:off x="1143000" y="381000"/>
            <a:ext cx="7162800" cy="533400"/>
          </a:xfrm>
        </p:spPr>
        <p:txBody>
          <a:bodyPr/>
          <a:lstStyle/>
          <a:p>
            <a:r>
              <a:rPr lang="en-US" altLang="zh-CN" sz="2000" b="1" dirty="0" smtClean="0"/>
              <a:t>4. Examples of state-based equipment qualification and DCS testability</a:t>
            </a:r>
            <a:endParaRPr lang="en-US" altLang="zh-CN" sz="2000" dirty="0" smtClean="0">
              <a:ea typeface="宋体" pitchFamily="2" charset="-122"/>
            </a:endParaRPr>
          </a:p>
        </p:txBody>
      </p:sp>
      <p:sp>
        <p:nvSpPr>
          <p:cNvPr id="2053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7924800" cy="914400"/>
          </a:xfrm>
        </p:spPr>
        <p:txBody>
          <a:bodyPr/>
          <a:lstStyle/>
          <a:p>
            <a:pPr>
              <a:buNone/>
            </a:pPr>
            <a:r>
              <a:rPr lang="en-US" altLang="zh-CN" sz="1400" dirty="0" smtClean="0">
                <a:ea typeface="宋体" pitchFamily="2" charset="-122"/>
              </a:rPr>
              <a:t>diagnostic information belongs to characteristic parameters , which abnormal status must be processed</a:t>
            </a:r>
          </a:p>
          <a:p>
            <a:pPr lvl="0"/>
            <a:r>
              <a:rPr lang="en-US" altLang="zh-CN" sz="1400" dirty="0" smtClean="0">
                <a:ea typeface="宋体" pitchFamily="2" charset="-122"/>
              </a:rPr>
              <a:t>Characteristic</a:t>
            </a:r>
            <a:r>
              <a:rPr lang="zh-CN" altLang="en-US" sz="1400" dirty="0" smtClean="0">
                <a:ea typeface="宋体" pitchFamily="2" charset="-122"/>
              </a:rPr>
              <a:t>：</a:t>
            </a:r>
            <a:endParaRPr lang="en-US" altLang="zh-CN" sz="1400" dirty="0" smtClean="0">
              <a:ea typeface="宋体" pitchFamily="2" charset="-122"/>
            </a:endParaRPr>
          </a:p>
          <a:p>
            <a:pPr lvl="1"/>
            <a:r>
              <a:rPr lang="en-US" sz="1400" dirty="0" smtClean="0"/>
              <a:t>Meet with the requirement of existing standard</a:t>
            </a:r>
            <a:endParaRPr lang="en-US" altLang="zh-CN" sz="1400" dirty="0" smtClean="0">
              <a:ea typeface="宋体" pitchFamily="2" charset="-122"/>
            </a:endParaRPr>
          </a:p>
          <a:p>
            <a:pPr lvl="1"/>
            <a:r>
              <a:rPr lang="en-US" altLang="zh-CN" sz="1400" dirty="0" smtClean="0">
                <a:ea typeface="宋体" pitchFamily="2" charset="-122"/>
              </a:rPr>
              <a:t>And can be realized by current technology level</a:t>
            </a:r>
          </a:p>
          <a:p>
            <a:pPr lvl="1"/>
            <a:r>
              <a:rPr lang="en-US" altLang="zh-CN" sz="1400" dirty="0" smtClean="0">
                <a:ea typeface="宋体" pitchFamily="2" charset="-122"/>
              </a:rPr>
              <a:t>And status information can be reported</a:t>
            </a:r>
            <a:endParaRPr lang="en-US" altLang="zh-CN" sz="800" dirty="0" smtClean="0">
              <a:ea typeface="宋体" pitchFamily="2" charset="-122"/>
            </a:endParaRPr>
          </a:p>
          <a:p>
            <a:r>
              <a:rPr lang="en-US" sz="1200" dirty="0" smtClean="0"/>
              <a:t>Example 1.1: Program exec</a:t>
            </a:r>
            <a:r>
              <a:rPr lang="en-US" sz="1200" dirty="0" smtClean="0"/>
              <a:t>ution state in </a:t>
            </a:r>
            <a:r>
              <a:rPr lang="en-US" altLang="zh-CN" sz="1200" dirty="0" smtClean="0"/>
              <a:t>intelligent</a:t>
            </a:r>
            <a:r>
              <a:rPr lang="en-US" sz="1200" dirty="0" smtClean="0"/>
              <a:t> boards </a:t>
            </a:r>
            <a:endParaRPr lang="zh-CN" altLang="en-US" sz="1200" dirty="0" smtClean="0"/>
          </a:p>
          <a:p>
            <a:endParaRPr lang="en-US" altLang="zh-CN" sz="1800" dirty="0" smtClean="0">
              <a:ea typeface="宋体" pitchFamily="2" charset="-122"/>
            </a:endParaRPr>
          </a:p>
          <a:p>
            <a:endParaRPr lang="en-US" altLang="zh-CN" sz="1800" dirty="0" smtClean="0">
              <a:ea typeface="宋体" pitchFamily="2" charset="-122"/>
            </a:endParaRPr>
          </a:p>
          <a:p>
            <a:endParaRPr lang="en-US" altLang="zh-CN" sz="1800" dirty="0" smtClean="0">
              <a:ea typeface="宋体" pitchFamily="2" charset="-122"/>
            </a:endParaRPr>
          </a:p>
          <a:p>
            <a:endParaRPr lang="en-US" altLang="zh-CN" sz="1000" dirty="0" smtClean="0">
              <a:ea typeface="宋体" pitchFamily="2" charset="-122"/>
            </a:endParaRPr>
          </a:p>
          <a:p>
            <a:endParaRPr lang="en-US" altLang="zh-CN" sz="1000" dirty="0" smtClean="0">
              <a:ea typeface="宋体" pitchFamily="2" charset="-122"/>
            </a:endParaRPr>
          </a:p>
          <a:p>
            <a:endParaRPr lang="en-US" altLang="zh-CN" sz="1000" dirty="0" smtClean="0">
              <a:ea typeface="宋体" pitchFamily="2" charset="-122"/>
            </a:endParaRPr>
          </a:p>
          <a:p>
            <a:r>
              <a:rPr lang="en-US" sz="1200" dirty="0" smtClean="0"/>
              <a:t>Example 1.2: Specially engineered safety features drive is in good or bad state</a:t>
            </a:r>
            <a:endParaRPr lang="en-US" altLang="zh-CN" sz="1200" dirty="0" smtClean="0">
              <a:ea typeface="宋体" pitchFamily="2" charset="-122"/>
            </a:endParaRPr>
          </a:p>
          <a:p>
            <a:pPr lvl="2"/>
            <a:endParaRPr lang="en-US" altLang="zh-CN" sz="1800" dirty="0" smtClean="0">
              <a:ea typeface="宋体" pitchFamily="2" charset="-122"/>
            </a:endParaRPr>
          </a:p>
          <a:p>
            <a:pPr lvl="1"/>
            <a:endParaRPr lang="en-US" altLang="zh-CN" sz="1800" dirty="0" smtClean="0">
              <a:ea typeface="宋体" pitchFamily="2" charset="-122"/>
            </a:endParaRPr>
          </a:p>
          <a:p>
            <a:pPr lvl="1"/>
            <a:endParaRPr lang="en-US" altLang="zh-CN" sz="1800" dirty="0" smtClean="0">
              <a:ea typeface="宋体" pitchFamily="2" charset="-122"/>
            </a:endParaRPr>
          </a:p>
          <a:p>
            <a:pPr lvl="1"/>
            <a:endParaRPr lang="en-US" altLang="zh-CN" sz="1200" dirty="0" smtClean="0">
              <a:ea typeface="宋体" pitchFamily="2" charset="-122"/>
            </a:endParaRPr>
          </a:p>
          <a:p>
            <a:endParaRPr lang="zh-CN" altLang="en-US" sz="1600" dirty="0" smtClean="0">
              <a:ea typeface="宋体" pitchFamily="2" charset="-122"/>
            </a:endParaRPr>
          </a:p>
          <a:p>
            <a:pPr lvl="1"/>
            <a:endParaRPr lang="zh-CN" altLang="en-US" sz="1400" dirty="0" smtClean="0">
              <a:ea typeface="宋体" pitchFamily="2" charset="-122"/>
            </a:endParaRPr>
          </a:p>
        </p:txBody>
      </p:sp>
      <p:sp>
        <p:nvSpPr>
          <p:cNvPr id="4" name="日期占位符 3"/>
          <p:cNvSpPr txBox="1">
            <a:spLocks noGrp="1"/>
          </p:cNvSpPr>
          <p:nvPr/>
        </p:nvSpPr>
        <p:spPr bwMode="gray">
          <a:xfrm>
            <a:off x="4876800" y="6604000"/>
            <a:ext cx="2514600" cy="228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fld id="{FCE26EA5-635C-46AD-844C-2A9E76DA40AF}" type="datetime1">
              <a:rPr lang="zh-CN" altLang="en-US" sz="1000" b="1">
                <a:solidFill>
                  <a:schemeClr val="tx1">
                    <a:lumMod val="60000"/>
                    <a:lumOff val="40000"/>
                  </a:schemeClr>
                </a:solidFill>
                <a:latin typeface="Verdana" pitchFamily="34" charset="0"/>
                <a:ea typeface="Gulim" pitchFamily="34" charset="-127"/>
              </a:rPr>
              <a:pPr eaLnBrk="1" hangingPunct="1">
                <a:defRPr/>
              </a:pPr>
              <a:t>2013-9-13</a:t>
            </a:fld>
            <a:endParaRPr lang="en-US" altLang="ko-KR" sz="1000" b="1" dirty="0">
              <a:solidFill>
                <a:schemeClr val="tx1">
                  <a:lumMod val="60000"/>
                  <a:lumOff val="40000"/>
                </a:schemeClr>
              </a:solidFill>
              <a:latin typeface="Verdana" pitchFamily="34" charset="0"/>
              <a:ea typeface="Gulim" pitchFamily="34" charset="-127"/>
            </a:endParaRPr>
          </a:p>
        </p:txBody>
      </p:sp>
      <p:sp>
        <p:nvSpPr>
          <p:cNvPr id="6" name="灯片编号占位符 5"/>
          <p:cNvSpPr txBox="1">
            <a:spLocks noGrp="1"/>
          </p:cNvSpPr>
          <p:nvPr/>
        </p:nvSpPr>
        <p:spPr bwMode="gray">
          <a:xfrm>
            <a:off x="7543800" y="6591300"/>
            <a:ext cx="533400" cy="266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fld id="{0CEA49E0-7A6B-4089-9B19-1B69B2657B55}" type="slidenum">
              <a:rPr lang="ko-KR" altLang="en-US" sz="1000" b="1">
                <a:solidFill>
                  <a:schemeClr val="tx1">
                    <a:lumMod val="60000"/>
                    <a:lumOff val="40000"/>
                  </a:schemeClr>
                </a:solidFill>
                <a:latin typeface="Verdana" pitchFamily="34" charset="0"/>
                <a:ea typeface="Gulim" pitchFamily="34" charset="-127"/>
              </a:rPr>
              <a:pPr algn="ctr" eaLnBrk="1" hangingPunct="1">
                <a:defRPr/>
              </a:pPr>
              <a:t>12</a:t>
            </a:fld>
            <a:endParaRPr lang="en-US" altLang="ko-KR" sz="1000" b="1" dirty="0">
              <a:solidFill>
                <a:schemeClr val="tx1">
                  <a:lumMod val="60000"/>
                  <a:lumOff val="40000"/>
                </a:schemeClr>
              </a:solidFill>
              <a:latin typeface="Verdana" pitchFamily="34" charset="0"/>
              <a:ea typeface="Gulim" pitchFamily="34" charset="-127"/>
            </a:endParaRPr>
          </a:p>
        </p:txBody>
      </p:sp>
      <p:sp>
        <p:nvSpPr>
          <p:cNvPr id="2056" name="Rectangle 62"/>
          <p:cNvSpPr>
            <a:spLocks noChangeArrowheads="1"/>
          </p:cNvSpPr>
          <p:nvPr/>
        </p:nvSpPr>
        <p:spPr bwMode="auto">
          <a:xfrm>
            <a:off x="9906000" y="7315200"/>
            <a:ext cx="2241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>
                <a:ea typeface="宋体" pitchFamily="2" charset="-122"/>
              </a:rPr>
              <a:t>维护状态区相应数据</a:t>
            </a:r>
          </a:p>
        </p:txBody>
      </p:sp>
      <p:sp>
        <p:nvSpPr>
          <p:cNvPr id="7" name="圆角矩形 6"/>
          <p:cNvSpPr/>
          <p:nvPr/>
        </p:nvSpPr>
        <p:spPr bwMode="auto">
          <a:xfrm>
            <a:off x="685800" y="1066800"/>
            <a:ext cx="5257800" cy="381000"/>
          </a:xfrm>
          <a:prstGeom prst="round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r>
              <a:rPr lang="en-US" altLang="zh-CN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4.3 </a:t>
            </a:r>
            <a:r>
              <a:rPr lang="zh-CN" alt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例子  </a:t>
            </a:r>
            <a:r>
              <a:rPr lang="en-US" altLang="zh-CN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1——</a:t>
            </a:r>
            <a:r>
              <a:rPr lang="zh-CN" alt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既有标准符合基于状态的设备鉴定</a:t>
            </a:r>
          </a:p>
        </p:txBody>
      </p:sp>
      <p:graphicFrame>
        <p:nvGraphicFramePr>
          <p:cNvPr id="2050" name="内容占位符 6"/>
          <p:cNvGraphicFramePr>
            <a:graphicFrameLocks noChangeAspect="1"/>
          </p:cNvGraphicFramePr>
          <p:nvPr/>
        </p:nvGraphicFramePr>
        <p:xfrm>
          <a:off x="1295400" y="3352800"/>
          <a:ext cx="4343400" cy="1371600"/>
        </p:xfrm>
        <a:graphic>
          <a:graphicData uri="http://schemas.openxmlformats.org/presentationml/2006/ole">
            <p:oleObj spid="_x0000_s34818" name="Visio" r:id="rId3" imgW="3310509" imgH="1618488" progId="Visio.Drawing.11">
              <p:embed/>
            </p:oleObj>
          </a:graphicData>
        </a:graphic>
      </p:graphicFrame>
      <p:graphicFrame>
        <p:nvGraphicFramePr>
          <p:cNvPr id="2051" name="Object 8"/>
          <p:cNvGraphicFramePr>
            <a:graphicFrameLocks noChangeAspect="1"/>
          </p:cNvGraphicFramePr>
          <p:nvPr/>
        </p:nvGraphicFramePr>
        <p:xfrm>
          <a:off x="1295400" y="5105400"/>
          <a:ext cx="4419600" cy="1655763"/>
        </p:xfrm>
        <a:graphic>
          <a:graphicData uri="http://schemas.openxmlformats.org/presentationml/2006/ole">
            <p:oleObj spid="_x0000_s34819" name="Visio" r:id="rId4" imgW="3310509" imgH="1618488" progId="Visio.Drawing.11">
              <p:embed/>
            </p:oleObj>
          </a:graphicData>
        </a:graphic>
      </p:graphicFrame>
      <p:sp>
        <p:nvSpPr>
          <p:cNvPr id="10" name="圆角矩形 9"/>
          <p:cNvSpPr/>
          <p:nvPr/>
        </p:nvSpPr>
        <p:spPr bwMode="auto">
          <a:xfrm>
            <a:off x="152400" y="1066800"/>
            <a:ext cx="7772400" cy="381000"/>
          </a:xfrm>
          <a:prstGeom prst="round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r>
              <a:rPr lang="en-US" altLang="zh-CN" sz="1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4.3 </a:t>
            </a:r>
            <a:r>
              <a:rPr lang="en-US" altLang="zh-CN" sz="1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Example</a:t>
            </a:r>
            <a:r>
              <a:rPr lang="zh-CN" altLang="en-US" sz="1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</a:t>
            </a:r>
            <a:r>
              <a:rPr lang="en-US" altLang="zh-CN" sz="1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1—The existing standard is conform to state-based equipment qualification</a:t>
            </a:r>
            <a:endParaRPr lang="zh-CN" altLang="en-US" sz="1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>
          <a:xfrm>
            <a:off x="1143000" y="381000"/>
            <a:ext cx="7696200" cy="533400"/>
          </a:xfrm>
        </p:spPr>
        <p:txBody>
          <a:bodyPr/>
          <a:lstStyle/>
          <a:p>
            <a:r>
              <a:rPr lang="en-US" altLang="zh-CN" sz="2000" b="1" dirty="0" smtClean="0"/>
              <a:t>4. Examples of state-based equipment qualification and DCS testability</a:t>
            </a:r>
            <a:endParaRPr lang="en-US" altLang="zh-CN" sz="2000" dirty="0" smtClean="0">
              <a:ea typeface="宋体" pitchFamily="2" charset="-122"/>
            </a:endParaRP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28600" y="1524000"/>
            <a:ext cx="7772400" cy="914400"/>
          </a:xfrm>
        </p:spPr>
        <p:txBody>
          <a:bodyPr/>
          <a:lstStyle/>
          <a:p>
            <a:pPr>
              <a:buNone/>
            </a:pPr>
            <a:r>
              <a:rPr lang="en-US" sz="1400" dirty="0" smtClean="0"/>
              <a:t>diagnostic information belongs to characteristic parameters, diagnostic information is not reported</a:t>
            </a:r>
            <a:endParaRPr lang="en-US" altLang="zh-CN" sz="1400" dirty="0" smtClean="0">
              <a:ea typeface="宋体" pitchFamily="2" charset="-122"/>
            </a:endParaRPr>
          </a:p>
          <a:p>
            <a:r>
              <a:rPr lang="en-US" altLang="zh-CN" sz="1200" dirty="0" smtClean="0">
                <a:ea typeface="宋体" pitchFamily="2" charset="-122"/>
              </a:rPr>
              <a:t>Characteristic </a:t>
            </a:r>
            <a:r>
              <a:rPr lang="zh-CN" altLang="en-US" sz="1200" dirty="0" smtClean="0">
                <a:ea typeface="宋体" pitchFamily="2" charset="-122"/>
              </a:rPr>
              <a:t>：</a:t>
            </a:r>
            <a:endParaRPr lang="en-US" altLang="zh-CN" sz="1200" dirty="0" smtClean="0">
              <a:ea typeface="宋体" pitchFamily="2" charset="-122"/>
            </a:endParaRPr>
          </a:p>
          <a:p>
            <a:pPr lvl="1"/>
            <a:r>
              <a:rPr lang="en-US" sz="1200" dirty="0" smtClean="0"/>
              <a:t>Meet with the requirement of existing standard</a:t>
            </a:r>
            <a:endParaRPr lang="en-US" altLang="zh-CN" sz="1200" dirty="0" smtClean="0">
              <a:ea typeface="宋体" pitchFamily="2" charset="-122"/>
            </a:endParaRPr>
          </a:p>
          <a:p>
            <a:pPr lvl="1"/>
            <a:r>
              <a:rPr lang="en-US" sz="1200" dirty="0" smtClean="0"/>
              <a:t>And can be realized by current technology level</a:t>
            </a:r>
            <a:endParaRPr lang="en-US" altLang="zh-CN" sz="1200" dirty="0" smtClean="0">
              <a:ea typeface="宋体" pitchFamily="2" charset="-122"/>
            </a:endParaRPr>
          </a:p>
          <a:p>
            <a:pPr lvl="1"/>
            <a:r>
              <a:rPr lang="en-US" sz="1200" dirty="0" smtClean="0"/>
              <a:t>Status information is not reported</a:t>
            </a:r>
            <a:endParaRPr lang="en-US" altLang="zh-CN" sz="1200" dirty="0" smtClean="0">
              <a:ea typeface="宋体" pitchFamily="2" charset="-122"/>
            </a:endParaRPr>
          </a:p>
          <a:p>
            <a:r>
              <a:rPr lang="en-US" sz="1400" dirty="0" smtClean="0"/>
              <a:t>Example 2: Flow control in network(RPR) </a:t>
            </a:r>
            <a:endParaRPr lang="en-US" altLang="zh-CN" sz="1400" dirty="0" smtClean="0">
              <a:ea typeface="宋体" pitchFamily="2" charset="-122"/>
            </a:endParaRPr>
          </a:p>
          <a:p>
            <a:pPr lvl="1">
              <a:buNone/>
            </a:pPr>
            <a:endParaRPr lang="en-US" altLang="zh-CN" sz="1800" dirty="0" smtClean="0">
              <a:ea typeface="宋体" pitchFamily="2" charset="-122"/>
            </a:endParaRPr>
          </a:p>
          <a:p>
            <a:pPr lvl="1"/>
            <a:endParaRPr lang="en-US" altLang="zh-CN" sz="1200" dirty="0" smtClean="0">
              <a:ea typeface="宋体" pitchFamily="2" charset="-122"/>
            </a:endParaRPr>
          </a:p>
          <a:p>
            <a:endParaRPr lang="zh-CN" altLang="en-US" sz="1600" dirty="0" smtClean="0">
              <a:ea typeface="宋体" pitchFamily="2" charset="-122"/>
            </a:endParaRPr>
          </a:p>
          <a:p>
            <a:pPr lvl="1"/>
            <a:endParaRPr lang="zh-CN" altLang="en-US" sz="1400" dirty="0" smtClean="0">
              <a:ea typeface="宋体" pitchFamily="2" charset="-122"/>
            </a:endParaRPr>
          </a:p>
        </p:txBody>
      </p:sp>
      <p:sp>
        <p:nvSpPr>
          <p:cNvPr id="4" name="日期占位符 3"/>
          <p:cNvSpPr txBox="1">
            <a:spLocks noGrp="1"/>
          </p:cNvSpPr>
          <p:nvPr/>
        </p:nvSpPr>
        <p:spPr bwMode="gray">
          <a:xfrm>
            <a:off x="4876800" y="6604000"/>
            <a:ext cx="2514600" cy="228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fld id="{FCE26EA5-635C-46AD-844C-2A9E76DA40AF}" type="datetime1">
              <a:rPr lang="zh-CN" altLang="en-US" sz="1000" b="1">
                <a:solidFill>
                  <a:schemeClr val="tx1">
                    <a:lumMod val="60000"/>
                    <a:lumOff val="40000"/>
                  </a:schemeClr>
                </a:solidFill>
                <a:latin typeface="Verdana" pitchFamily="34" charset="0"/>
                <a:ea typeface="Gulim" pitchFamily="34" charset="-127"/>
              </a:rPr>
              <a:pPr eaLnBrk="1" hangingPunct="1">
                <a:defRPr/>
              </a:pPr>
              <a:t>2013-9-13</a:t>
            </a:fld>
            <a:endParaRPr lang="en-US" altLang="ko-KR" sz="1000" b="1" dirty="0">
              <a:solidFill>
                <a:schemeClr val="tx1">
                  <a:lumMod val="60000"/>
                  <a:lumOff val="40000"/>
                </a:schemeClr>
              </a:solidFill>
              <a:latin typeface="Verdana" pitchFamily="34" charset="0"/>
              <a:ea typeface="Gulim" pitchFamily="34" charset="-127"/>
            </a:endParaRPr>
          </a:p>
        </p:txBody>
      </p:sp>
      <p:sp>
        <p:nvSpPr>
          <p:cNvPr id="6" name="灯片编号占位符 5"/>
          <p:cNvSpPr txBox="1">
            <a:spLocks noGrp="1"/>
          </p:cNvSpPr>
          <p:nvPr/>
        </p:nvSpPr>
        <p:spPr bwMode="gray">
          <a:xfrm>
            <a:off x="7543800" y="6591300"/>
            <a:ext cx="533400" cy="266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fld id="{BA246514-9C6F-4A72-9DFE-065925EEDB06}" type="slidenum">
              <a:rPr lang="ko-KR" altLang="en-US" sz="1000" b="1">
                <a:solidFill>
                  <a:schemeClr val="tx1">
                    <a:lumMod val="60000"/>
                    <a:lumOff val="40000"/>
                  </a:schemeClr>
                </a:solidFill>
                <a:latin typeface="Verdana" pitchFamily="34" charset="0"/>
                <a:ea typeface="Gulim" pitchFamily="34" charset="-127"/>
              </a:rPr>
              <a:pPr algn="ctr" eaLnBrk="1" hangingPunct="1">
                <a:defRPr/>
              </a:pPr>
              <a:t>13</a:t>
            </a:fld>
            <a:endParaRPr lang="en-US" altLang="ko-KR" sz="1000" b="1" dirty="0">
              <a:solidFill>
                <a:schemeClr val="tx1">
                  <a:lumMod val="60000"/>
                  <a:lumOff val="40000"/>
                </a:schemeClr>
              </a:solidFill>
              <a:latin typeface="Verdana" pitchFamily="34" charset="0"/>
              <a:ea typeface="Gulim" pitchFamily="34" charset="-127"/>
            </a:endParaRPr>
          </a:p>
        </p:txBody>
      </p:sp>
      <p:sp>
        <p:nvSpPr>
          <p:cNvPr id="3079" name="Rectangle 62"/>
          <p:cNvSpPr>
            <a:spLocks noChangeArrowheads="1"/>
          </p:cNvSpPr>
          <p:nvPr/>
        </p:nvSpPr>
        <p:spPr bwMode="auto">
          <a:xfrm>
            <a:off x="9906000" y="7315200"/>
            <a:ext cx="2241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>
                <a:ea typeface="宋体" pitchFamily="2" charset="-122"/>
              </a:rPr>
              <a:t>维护状态区相应数据</a:t>
            </a:r>
          </a:p>
        </p:txBody>
      </p:sp>
      <p:sp>
        <p:nvSpPr>
          <p:cNvPr id="7" name="圆角矩形 6"/>
          <p:cNvSpPr/>
          <p:nvPr/>
        </p:nvSpPr>
        <p:spPr bwMode="auto">
          <a:xfrm>
            <a:off x="152400" y="1143000"/>
            <a:ext cx="8001000" cy="381000"/>
          </a:xfrm>
          <a:prstGeom prst="round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r>
              <a:rPr lang="en-US" altLang="zh-CN" sz="1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4.3 Example 2-- The existing standard is not conform to state-based equipment qualification</a:t>
            </a:r>
            <a:endParaRPr lang="zh-CN" altLang="en-US" sz="1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aphicFrame>
        <p:nvGraphicFramePr>
          <p:cNvPr id="3074" name="Object 7"/>
          <p:cNvGraphicFramePr>
            <a:graphicFrameLocks noChangeAspect="1"/>
          </p:cNvGraphicFramePr>
          <p:nvPr/>
        </p:nvGraphicFramePr>
        <p:xfrm>
          <a:off x="1143000" y="3276600"/>
          <a:ext cx="4845315" cy="2895600"/>
        </p:xfrm>
        <a:graphic>
          <a:graphicData uri="http://schemas.openxmlformats.org/presentationml/2006/ole">
            <p:oleObj spid="_x0000_s35842" name="Visio" r:id="rId3" imgW="3310509" imgH="1978533" progId="Visio.Drawing.11">
              <p:embed/>
            </p:oleObj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>
          <a:xfrm>
            <a:off x="1143000" y="381000"/>
            <a:ext cx="7315200" cy="533400"/>
          </a:xfrm>
        </p:spPr>
        <p:txBody>
          <a:bodyPr/>
          <a:lstStyle/>
          <a:p>
            <a:r>
              <a:rPr lang="en-US" altLang="zh-CN" sz="2000" b="1" dirty="0" smtClean="0"/>
              <a:t>4. Examples of state-based equipment qualification and DCS testability</a:t>
            </a:r>
            <a:endParaRPr lang="en-US" altLang="zh-CN" sz="2000" dirty="0" smtClean="0">
              <a:ea typeface="宋体" pitchFamily="2" charset="-122"/>
            </a:endParaRP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52400" y="1676400"/>
            <a:ext cx="7772400" cy="914400"/>
          </a:xfrm>
        </p:spPr>
        <p:txBody>
          <a:bodyPr/>
          <a:lstStyle/>
          <a:p>
            <a:pPr>
              <a:buNone/>
            </a:pPr>
            <a:r>
              <a:rPr lang="en-US" sz="1400" dirty="0" smtClean="0"/>
              <a:t>diagnostic information belongs to characteristic parameters, but some diagnosis is not complete, the corresponding diagnostic information is not reported</a:t>
            </a:r>
            <a:endParaRPr lang="en-US" altLang="zh-CN" sz="1400" dirty="0" smtClean="0">
              <a:ea typeface="宋体" pitchFamily="2" charset="-122"/>
            </a:endParaRPr>
          </a:p>
          <a:p>
            <a:r>
              <a:rPr lang="en-US" altLang="zh-CN" sz="1400" dirty="0" smtClean="0">
                <a:ea typeface="宋体" pitchFamily="2" charset="-122"/>
              </a:rPr>
              <a:t>Characteristic</a:t>
            </a:r>
            <a:r>
              <a:rPr lang="zh-CN" altLang="en-US" sz="1400" dirty="0" smtClean="0">
                <a:ea typeface="宋体" pitchFamily="2" charset="-122"/>
              </a:rPr>
              <a:t>：</a:t>
            </a:r>
            <a:endParaRPr lang="en-US" altLang="zh-CN" sz="1400" dirty="0" smtClean="0">
              <a:ea typeface="宋体" pitchFamily="2" charset="-122"/>
            </a:endParaRPr>
          </a:p>
          <a:p>
            <a:pPr lvl="1"/>
            <a:r>
              <a:rPr lang="en-US" sz="1200" dirty="0" smtClean="0"/>
              <a:t>Meet with the requirement of existing standard</a:t>
            </a:r>
            <a:endParaRPr lang="en-US" altLang="zh-CN" sz="1200" dirty="0" smtClean="0">
              <a:ea typeface="宋体" pitchFamily="2" charset="-122"/>
            </a:endParaRPr>
          </a:p>
          <a:p>
            <a:pPr lvl="1"/>
            <a:r>
              <a:rPr lang="en-US" sz="1200" dirty="0" smtClean="0"/>
              <a:t>And can be realized by current technology level</a:t>
            </a:r>
            <a:endParaRPr lang="en-US" altLang="zh-CN" sz="1200" dirty="0" smtClean="0">
              <a:ea typeface="宋体" pitchFamily="2" charset="-122"/>
            </a:endParaRPr>
          </a:p>
          <a:p>
            <a:pPr lvl="1"/>
            <a:r>
              <a:rPr lang="en-US" sz="1200" dirty="0" smtClean="0"/>
              <a:t>Diagnosis is not comprehensive which lead to cannot report all status information</a:t>
            </a:r>
            <a:endParaRPr lang="en-US" altLang="zh-CN" sz="1200" dirty="0" smtClean="0">
              <a:ea typeface="宋体" pitchFamily="2" charset="-122"/>
            </a:endParaRPr>
          </a:p>
          <a:p>
            <a:r>
              <a:rPr lang="en-US" altLang="zh-CN" sz="1400" dirty="0" smtClean="0">
                <a:ea typeface="宋体" pitchFamily="2" charset="-122"/>
              </a:rPr>
              <a:t>Example 3: RAM diagnosis in the </a:t>
            </a:r>
            <a:r>
              <a:rPr lang="en-US" altLang="zh-CN" sz="1400" dirty="0" smtClean="0"/>
              <a:t>intelligent</a:t>
            </a:r>
            <a:r>
              <a:rPr lang="en-US" altLang="zh-CN" sz="1400" dirty="0" smtClean="0">
                <a:ea typeface="宋体" pitchFamily="2" charset="-122"/>
              </a:rPr>
              <a:t> </a:t>
            </a:r>
            <a:r>
              <a:rPr lang="en-US" altLang="zh-CN" sz="1400" dirty="0" smtClean="0">
                <a:ea typeface="宋体" pitchFamily="2" charset="-122"/>
              </a:rPr>
              <a:t>board</a:t>
            </a:r>
          </a:p>
          <a:p>
            <a:pPr lvl="2"/>
            <a:endParaRPr lang="en-US" altLang="zh-CN" sz="1800" dirty="0" smtClean="0">
              <a:ea typeface="宋体" pitchFamily="2" charset="-122"/>
            </a:endParaRPr>
          </a:p>
          <a:p>
            <a:pPr lvl="1">
              <a:buNone/>
            </a:pPr>
            <a:endParaRPr lang="en-US" altLang="zh-CN" sz="1800" dirty="0" smtClean="0">
              <a:ea typeface="宋体" pitchFamily="2" charset="-122"/>
            </a:endParaRPr>
          </a:p>
          <a:p>
            <a:pPr lvl="1"/>
            <a:endParaRPr lang="en-US" altLang="zh-CN" sz="1200" dirty="0" smtClean="0">
              <a:ea typeface="宋体" pitchFamily="2" charset="-122"/>
            </a:endParaRPr>
          </a:p>
          <a:p>
            <a:endParaRPr lang="zh-CN" altLang="en-US" sz="1600" dirty="0" smtClean="0">
              <a:ea typeface="宋体" pitchFamily="2" charset="-122"/>
            </a:endParaRPr>
          </a:p>
          <a:p>
            <a:pPr lvl="1"/>
            <a:endParaRPr lang="zh-CN" altLang="en-US" sz="1400" dirty="0" smtClean="0">
              <a:ea typeface="宋体" pitchFamily="2" charset="-122"/>
            </a:endParaRPr>
          </a:p>
        </p:txBody>
      </p:sp>
      <p:sp>
        <p:nvSpPr>
          <p:cNvPr id="4" name="日期占位符 3"/>
          <p:cNvSpPr txBox="1">
            <a:spLocks noGrp="1"/>
          </p:cNvSpPr>
          <p:nvPr/>
        </p:nvSpPr>
        <p:spPr bwMode="gray">
          <a:xfrm>
            <a:off x="4876800" y="6604000"/>
            <a:ext cx="2514600" cy="228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fld id="{FCE26EA5-635C-46AD-844C-2A9E76DA40AF}" type="datetime1">
              <a:rPr lang="zh-CN" altLang="en-US" sz="1000" b="1">
                <a:solidFill>
                  <a:schemeClr val="tx1">
                    <a:lumMod val="60000"/>
                    <a:lumOff val="40000"/>
                  </a:schemeClr>
                </a:solidFill>
                <a:latin typeface="Verdana" pitchFamily="34" charset="0"/>
                <a:ea typeface="Gulim" pitchFamily="34" charset="-127"/>
              </a:rPr>
              <a:pPr eaLnBrk="1" hangingPunct="1">
                <a:defRPr/>
              </a:pPr>
              <a:t>2013-9-13</a:t>
            </a:fld>
            <a:endParaRPr lang="en-US" altLang="ko-KR" sz="1000" b="1" dirty="0">
              <a:solidFill>
                <a:schemeClr val="tx1">
                  <a:lumMod val="60000"/>
                  <a:lumOff val="40000"/>
                </a:schemeClr>
              </a:solidFill>
              <a:latin typeface="Verdana" pitchFamily="34" charset="0"/>
              <a:ea typeface="Gulim" pitchFamily="34" charset="-127"/>
            </a:endParaRPr>
          </a:p>
        </p:txBody>
      </p:sp>
      <p:sp>
        <p:nvSpPr>
          <p:cNvPr id="6" name="灯片编号占位符 5"/>
          <p:cNvSpPr txBox="1">
            <a:spLocks noGrp="1"/>
          </p:cNvSpPr>
          <p:nvPr/>
        </p:nvSpPr>
        <p:spPr bwMode="gray">
          <a:xfrm>
            <a:off x="7543800" y="6591300"/>
            <a:ext cx="533400" cy="266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fld id="{35F03E2F-9835-4761-8336-8190BCB7E67A}" type="slidenum">
              <a:rPr lang="ko-KR" altLang="en-US" sz="1000" b="1">
                <a:solidFill>
                  <a:schemeClr val="tx1">
                    <a:lumMod val="60000"/>
                    <a:lumOff val="40000"/>
                  </a:schemeClr>
                </a:solidFill>
                <a:latin typeface="Verdana" pitchFamily="34" charset="0"/>
                <a:ea typeface="Gulim" pitchFamily="34" charset="-127"/>
              </a:rPr>
              <a:pPr algn="ctr" eaLnBrk="1" hangingPunct="1">
                <a:defRPr/>
              </a:pPr>
              <a:t>14</a:t>
            </a:fld>
            <a:endParaRPr lang="en-US" altLang="ko-KR" sz="1000" b="1" dirty="0">
              <a:solidFill>
                <a:schemeClr val="tx1">
                  <a:lumMod val="60000"/>
                  <a:lumOff val="40000"/>
                </a:schemeClr>
              </a:solidFill>
              <a:latin typeface="Verdana" pitchFamily="34" charset="0"/>
              <a:ea typeface="Gulim" pitchFamily="34" charset="-127"/>
            </a:endParaRPr>
          </a:p>
        </p:txBody>
      </p:sp>
      <p:sp>
        <p:nvSpPr>
          <p:cNvPr id="4103" name="Rectangle 62"/>
          <p:cNvSpPr>
            <a:spLocks noChangeArrowheads="1"/>
          </p:cNvSpPr>
          <p:nvPr/>
        </p:nvSpPr>
        <p:spPr bwMode="auto">
          <a:xfrm>
            <a:off x="9906000" y="7315200"/>
            <a:ext cx="2241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>
                <a:ea typeface="宋体" pitchFamily="2" charset="-122"/>
              </a:rPr>
              <a:t>维护状态区相应数据</a:t>
            </a:r>
          </a:p>
        </p:txBody>
      </p:sp>
      <p:sp>
        <p:nvSpPr>
          <p:cNvPr id="8" name="圆角矩形 7"/>
          <p:cNvSpPr/>
          <p:nvPr/>
        </p:nvSpPr>
        <p:spPr bwMode="auto">
          <a:xfrm>
            <a:off x="152400" y="1143000"/>
            <a:ext cx="7620000" cy="381000"/>
          </a:xfrm>
          <a:prstGeom prst="round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r>
              <a:rPr lang="en-US" altLang="zh-CN" sz="1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4.3 Example 3 - existing standard does not meet with state-based equipment qualification</a:t>
            </a:r>
            <a:endParaRPr lang="zh-CN" altLang="en-US" sz="1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aphicFrame>
        <p:nvGraphicFramePr>
          <p:cNvPr id="4098" name="内容占位符 6"/>
          <p:cNvGraphicFramePr>
            <a:graphicFrameLocks noChangeAspect="1"/>
          </p:cNvGraphicFramePr>
          <p:nvPr>
            <p:ph idx="1"/>
          </p:nvPr>
        </p:nvGraphicFramePr>
        <p:xfrm>
          <a:off x="1219200" y="4038600"/>
          <a:ext cx="4405313" cy="1755775"/>
        </p:xfrm>
        <a:graphic>
          <a:graphicData uri="http://schemas.openxmlformats.org/presentationml/2006/ole">
            <p:oleObj spid="_x0000_s36866" name="Visio" r:id="rId3" imgW="3310509" imgH="1618488" progId="Visio.Drawing.11">
              <p:embed/>
            </p:oleObj>
          </a:graphicData>
        </a:graphic>
      </p:graphicFrame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362200" y="5105400"/>
            <a:ext cx="441325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4400">
                <a:solidFill>
                  <a:srgbClr val="FF0000"/>
                </a:solidFill>
                <a:ea typeface="宋体" pitchFamily="2" charset="-122"/>
              </a:rPr>
              <a:t>×</a:t>
            </a:r>
            <a:endParaRPr lang="zh-CN" altLang="en-US" sz="4400">
              <a:solidFill>
                <a:srgbClr val="FF0000"/>
              </a:solidFill>
              <a:ea typeface="宋体" pitchFamily="2" charset="-122"/>
            </a:endParaRPr>
          </a:p>
        </p:txBody>
      </p:sp>
      <p:sp>
        <p:nvSpPr>
          <p:cNvPr id="12" name="圆角矩形标注 11"/>
          <p:cNvSpPr>
            <a:spLocks noChangeArrowheads="1"/>
          </p:cNvSpPr>
          <p:nvPr/>
        </p:nvSpPr>
        <p:spPr bwMode="auto">
          <a:xfrm>
            <a:off x="2971800" y="5791200"/>
            <a:ext cx="2667000" cy="914400"/>
          </a:xfrm>
          <a:prstGeom prst="wedgeRoundRectCallout">
            <a:avLst>
              <a:gd name="adj1" fmla="val -64056"/>
              <a:gd name="adj2" fmla="val -61676"/>
              <a:gd name="adj3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0" lvl="2"/>
            <a:r>
              <a:rPr lang="en-US" sz="1600" dirty="0" smtClean="0"/>
              <a:t>Without diagnosis of stack area, abnormal state cannot be reported</a:t>
            </a:r>
            <a:endParaRPr lang="en-US" altLang="zh-CN" sz="1600" dirty="0"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allAtOnce"/>
      <p:bldP spid="12" grpId="0" build="allAtOnce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28600" y="1828800"/>
            <a:ext cx="7620000" cy="914400"/>
          </a:xfrm>
        </p:spPr>
        <p:txBody>
          <a:bodyPr/>
          <a:lstStyle/>
          <a:p>
            <a:pPr>
              <a:buNone/>
            </a:pPr>
            <a:r>
              <a:rPr lang="en-US" altLang="zh-CN" sz="1400" dirty="0" smtClean="0">
                <a:ea typeface="宋体" pitchFamily="2" charset="-122"/>
              </a:rPr>
              <a:t>Characteristic parameter is not necessarily limited to self-diagnostic required by standards</a:t>
            </a:r>
            <a:endParaRPr lang="en-US" altLang="zh-CN" sz="1800" dirty="0" smtClean="0">
              <a:ea typeface="宋体" pitchFamily="2" charset="-122"/>
            </a:endParaRPr>
          </a:p>
          <a:p>
            <a:pPr lvl="0"/>
            <a:r>
              <a:rPr lang="en-US" altLang="zh-CN" sz="1400" dirty="0" smtClean="0">
                <a:ea typeface="宋体" pitchFamily="2" charset="-122"/>
              </a:rPr>
              <a:t>Characteristic</a:t>
            </a:r>
            <a:r>
              <a:rPr lang="zh-CN" altLang="en-US" sz="1400" dirty="0" smtClean="0">
                <a:ea typeface="宋体" pitchFamily="2" charset="-122"/>
              </a:rPr>
              <a:t>：</a:t>
            </a:r>
            <a:endParaRPr lang="en-US" altLang="zh-CN" sz="1400" dirty="0" smtClean="0">
              <a:ea typeface="宋体" pitchFamily="2" charset="-122"/>
            </a:endParaRPr>
          </a:p>
          <a:p>
            <a:pPr lvl="1"/>
            <a:r>
              <a:rPr lang="en-US" altLang="zh-CN" sz="1200" dirty="0" smtClean="0">
                <a:ea typeface="宋体" pitchFamily="2" charset="-122"/>
              </a:rPr>
              <a:t>Existing standard have no requirements</a:t>
            </a:r>
          </a:p>
          <a:p>
            <a:pPr lvl="1"/>
            <a:r>
              <a:rPr lang="en-US" sz="1200" dirty="0" smtClean="0"/>
              <a:t>Or cannot be realized by current technology level</a:t>
            </a:r>
            <a:endParaRPr lang="en-US" altLang="zh-CN" sz="1200" dirty="0" smtClean="0">
              <a:ea typeface="宋体" pitchFamily="2" charset="-122"/>
            </a:endParaRPr>
          </a:p>
          <a:p>
            <a:pPr lvl="1"/>
            <a:r>
              <a:rPr lang="en-US" sz="1200" dirty="0" smtClean="0"/>
              <a:t>Or status information is not reported</a:t>
            </a:r>
            <a:endParaRPr lang="en-US" altLang="zh-CN" sz="1200" dirty="0" smtClean="0">
              <a:ea typeface="宋体" pitchFamily="2" charset="-122"/>
            </a:endParaRPr>
          </a:p>
          <a:p>
            <a:pPr>
              <a:buFont typeface="Wingdings" pitchFamily="2" charset="2"/>
              <a:buNone/>
            </a:pPr>
            <a:endParaRPr lang="en-US" altLang="zh-CN" sz="1800" dirty="0" smtClean="0">
              <a:ea typeface="宋体" pitchFamily="2" charset="-122"/>
            </a:endParaRPr>
          </a:p>
          <a:p>
            <a:r>
              <a:rPr lang="en-US" altLang="zh-CN" sz="1400" dirty="0" smtClean="0"/>
              <a:t>Example 4: temperature condition of processor chip in smart board</a:t>
            </a:r>
            <a:endParaRPr lang="en-US" altLang="zh-CN" sz="1400" dirty="0" smtClean="0">
              <a:ea typeface="宋体" pitchFamily="2" charset="-122"/>
            </a:endParaRPr>
          </a:p>
          <a:p>
            <a:endParaRPr lang="zh-CN" altLang="en-US" sz="1600" dirty="0" smtClean="0">
              <a:ea typeface="宋体" pitchFamily="2" charset="-122"/>
            </a:endParaRPr>
          </a:p>
          <a:p>
            <a:pPr lvl="1"/>
            <a:endParaRPr lang="zh-CN" altLang="en-US" sz="1400" dirty="0" smtClean="0">
              <a:ea typeface="宋体" pitchFamily="2" charset="-122"/>
            </a:endParaRPr>
          </a:p>
        </p:txBody>
      </p:sp>
      <p:sp>
        <p:nvSpPr>
          <p:cNvPr id="4" name="日期占位符 3"/>
          <p:cNvSpPr txBox="1">
            <a:spLocks noGrp="1"/>
          </p:cNvSpPr>
          <p:nvPr/>
        </p:nvSpPr>
        <p:spPr bwMode="gray">
          <a:xfrm>
            <a:off x="4876800" y="6604000"/>
            <a:ext cx="2514600" cy="228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fld id="{FCE26EA5-635C-46AD-844C-2A9E76DA40AF}" type="datetime1">
              <a:rPr lang="zh-CN" altLang="en-US" sz="1000" b="1">
                <a:solidFill>
                  <a:schemeClr val="tx1">
                    <a:lumMod val="60000"/>
                    <a:lumOff val="40000"/>
                  </a:schemeClr>
                </a:solidFill>
                <a:latin typeface="Verdana" pitchFamily="34" charset="0"/>
                <a:ea typeface="Gulim" pitchFamily="34" charset="-127"/>
              </a:rPr>
              <a:pPr eaLnBrk="1" hangingPunct="1">
                <a:defRPr/>
              </a:pPr>
              <a:t>2013-9-13</a:t>
            </a:fld>
            <a:endParaRPr lang="en-US" altLang="ko-KR" sz="1000" b="1" dirty="0">
              <a:solidFill>
                <a:schemeClr val="tx1">
                  <a:lumMod val="60000"/>
                  <a:lumOff val="40000"/>
                </a:schemeClr>
              </a:solidFill>
              <a:latin typeface="Verdana" pitchFamily="34" charset="0"/>
              <a:ea typeface="Gulim" pitchFamily="34" charset="-127"/>
            </a:endParaRPr>
          </a:p>
        </p:txBody>
      </p:sp>
      <p:sp>
        <p:nvSpPr>
          <p:cNvPr id="6" name="灯片编号占位符 5"/>
          <p:cNvSpPr txBox="1">
            <a:spLocks noGrp="1"/>
          </p:cNvSpPr>
          <p:nvPr/>
        </p:nvSpPr>
        <p:spPr bwMode="gray">
          <a:xfrm>
            <a:off x="7543800" y="6591300"/>
            <a:ext cx="533400" cy="266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fld id="{D191950F-FD98-46A5-91F5-A4DB6B2FEBF1}" type="slidenum">
              <a:rPr lang="ko-KR" altLang="en-US" sz="1000" b="1">
                <a:solidFill>
                  <a:schemeClr val="tx1">
                    <a:lumMod val="60000"/>
                    <a:lumOff val="40000"/>
                  </a:schemeClr>
                </a:solidFill>
                <a:latin typeface="Verdana" pitchFamily="34" charset="0"/>
                <a:ea typeface="Gulim" pitchFamily="34" charset="-127"/>
              </a:rPr>
              <a:pPr algn="ctr" eaLnBrk="1" hangingPunct="1">
                <a:defRPr/>
              </a:pPr>
              <a:t>15</a:t>
            </a:fld>
            <a:endParaRPr lang="en-US" altLang="ko-KR" sz="1000" b="1" dirty="0">
              <a:solidFill>
                <a:schemeClr val="tx1">
                  <a:lumMod val="60000"/>
                  <a:lumOff val="40000"/>
                </a:schemeClr>
              </a:solidFill>
              <a:latin typeface="Verdana" pitchFamily="34" charset="0"/>
              <a:ea typeface="Gulim" pitchFamily="34" charset="-127"/>
            </a:endParaRPr>
          </a:p>
        </p:txBody>
      </p:sp>
      <p:sp>
        <p:nvSpPr>
          <p:cNvPr id="5126" name="Rectangle 62"/>
          <p:cNvSpPr>
            <a:spLocks noChangeArrowheads="1"/>
          </p:cNvSpPr>
          <p:nvPr/>
        </p:nvSpPr>
        <p:spPr bwMode="auto">
          <a:xfrm>
            <a:off x="9906000" y="7315200"/>
            <a:ext cx="2241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>
                <a:ea typeface="宋体" pitchFamily="2" charset="-122"/>
              </a:rPr>
              <a:t>维护状态区相应数据</a:t>
            </a:r>
          </a:p>
        </p:txBody>
      </p:sp>
      <p:sp>
        <p:nvSpPr>
          <p:cNvPr id="7" name="圆角矩形 6"/>
          <p:cNvSpPr/>
          <p:nvPr/>
        </p:nvSpPr>
        <p:spPr bwMode="auto">
          <a:xfrm>
            <a:off x="457200" y="1143000"/>
            <a:ext cx="7391400" cy="381000"/>
          </a:xfrm>
          <a:prstGeom prst="round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r>
              <a:rPr lang="en-US" altLang="zh-CN" sz="1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4.3 Example 4 - beyond existing standards does not meet with state-based equipment qualification</a:t>
            </a:r>
            <a:endParaRPr lang="zh-CN" altLang="en-US" sz="1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aphicFrame>
        <p:nvGraphicFramePr>
          <p:cNvPr id="5122" name="Object 7"/>
          <p:cNvGraphicFramePr>
            <a:graphicFrameLocks noChangeAspect="1"/>
          </p:cNvGraphicFramePr>
          <p:nvPr/>
        </p:nvGraphicFramePr>
        <p:xfrm>
          <a:off x="1349375" y="4129088"/>
          <a:ext cx="4291013" cy="2003425"/>
        </p:xfrm>
        <a:graphic>
          <a:graphicData uri="http://schemas.openxmlformats.org/presentationml/2006/ole">
            <p:oleObj spid="_x0000_s37890" name="Visio" r:id="rId3" imgW="3451479" imgH="1609725" progId="Visio.Drawing.11">
              <p:embed/>
            </p:oleObj>
          </a:graphicData>
        </a:graphic>
      </p:graphicFrame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362200" y="4727575"/>
            <a:ext cx="441325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4400">
                <a:solidFill>
                  <a:srgbClr val="FF0000"/>
                </a:solidFill>
                <a:ea typeface="宋体" pitchFamily="2" charset="-122"/>
              </a:rPr>
              <a:t>×</a:t>
            </a:r>
            <a:endParaRPr lang="zh-CN" altLang="en-US" sz="4400">
              <a:solidFill>
                <a:srgbClr val="FF0000"/>
              </a:solidFill>
              <a:ea typeface="宋体" pitchFamily="2" charset="-122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3962400" y="4727575"/>
            <a:ext cx="441325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4400">
                <a:solidFill>
                  <a:srgbClr val="FF0000"/>
                </a:solidFill>
                <a:ea typeface="宋体" pitchFamily="2" charset="-122"/>
              </a:rPr>
              <a:t>×</a:t>
            </a:r>
            <a:endParaRPr lang="zh-CN" altLang="en-US" sz="4400">
              <a:solidFill>
                <a:srgbClr val="FF0000"/>
              </a:solidFill>
              <a:ea typeface="宋体" pitchFamily="2" charset="-122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3962400" y="5181600"/>
            <a:ext cx="441325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4400">
                <a:solidFill>
                  <a:srgbClr val="FF0000"/>
                </a:solidFill>
                <a:ea typeface="宋体" pitchFamily="2" charset="-122"/>
              </a:rPr>
              <a:t>×</a:t>
            </a:r>
            <a:endParaRPr lang="zh-CN" altLang="en-US" sz="4400">
              <a:solidFill>
                <a:srgbClr val="FF0000"/>
              </a:solidFill>
              <a:ea typeface="宋体" pitchFamily="2" charset="-122"/>
            </a:endParaRPr>
          </a:p>
        </p:txBody>
      </p:sp>
      <p:sp>
        <p:nvSpPr>
          <p:cNvPr id="13" name="Rectangle 3"/>
          <p:cNvSpPr>
            <a:spLocks noGrp="1" noChangeArrowheads="1"/>
          </p:cNvSpPr>
          <p:nvPr>
            <p:ph type="title"/>
          </p:nvPr>
        </p:nvSpPr>
        <p:spPr>
          <a:xfrm>
            <a:off x="1143000" y="381000"/>
            <a:ext cx="7315200" cy="533400"/>
          </a:xfrm>
        </p:spPr>
        <p:txBody>
          <a:bodyPr/>
          <a:lstStyle/>
          <a:p>
            <a:r>
              <a:rPr lang="en-US" altLang="zh-CN" sz="2000" b="1" dirty="0" smtClean="0"/>
              <a:t>4. Examples of state-based equipment qualification and DCS testability</a:t>
            </a:r>
            <a:endParaRPr lang="en-US" altLang="zh-CN" sz="2000" dirty="0" smtClean="0"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allAtOnce"/>
      <p:bldP spid="10" grpId="0" build="allAtOnce"/>
      <p:bldP spid="11" grpId="0" build="allAtOnce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28600" y="1676400"/>
            <a:ext cx="7620000" cy="914400"/>
          </a:xfrm>
        </p:spPr>
        <p:txBody>
          <a:bodyPr/>
          <a:lstStyle/>
          <a:p>
            <a:pPr>
              <a:buNone/>
            </a:pPr>
            <a:r>
              <a:rPr lang="en-US" sz="1400" dirty="0" smtClean="0"/>
              <a:t>Characteristic parameter is not necessarily processed as real-time monitoring information</a:t>
            </a:r>
            <a:endParaRPr lang="en-US" altLang="zh-CN" sz="1400" dirty="0" smtClean="0">
              <a:ea typeface="宋体" pitchFamily="2" charset="-122"/>
            </a:endParaRPr>
          </a:p>
          <a:p>
            <a:r>
              <a:rPr lang="en-US" altLang="zh-CN" sz="1400" dirty="0" smtClean="0">
                <a:ea typeface="宋体" pitchFamily="2" charset="-122"/>
              </a:rPr>
              <a:t>Characteristic </a:t>
            </a:r>
            <a:r>
              <a:rPr lang="zh-CN" altLang="en-US" sz="1400" dirty="0" smtClean="0">
                <a:ea typeface="宋体" pitchFamily="2" charset="-122"/>
              </a:rPr>
              <a:t>：</a:t>
            </a:r>
            <a:endParaRPr lang="en-US" altLang="zh-CN" sz="1400" dirty="0" smtClean="0">
              <a:ea typeface="宋体" pitchFamily="2" charset="-122"/>
            </a:endParaRPr>
          </a:p>
          <a:p>
            <a:pPr lvl="1"/>
            <a:r>
              <a:rPr lang="en-US" sz="1200" dirty="0" smtClean="0"/>
              <a:t>Existing standard have no requirements</a:t>
            </a:r>
            <a:endParaRPr lang="en-US" altLang="zh-CN" sz="1200" dirty="0" smtClean="0">
              <a:ea typeface="宋体" pitchFamily="2" charset="-122"/>
            </a:endParaRPr>
          </a:p>
          <a:p>
            <a:pPr lvl="1"/>
            <a:r>
              <a:rPr lang="en-US" sz="1200" dirty="0" smtClean="0"/>
              <a:t>Or cannot be realized by current technology level</a:t>
            </a:r>
            <a:endParaRPr lang="en-US" altLang="zh-CN" sz="1200" dirty="0" smtClean="0">
              <a:ea typeface="宋体" pitchFamily="2" charset="-122"/>
            </a:endParaRPr>
          </a:p>
          <a:p>
            <a:pPr lvl="1"/>
            <a:r>
              <a:rPr lang="en-US" sz="1200" dirty="0" smtClean="0"/>
              <a:t>Or status information cannot be reported</a:t>
            </a:r>
            <a:endParaRPr lang="en-US" altLang="zh-CN" sz="1200" dirty="0" smtClean="0">
              <a:ea typeface="宋体" pitchFamily="2" charset="-122"/>
            </a:endParaRPr>
          </a:p>
          <a:p>
            <a:pPr>
              <a:buFont typeface="Wingdings" pitchFamily="2" charset="2"/>
              <a:buNone/>
            </a:pPr>
            <a:endParaRPr lang="en-US" altLang="zh-CN" sz="1800" dirty="0" smtClean="0">
              <a:ea typeface="宋体" pitchFamily="2" charset="-122"/>
            </a:endParaRPr>
          </a:p>
          <a:p>
            <a:r>
              <a:rPr lang="en-US" sz="1400" dirty="0" smtClean="0"/>
              <a:t>Example 5:  number of </a:t>
            </a:r>
            <a:r>
              <a:rPr lang="en-US" altLang="zh-CN" sz="1400" dirty="0" smtClean="0"/>
              <a:t>malfunction </a:t>
            </a:r>
            <a:r>
              <a:rPr lang="en-US" sz="1400" dirty="0" smtClean="0"/>
              <a:t>in </a:t>
            </a:r>
            <a:r>
              <a:rPr lang="en-US" altLang="zh-CN" sz="1400" dirty="0" smtClean="0"/>
              <a:t>DO </a:t>
            </a:r>
            <a:r>
              <a:rPr lang="en-US" sz="1400" dirty="0" smtClean="0"/>
              <a:t>board</a:t>
            </a:r>
            <a:endParaRPr lang="en-US" altLang="zh-CN" sz="1400" dirty="0" smtClean="0">
              <a:ea typeface="宋体" pitchFamily="2" charset="-122"/>
            </a:endParaRPr>
          </a:p>
          <a:p>
            <a:endParaRPr lang="en-US" altLang="zh-CN" sz="1800" dirty="0" smtClean="0">
              <a:ea typeface="宋体" pitchFamily="2" charset="-122"/>
            </a:endParaRPr>
          </a:p>
          <a:p>
            <a:pPr lvl="1"/>
            <a:endParaRPr lang="en-US" altLang="zh-CN" sz="1200" dirty="0" smtClean="0">
              <a:ea typeface="宋体" pitchFamily="2" charset="-122"/>
            </a:endParaRPr>
          </a:p>
          <a:p>
            <a:endParaRPr lang="zh-CN" altLang="en-US" sz="1600" dirty="0" smtClean="0">
              <a:ea typeface="宋体" pitchFamily="2" charset="-122"/>
            </a:endParaRPr>
          </a:p>
          <a:p>
            <a:pPr lvl="1"/>
            <a:endParaRPr lang="zh-CN" altLang="en-US" sz="1400" dirty="0" smtClean="0">
              <a:ea typeface="宋体" pitchFamily="2" charset="-122"/>
            </a:endParaRPr>
          </a:p>
        </p:txBody>
      </p:sp>
      <p:sp>
        <p:nvSpPr>
          <p:cNvPr id="4" name="日期占位符 3"/>
          <p:cNvSpPr txBox="1">
            <a:spLocks noGrp="1"/>
          </p:cNvSpPr>
          <p:nvPr/>
        </p:nvSpPr>
        <p:spPr bwMode="gray">
          <a:xfrm>
            <a:off x="4876800" y="6604000"/>
            <a:ext cx="2514600" cy="228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fld id="{FCE26EA5-635C-46AD-844C-2A9E76DA40AF}" type="datetime1">
              <a:rPr lang="zh-CN" altLang="en-US" sz="1000" b="1">
                <a:solidFill>
                  <a:schemeClr val="tx1">
                    <a:lumMod val="60000"/>
                    <a:lumOff val="40000"/>
                  </a:schemeClr>
                </a:solidFill>
                <a:latin typeface="Verdana" pitchFamily="34" charset="0"/>
                <a:ea typeface="Gulim" pitchFamily="34" charset="-127"/>
              </a:rPr>
              <a:pPr eaLnBrk="1" hangingPunct="1">
                <a:defRPr/>
              </a:pPr>
              <a:t>2013-9-13</a:t>
            </a:fld>
            <a:endParaRPr lang="en-US" altLang="ko-KR" sz="1000" b="1" dirty="0">
              <a:solidFill>
                <a:schemeClr val="tx1">
                  <a:lumMod val="60000"/>
                  <a:lumOff val="40000"/>
                </a:schemeClr>
              </a:solidFill>
              <a:latin typeface="Verdana" pitchFamily="34" charset="0"/>
              <a:ea typeface="Gulim" pitchFamily="34" charset="-127"/>
            </a:endParaRPr>
          </a:p>
        </p:txBody>
      </p:sp>
      <p:sp>
        <p:nvSpPr>
          <p:cNvPr id="6" name="灯片编号占位符 5"/>
          <p:cNvSpPr txBox="1">
            <a:spLocks noGrp="1"/>
          </p:cNvSpPr>
          <p:nvPr/>
        </p:nvSpPr>
        <p:spPr bwMode="gray">
          <a:xfrm>
            <a:off x="7543800" y="6591300"/>
            <a:ext cx="533400" cy="266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fld id="{F662F9DC-254E-4458-8011-63F2DE7478EA}" type="slidenum">
              <a:rPr lang="ko-KR" altLang="en-US" sz="1000" b="1">
                <a:solidFill>
                  <a:schemeClr val="tx1">
                    <a:lumMod val="60000"/>
                    <a:lumOff val="40000"/>
                  </a:schemeClr>
                </a:solidFill>
                <a:latin typeface="Verdana" pitchFamily="34" charset="0"/>
                <a:ea typeface="Gulim" pitchFamily="34" charset="-127"/>
              </a:rPr>
              <a:pPr algn="ctr" eaLnBrk="1" hangingPunct="1">
                <a:defRPr/>
              </a:pPr>
              <a:t>16</a:t>
            </a:fld>
            <a:endParaRPr lang="en-US" altLang="ko-KR" sz="1000" b="1" dirty="0">
              <a:solidFill>
                <a:schemeClr val="tx1">
                  <a:lumMod val="60000"/>
                  <a:lumOff val="40000"/>
                </a:schemeClr>
              </a:solidFill>
              <a:latin typeface="Verdana" pitchFamily="34" charset="0"/>
              <a:ea typeface="Gulim" pitchFamily="34" charset="-127"/>
            </a:endParaRPr>
          </a:p>
        </p:txBody>
      </p:sp>
      <p:sp>
        <p:nvSpPr>
          <p:cNvPr id="6150" name="Rectangle 62"/>
          <p:cNvSpPr>
            <a:spLocks noChangeArrowheads="1"/>
          </p:cNvSpPr>
          <p:nvPr/>
        </p:nvSpPr>
        <p:spPr bwMode="auto">
          <a:xfrm>
            <a:off x="9906000" y="7315200"/>
            <a:ext cx="2241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>
                <a:ea typeface="宋体" pitchFamily="2" charset="-122"/>
              </a:rPr>
              <a:t>维护状态区相应数据</a:t>
            </a:r>
          </a:p>
        </p:txBody>
      </p:sp>
      <p:sp>
        <p:nvSpPr>
          <p:cNvPr id="7" name="圆角矩形 6"/>
          <p:cNvSpPr/>
          <p:nvPr/>
        </p:nvSpPr>
        <p:spPr bwMode="auto">
          <a:xfrm>
            <a:off x="0" y="1143000"/>
            <a:ext cx="8229600" cy="381000"/>
          </a:xfrm>
          <a:prstGeom prst="round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r>
              <a:rPr lang="en-US" altLang="zh-CN" sz="1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4.3 Example 5 - beyond existing standards do not meet with state-based equipment qualification</a:t>
            </a:r>
            <a:endParaRPr lang="zh-CN" altLang="en-US" sz="1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aphicFrame>
        <p:nvGraphicFramePr>
          <p:cNvPr id="6146" name="Object 7"/>
          <p:cNvGraphicFramePr>
            <a:graphicFrameLocks noChangeAspect="1"/>
          </p:cNvGraphicFramePr>
          <p:nvPr/>
        </p:nvGraphicFramePr>
        <p:xfrm>
          <a:off x="1219200" y="4191000"/>
          <a:ext cx="4246563" cy="1725613"/>
        </p:xfrm>
        <a:graphic>
          <a:graphicData uri="http://schemas.openxmlformats.org/presentationml/2006/ole">
            <p:oleObj spid="_x0000_s38914" name="Visio" r:id="rId3" imgW="3415665" imgH="1387602" progId="Visio.Drawing.11">
              <p:embed/>
            </p:oleObj>
          </a:graphicData>
        </a:graphic>
      </p:graphicFrame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209800" y="4648200"/>
            <a:ext cx="441325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4400">
                <a:solidFill>
                  <a:srgbClr val="FF0000"/>
                </a:solidFill>
                <a:ea typeface="宋体" pitchFamily="2" charset="-122"/>
              </a:rPr>
              <a:t>×</a:t>
            </a:r>
            <a:endParaRPr lang="zh-CN" altLang="en-US" sz="4400">
              <a:solidFill>
                <a:srgbClr val="FF0000"/>
              </a:solidFill>
              <a:ea typeface="宋体" pitchFamily="2" charset="-122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3810000" y="4648200"/>
            <a:ext cx="441325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4400">
                <a:solidFill>
                  <a:srgbClr val="FF0000"/>
                </a:solidFill>
                <a:ea typeface="宋体" pitchFamily="2" charset="-122"/>
              </a:rPr>
              <a:t>×</a:t>
            </a:r>
            <a:endParaRPr lang="zh-CN" altLang="en-US" sz="4400">
              <a:solidFill>
                <a:srgbClr val="FF0000"/>
              </a:solidFill>
              <a:ea typeface="宋体" pitchFamily="2" charset="-122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3810000" y="5102225"/>
            <a:ext cx="441325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4400">
                <a:solidFill>
                  <a:srgbClr val="FF0000"/>
                </a:solidFill>
                <a:ea typeface="宋体" pitchFamily="2" charset="-122"/>
              </a:rPr>
              <a:t>×</a:t>
            </a:r>
            <a:endParaRPr lang="zh-CN" altLang="en-US" sz="4400">
              <a:solidFill>
                <a:srgbClr val="FF0000"/>
              </a:solidFill>
              <a:ea typeface="宋体" pitchFamily="2" charset="-122"/>
            </a:endParaRPr>
          </a:p>
        </p:txBody>
      </p:sp>
      <p:sp>
        <p:nvSpPr>
          <p:cNvPr id="13" name="Rectangle 3"/>
          <p:cNvSpPr>
            <a:spLocks noGrp="1" noChangeArrowheads="1"/>
          </p:cNvSpPr>
          <p:nvPr>
            <p:ph type="title"/>
          </p:nvPr>
        </p:nvSpPr>
        <p:spPr>
          <a:xfrm>
            <a:off x="1143000" y="381000"/>
            <a:ext cx="7315200" cy="533400"/>
          </a:xfrm>
        </p:spPr>
        <p:txBody>
          <a:bodyPr/>
          <a:lstStyle/>
          <a:p>
            <a:r>
              <a:rPr lang="en-US" altLang="zh-CN" sz="2000" b="1" dirty="0" smtClean="0"/>
              <a:t>4. Examples of state-based equipment qualification and DCS testability</a:t>
            </a:r>
            <a:endParaRPr lang="en-US" altLang="zh-CN" sz="2000" dirty="0" smtClean="0"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allAtOnce"/>
      <p:bldP spid="10" grpId="0" build="allAtOnce"/>
      <p:bldP spid="11" grpId="0" build="allAtOnce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2000" b="1" dirty="0" smtClean="0">
                <a:ea typeface="宋体" pitchFamily="2" charset="-122"/>
              </a:rPr>
              <a:t>5.</a:t>
            </a:r>
            <a:r>
              <a:rPr lang="zh-CN" altLang="en-US" sz="20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altLang="zh-CN" sz="20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Technical view summary</a:t>
            </a:r>
            <a:endParaRPr lang="zh-CN" altLang="en-US" sz="2000" b="1" dirty="0" smtClean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9D167565-3CAA-4C0A-89DF-C84388BFD88C}" type="datetime1">
              <a:rPr lang="zh-CN" altLang="en-US" smtClean="0"/>
              <a:pPr>
                <a:defRPr/>
              </a:pPr>
              <a:t>2013-9-13</a:t>
            </a:fld>
            <a:endParaRPr lang="en-US" altLang="ko-KR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E93C3A-E424-44B6-A30F-E44AC4DADC5A}" type="slidenum">
              <a:rPr lang="ko-KR" altLang="en-US" smtClean="0"/>
              <a:pPr>
                <a:defRPr/>
              </a:pPr>
              <a:t>17</a:t>
            </a:fld>
            <a:endParaRPr lang="en-US" altLang="ko-KR" dirty="0"/>
          </a:p>
        </p:txBody>
      </p:sp>
      <p:sp>
        <p:nvSpPr>
          <p:cNvPr id="9" name="内容占位符 2"/>
          <p:cNvSpPr txBox="1">
            <a:spLocks/>
          </p:cNvSpPr>
          <p:nvPr/>
        </p:nvSpPr>
        <p:spPr bwMode="gray">
          <a:xfrm>
            <a:off x="457200" y="1600200"/>
            <a:ext cx="71628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50000"/>
              </a:lnSpc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u"/>
              <a:defRPr/>
            </a:pPr>
            <a:r>
              <a:rPr lang="en-US" altLang="zh-CN" sz="1600" b="1" kern="0" dirty="0" smtClean="0">
                <a:latin typeface="+mn-lt"/>
                <a:ea typeface="宋体" pitchFamily="2" charset="-122"/>
              </a:rPr>
              <a:t>1</a:t>
            </a:r>
            <a:r>
              <a:rPr lang="en-US" altLang="zh-CN" sz="1600" b="1" kern="0" dirty="0">
                <a:latin typeface="+mn-lt"/>
                <a:ea typeface="宋体" pitchFamily="2" charset="-122"/>
              </a:rPr>
              <a:t>. </a:t>
            </a:r>
            <a:r>
              <a:rPr lang="en-US" altLang="zh-CN" sz="1600" b="1" kern="0" dirty="0" smtClean="0">
                <a:latin typeface="+mn-lt"/>
                <a:ea typeface="宋体" pitchFamily="2" charset="-122"/>
              </a:rPr>
              <a:t>It’s necessary to carry out state-based equipment qualification and  research of DCS testability;</a:t>
            </a:r>
            <a:endParaRPr lang="en-US" altLang="zh-CN" sz="1600" b="1" kern="0" dirty="0">
              <a:latin typeface="+mn-lt"/>
              <a:ea typeface="宋体" pitchFamily="2" charset="-122"/>
            </a:endParaRP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u"/>
              <a:defRPr/>
            </a:pPr>
            <a:r>
              <a:rPr lang="en-US" altLang="zh-CN" sz="1600" b="1" kern="0" dirty="0">
                <a:latin typeface="+mn-lt"/>
                <a:ea typeface="宋体" pitchFamily="2" charset="-122"/>
              </a:rPr>
              <a:t>2</a:t>
            </a:r>
            <a:r>
              <a:rPr lang="en-US" altLang="zh-CN" sz="1600" b="1" kern="0" dirty="0" smtClean="0">
                <a:latin typeface="+mn-lt"/>
                <a:ea typeface="宋体" pitchFamily="2" charset="-122"/>
              </a:rPr>
              <a:t>. It’s </a:t>
            </a:r>
            <a:r>
              <a:rPr lang="en-US" altLang="zh-CN" sz="1600" b="1" kern="0" dirty="0" smtClean="0">
                <a:latin typeface="+mn-lt"/>
                <a:ea typeface="宋体" pitchFamily="2" charset="-122"/>
              </a:rPr>
              <a:t>difficulty </a:t>
            </a:r>
            <a:r>
              <a:rPr lang="en-US" altLang="zh-CN" sz="1600" b="1" kern="0" dirty="0" smtClean="0">
                <a:latin typeface="+mn-lt"/>
                <a:ea typeface="宋体" pitchFamily="2" charset="-122"/>
              </a:rPr>
              <a:t>to carry out state-based equipment qualification and research of DCS testability, </a:t>
            </a:r>
            <a:r>
              <a:rPr lang="en-US" altLang="zh-CN" sz="1600" b="1" kern="0" dirty="0" smtClean="0">
                <a:latin typeface="+mn-lt"/>
                <a:ea typeface="宋体" pitchFamily="2" charset="-122"/>
              </a:rPr>
              <a:t>especially </a:t>
            </a:r>
            <a:r>
              <a:rPr lang="en-US" altLang="zh-CN" sz="1600" b="1" kern="0" dirty="0" smtClean="0">
                <a:latin typeface="+mn-lt"/>
                <a:ea typeface="宋体" pitchFamily="2" charset="-122"/>
              </a:rPr>
              <a:t>acquiring , analysis ,reporting information of characteristic parameters; </a:t>
            </a:r>
            <a:endParaRPr lang="en-US" altLang="zh-CN" sz="1600" b="1" kern="0" dirty="0">
              <a:latin typeface="+mn-lt"/>
              <a:ea typeface="宋体" pitchFamily="2" charset="-122"/>
            </a:endParaRP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u"/>
              <a:defRPr/>
            </a:pPr>
            <a:r>
              <a:rPr lang="en-US" altLang="zh-CN" sz="1600" b="1" kern="0" dirty="0">
                <a:latin typeface="+mn-lt"/>
                <a:ea typeface="宋体" pitchFamily="2" charset="-122"/>
              </a:rPr>
              <a:t>3. </a:t>
            </a:r>
            <a:r>
              <a:rPr lang="en-US" altLang="zh-CN" sz="1600" b="1" kern="0" dirty="0" smtClean="0">
                <a:latin typeface="+mn-lt"/>
                <a:ea typeface="宋体" pitchFamily="2" charset="-122"/>
              </a:rPr>
              <a:t>The qualification standards should be </a:t>
            </a:r>
            <a:r>
              <a:rPr lang="en-US" altLang="zh-CN" sz="1600" b="1" kern="0" dirty="0" smtClean="0">
                <a:latin typeface="+mn-lt"/>
                <a:ea typeface="宋体" pitchFamily="2" charset="-122"/>
              </a:rPr>
              <a:t>upgraded </a:t>
            </a:r>
            <a:r>
              <a:rPr lang="en-US" altLang="zh-CN" sz="1600" b="1" kern="0" dirty="0" smtClean="0">
                <a:latin typeface="+mn-lt"/>
                <a:ea typeface="宋体" pitchFamily="2" charset="-122"/>
              </a:rPr>
              <a:t>according to the levels of technical development and User </a:t>
            </a:r>
            <a:r>
              <a:rPr lang="en-US" altLang="zh-CN" sz="1600" b="1" kern="0" dirty="0" err="1" smtClean="0">
                <a:latin typeface="+mn-lt"/>
                <a:ea typeface="宋体" pitchFamily="2" charset="-122"/>
              </a:rPr>
              <a:t>expection</a:t>
            </a:r>
            <a:r>
              <a:rPr lang="en-US" altLang="zh-CN" sz="1600" b="1" kern="0" dirty="0" smtClean="0">
                <a:latin typeface="+mn-lt"/>
                <a:ea typeface="宋体" pitchFamily="2" charset="-122"/>
              </a:rPr>
              <a:t>.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u"/>
              <a:defRPr/>
            </a:pPr>
            <a:endParaRPr lang="en-US" altLang="zh-CN" sz="1600" b="1" kern="0" dirty="0" smtClean="0">
              <a:latin typeface="+mn-lt"/>
              <a:ea typeface="宋体" pitchFamily="2" charset="-122"/>
            </a:endParaRP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Clr>
                <a:schemeClr val="accent1"/>
              </a:buClr>
              <a:defRPr/>
            </a:pPr>
            <a:r>
              <a:rPr lang="en-US" altLang="zh-CN" sz="2000" b="1" kern="0" dirty="0" smtClean="0">
                <a:solidFill>
                  <a:srgbClr val="C00000"/>
                </a:solidFill>
                <a:latin typeface="+mn-lt"/>
                <a:ea typeface="宋体" pitchFamily="2" charset="-122"/>
              </a:rPr>
              <a:t>                                   Thanks! </a:t>
            </a:r>
            <a:endParaRPr lang="en-US" altLang="zh-CN" sz="2000" b="1" kern="0" dirty="0">
              <a:solidFill>
                <a:srgbClr val="C00000"/>
              </a:solidFill>
              <a:latin typeface="+mn-lt"/>
              <a:ea typeface="宋体" pitchFamily="2" charset="-122"/>
            </a:endParaRPr>
          </a:p>
        </p:txBody>
      </p:sp>
      <p:sp>
        <p:nvSpPr>
          <p:cNvPr id="7" name="页脚占位符 4"/>
          <p:cNvSpPr txBox="1">
            <a:spLocks/>
          </p:cNvSpPr>
          <p:nvPr/>
        </p:nvSpPr>
        <p:spPr bwMode="gray">
          <a:xfrm>
            <a:off x="228600" y="6477000"/>
            <a:ext cx="32766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</a:rPr>
              <a:t>China </a:t>
            </a:r>
            <a:r>
              <a:rPr kumimoji="0" lang="en-US" altLang="zh-CN" sz="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</a:rPr>
              <a:t>Techenergy</a:t>
            </a:r>
            <a:r>
              <a:rPr kumimoji="0" lang="en-US" altLang="zh-CN" sz="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</a:rPr>
              <a:t> Co., Ltd.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10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60000"/>
                  <a:lumOff val="40000"/>
                </a:schemeClr>
              </a:solidFill>
              <a:effectLst/>
              <a:uLnTx/>
              <a:uFillTx/>
              <a:latin typeface="+mn-lt"/>
              <a:ea typeface="굴림" pitchFamily="34" charset="-127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BD6252-0C4D-477E-8542-986B1D3A7A8D}" type="slidenum">
              <a:rPr lang="zh-CN" altLang="en-US" smtClean="0"/>
              <a:pPr>
                <a:defRPr/>
              </a:pPr>
              <a:t>2</a:t>
            </a:fld>
            <a:endParaRPr lang="en-US" altLang="zh-CN" dirty="0"/>
          </a:p>
        </p:txBody>
      </p:sp>
      <p:sp>
        <p:nvSpPr>
          <p:cNvPr id="11268" name="标题 1"/>
          <p:cNvSpPr txBox="1">
            <a:spLocks/>
          </p:cNvSpPr>
          <p:nvPr/>
        </p:nvSpPr>
        <p:spPr bwMode="auto">
          <a:xfrm>
            <a:off x="1066800" y="503237"/>
            <a:ext cx="7620000" cy="86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altLang="zh-CN" sz="2000" b="1" dirty="0" smtClean="0">
                <a:solidFill>
                  <a:schemeClr val="bg1"/>
                </a:solidFill>
                <a:latin typeface="Verdana" pitchFamily="34" charset="0"/>
                <a:ea typeface="宋体" pitchFamily="2" charset="-122"/>
              </a:rPr>
              <a:t>Content</a:t>
            </a:r>
            <a:endParaRPr lang="zh-CN" altLang="en-US" sz="2000" b="1" dirty="0">
              <a:solidFill>
                <a:schemeClr val="bg1"/>
              </a:solidFill>
              <a:latin typeface="Verdana" pitchFamily="34" charset="0"/>
              <a:ea typeface="宋体" pitchFamily="2" charset="-122"/>
            </a:endParaRPr>
          </a:p>
        </p:txBody>
      </p:sp>
      <p:graphicFrame>
        <p:nvGraphicFramePr>
          <p:cNvPr id="9" name="图示 8"/>
          <p:cNvGraphicFramePr/>
          <p:nvPr/>
        </p:nvGraphicFramePr>
        <p:xfrm>
          <a:off x="1295400" y="1295400"/>
          <a:ext cx="6705600" cy="495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81000" y="6489700"/>
            <a:ext cx="3276600" cy="215900"/>
          </a:xfrm>
        </p:spPr>
        <p:txBody>
          <a:bodyPr/>
          <a:lstStyle/>
          <a:p>
            <a:pPr>
              <a:defRPr/>
            </a:pPr>
            <a:r>
              <a:rPr lang="en-US" altLang="zh-CN" sz="800" dirty="0" smtClean="0">
                <a:solidFill>
                  <a:schemeClr val="tx1"/>
                </a:solidFill>
                <a:ea typeface="宋体" pitchFamily="2" charset="-122"/>
              </a:rPr>
              <a:t>China Techenergy Co., Ltd. </a:t>
            </a:r>
          </a:p>
          <a:p>
            <a:pPr>
              <a:defRPr/>
            </a:pPr>
            <a:endParaRPr lang="en-US" altLang="ko-K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altLang="zh-CN" sz="2000" dirty="0" smtClean="0">
                <a:ea typeface="宋体" pitchFamily="2" charset="-122"/>
              </a:rPr>
              <a:t>1.</a:t>
            </a:r>
            <a:r>
              <a:rPr lang="zh-CN" altLang="en-US" sz="2000" b="1" dirty="0" smtClean="0">
                <a:ea typeface="宋体" pitchFamily="2" charset="-122"/>
              </a:rPr>
              <a:t> </a:t>
            </a:r>
            <a:r>
              <a:rPr lang="en-US" altLang="zh-CN" sz="2000" b="1" dirty="0" smtClean="0">
                <a:ea typeface="宋体" pitchFamily="2" charset="-122"/>
              </a:rPr>
              <a:t>Brief introduction of content</a:t>
            </a:r>
            <a:endParaRPr lang="zh-CN" altLang="en-US" sz="2000" dirty="0" smtClean="0">
              <a:ea typeface="宋体" pitchFamily="2" charset="-122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9D167565-3CAA-4C0A-89DF-C84388BFD88C}" type="datetime1">
              <a:rPr lang="zh-CN" altLang="en-US" smtClean="0"/>
              <a:pPr>
                <a:defRPr/>
              </a:pPr>
              <a:t>2013-9-13</a:t>
            </a:fld>
            <a:endParaRPr lang="en-US" altLang="ko-KR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81000" y="6489700"/>
            <a:ext cx="3276600" cy="215900"/>
          </a:xfrm>
        </p:spPr>
        <p:txBody>
          <a:bodyPr/>
          <a:lstStyle/>
          <a:p>
            <a:pPr>
              <a:defRPr/>
            </a:pPr>
            <a:r>
              <a:rPr lang="en-US" altLang="zh-CN" sz="800" dirty="0" smtClean="0">
                <a:solidFill>
                  <a:schemeClr val="tx1"/>
                </a:solidFill>
                <a:ea typeface="宋体" pitchFamily="2" charset="-122"/>
              </a:rPr>
              <a:t>China Techenergy Co., Ltd. </a:t>
            </a:r>
          </a:p>
          <a:p>
            <a:pPr>
              <a:defRPr/>
            </a:pPr>
            <a:endParaRPr lang="en-US" altLang="ko-KR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779055-DC1D-4247-B1A5-C9BA31352974}" type="slidenum">
              <a:rPr lang="ko-KR" altLang="en-US" smtClean="0"/>
              <a:pPr>
                <a:defRPr/>
              </a:pPr>
              <a:t>3</a:t>
            </a:fld>
            <a:endParaRPr lang="en-US" altLang="ko-KR" dirty="0"/>
          </a:p>
        </p:txBody>
      </p:sp>
      <p:sp>
        <p:nvSpPr>
          <p:cNvPr id="9" name="内容占位符 2"/>
          <p:cNvSpPr txBox="1">
            <a:spLocks/>
          </p:cNvSpPr>
          <p:nvPr/>
        </p:nvSpPr>
        <p:spPr bwMode="gray">
          <a:xfrm>
            <a:off x="457200" y="1447800"/>
            <a:ext cx="72390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u"/>
              <a:defRPr/>
            </a:pPr>
            <a:endParaRPr lang="en-US" altLang="zh-CN" sz="2000" b="1" kern="0" dirty="0">
              <a:latin typeface="+mn-lt"/>
              <a:ea typeface="宋体" pitchFamily="2" charset="-122"/>
            </a:endParaRPr>
          </a:p>
          <a:p>
            <a:pPr marL="342900" indent="-342900" algn="ctr">
              <a:spcBef>
                <a:spcPct val="20000"/>
              </a:spcBef>
              <a:buClr>
                <a:schemeClr val="accent1"/>
              </a:buClr>
              <a:defRPr/>
            </a:pPr>
            <a:r>
              <a:rPr lang="en-US" altLang="zh-CN" sz="2000" b="1" kern="0" dirty="0">
                <a:latin typeface="+mn-lt"/>
                <a:ea typeface="宋体" pitchFamily="2" charset="-122"/>
              </a:rPr>
              <a:t>	</a:t>
            </a:r>
            <a:r>
              <a:rPr lang="en-US" altLang="zh-CN" sz="2000" b="1" kern="0" dirty="0" smtClean="0">
                <a:latin typeface="+mn-lt"/>
                <a:ea typeface="宋体" pitchFamily="2" charset="-122"/>
              </a:rPr>
              <a:t>Brief </a:t>
            </a:r>
            <a:r>
              <a:rPr lang="en-US" altLang="zh-CN" sz="2000" b="1" kern="0" dirty="0">
                <a:latin typeface="+mn-lt"/>
                <a:ea typeface="宋体" pitchFamily="2" charset="-122"/>
              </a:rPr>
              <a:t>introduction of </a:t>
            </a:r>
            <a:r>
              <a:rPr lang="en-US" altLang="zh-CN" sz="2000" b="1" kern="0" dirty="0" smtClean="0">
                <a:latin typeface="+mn-lt"/>
                <a:ea typeface="宋体" pitchFamily="2" charset="-122"/>
              </a:rPr>
              <a:t>content</a:t>
            </a:r>
            <a:endParaRPr lang="en-US" altLang="zh-CN" sz="2000" b="1" kern="0" dirty="0">
              <a:latin typeface="+mn-lt"/>
              <a:ea typeface="宋体" pitchFamily="2" charset="-122"/>
            </a:endParaRP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u"/>
              <a:defRPr/>
            </a:pPr>
            <a:endParaRPr lang="en-US" altLang="zh-CN" sz="2000" b="1" kern="0" dirty="0">
              <a:latin typeface="+mn-lt"/>
              <a:ea typeface="宋体" pitchFamily="2" charset="-122"/>
            </a:endParaRPr>
          </a:p>
          <a:p>
            <a:pPr marL="800100" lvl="1" indent="-3429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u"/>
              <a:defRPr/>
            </a:pPr>
            <a:r>
              <a:rPr lang="en-US" altLang="zh-CN" sz="1400" b="1" kern="0" dirty="0">
                <a:latin typeface="+mn-lt"/>
                <a:ea typeface="宋体" pitchFamily="2" charset="-122"/>
              </a:rPr>
              <a:t>From the perspective of user expectations for </a:t>
            </a:r>
            <a:r>
              <a:rPr lang="en-US" altLang="zh-CN" sz="1400" b="1" kern="0" dirty="0" smtClean="0">
                <a:latin typeface="+mn-lt"/>
                <a:ea typeface="宋体" pitchFamily="2" charset="-122"/>
              </a:rPr>
              <a:t>instrumentation and </a:t>
            </a:r>
            <a:r>
              <a:rPr lang="en-US" altLang="zh-CN" sz="1400" b="1" kern="0" dirty="0">
                <a:latin typeface="+mn-lt"/>
                <a:ea typeface="宋体" pitchFamily="2" charset="-122"/>
              </a:rPr>
              <a:t>control </a:t>
            </a:r>
            <a:r>
              <a:rPr lang="en-US" altLang="zh-CN" sz="1400" b="1" kern="0" dirty="0" smtClean="0">
                <a:latin typeface="+mn-lt"/>
                <a:ea typeface="宋体" pitchFamily="2" charset="-122"/>
              </a:rPr>
              <a:t>systems, the state-based equipment qualification is analyzed . To improve the state </a:t>
            </a:r>
            <a:r>
              <a:rPr lang="en-US" altLang="zh-CN" sz="1400" b="1" kern="0" dirty="0">
                <a:latin typeface="+mn-lt"/>
                <a:ea typeface="宋体" pitchFamily="2" charset="-122"/>
              </a:rPr>
              <a:t>monitoring </a:t>
            </a:r>
            <a:r>
              <a:rPr lang="en-US" altLang="zh-CN" sz="1400" b="1" kern="0" dirty="0" smtClean="0">
                <a:latin typeface="+mn-lt"/>
                <a:ea typeface="宋体" pitchFamily="2" charset="-122"/>
              </a:rPr>
              <a:t>of equipment</a:t>
            </a:r>
            <a:r>
              <a:rPr lang="en-US" altLang="zh-CN" sz="1400" b="1" kern="0" dirty="0">
                <a:latin typeface="+mn-lt"/>
                <a:ea typeface="宋体" pitchFamily="2" charset="-122"/>
              </a:rPr>
              <a:t>, </a:t>
            </a:r>
            <a:r>
              <a:rPr lang="en-US" altLang="zh-CN" sz="1400" b="1" kern="0" dirty="0" smtClean="0">
                <a:latin typeface="+mn-lt"/>
                <a:ea typeface="宋体" pitchFamily="2" charset="-122"/>
              </a:rPr>
              <a:t>the theories/methods </a:t>
            </a:r>
            <a:r>
              <a:rPr lang="en-US" altLang="zh-CN" sz="1400" b="1" kern="0" dirty="0">
                <a:latin typeface="+mn-lt"/>
                <a:ea typeface="宋体" pitchFamily="2" charset="-122"/>
              </a:rPr>
              <a:t>of state-based </a:t>
            </a:r>
            <a:r>
              <a:rPr lang="en-US" altLang="zh-CN" sz="1400" b="1" kern="0" dirty="0" smtClean="0">
                <a:latin typeface="+mn-lt"/>
                <a:ea typeface="宋体" pitchFamily="2" charset="-122"/>
              </a:rPr>
              <a:t>equipment qualification are described, the </a:t>
            </a:r>
            <a:r>
              <a:rPr lang="en-US" altLang="zh-CN" sz="1400" b="1" kern="0" dirty="0">
                <a:latin typeface="+mn-lt"/>
                <a:ea typeface="宋体" pitchFamily="2" charset="-122"/>
              </a:rPr>
              <a:t>key </a:t>
            </a:r>
            <a:r>
              <a:rPr lang="en-US" altLang="zh-CN" sz="1400" b="1" kern="0" dirty="0" smtClean="0">
                <a:latin typeface="+mn-lt"/>
                <a:ea typeface="宋体" pitchFamily="2" charset="-122"/>
              </a:rPr>
              <a:t>issue is the </a:t>
            </a:r>
            <a:r>
              <a:rPr lang="en-US" altLang="zh-CN" sz="1400" b="1" kern="0" dirty="0">
                <a:latin typeface="+mn-lt"/>
                <a:ea typeface="宋体" pitchFamily="2" charset="-122"/>
              </a:rPr>
              <a:t>characteristic parameters of instrumentation and control systems</a:t>
            </a:r>
            <a:r>
              <a:rPr lang="en-US" altLang="zh-CN" sz="1400" b="1" kern="0" dirty="0" smtClean="0">
                <a:latin typeface="+mn-lt"/>
                <a:ea typeface="宋体" pitchFamily="2" charset="-122"/>
              </a:rPr>
              <a:t>.</a:t>
            </a:r>
          </a:p>
          <a:p>
            <a:pPr marL="800100" lvl="1" indent="-342900">
              <a:spcBef>
                <a:spcPct val="20000"/>
              </a:spcBef>
              <a:buClr>
                <a:schemeClr val="accent1"/>
              </a:buClr>
              <a:defRPr/>
            </a:pPr>
            <a:endParaRPr lang="en-US" altLang="zh-CN" sz="1400" b="1" kern="0" dirty="0">
              <a:latin typeface="+mn-lt"/>
              <a:ea typeface="宋体" pitchFamily="2" charset="-122"/>
            </a:endParaRPr>
          </a:p>
          <a:p>
            <a:pPr marL="800100" lvl="1" indent="-3429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u"/>
              <a:defRPr/>
            </a:pPr>
            <a:r>
              <a:rPr lang="en-US" altLang="zh-CN" sz="1400" b="1" kern="0" dirty="0" smtClean="0">
                <a:latin typeface="+mn-lt"/>
                <a:ea typeface="宋体" pitchFamily="2" charset="-122"/>
              </a:rPr>
              <a:t>The relationship </a:t>
            </a:r>
            <a:r>
              <a:rPr lang="en-US" altLang="zh-CN" sz="1400" b="1" kern="0" dirty="0">
                <a:latin typeface="+mn-lt"/>
                <a:ea typeface="宋体" pitchFamily="2" charset="-122"/>
              </a:rPr>
              <a:t>between characteristic parameters and diagnosis </a:t>
            </a:r>
            <a:r>
              <a:rPr lang="en-US" altLang="zh-CN" sz="1400" b="1" kern="0" dirty="0" smtClean="0">
                <a:latin typeface="+mn-lt"/>
                <a:ea typeface="宋体" pitchFamily="2" charset="-122"/>
              </a:rPr>
              <a:t>of existing standard is Analyzed , Examples of diagnosis design and  state-based equipment qualification were provided, illustrating the compliance </a:t>
            </a:r>
            <a:r>
              <a:rPr lang="en-US" altLang="zh-CN" sz="1400" b="1" kern="0" dirty="0">
                <a:latin typeface="+mn-lt"/>
                <a:ea typeface="宋体" pitchFamily="2" charset="-122"/>
              </a:rPr>
              <a:t>and </a:t>
            </a:r>
            <a:r>
              <a:rPr lang="en-US" altLang="zh-CN" sz="1400" b="1" kern="0" dirty="0" smtClean="0">
                <a:latin typeface="+mn-lt"/>
                <a:ea typeface="宋体" pitchFamily="2" charset="-122"/>
              </a:rPr>
              <a:t>non-compliance with existing standards; there also provides examples of state-based equipment qualification which beyond </a:t>
            </a:r>
            <a:r>
              <a:rPr lang="en-US" altLang="zh-CN" sz="1400" b="1" kern="0" dirty="0">
                <a:latin typeface="+mn-lt"/>
                <a:ea typeface="宋体" pitchFamily="2" charset="-122"/>
              </a:rPr>
              <a:t>the scope of the existing standard.</a:t>
            </a:r>
            <a:endParaRPr lang="en-US" altLang="zh-CN" sz="1400" kern="0" dirty="0">
              <a:latin typeface="+mn-lt"/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标题 1"/>
          <p:cNvSpPr>
            <a:spLocks noGrp="1"/>
          </p:cNvSpPr>
          <p:nvPr>
            <p:ph type="title"/>
          </p:nvPr>
        </p:nvSpPr>
        <p:spPr>
          <a:xfrm>
            <a:off x="1143000" y="381000"/>
            <a:ext cx="7162800" cy="533400"/>
          </a:xfrm>
        </p:spPr>
        <p:txBody>
          <a:bodyPr/>
          <a:lstStyle/>
          <a:p>
            <a:pPr lvl="0"/>
            <a:r>
              <a:rPr lang="en-US" altLang="zh-CN" sz="2000" b="1" dirty="0" smtClean="0">
                <a:ea typeface="宋体" pitchFamily="2" charset="-122"/>
              </a:rPr>
              <a:t>2. Understanding of state-based equipment qualification source</a:t>
            </a:r>
            <a:endParaRPr lang="zh-CN" altLang="en-US" sz="2000" dirty="0" smtClean="0">
              <a:ea typeface="宋体" pitchFamily="2" charset="-122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9D167565-3CAA-4C0A-89DF-C84388BFD88C}" type="datetime1">
              <a:rPr lang="zh-CN" altLang="en-US" smtClean="0"/>
              <a:pPr>
                <a:defRPr/>
              </a:pPr>
              <a:t>2013-9-13</a:t>
            </a:fld>
            <a:endParaRPr lang="en-US" altLang="ko-KR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70361C-1224-41DF-8F9D-178C59EE9A3F}" type="slidenum">
              <a:rPr lang="ko-KR" altLang="en-US" smtClean="0"/>
              <a:pPr>
                <a:defRPr/>
              </a:pPr>
              <a:t>4</a:t>
            </a:fld>
            <a:endParaRPr lang="en-US" altLang="ko-KR" dirty="0"/>
          </a:p>
        </p:txBody>
      </p:sp>
      <p:graphicFrame>
        <p:nvGraphicFramePr>
          <p:cNvPr id="1026" name="内容占位符 6"/>
          <p:cNvGraphicFramePr>
            <a:graphicFrameLocks noChangeAspect="1"/>
          </p:cNvGraphicFramePr>
          <p:nvPr>
            <p:ph idx="1"/>
          </p:nvPr>
        </p:nvGraphicFramePr>
        <p:xfrm>
          <a:off x="457200" y="1371599"/>
          <a:ext cx="7696200" cy="2634533"/>
        </p:xfrm>
        <a:graphic>
          <a:graphicData uri="http://schemas.openxmlformats.org/presentationml/2006/ole">
            <p:oleObj spid="_x0000_s1026" name="Visio" r:id="rId3" imgW="7540752" imgH="2582037" progId="Visio.Drawing.11">
              <p:embed/>
            </p:oleObj>
          </a:graphicData>
        </a:graphic>
      </p:graphicFrame>
      <p:sp>
        <p:nvSpPr>
          <p:cNvPr id="9" name="内容占位符 2"/>
          <p:cNvSpPr txBox="1">
            <a:spLocks/>
          </p:cNvSpPr>
          <p:nvPr/>
        </p:nvSpPr>
        <p:spPr bwMode="gray">
          <a:xfrm>
            <a:off x="457200" y="3657600"/>
            <a:ext cx="71628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u"/>
              <a:defRPr/>
            </a:pPr>
            <a:endParaRPr lang="en-US" altLang="zh-CN" sz="2000" b="1" kern="0" dirty="0">
              <a:latin typeface="+mn-lt"/>
              <a:ea typeface="宋体" pitchFamily="2" charset="-122"/>
            </a:endParaRP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u"/>
              <a:defRPr/>
            </a:pPr>
            <a:r>
              <a:rPr lang="en-US" altLang="zh-CN" sz="1600" b="1" kern="0" dirty="0" smtClean="0">
                <a:latin typeface="+mn-lt"/>
                <a:ea typeface="宋体" pitchFamily="2" charset="-122"/>
              </a:rPr>
              <a:t>State-based equipment qualification:  All status </a:t>
            </a:r>
            <a:r>
              <a:rPr lang="en-US" altLang="zh-CN" sz="1600" b="1" kern="0" dirty="0">
                <a:latin typeface="+mn-lt"/>
                <a:ea typeface="宋体" pitchFamily="2" charset="-122"/>
              </a:rPr>
              <a:t>of the </a:t>
            </a:r>
            <a:r>
              <a:rPr lang="en-US" altLang="zh-CN" sz="1600" b="1" kern="0" dirty="0" smtClean="0">
                <a:latin typeface="+mn-lt"/>
                <a:ea typeface="宋体" pitchFamily="2" charset="-122"/>
              </a:rPr>
              <a:t>instrumentation and control systems are to be monitored. </a:t>
            </a:r>
            <a:endParaRPr lang="en-US" altLang="zh-CN" sz="1600" b="1" kern="0" dirty="0">
              <a:latin typeface="+mn-lt"/>
              <a:ea typeface="宋体" pitchFamily="2" charset="-122"/>
            </a:endParaRPr>
          </a:p>
          <a:p>
            <a:pPr marL="742950" lvl="1" indent="-28575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n"/>
              <a:defRPr/>
            </a:pPr>
            <a:r>
              <a:rPr lang="en-US" altLang="zh-CN" sz="1400" dirty="0" smtClean="0"/>
              <a:t>key status of the instrumentation and control systems should be monitored ;</a:t>
            </a:r>
            <a:endParaRPr lang="en-US" altLang="zh-CN" sz="1400" kern="0" dirty="0" smtClean="0">
              <a:latin typeface="+mn-lt"/>
              <a:ea typeface="宋体" pitchFamily="2" charset="-122"/>
            </a:endParaRPr>
          </a:p>
          <a:p>
            <a:pPr marL="742950" lvl="1" indent="-28575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n"/>
              <a:defRPr/>
            </a:pPr>
            <a:r>
              <a:rPr lang="en-US" altLang="zh-CN" sz="1400" dirty="0" smtClean="0"/>
              <a:t>More detailed information to key status </a:t>
            </a:r>
            <a:r>
              <a:rPr lang="zh-CN" altLang="en-US" sz="1400" dirty="0" smtClean="0"/>
              <a:t> </a:t>
            </a:r>
            <a:r>
              <a:rPr lang="en-US" altLang="zh-CN" sz="1400" dirty="0" smtClean="0"/>
              <a:t>should be provided;</a:t>
            </a:r>
          </a:p>
          <a:p>
            <a:pPr marL="742950" lvl="1" indent="-28575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n"/>
              <a:defRPr/>
            </a:pPr>
            <a:r>
              <a:rPr lang="en-US" altLang="zh-CN" sz="1400" dirty="0" smtClean="0"/>
              <a:t>More status of the instrumentation and control systems should be monitored.</a:t>
            </a:r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81000" y="6489700"/>
            <a:ext cx="3276600" cy="215900"/>
          </a:xfrm>
        </p:spPr>
        <p:txBody>
          <a:bodyPr/>
          <a:lstStyle/>
          <a:p>
            <a:pPr>
              <a:defRPr/>
            </a:pPr>
            <a:r>
              <a:rPr lang="en-US" altLang="zh-CN" sz="800" dirty="0" smtClean="0">
                <a:solidFill>
                  <a:schemeClr val="tx1"/>
                </a:solidFill>
                <a:ea typeface="宋体" pitchFamily="2" charset="-122"/>
              </a:rPr>
              <a:t>China Techenergy Co., Ltd. </a:t>
            </a:r>
          </a:p>
          <a:p>
            <a:pPr>
              <a:defRPr/>
            </a:pP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标题 1"/>
          <p:cNvSpPr>
            <a:spLocks noGrp="1"/>
          </p:cNvSpPr>
          <p:nvPr>
            <p:ph type="title"/>
          </p:nvPr>
        </p:nvSpPr>
        <p:spPr>
          <a:xfrm>
            <a:off x="1143000" y="381000"/>
            <a:ext cx="7467600" cy="533400"/>
          </a:xfrm>
        </p:spPr>
        <p:txBody>
          <a:bodyPr/>
          <a:lstStyle/>
          <a:p>
            <a:pPr lvl="0"/>
            <a:r>
              <a:rPr lang="en-US" altLang="zh-CN" sz="2000" b="1" dirty="0" smtClean="0">
                <a:ea typeface="宋体" pitchFamily="2" charset="-122"/>
              </a:rPr>
              <a:t>3.</a:t>
            </a:r>
            <a:r>
              <a:rPr lang="en-US" altLang="en-US" sz="2000" b="1" dirty="0" smtClean="0"/>
              <a:t> Understanding of state-based equipment qualification theories/methods</a:t>
            </a:r>
            <a:endParaRPr lang="zh-CN" altLang="en-US" dirty="0" smtClean="0">
              <a:ea typeface="宋体" pitchFamily="2" charset="-122"/>
            </a:endParaRPr>
          </a:p>
        </p:txBody>
      </p:sp>
      <p:sp>
        <p:nvSpPr>
          <p:cNvPr id="13315" name="内容占位符 2"/>
          <p:cNvSpPr>
            <a:spLocks noGrp="1"/>
          </p:cNvSpPr>
          <p:nvPr>
            <p:ph idx="1"/>
          </p:nvPr>
        </p:nvSpPr>
        <p:spPr>
          <a:xfrm>
            <a:off x="228600" y="1600200"/>
            <a:ext cx="7924800" cy="4495800"/>
          </a:xfrm>
        </p:spPr>
        <p:txBody>
          <a:bodyPr/>
          <a:lstStyle/>
          <a:p>
            <a:pPr lvl="1"/>
            <a:r>
              <a:rPr lang="en-US" altLang="zh-CN" sz="1800" dirty="0" smtClean="0">
                <a:ea typeface="宋体" pitchFamily="2" charset="-122"/>
              </a:rPr>
              <a:t>Qualification program </a:t>
            </a:r>
          </a:p>
          <a:p>
            <a:pPr lvl="2"/>
            <a:r>
              <a:rPr lang="en-US" altLang="zh-CN" sz="1800" dirty="0" smtClean="0">
                <a:ea typeface="宋体" pitchFamily="2" charset="-122"/>
              </a:rPr>
              <a:t>1.Monitoring characteristic parameters</a:t>
            </a:r>
          </a:p>
          <a:p>
            <a:pPr lvl="2"/>
            <a:r>
              <a:rPr lang="en-US" altLang="zh-CN" sz="1800" dirty="0" smtClean="0">
                <a:ea typeface="宋体" pitchFamily="2" charset="-122"/>
              </a:rPr>
              <a:t>2.Ananlysis system health status</a:t>
            </a:r>
          </a:p>
          <a:p>
            <a:pPr lvl="2"/>
            <a:r>
              <a:rPr lang="en-US" altLang="zh-CN" sz="1800" dirty="0" smtClean="0">
                <a:ea typeface="宋体" pitchFamily="2" charset="-122"/>
              </a:rPr>
              <a:t>3.Weak points location</a:t>
            </a:r>
          </a:p>
          <a:p>
            <a:pPr lvl="2"/>
            <a:r>
              <a:rPr lang="en-US" altLang="zh-CN" sz="1800" dirty="0" smtClean="0">
                <a:ea typeface="宋体" pitchFamily="2" charset="-122"/>
              </a:rPr>
              <a:t>4.Alarm Indication</a:t>
            </a:r>
          </a:p>
          <a:p>
            <a:pPr lvl="2"/>
            <a:r>
              <a:rPr lang="en-US" altLang="zh-CN" sz="1800" dirty="0" smtClean="0">
                <a:ea typeface="宋体" pitchFamily="2" charset="-122"/>
              </a:rPr>
              <a:t>5.Evaluation</a:t>
            </a:r>
          </a:p>
          <a:p>
            <a:pPr lvl="1"/>
            <a:endParaRPr lang="en-US" altLang="zh-CN" sz="1800" dirty="0" smtClean="0">
              <a:ea typeface="宋体" pitchFamily="2" charset="-122"/>
            </a:endParaRPr>
          </a:p>
          <a:p>
            <a:pPr lvl="1"/>
            <a:r>
              <a:rPr lang="en-US" altLang="zh-CN" sz="1400" dirty="0" smtClean="0">
                <a:ea typeface="宋体" pitchFamily="2" charset="-122"/>
              </a:rPr>
              <a:t>Notes    </a:t>
            </a:r>
            <a:r>
              <a:rPr lang="en-US" sz="1200" dirty="0" smtClean="0">
                <a:solidFill>
                  <a:schemeClr val="tx1"/>
                </a:solidFill>
                <a:latin typeface="+mn-lt"/>
              </a:rPr>
              <a:t>Characteristic parameters </a:t>
            </a:r>
            <a:r>
              <a:rPr lang="en-US" altLang="zh-CN" sz="1200" dirty="0" smtClean="0"/>
              <a:t>represent</a:t>
            </a:r>
            <a:r>
              <a:rPr lang="en-US" sz="1200" dirty="0" smtClean="0">
                <a:solidFill>
                  <a:schemeClr val="tx1"/>
                </a:solidFill>
                <a:latin typeface="+mn-lt"/>
              </a:rPr>
              <a:t> the system health status</a:t>
            </a:r>
            <a:endParaRPr lang="zh-CN" sz="1200" dirty="0" smtClean="0">
              <a:solidFill>
                <a:schemeClr val="tx1"/>
              </a:solidFill>
              <a:latin typeface="+mn-lt"/>
            </a:endParaRPr>
          </a:p>
          <a:p>
            <a:pPr lvl="2">
              <a:defRPr/>
            </a:pPr>
            <a:r>
              <a:rPr lang="en-US" altLang="zh-CN" sz="1400" u="sng" dirty="0" smtClean="0">
                <a:solidFill>
                  <a:srgbClr val="FF0000"/>
                </a:solidFill>
              </a:rPr>
              <a:t>Key status </a:t>
            </a:r>
            <a:r>
              <a:rPr lang="en-US" altLang="zh-CN" sz="1400" dirty="0" smtClean="0"/>
              <a:t>of the instrumentation and control systems should be monitored ;</a:t>
            </a:r>
            <a:endParaRPr lang="en-US" altLang="zh-CN" sz="1400" dirty="0" smtClean="0">
              <a:ea typeface="宋体" pitchFamily="2" charset="-122"/>
            </a:endParaRPr>
          </a:p>
          <a:p>
            <a:pPr lvl="2">
              <a:defRPr/>
            </a:pPr>
            <a:r>
              <a:rPr lang="en-US" altLang="zh-CN" sz="1400" u="sng" dirty="0" smtClean="0">
                <a:solidFill>
                  <a:srgbClr val="FF0000"/>
                </a:solidFill>
              </a:rPr>
              <a:t>More detailed information </a:t>
            </a:r>
            <a:r>
              <a:rPr lang="en-US" altLang="zh-CN" sz="1400" dirty="0" smtClean="0"/>
              <a:t>to key status </a:t>
            </a:r>
            <a:r>
              <a:rPr lang="zh-CN" altLang="en-US" sz="1400" dirty="0" smtClean="0"/>
              <a:t> </a:t>
            </a:r>
            <a:r>
              <a:rPr lang="en-US" altLang="zh-CN" sz="1400" dirty="0" smtClean="0"/>
              <a:t>should be provided;</a:t>
            </a:r>
          </a:p>
          <a:p>
            <a:pPr lvl="2">
              <a:defRPr/>
            </a:pPr>
            <a:r>
              <a:rPr lang="en-US" altLang="zh-CN" sz="1400" u="sng" dirty="0" smtClean="0">
                <a:solidFill>
                  <a:srgbClr val="FF0000"/>
                </a:solidFill>
              </a:rPr>
              <a:t>More status </a:t>
            </a:r>
            <a:r>
              <a:rPr lang="en-US" altLang="zh-CN" sz="1400" dirty="0" smtClean="0"/>
              <a:t>of the instrumentation and control systems should be monitored.</a:t>
            </a:r>
          </a:p>
          <a:p>
            <a:endParaRPr lang="zh-CN" altLang="en-US" sz="2000" dirty="0" smtClean="0">
              <a:ea typeface="宋体" pitchFamily="2" charset="-122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AC95BBCE-7005-44B5-B89B-5D3963C18EE1}" type="datetime1">
              <a:rPr lang="zh-CN" altLang="en-US" smtClean="0"/>
              <a:pPr>
                <a:defRPr/>
              </a:pPr>
              <a:t>2013-9-13</a:t>
            </a:fld>
            <a:endParaRPr lang="en-US" altLang="ko-KR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C3DDA0-8BD1-4319-87A0-76AF676EAC02}" type="slidenum">
              <a:rPr lang="ko-KR" altLang="en-US" smtClean="0"/>
              <a:pPr>
                <a:defRPr/>
              </a:pPr>
              <a:t>5</a:t>
            </a:fld>
            <a:endParaRPr lang="en-US" altLang="ko-KR" dirty="0"/>
          </a:p>
        </p:txBody>
      </p:sp>
      <p:sp>
        <p:nvSpPr>
          <p:cNvPr id="7" name="圆角矩形 6"/>
          <p:cNvSpPr/>
          <p:nvPr/>
        </p:nvSpPr>
        <p:spPr bwMode="auto">
          <a:xfrm>
            <a:off x="838200" y="1143000"/>
            <a:ext cx="5181600" cy="381000"/>
          </a:xfrm>
          <a:prstGeom prst="round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r>
              <a:rPr lang="en-US" altLang="zh-CN" sz="15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3.1 </a:t>
            </a:r>
            <a:r>
              <a:rPr lang="en-US" altLang="zh-CN" sz="15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Theories/methods </a:t>
            </a:r>
            <a:r>
              <a:rPr lang="en-US" altLang="en-US" sz="15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of </a:t>
            </a:r>
            <a:r>
              <a:rPr lang="en-US" altLang="en-US" sz="15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state-based </a:t>
            </a:r>
            <a:r>
              <a:rPr lang="en-US" altLang="en-US" sz="15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equipment qualification</a:t>
            </a:r>
            <a:endParaRPr lang="zh-CN" altLang="en-US" sz="15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" name="页脚占位符 4"/>
          <p:cNvSpPr txBox="1">
            <a:spLocks/>
          </p:cNvSpPr>
          <p:nvPr/>
        </p:nvSpPr>
        <p:spPr bwMode="gray">
          <a:xfrm>
            <a:off x="304800" y="6477000"/>
            <a:ext cx="32766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</a:rPr>
              <a:t>China Techenergy Co., Ltd.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10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60000"/>
                  <a:lumOff val="40000"/>
                </a:schemeClr>
              </a:solidFill>
              <a:effectLst/>
              <a:uLnTx/>
              <a:uFillTx/>
              <a:latin typeface="+mn-lt"/>
              <a:ea typeface="굴림" pitchFamily="34" charset="-127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标题 1"/>
          <p:cNvSpPr>
            <a:spLocks noGrp="1"/>
          </p:cNvSpPr>
          <p:nvPr>
            <p:ph type="title"/>
          </p:nvPr>
        </p:nvSpPr>
        <p:spPr>
          <a:xfrm>
            <a:off x="1143000" y="381000"/>
            <a:ext cx="7848600" cy="533400"/>
          </a:xfrm>
        </p:spPr>
        <p:txBody>
          <a:bodyPr/>
          <a:lstStyle/>
          <a:p>
            <a:r>
              <a:rPr lang="en-US" altLang="zh-CN" sz="2000" b="1" dirty="0" smtClean="0">
                <a:ea typeface="宋体" pitchFamily="2" charset="-122"/>
              </a:rPr>
              <a:t>3.</a:t>
            </a:r>
            <a:r>
              <a:rPr lang="en-US" altLang="en-US" sz="2000" b="1" dirty="0" smtClean="0"/>
              <a:t> Understanding of state-based equipment qualification principle</a:t>
            </a:r>
            <a:endParaRPr lang="zh-CN" altLang="en-US" sz="2000" dirty="0" smtClean="0">
              <a:ea typeface="宋体" pitchFamily="2" charset="-122"/>
            </a:endParaRPr>
          </a:p>
        </p:txBody>
      </p:sp>
      <p:sp>
        <p:nvSpPr>
          <p:cNvPr id="14339" name="内容占位符 2"/>
          <p:cNvSpPr>
            <a:spLocks noGrp="1"/>
          </p:cNvSpPr>
          <p:nvPr>
            <p:ph idx="1"/>
          </p:nvPr>
        </p:nvSpPr>
        <p:spPr>
          <a:xfrm>
            <a:off x="457200" y="1295400"/>
            <a:ext cx="7772400" cy="4876800"/>
          </a:xfrm>
        </p:spPr>
        <p:txBody>
          <a:bodyPr/>
          <a:lstStyle/>
          <a:p>
            <a:pPr lvl="1"/>
            <a:endParaRPr lang="en-US" altLang="zh-CN" sz="1600" dirty="0" smtClean="0">
              <a:ea typeface="宋体" pitchFamily="2" charset="-122"/>
            </a:endParaRPr>
          </a:p>
          <a:p>
            <a:r>
              <a:rPr lang="en-US" altLang="zh-CN" sz="1800" dirty="0" smtClean="0">
                <a:ea typeface="宋体" pitchFamily="2" charset="-122"/>
              </a:rPr>
              <a:t>Definition of c</a:t>
            </a:r>
            <a:r>
              <a:rPr lang="en-US" sz="1800" dirty="0" smtClean="0">
                <a:solidFill>
                  <a:schemeClr val="tx1"/>
                </a:solidFill>
                <a:latin typeface="+mn-lt"/>
              </a:rPr>
              <a:t>haracteristic parameters </a:t>
            </a:r>
            <a:endParaRPr lang="en-US" altLang="zh-CN" sz="1800" dirty="0" smtClean="0">
              <a:ea typeface="宋体" pitchFamily="2" charset="-122"/>
            </a:endParaRPr>
          </a:p>
          <a:p>
            <a:pPr lvl="1"/>
            <a:r>
              <a:rPr lang="en-US" altLang="zh-CN" sz="1400" dirty="0" smtClean="0"/>
              <a:t>Characteristic parameters represent the system health status </a:t>
            </a:r>
            <a:r>
              <a:rPr lang="en-US" altLang="zh-CN" sz="1400" dirty="0" smtClean="0">
                <a:ea typeface="宋体" pitchFamily="2" charset="-122"/>
              </a:rPr>
              <a:t>which is the concerned by qualification and </a:t>
            </a:r>
            <a:r>
              <a:rPr lang="en-US" altLang="zh-CN" sz="1400" dirty="0" err="1" smtClean="0">
                <a:ea typeface="宋体" pitchFamily="2" charset="-122"/>
              </a:rPr>
              <a:t>maintance</a:t>
            </a:r>
            <a:r>
              <a:rPr lang="en-US" altLang="zh-CN" sz="1400" dirty="0" smtClean="0">
                <a:ea typeface="宋体" pitchFamily="2" charset="-122"/>
              </a:rPr>
              <a:t>.</a:t>
            </a:r>
          </a:p>
          <a:p>
            <a:r>
              <a:rPr lang="en-US" altLang="zh-CN" sz="1800" dirty="0" smtClean="0">
                <a:ea typeface="宋体" pitchFamily="2" charset="-122"/>
              </a:rPr>
              <a:t>Category of c</a:t>
            </a:r>
            <a:r>
              <a:rPr lang="en-US" sz="1800" dirty="0" smtClean="0">
                <a:solidFill>
                  <a:schemeClr val="tx1"/>
                </a:solidFill>
                <a:latin typeface="+mn-lt"/>
              </a:rPr>
              <a:t>haracteristic parameters </a:t>
            </a:r>
            <a:endParaRPr lang="en-US" altLang="zh-CN" sz="1800" dirty="0" smtClean="0">
              <a:ea typeface="宋体" pitchFamily="2" charset="-122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FCE26EA5-635C-46AD-844C-2A9E76DA40AF}" type="datetime1">
              <a:rPr lang="zh-CN" altLang="en-US" smtClean="0"/>
              <a:pPr>
                <a:defRPr/>
              </a:pPr>
              <a:t>2013-9-13</a:t>
            </a:fld>
            <a:endParaRPr lang="en-US" altLang="ko-KR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77E2A7-F150-401F-82E2-6CCC3ACA6BCA}" type="slidenum">
              <a:rPr lang="ko-KR" altLang="en-US" smtClean="0"/>
              <a:pPr>
                <a:defRPr/>
              </a:pPr>
              <a:t>6</a:t>
            </a:fld>
            <a:endParaRPr lang="en-US" altLang="ko-KR" dirty="0"/>
          </a:p>
        </p:txBody>
      </p:sp>
      <p:graphicFrame>
        <p:nvGraphicFramePr>
          <p:cNvPr id="10268" name="Group 28"/>
          <p:cNvGraphicFramePr>
            <a:graphicFrameLocks noGrp="1"/>
          </p:cNvGraphicFramePr>
          <p:nvPr/>
        </p:nvGraphicFramePr>
        <p:xfrm>
          <a:off x="609600" y="2971800"/>
          <a:ext cx="6553200" cy="3230880"/>
        </p:xfrm>
        <a:graphic>
          <a:graphicData uri="http://schemas.openxmlformats.org/drawingml/2006/table">
            <a:tbl>
              <a:tblPr/>
              <a:tblGrid>
                <a:gridCol w="2539365"/>
                <a:gridCol w="4013835"/>
              </a:tblGrid>
              <a:tr h="142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  <a:ea typeface="宋体" pitchFamily="2" charset="-122"/>
                        </a:rPr>
                        <a:t>Category of characteristic parameters</a:t>
                      </a:r>
                      <a:endParaRPr kumimoji="0" lang="zh-CN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  <a:ea typeface="宋体" pitchFamily="2" charset="-122"/>
                        </a:rPr>
                        <a:t>Source of information</a:t>
                      </a:r>
                      <a:endParaRPr kumimoji="0" lang="zh-CN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89"/>
                          </a:solidFill>
                          <a:effectLst/>
                          <a:latin typeface="Verdana" pitchFamily="34" charset="0"/>
                          <a:ea typeface="宋体" pitchFamily="2" charset="-122"/>
                        </a:rPr>
                        <a:t>Environment status</a:t>
                      </a:r>
                      <a:endParaRPr kumimoji="0" lang="zh-CN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89"/>
                        </a:solidFill>
                        <a:effectLst/>
                        <a:latin typeface="Verdana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A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89"/>
                          </a:solidFill>
                          <a:effectLst/>
                          <a:latin typeface="Verdana" pitchFamily="34" charset="0"/>
                          <a:ea typeface="宋体" pitchFamily="2" charset="-122"/>
                        </a:rPr>
                        <a:t>Operation running monitor and control information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AF3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89"/>
                          </a:solidFill>
                          <a:effectLst/>
                          <a:latin typeface="Verdana" pitchFamily="34" charset="0"/>
                          <a:ea typeface="宋体" pitchFamily="2" charset="-122"/>
                        </a:rPr>
                        <a:t>Processing equipment state</a:t>
                      </a:r>
                      <a:endParaRPr kumimoji="0" lang="zh-CN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89"/>
                        </a:solidFill>
                        <a:effectLst/>
                        <a:latin typeface="Verdana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D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89"/>
                          </a:solidFill>
                          <a:effectLst/>
                          <a:latin typeface="Verdana" pitchFamily="34" charset="0"/>
                          <a:ea typeface="宋体" pitchFamily="2" charset="-122"/>
                        </a:rPr>
                        <a:t>Operation running monitor and control information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DF9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ea typeface="宋体" pitchFamily="2" charset="-122"/>
                        </a:rPr>
                        <a:t>Instrumentation and control equipment  running status</a:t>
                      </a:r>
                      <a:endParaRPr kumimoji="0" lang="zh-CN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89"/>
                        </a:solidFill>
                        <a:effectLst/>
                        <a:latin typeface="Verdana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A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ea typeface="宋体" pitchFamily="2" charset="-122"/>
                        </a:rPr>
                        <a:t>Diagnostic message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89"/>
                          </a:solidFill>
                          <a:effectLst/>
                          <a:latin typeface="Verdana" pitchFamily="34" charset="0"/>
                          <a:ea typeface="宋体" pitchFamily="2" charset="-122"/>
                        </a:rPr>
                        <a:t>(Reflect </a:t>
                      </a: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ea typeface="宋体" pitchFamily="2" charset="-122"/>
                        </a:rPr>
                        <a:t>experimental / testability</a:t>
                      </a: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89"/>
                          </a:solidFill>
                          <a:effectLst/>
                          <a:latin typeface="Verdana" pitchFamily="34" charset="0"/>
                          <a:ea typeface="宋体" pitchFamily="2" charset="-122"/>
                        </a:rPr>
                        <a:t>)</a:t>
                      </a:r>
                      <a:endParaRPr kumimoji="0" lang="zh-CN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89"/>
                        </a:solidFill>
                        <a:effectLst/>
                        <a:latin typeface="Verdana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AF3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89"/>
                          </a:solidFill>
                          <a:effectLst/>
                          <a:latin typeface="Verdana" pitchFamily="34" charset="0"/>
                          <a:ea typeface="宋体" pitchFamily="2" charset="-122"/>
                        </a:rPr>
                        <a:t>Comprehensive health status</a:t>
                      </a:r>
                      <a:endParaRPr kumimoji="0" lang="zh-CN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89"/>
                        </a:solidFill>
                        <a:effectLst/>
                        <a:latin typeface="Verdana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D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89"/>
                          </a:solidFill>
                          <a:effectLst/>
                          <a:latin typeface="Verdana" pitchFamily="34" charset="0"/>
                          <a:ea typeface="宋体" pitchFamily="2" charset="-122"/>
                        </a:rPr>
                        <a:t>Based on expert system / neural network / fuzzy theory analysis obtained some status</a:t>
                      </a:r>
                      <a:endParaRPr kumimoji="0" lang="zh-CN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89"/>
                        </a:solidFill>
                        <a:effectLst/>
                        <a:latin typeface="Verdana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DF9"/>
                    </a:solidFill>
                  </a:tcPr>
                </a:tc>
              </a:tr>
            </a:tbl>
          </a:graphicData>
        </a:graphic>
      </p:graphicFrame>
      <p:sp>
        <p:nvSpPr>
          <p:cNvPr id="8" name="圆角矩形 7"/>
          <p:cNvSpPr/>
          <p:nvPr/>
        </p:nvSpPr>
        <p:spPr bwMode="auto">
          <a:xfrm>
            <a:off x="838200" y="1143000"/>
            <a:ext cx="4114800" cy="381000"/>
          </a:xfrm>
          <a:prstGeom prst="round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r>
              <a:rPr lang="en-US" altLang="zh-CN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3.2 Characteristic parameters </a:t>
            </a:r>
            <a:endParaRPr lang="zh-CN" alt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页脚占位符 4"/>
          <p:cNvSpPr txBox="1">
            <a:spLocks/>
          </p:cNvSpPr>
          <p:nvPr/>
        </p:nvSpPr>
        <p:spPr bwMode="gray">
          <a:xfrm>
            <a:off x="228600" y="6477000"/>
            <a:ext cx="32766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</a:rPr>
              <a:t>China Techenergy Co., Ltd. </a:t>
            </a:r>
            <a:endParaRPr kumimoji="0" lang="en-US" altLang="ko-KR" sz="10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60000"/>
                  <a:lumOff val="40000"/>
                </a:schemeClr>
              </a:solidFill>
              <a:effectLst/>
              <a:uLnTx/>
              <a:uFillTx/>
              <a:latin typeface="+mn-lt"/>
              <a:ea typeface="굴림" pitchFamily="34" charset="-127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标题 1"/>
          <p:cNvSpPr>
            <a:spLocks noGrp="1"/>
          </p:cNvSpPr>
          <p:nvPr>
            <p:ph type="title"/>
          </p:nvPr>
        </p:nvSpPr>
        <p:spPr>
          <a:xfrm>
            <a:off x="1143000" y="381000"/>
            <a:ext cx="7696200" cy="533400"/>
          </a:xfrm>
        </p:spPr>
        <p:txBody>
          <a:bodyPr/>
          <a:lstStyle/>
          <a:p>
            <a:r>
              <a:rPr lang="en-US" altLang="zh-CN" sz="2000" b="1" dirty="0" smtClean="0">
                <a:ea typeface="宋体" pitchFamily="2" charset="-122"/>
              </a:rPr>
              <a:t>3.</a:t>
            </a:r>
            <a:r>
              <a:rPr lang="en-US" altLang="en-US" sz="2000" b="1" dirty="0" smtClean="0"/>
              <a:t> Understanding of state-based equipment qualification principle</a:t>
            </a:r>
            <a:endParaRPr lang="zh-CN" altLang="en-US" sz="2000" dirty="0" smtClean="0">
              <a:ea typeface="宋体" pitchFamily="2" charset="-122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FCE26EA5-635C-46AD-844C-2A9E76DA40AF}" type="datetime1">
              <a:rPr lang="zh-CN" altLang="en-US" smtClean="0"/>
              <a:pPr>
                <a:defRPr/>
              </a:pPr>
              <a:t>2013-9-13</a:t>
            </a:fld>
            <a:endParaRPr lang="en-US" altLang="ko-KR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146E88-CB22-420D-99AC-41F7E3F2BF07}" type="slidenum">
              <a:rPr lang="ko-KR" altLang="en-US" smtClean="0"/>
              <a:pPr>
                <a:defRPr/>
              </a:pPr>
              <a:t>7</a:t>
            </a:fld>
            <a:endParaRPr lang="en-US" altLang="ko-KR" dirty="0"/>
          </a:p>
        </p:txBody>
      </p:sp>
      <p:grpSp>
        <p:nvGrpSpPr>
          <p:cNvPr id="121" name="组合 120"/>
          <p:cNvGrpSpPr/>
          <p:nvPr/>
        </p:nvGrpSpPr>
        <p:grpSpPr>
          <a:xfrm>
            <a:off x="762000" y="1447800"/>
            <a:ext cx="7315200" cy="4953000"/>
            <a:chOff x="762000" y="1447800"/>
            <a:chExt cx="7315200" cy="4953000"/>
          </a:xfrm>
        </p:grpSpPr>
        <p:sp>
          <p:nvSpPr>
            <p:cNvPr id="15368" name="圆角矩形 111"/>
            <p:cNvSpPr>
              <a:spLocks noChangeArrowheads="1"/>
            </p:cNvSpPr>
            <p:nvPr/>
          </p:nvSpPr>
          <p:spPr bwMode="auto">
            <a:xfrm>
              <a:off x="916039" y="5745256"/>
              <a:ext cx="4698181" cy="655544"/>
            </a:xfrm>
            <a:prstGeom prst="roundRect">
              <a:avLst>
                <a:gd name="adj" fmla="val 16667"/>
              </a:avLst>
            </a:prstGeom>
            <a:solidFill>
              <a:srgbClr val="92D05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altLang="zh-CN" dirty="0">
                <a:ea typeface="宋体" pitchFamily="2" charset="-122"/>
              </a:endParaRPr>
            </a:p>
            <a:p>
              <a:r>
                <a:rPr lang="en-US" altLang="zh-CN" dirty="0" smtClean="0">
                  <a:ea typeface="宋体" pitchFamily="2" charset="-122"/>
                </a:rPr>
                <a:t>Monitored parameters</a:t>
              </a:r>
              <a:endParaRPr lang="zh-CN" altLang="en-US" dirty="0">
                <a:ea typeface="宋体" pitchFamily="2" charset="-122"/>
              </a:endParaRPr>
            </a:p>
          </p:txBody>
        </p:sp>
        <p:sp>
          <p:nvSpPr>
            <p:cNvPr id="15369" name="圆角矩形 77"/>
            <p:cNvSpPr>
              <a:spLocks noChangeArrowheads="1"/>
            </p:cNvSpPr>
            <p:nvPr/>
          </p:nvSpPr>
          <p:spPr bwMode="auto">
            <a:xfrm>
              <a:off x="993058" y="1447800"/>
              <a:ext cx="4698181" cy="1456765"/>
            </a:xfrm>
            <a:prstGeom prst="roundRect">
              <a:avLst>
                <a:gd name="adj" fmla="val 16667"/>
              </a:avLst>
            </a:prstGeom>
            <a:solidFill>
              <a:srgbClr val="92D05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r>
                <a:rPr lang="en-US" altLang="zh-CN" dirty="0" smtClean="0">
                  <a:ea typeface="宋体" pitchFamily="2" charset="-122"/>
                </a:rPr>
                <a:t>Characteristic parameters</a:t>
              </a:r>
              <a:endParaRPr lang="zh-CN" altLang="en-US" dirty="0">
                <a:ea typeface="宋体" pitchFamily="2" charset="-122"/>
              </a:endParaRPr>
            </a:p>
          </p:txBody>
        </p:sp>
        <p:sp>
          <p:nvSpPr>
            <p:cNvPr id="15370" name="圆角矩形 80"/>
            <p:cNvSpPr>
              <a:spLocks noChangeArrowheads="1"/>
            </p:cNvSpPr>
            <p:nvPr/>
          </p:nvSpPr>
          <p:spPr bwMode="auto">
            <a:xfrm>
              <a:off x="3505200" y="1520638"/>
              <a:ext cx="2057399" cy="582706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r>
                <a:rPr lang="en-US" altLang="zh-CN" sz="1200" dirty="0" smtClean="0">
                  <a:solidFill>
                    <a:schemeClr val="bg1"/>
                  </a:solidFill>
                  <a:ea typeface="宋体" pitchFamily="2" charset="-122"/>
                </a:rPr>
                <a:t>Comprehensive health status</a:t>
              </a:r>
            </a:p>
          </p:txBody>
        </p:sp>
        <p:sp>
          <p:nvSpPr>
            <p:cNvPr id="15371" name="圆角矩形 65"/>
            <p:cNvSpPr>
              <a:spLocks noChangeArrowheads="1"/>
            </p:cNvSpPr>
            <p:nvPr/>
          </p:nvSpPr>
          <p:spPr bwMode="auto">
            <a:xfrm>
              <a:off x="3352800" y="2249021"/>
              <a:ext cx="1568245" cy="582706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altLang="zh-CN" dirty="0">
                <a:ea typeface="宋体" pitchFamily="2" charset="-122"/>
              </a:endParaRPr>
            </a:p>
            <a:p>
              <a:endParaRPr lang="zh-CN" altLang="en-US" sz="1400" dirty="0">
                <a:solidFill>
                  <a:schemeClr val="bg1"/>
                </a:solidFill>
                <a:ea typeface="宋体" pitchFamily="2" charset="-122"/>
              </a:endParaRPr>
            </a:p>
          </p:txBody>
        </p:sp>
        <p:sp>
          <p:nvSpPr>
            <p:cNvPr id="15372" name="云形标注 7"/>
            <p:cNvSpPr>
              <a:spLocks noChangeArrowheads="1"/>
            </p:cNvSpPr>
            <p:nvPr/>
          </p:nvSpPr>
          <p:spPr bwMode="auto">
            <a:xfrm>
              <a:off x="762000" y="2977403"/>
              <a:ext cx="5083277" cy="2403662"/>
            </a:xfrm>
            <a:prstGeom prst="cloudCallout">
              <a:avLst>
                <a:gd name="adj1" fmla="val -20833"/>
                <a:gd name="adj2" fmla="val 62500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altLang="zh-CN" dirty="0">
                <a:ea typeface="宋体" pitchFamily="2" charset="-122"/>
              </a:endParaRPr>
            </a:p>
            <a:p>
              <a:endParaRPr lang="en-US" altLang="zh-CN" dirty="0">
                <a:ea typeface="宋体" pitchFamily="2" charset="-122"/>
              </a:endParaRPr>
            </a:p>
            <a:p>
              <a:endParaRPr lang="en-US" altLang="zh-CN" dirty="0">
                <a:ea typeface="宋体" pitchFamily="2" charset="-122"/>
              </a:endParaRPr>
            </a:p>
            <a:p>
              <a:endParaRPr lang="en-US" altLang="zh-CN" dirty="0">
                <a:ea typeface="宋体" pitchFamily="2" charset="-122"/>
              </a:endParaRPr>
            </a:p>
            <a:p>
              <a:endParaRPr lang="en-US" altLang="zh-CN" dirty="0">
                <a:ea typeface="宋体" pitchFamily="2" charset="-122"/>
              </a:endParaRPr>
            </a:p>
            <a:p>
              <a:endParaRPr lang="zh-CN" altLang="en-US" dirty="0">
                <a:ea typeface="宋体" pitchFamily="2" charset="-122"/>
              </a:endParaRPr>
            </a:p>
          </p:txBody>
        </p:sp>
        <p:sp>
          <p:nvSpPr>
            <p:cNvPr id="15373" name="流程图: 顺序访问存储器 8"/>
            <p:cNvSpPr>
              <a:spLocks noChangeArrowheads="1"/>
            </p:cNvSpPr>
            <p:nvPr/>
          </p:nvSpPr>
          <p:spPr bwMode="auto">
            <a:xfrm>
              <a:off x="1455174" y="3560109"/>
              <a:ext cx="1617406" cy="1165412"/>
            </a:xfrm>
            <a:prstGeom prst="flowChartMagneticTape">
              <a:avLst/>
            </a:prstGeom>
            <a:solidFill>
              <a:srgbClr val="FFC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altLang="zh-CN" dirty="0">
                <a:ea typeface="宋体" pitchFamily="2" charset="-122"/>
              </a:endParaRPr>
            </a:p>
            <a:p>
              <a:endParaRPr lang="en-US" altLang="zh-CN" dirty="0">
                <a:ea typeface="宋体" pitchFamily="2" charset="-122"/>
              </a:endParaRPr>
            </a:p>
          </p:txBody>
        </p:sp>
        <p:sp>
          <p:nvSpPr>
            <p:cNvPr id="15374" name="缺角矩形 10"/>
            <p:cNvSpPr>
              <a:spLocks noChangeArrowheads="1"/>
            </p:cNvSpPr>
            <p:nvPr/>
          </p:nvSpPr>
          <p:spPr bwMode="auto">
            <a:xfrm>
              <a:off x="3457677" y="3777503"/>
              <a:ext cx="1463368" cy="946897"/>
            </a:xfrm>
            <a:prstGeom prst="plaque">
              <a:avLst>
                <a:gd name="adj" fmla="val 16667"/>
              </a:avLst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altLang="zh-CN" b="1" dirty="0">
                <a:solidFill>
                  <a:schemeClr val="bg1"/>
                </a:solidFill>
                <a:ea typeface="宋体" pitchFamily="2" charset="-122"/>
              </a:endParaRPr>
            </a:p>
            <a:p>
              <a:endParaRPr lang="en-US" altLang="zh-CN" b="1" dirty="0">
                <a:solidFill>
                  <a:schemeClr val="bg1"/>
                </a:solidFill>
                <a:ea typeface="宋体" pitchFamily="2" charset="-122"/>
              </a:endParaRPr>
            </a:p>
          </p:txBody>
        </p:sp>
        <p:sp>
          <p:nvSpPr>
            <p:cNvPr id="12" name="七边形 11"/>
            <p:cNvSpPr/>
            <p:nvPr/>
          </p:nvSpPr>
          <p:spPr bwMode="auto">
            <a:xfrm>
              <a:off x="1147763" y="3886200"/>
              <a:ext cx="230187" cy="217488"/>
            </a:xfrm>
            <a:prstGeom prst="heptagon">
              <a:avLst/>
            </a:prstGeom>
            <a:solidFill>
              <a:srgbClr val="C0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3" name="七边形 12"/>
            <p:cNvSpPr/>
            <p:nvPr/>
          </p:nvSpPr>
          <p:spPr bwMode="auto">
            <a:xfrm>
              <a:off x="1609725" y="3886200"/>
              <a:ext cx="230188" cy="217488"/>
            </a:xfrm>
            <a:prstGeom prst="heptagon">
              <a:avLst/>
            </a:prstGeom>
            <a:solidFill>
              <a:srgbClr val="C0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4" name="七边形 13"/>
            <p:cNvSpPr/>
            <p:nvPr/>
          </p:nvSpPr>
          <p:spPr bwMode="auto">
            <a:xfrm>
              <a:off x="1993900" y="3886200"/>
              <a:ext cx="231775" cy="217488"/>
            </a:xfrm>
            <a:prstGeom prst="heptagon">
              <a:avLst/>
            </a:prstGeom>
            <a:solidFill>
              <a:srgbClr val="C0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5" name="七边形 14"/>
            <p:cNvSpPr/>
            <p:nvPr/>
          </p:nvSpPr>
          <p:spPr bwMode="auto">
            <a:xfrm>
              <a:off x="2379663" y="3886200"/>
              <a:ext cx="230187" cy="217488"/>
            </a:xfrm>
            <a:prstGeom prst="heptagon">
              <a:avLst/>
            </a:prstGeom>
            <a:solidFill>
              <a:srgbClr val="C0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6" name="七边形 15"/>
            <p:cNvSpPr/>
            <p:nvPr/>
          </p:nvSpPr>
          <p:spPr bwMode="auto">
            <a:xfrm>
              <a:off x="2687638" y="3886200"/>
              <a:ext cx="230187" cy="217488"/>
            </a:xfrm>
            <a:prstGeom prst="heptagon">
              <a:avLst/>
            </a:prstGeom>
            <a:solidFill>
              <a:srgbClr val="C0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7" name="七边形 16"/>
            <p:cNvSpPr/>
            <p:nvPr/>
          </p:nvSpPr>
          <p:spPr bwMode="auto">
            <a:xfrm>
              <a:off x="3048000" y="3886200"/>
              <a:ext cx="231775" cy="217488"/>
            </a:xfrm>
            <a:prstGeom prst="heptagon">
              <a:avLst/>
            </a:prstGeom>
            <a:solidFill>
              <a:srgbClr val="C0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8" name="七边形 17"/>
            <p:cNvSpPr/>
            <p:nvPr/>
          </p:nvSpPr>
          <p:spPr bwMode="auto">
            <a:xfrm>
              <a:off x="3611564" y="3886200"/>
              <a:ext cx="231775" cy="217488"/>
            </a:xfrm>
            <a:prstGeom prst="heptagon">
              <a:avLst/>
            </a:prstGeom>
            <a:solidFill>
              <a:srgbClr val="C0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9" name="七边形 18"/>
            <p:cNvSpPr/>
            <p:nvPr/>
          </p:nvSpPr>
          <p:spPr bwMode="auto">
            <a:xfrm>
              <a:off x="3919538" y="3886200"/>
              <a:ext cx="231775" cy="217488"/>
            </a:xfrm>
            <a:prstGeom prst="heptagon">
              <a:avLst/>
            </a:prstGeom>
            <a:solidFill>
              <a:srgbClr val="C0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20" name="七边形 19"/>
            <p:cNvSpPr/>
            <p:nvPr/>
          </p:nvSpPr>
          <p:spPr bwMode="auto">
            <a:xfrm>
              <a:off x="4227513" y="3886200"/>
              <a:ext cx="231775" cy="217488"/>
            </a:xfrm>
            <a:prstGeom prst="heptagon">
              <a:avLst/>
            </a:prstGeom>
            <a:solidFill>
              <a:srgbClr val="C0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21" name="七边形 20"/>
            <p:cNvSpPr/>
            <p:nvPr/>
          </p:nvSpPr>
          <p:spPr bwMode="auto">
            <a:xfrm>
              <a:off x="4535488" y="3886200"/>
              <a:ext cx="231775" cy="217488"/>
            </a:xfrm>
            <a:prstGeom prst="heptagon">
              <a:avLst/>
            </a:prstGeom>
            <a:solidFill>
              <a:srgbClr val="C0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22" name="七边形 21"/>
            <p:cNvSpPr/>
            <p:nvPr/>
          </p:nvSpPr>
          <p:spPr bwMode="auto">
            <a:xfrm>
              <a:off x="4921250" y="3886200"/>
              <a:ext cx="230188" cy="217488"/>
            </a:xfrm>
            <a:prstGeom prst="heptagon">
              <a:avLst/>
            </a:prstGeom>
            <a:solidFill>
              <a:srgbClr val="C0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23" name="七边形 22"/>
            <p:cNvSpPr/>
            <p:nvPr/>
          </p:nvSpPr>
          <p:spPr bwMode="auto">
            <a:xfrm>
              <a:off x="5229225" y="3886200"/>
              <a:ext cx="230188" cy="217488"/>
            </a:xfrm>
            <a:prstGeom prst="heptagon">
              <a:avLst/>
            </a:prstGeom>
            <a:solidFill>
              <a:srgbClr val="C0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24" name="七边形 23"/>
            <p:cNvSpPr/>
            <p:nvPr/>
          </p:nvSpPr>
          <p:spPr bwMode="auto">
            <a:xfrm>
              <a:off x="1147763" y="2322513"/>
              <a:ext cx="230187" cy="217487"/>
            </a:xfrm>
            <a:prstGeom prst="heptagon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25" name="七边形 24"/>
            <p:cNvSpPr/>
            <p:nvPr/>
          </p:nvSpPr>
          <p:spPr bwMode="auto">
            <a:xfrm>
              <a:off x="1609725" y="2322513"/>
              <a:ext cx="230188" cy="217487"/>
            </a:xfrm>
            <a:prstGeom prst="heptagon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26" name="七边形 25"/>
            <p:cNvSpPr/>
            <p:nvPr/>
          </p:nvSpPr>
          <p:spPr bwMode="auto">
            <a:xfrm>
              <a:off x="1993900" y="2322513"/>
              <a:ext cx="231775" cy="217487"/>
            </a:xfrm>
            <a:prstGeom prst="heptagon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27" name="七边形 26"/>
            <p:cNvSpPr/>
            <p:nvPr/>
          </p:nvSpPr>
          <p:spPr bwMode="auto">
            <a:xfrm>
              <a:off x="2379663" y="2322513"/>
              <a:ext cx="230187" cy="217487"/>
            </a:xfrm>
            <a:prstGeom prst="heptagon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28" name="七边形 27"/>
            <p:cNvSpPr/>
            <p:nvPr/>
          </p:nvSpPr>
          <p:spPr bwMode="auto">
            <a:xfrm>
              <a:off x="2687638" y="2322513"/>
              <a:ext cx="230187" cy="217487"/>
            </a:xfrm>
            <a:prstGeom prst="heptagon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29" name="七边形 28"/>
            <p:cNvSpPr/>
            <p:nvPr/>
          </p:nvSpPr>
          <p:spPr bwMode="auto">
            <a:xfrm>
              <a:off x="3048000" y="2322513"/>
              <a:ext cx="231775" cy="217487"/>
            </a:xfrm>
            <a:prstGeom prst="heptagon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30" name="七边形 29"/>
            <p:cNvSpPr/>
            <p:nvPr/>
          </p:nvSpPr>
          <p:spPr bwMode="auto">
            <a:xfrm>
              <a:off x="3611564" y="2322513"/>
              <a:ext cx="231775" cy="217487"/>
            </a:xfrm>
            <a:prstGeom prst="heptagon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31" name="七边形 30"/>
            <p:cNvSpPr/>
            <p:nvPr/>
          </p:nvSpPr>
          <p:spPr bwMode="auto">
            <a:xfrm>
              <a:off x="3919538" y="2322513"/>
              <a:ext cx="231775" cy="217487"/>
            </a:xfrm>
            <a:prstGeom prst="heptagon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32" name="七边形 31"/>
            <p:cNvSpPr/>
            <p:nvPr/>
          </p:nvSpPr>
          <p:spPr bwMode="auto">
            <a:xfrm>
              <a:off x="4227513" y="2322513"/>
              <a:ext cx="231775" cy="217487"/>
            </a:xfrm>
            <a:prstGeom prst="heptagon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33" name="七边形 32"/>
            <p:cNvSpPr/>
            <p:nvPr/>
          </p:nvSpPr>
          <p:spPr bwMode="auto">
            <a:xfrm>
              <a:off x="4535488" y="2322513"/>
              <a:ext cx="231775" cy="217487"/>
            </a:xfrm>
            <a:prstGeom prst="heptagon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34" name="七边形 33"/>
            <p:cNvSpPr/>
            <p:nvPr/>
          </p:nvSpPr>
          <p:spPr bwMode="auto">
            <a:xfrm>
              <a:off x="4921250" y="2322513"/>
              <a:ext cx="230188" cy="217487"/>
            </a:xfrm>
            <a:prstGeom prst="heptagon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35" name="七边形 34"/>
            <p:cNvSpPr/>
            <p:nvPr/>
          </p:nvSpPr>
          <p:spPr bwMode="auto">
            <a:xfrm>
              <a:off x="5229225" y="2322513"/>
              <a:ext cx="230188" cy="217487"/>
            </a:xfrm>
            <a:prstGeom prst="heptagon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cxnSp>
          <p:nvCxnSpPr>
            <p:cNvPr id="15399" name="直接连接符 36"/>
            <p:cNvCxnSpPr>
              <a:cxnSpLocks noChangeShapeType="1"/>
              <a:endCxn id="12" idx="6"/>
            </p:cNvCxnSpPr>
            <p:nvPr/>
          </p:nvCxnSpPr>
          <p:spPr bwMode="auto">
            <a:xfrm flipH="1">
              <a:off x="1262857" y="2540374"/>
              <a:ext cx="12605" cy="1345826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prstDash val="dash"/>
              <a:round/>
              <a:headEnd/>
              <a:tailEnd/>
            </a:ln>
          </p:spPr>
        </p:cxnSp>
        <p:cxnSp>
          <p:nvCxnSpPr>
            <p:cNvPr id="15400" name="直接连接符 37"/>
            <p:cNvCxnSpPr>
              <a:cxnSpLocks noChangeShapeType="1"/>
              <a:endCxn id="13" idx="6"/>
            </p:cNvCxnSpPr>
            <p:nvPr/>
          </p:nvCxnSpPr>
          <p:spPr bwMode="auto">
            <a:xfrm flipH="1">
              <a:off x="1724819" y="2540374"/>
              <a:ext cx="12759" cy="1345826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prstDash val="dash"/>
              <a:round/>
              <a:headEnd/>
              <a:tailEnd/>
            </a:ln>
          </p:spPr>
        </p:cxnSp>
        <p:cxnSp>
          <p:nvCxnSpPr>
            <p:cNvPr id="15401" name="直接连接符 38"/>
            <p:cNvCxnSpPr>
              <a:cxnSpLocks noChangeShapeType="1"/>
              <a:endCxn id="14" idx="6"/>
            </p:cNvCxnSpPr>
            <p:nvPr/>
          </p:nvCxnSpPr>
          <p:spPr bwMode="auto">
            <a:xfrm>
              <a:off x="2108746" y="2514600"/>
              <a:ext cx="1042" cy="137160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prstDash val="dash"/>
              <a:round/>
              <a:headEnd/>
              <a:tailEnd/>
            </a:ln>
          </p:spPr>
        </p:cxnSp>
        <p:cxnSp>
          <p:nvCxnSpPr>
            <p:cNvPr id="15402" name="直接连接符 39"/>
            <p:cNvCxnSpPr>
              <a:cxnSpLocks noChangeShapeType="1"/>
              <a:endCxn id="15" idx="6"/>
            </p:cNvCxnSpPr>
            <p:nvPr/>
          </p:nvCxnSpPr>
          <p:spPr bwMode="auto">
            <a:xfrm>
              <a:off x="2489746" y="2514600"/>
              <a:ext cx="5011" cy="137160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prstDash val="dash"/>
              <a:round/>
              <a:headEnd/>
              <a:tailEnd/>
            </a:ln>
          </p:spPr>
        </p:cxnSp>
        <p:cxnSp>
          <p:nvCxnSpPr>
            <p:cNvPr id="15403" name="直接连接符 40"/>
            <p:cNvCxnSpPr>
              <a:cxnSpLocks noChangeShapeType="1"/>
              <a:endCxn id="16" idx="6"/>
            </p:cNvCxnSpPr>
            <p:nvPr/>
          </p:nvCxnSpPr>
          <p:spPr bwMode="auto">
            <a:xfrm flipH="1">
              <a:off x="2802732" y="2540374"/>
              <a:ext cx="13117" cy="1345826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prstDash val="dash"/>
              <a:round/>
              <a:headEnd/>
              <a:tailEnd/>
            </a:ln>
          </p:spPr>
        </p:cxnSp>
        <p:cxnSp>
          <p:nvCxnSpPr>
            <p:cNvPr id="15404" name="直接连接符 41"/>
            <p:cNvCxnSpPr>
              <a:cxnSpLocks noChangeShapeType="1"/>
              <a:endCxn id="17" idx="6"/>
            </p:cNvCxnSpPr>
            <p:nvPr/>
          </p:nvCxnSpPr>
          <p:spPr bwMode="auto">
            <a:xfrm flipH="1">
              <a:off x="3163888" y="2540374"/>
              <a:ext cx="36512" cy="1345826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prstDash val="dash"/>
              <a:round/>
              <a:headEnd/>
              <a:tailEnd/>
            </a:ln>
          </p:spPr>
        </p:cxnSp>
        <p:cxnSp>
          <p:nvCxnSpPr>
            <p:cNvPr id="15405" name="直接连接符 42"/>
            <p:cNvCxnSpPr>
              <a:cxnSpLocks noChangeShapeType="1"/>
              <a:endCxn id="18" idx="6"/>
            </p:cNvCxnSpPr>
            <p:nvPr/>
          </p:nvCxnSpPr>
          <p:spPr bwMode="auto">
            <a:xfrm flipH="1">
              <a:off x="3727452" y="2540374"/>
              <a:ext cx="12629" cy="1345826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prstDash val="dash"/>
              <a:round/>
              <a:headEnd/>
              <a:tailEnd/>
            </a:ln>
          </p:spPr>
        </p:cxnSp>
        <p:cxnSp>
          <p:nvCxnSpPr>
            <p:cNvPr id="15406" name="直接连接符 43"/>
            <p:cNvCxnSpPr>
              <a:cxnSpLocks noChangeShapeType="1"/>
            </p:cNvCxnSpPr>
            <p:nvPr/>
          </p:nvCxnSpPr>
          <p:spPr bwMode="auto">
            <a:xfrm flipH="1">
              <a:off x="4038600" y="2540374"/>
              <a:ext cx="35232" cy="1345826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prstDash val="dash"/>
              <a:round/>
              <a:headEnd/>
              <a:tailEnd/>
            </a:ln>
          </p:spPr>
        </p:cxnSp>
        <p:cxnSp>
          <p:nvCxnSpPr>
            <p:cNvPr id="15407" name="直接连接符 44"/>
            <p:cNvCxnSpPr>
              <a:cxnSpLocks noChangeShapeType="1"/>
              <a:endCxn id="20" idx="6"/>
            </p:cNvCxnSpPr>
            <p:nvPr/>
          </p:nvCxnSpPr>
          <p:spPr bwMode="auto">
            <a:xfrm flipH="1">
              <a:off x="4343401" y="2540374"/>
              <a:ext cx="38508" cy="1345826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prstDash val="dash"/>
              <a:round/>
              <a:headEnd/>
              <a:tailEnd/>
            </a:ln>
          </p:spPr>
        </p:cxnSp>
        <p:cxnSp>
          <p:nvCxnSpPr>
            <p:cNvPr id="15408" name="直接连接符 45"/>
            <p:cNvCxnSpPr>
              <a:cxnSpLocks noChangeShapeType="1"/>
              <a:endCxn id="21" idx="6"/>
            </p:cNvCxnSpPr>
            <p:nvPr/>
          </p:nvCxnSpPr>
          <p:spPr bwMode="auto">
            <a:xfrm flipH="1">
              <a:off x="4651376" y="2540374"/>
              <a:ext cx="12938" cy="1345826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prstDash val="dash"/>
              <a:round/>
              <a:headEnd/>
              <a:tailEnd/>
            </a:ln>
          </p:spPr>
        </p:cxnSp>
        <p:cxnSp>
          <p:nvCxnSpPr>
            <p:cNvPr id="15409" name="直接连接符 46"/>
            <p:cNvCxnSpPr>
              <a:cxnSpLocks noChangeShapeType="1"/>
              <a:endCxn id="22" idx="6"/>
            </p:cNvCxnSpPr>
            <p:nvPr/>
          </p:nvCxnSpPr>
          <p:spPr bwMode="auto">
            <a:xfrm flipH="1">
              <a:off x="5036344" y="2540374"/>
              <a:ext cx="13067" cy="1345826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prstDash val="dash"/>
              <a:round/>
              <a:headEnd/>
              <a:tailEnd/>
            </a:ln>
          </p:spPr>
        </p:cxnSp>
        <p:cxnSp>
          <p:nvCxnSpPr>
            <p:cNvPr id="15410" name="直接连接符 49"/>
            <p:cNvCxnSpPr>
              <a:cxnSpLocks noChangeShapeType="1"/>
              <a:stCxn id="35" idx="2"/>
              <a:endCxn id="23" idx="6"/>
            </p:cNvCxnSpPr>
            <p:nvPr/>
          </p:nvCxnSpPr>
          <p:spPr bwMode="auto">
            <a:xfrm flipH="1">
              <a:off x="5344319" y="2540001"/>
              <a:ext cx="51221" cy="1346199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prstDash val="dash"/>
              <a:round/>
              <a:headEnd/>
              <a:tailEnd/>
            </a:ln>
          </p:spPr>
        </p:cxnSp>
        <p:sp>
          <p:nvSpPr>
            <p:cNvPr id="51" name="七边形 50"/>
            <p:cNvSpPr/>
            <p:nvPr/>
          </p:nvSpPr>
          <p:spPr bwMode="auto">
            <a:xfrm>
              <a:off x="4921250" y="1811338"/>
              <a:ext cx="230188" cy="219075"/>
            </a:xfrm>
            <a:prstGeom prst="heptagon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52" name="七边形 51"/>
            <p:cNvSpPr/>
            <p:nvPr/>
          </p:nvSpPr>
          <p:spPr bwMode="auto">
            <a:xfrm>
              <a:off x="4151313" y="1811338"/>
              <a:ext cx="230187" cy="219075"/>
            </a:xfrm>
            <a:prstGeom prst="heptagon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cxnSp>
          <p:nvCxnSpPr>
            <p:cNvPr id="15413" name="直接连接符 55"/>
            <p:cNvCxnSpPr>
              <a:cxnSpLocks noChangeShapeType="1"/>
              <a:stCxn id="52" idx="3"/>
              <a:endCxn id="31" idx="6"/>
            </p:cNvCxnSpPr>
            <p:nvPr/>
          </p:nvCxnSpPr>
          <p:spPr bwMode="auto">
            <a:xfrm flipH="1">
              <a:off x="4035323" y="2030506"/>
              <a:ext cx="179712" cy="291353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5414" name="直接连接符 57"/>
            <p:cNvCxnSpPr>
              <a:cxnSpLocks noChangeShapeType="1"/>
              <a:stCxn id="52" idx="3"/>
              <a:endCxn id="32" idx="6"/>
            </p:cNvCxnSpPr>
            <p:nvPr/>
          </p:nvCxnSpPr>
          <p:spPr bwMode="auto">
            <a:xfrm>
              <a:off x="4215034" y="2030506"/>
              <a:ext cx="128366" cy="291353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5415" name="直接连接符 59"/>
            <p:cNvCxnSpPr>
              <a:cxnSpLocks noChangeShapeType="1"/>
              <a:stCxn id="51" idx="3"/>
              <a:endCxn id="33" idx="0"/>
            </p:cNvCxnSpPr>
            <p:nvPr/>
          </p:nvCxnSpPr>
          <p:spPr bwMode="auto">
            <a:xfrm flipH="1">
              <a:off x="4744542" y="2030506"/>
              <a:ext cx="240685" cy="33536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5416" name="直接连接符 61"/>
            <p:cNvCxnSpPr>
              <a:cxnSpLocks noChangeShapeType="1"/>
              <a:stCxn id="51" idx="3"/>
              <a:endCxn id="34" idx="6"/>
            </p:cNvCxnSpPr>
            <p:nvPr/>
          </p:nvCxnSpPr>
          <p:spPr bwMode="auto">
            <a:xfrm>
              <a:off x="4985228" y="2030506"/>
              <a:ext cx="51346" cy="291353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5417" name="直接连接符 63"/>
            <p:cNvCxnSpPr>
              <a:cxnSpLocks noChangeShapeType="1"/>
              <a:stCxn id="51" idx="3"/>
              <a:endCxn id="35" idx="0"/>
            </p:cNvCxnSpPr>
            <p:nvPr/>
          </p:nvCxnSpPr>
          <p:spPr bwMode="auto">
            <a:xfrm>
              <a:off x="4985228" y="2030506"/>
              <a:ext cx="452489" cy="33536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5418" name="圆角矩形 78"/>
            <p:cNvSpPr>
              <a:spLocks noChangeArrowheads="1"/>
            </p:cNvSpPr>
            <p:nvPr/>
          </p:nvSpPr>
          <p:spPr bwMode="auto">
            <a:xfrm>
              <a:off x="6858000" y="1666315"/>
              <a:ext cx="1219200" cy="1238250"/>
            </a:xfrm>
            <a:prstGeom prst="roundRect">
              <a:avLst>
                <a:gd name="adj" fmla="val 16667"/>
              </a:avLst>
            </a:prstGeom>
            <a:solidFill>
              <a:srgbClr val="92D05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r>
                <a:rPr lang="en-US" altLang="zh-CN" sz="1300" b="1" dirty="0" smtClean="0">
                  <a:ea typeface="宋体" pitchFamily="2" charset="-122"/>
                </a:rPr>
                <a:t>State-based equipment qualification</a:t>
              </a:r>
              <a:endParaRPr lang="zh-CN" altLang="en-US" sz="1300" b="1" dirty="0">
                <a:ea typeface="宋体" pitchFamily="2" charset="-122"/>
              </a:endParaRPr>
            </a:p>
          </p:txBody>
        </p:sp>
        <p:sp>
          <p:nvSpPr>
            <p:cNvPr id="15419" name="右箭头 79"/>
            <p:cNvSpPr>
              <a:spLocks noChangeArrowheads="1"/>
            </p:cNvSpPr>
            <p:nvPr/>
          </p:nvSpPr>
          <p:spPr bwMode="auto">
            <a:xfrm>
              <a:off x="5845277" y="2030506"/>
              <a:ext cx="988415" cy="462827"/>
            </a:xfrm>
            <a:prstGeom prst="rightArrow">
              <a:avLst>
                <a:gd name="adj1" fmla="val 50000"/>
                <a:gd name="adj2" fmla="val 50024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>
                <a:ea typeface="宋体" pitchFamily="2" charset="-122"/>
              </a:endParaRPr>
            </a:p>
          </p:txBody>
        </p:sp>
        <p:sp>
          <p:nvSpPr>
            <p:cNvPr id="88" name="七边形 87"/>
            <p:cNvSpPr/>
            <p:nvPr/>
          </p:nvSpPr>
          <p:spPr bwMode="auto">
            <a:xfrm>
              <a:off x="1069975" y="5818188"/>
              <a:ext cx="231775" cy="219075"/>
            </a:xfrm>
            <a:prstGeom prst="heptagon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89" name="七边形 88"/>
            <p:cNvSpPr/>
            <p:nvPr/>
          </p:nvSpPr>
          <p:spPr bwMode="auto">
            <a:xfrm>
              <a:off x="1531938" y="5818188"/>
              <a:ext cx="231775" cy="219075"/>
            </a:xfrm>
            <a:prstGeom prst="heptagon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90" name="七边形 89"/>
            <p:cNvSpPr/>
            <p:nvPr/>
          </p:nvSpPr>
          <p:spPr bwMode="auto">
            <a:xfrm>
              <a:off x="1917700" y="5818188"/>
              <a:ext cx="230188" cy="219075"/>
            </a:xfrm>
            <a:prstGeom prst="heptagon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91" name="七边形 90"/>
            <p:cNvSpPr/>
            <p:nvPr/>
          </p:nvSpPr>
          <p:spPr bwMode="auto">
            <a:xfrm>
              <a:off x="2301875" y="5818188"/>
              <a:ext cx="231775" cy="219075"/>
            </a:xfrm>
            <a:prstGeom prst="heptagon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92" name="七边形 91"/>
            <p:cNvSpPr/>
            <p:nvPr/>
          </p:nvSpPr>
          <p:spPr bwMode="auto">
            <a:xfrm>
              <a:off x="2609850" y="5818188"/>
              <a:ext cx="231775" cy="219075"/>
            </a:xfrm>
            <a:prstGeom prst="heptagon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93" name="七边形 92"/>
            <p:cNvSpPr/>
            <p:nvPr/>
          </p:nvSpPr>
          <p:spPr bwMode="auto">
            <a:xfrm>
              <a:off x="3071813" y="5818188"/>
              <a:ext cx="231775" cy="219075"/>
            </a:xfrm>
            <a:prstGeom prst="heptagon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95" name="七边形 94"/>
            <p:cNvSpPr/>
            <p:nvPr/>
          </p:nvSpPr>
          <p:spPr bwMode="auto">
            <a:xfrm>
              <a:off x="3843338" y="5818188"/>
              <a:ext cx="230187" cy="219075"/>
            </a:xfrm>
            <a:prstGeom prst="heptagon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96" name="七边形 95"/>
            <p:cNvSpPr/>
            <p:nvPr/>
          </p:nvSpPr>
          <p:spPr bwMode="auto">
            <a:xfrm>
              <a:off x="4151313" y="5818188"/>
              <a:ext cx="230187" cy="219075"/>
            </a:xfrm>
            <a:prstGeom prst="heptagon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98" name="七边形 97"/>
            <p:cNvSpPr/>
            <p:nvPr/>
          </p:nvSpPr>
          <p:spPr bwMode="auto">
            <a:xfrm>
              <a:off x="4843463" y="5818188"/>
              <a:ext cx="231775" cy="219075"/>
            </a:xfrm>
            <a:prstGeom prst="heptagon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99" name="七边形 98"/>
            <p:cNvSpPr/>
            <p:nvPr/>
          </p:nvSpPr>
          <p:spPr bwMode="auto">
            <a:xfrm>
              <a:off x="5151438" y="5818188"/>
              <a:ext cx="231775" cy="219075"/>
            </a:xfrm>
            <a:prstGeom prst="heptagon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cxnSp>
          <p:nvCxnSpPr>
            <p:cNvPr id="15430" name="直接连接符 99"/>
            <p:cNvCxnSpPr>
              <a:cxnSpLocks noChangeShapeType="1"/>
              <a:stCxn id="12" idx="3"/>
            </p:cNvCxnSpPr>
            <p:nvPr/>
          </p:nvCxnSpPr>
          <p:spPr bwMode="auto">
            <a:xfrm flipH="1">
              <a:off x="1147097" y="4103689"/>
              <a:ext cx="64538" cy="1714405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prstDash val="dash"/>
              <a:round/>
              <a:headEnd/>
              <a:tailEnd/>
            </a:ln>
          </p:spPr>
        </p:cxnSp>
        <p:cxnSp>
          <p:nvCxnSpPr>
            <p:cNvPr id="15431" name="直接连接符 100"/>
            <p:cNvCxnSpPr>
              <a:cxnSpLocks noChangeShapeType="1"/>
            </p:cNvCxnSpPr>
            <p:nvPr/>
          </p:nvCxnSpPr>
          <p:spPr bwMode="auto">
            <a:xfrm flipH="1">
              <a:off x="1609213" y="4114800"/>
              <a:ext cx="67187" cy="1703294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prstDash val="dash"/>
              <a:round/>
              <a:headEnd/>
              <a:tailEnd/>
            </a:ln>
          </p:spPr>
        </p:cxnSp>
        <p:cxnSp>
          <p:nvCxnSpPr>
            <p:cNvPr id="15432" name="直接连接符 101"/>
            <p:cNvCxnSpPr>
              <a:cxnSpLocks noChangeShapeType="1"/>
            </p:cNvCxnSpPr>
            <p:nvPr/>
          </p:nvCxnSpPr>
          <p:spPr bwMode="auto">
            <a:xfrm flipH="1">
              <a:off x="2071329" y="4114800"/>
              <a:ext cx="62271" cy="1703294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prstDash val="dash"/>
              <a:round/>
              <a:headEnd/>
              <a:tailEnd/>
            </a:ln>
          </p:spPr>
        </p:cxnSp>
        <p:cxnSp>
          <p:nvCxnSpPr>
            <p:cNvPr id="15433" name="直接连接符 102"/>
            <p:cNvCxnSpPr>
              <a:cxnSpLocks noChangeShapeType="1"/>
            </p:cNvCxnSpPr>
            <p:nvPr/>
          </p:nvCxnSpPr>
          <p:spPr bwMode="auto">
            <a:xfrm flipH="1">
              <a:off x="2456426" y="4114800"/>
              <a:ext cx="58174" cy="1703294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prstDash val="dash"/>
              <a:round/>
              <a:headEnd/>
              <a:tailEnd/>
            </a:ln>
          </p:spPr>
        </p:cxnSp>
        <p:cxnSp>
          <p:nvCxnSpPr>
            <p:cNvPr id="15434" name="直接连接符 103"/>
            <p:cNvCxnSpPr>
              <a:cxnSpLocks noChangeShapeType="1"/>
              <a:stCxn id="16" idx="3"/>
            </p:cNvCxnSpPr>
            <p:nvPr/>
          </p:nvCxnSpPr>
          <p:spPr bwMode="auto">
            <a:xfrm flipH="1">
              <a:off x="2687484" y="4103689"/>
              <a:ext cx="64026" cy="1714405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prstDash val="dash"/>
              <a:round/>
              <a:headEnd/>
              <a:tailEnd/>
            </a:ln>
          </p:spPr>
        </p:cxnSp>
        <p:cxnSp>
          <p:nvCxnSpPr>
            <p:cNvPr id="15435" name="直接连接符 104"/>
            <p:cNvCxnSpPr>
              <a:cxnSpLocks noChangeShapeType="1"/>
              <a:stCxn id="17" idx="2"/>
            </p:cNvCxnSpPr>
            <p:nvPr/>
          </p:nvCxnSpPr>
          <p:spPr bwMode="auto">
            <a:xfrm flipH="1">
              <a:off x="3149600" y="4103689"/>
              <a:ext cx="65862" cy="1714405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prstDash val="dash"/>
              <a:round/>
              <a:headEnd/>
              <a:tailEnd/>
            </a:ln>
          </p:spPr>
        </p:cxnSp>
        <p:cxnSp>
          <p:nvCxnSpPr>
            <p:cNvPr id="15436" name="直接连接符 106"/>
            <p:cNvCxnSpPr>
              <a:cxnSpLocks noChangeShapeType="1"/>
            </p:cNvCxnSpPr>
            <p:nvPr/>
          </p:nvCxnSpPr>
          <p:spPr bwMode="auto">
            <a:xfrm flipH="1">
              <a:off x="3919794" y="4114800"/>
              <a:ext cx="118806" cy="1703294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prstDash val="dash"/>
              <a:round/>
              <a:headEnd/>
              <a:tailEnd/>
            </a:ln>
          </p:spPr>
        </p:cxnSp>
        <p:cxnSp>
          <p:nvCxnSpPr>
            <p:cNvPr id="15437" name="直接连接符 107"/>
            <p:cNvCxnSpPr>
              <a:cxnSpLocks noChangeShapeType="1"/>
            </p:cNvCxnSpPr>
            <p:nvPr/>
          </p:nvCxnSpPr>
          <p:spPr bwMode="auto">
            <a:xfrm flipH="1">
              <a:off x="4227871" y="4114800"/>
              <a:ext cx="115529" cy="1703294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prstDash val="dash"/>
              <a:round/>
              <a:headEnd/>
              <a:tailEnd/>
            </a:ln>
          </p:spPr>
        </p:cxnSp>
        <p:cxnSp>
          <p:nvCxnSpPr>
            <p:cNvPr id="15438" name="直接连接符 109"/>
            <p:cNvCxnSpPr>
              <a:cxnSpLocks noChangeShapeType="1"/>
            </p:cNvCxnSpPr>
            <p:nvPr/>
          </p:nvCxnSpPr>
          <p:spPr bwMode="auto">
            <a:xfrm flipH="1">
              <a:off x="4921045" y="4114800"/>
              <a:ext cx="108155" cy="1703294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prstDash val="dash"/>
              <a:round/>
              <a:headEnd/>
              <a:tailEnd/>
            </a:ln>
          </p:spPr>
        </p:cxnSp>
        <p:cxnSp>
          <p:nvCxnSpPr>
            <p:cNvPr id="15439" name="直接连接符 110"/>
            <p:cNvCxnSpPr>
              <a:cxnSpLocks noChangeShapeType="1"/>
            </p:cNvCxnSpPr>
            <p:nvPr/>
          </p:nvCxnSpPr>
          <p:spPr bwMode="auto">
            <a:xfrm flipH="1">
              <a:off x="5306142" y="4114800"/>
              <a:ext cx="27858" cy="1703294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prstDash val="dash"/>
              <a:round/>
              <a:headEnd/>
              <a:tailEnd/>
            </a:ln>
          </p:spPr>
        </p:cxnSp>
        <p:sp>
          <p:nvSpPr>
            <p:cNvPr id="15440" name="右箭头 112"/>
            <p:cNvSpPr>
              <a:spLocks noChangeArrowheads="1"/>
            </p:cNvSpPr>
            <p:nvPr/>
          </p:nvSpPr>
          <p:spPr bwMode="auto">
            <a:xfrm>
              <a:off x="5768258" y="5818094"/>
              <a:ext cx="988415" cy="462827"/>
            </a:xfrm>
            <a:prstGeom prst="rightArrow">
              <a:avLst>
                <a:gd name="adj1" fmla="val 50000"/>
                <a:gd name="adj2" fmla="val 50024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>
                <a:ea typeface="宋体" pitchFamily="2" charset="-122"/>
              </a:endParaRPr>
            </a:p>
          </p:txBody>
        </p:sp>
        <p:sp>
          <p:nvSpPr>
            <p:cNvPr id="15441" name="圆角矩形 113"/>
            <p:cNvSpPr>
              <a:spLocks noChangeArrowheads="1"/>
            </p:cNvSpPr>
            <p:nvPr/>
          </p:nvSpPr>
          <p:spPr bwMode="auto">
            <a:xfrm>
              <a:off x="6781800" y="5526741"/>
              <a:ext cx="1295400" cy="801221"/>
            </a:xfrm>
            <a:prstGeom prst="roundRect">
              <a:avLst>
                <a:gd name="adj" fmla="val 16667"/>
              </a:avLst>
            </a:prstGeom>
            <a:solidFill>
              <a:srgbClr val="92D05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r>
                <a:rPr lang="en-US" altLang="zh-CN" sz="1200" b="1" dirty="0" smtClean="0">
                  <a:ea typeface="宋体" pitchFamily="2" charset="-122"/>
                </a:rPr>
                <a:t>Already existed qualification</a:t>
              </a:r>
              <a:endParaRPr lang="zh-CN" altLang="en-US" sz="1200" b="1" dirty="0">
                <a:ea typeface="宋体" pitchFamily="2" charset="-122"/>
              </a:endParaRPr>
            </a:p>
          </p:txBody>
        </p:sp>
        <p:sp>
          <p:nvSpPr>
            <p:cNvPr id="15442" name="矩形标注 115"/>
            <p:cNvSpPr>
              <a:spLocks noChangeArrowheads="1"/>
            </p:cNvSpPr>
            <p:nvPr/>
          </p:nvSpPr>
          <p:spPr bwMode="auto">
            <a:xfrm>
              <a:off x="6615471" y="3560109"/>
              <a:ext cx="1232310" cy="655544"/>
            </a:xfrm>
            <a:prstGeom prst="wedgeRectCallout">
              <a:avLst>
                <a:gd name="adj1" fmla="val 8819"/>
                <a:gd name="adj2" fmla="val -186671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r>
                <a:rPr lang="en-US" altLang="zh-CN" sz="1300" dirty="0" smtClean="0">
                  <a:ea typeface="宋体" pitchFamily="2" charset="-122"/>
                </a:rPr>
                <a:t>Expected equipment qualification</a:t>
              </a:r>
              <a:endParaRPr lang="zh-CN" altLang="en-US" sz="1300" dirty="0">
                <a:ea typeface="宋体" pitchFamily="2" charset="-122"/>
              </a:endParaRPr>
            </a:p>
          </p:txBody>
        </p:sp>
      </p:grpSp>
      <p:sp>
        <p:nvSpPr>
          <p:cNvPr id="81" name="圆角矩形 80"/>
          <p:cNvSpPr/>
          <p:nvPr/>
        </p:nvSpPr>
        <p:spPr bwMode="auto">
          <a:xfrm>
            <a:off x="914400" y="990600"/>
            <a:ext cx="4876800" cy="381000"/>
          </a:xfrm>
          <a:prstGeom prst="round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r>
              <a:rPr lang="en-US" altLang="zh-CN" sz="1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3.3 Characteristic </a:t>
            </a:r>
            <a:r>
              <a:rPr lang="en-US" altLang="zh-CN" sz="1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parameters and equipment qualification</a:t>
            </a:r>
            <a:endParaRPr lang="zh-CN" altLang="en-US" sz="1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4" name="页脚占位符 4"/>
          <p:cNvSpPr txBox="1">
            <a:spLocks/>
          </p:cNvSpPr>
          <p:nvPr/>
        </p:nvSpPr>
        <p:spPr bwMode="gray">
          <a:xfrm>
            <a:off x="228600" y="6477000"/>
            <a:ext cx="32766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</a:rPr>
              <a:t>China Techenergy Co., Ltd. </a:t>
            </a:r>
            <a:endParaRPr kumimoji="0" lang="en-US" altLang="ko-KR" sz="10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60000"/>
                  <a:lumOff val="40000"/>
                </a:schemeClr>
              </a:solidFill>
              <a:effectLst/>
              <a:uLnTx/>
              <a:uFillTx/>
              <a:latin typeface="+mn-lt"/>
              <a:ea typeface="굴림" pitchFamily="34" charset="-127"/>
              <a:cs typeface="+mn-cs"/>
            </a:endParaRPr>
          </a:p>
        </p:txBody>
      </p:sp>
      <p:sp>
        <p:nvSpPr>
          <p:cNvPr id="83" name="矩形 82"/>
          <p:cNvSpPr/>
          <p:nvPr/>
        </p:nvSpPr>
        <p:spPr>
          <a:xfrm>
            <a:off x="3352800" y="2514600"/>
            <a:ext cx="198119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200" dirty="0" smtClean="0">
                <a:solidFill>
                  <a:schemeClr val="bg1"/>
                </a:solidFill>
                <a:ea typeface="宋体" pitchFamily="2" charset="-122"/>
              </a:rPr>
              <a:t>Diagnostic information</a:t>
            </a:r>
            <a:endParaRPr lang="zh-CN" altLang="en-US" sz="1200" dirty="0"/>
          </a:p>
        </p:txBody>
      </p:sp>
      <p:sp>
        <p:nvSpPr>
          <p:cNvPr id="85" name="矩形 84"/>
          <p:cNvSpPr/>
          <p:nvPr/>
        </p:nvSpPr>
        <p:spPr>
          <a:xfrm>
            <a:off x="3505200" y="4114800"/>
            <a:ext cx="1447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200" b="1" dirty="0" smtClean="0">
                <a:solidFill>
                  <a:srgbClr val="C00000"/>
                </a:solidFill>
                <a:ea typeface="宋体" pitchFamily="2" charset="-122"/>
              </a:rPr>
              <a:t>Instrument and control equipments</a:t>
            </a:r>
            <a:endParaRPr lang="zh-CN" altLang="en-US" sz="1200" dirty="0">
              <a:solidFill>
                <a:srgbClr val="C00000"/>
              </a:solidFill>
              <a:ea typeface="宋体" pitchFamily="2" charset="-122"/>
            </a:endParaRPr>
          </a:p>
        </p:txBody>
      </p:sp>
      <p:sp>
        <p:nvSpPr>
          <p:cNvPr id="119" name="矩形 118"/>
          <p:cNvSpPr/>
          <p:nvPr/>
        </p:nvSpPr>
        <p:spPr>
          <a:xfrm>
            <a:off x="2590800" y="4800600"/>
            <a:ext cx="13901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chemeClr val="bg1"/>
                </a:solidFill>
                <a:ea typeface="宋体" pitchFamily="2" charset="-122"/>
              </a:rPr>
              <a:t>Environment</a:t>
            </a:r>
            <a:endParaRPr lang="zh-CN" altLang="en-US" dirty="0">
              <a:solidFill>
                <a:schemeClr val="bg1"/>
              </a:solidFill>
              <a:ea typeface="宋体" pitchFamily="2" charset="-122"/>
            </a:endParaRPr>
          </a:p>
        </p:txBody>
      </p:sp>
      <p:sp>
        <p:nvSpPr>
          <p:cNvPr id="120" name="矩形 119"/>
          <p:cNvSpPr/>
          <p:nvPr/>
        </p:nvSpPr>
        <p:spPr>
          <a:xfrm>
            <a:off x="1524000" y="4191000"/>
            <a:ext cx="140455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200" dirty="0" smtClean="0">
                <a:solidFill>
                  <a:schemeClr val="bg1"/>
                </a:solidFill>
                <a:ea typeface="宋体" pitchFamily="2" charset="-122"/>
              </a:rPr>
              <a:t>Process equipments</a:t>
            </a:r>
            <a:endParaRPr lang="zh-CN" altLang="en-US" sz="1200" dirty="0" smtClean="0">
              <a:solidFill>
                <a:schemeClr val="bg1"/>
              </a:solidFill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标题 1"/>
          <p:cNvSpPr>
            <a:spLocks noGrp="1"/>
          </p:cNvSpPr>
          <p:nvPr>
            <p:ph type="title"/>
          </p:nvPr>
        </p:nvSpPr>
        <p:spPr>
          <a:xfrm>
            <a:off x="990600" y="228600"/>
            <a:ext cx="7772400" cy="838200"/>
          </a:xfrm>
        </p:spPr>
        <p:txBody>
          <a:bodyPr/>
          <a:lstStyle/>
          <a:p>
            <a:pPr lvl="0"/>
            <a:r>
              <a:rPr lang="en-US" sz="2000" b="1" dirty="0" smtClean="0"/>
              <a:t>4. Examples of state-based equipment qualification and DCS testability</a:t>
            </a:r>
            <a:endParaRPr lang="en-US" altLang="zh-CN" sz="2000" b="1" dirty="0" smtClean="0"/>
          </a:p>
        </p:txBody>
      </p:sp>
      <p:sp>
        <p:nvSpPr>
          <p:cNvPr id="16387" name="内容占位符 2"/>
          <p:cNvSpPr>
            <a:spLocks noGrp="1"/>
          </p:cNvSpPr>
          <p:nvPr>
            <p:ph idx="1"/>
          </p:nvPr>
        </p:nvSpPr>
        <p:spPr>
          <a:xfrm>
            <a:off x="228600" y="1524000"/>
            <a:ext cx="7543800" cy="6324600"/>
          </a:xfrm>
        </p:spPr>
        <p:txBody>
          <a:bodyPr/>
          <a:lstStyle/>
          <a:p>
            <a:pPr marL="742950" lvl="2" indent="-342900">
              <a:buClr>
                <a:schemeClr val="accent1"/>
              </a:buClr>
              <a:buSzTx/>
              <a:buFont typeface="Wingdings" pitchFamily="2" charset="2"/>
              <a:buChar char="u"/>
            </a:pPr>
            <a:r>
              <a:rPr lang="en-US" altLang="zh-CN" sz="1400" b="1" dirty="0" smtClean="0">
                <a:solidFill>
                  <a:srgbClr val="FF0000"/>
                </a:solidFill>
                <a:ea typeface="宋体" pitchFamily="2" charset="-122"/>
              </a:rPr>
              <a:t>State-based equipment qualification and DCS testability: deal with diagnose ,</a:t>
            </a:r>
            <a:r>
              <a:rPr lang="en-US" altLang="zh-CN" sz="1400" b="1" dirty="0" smtClean="0">
                <a:solidFill>
                  <a:srgbClr val="FF0000"/>
                </a:solidFill>
                <a:latin typeface="Verdana" pitchFamily="34" charset="0"/>
                <a:ea typeface="宋体" pitchFamily="2" charset="-122"/>
              </a:rPr>
              <a:t>experimental.</a:t>
            </a:r>
            <a:endParaRPr lang="zh-CN" altLang="en-US" sz="1400" b="1" dirty="0" smtClean="0">
              <a:solidFill>
                <a:srgbClr val="FF0000"/>
              </a:solidFill>
              <a:ea typeface="宋体" pitchFamily="2" charset="-122"/>
            </a:endParaRPr>
          </a:p>
          <a:p>
            <a:pPr marL="742950" lvl="2" indent="-342900">
              <a:buClr>
                <a:schemeClr val="accent1"/>
              </a:buClr>
              <a:buSzTx/>
              <a:buFont typeface="Wingdings" pitchFamily="2" charset="2"/>
              <a:buChar char="u"/>
            </a:pPr>
            <a:r>
              <a:rPr lang="en-US" altLang="zh-CN" sz="1400" b="1" dirty="0" smtClean="0">
                <a:solidFill>
                  <a:srgbClr val="FF0000"/>
                </a:solidFill>
                <a:ea typeface="宋体" pitchFamily="2" charset="-122"/>
              </a:rPr>
              <a:t>Relationship of “diagnosis information and characteristic parameter”</a:t>
            </a:r>
            <a:endParaRPr lang="zh-CN" altLang="en-US" sz="1400" b="1" dirty="0" smtClean="0">
              <a:solidFill>
                <a:srgbClr val="FF0000"/>
              </a:solidFill>
              <a:ea typeface="宋体" pitchFamily="2" charset="-122"/>
            </a:endParaRPr>
          </a:p>
          <a:p>
            <a:pPr lvl="3"/>
            <a:r>
              <a:rPr lang="en-US" altLang="zh-CN" sz="1200" dirty="0" smtClean="0">
                <a:ea typeface="宋体" pitchFamily="2" charset="-122"/>
              </a:rPr>
              <a:t>Diagnosis information belongs to characteristic parameter</a:t>
            </a:r>
            <a:endParaRPr lang="zh-CN" altLang="en-US" sz="1200" dirty="0" smtClean="0">
              <a:ea typeface="宋体" pitchFamily="2" charset="-122"/>
            </a:endParaRPr>
          </a:p>
          <a:p>
            <a:pPr lvl="3"/>
            <a:r>
              <a:rPr lang="en-US" altLang="zh-CN" sz="1200" dirty="0" smtClean="0">
                <a:ea typeface="宋体" pitchFamily="2" charset="-122"/>
              </a:rPr>
              <a:t>Characteristic parameter is not necessarily limited to diagnostic information required by </a:t>
            </a:r>
            <a:r>
              <a:rPr lang="en-US" altLang="zh-CN" sz="1200" dirty="0" err="1" smtClean="0">
                <a:ea typeface="宋体" pitchFamily="2" charset="-122"/>
              </a:rPr>
              <a:t>exsiting</a:t>
            </a:r>
            <a:r>
              <a:rPr lang="en-US" altLang="zh-CN" sz="1200" dirty="0" smtClean="0">
                <a:ea typeface="宋体" pitchFamily="2" charset="-122"/>
              </a:rPr>
              <a:t> standards </a:t>
            </a:r>
          </a:p>
          <a:p>
            <a:pPr lvl="3"/>
            <a:r>
              <a:rPr lang="en-US" altLang="zh-CN" sz="1200" dirty="0" smtClean="0">
                <a:ea typeface="宋体" pitchFamily="2" charset="-122"/>
              </a:rPr>
              <a:t>Characteristic parameter is not necessarily </a:t>
            </a:r>
            <a:r>
              <a:rPr lang="en-US" altLang="zh-CN" sz="1200" dirty="0" err="1" smtClean="0">
                <a:ea typeface="宋体" pitchFamily="2" charset="-122"/>
              </a:rPr>
              <a:t>dealed</a:t>
            </a:r>
            <a:r>
              <a:rPr lang="en-US" altLang="zh-CN" sz="1200" dirty="0" smtClean="0">
                <a:ea typeface="宋体" pitchFamily="2" charset="-122"/>
              </a:rPr>
              <a:t> with as diagnostic information </a:t>
            </a:r>
          </a:p>
          <a:p>
            <a:pPr marL="742950" lvl="2" indent="-342900">
              <a:buClr>
                <a:schemeClr val="accent1"/>
              </a:buClr>
              <a:buSzTx/>
              <a:buFont typeface="Wingdings" pitchFamily="2" charset="2"/>
              <a:buChar char="u"/>
            </a:pPr>
            <a:r>
              <a:rPr lang="en-US" altLang="zh-CN" sz="1400" b="1" dirty="0" smtClean="0">
                <a:solidFill>
                  <a:srgbClr val="FF0000"/>
                </a:solidFill>
                <a:ea typeface="宋体" pitchFamily="2" charset="-122"/>
              </a:rPr>
              <a:t>Examples in the list will be given:</a:t>
            </a:r>
          </a:p>
          <a:p>
            <a:pPr lvl="3"/>
            <a:endParaRPr lang="en-US" altLang="zh-CN" sz="1400" dirty="0" smtClean="0">
              <a:ea typeface="宋体" pitchFamily="2" charset="-122"/>
            </a:endParaRPr>
          </a:p>
          <a:p>
            <a:endParaRPr lang="en-US" altLang="zh-CN" sz="1400" dirty="0" smtClean="0">
              <a:ea typeface="宋体" pitchFamily="2" charset="-122"/>
            </a:endParaRPr>
          </a:p>
          <a:p>
            <a:pPr lvl="1">
              <a:buClr>
                <a:schemeClr val="accent1"/>
              </a:buClr>
              <a:buFont typeface="Wingdings" pitchFamily="2" charset="2"/>
              <a:buChar char="u"/>
            </a:pPr>
            <a:endParaRPr lang="en-US" altLang="zh-CN" sz="1400" b="1" dirty="0" smtClean="0">
              <a:ea typeface="宋体" pitchFamily="2" charset="-122"/>
            </a:endParaRPr>
          </a:p>
          <a:p>
            <a:pPr lvl="1"/>
            <a:endParaRPr lang="zh-CN" altLang="en-US" sz="1400" dirty="0" smtClean="0">
              <a:ea typeface="宋体" pitchFamily="2" charset="-122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FCE26EA5-635C-46AD-844C-2A9E76DA40AF}" type="datetime1">
              <a:rPr lang="zh-CN" altLang="en-US" smtClean="0"/>
              <a:pPr>
                <a:defRPr/>
              </a:pPr>
              <a:t>2013-9-13</a:t>
            </a:fld>
            <a:endParaRPr lang="en-US" altLang="ko-KR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F47756-1FE7-4523-9C0C-917BCC01B2CE}" type="slidenum">
              <a:rPr lang="ko-KR" altLang="en-US" smtClean="0"/>
              <a:pPr>
                <a:defRPr/>
              </a:pPr>
              <a:t>8</a:t>
            </a:fld>
            <a:endParaRPr lang="en-US" altLang="ko-KR" dirty="0"/>
          </a:p>
        </p:txBody>
      </p:sp>
      <p:graphicFrame>
        <p:nvGraphicFramePr>
          <p:cNvPr id="7" name="内容占位符 6"/>
          <p:cNvGraphicFramePr>
            <a:graphicFrameLocks noGrp="1"/>
          </p:cNvGraphicFramePr>
          <p:nvPr/>
        </p:nvGraphicFramePr>
        <p:xfrm>
          <a:off x="304800" y="3733800"/>
          <a:ext cx="7543800" cy="2809875"/>
        </p:xfrm>
        <a:graphic>
          <a:graphicData uri="http://schemas.openxmlformats.org/drawingml/2006/table">
            <a:tbl>
              <a:tblPr/>
              <a:tblGrid>
                <a:gridCol w="1143000"/>
                <a:gridCol w="1143000"/>
                <a:gridCol w="1143000"/>
                <a:gridCol w="2000250"/>
                <a:gridCol w="211455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  <a:ea typeface="宋体" pitchFamily="2" charset="-122"/>
                        </a:rPr>
                        <a:t>Diagnosis</a:t>
                      </a:r>
                      <a:endParaRPr kumimoji="0" lang="zh-CN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  <a:ea typeface="宋体" pitchFamily="2" charset="-122"/>
                          <a:cs typeface="+mn-cs"/>
                        </a:rPr>
                        <a:t>Status</a:t>
                      </a:r>
                      <a:endParaRPr kumimoji="0" lang="zh-CN" altLang="en-US" sz="1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4" charset="0"/>
                        <a:ea typeface="宋体" pitchFamily="2" charset="-122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  <a:ea typeface="宋体" pitchFamily="2" charset="-122"/>
                          <a:cs typeface="+mn-cs"/>
                        </a:rPr>
                        <a:t>Conform to state-based equipment qualification</a:t>
                      </a:r>
                      <a:endParaRPr kumimoji="0" lang="zh-CN" altLang="en-US" sz="1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4" charset="0"/>
                        <a:ea typeface="宋体" pitchFamily="2" charset="-122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  <a:ea typeface="宋体" pitchFamily="2" charset="-122"/>
                          <a:cs typeface="+mn-cs"/>
                        </a:rPr>
                        <a:t>Inconform to state-based equipment qualification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89"/>
                          </a:solidFill>
                          <a:effectLst/>
                          <a:latin typeface="Verdana" pitchFamily="34" charset="0"/>
                          <a:ea typeface="宋体" pitchFamily="2" charset="-122"/>
                        </a:rPr>
                        <a:t>Existing standard</a:t>
                      </a:r>
                      <a:endParaRPr kumimoji="0" lang="zh-CN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89"/>
                        </a:solidFill>
                        <a:effectLst/>
                        <a:latin typeface="Verdana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AF3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89"/>
                          </a:solidFill>
                          <a:effectLst/>
                          <a:latin typeface="Verdana" pitchFamily="34" charset="0"/>
                          <a:ea typeface="宋体" pitchFamily="2" charset="-122"/>
                        </a:rPr>
                        <a:t>Completed diagnosis</a:t>
                      </a:r>
                      <a:endParaRPr kumimoji="0" lang="zh-CN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89"/>
                        </a:solidFill>
                        <a:effectLst/>
                        <a:latin typeface="Verdana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A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89"/>
                          </a:solidFill>
                          <a:effectLst/>
                          <a:latin typeface="Verdana" pitchFamily="34" charset="0"/>
                          <a:ea typeface="宋体" pitchFamily="2" charset="-122"/>
                        </a:rPr>
                        <a:t>Report status</a:t>
                      </a:r>
                      <a:endParaRPr kumimoji="0" lang="zh-CN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89"/>
                        </a:solidFill>
                        <a:effectLst/>
                        <a:latin typeface="Verdana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A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89"/>
                          </a:solidFill>
                          <a:effectLst/>
                          <a:latin typeface="Verdana" pitchFamily="34" charset="0"/>
                          <a:ea typeface="宋体" pitchFamily="2" charset="-122"/>
                        </a:rPr>
                        <a:t>√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A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89"/>
                          </a:solidFill>
                          <a:effectLst/>
                          <a:latin typeface="Verdana" pitchFamily="34" charset="0"/>
                          <a:ea typeface="宋体" pitchFamily="2" charset="-122"/>
                        </a:rPr>
                        <a:t>×</a:t>
                      </a:r>
                      <a:endParaRPr kumimoji="0" lang="zh-CN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89"/>
                        </a:solidFill>
                        <a:effectLst/>
                        <a:latin typeface="Verdana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AF3"/>
                    </a:solidFill>
                  </a:tcPr>
                </a:tc>
              </a:tr>
              <a:tr h="371475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89"/>
                          </a:solidFill>
                          <a:effectLst/>
                          <a:latin typeface="Verdana" pitchFamily="34" charset="0"/>
                          <a:ea typeface="宋体" pitchFamily="2" charset="-122"/>
                        </a:rPr>
                        <a:t>Not report status</a:t>
                      </a:r>
                      <a:endParaRPr kumimoji="0" lang="zh-CN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89"/>
                        </a:solidFill>
                        <a:effectLst/>
                        <a:latin typeface="Verdana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D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89"/>
                          </a:solidFill>
                          <a:effectLst/>
                          <a:latin typeface="Verdana" pitchFamily="34" charset="0"/>
                          <a:ea typeface="宋体" pitchFamily="2" charset="-122"/>
                        </a:rPr>
                        <a:t>×</a:t>
                      </a:r>
                      <a:endParaRPr kumimoji="0" lang="zh-CN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89"/>
                        </a:solidFill>
                        <a:effectLst/>
                        <a:latin typeface="Verdana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D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89"/>
                          </a:solidFill>
                          <a:effectLst/>
                          <a:latin typeface="Verdana" pitchFamily="34" charset="0"/>
                          <a:ea typeface="宋体" pitchFamily="2" charset="-122"/>
                        </a:rPr>
                        <a:t>√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DF9"/>
                    </a:solidFill>
                  </a:tcPr>
                </a:tc>
              </a:tr>
              <a:tr h="371475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89"/>
                          </a:solidFill>
                          <a:effectLst/>
                          <a:latin typeface="Verdana" pitchFamily="34" charset="0"/>
                          <a:ea typeface="宋体" pitchFamily="2" charset="-122"/>
                        </a:rPr>
                        <a:t>Uncompleted diagnosis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A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89"/>
                          </a:solidFill>
                          <a:effectLst/>
                          <a:latin typeface="Verdana" pitchFamily="34" charset="0"/>
                          <a:ea typeface="宋体" pitchFamily="2" charset="-122"/>
                        </a:rPr>
                        <a:t>Not report status</a:t>
                      </a:r>
                      <a:endParaRPr kumimoji="0" lang="zh-CN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89"/>
                        </a:solidFill>
                        <a:effectLst/>
                        <a:latin typeface="Verdana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A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89"/>
                          </a:solidFill>
                          <a:effectLst/>
                          <a:latin typeface="Verdana" pitchFamily="34" charset="0"/>
                          <a:ea typeface="宋体" pitchFamily="2" charset="-122"/>
                        </a:rPr>
                        <a:t>×</a:t>
                      </a:r>
                      <a:endParaRPr kumimoji="0" lang="zh-CN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89"/>
                        </a:solidFill>
                        <a:effectLst/>
                        <a:latin typeface="Verdana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A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89"/>
                          </a:solidFill>
                          <a:effectLst/>
                          <a:latin typeface="Verdana" pitchFamily="34" charset="0"/>
                          <a:ea typeface="宋体" pitchFamily="2" charset="-122"/>
                        </a:rPr>
                        <a:t>√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AF3"/>
                    </a:solidFill>
                  </a:tcPr>
                </a:tc>
              </a:tr>
              <a:tr h="371475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89"/>
                          </a:solidFill>
                          <a:effectLst/>
                          <a:latin typeface="Verdana" pitchFamily="34" charset="0"/>
                          <a:ea typeface="宋体" pitchFamily="2" charset="-122"/>
                        </a:rPr>
                        <a:t>The part beyond the existing standard</a:t>
                      </a:r>
                      <a:endParaRPr kumimoji="0" lang="zh-CN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89"/>
                        </a:solidFill>
                        <a:effectLst/>
                        <a:latin typeface="Verdana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DF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zh-CN" sz="1000" dirty="0" smtClean="0">
                          <a:ea typeface="宋体" pitchFamily="2" charset="-122"/>
                        </a:rPr>
                        <a:t>Characteristic parameter is not necessarily limited to diagnostic information required by </a:t>
                      </a:r>
                      <a:r>
                        <a:rPr lang="en-US" altLang="zh-CN" sz="1000" dirty="0" err="1" smtClean="0">
                          <a:ea typeface="宋体" pitchFamily="2" charset="-122"/>
                        </a:rPr>
                        <a:t>exsiting</a:t>
                      </a:r>
                      <a:r>
                        <a:rPr lang="en-US" altLang="zh-CN" sz="1000" dirty="0" smtClean="0">
                          <a:ea typeface="宋体" pitchFamily="2" charset="-122"/>
                        </a:rPr>
                        <a:t> standards</a:t>
                      </a:r>
                      <a:endParaRPr kumimoji="0" lang="en-US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89"/>
                        </a:solidFill>
                        <a:effectLst/>
                        <a:latin typeface="Verdana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D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89"/>
                          </a:solidFill>
                          <a:effectLst/>
                          <a:latin typeface="Verdana" pitchFamily="34" charset="0"/>
                          <a:ea typeface="宋体" pitchFamily="2" charset="-122"/>
                        </a:rPr>
                        <a:t>×</a:t>
                      </a:r>
                      <a:endParaRPr kumimoji="0" lang="zh-CN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89"/>
                        </a:solidFill>
                        <a:effectLst/>
                        <a:latin typeface="Verdana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D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89"/>
                          </a:solidFill>
                          <a:effectLst/>
                          <a:latin typeface="Verdana" pitchFamily="34" charset="0"/>
                          <a:ea typeface="宋体" pitchFamily="2" charset="-122"/>
                        </a:rPr>
                        <a:t>√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DF9"/>
                    </a:solidFill>
                  </a:tcPr>
                </a:tc>
              </a:tr>
              <a:tr h="371475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zh-CN" sz="1000" dirty="0" smtClean="0">
                          <a:ea typeface="宋体" pitchFamily="2" charset="-122"/>
                        </a:rPr>
                        <a:t>Characteristic parameter is not necessarily </a:t>
                      </a:r>
                      <a:r>
                        <a:rPr lang="en-US" altLang="zh-CN" sz="1000" dirty="0" err="1" smtClean="0">
                          <a:ea typeface="宋体" pitchFamily="2" charset="-122"/>
                        </a:rPr>
                        <a:t>dealed</a:t>
                      </a:r>
                      <a:r>
                        <a:rPr lang="en-US" altLang="zh-CN" sz="1000" dirty="0" smtClean="0">
                          <a:ea typeface="宋体" pitchFamily="2" charset="-122"/>
                        </a:rPr>
                        <a:t> with as diagnostic information</a:t>
                      </a:r>
                      <a:endParaRPr kumimoji="0" lang="zh-CN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89"/>
                        </a:solidFill>
                        <a:effectLst/>
                        <a:latin typeface="Verdana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A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89"/>
                          </a:solidFill>
                          <a:effectLst/>
                          <a:latin typeface="Verdana" pitchFamily="34" charset="0"/>
                          <a:ea typeface="宋体" pitchFamily="2" charset="-122"/>
                        </a:rPr>
                        <a:t>×</a:t>
                      </a:r>
                      <a:endParaRPr kumimoji="0" lang="zh-CN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89"/>
                        </a:solidFill>
                        <a:effectLst/>
                        <a:latin typeface="Verdana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A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89"/>
                          </a:solidFill>
                          <a:effectLst/>
                          <a:latin typeface="Verdana" pitchFamily="34" charset="0"/>
                          <a:ea typeface="宋体" pitchFamily="2" charset="-122"/>
                        </a:rPr>
                        <a:t>√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AF3"/>
                    </a:solidFill>
                  </a:tcPr>
                </a:tc>
              </a:tr>
            </a:tbl>
          </a:graphicData>
        </a:graphic>
      </p:graphicFrame>
      <p:sp>
        <p:nvSpPr>
          <p:cNvPr id="8" name="矩形标注 7"/>
          <p:cNvSpPr>
            <a:spLocks noChangeArrowheads="1"/>
          </p:cNvSpPr>
          <p:nvPr/>
        </p:nvSpPr>
        <p:spPr bwMode="auto">
          <a:xfrm>
            <a:off x="4800600" y="4114800"/>
            <a:ext cx="609600" cy="381000"/>
          </a:xfrm>
          <a:prstGeom prst="wedgeRectCallout">
            <a:avLst>
              <a:gd name="adj1" fmla="val -20833"/>
              <a:gd name="adj2" fmla="val 62500"/>
            </a:avLst>
          </a:prstGeom>
          <a:solidFill>
            <a:srgbClr val="FFC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 altLang="zh-CN" sz="800" dirty="0" smtClean="0">
                <a:ea typeface="宋体" pitchFamily="2" charset="-122"/>
              </a:rPr>
              <a:t>Example 1</a:t>
            </a:r>
            <a:endParaRPr lang="zh-CN" altLang="en-US" sz="800" dirty="0">
              <a:ea typeface="宋体" pitchFamily="2" charset="-122"/>
            </a:endParaRPr>
          </a:p>
        </p:txBody>
      </p:sp>
      <p:sp>
        <p:nvSpPr>
          <p:cNvPr id="9" name="矩形标注 8"/>
          <p:cNvSpPr>
            <a:spLocks noChangeArrowheads="1"/>
          </p:cNvSpPr>
          <p:nvPr/>
        </p:nvSpPr>
        <p:spPr bwMode="auto">
          <a:xfrm>
            <a:off x="6400800" y="4267200"/>
            <a:ext cx="609600" cy="381000"/>
          </a:xfrm>
          <a:prstGeom prst="wedgeRectCallout">
            <a:avLst>
              <a:gd name="adj1" fmla="val -20833"/>
              <a:gd name="adj2" fmla="val 62500"/>
            </a:avLst>
          </a:prstGeom>
          <a:solidFill>
            <a:srgbClr val="FFC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 altLang="zh-CN" sz="800" dirty="0" smtClean="0">
                <a:ea typeface="宋体" pitchFamily="2" charset="-122"/>
              </a:rPr>
              <a:t>Example 2</a:t>
            </a:r>
            <a:endParaRPr lang="zh-CN" altLang="en-US" sz="800" dirty="0">
              <a:ea typeface="宋体" pitchFamily="2" charset="-122"/>
            </a:endParaRPr>
          </a:p>
        </p:txBody>
      </p:sp>
      <p:sp>
        <p:nvSpPr>
          <p:cNvPr id="10" name="矩形标注 9"/>
          <p:cNvSpPr>
            <a:spLocks noChangeArrowheads="1"/>
          </p:cNvSpPr>
          <p:nvPr/>
        </p:nvSpPr>
        <p:spPr bwMode="auto">
          <a:xfrm>
            <a:off x="6400800" y="4724400"/>
            <a:ext cx="609600" cy="381000"/>
          </a:xfrm>
          <a:prstGeom prst="wedgeRectCallout">
            <a:avLst>
              <a:gd name="adj1" fmla="val -20833"/>
              <a:gd name="adj2" fmla="val 62500"/>
            </a:avLst>
          </a:prstGeom>
          <a:solidFill>
            <a:srgbClr val="FFC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 altLang="zh-CN" sz="800" dirty="0" smtClean="0">
                <a:ea typeface="宋体" pitchFamily="2" charset="-122"/>
              </a:rPr>
              <a:t>Example 3</a:t>
            </a:r>
            <a:endParaRPr lang="zh-CN" altLang="en-US" sz="800" dirty="0">
              <a:ea typeface="宋体" pitchFamily="2" charset="-122"/>
            </a:endParaRPr>
          </a:p>
        </p:txBody>
      </p:sp>
      <p:sp>
        <p:nvSpPr>
          <p:cNvPr id="11" name="矩形标注 10"/>
          <p:cNvSpPr>
            <a:spLocks noChangeArrowheads="1"/>
          </p:cNvSpPr>
          <p:nvPr/>
        </p:nvSpPr>
        <p:spPr bwMode="auto">
          <a:xfrm>
            <a:off x="6400800" y="5181600"/>
            <a:ext cx="609600" cy="381000"/>
          </a:xfrm>
          <a:prstGeom prst="wedgeRectCallout">
            <a:avLst>
              <a:gd name="adj1" fmla="val -20833"/>
              <a:gd name="adj2" fmla="val 62500"/>
            </a:avLst>
          </a:prstGeom>
          <a:solidFill>
            <a:srgbClr val="FFC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 altLang="zh-CN" sz="800" dirty="0" smtClean="0">
                <a:ea typeface="宋体" pitchFamily="2" charset="-122"/>
              </a:rPr>
              <a:t>Example 4</a:t>
            </a:r>
            <a:endParaRPr lang="zh-CN" altLang="en-US" sz="800" dirty="0">
              <a:ea typeface="宋体" pitchFamily="2" charset="-122"/>
            </a:endParaRPr>
          </a:p>
        </p:txBody>
      </p:sp>
      <p:sp>
        <p:nvSpPr>
          <p:cNvPr id="12" name="矩形标注 11"/>
          <p:cNvSpPr>
            <a:spLocks noChangeArrowheads="1"/>
          </p:cNvSpPr>
          <p:nvPr/>
        </p:nvSpPr>
        <p:spPr bwMode="auto">
          <a:xfrm>
            <a:off x="6400800" y="5638800"/>
            <a:ext cx="609600" cy="381000"/>
          </a:xfrm>
          <a:prstGeom prst="wedgeRectCallout">
            <a:avLst>
              <a:gd name="adj1" fmla="val -20833"/>
              <a:gd name="adj2" fmla="val 62500"/>
            </a:avLst>
          </a:prstGeom>
          <a:solidFill>
            <a:srgbClr val="FFC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 altLang="zh-CN" sz="800" dirty="0" smtClean="0">
                <a:ea typeface="宋体" pitchFamily="2" charset="-122"/>
              </a:rPr>
              <a:t>Example 5</a:t>
            </a:r>
            <a:endParaRPr lang="zh-CN" altLang="en-US" sz="800" dirty="0">
              <a:ea typeface="宋体" pitchFamily="2" charset="-122"/>
            </a:endParaRPr>
          </a:p>
        </p:txBody>
      </p:sp>
      <p:sp>
        <p:nvSpPr>
          <p:cNvPr id="13" name="圆角矩形 12"/>
          <p:cNvSpPr/>
          <p:nvPr/>
        </p:nvSpPr>
        <p:spPr bwMode="auto">
          <a:xfrm>
            <a:off x="914400" y="1143000"/>
            <a:ext cx="4267200" cy="381000"/>
          </a:xfrm>
          <a:prstGeom prst="round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r>
              <a:rPr lang="en-US" altLang="zh-CN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4.1 </a:t>
            </a:r>
            <a:r>
              <a:rPr lang="en-US" altLang="zh-CN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Overview</a:t>
            </a:r>
            <a:endParaRPr lang="zh-CN" alt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4" name="页脚占位符 4"/>
          <p:cNvSpPr txBox="1">
            <a:spLocks/>
          </p:cNvSpPr>
          <p:nvPr/>
        </p:nvSpPr>
        <p:spPr bwMode="gray">
          <a:xfrm>
            <a:off x="228600" y="6642100"/>
            <a:ext cx="32766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</a:rPr>
              <a:t>China Techenergy Co., Ltd.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10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60000"/>
                  <a:lumOff val="40000"/>
                </a:schemeClr>
              </a:solidFill>
              <a:effectLst/>
              <a:uLnTx/>
              <a:uFillTx/>
              <a:latin typeface="+mn-lt"/>
              <a:ea typeface="굴림" pitchFamily="34" charset="-127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allAtOnce" animBg="1"/>
      <p:bldP spid="9" grpId="0" build="allAtOnce" animBg="1"/>
      <p:bldP spid="10" grpId="0" build="allAtOnce" animBg="1"/>
      <p:bldP spid="11" grpId="0" build="allAtOnce" animBg="1"/>
      <p:bldP spid="12" grpId="0" build="allAtOnce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AC95BBCE-7005-44B5-B89B-5D3963C18EE1}" type="datetime1">
              <a:rPr lang="zh-CN" altLang="en-US" smtClean="0"/>
              <a:pPr>
                <a:defRPr/>
              </a:pPr>
              <a:t>2013-9-13</a:t>
            </a:fld>
            <a:endParaRPr lang="en-US" altLang="ko-KR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619FFB-71E8-4463-AA6C-F1E53706594C}" type="slidenum">
              <a:rPr lang="ko-KR" altLang="en-US" smtClean="0"/>
              <a:pPr>
                <a:defRPr/>
              </a:pPr>
              <a:t>9</a:t>
            </a:fld>
            <a:endParaRPr lang="en-US" altLang="ko-KR" dirty="0"/>
          </a:p>
        </p:txBody>
      </p:sp>
      <p:sp>
        <p:nvSpPr>
          <p:cNvPr id="9" name="内容占位符 2"/>
          <p:cNvSpPr txBox="1">
            <a:spLocks/>
          </p:cNvSpPr>
          <p:nvPr/>
        </p:nvSpPr>
        <p:spPr bwMode="gray">
          <a:xfrm>
            <a:off x="381000" y="1828800"/>
            <a:ext cx="7543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altLang="zh-CN" b="1" dirty="0">
                <a:latin typeface="Verdana" pitchFamily="34" charset="0"/>
                <a:ea typeface="宋体" pitchFamily="2" charset="-122"/>
              </a:rPr>
              <a:t>IEC60671 </a:t>
            </a:r>
            <a:r>
              <a:rPr lang="en-US" altLang="zh-CN" b="1" dirty="0"/>
              <a:t>Nuclear power plants – Instrumentation and control systems important to safety –Surveillance testing</a:t>
            </a:r>
          </a:p>
          <a:p>
            <a:pPr>
              <a:defRPr/>
            </a:pPr>
            <a:endParaRPr lang="en-US" altLang="zh-CN" b="1" dirty="0">
              <a:latin typeface="Verdana" pitchFamily="34" charset="0"/>
              <a:ea typeface="宋体" pitchFamily="2" charset="-122"/>
            </a:endParaRPr>
          </a:p>
          <a:p>
            <a:pPr>
              <a:defRPr/>
            </a:pPr>
            <a:r>
              <a:rPr lang="en-US" altLang="zh-CN" b="1" dirty="0">
                <a:latin typeface="Verdana" pitchFamily="34" charset="0"/>
                <a:ea typeface="宋体" pitchFamily="2" charset="-122"/>
              </a:rPr>
              <a:t>IEEE338 </a:t>
            </a:r>
            <a:r>
              <a:rPr lang="en-US" altLang="zh-CN" b="1" dirty="0"/>
              <a:t>IEEE Standard Criteria for Periodic Surveillance Testing of Nuclear Power Generating Station Safety Systems</a:t>
            </a:r>
            <a:endParaRPr lang="en-US" altLang="zh-CN" b="1" dirty="0">
              <a:latin typeface="Verdana" pitchFamily="34" charset="0"/>
              <a:ea typeface="宋体" pitchFamily="2" charset="-122"/>
            </a:endParaRP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defRPr/>
            </a:pPr>
            <a:endParaRPr lang="en-US" altLang="zh-CN" b="1" dirty="0">
              <a:latin typeface="Verdana" pitchFamily="34" charset="0"/>
              <a:ea typeface="宋体" pitchFamily="2" charset="-122"/>
            </a:endParaRPr>
          </a:p>
          <a:p>
            <a:pPr marL="800100" lvl="1" indent="-342900">
              <a:spcBef>
                <a:spcPct val="20000"/>
              </a:spcBef>
              <a:buClr>
                <a:schemeClr val="folHlink"/>
              </a:buClr>
              <a:buSzPct val="60000"/>
              <a:buFont typeface="Verdana" pitchFamily="34" charset="0"/>
              <a:buAutoNum type="arabicPeriod"/>
              <a:defRPr/>
            </a:pPr>
            <a:endParaRPr lang="en-US" altLang="zh-CN" dirty="0">
              <a:latin typeface="Verdana" pitchFamily="34" charset="0"/>
              <a:ea typeface="宋体" pitchFamily="2" charset="-122"/>
            </a:endParaRPr>
          </a:p>
          <a:p>
            <a:pPr marL="800100" lvl="1" indent="-342900">
              <a:spcBef>
                <a:spcPct val="20000"/>
              </a:spcBef>
              <a:buClr>
                <a:schemeClr val="folHlink"/>
              </a:buClr>
              <a:buSzPct val="60000"/>
              <a:buFont typeface="Verdana" pitchFamily="34" charset="0"/>
              <a:buAutoNum type="arabicPeriod"/>
              <a:defRPr/>
            </a:pPr>
            <a:endParaRPr lang="en-US" altLang="zh-CN" dirty="0">
              <a:latin typeface="Verdana" pitchFamily="34" charset="0"/>
              <a:ea typeface="宋体" pitchFamily="2" charset="-122"/>
            </a:endParaRPr>
          </a:p>
          <a:p>
            <a:pPr marL="800100" lvl="1" indent="-342900">
              <a:spcBef>
                <a:spcPct val="20000"/>
              </a:spcBef>
              <a:buClr>
                <a:schemeClr val="folHlink"/>
              </a:buClr>
              <a:buSzPct val="60000"/>
              <a:buFont typeface="Verdana" pitchFamily="34" charset="0"/>
              <a:buAutoNum type="arabicPeriod"/>
              <a:defRPr/>
            </a:pPr>
            <a:endParaRPr lang="en-US" altLang="zh-CN" dirty="0">
              <a:latin typeface="Verdana" pitchFamily="34" charset="0"/>
              <a:ea typeface="宋体" pitchFamily="2" charset="-122"/>
            </a:endParaRPr>
          </a:p>
          <a:p>
            <a:pPr marL="800100" lvl="1" indent="-342900">
              <a:spcBef>
                <a:spcPct val="20000"/>
              </a:spcBef>
              <a:buClr>
                <a:schemeClr val="folHlink"/>
              </a:buClr>
              <a:buSzPct val="60000"/>
              <a:buFont typeface="Verdana" pitchFamily="34" charset="0"/>
              <a:buAutoNum type="arabicPeriod"/>
              <a:defRPr/>
            </a:pPr>
            <a:endParaRPr lang="en-US" altLang="zh-CN" dirty="0">
              <a:latin typeface="Verdana" pitchFamily="34" charset="0"/>
              <a:ea typeface="宋体" pitchFamily="2" charset="-122"/>
            </a:endParaRPr>
          </a:p>
          <a:p>
            <a:pPr marL="800100" lvl="1" indent="-342900">
              <a:spcBef>
                <a:spcPct val="20000"/>
              </a:spcBef>
              <a:buClr>
                <a:schemeClr val="folHlink"/>
              </a:buClr>
              <a:buSzPct val="60000"/>
              <a:buFont typeface="Verdana" pitchFamily="34" charset="0"/>
              <a:buAutoNum type="arabicPeriod"/>
              <a:defRPr/>
            </a:pPr>
            <a:endParaRPr lang="en-US" altLang="zh-CN" dirty="0">
              <a:latin typeface="Verdana" pitchFamily="34" charset="0"/>
              <a:ea typeface="宋体" pitchFamily="2" charset="-122"/>
            </a:endParaRPr>
          </a:p>
          <a:p>
            <a:pPr marL="800100" lvl="1" indent="-342900">
              <a:spcBef>
                <a:spcPct val="20000"/>
              </a:spcBef>
              <a:buClr>
                <a:schemeClr val="folHlink"/>
              </a:buClr>
              <a:buSzPct val="60000"/>
              <a:buFont typeface="Verdana" pitchFamily="34" charset="0"/>
              <a:buAutoNum type="arabicPeriod"/>
              <a:defRPr/>
            </a:pPr>
            <a:endParaRPr lang="en-US" altLang="zh-CN" dirty="0">
              <a:latin typeface="Verdana" pitchFamily="34" charset="0"/>
              <a:ea typeface="宋体" pitchFamily="2" charset="-122"/>
            </a:endParaRPr>
          </a:p>
          <a:p>
            <a:pPr marL="800100" lvl="1" indent="-342900">
              <a:spcBef>
                <a:spcPct val="20000"/>
              </a:spcBef>
              <a:buClr>
                <a:schemeClr val="folHlink"/>
              </a:buClr>
              <a:buSzPct val="60000"/>
              <a:buFont typeface="Verdana" pitchFamily="34" charset="0"/>
              <a:buAutoNum type="arabicPeriod"/>
              <a:defRPr/>
            </a:pPr>
            <a:endParaRPr lang="en-US" altLang="zh-CN" dirty="0">
              <a:latin typeface="Verdana" pitchFamily="34" charset="0"/>
              <a:ea typeface="宋体" pitchFamily="2" charset="-122"/>
            </a:endParaRPr>
          </a:p>
          <a:p>
            <a:pPr marL="800100" lvl="1" indent="-3429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n"/>
              <a:defRPr/>
            </a:pPr>
            <a:endParaRPr lang="zh-CN" altLang="en-US" b="1" dirty="0">
              <a:latin typeface="Verdana" pitchFamily="34" charset="0"/>
              <a:ea typeface="宋体" pitchFamily="2" charset="-122"/>
            </a:endParaRPr>
          </a:p>
        </p:txBody>
      </p:sp>
      <p:sp>
        <p:nvSpPr>
          <p:cNvPr id="17414" name="Rectangle 64"/>
          <p:cNvSpPr>
            <a:spLocks noChangeArrowheads="1"/>
          </p:cNvSpPr>
          <p:nvPr/>
        </p:nvSpPr>
        <p:spPr bwMode="auto">
          <a:xfrm>
            <a:off x="0" y="4038600"/>
            <a:ext cx="79248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/>
            <a:r>
              <a:rPr lang="en-US" altLang="zh-CN" sz="1400" b="1" dirty="0" smtClean="0">
                <a:ea typeface="宋体" pitchFamily="2" charset="-122"/>
              </a:rPr>
              <a:t>Note: The existing standards require two aspects : self-diagnosis and periodic testing</a:t>
            </a:r>
          </a:p>
        </p:txBody>
      </p:sp>
      <p:sp>
        <p:nvSpPr>
          <p:cNvPr id="17415" name="标题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7772400" cy="762000"/>
          </a:xfrm>
        </p:spPr>
        <p:txBody>
          <a:bodyPr/>
          <a:lstStyle/>
          <a:p>
            <a:r>
              <a:rPr lang="en-US" sz="2000" b="1" dirty="0" smtClean="0"/>
              <a:t>4. Examples of state-based equipment qualification and DCS testability</a:t>
            </a:r>
            <a:endParaRPr lang="zh-CN" altLang="en-US" sz="2000" b="1" dirty="0" smtClean="0">
              <a:ea typeface="宋体" pitchFamily="2" charset="-122"/>
            </a:endParaRPr>
          </a:p>
        </p:txBody>
      </p:sp>
      <p:sp>
        <p:nvSpPr>
          <p:cNvPr id="14" name="圆角矩形 13"/>
          <p:cNvSpPr/>
          <p:nvPr/>
        </p:nvSpPr>
        <p:spPr bwMode="auto">
          <a:xfrm>
            <a:off x="914400" y="1143000"/>
            <a:ext cx="4191000" cy="381000"/>
          </a:xfrm>
          <a:prstGeom prst="round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r>
              <a:rPr lang="en-US" altLang="zh-CN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4.2 </a:t>
            </a:r>
            <a:r>
              <a:rPr lang="en-US" altLang="zh-CN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Existing Standard</a:t>
            </a:r>
            <a:endParaRPr lang="zh-CN" alt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1" name="页脚占位符 4"/>
          <p:cNvSpPr txBox="1">
            <a:spLocks/>
          </p:cNvSpPr>
          <p:nvPr/>
        </p:nvSpPr>
        <p:spPr bwMode="gray">
          <a:xfrm>
            <a:off x="228600" y="6477000"/>
            <a:ext cx="32766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</a:rPr>
              <a:t>China </a:t>
            </a:r>
            <a:r>
              <a:rPr kumimoji="0" lang="en-US" altLang="zh-CN" sz="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</a:rPr>
              <a:t>Techenergy</a:t>
            </a:r>
            <a:r>
              <a:rPr kumimoji="0" lang="en-US" altLang="zh-CN" sz="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</a:rPr>
              <a:t> Co., Ltd.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10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60000"/>
                  <a:lumOff val="40000"/>
                </a:schemeClr>
              </a:solidFill>
              <a:effectLst/>
              <a:uLnTx/>
              <a:uFillTx/>
              <a:latin typeface="+mn-lt"/>
              <a:ea typeface="굴림" pitchFamily="34" charset="-127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ple">
  <a:themeElements>
    <a:clrScheme name="Maple 2">
      <a:dk1>
        <a:srgbClr val="333389"/>
      </a:dk1>
      <a:lt1>
        <a:srgbClr val="FFFFFF"/>
      </a:lt1>
      <a:dk2>
        <a:srgbClr val="4D8ACD"/>
      </a:dk2>
      <a:lt2>
        <a:srgbClr val="C0C0C0"/>
      </a:lt2>
      <a:accent1>
        <a:srgbClr val="5F8ADF"/>
      </a:accent1>
      <a:accent2>
        <a:srgbClr val="D4BA3A"/>
      </a:accent2>
      <a:accent3>
        <a:srgbClr val="FFFFFF"/>
      </a:accent3>
      <a:accent4>
        <a:srgbClr val="2A2A74"/>
      </a:accent4>
      <a:accent5>
        <a:srgbClr val="B6C4EC"/>
      </a:accent5>
      <a:accent6>
        <a:srgbClr val="C0A834"/>
      </a:accent6>
      <a:hlink>
        <a:srgbClr val="5DA9A5"/>
      </a:hlink>
      <a:folHlink>
        <a:srgbClr val="BAC4A0"/>
      </a:folHlink>
    </a:clrScheme>
    <a:fontScheme name="Map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Maple 1">
        <a:dk1>
          <a:srgbClr val="003366"/>
        </a:dk1>
        <a:lt1>
          <a:srgbClr val="FFFFFF"/>
        </a:lt1>
        <a:dk2>
          <a:srgbClr val="6542AA"/>
        </a:dk2>
        <a:lt2>
          <a:srgbClr val="C0C0C0"/>
        </a:lt2>
        <a:accent1>
          <a:srgbClr val="269DD8"/>
        </a:accent1>
        <a:accent2>
          <a:srgbClr val="85BA54"/>
        </a:accent2>
        <a:accent3>
          <a:srgbClr val="FFFFFF"/>
        </a:accent3>
        <a:accent4>
          <a:srgbClr val="002A56"/>
        </a:accent4>
        <a:accent5>
          <a:srgbClr val="ACCCE9"/>
        </a:accent5>
        <a:accent6>
          <a:srgbClr val="78A84B"/>
        </a:accent6>
        <a:hlink>
          <a:srgbClr val="4C59D2"/>
        </a:hlink>
        <a:folHlink>
          <a:srgbClr val="A0B5C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ple 2">
        <a:dk1>
          <a:srgbClr val="333389"/>
        </a:dk1>
        <a:lt1>
          <a:srgbClr val="FFFFFF"/>
        </a:lt1>
        <a:dk2>
          <a:srgbClr val="4D8ACD"/>
        </a:dk2>
        <a:lt2>
          <a:srgbClr val="C0C0C0"/>
        </a:lt2>
        <a:accent1>
          <a:srgbClr val="5F8ADF"/>
        </a:accent1>
        <a:accent2>
          <a:srgbClr val="D4BA3A"/>
        </a:accent2>
        <a:accent3>
          <a:srgbClr val="FFFFFF"/>
        </a:accent3>
        <a:accent4>
          <a:srgbClr val="2A2A74"/>
        </a:accent4>
        <a:accent5>
          <a:srgbClr val="B6C4EC"/>
        </a:accent5>
        <a:accent6>
          <a:srgbClr val="C0A834"/>
        </a:accent6>
        <a:hlink>
          <a:srgbClr val="5DA9A5"/>
        </a:hlink>
        <a:folHlink>
          <a:srgbClr val="BAC4A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ple 3">
        <a:dk1>
          <a:srgbClr val="006666"/>
        </a:dk1>
        <a:lt1>
          <a:srgbClr val="FFFFFF"/>
        </a:lt1>
        <a:dk2>
          <a:srgbClr val="003366"/>
        </a:dk2>
        <a:lt2>
          <a:srgbClr val="C0C0C0"/>
        </a:lt2>
        <a:accent1>
          <a:srgbClr val="73A784"/>
        </a:accent1>
        <a:accent2>
          <a:srgbClr val="D4BA3A"/>
        </a:accent2>
        <a:accent3>
          <a:srgbClr val="FFFFFF"/>
        </a:accent3>
        <a:accent4>
          <a:srgbClr val="005656"/>
        </a:accent4>
        <a:accent5>
          <a:srgbClr val="BCD0C2"/>
        </a:accent5>
        <a:accent6>
          <a:srgbClr val="C0A834"/>
        </a:accent6>
        <a:hlink>
          <a:srgbClr val="A1A959"/>
        </a:hlink>
        <a:folHlink>
          <a:srgbClr val="BAC4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10896</TotalTime>
  <Words>1407</Words>
  <Application>Microsoft Office PowerPoint</Application>
  <PresentationFormat>全屏显示(4:3)</PresentationFormat>
  <Paragraphs>310</Paragraphs>
  <Slides>17</Slides>
  <Notes>4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17</vt:i4>
      </vt:variant>
    </vt:vector>
  </HeadingPairs>
  <TitlesOfParts>
    <vt:vector size="20" baseType="lpstr">
      <vt:lpstr>Maple</vt:lpstr>
      <vt:lpstr>Visio</vt:lpstr>
      <vt:lpstr>Microsoft Visio 绘图</vt:lpstr>
      <vt:lpstr>State-based Equipment Qualification and DCS testability</vt:lpstr>
      <vt:lpstr>幻灯片 2</vt:lpstr>
      <vt:lpstr>1. Brief introduction of content</vt:lpstr>
      <vt:lpstr>2. Understanding of state-based equipment qualification source</vt:lpstr>
      <vt:lpstr>3. Understanding of state-based equipment qualification theories/methods</vt:lpstr>
      <vt:lpstr>3. Understanding of state-based equipment qualification principle</vt:lpstr>
      <vt:lpstr>3. Understanding of state-based equipment qualification principle</vt:lpstr>
      <vt:lpstr>4. Examples of state-based equipment qualification and DCS testability</vt:lpstr>
      <vt:lpstr>4. Examples of state-based equipment qualification and DCS testability</vt:lpstr>
      <vt:lpstr>4. Examples of state-based equipment qualification and DCS testability </vt:lpstr>
      <vt:lpstr>4. Examples of state-based equipment qualification and DCS testability</vt:lpstr>
      <vt:lpstr>4. Examples of state-based equipment qualification and DCS testability</vt:lpstr>
      <vt:lpstr>4. Examples of state-based equipment qualification and DCS testability</vt:lpstr>
      <vt:lpstr>4. Examples of state-based equipment qualification and DCS testability</vt:lpstr>
      <vt:lpstr>4. Examples of state-based equipment qualification and DCS testability</vt:lpstr>
      <vt:lpstr>4. Examples of state-based equipment qualification and DCS testability</vt:lpstr>
      <vt:lpstr>5. Technical view summary</vt:lpstr>
    </vt:vector>
  </TitlesOfParts>
  <Company>Guilddesign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安全级V&amp;V组-PPT模板</dc:title>
  <dc:creator>张亚栋</dc:creator>
  <dc:description>安全级V&amp;V组</dc:description>
  <cp:lastModifiedBy>李幼媛</cp:lastModifiedBy>
  <cp:revision>1052</cp:revision>
  <dcterms:created xsi:type="dcterms:W3CDTF">2003-08-21T08:11:19Z</dcterms:created>
  <dcterms:modified xsi:type="dcterms:W3CDTF">2013-09-13T01:39:03Z</dcterms:modified>
</cp:coreProperties>
</file>