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25" r:id="rId1"/>
  </p:sldMasterIdLst>
  <p:notesMasterIdLst>
    <p:notesMasterId r:id="rId26"/>
  </p:notesMasterIdLst>
  <p:handoutMasterIdLst>
    <p:handoutMasterId r:id="rId27"/>
  </p:handoutMasterIdLst>
  <p:sldIdLst>
    <p:sldId id="256" r:id="rId2"/>
    <p:sldId id="706" r:id="rId3"/>
    <p:sldId id="992" r:id="rId4"/>
    <p:sldId id="999" r:id="rId5"/>
    <p:sldId id="1000" r:id="rId6"/>
    <p:sldId id="982" r:id="rId7"/>
    <p:sldId id="983" r:id="rId8"/>
    <p:sldId id="1001" r:id="rId9"/>
    <p:sldId id="984" r:id="rId10"/>
    <p:sldId id="1004" r:id="rId11"/>
    <p:sldId id="1005" r:id="rId12"/>
    <p:sldId id="1006" r:id="rId13"/>
    <p:sldId id="1007" r:id="rId14"/>
    <p:sldId id="986" r:id="rId15"/>
    <p:sldId id="988" r:id="rId16"/>
    <p:sldId id="1010" r:id="rId17"/>
    <p:sldId id="1012" r:id="rId18"/>
    <p:sldId id="1009" r:id="rId19"/>
    <p:sldId id="996" r:id="rId20"/>
    <p:sldId id="991" r:id="rId21"/>
    <p:sldId id="1015" r:id="rId22"/>
    <p:sldId id="1013" r:id="rId23"/>
    <p:sldId id="1014" r:id="rId24"/>
    <p:sldId id="995" r:id="rId25"/>
  </p:sldIdLst>
  <p:sldSz cx="9144000" cy="6858000" type="screen4x3"/>
  <p:notesSz cx="6761163" cy="9931400"/>
  <p:embeddedFontLst>
    <p:embeddedFont>
      <p:font typeface="Arial Rounded MT Bold" pitchFamily="34" charset="0"/>
      <p:regular r:id="rId28"/>
    </p:embeddedFont>
    <p:embeddedFont>
      <p:font typeface="微软雅黑" pitchFamily="34" charset="-122"/>
      <p:regular r:id="rId29"/>
      <p:bold r:id="rId30"/>
    </p:embeddedFont>
    <p:embeddedFont>
      <p:font typeface="华文楷体" pitchFamily="2" charset="-122"/>
      <p:regular r:id="rId31"/>
    </p:embeddedFont>
    <p:embeddedFont>
      <p:font typeface="Verdana" pitchFamily="34" charset="0"/>
      <p:regular r:id="rId32"/>
      <p:bold r:id="rId33"/>
      <p:italic r:id="rId34"/>
      <p:boldItalic r:id="rId35"/>
    </p:embeddedFont>
    <p:embeddedFont>
      <p:font typeface="Berlin Sans FB Demi" pitchFamily="34" charset="0"/>
      <p:bold r:id="rId36"/>
    </p:embeddedFont>
    <p:embeddedFont>
      <p:font typeface="Calibri" pitchFamily="34" charset="0"/>
      <p:regular r:id="rId37"/>
      <p:bold r:id="rId38"/>
      <p:italic r:id="rId39"/>
      <p:boldItalic r:id="rId40"/>
    </p:embeddedFont>
    <p:embeddedFont>
      <p:font typeface="黑体" pitchFamily="2" charset="-122"/>
      <p:regular r:id="rId41"/>
    </p:embeddedFont>
    <p:embeddedFont>
      <p:font typeface="Arial Unicode MS" pitchFamily="34" charset="-122"/>
      <p:regular r:id="rId42"/>
    </p:embeddedFont>
  </p:embeddedFontLst>
  <p:defaultTextStyle>
    <a:defPPr>
      <a:defRPr lang="en-US"/>
    </a:defPPr>
    <a:lvl1pPr algn="l" rtl="0" fontAlgn="base">
      <a:spcBef>
        <a:spcPct val="0"/>
      </a:spcBef>
      <a:spcAft>
        <a:spcPct val="0"/>
      </a:spcAft>
      <a:defRPr b="1" kern="1200">
        <a:solidFill>
          <a:schemeClr val="tx1"/>
        </a:solidFill>
        <a:latin typeface="Arial" charset="0"/>
        <a:ea typeface="宋体" pitchFamily="2" charset="-122"/>
        <a:cs typeface="+mn-cs"/>
      </a:defRPr>
    </a:lvl1pPr>
    <a:lvl2pPr marL="457200" algn="l" rtl="0" fontAlgn="base">
      <a:spcBef>
        <a:spcPct val="0"/>
      </a:spcBef>
      <a:spcAft>
        <a:spcPct val="0"/>
      </a:spcAft>
      <a:defRPr b="1" kern="1200">
        <a:solidFill>
          <a:schemeClr val="tx1"/>
        </a:solidFill>
        <a:latin typeface="Arial" charset="0"/>
        <a:ea typeface="宋体" pitchFamily="2" charset="-122"/>
        <a:cs typeface="+mn-cs"/>
      </a:defRPr>
    </a:lvl2pPr>
    <a:lvl3pPr marL="914400" algn="l" rtl="0" fontAlgn="base">
      <a:spcBef>
        <a:spcPct val="0"/>
      </a:spcBef>
      <a:spcAft>
        <a:spcPct val="0"/>
      </a:spcAft>
      <a:defRPr b="1" kern="1200">
        <a:solidFill>
          <a:schemeClr val="tx1"/>
        </a:solidFill>
        <a:latin typeface="Arial" charset="0"/>
        <a:ea typeface="宋体" pitchFamily="2" charset="-122"/>
        <a:cs typeface="+mn-cs"/>
      </a:defRPr>
    </a:lvl3pPr>
    <a:lvl4pPr marL="1371600" algn="l" rtl="0" fontAlgn="base">
      <a:spcBef>
        <a:spcPct val="0"/>
      </a:spcBef>
      <a:spcAft>
        <a:spcPct val="0"/>
      </a:spcAft>
      <a:defRPr b="1" kern="1200">
        <a:solidFill>
          <a:schemeClr val="tx1"/>
        </a:solidFill>
        <a:latin typeface="Arial" charset="0"/>
        <a:ea typeface="宋体" pitchFamily="2" charset="-122"/>
        <a:cs typeface="+mn-cs"/>
      </a:defRPr>
    </a:lvl4pPr>
    <a:lvl5pPr marL="1828800" algn="l" rtl="0" fontAlgn="base">
      <a:spcBef>
        <a:spcPct val="0"/>
      </a:spcBef>
      <a:spcAft>
        <a:spcPct val="0"/>
      </a:spcAft>
      <a:defRPr b="1" kern="1200">
        <a:solidFill>
          <a:schemeClr val="tx1"/>
        </a:solidFill>
        <a:latin typeface="Arial" charset="0"/>
        <a:ea typeface="宋体" pitchFamily="2" charset="-122"/>
        <a:cs typeface="+mn-cs"/>
      </a:defRPr>
    </a:lvl5pPr>
    <a:lvl6pPr marL="2286000" algn="l" defTabSz="914400" rtl="0" eaLnBrk="1" latinLnBrk="0" hangingPunct="1">
      <a:defRPr b="1" kern="1200">
        <a:solidFill>
          <a:schemeClr val="tx1"/>
        </a:solidFill>
        <a:latin typeface="Arial" charset="0"/>
        <a:ea typeface="宋体" pitchFamily="2" charset="-122"/>
        <a:cs typeface="+mn-cs"/>
      </a:defRPr>
    </a:lvl6pPr>
    <a:lvl7pPr marL="2743200" algn="l" defTabSz="914400" rtl="0" eaLnBrk="1" latinLnBrk="0" hangingPunct="1">
      <a:defRPr b="1" kern="1200">
        <a:solidFill>
          <a:schemeClr val="tx1"/>
        </a:solidFill>
        <a:latin typeface="Arial" charset="0"/>
        <a:ea typeface="宋体" pitchFamily="2" charset="-122"/>
        <a:cs typeface="+mn-cs"/>
      </a:defRPr>
    </a:lvl7pPr>
    <a:lvl8pPr marL="3200400" algn="l" defTabSz="914400" rtl="0" eaLnBrk="1" latinLnBrk="0" hangingPunct="1">
      <a:defRPr b="1" kern="1200">
        <a:solidFill>
          <a:schemeClr val="tx1"/>
        </a:solidFill>
        <a:latin typeface="Arial" charset="0"/>
        <a:ea typeface="宋体" pitchFamily="2" charset="-122"/>
        <a:cs typeface="+mn-cs"/>
      </a:defRPr>
    </a:lvl8pPr>
    <a:lvl9pPr marL="3657600" algn="l" defTabSz="914400" rtl="0" eaLnBrk="1" latinLnBrk="0" hangingPunct="1">
      <a:defRPr b="1" kern="1200">
        <a:solidFill>
          <a:schemeClr val="tx1"/>
        </a:solidFill>
        <a:latin typeface="Arial"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余俊辉" initials="YJ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91FAF"/>
    <a:srgbClr val="33CC33"/>
    <a:srgbClr val="000000"/>
    <a:srgbClr val="BDEB15"/>
    <a:srgbClr val="9ABC2E"/>
    <a:srgbClr val="66FF66"/>
    <a:srgbClr val="99FF66"/>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779" autoAdjust="0"/>
    <p:restoredTop sz="88838" autoAdjust="0"/>
  </p:normalViewPr>
  <p:slideViewPr>
    <p:cSldViewPr>
      <p:cViewPr>
        <p:scale>
          <a:sx n="100" d="100"/>
          <a:sy n="100" d="100"/>
        </p:scale>
        <p:origin x="-894"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1500" y="-84"/>
      </p:cViewPr>
      <p:guideLst>
        <p:guide orient="horz" pos="3129"/>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0525" cy="496888"/>
          </a:xfrm>
          <a:prstGeom prst="rect">
            <a:avLst/>
          </a:prstGeom>
        </p:spPr>
        <p:txBody>
          <a:bodyPr vert="horz" lIns="91897" tIns="45949" rIns="91897" bIns="45949" rtlCol="0"/>
          <a:lstStyle>
            <a:lvl1pPr algn="l">
              <a:defRPr sz="1200" b="0">
                <a:latin typeface="Arial" charset="0"/>
                <a:ea typeface="+mn-ea"/>
              </a:defRPr>
            </a:lvl1pPr>
          </a:lstStyle>
          <a:p>
            <a:pPr>
              <a:defRPr/>
            </a:pPr>
            <a:endParaRPr lang="zh-CN" altLang="en-US"/>
          </a:p>
        </p:txBody>
      </p:sp>
      <p:sp>
        <p:nvSpPr>
          <p:cNvPr id="3" name="日期占位符 2"/>
          <p:cNvSpPr>
            <a:spLocks noGrp="1"/>
          </p:cNvSpPr>
          <p:nvPr>
            <p:ph type="dt" sz="quarter" idx="1"/>
          </p:nvPr>
        </p:nvSpPr>
        <p:spPr>
          <a:xfrm>
            <a:off x="3830638" y="0"/>
            <a:ext cx="2928937" cy="496888"/>
          </a:xfrm>
          <a:prstGeom prst="rect">
            <a:avLst/>
          </a:prstGeom>
        </p:spPr>
        <p:txBody>
          <a:bodyPr vert="horz" lIns="91897" tIns="45949" rIns="91897" bIns="45949" rtlCol="0"/>
          <a:lstStyle>
            <a:lvl1pPr algn="r">
              <a:defRPr sz="1200" b="0">
                <a:latin typeface="Arial" charset="0"/>
                <a:ea typeface="+mn-ea"/>
              </a:defRPr>
            </a:lvl1pPr>
          </a:lstStyle>
          <a:p>
            <a:pPr>
              <a:defRPr/>
            </a:pPr>
            <a:fld id="{5838E171-D4E3-449F-98C7-0CC245592FDB}" type="datetimeFigureOut">
              <a:rPr lang="zh-CN" altLang="en-US"/>
              <a:pPr>
                <a:defRPr/>
              </a:pPr>
              <a:t>2013-9-9</a:t>
            </a:fld>
            <a:endParaRPr lang="zh-CN" altLang="en-US"/>
          </a:p>
        </p:txBody>
      </p:sp>
      <p:sp>
        <p:nvSpPr>
          <p:cNvPr id="4" name="页脚占位符 3"/>
          <p:cNvSpPr>
            <a:spLocks noGrp="1"/>
          </p:cNvSpPr>
          <p:nvPr>
            <p:ph type="ftr" sz="quarter" idx="2"/>
          </p:nvPr>
        </p:nvSpPr>
        <p:spPr>
          <a:xfrm>
            <a:off x="0" y="9434513"/>
            <a:ext cx="2930525" cy="495300"/>
          </a:xfrm>
          <a:prstGeom prst="rect">
            <a:avLst/>
          </a:prstGeom>
        </p:spPr>
        <p:txBody>
          <a:bodyPr vert="horz" lIns="91897" tIns="45949" rIns="91897" bIns="45949" rtlCol="0" anchor="b"/>
          <a:lstStyle>
            <a:lvl1pPr algn="l">
              <a:defRPr sz="1200" b="0">
                <a:latin typeface="Arial" charset="0"/>
                <a:ea typeface="+mn-ea"/>
              </a:defRPr>
            </a:lvl1pPr>
          </a:lstStyle>
          <a:p>
            <a:pPr>
              <a:defRPr/>
            </a:pPr>
            <a:endParaRPr lang="zh-CN" altLang="en-US"/>
          </a:p>
        </p:txBody>
      </p:sp>
      <p:sp>
        <p:nvSpPr>
          <p:cNvPr id="5" name="灯片编号占位符 4"/>
          <p:cNvSpPr>
            <a:spLocks noGrp="1"/>
          </p:cNvSpPr>
          <p:nvPr>
            <p:ph type="sldNum" sz="quarter" idx="3"/>
          </p:nvPr>
        </p:nvSpPr>
        <p:spPr>
          <a:xfrm>
            <a:off x="3830638" y="9434513"/>
            <a:ext cx="2928937" cy="495300"/>
          </a:xfrm>
          <a:prstGeom prst="rect">
            <a:avLst/>
          </a:prstGeom>
        </p:spPr>
        <p:txBody>
          <a:bodyPr vert="horz" lIns="91897" tIns="45949" rIns="91897" bIns="45949" rtlCol="0" anchor="b"/>
          <a:lstStyle>
            <a:lvl1pPr algn="r">
              <a:defRPr sz="1200" b="0">
                <a:latin typeface="Arial" charset="0"/>
                <a:ea typeface="+mn-ea"/>
              </a:defRPr>
            </a:lvl1pPr>
          </a:lstStyle>
          <a:p>
            <a:pPr>
              <a:defRPr/>
            </a:pPr>
            <a:fld id="{E2FBD124-F98C-4D12-A156-8B67C62C212A}" type="slidenum">
              <a:rPr lang="zh-CN" altLang="en-US"/>
              <a:pPr>
                <a:defRPr/>
              </a:pPr>
              <a:t>‹#›</a:t>
            </a:fld>
            <a:endParaRPr lang="zh-CN" altLang="en-US"/>
          </a:p>
        </p:txBody>
      </p:sp>
    </p:spTree>
    <p:extLst>
      <p:ext uri="{BB962C8B-B14F-4D97-AF65-F5344CB8AC3E}">
        <p14:creationId xmlns:p14="http://schemas.microsoft.com/office/powerpoint/2010/main" val="380423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0525" cy="496888"/>
          </a:xfrm>
          <a:prstGeom prst="rect">
            <a:avLst/>
          </a:prstGeom>
        </p:spPr>
        <p:txBody>
          <a:bodyPr vert="horz" lIns="91897" tIns="45949" rIns="91897" bIns="45949" rtlCol="0"/>
          <a:lstStyle>
            <a:lvl1pPr algn="l">
              <a:defRPr sz="1200" b="0">
                <a:latin typeface="Arial" charset="0"/>
                <a:ea typeface="+mn-ea"/>
              </a:defRPr>
            </a:lvl1pPr>
          </a:lstStyle>
          <a:p>
            <a:pPr>
              <a:defRPr/>
            </a:pPr>
            <a:endParaRPr lang="zh-CN" altLang="en-US"/>
          </a:p>
        </p:txBody>
      </p:sp>
      <p:sp>
        <p:nvSpPr>
          <p:cNvPr id="3" name="日期占位符 2"/>
          <p:cNvSpPr>
            <a:spLocks noGrp="1"/>
          </p:cNvSpPr>
          <p:nvPr>
            <p:ph type="dt" idx="1"/>
          </p:nvPr>
        </p:nvSpPr>
        <p:spPr>
          <a:xfrm>
            <a:off x="3830638" y="0"/>
            <a:ext cx="2928937" cy="496888"/>
          </a:xfrm>
          <a:prstGeom prst="rect">
            <a:avLst/>
          </a:prstGeom>
        </p:spPr>
        <p:txBody>
          <a:bodyPr vert="horz" lIns="91897" tIns="45949" rIns="91897" bIns="45949" rtlCol="0"/>
          <a:lstStyle>
            <a:lvl1pPr algn="r">
              <a:defRPr sz="1200" b="0">
                <a:latin typeface="Arial" charset="0"/>
                <a:ea typeface="+mn-ea"/>
              </a:defRPr>
            </a:lvl1pPr>
          </a:lstStyle>
          <a:p>
            <a:pPr>
              <a:defRPr/>
            </a:pPr>
            <a:fld id="{B27C7341-5468-4C4F-956C-C68985B6B476}" type="datetimeFigureOut">
              <a:rPr lang="zh-CN" altLang="en-US"/>
              <a:pPr>
                <a:defRPr/>
              </a:pPr>
              <a:t>2013-9-9</a:t>
            </a:fld>
            <a:endParaRPr lang="zh-CN" altLang="en-US"/>
          </a:p>
        </p:txBody>
      </p:sp>
      <p:sp>
        <p:nvSpPr>
          <p:cNvPr id="4" name="幻灯片图像占位符 3"/>
          <p:cNvSpPr>
            <a:spLocks noGrp="1" noRot="1" noChangeAspect="1"/>
          </p:cNvSpPr>
          <p:nvPr>
            <p:ph type="sldImg" idx="2"/>
          </p:nvPr>
        </p:nvSpPr>
        <p:spPr>
          <a:xfrm>
            <a:off x="898525" y="744538"/>
            <a:ext cx="4965700" cy="3724275"/>
          </a:xfrm>
          <a:prstGeom prst="rect">
            <a:avLst/>
          </a:prstGeom>
          <a:noFill/>
          <a:ln w="12700">
            <a:solidFill>
              <a:prstClr val="black"/>
            </a:solidFill>
          </a:ln>
        </p:spPr>
        <p:txBody>
          <a:bodyPr vert="horz" lIns="91897" tIns="45949" rIns="91897" bIns="45949" rtlCol="0" anchor="ctr"/>
          <a:lstStyle/>
          <a:p>
            <a:pPr lvl="0"/>
            <a:endParaRPr lang="zh-CN" altLang="en-US" noProof="0"/>
          </a:p>
        </p:txBody>
      </p:sp>
      <p:sp>
        <p:nvSpPr>
          <p:cNvPr id="5" name="备注占位符 4"/>
          <p:cNvSpPr>
            <a:spLocks noGrp="1"/>
          </p:cNvSpPr>
          <p:nvPr>
            <p:ph type="body" sz="quarter" idx="3"/>
          </p:nvPr>
        </p:nvSpPr>
        <p:spPr>
          <a:xfrm>
            <a:off x="676275" y="4716463"/>
            <a:ext cx="5408613" cy="4468812"/>
          </a:xfrm>
          <a:prstGeom prst="rect">
            <a:avLst/>
          </a:prstGeom>
        </p:spPr>
        <p:txBody>
          <a:bodyPr vert="horz" lIns="91897" tIns="45949" rIns="91897" bIns="45949"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434513"/>
            <a:ext cx="2930525" cy="495300"/>
          </a:xfrm>
          <a:prstGeom prst="rect">
            <a:avLst/>
          </a:prstGeom>
        </p:spPr>
        <p:txBody>
          <a:bodyPr vert="horz" lIns="91897" tIns="45949" rIns="91897" bIns="45949" rtlCol="0" anchor="b"/>
          <a:lstStyle>
            <a:lvl1pPr algn="l">
              <a:defRPr sz="1200" b="0">
                <a:latin typeface="Arial" charset="0"/>
                <a:ea typeface="+mn-ea"/>
              </a:defRPr>
            </a:lvl1pPr>
          </a:lstStyle>
          <a:p>
            <a:pPr>
              <a:defRPr/>
            </a:pPr>
            <a:endParaRPr lang="zh-CN" altLang="en-US"/>
          </a:p>
        </p:txBody>
      </p:sp>
      <p:sp>
        <p:nvSpPr>
          <p:cNvPr id="7" name="灯片编号占位符 6"/>
          <p:cNvSpPr>
            <a:spLocks noGrp="1"/>
          </p:cNvSpPr>
          <p:nvPr>
            <p:ph type="sldNum" sz="quarter" idx="5"/>
          </p:nvPr>
        </p:nvSpPr>
        <p:spPr>
          <a:xfrm>
            <a:off x="3830638" y="9434513"/>
            <a:ext cx="2928937" cy="495300"/>
          </a:xfrm>
          <a:prstGeom prst="rect">
            <a:avLst/>
          </a:prstGeom>
        </p:spPr>
        <p:txBody>
          <a:bodyPr vert="horz" lIns="91897" tIns="45949" rIns="91897" bIns="45949" rtlCol="0" anchor="b"/>
          <a:lstStyle>
            <a:lvl1pPr algn="r">
              <a:defRPr sz="1200" b="0">
                <a:latin typeface="Arial" charset="0"/>
                <a:ea typeface="+mn-ea"/>
              </a:defRPr>
            </a:lvl1pPr>
          </a:lstStyle>
          <a:p>
            <a:pPr>
              <a:defRPr/>
            </a:pPr>
            <a:fld id="{96C6DF60-DB31-459B-B19A-E9C31EA46EB0}" type="slidenum">
              <a:rPr lang="zh-CN" altLang="en-US"/>
              <a:pPr>
                <a:defRPr/>
              </a:pPr>
              <a:t>‹#›</a:t>
            </a:fld>
            <a:endParaRPr lang="zh-CN" altLang="en-US"/>
          </a:p>
        </p:txBody>
      </p:sp>
    </p:spTree>
    <p:extLst>
      <p:ext uri="{BB962C8B-B14F-4D97-AF65-F5344CB8AC3E}">
        <p14:creationId xmlns:p14="http://schemas.microsoft.com/office/powerpoint/2010/main" val="3032898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事故序列说明</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时间窗口说明</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空间区域划分</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获得的环境条件曲线</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通过上面两部分工作，我们将包含了欲量了鉴定条件曲线与严重事故环境条件进行对比，以此来分析仪表在严重事故下的可用性</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结果表明大部分设备还是能够在严重事故条件下满足其可用性要求的，同时对于一些仪表不需要做任何的试验就可以说明其可用性</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热滞分析说明</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热滞分析说明</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结果由于理论分析的局限性，因此，部分仪表的可用性还处于未知状态，因此对于仪表进行严重事故鉴定应该是最终的道路。</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说明目前对于在建、建成和新建电厂的严重事故可用性要求的介绍</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pPr marL="285750" indent="-285750">
              <a:lnSpc>
                <a:spcPct val="150000"/>
              </a:lnSpc>
              <a:spcBef>
                <a:spcPts val="600"/>
              </a:spcBef>
              <a:spcAft>
                <a:spcPts val="600"/>
              </a:spcAft>
              <a:buFont typeface="Wingdings" pitchFamily="2" charset="2"/>
              <a:buChar char="u"/>
            </a:pPr>
            <a:r>
              <a:rPr lang="zh-CN" altLang="en-US" dirty="0" smtClean="0">
                <a:latin typeface="Arial Unicode MS" pitchFamily="34" charset="-122"/>
                <a:ea typeface="Arial Unicode MS" pitchFamily="34" charset="-122"/>
                <a:cs typeface="Arial Unicode MS" pitchFamily="34" charset="-122"/>
              </a:rPr>
              <a:t>如何考虑鉴定标准在已建成和新建电站中应用的可行性问题？因为老电厂从技术上和实际情况商量来说都不可能重新做鉴定，但是标准中完全不考虑老的电厂也是不合适的，因此该问题需要高度重视。</a:t>
            </a:r>
            <a:endParaRPr lang="en-US" altLang="zh-CN" dirty="0">
              <a:latin typeface="Arial Unicode MS" pitchFamily="34" charset="-122"/>
              <a:ea typeface="Arial Unicode MS" pitchFamily="34" charset="-122"/>
              <a:cs typeface="Arial Unicode MS"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pPr marL="285750" indent="-285750">
              <a:lnSpc>
                <a:spcPct val="150000"/>
              </a:lnSpc>
              <a:spcBef>
                <a:spcPts val="600"/>
              </a:spcBef>
              <a:spcAft>
                <a:spcPts val="600"/>
              </a:spcAft>
              <a:buFont typeface="Wingdings" pitchFamily="2" charset="2"/>
              <a:buChar char="u"/>
            </a:pPr>
            <a:r>
              <a:rPr lang="zh-CN" altLang="en-US" dirty="0" smtClean="0">
                <a:latin typeface="Arial Unicode MS" pitchFamily="34" charset="-122"/>
                <a:ea typeface="Arial Unicode MS" pitchFamily="34" charset="-122"/>
                <a:cs typeface="Arial Unicode MS" pitchFamily="34" charset="-122"/>
              </a:rPr>
              <a:t>由于严重事故的持续时间没有一个明确说法，从</a:t>
            </a:r>
            <a:r>
              <a:rPr lang="en-US" altLang="zh-CN" dirty="0" smtClean="0">
                <a:latin typeface="Arial Unicode MS" pitchFamily="34" charset="-122"/>
                <a:ea typeface="Arial Unicode MS" pitchFamily="34" charset="-122"/>
                <a:cs typeface="Arial Unicode MS" pitchFamily="34" charset="-122"/>
              </a:rPr>
              <a:t>72</a:t>
            </a:r>
            <a:r>
              <a:rPr lang="zh-CN" altLang="en-US" dirty="0" smtClean="0">
                <a:latin typeface="Arial Unicode MS" pitchFamily="34" charset="-122"/>
                <a:ea typeface="Arial Unicode MS" pitchFamily="34" charset="-122"/>
                <a:cs typeface="Arial Unicode MS" pitchFamily="34" charset="-122"/>
              </a:rPr>
              <a:t>小时到一周到一个月甚至一年都有可能，因此在鉴定过程中如何考虑通过鉴定来覆盖较长的时间要求？</a:t>
            </a:r>
            <a:endParaRPr lang="en-US" altLang="zh-CN" dirty="0">
              <a:latin typeface="Arial Unicode MS" pitchFamily="34" charset="-122"/>
              <a:ea typeface="Arial Unicode MS" pitchFamily="34" charset="-122"/>
              <a:cs typeface="Arial Unicode MS"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pPr marL="285750" indent="-285750">
              <a:lnSpc>
                <a:spcPct val="150000"/>
              </a:lnSpc>
              <a:spcBef>
                <a:spcPts val="600"/>
              </a:spcBef>
              <a:spcAft>
                <a:spcPts val="600"/>
              </a:spcAft>
              <a:buFont typeface="Wingdings" pitchFamily="2" charset="2"/>
              <a:buChar char="u"/>
            </a:pPr>
            <a:r>
              <a:rPr lang="zh-CN" altLang="en-US" dirty="0" smtClean="0">
                <a:latin typeface="Arial Unicode MS" pitchFamily="34" charset="-122"/>
                <a:ea typeface="Arial Unicode MS" pitchFamily="34" charset="-122"/>
                <a:cs typeface="Arial Unicode MS" pitchFamily="34" charset="-122"/>
              </a:rPr>
              <a:t>由于环境条件的计算是通过理论计算得来的因此存在一定的不确定，目前中国国内关于环境条件的计算有两种情况，一种是划分了区域，另外一种没有划分区域，对于没有划分区域的情况其包络曲线的不确定度就会很大，势必会造成鉴定的要求过高，造成虚假要求。</a:t>
            </a:r>
            <a:endParaRPr lang="en-US" altLang="zh-CN" dirty="0">
              <a:latin typeface="Arial Unicode MS" pitchFamily="34" charset="-122"/>
              <a:ea typeface="Arial Unicode MS" pitchFamily="34" charset="-122"/>
              <a:cs typeface="Arial Unicode MS"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pPr marL="0" indent="0">
              <a:lnSpc>
                <a:spcPct val="150000"/>
              </a:lnSpc>
              <a:spcBef>
                <a:spcPts val="600"/>
              </a:spcBef>
              <a:spcAft>
                <a:spcPts val="600"/>
              </a:spcAft>
              <a:buFont typeface="Wingdings" pitchFamily="2" charset="2"/>
              <a:buNone/>
            </a:pPr>
            <a:r>
              <a:rPr lang="zh-CN" altLang="en-US" dirty="0" smtClean="0">
                <a:latin typeface="Arial Unicode MS" pitchFamily="34" charset="-122"/>
                <a:ea typeface="Arial Unicode MS" pitchFamily="34" charset="-122"/>
                <a:cs typeface="Arial Unicode MS" pitchFamily="34" charset="-122"/>
              </a:rPr>
              <a:t>经济性和鉴定要求的平衡问题</a:t>
            </a:r>
            <a:endParaRPr lang="en-US" altLang="zh-CN" dirty="0">
              <a:latin typeface="Arial Unicode MS" pitchFamily="34" charset="-122"/>
              <a:ea typeface="Arial Unicode MS" pitchFamily="34" charset="-122"/>
              <a:cs typeface="Arial Unicode MS"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smtClean="0"/>
              <a:t>问题清单</a:t>
            </a:r>
            <a:endParaRPr lang="zh-CN"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主要是简要说明三里岛事故和福岛事故后大家意识到严重事故不是不可能发生的，各国都对严重事故越来越重视，这就引发出了严重事故条件下仪表可用性及其鉴定的问题</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标准内容介绍</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标准内容介绍</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对目前在建或已建成电厂的用于严重事故仪表的情况进行说明，主要说明法规要求可用，但是仪表的规格书中没有相应的要求，因此相关仪表也就没有做过相关的试验，因此无法说明仪表的可用性</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对于新建电厂如</a:t>
            </a:r>
            <a:r>
              <a:rPr lang="en-US" altLang="zh-CN" dirty="0" smtClean="0"/>
              <a:t>ACP1000</a:t>
            </a:r>
            <a:r>
              <a:rPr lang="zh-CN" altLang="en-US" dirty="0" smtClean="0"/>
              <a:t>我们在规格书中已经给出了严重事故的环境条件，但是标准对鉴定的程序没有明确的要求因此对于新建电厂严重事故的鉴定目前还没有一个清晰的思路和验收准则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介绍一下目前我们在没有条件进行严重事故鉴定的情况下所进行的一些工作，这里说明我们首先分析了影响仪表的主要环境因素</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其次说明我们通过鉴定报告或者与厂家沟通来尽量挖掘仪表鉴定曲线与实际曲线的裕度</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18"/>
          <p:cNvSpPr>
            <a:spLocks noChangeArrowheads="1"/>
          </p:cNvSpPr>
          <p:nvPr/>
        </p:nvSpPr>
        <p:spPr bwMode="gray">
          <a:xfrm>
            <a:off x="0" y="0"/>
            <a:ext cx="2209800" cy="2116138"/>
          </a:xfrm>
          <a:prstGeom prst="rect">
            <a:avLst/>
          </a:prstGeom>
          <a:solidFill>
            <a:schemeClr val="tx2">
              <a:lumMod val="20000"/>
              <a:lumOff val="80000"/>
            </a:schemeClr>
          </a:solidFill>
          <a:ln w="9525">
            <a:noFill/>
            <a:miter lim="800000"/>
            <a:headEnd/>
            <a:tailEnd/>
          </a:ln>
          <a:effectLst/>
        </p:spPr>
        <p:txBody>
          <a:bodyPr wrap="none" anchor="ctr"/>
          <a:lstStyle/>
          <a:p>
            <a:pPr>
              <a:defRPr/>
            </a:pPr>
            <a:endParaRPr lang="zh-CN" altLang="en-US" b="0"/>
          </a:p>
        </p:txBody>
      </p:sp>
      <p:sp>
        <p:nvSpPr>
          <p:cNvPr id="5" name="Rectangle 19"/>
          <p:cNvSpPr>
            <a:spLocks noChangeArrowheads="1"/>
          </p:cNvSpPr>
          <p:nvPr/>
        </p:nvSpPr>
        <p:spPr bwMode="gray">
          <a:xfrm>
            <a:off x="4648200" y="0"/>
            <a:ext cx="2209800" cy="2133600"/>
          </a:xfrm>
          <a:prstGeom prst="rect">
            <a:avLst/>
          </a:prstGeom>
          <a:solidFill>
            <a:schemeClr val="tx2"/>
          </a:solidFill>
          <a:ln w="9525">
            <a:noFill/>
            <a:miter lim="800000"/>
            <a:headEnd/>
            <a:tailEnd/>
          </a:ln>
        </p:spPr>
        <p:txBody>
          <a:bodyPr wrap="none" anchor="ctr"/>
          <a:lstStyle/>
          <a:p>
            <a:pPr>
              <a:defRPr/>
            </a:pPr>
            <a:endParaRPr lang="zh-CN" altLang="en-US" b="0"/>
          </a:p>
        </p:txBody>
      </p:sp>
      <p:sp>
        <p:nvSpPr>
          <p:cNvPr id="6" name="Rectangle 21"/>
          <p:cNvSpPr>
            <a:spLocks noChangeArrowheads="1"/>
          </p:cNvSpPr>
          <p:nvPr/>
        </p:nvSpPr>
        <p:spPr bwMode="gray">
          <a:xfrm>
            <a:off x="0" y="2432050"/>
            <a:ext cx="9144000" cy="1357313"/>
          </a:xfrm>
          <a:prstGeom prst="rect">
            <a:avLst/>
          </a:prstGeom>
          <a:solidFill>
            <a:schemeClr val="tx1"/>
          </a:solidFill>
          <a:ln w="9525">
            <a:noFill/>
            <a:miter lim="800000"/>
            <a:headEnd/>
            <a:tailEnd/>
          </a:ln>
        </p:spPr>
        <p:txBody>
          <a:bodyPr wrap="none" anchor="ctr"/>
          <a:lstStyle/>
          <a:p>
            <a:pPr>
              <a:defRPr/>
            </a:pPr>
            <a:endParaRPr lang="zh-CN" altLang="en-US" b="0"/>
          </a:p>
        </p:txBody>
      </p:sp>
      <p:sp>
        <p:nvSpPr>
          <p:cNvPr id="7" name="Rectangle 22"/>
          <p:cNvSpPr>
            <a:spLocks noChangeArrowheads="1"/>
          </p:cNvSpPr>
          <p:nvPr/>
        </p:nvSpPr>
        <p:spPr bwMode="gray">
          <a:xfrm>
            <a:off x="0" y="2124075"/>
            <a:ext cx="9144000" cy="152400"/>
          </a:xfrm>
          <a:prstGeom prst="rect">
            <a:avLst/>
          </a:prstGeom>
          <a:solidFill>
            <a:schemeClr val="tx1"/>
          </a:solidFill>
          <a:ln w="9525">
            <a:noFill/>
            <a:miter lim="800000"/>
            <a:headEnd/>
            <a:tailEnd/>
          </a:ln>
        </p:spPr>
        <p:txBody>
          <a:bodyPr wrap="none" anchor="ctr"/>
          <a:lstStyle/>
          <a:p>
            <a:pPr>
              <a:defRPr/>
            </a:pPr>
            <a:endParaRPr lang="zh-CN" altLang="en-US" b="0"/>
          </a:p>
        </p:txBody>
      </p:sp>
      <p:pic>
        <p:nvPicPr>
          <p:cNvPr id="8" name="Picture 5"/>
          <p:cNvPicPr>
            <a:picLocks noChangeAspect="1" noChangeArrowheads="1"/>
          </p:cNvPicPr>
          <p:nvPr/>
        </p:nvPicPr>
        <p:blipFill>
          <a:blip r:embed="rId2" cstate="print">
            <a:duotone>
              <a:schemeClr val="accent4">
                <a:shade val="45000"/>
                <a:satMod val="135000"/>
              </a:schemeClr>
              <a:prstClr val="white"/>
            </a:duotone>
          </a:blip>
          <a:srcRect t="15002" b="2161"/>
          <a:stretch>
            <a:fillRect/>
          </a:stretch>
        </p:blipFill>
        <p:spPr bwMode="auto">
          <a:xfrm>
            <a:off x="6929454" y="-2046"/>
            <a:ext cx="2214546" cy="2130265"/>
          </a:xfrm>
          <a:prstGeom prst="rect">
            <a:avLst/>
          </a:prstGeom>
          <a:noFill/>
          <a:ln w="22225">
            <a:noFill/>
            <a:miter lim="800000"/>
            <a:headEnd/>
            <a:tailEnd/>
          </a:ln>
        </p:spPr>
      </p:pic>
      <p:pic>
        <p:nvPicPr>
          <p:cNvPr id="9" name="Picture 2" descr="J:\图片\虚图\hh5.tif"/>
          <p:cNvPicPr>
            <a:picLocks noChangeAspect="1" noChangeArrowheads="1"/>
          </p:cNvPicPr>
          <p:nvPr/>
        </p:nvPicPr>
        <p:blipFill>
          <a:blip r:embed="rId3" cstate="print">
            <a:clrChange>
              <a:clrFrom>
                <a:srgbClr val="F8F3DE"/>
              </a:clrFrom>
              <a:clrTo>
                <a:srgbClr val="F8F3DE">
                  <a:alpha val="0"/>
                </a:srgbClr>
              </a:clrTo>
            </a:clrChange>
            <a:duotone>
              <a:schemeClr val="accent4">
                <a:shade val="45000"/>
                <a:satMod val="135000"/>
              </a:schemeClr>
              <a:prstClr val="white"/>
            </a:duotone>
          </a:blip>
          <a:srcRect/>
          <a:stretch>
            <a:fillRect/>
          </a:stretch>
        </p:blipFill>
        <p:spPr bwMode="auto">
          <a:xfrm>
            <a:off x="2285984" y="-2046"/>
            <a:ext cx="2286016" cy="2130265"/>
          </a:xfrm>
          <a:prstGeom prst="rect">
            <a:avLst/>
          </a:prstGeom>
          <a:noFill/>
          <a:ln w="9525">
            <a:noFill/>
            <a:miter lim="800000"/>
            <a:headEnd/>
            <a:tailEnd/>
          </a:ln>
        </p:spPr>
      </p:pic>
      <p:pic>
        <p:nvPicPr>
          <p:cNvPr id="10" name="Picture 1" descr="E:\汇报\LOGO\中核集团标准Logo\A-6-6.jpg"/>
          <p:cNvPicPr>
            <a:picLocks noChangeAspect="1" noChangeArrowheads="1"/>
          </p:cNvPicPr>
          <p:nvPr/>
        </p:nvPicPr>
        <p:blipFill>
          <a:blip r:embed="rId4">
            <a:clrChange>
              <a:clrFrom>
                <a:srgbClr val="FDFDFD"/>
              </a:clrFrom>
              <a:clrTo>
                <a:srgbClr val="FDFDFD">
                  <a:alpha val="0"/>
                </a:srgbClr>
              </a:clrTo>
            </a:clrChange>
          </a:blip>
          <a:srcRect/>
          <a:stretch>
            <a:fillRect/>
          </a:stretch>
        </p:blipFill>
        <p:spPr bwMode="auto">
          <a:xfrm>
            <a:off x="395288" y="415925"/>
            <a:ext cx="1463675" cy="1141413"/>
          </a:xfrm>
          <a:prstGeom prst="rect">
            <a:avLst/>
          </a:prstGeom>
          <a:noFill/>
          <a:ln w="9525">
            <a:noFill/>
            <a:miter lim="800000"/>
            <a:headEnd/>
            <a:tailEnd/>
          </a:ln>
        </p:spPr>
      </p:pic>
      <p:sp>
        <p:nvSpPr>
          <p:cNvPr id="3074" name="Rectangle 2"/>
          <p:cNvSpPr>
            <a:spLocks noGrp="1" noChangeArrowheads="1"/>
          </p:cNvSpPr>
          <p:nvPr>
            <p:ph type="ctrTitle"/>
          </p:nvPr>
        </p:nvSpPr>
        <p:spPr>
          <a:xfrm>
            <a:off x="2286000" y="3048000"/>
            <a:ext cx="6705600" cy="1309694"/>
          </a:xfr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sz="3600" spc="600">
                <a:latin typeface="微软雅黑" pitchFamily="34" charset="-122"/>
                <a:ea typeface="微软雅黑" pitchFamily="34" charset="-122"/>
              </a:defRPr>
            </a:lvl1pPr>
          </a:lstStyle>
          <a:p>
            <a:endParaRPr lang="en-US" altLang="zh-CN" dirty="0"/>
          </a:p>
        </p:txBody>
      </p:sp>
      <p:sp>
        <p:nvSpPr>
          <p:cNvPr id="3075" name="Rectangle 3"/>
          <p:cNvSpPr>
            <a:spLocks noGrp="1" noChangeArrowheads="1"/>
          </p:cNvSpPr>
          <p:nvPr>
            <p:ph type="subTitle" idx="1"/>
          </p:nvPr>
        </p:nvSpPr>
        <p:spPr bwMode="gray">
          <a:xfrm>
            <a:off x="2424112" y="4643446"/>
            <a:ext cx="6719888" cy="381000"/>
          </a:xfrm>
        </p:spPr>
        <p:txBody>
          <a:bodyPr/>
          <a:lstStyle>
            <a:lvl1pPr marL="0" indent="0" algn="ctr">
              <a:buFont typeface="Wingdings" pitchFamily="2" charset="2"/>
              <a:buNone/>
              <a:defRPr sz="2000" baseline="0">
                <a:latin typeface="Verdana" pitchFamily="34" charset="0"/>
              </a:defRPr>
            </a:lvl1pPr>
          </a:lstStyle>
          <a:p>
            <a:endParaRPr lang="en-US" altLang="zh-CN" dirty="0"/>
          </a:p>
        </p:txBody>
      </p:sp>
      <p:sp>
        <p:nvSpPr>
          <p:cNvPr id="11" name="Rectangle 4"/>
          <p:cNvSpPr>
            <a:spLocks noGrp="1" noChangeArrowheads="1"/>
          </p:cNvSpPr>
          <p:nvPr>
            <p:ph type="dt" sz="half" idx="10"/>
          </p:nvPr>
        </p:nvSpPr>
        <p:spPr bwMode="gray">
          <a:xfrm>
            <a:off x="457200" y="6551613"/>
            <a:ext cx="2133600" cy="169862"/>
          </a:xfrm>
        </p:spPr>
        <p:txBody>
          <a:bodyPr/>
          <a:lstStyle>
            <a:lvl1pPr>
              <a:defRPr>
                <a:effectLst/>
                <a:latin typeface="+mn-lt"/>
              </a:defRPr>
            </a:lvl1pPr>
          </a:lstStyle>
          <a:p>
            <a:pPr>
              <a:defRPr/>
            </a:pPr>
            <a:endParaRPr lang="en-US" altLang="zh-CN"/>
          </a:p>
        </p:txBody>
      </p:sp>
      <p:sp>
        <p:nvSpPr>
          <p:cNvPr id="12" name="Rectangle 5"/>
          <p:cNvSpPr>
            <a:spLocks noGrp="1" noChangeArrowheads="1"/>
          </p:cNvSpPr>
          <p:nvPr>
            <p:ph type="ftr" sz="quarter" idx="11"/>
          </p:nvPr>
        </p:nvSpPr>
        <p:spPr bwMode="gray">
          <a:xfrm>
            <a:off x="3124200" y="6553200"/>
            <a:ext cx="2895600" cy="168275"/>
          </a:xfrm>
        </p:spPr>
        <p:txBody>
          <a:bodyPr/>
          <a:lstStyle>
            <a:lvl1pPr algn="ctr">
              <a:defRPr>
                <a:effectLst/>
                <a:latin typeface="+mn-lt"/>
              </a:defRPr>
            </a:lvl1pPr>
          </a:lstStyle>
          <a:p>
            <a:pPr>
              <a:defRPr/>
            </a:pPr>
            <a:endParaRPr/>
          </a:p>
        </p:txBody>
      </p:sp>
      <p:sp>
        <p:nvSpPr>
          <p:cNvPr id="13" name="Rectangle 6"/>
          <p:cNvSpPr>
            <a:spLocks noGrp="1" noChangeArrowheads="1"/>
          </p:cNvSpPr>
          <p:nvPr>
            <p:ph type="sldNum" sz="quarter" idx="12"/>
          </p:nvPr>
        </p:nvSpPr>
        <p:spPr bwMode="gray">
          <a:xfrm>
            <a:off x="6553200" y="6553200"/>
            <a:ext cx="2133600" cy="168275"/>
          </a:xfrm>
        </p:spPr>
        <p:txBody>
          <a:bodyPr/>
          <a:lstStyle>
            <a:lvl1pPr algn="r">
              <a:defRPr>
                <a:effectLst/>
                <a:latin typeface="+mn-lt"/>
              </a:defRPr>
            </a:lvl1pPr>
          </a:lstStyle>
          <a:p>
            <a:pPr>
              <a:defRPr/>
            </a:pPr>
            <a:fld id="{B6BCB36A-998E-4516-89E3-FC16F27319F8}"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3" name="Rectangle 18"/>
          <p:cNvSpPr>
            <a:spLocks noChangeArrowheads="1"/>
          </p:cNvSpPr>
          <p:nvPr/>
        </p:nvSpPr>
        <p:spPr bwMode="gray">
          <a:xfrm>
            <a:off x="0" y="0"/>
            <a:ext cx="2209800" cy="2214563"/>
          </a:xfrm>
          <a:prstGeom prst="rect">
            <a:avLst/>
          </a:prstGeom>
          <a:solidFill>
            <a:schemeClr val="tx2">
              <a:lumMod val="20000"/>
              <a:lumOff val="80000"/>
            </a:schemeClr>
          </a:solidFill>
          <a:ln w="9525">
            <a:noFill/>
            <a:miter lim="800000"/>
            <a:headEnd/>
            <a:tailEnd/>
          </a:ln>
          <a:effectLst/>
        </p:spPr>
        <p:txBody>
          <a:bodyPr wrap="none" anchor="ctr"/>
          <a:lstStyle/>
          <a:p>
            <a:pPr>
              <a:defRPr/>
            </a:pPr>
            <a:endParaRPr lang="zh-CN" altLang="en-US" b="0"/>
          </a:p>
        </p:txBody>
      </p:sp>
      <p:sp>
        <p:nvSpPr>
          <p:cNvPr id="4" name="Rectangle 19"/>
          <p:cNvSpPr>
            <a:spLocks noChangeArrowheads="1"/>
          </p:cNvSpPr>
          <p:nvPr/>
        </p:nvSpPr>
        <p:spPr bwMode="gray">
          <a:xfrm>
            <a:off x="6934200" y="4291013"/>
            <a:ext cx="2209800" cy="2566987"/>
          </a:xfrm>
          <a:prstGeom prst="rect">
            <a:avLst/>
          </a:prstGeom>
          <a:solidFill>
            <a:schemeClr val="tx2"/>
          </a:solidFill>
          <a:ln w="9525">
            <a:noFill/>
            <a:miter lim="800000"/>
            <a:headEnd/>
            <a:tailEnd/>
          </a:ln>
        </p:spPr>
        <p:txBody>
          <a:bodyPr wrap="none" anchor="ctr"/>
          <a:lstStyle/>
          <a:p>
            <a:pPr>
              <a:defRPr/>
            </a:pPr>
            <a:endParaRPr lang="zh-CN" altLang="en-US" b="0"/>
          </a:p>
        </p:txBody>
      </p:sp>
      <p:pic>
        <p:nvPicPr>
          <p:cNvPr id="5" name="Picture 5"/>
          <p:cNvPicPr>
            <a:picLocks noChangeAspect="1" noChangeArrowheads="1"/>
          </p:cNvPicPr>
          <p:nvPr/>
        </p:nvPicPr>
        <p:blipFill>
          <a:blip r:embed="rId2" cstate="print">
            <a:duotone>
              <a:schemeClr val="accent4">
                <a:shade val="45000"/>
                <a:satMod val="135000"/>
              </a:schemeClr>
              <a:prstClr val="white"/>
            </a:duotone>
          </a:blip>
          <a:srcRect t="15002" b="2161"/>
          <a:stretch>
            <a:fillRect/>
          </a:stretch>
        </p:blipFill>
        <p:spPr bwMode="auto">
          <a:xfrm>
            <a:off x="4643438" y="4291070"/>
            <a:ext cx="2210400" cy="2566930"/>
          </a:xfrm>
          <a:prstGeom prst="rect">
            <a:avLst/>
          </a:prstGeom>
          <a:noFill/>
          <a:ln w="22225">
            <a:noFill/>
            <a:miter lim="800000"/>
            <a:headEnd/>
            <a:tailEnd/>
          </a:ln>
        </p:spPr>
      </p:pic>
      <p:pic>
        <p:nvPicPr>
          <p:cNvPr id="6" name="Picture 2" descr="J:\图片\虚图\hh5.tif"/>
          <p:cNvPicPr>
            <a:picLocks noChangeAspect="1" noChangeArrowheads="1"/>
          </p:cNvPicPr>
          <p:nvPr/>
        </p:nvPicPr>
        <p:blipFill>
          <a:blip r:embed="rId3" cstate="print">
            <a:clrChange>
              <a:clrFrom>
                <a:srgbClr val="F8F3DE"/>
              </a:clrFrom>
              <a:clrTo>
                <a:srgbClr val="F8F3DE">
                  <a:alpha val="0"/>
                </a:srgbClr>
              </a:clrTo>
            </a:clrChange>
            <a:duotone>
              <a:schemeClr val="accent4">
                <a:shade val="45000"/>
                <a:satMod val="135000"/>
              </a:schemeClr>
              <a:prstClr val="white"/>
            </a:duotone>
          </a:blip>
          <a:srcRect/>
          <a:stretch>
            <a:fillRect/>
          </a:stretch>
        </p:blipFill>
        <p:spPr bwMode="auto">
          <a:xfrm>
            <a:off x="2285984" y="0"/>
            <a:ext cx="2286016" cy="2214554"/>
          </a:xfrm>
          <a:prstGeom prst="rect">
            <a:avLst/>
          </a:prstGeom>
          <a:noFill/>
          <a:ln w="9525">
            <a:noFill/>
            <a:miter lim="800000"/>
            <a:headEnd/>
            <a:tailEnd/>
          </a:ln>
        </p:spPr>
      </p:pic>
      <p:sp>
        <p:nvSpPr>
          <p:cNvPr id="7" name="Rectangle 22"/>
          <p:cNvSpPr>
            <a:spLocks noChangeArrowheads="1"/>
          </p:cNvSpPr>
          <p:nvPr/>
        </p:nvSpPr>
        <p:spPr bwMode="gray">
          <a:xfrm>
            <a:off x="1143000" y="2214563"/>
            <a:ext cx="7029450" cy="2071687"/>
          </a:xfrm>
          <a:prstGeom prst="rect">
            <a:avLst/>
          </a:prstGeom>
          <a:solidFill>
            <a:schemeClr val="tx1"/>
          </a:solidFill>
          <a:ln w="9525">
            <a:noFill/>
            <a:miter lim="800000"/>
            <a:headEnd/>
            <a:tailEnd/>
          </a:ln>
        </p:spPr>
        <p:txBody>
          <a:bodyPr wrap="none" anchor="ctr"/>
          <a:lstStyle/>
          <a:p>
            <a:pPr>
              <a:defRPr/>
            </a:pPr>
            <a:endParaRPr lang="zh-CN" altLang="en-US" b="0"/>
          </a:p>
        </p:txBody>
      </p:sp>
      <p:sp>
        <p:nvSpPr>
          <p:cNvPr id="8" name="Rectangle 22"/>
          <p:cNvSpPr>
            <a:spLocks noChangeArrowheads="1"/>
          </p:cNvSpPr>
          <p:nvPr/>
        </p:nvSpPr>
        <p:spPr bwMode="gray">
          <a:xfrm>
            <a:off x="0" y="2214563"/>
            <a:ext cx="7643813" cy="142875"/>
          </a:xfrm>
          <a:prstGeom prst="rect">
            <a:avLst/>
          </a:prstGeom>
          <a:solidFill>
            <a:schemeClr val="tx1"/>
          </a:solidFill>
          <a:ln w="9525">
            <a:noFill/>
            <a:miter lim="800000"/>
            <a:headEnd/>
            <a:tailEnd/>
          </a:ln>
        </p:spPr>
        <p:txBody>
          <a:bodyPr wrap="none" anchor="ctr"/>
          <a:lstStyle/>
          <a:p>
            <a:pPr>
              <a:defRPr/>
            </a:pPr>
            <a:endParaRPr lang="zh-CN" altLang="en-US" b="0"/>
          </a:p>
        </p:txBody>
      </p:sp>
      <p:sp>
        <p:nvSpPr>
          <p:cNvPr id="9" name="Rectangle 22"/>
          <p:cNvSpPr>
            <a:spLocks noChangeArrowheads="1"/>
          </p:cNvSpPr>
          <p:nvPr/>
        </p:nvSpPr>
        <p:spPr bwMode="gray">
          <a:xfrm>
            <a:off x="1143000" y="4286250"/>
            <a:ext cx="8001000" cy="142875"/>
          </a:xfrm>
          <a:prstGeom prst="rect">
            <a:avLst/>
          </a:prstGeom>
          <a:solidFill>
            <a:schemeClr val="tx1"/>
          </a:solidFill>
          <a:ln w="9525">
            <a:noFill/>
            <a:miter lim="800000"/>
            <a:headEnd/>
            <a:tailEnd/>
          </a:ln>
        </p:spPr>
        <p:txBody>
          <a:bodyPr wrap="none" anchor="ctr"/>
          <a:lstStyle/>
          <a:p>
            <a:pPr>
              <a:defRPr/>
            </a:pPr>
            <a:endParaRPr lang="zh-CN" altLang="en-US" b="0"/>
          </a:p>
        </p:txBody>
      </p:sp>
      <p:pic>
        <p:nvPicPr>
          <p:cNvPr id="10" name="Picture 1" descr="E:\汇报\LOGO\中核集团标准Logo\A-6-6.jpg"/>
          <p:cNvPicPr>
            <a:picLocks noChangeAspect="1" noChangeArrowheads="1"/>
          </p:cNvPicPr>
          <p:nvPr/>
        </p:nvPicPr>
        <p:blipFill>
          <a:blip r:embed="rId4">
            <a:clrChange>
              <a:clrFrom>
                <a:srgbClr val="FDFDFD"/>
              </a:clrFrom>
              <a:clrTo>
                <a:srgbClr val="FDFDFD">
                  <a:alpha val="0"/>
                </a:srgbClr>
              </a:clrTo>
            </a:clrChange>
          </a:blip>
          <a:srcRect/>
          <a:stretch>
            <a:fillRect/>
          </a:stretch>
        </p:blipFill>
        <p:spPr bwMode="auto">
          <a:xfrm>
            <a:off x="431800" y="642938"/>
            <a:ext cx="1285875" cy="1316037"/>
          </a:xfrm>
          <a:prstGeom prst="rect">
            <a:avLst/>
          </a:prstGeom>
          <a:noFill/>
          <a:ln w="9525">
            <a:noFill/>
            <a:miter lim="800000"/>
            <a:headEnd/>
            <a:tailEnd/>
          </a:ln>
        </p:spPr>
      </p:pic>
      <p:sp>
        <p:nvSpPr>
          <p:cNvPr id="18" name="Rectangle 2"/>
          <p:cNvSpPr>
            <a:spLocks noGrp="1" noChangeArrowheads="1"/>
          </p:cNvSpPr>
          <p:nvPr>
            <p:ph type="ctrTitle"/>
          </p:nvPr>
        </p:nvSpPr>
        <p:spPr>
          <a:xfrm>
            <a:off x="1142976" y="2643182"/>
            <a:ext cx="6500858" cy="1309694"/>
          </a:xfr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sz="3600" spc="600">
                <a:latin typeface="微软雅黑" pitchFamily="34" charset="-122"/>
                <a:ea typeface="微软雅黑" pitchFamily="34" charset="-122"/>
              </a:defRPr>
            </a:lvl1pPr>
          </a:lstStyle>
          <a:p>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2910" y="714356"/>
            <a:ext cx="7800975" cy="563562"/>
          </a:xfrm>
        </p:spPr>
        <p:txBody>
          <a:bodyPr/>
          <a:lstStyle>
            <a:lvl1pPr>
              <a:defRPr sz="2800">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atin typeface="黑体" pitchFamily="2" charset="-122"/>
                <a:ea typeface="黑体" pitchFamily="2" charset="-122"/>
              </a:defRPr>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CB1C92D3-821C-4BBA-8B97-C1599F525F4B}" type="slidenum">
              <a:rPr lang="en-US" altLang="zh-CN"/>
              <a:pPr>
                <a:defRPr/>
              </a:pPr>
              <a:t>‹#›</a:t>
            </a:fld>
            <a:endParaRPr lang="en-US" altLang="zh-CN" dirty="0"/>
          </a:p>
        </p:txBody>
      </p:sp>
      <p:sp>
        <p:nvSpPr>
          <p:cNvPr id="5" name="Rectangle 4"/>
          <p:cNvSpPr>
            <a:spLocks noGrp="1" noChangeArrowheads="1"/>
          </p:cNvSpPr>
          <p:nvPr>
            <p:ph type="dt" sz="half" idx="11"/>
          </p:nvPr>
        </p:nvSpPr>
        <p:spPr/>
        <p:txBody>
          <a:bodyPr/>
          <a:lstStyle>
            <a:lvl1pPr>
              <a:defRPr sz="1600">
                <a:effectLst>
                  <a:outerShdw blurRad="38100" dist="38100" dir="2700000" algn="tl">
                    <a:srgbClr val="C0C0C0"/>
                  </a:outerShdw>
                </a:effectLst>
                <a:latin typeface="Berlin Sans FB Demi" pitchFamily="34" charset="0"/>
                <a:ea typeface="宋体" charset="-122"/>
              </a:defRPr>
            </a:lvl1pPr>
          </a:lstStyle>
          <a:p>
            <a:pPr>
              <a:defRPr/>
            </a:pPr>
            <a:r>
              <a:rPr lang="en-US" altLang="zh-CN"/>
              <a:t>www. npic. ac. cn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4"/>
          <p:cNvSpPr>
            <a:spLocks noGrp="1"/>
          </p:cNvSpPr>
          <p:nvPr>
            <p:ph type="sldNum" sz="quarter" idx="10"/>
          </p:nvPr>
        </p:nvSpPr>
        <p:spPr/>
        <p:txBody>
          <a:bodyPr/>
          <a:lstStyle>
            <a:lvl1pPr>
              <a:defRPr/>
            </a:lvl1pPr>
          </a:lstStyle>
          <a:p>
            <a:pPr>
              <a:defRPr/>
            </a:pPr>
            <a:fld id="{BE093FFD-0FA5-4AEA-8406-A0D300D6634D}" type="slidenum">
              <a:rPr lang="en-US" altLang="zh-CN"/>
              <a:pPr>
                <a:defRPr/>
              </a:pPr>
              <a:t>‹#›</a:t>
            </a:fld>
            <a:endParaRPr lang="en-US" altLang="zh-CN" dirty="0"/>
          </a:p>
        </p:txBody>
      </p:sp>
      <p:sp>
        <p:nvSpPr>
          <p:cNvPr id="4" name="页脚占位符 4"/>
          <p:cNvSpPr>
            <a:spLocks noGrp="1"/>
          </p:cNvSpPr>
          <p:nvPr>
            <p:ph type="ftr" sz="quarter" idx="11"/>
          </p:nvPr>
        </p:nvSpPr>
        <p:spPr>
          <a:xfrm>
            <a:off x="6105525" y="6477000"/>
            <a:ext cx="2895600" cy="320675"/>
          </a:xfrm>
        </p:spPr>
        <p:txBody>
          <a:bodyPr/>
          <a:lstStyle>
            <a:lvl1pPr>
              <a:defRPr sz="1600">
                <a:latin typeface="Berlin Sans FB Demi" pitchFamily="34" charset="0"/>
              </a:defRPr>
            </a:lvl1pPr>
          </a:lstStyle>
          <a:p>
            <a:pPr>
              <a:defRPr/>
            </a:pPr>
            <a:r>
              <a:t>NPIC</a:t>
            </a:r>
          </a:p>
        </p:txBody>
      </p:sp>
      <p:sp>
        <p:nvSpPr>
          <p:cNvPr id="5" name="Rectangle 4"/>
          <p:cNvSpPr>
            <a:spLocks noGrp="1" noChangeArrowheads="1"/>
          </p:cNvSpPr>
          <p:nvPr>
            <p:ph type="dt" sz="half" idx="12"/>
          </p:nvPr>
        </p:nvSpPr>
        <p:spPr/>
        <p:txBody>
          <a:bodyPr/>
          <a:lstStyle>
            <a:lvl1pPr>
              <a:defRPr sz="1600">
                <a:effectLst>
                  <a:outerShdw blurRad="38100" dist="38100" dir="2700000" algn="tl">
                    <a:srgbClr val="C0C0C0"/>
                  </a:outerShdw>
                </a:effectLst>
                <a:latin typeface="Berlin Sans FB Demi" pitchFamily="34" charset="0"/>
                <a:ea typeface="宋体" charset="-122"/>
              </a:defRPr>
            </a:lvl1pPr>
          </a:lstStyle>
          <a:p>
            <a:pPr>
              <a:defRPr/>
            </a:pPr>
            <a:r>
              <a:rPr lang="en-US" altLang="zh-CN"/>
              <a:t>www. npic. ac. cn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3"/>
          <p:cNvSpPr>
            <a:spLocks noGrp="1"/>
          </p:cNvSpPr>
          <p:nvPr>
            <p:ph type="sldNum" sz="quarter" idx="10"/>
          </p:nvPr>
        </p:nvSpPr>
        <p:spPr/>
        <p:txBody>
          <a:bodyPr/>
          <a:lstStyle>
            <a:lvl1pPr>
              <a:defRPr/>
            </a:lvl1pPr>
          </a:lstStyle>
          <a:p>
            <a:pPr>
              <a:defRPr/>
            </a:pPr>
            <a:fld id="{58E61636-B4DF-4AEE-B758-7F06BADAB667}" type="slidenum">
              <a:rPr lang="en-US" altLang="zh-CN"/>
              <a:pPr>
                <a:defRPr/>
              </a:pPr>
              <a:t>‹#›</a:t>
            </a:fld>
            <a:endParaRPr lang="en-US" altLang="zh-CN" dirty="0"/>
          </a:p>
        </p:txBody>
      </p:sp>
      <p:sp>
        <p:nvSpPr>
          <p:cNvPr id="3" name="页脚占位符 4"/>
          <p:cNvSpPr>
            <a:spLocks noGrp="1"/>
          </p:cNvSpPr>
          <p:nvPr>
            <p:ph type="ftr" sz="quarter" idx="11"/>
          </p:nvPr>
        </p:nvSpPr>
        <p:spPr>
          <a:xfrm>
            <a:off x="6105525" y="6477000"/>
            <a:ext cx="2895600" cy="320675"/>
          </a:xfrm>
        </p:spPr>
        <p:txBody>
          <a:bodyPr/>
          <a:lstStyle>
            <a:lvl1pPr>
              <a:defRPr sz="1600">
                <a:latin typeface="Berlin Sans FB Demi" pitchFamily="34" charset="0"/>
              </a:defRPr>
            </a:lvl1pPr>
          </a:lstStyle>
          <a:p>
            <a:pPr>
              <a:defRPr/>
            </a:pPr>
            <a:r>
              <a:t>NPIC</a:t>
            </a:r>
          </a:p>
        </p:txBody>
      </p:sp>
      <p:sp>
        <p:nvSpPr>
          <p:cNvPr id="4" name="Rectangle 4"/>
          <p:cNvSpPr>
            <a:spLocks noGrp="1" noChangeArrowheads="1"/>
          </p:cNvSpPr>
          <p:nvPr>
            <p:ph type="dt" sz="half" idx="12"/>
          </p:nvPr>
        </p:nvSpPr>
        <p:spPr/>
        <p:txBody>
          <a:bodyPr/>
          <a:lstStyle>
            <a:lvl1pPr>
              <a:defRPr sz="1600">
                <a:effectLst>
                  <a:outerShdw blurRad="38100" dist="38100" dir="2700000" algn="tl">
                    <a:srgbClr val="C0C0C0"/>
                  </a:outerShdw>
                </a:effectLst>
                <a:latin typeface="Berlin Sans FB Demi" pitchFamily="34" charset="0"/>
                <a:ea typeface="宋体" charset="-122"/>
              </a:defRPr>
            </a:lvl1pPr>
          </a:lstStyle>
          <a:p>
            <a:pPr>
              <a:defRPr/>
            </a:pPr>
            <a:r>
              <a:rPr lang="en-US" altLang="zh-CN"/>
              <a:t>www. npic. ac. cn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CN"/>
              <a:t>www. npic. ac. cn</a:t>
            </a:r>
          </a:p>
        </p:txBody>
      </p:sp>
      <p:sp>
        <p:nvSpPr>
          <p:cNvPr id="3" name="Rectangle 6"/>
          <p:cNvSpPr>
            <a:spLocks noGrp="1" noChangeArrowheads="1"/>
          </p:cNvSpPr>
          <p:nvPr>
            <p:ph type="sldNum" sz="quarter" idx="11"/>
          </p:nvPr>
        </p:nvSpPr>
        <p:spPr>
          <a:ln/>
        </p:spPr>
        <p:txBody>
          <a:bodyPr/>
          <a:lstStyle>
            <a:lvl1pPr>
              <a:defRPr/>
            </a:lvl1pPr>
          </a:lstStyle>
          <a:p>
            <a:pPr>
              <a:defRPr/>
            </a:pPr>
            <a:fld id="{230BAEBC-AC31-404E-AD0A-FB72884DDA62}" type="slidenum">
              <a:rPr lang="en-US" altLang="zh-CN"/>
              <a:pPr>
                <a:defRPr/>
              </a:pPr>
              <a:t>‹#›</a:t>
            </a:fld>
            <a:endParaRPr lang="en-US" altLang="zh-CN" dirty="0"/>
          </a:p>
        </p:txBody>
      </p:sp>
      <p:sp>
        <p:nvSpPr>
          <p:cNvPr id="4" name="页脚占位符 3"/>
          <p:cNvSpPr>
            <a:spLocks noGrp="1"/>
          </p:cNvSpPr>
          <p:nvPr>
            <p:ph type="ftr" sz="quarter" idx="12"/>
          </p:nvPr>
        </p:nvSpPr>
        <p:spPr/>
        <p:txBody>
          <a:bodyPr/>
          <a:lstStyle>
            <a:lvl1pPr>
              <a:defRPr/>
            </a:lvl1pPr>
          </a:lstStyle>
          <a:p>
            <a:pPr>
              <a:defRPr/>
            </a:pPr>
            <a:r>
              <a:t>NPIC</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Picture 2" descr="J:\图片\虚图\hh5.tif"/>
          <p:cNvPicPr>
            <a:picLocks noChangeAspect="1" noChangeArrowheads="1"/>
          </p:cNvPicPr>
          <p:nvPr/>
        </p:nvPicPr>
        <p:blipFill>
          <a:blip r:embed="rId8" cstate="print">
            <a:clrChange>
              <a:clrFrom>
                <a:srgbClr val="F8F3DE"/>
              </a:clrFrom>
              <a:clrTo>
                <a:srgbClr val="F8F3DE">
                  <a:alpha val="0"/>
                </a:srgbClr>
              </a:clrTo>
            </a:clrChange>
            <a:duotone>
              <a:schemeClr val="accent4">
                <a:shade val="45000"/>
                <a:satMod val="135000"/>
              </a:schemeClr>
              <a:prstClr val="white"/>
            </a:duotone>
          </a:blip>
          <a:srcRect t="15909" b="36364"/>
          <a:stretch>
            <a:fillRect/>
          </a:stretch>
        </p:blipFill>
        <p:spPr bwMode="auto">
          <a:xfrm>
            <a:off x="571472" y="0"/>
            <a:ext cx="2089990" cy="714356"/>
          </a:xfrm>
          <a:prstGeom prst="rect">
            <a:avLst/>
          </a:prstGeom>
          <a:noFill/>
          <a:ln w="9525">
            <a:noFill/>
            <a:miter lim="800000"/>
            <a:headEnd/>
            <a:tailEnd/>
          </a:ln>
        </p:spPr>
      </p:pic>
      <p:sp>
        <p:nvSpPr>
          <p:cNvPr id="1027" name="Rectangle 24"/>
          <p:cNvSpPr>
            <a:spLocks noChangeArrowheads="1"/>
          </p:cNvSpPr>
          <p:nvPr/>
        </p:nvSpPr>
        <p:spPr bwMode="gray">
          <a:xfrm>
            <a:off x="2730500" y="0"/>
            <a:ext cx="2138363" cy="838200"/>
          </a:xfrm>
          <a:prstGeom prst="rect">
            <a:avLst/>
          </a:prstGeom>
          <a:solidFill>
            <a:schemeClr val="tx2"/>
          </a:solidFill>
          <a:ln w="9525">
            <a:noFill/>
            <a:miter lim="800000"/>
            <a:headEnd/>
            <a:tailEnd/>
          </a:ln>
        </p:spPr>
        <p:txBody>
          <a:bodyPr wrap="none" anchor="ctr"/>
          <a:lstStyle/>
          <a:p>
            <a:pPr>
              <a:defRPr/>
            </a:pPr>
            <a:endParaRPr lang="zh-CN" altLang="en-US" b="0"/>
          </a:p>
        </p:txBody>
      </p:sp>
      <p:sp>
        <p:nvSpPr>
          <p:cNvPr id="1050" name="Rectangle 26"/>
          <p:cNvSpPr>
            <a:spLocks noChangeArrowheads="1"/>
          </p:cNvSpPr>
          <p:nvPr/>
        </p:nvSpPr>
        <p:spPr bwMode="gray">
          <a:xfrm>
            <a:off x="7077075" y="0"/>
            <a:ext cx="2066925" cy="838200"/>
          </a:xfrm>
          <a:prstGeom prst="rect">
            <a:avLst/>
          </a:prstGeom>
          <a:solidFill>
            <a:schemeClr val="tx2">
              <a:lumMod val="20000"/>
              <a:lumOff val="80000"/>
            </a:schemeClr>
          </a:solidFill>
          <a:ln w="9525">
            <a:noFill/>
            <a:miter lim="800000"/>
            <a:headEnd/>
            <a:tailEnd/>
          </a:ln>
          <a:effectLst/>
        </p:spPr>
        <p:txBody>
          <a:bodyPr wrap="none" anchor="ctr"/>
          <a:lstStyle/>
          <a:p>
            <a:pPr>
              <a:defRPr/>
            </a:pPr>
            <a:endParaRPr lang="zh-CN" altLang="en-US" b="0"/>
          </a:p>
        </p:txBody>
      </p:sp>
      <p:sp>
        <p:nvSpPr>
          <p:cNvPr id="1029" name="Rectangle 30"/>
          <p:cNvSpPr>
            <a:spLocks noChangeArrowheads="1"/>
          </p:cNvSpPr>
          <p:nvPr/>
        </p:nvSpPr>
        <p:spPr bwMode="gray">
          <a:xfrm>
            <a:off x="457200" y="6477000"/>
            <a:ext cx="8686800" cy="381000"/>
          </a:xfrm>
          <a:prstGeom prst="rect">
            <a:avLst/>
          </a:prstGeom>
          <a:solidFill>
            <a:schemeClr val="bg2"/>
          </a:solidFill>
          <a:ln w="9525">
            <a:noFill/>
            <a:miter lim="800000"/>
            <a:headEnd/>
            <a:tailEnd/>
          </a:ln>
        </p:spPr>
        <p:txBody>
          <a:bodyPr wrap="none" anchor="ctr"/>
          <a:lstStyle/>
          <a:p>
            <a:pPr>
              <a:defRPr/>
            </a:pPr>
            <a:endParaRPr lang="zh-CN" altLang="en-US" b="0"/>
          </a:p>
        </p:txBody>
      </p:sp>
      <p:grpSp>
        <p:nvGrpSpPr>
          <p:cNvPr id="3078" name="Group 27"/>
          <p:cNvGrpSpPr>
            <a:grpSpLocks/>
          </p:cNvGrpSpPr>
          <p:nvPr/>
        </p:nvGrpSpPr>
        <p:grpSpPr bwMode="auto">
          <a:xfrm>
            <a:off x="0" y="685800"/>
            <a:ext cx="9144000" cy="609600"/>
            <a:chOff x="0" y="432"/>
            <a:chExt cx="5760" cy="384"/>
          </a:xfrm>
        </p:grpSpPr>
        <p:sp>
          <p:nvSpPr>
            <p:cNvPr id="1038" name="Rectangle 28"/>
            <p:cNvSpPr>
              <a:spLocks noChangeArrowheads="1"/>
            </p:cNvSpPr>
            <p:nvPr userDrawn="1"/>
          </p:nvSpPr>
          <p:spPr bwMode="gray">
            <a:xfrm>
              <a:off x="0" y="432"/>
              <a:ext cx="5760" cy="96"/>
            </a:xfrm>
            <a:prstGeom prst="rect">
              <a:avLst/>
            </a:prstGeom>
            <a:solidFill>
              <a:schemeClr val="tx1"/>
            </a:solidFill>
            <a:ln w="9525">
              <a:noFill/>
              <a:miter lim="800000"/>
              <a:headEnd/>
              <a:tailEnd/>
            </a:ln>
          </p:spPr>
          <p:txBody>
            <a:bodyPr wrap="none" anchor="ctr"/>
            <a:lstStyle/>
            <a:p>
              <a:pPr>
                <a:defRPr/>
              </a:pPr>
              <a:endParaRPr lang="zh-CN" altLang="en-US" b="0"/>
            </a:p>
          </p:txBody>
        </p:sp>
        <p:sp>
          <p:nvSpPr>
            <p:cNvPr id="1039" name="Rectangle 29"/>
            <p:cNvSpPr>
              <a:spLocks noChangeArrowheads="1"/>
            </p:cNvSpPr>
            <p:nvPr userDrawn="1"/>
          </p:nvSpPr>
          <p:spPr bwMode="gray">
            <a:xfrm>
              <a:off x="362" y="432"/>
              <a:ext cx="5398" cy="384"/>
            </a:xfrm>
            <a:prstGeom prst="rect">
              <a:avLst/>
            </a:prstGeom>
            <a:solidFill>
              <a:schemeClr val="tx1"/>
            </a:solidFill>
            <a:ln w="9525">
              <a:noFill/>
              <a:miter lim="800000"/>
              <a:headEnd/>
              <a:tailEnd/>
            </a:ln>
          </p:spPr>
          <p:txBody>
            <a:bodyPr wrap="none" anchor="ctr"/>
            <a:lstStyle/>
            <a:p>
              <a:pPr>
                <a:defRPr/>
              </a:pPr>
              <a:endParaRPr lang="zh-CN" altLang="en-US" b="0"/>
            </a:p>
          </p:txBody>
        </p:sp>
      </p:grpSp>
      <p:sp>
        <p:nvSpPr>
          <p:cNvPr id="3079" name="Rectangle 3"/>
          <p:cNvSpPr>
            <a:spLocks noGrp="1" noChangeArrowheads="1"/>
          </p:cNvSpPr>
          <p:nvPr>
            <p:ph type="body" idx="1"/>
          </p:nvPr>
        </p:nvSpPr>
        <p:spPr bwMode="auto">
          <a:xfrm>
            <a:off x="457200" y="1419225"/>
            <a:ext cx="8229600" cy="487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28" name="Rectangle 4"/>
          <p:cNvSpPr>
            <a:spLocks noGrp="1" noChangeArrowheads="1"/>
          </p:cNvSpPr>
          <p:nvPr>
            <p:ph type="dt" sz="half" idx="2"/>
          </p:nvPr>
        </p:nvSpPr>
        <p:spPr bwMode="auto">
          <a:xfrm>
            <a:off x="457200" y="64611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C0C0C0"/>
                  </a:outerShdw>
                </a:effectLst>
                <a:latin typeface="Arial Rounded MT Bold" pitchFamily="34" charset="0"/>
                <a:ea typeface="宋体" charset="-122"/>
              </a:defRPr>
            </a:lvl1pPr>
          </a:lstStyle>
          <a:p>
            <a:pPr>
              <a:defRPr/>
            </a:pPr>
            <a:r>
              <a:rPr lang="en-US" altLang="zh-CN" dirty="0"/>
              <a:t>www. </a:t>
            </a:r>
            <a:r>
              <a:rPr lang="en-US" altLang="zh-CN" dirty="0" err="1"/>
              <a:t>npic</a:t>
            </a:r>
            <a:r>
              <a:rPr lang="en-US" altLang="zh-CN" dirty="0"/>
              <a:t>. ac. </a:t>
            </a:r>
            <a:r>
              <a:rPr lang="en-US" altLang="zh-CN" dirty="0" err="1"/>
              <a:t>cn</a:t>
            </a:r>
            <a:endParaRPr lang="en-US" altLang="zh-CN" dirty="0"/>
          </a:p>
        </p:txBody>
      </p:sp>
      <p:sp>
        <p:nvSpPr>
          <p:cNvPr id="2" name="Rectangle 6"/>
          <p:cNvSpPr>
            <a:spLocks noGrp="1" noChangeArrowheads="1"/>
          </p:cNvSpPr>
          <p:nvPr>
            <p:ph type="sldNum" sz="quarter" idx="4"/>
          </p:nvPr>
        </p:nvSpPr>
        <p:spPr bwMode="auto">
          <a:xfrm>
            <a:off x="3124200" y="64770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effectLst>
                  <a:outerShdw blurRad="38100" dist="38100" dir="2700000" algn="tl">
                    <a:srgbClr val="C0C0C0"/>
                  </a:outerShdw>
                </a:effectLst>
                <a:latin typeface="+mj-lt"/>
                <a:ea typeface="宋体" charset="-122"/>
              </a:defRPr>
            </a:lvl1pPr>
          </a:lstStyle>
          <a:p>
            <a:pPr>
              <a:defRPr/>
            </a:pPr>
            <a:fld id="{A49B37FA-432F-4091-B81D-8FB739D6794B}" type="slidenum">
              <a:rPr lang="en-US" altLang="zh-CN"/>
              <a:pPr>
                <a:defRPr/>
              </a:pPr>
              <a:t>‹#›</a:t>
            </a:fld>
            <a:endParaRPr lang="en-US" altLang="zh-CN" dirty="0"/>
          </a:p>
        </p:txBody>
      </p:sp>
      <p:sp>
        <p:nvSpPr>
          <p:cNvPr id="3082" name="Rectangle 2"/>
          <p:cNvSpPr>
            <a:spLocks noGrp="1" noChangeArrowheads="1"/>
          </p:cNvSpPr>
          <p:nvPr>
            <p:ph type="title"/>
          </p:nvPr>
        </p:nvSpPr>
        <p:spPr bwMode="white">
          <a:xfrm>
            <a:off x="714375" y="714375"/>
            <a:ext cx="7800975"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pic>
        <p:nvPicPr>
          <p:cNvPr id="17" name="Picture 5"/>
          <p:cNvPicPr>
            <a:picLocks noChangeAspect="1" noChangeArrowheads="1"/>
          </p:cNvPicPr>
          <p:nvPr/>
        </p:nvPicPr>
        <p:blipFill>
          <a:blip r:embed="rId9" cstate="print">
            <a:duotone>
              <a:schemeClr val="accent4">
                <a:shade val="45000"/>
                <a:satMod val="135000"/>
              </a:schemeClr>
              <a:prstClr val="white"/>
            </a:duotone>
          </a:blip>
          <a:srcRect t="45124" b="7809"/>
          <a:stretch>
            <a:fillRect/>
          </a:stretch>
        </p:blipFill>
        <p:spPr bwMode="auto">
          <a:xfrm>
            <a:off x="4929190" y="0"/>
            <a:ext cx="2071702" cy="714356"/>
          </a:xfrm>
          <a:prstGeom prst="rect">
            <a:avLst/>
          </a:prstGeom>
          <a:noFill/>
          <a:ln w="22225">
            <a:noFill/>
            <a:miter lim="800000"/>
            <a:headEnd/>
            <a:tailEnd/>
          </a:ln>
        </p:spPr>
      </p:pic>
      <p:sp>
        <p:nvSpPr>
          <p:cNvPr id="20" name="页脚占位符 3"/>
          <p:cNvSpPr>
            <a:spLocks noGrp="1"/>
          </p:cNvSpPr>
          <p:nvPr>
            <p:ph type="ftr" sz="quarter" idx="3"/>
          </p:nvPr>
        </p:nvSpPr>
        <p:spPr>
          <a:xfrm>
            <a:off x="5857875" y="6510338"/>
            <a:ext cx="2895600" cy="320675"/>
          </a:xfrm>
          <a:prstGeom prst="rect">
            <a:avLst/>
          </a:prstGeom>
        </p:spPr>
        <p:txBody>
          <a:bodyPr/>
          <a:lstStyle>
            <a:lvl1pPr algn="r" rtl="0" fontAlgn="base">
              <a:spcBef>
                <a:spcPct val="0"/>
              </a:spcBef>
              <a:spcAft>
                <a:spcPct val="0"/>
              </a:spcAft>
              <a:defRPr lang="en-US" altLang="zh-CN" sz="1600" b="1" kern="1200">
                <a:solidFill>
                  <a:schemeClr val="tx1"/>
                </a:solidFill>
                <a:effectLst>
                  <a:outerShdw blurRad="38100" dist="38100" dir="2700000" algn="tl">
                    <a:srgbClr val="C0C0C0"/>
                  </a:outerShdw>
                </a:effectLst>
                <a:latin typeface="Arial Rounded MT Bold" pitchFamily="34" charset="0"/>
                <a:ea typeface="宋体" charset="-122"/>
                <a:cs typeface="+mn-cs"/>
              </a:defRPr>
            </a:lvl1pPr>
          </a:lstStyle>
          <a:p>
            <a:pPr>
              <a:defRPr/>
            </a:pPr>
            <a:r>
              <a:t>NPIC</a:t>
            </a:r>
          </a:p>
        </p:txBody>
      </p:sp>
      <p:pic>
        <p:nvPicPr>
          <p:cNvPr id="3085" name="Picture 1" descr="E:\汇报\LOGO\中核集团标准Logo\A-6-6.jpg"/>
          <p:cNvPicPr>
            <a:picLocks noChangeAspect="1" noChangeArrowheads="1"/>
          </p:cNvPicPr>
          <p:nvPr/>
        </p:nvPicPr>
        <p:blipFill>
          <a:blip r:embed="rId10">
            <a:clrChange>
              <a:clrFrom>
                <a:srgbClr val="FDFDFD"/>
              </a:clrFrom>
              <a:clrTo>
                <a:srgbClr val="FDFDFD">
                  <a:alpha val="0"/>
                </a:srgbClr>
              </a:clrTo>
            </a:clrChange>
          </a:blip>
          <a:srcRect/>
          <a:stretch>
            <a:fillRect/>
          </a:stretch>
        </p:blipFill>
        <p:spPr bwMode="auto">
          <a:xfrm>
            <a:off x="7858125" y="53975"/>
            <a:ext cx="574675" cy="588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89" r:id="rId6"/>
  </p:sldLayoutIdLst>
  <p:hf sldNum="0" hdr="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itchFamily="34" charset="0"/>
        </a:defRPr>
      </a:lvl2pPr>
      <a:lvl3pPr algn="l" rtl="0" eaLnBrk="0" fontAlgn="base" hangingPunct="0">
        <a:spcBef>
          <a:spcPct val="0"/>
        </a:spcBef>
        <a:spcAft>
          <a:spcPct val="0"/>
        </a:spcAft>
        <a:defRPr sz="3200" b="1">
          <a:solidFill>
            <a:schemeClr val="bg1"/>
          </a:solidFill>
          <a:latin typeface="Verdana" pitchFamily="34" charset="0"/>
        </a:defRPr>
      </a:lvl3pPr>
      <a:lvl4pPr algn="l" rtl="0" eaLnBrk="0" fontAlgn="base" hangingPunct="0">
        <a:spcBef>
          <a:spcPct val="0"/>
        </a:spcBef>
        <a:spcAft>
          <a:spcPct val="0"/>
        </a:spcAft>
        <a:defRPr sz="3200" b="1">
          <a:solidFill>
            <a:schemeClr val="bg1"/>
          </a:solidFill>
          <a:latin typeface="Verdana" pitchFamily="34" charset="0"/>
        </a:defRPr>
      </a:lvl4pPr>
      <a:lvl5pPr algn="l" rtl="0" eaLnBrk="0" fontAlgn="base" hangingPunct="0">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4"/>
          <p:cNvSpPr>
            <a:spLocks noChangeArrowheads="1"/>
          </p:cNvSpPr>
          <p:nvPr/>
        </p:nvSpPr>
        <p:spPr bwMode="auto">
          <a:xfrm>
            <a:off x="-34925" y="5084763"/>
            <a:ext cx="9144000" cy="707886"/>
          </a:xfrm>
          <a:prstGeom prst="rect">
            <a:avLst/>
          </a:prstGeom>
          <a:noFill/>
          <a:ln w="9525">
            <a:noFill/>
            <a:miter lim="800000"/>
            <a:headEnd/>
            <a:tailEnd/>
          </a:ln>
        </p:spPr>
        <p:txBody>
          <a:bodyPr>
            <a:spAutoFit/>
          </a:bodyPr>
          <a:lstStyle/>
          <a:p>
            <a:pPr algn="ctr"/>
            <a:r>
              <a:rPr lang="en-US" altLang="zh-CN" sz="4000" dirty="0" smtClean="0">
                <a:latin typeface="黑体" pitchFamily="2" charset="-122"/>
                <a:ea typeface="黑体" pitchFamily="2" charset="-122"/>
              </a:rPr>
              <a:t>NUCLEAR POWER INSTITUTE OF CHINA</a:t>
            </a:r>
          </a:p>
        </p:txBody>
      </p:sp>
      <p:sp>
        <p:nvSpPr>
          <p:cNvPr id="8197" name="Text Box 5"/>
          <p:cNvSpPr txBox="1">
            <a:spLocks noChangeArrowheads="1"/>
          </p:cNvSpPr>
          <p:nvPr/>
        </p:nvSpPr>
        <p:spPr bwMode="auto">
          <a:xfrm>
            <a:off x="-124941" y="2352676"/>
            <a:ext cx="9449469" cy="144655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zh-CN" sz="4400" dirty="0">
                <a:solidFill>
                  <a:schemeClr val="bg1"/>
                </a:solidFill>
                <a:effectLst>
                  <a:outerShdw blurRad="38100" dist="38100" dir="2700000" algn="tl">
                    <a:srgbClr val="000000">
                      <a:alpha val="43137"/>
                    </a:srgbClr>
                  </a:outerShdw>
                </a:effectLst>
                <a:latin typeface="华文楷体" pitchFamily="2" charset="-122"/>
                <a:ea typeface="华文楷体" pitchFamily="2" charset="-122"/>
              </a:rPr>
              <a:t>Thinking of </a:t>
            </a:r>
            <a:r>
              <a:rPr lang="en-US" altLang="zh-CN" sz="4400" dirty="0" smtClean="0">
                <a:solidFill>
                  <a:schemeClr val="bg1"/>
                </a:solidFill>
                <a:effectLst>
                  <a:outerShdw blurRad="38100" dist="38100" dir="2700000" algn="tl">
                    <a:srgbClr val="000000">
                      <a:alpha val="43137"/>
                    </a:srgbClr>
                  </a:outerShdw>
                </a:effectLst>
                <a:latin typeface="华文楷体" pitchFamily="2" charset="-122"/>
                <a:ea typeface="华文楷体" pitchFamily="2" charset="-122"/>
              </a:rPr>
              <a:t>Instrumentation </a:t>
            </a:r>
            <a:r>
              <a:rPr lang="en-US" altLang="zh-CN" sz="4400" dirty="0">
                <a:solidFill>
                  <a:schemeClr val="bg1"/>
                </a:solidFill>
                <a:effectLst>
                  <a:outerShdw blurRad="38100" dist="38100" dir="2700000" algn="tl">
                    <a:srgbClr val="000000">
                      <a:alpha val="43137"/>
                    </a:srgbClr>
                  </a:outerShdw>
                </a:effectLst>
                <a:latin typeface="华文楷体" pitchFamily="2" charset="-122"/>
                <a:ea typeface="华文楷体" pitchFamily="2" charset="-122"/>
              </a:rPr>
              <a:t>Survivability</a:t>
            </a:r>
          </a:p>
          <a:p>
            <a:pPr algn="ctr">
              <a:defRPr/>
            </a:pPr>
            <a:r>
              <a:rPr lang="en-US" altLang="zh-CN" sz="4400" dirty="0">
                <a:solidFill>
                  <a:schemeClr val="bg1"/>
                </a:solidFill>
                <a:effectLst>
                  <a:outerShdw blurRad="38100" dist="38100" dir="2700000" algn="tl">
                    <a:srgbClr val="000000">
                      <a:alpha val="43137"/>
                    </a:srgbClr>
                  </a:outerShdw>
                </a:effectLst>
                <a:latin typeface="华文楷体" pitchFamily="2" charset="-122"/>
                <a:ea typeface="华文楷体" pitchFamily="2" charset="-122"/>
              </a:rPr>
              <a:t>        Under Severe Accident</a:t>
            </a:r>
            <a:endParaRPr lang="zh-CN" altLang="en-US" sz="4400" dirty="0">
              <a:solidFill>
                <a:schemeClr val="bg1"/>
              </a:solidFill>
              <a:effectLst>
                <a:outerShdw blurRad="38100" dist="38100" dir="2700000" algn="tl">
                  <a:srgbClr val="000000">
                    <a:alpha val="43137"/>
                  </a:srgbClr>
                </a:outerShdw>
              </a:effectLst>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497905" y="714375"/>
            <a:ext cx="8754615" cy="563563"/>
          </a:xfrm>
          <a:prstGeom prst="rect">
            <a:avLst/>
          </a:prstGeom>
          <a:noFill/>
          <a:ln w="9525">
            <a:noFill/>
            <a:miter lim="800000"/>
            <a:headEnd/>
            <a:tailEnd/>
          </a:ln>
        </p:spPr>
        <p:txBody>
          <a:bodyPr anchor="ctr"/>
          <a:lstStyle/>
          <a:p>
            <a:pPr>
              <a:defRPr/>
            </a:pP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3.Instrumentation </a:t>
            </a:r>
            <a:r>
              <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survivability </a:t>
            </a: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under Severe Accident</a:t>
            </a:r>
            <a:endPar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8" name="矩形 7"/>
          <p:cNvSpPr/>
          <p:nvPr/>
        </p:nvSpPr>
        <p:spPr>
          <a:xfrm>
            <a:off x="497040" y="1412776"/>
            <a:ext cx="6216766" cy="369332"/>
          </a:xfrm>
          <a:prstGeom prst="rect">
            <a:avLst/>
          </a:prstGeom>
        </p:spPr>
        <p:txBody>
          <a:bodyPr wrap="none">
            <a:spAutoFit/>
          </a:bodyPr>
          <a:lstStyle/>
          <a:p>
            <a:pPr algn="ctr">
              <a:lnSpc>
                <a:spcPct val="90000"/>
              </a:lnSpc>
            </a:pPr>
            <a:r>
              <a:rPr lang="en-US" altLang="zh-CN" sz="2000" dirty="0"/>
              <a:t>Part </a:t>
            </a:r>
            <a:r>
              <a:rPr lang="en-US" altLang="zh-CN" sz="2000" dirty="0" smtClean="0"/>
              <a:t>II   </a:t>
            </a:r>
            <a:r>
              <a:rPr lang="en-US" altLang="zh-CN" sz="2000" dirty="0"/>
              <a:t>Instrumentation survivability assessment</a:t>
            </a:r>
          </a:p>
        </p:txBody>
      </p:sp>
      <p:sp>
        <p:nvSpPr>
          <p:cNvPr id="10" name="矩形 2"/>
          <p:cNvSpPr>
            <a:spLocks noChangeArrowheads="1"/>
          </p:cNvSpPr>
          <p:nvPr/>
        </p:nvSpPr>
        <p:spPr bwMode="auto">
          <a:xfrm>
            <a:off x="547703" y="1772816"/>
            <a:ext cx="15119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Wingdings" pitchFamily="2" charset="2"/>
              <a:buChar char="Ø"/>
            </a:pPr>
            <a:r>
              <a:rPr lang="en-US" altLang="zh-CN" dirty="0" smtClean="0"/>
              <a:t>Accident </a:t>
            </a:r>
            <a:endParaRPr lang="zh-CN" altLang="en-US" dirty="0"/>
          </a:p>
        </p:txBody>
      </p:sp>
      <p:sp>
        <p:nvSpPr>
          <p:cNvPr id="11" name="AutoShape 2"/>
          <p:cNvSpPr>
            <a:spLocks noChangeArrowheads="1"/>
          </p:cNvSpPr>
          <p:nvPr/>
        </p:nvSpPr>
        <p:spPr bwMode="ltGray">
          <a:xfrm>
            <a:off x="4397648" y="1934566"/>
            <a:ext cx="2915046" cy="548482"/>
          </a:xfrm>
          <a:prstGeom prst="roundRect">
            <a:avLst>
              <a:gd name="adj" fmla="val 11921"/>
            </a:avLst>
          </a:prstGeom>
          <a:gradFill rotWithShape="1">
            <a:gsLst>
              <a:gs pos="0">
                <a:schemeClr val="accent1">
                  <a:gamma/>
                  <a:shade val="82353"/>
                  <a:invGamma/>
                </a:schemeClr>
              </a:gs>
              <a:gs pos="100000">
                <a:schemeClr val="accent1"/>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zh-CN" altLang="zh-CN">
              <a:ea typeface="宋体" charset="-122"/>
            </a:endParaRPr>
          </a:p>
        </p:txBody>
      </p:sp>
      <p:sp>
        <p:nvSpPr>
          <p:cNvPr id="12" name="AutoShape 3"/>
          <p:cNvSpPr>
            <a:spLocks noChangeArrowheads="1"/>
          </p:cNvSpPr>
          <p:nvPr/>
        </p:nvSpPr>
        <p:spPr bwMode="ltGray">
          <a:xfrm>
            <a:off x="4472831" y="2867495"/>
            <a:ext cx="2839863" cy="500062"/>
          </a:xfrm>
          <a:prstGeom prst="roundRect">
            <a:avLst>
              <a:gd name="adj" fmla="val 11921"/>
            </a:avLst>
          </a:prstGeom>
          <a:gradFill rotWithShape="1">
            <a:gsLst>
              <a:gs pos="0">
                <a:schemeClr val="accent2">
                  <a:gamma/>
                  <a:shade val="82353"/>
                  <a:invGamma/>
                </a:schemeClr>
              </a:gs>
              <a:gs pos="100000">
                <a:schemeClr val="accent2"/>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zh-CN" altLang="zh-CN">
              <a:ea typeface="宋体" charset="-122"/>
            </a:endParaRPr>
          </a:p>
        </p:txBody>
      </p:sp>
      <p:sp>
        <p:nvSpPr>
          <p:cNvPr id="13" name="AutoShape 4"/>
          <p:cNvSpPr>
            <a:spLocks noChangeArrowheads="1"/>
          </p:cNvSpPr>
          <p:nvPr/>
        </p:nvSpPr>
        <p:spPr bwMode="ltGray">
          <a:xfrm>
            <a:off x="4472831" y="3725512"/>
            <a:ext cx="2839863" cy="500573"/>
          </a:xfrm>
          <a:prstGeom prst="roundRect">
            <a:avLst>
              <a:gd name="adj" fmla="val 11921"/>
            </a:avLst>
          </a:prstGeom>
          <a:gradFill rotWithShape="1">
            <a:gsLst>
              <a:gs pos="0">
                <a:schemeClr val="folHlink">
                  <a:gamma/>
                  <a:shade val="82353"/>
                  <a:invGamma/>
                </a:schemeClr>
              </a:gs>
              <a:gs pos="100000">
                <a:schemeClr val="folHlink"/>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zh-CN" altLang="zh-CN">
              <a:ea typeface="宋体" charset="-122"/>
            </a:endParaRPr>
          </a:p>
        </p:txBody>
      </p:sp>
      <p:pic>
        <p:nvPicPr>
          <p:cNvPr id="14" name="Picture 5"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9560" y="1982190"/>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9981" y="2918294"/>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955" y="3769962"/>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23"/>
          <p:cNvGrpSpPr>
            <a:grpSpLocks/>
          </p:cNvGrpSpPr>
          <p:nvPr/>
        </p:nvGrpSpPr>
        <p:grpSpPr bwMode="auto">
          <a:xfrm>
            <a:off x="1220165" y="3013819"/>
            <a:ext cx="1762125" cy="1711325"/>
            <a:chOff x="2457" y="2000"/>
            <a:chExt cx="901" cy="888"/>
          </a:xfrm>
        </p:grpSpPr>
        <p:pic>
          <p:nvPicPr>
            <p:cNvPr id="18" name="Picture 24"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2457" y="2000"/>
              <a:ext cx="901"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25"/>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zh-CN">
                <a:ea typeface="宋体" charset="-122"/>
              </a:endParaRPr>
            </a:p>
          </p:txBody>
        </p:sp>
        <p:sp>
          <p:nvSpPr>
            <p:cNvPr id="20" name="Freeform 26"/>
            <p:cNvSpPr>
              <a:spLocks/>
            </p:cNvSpPr>
            <p:nvPr/>
          </p:nvSpPr>
          <p:spPr bwMode="ltGray">
            <a:xfrm>
              <a:off x="2550" y="2018"/>
              <a:ext cx="703" cy="308"/>
            </a:xfrm>
            <a:custGeom>
              <a:avLst/>
              <a:gdLst>
                <a:gd name="T0" fmla="*/ 692 w 1321"/>
                <a:gd name="T1" fmla="*/ 173 h 712"/>
                <a:gd name="T2" fmla="*/ 701 w 1321"/>
                <a:gd name="T3" fmla="*/ 191 h 712"/>
                <a:gd name="T4" fmla="*/ 703 w 1321"/>
                <a:gd name="T5" fmla="*/ 208 h 712"/>
                <a:gd name="T6" fmla="*/ 700 w 1321"/>
                <a:gd name="T7" fmla="*/ 223 h 712"/>
                <a:gd name="T8" fmla="*/ 691 w 1321"/>
                <a:gd name="T9" fmla="*/ 238 h 712"/>
                <a:gd name="T10" fmla="*/ 677 w 1321"/>
                <a:gd name="T11" fmla="*/ 250 h 712"/>
                <a:gd name="T12" fmla="*/ 659 w 1321"/>
                <a:gd name="T13" fmla="*/ 261 h 712"/>
                <a:gd name="T14" fmla="*/ 636 w 1321"/>
                <a:gd name="T15" fmla="*/ 272 h 712"/>
                <a:gd name="T16" fmla="*/ 610 w 1321"/>
                <a:gd name="T17" fmla="*/ 281 h 712"/>
                <a:gd name="T18" fmla="*/ 581 w 1321"/>
                <a:gd name="T19" fmla="*/ 289 h 712"/>
                <a:gd name="T20" fmla="*/ 549 w 1321"/>
                <a:gd name="T21" fmla="*/ 295 h 712"/>
                <a:gd name="T22" fmla="*/ 515 w 1321"/>
                <a:gd name="T23" fmla="*/ 300 h 712"/>
                <a:gd name="T24" fmla="*/ 477 w 1321"/>
                <a:gd name="T25" fmla="*/ 305 h 712"/>
                <a:gd name="T26" fmla="*/ 439 w 1321"/>
                <a:gd name="T27" fmla="*/ 307 h 712"/>
                <a:gd name="T28" fmla="*/ 423 w 1321"/>
                <a:gd name="T29" fmla="*/ 308 h 712"/>
                <a:gd name="T30" fmla="*/ 253 w 1321"/>
                <a:gd name="T31" fmla="*/ 308 h 712"/>
                <a:gd name="T32" fmla="*/ 251 w 1321"/>
                <a:gd name="T33" fmla="*/ 308 h 712"/>
                <a:gd name="T34" fmla="*/ 218 w 1321"/>
                <a:gd name="T35" fmla="*/ 306 h 712"/>
                <a:gd name="T36" fmla="*/ 185 w 1321"/>
                <a:gd name="T37" fmla="*/ 305 h 712"/>
                <a:gd name="T38" fmla="*/ 154 w 1321"/>
                <a:gd name="T39" fmla="*/ 301 h 712"/>
                <a:gd name="T40" fmla="*/ 125 w 1321"/>
                <a:gd name="T41" fmla="*/ 298 h 712"/>
                <a:gd name="T42" fmla="*/ 99 w 1321"/>
                <a:gd name="T43" fmla="*/ 293 h 712"/>
                <a:gd name="T44" fmla="*/ 75 w 1321"/>
                <a:gd name="T45" fmla="*/ 287 h 712"/>
                <a:gd name="T46" fmla="*/ 54 w 1321"/>
                <a:gd name="T47" fmla="*/ 280 h 712"/>
                <a:gd name="T48" fmla="*/ 36 w 1321"/>
                <a:gd name="T49" fmla="*/ 273 h 712"/>
                <a:gd name="T50" fmla="*/ 21 w 1321"/>
                <a:gd name="T51" fmla="*/ 263 h 712"/>
                <a:gd name="T52" fmla="*/ 10 w 1321"/>
                <a:gd name="T53" fmla="*/ 252 h 712"/>
                <a:gd name="T54" fmla="*/ 3 w 1321"/>
                <a:gd name="T55" fmla="*/ 240 h 712"/>
                <a:gd name="T56" fmla="*/ 0 w 1321"/>
                <a:gd name="T57" fmla="*/ 227 h 712"/>
                <a:gd name="T58" fmla="*/ 0 w 1321"/>
                <a:gd name="T59" fmla="*/ 225 h 712"/>
                <a:gd name="T60" fmla="*/ 2 w 1321"/>
                <a:gd name="T61" fmla="*/ 211 h 712"/>
                <a:gd name="T62" fmla="*/ 9 w 1321"/>
                <a:gd name="T63" fmla="*/ 193 h 712"/>
                <a:gd name="T64" fmla="*/ 27 w 1321"/>
                <a:gd name="T65" fmla="*/ 160 h 712"/>
                <a:gd name="T66" fmla="*/ 50 w 1321"/>
                <a:gd name="T67" fmla="*/ 129 h 712"/>
                <a:gd name="T68" fmla="*/ 78 w 1321"/>
                <a:gd name="T69" fmla="*/ 102 h 712"/>
                <a:gd name="T70" fmla="*/ 109 w 1321"/>
                <a:gd name="T71" fmla="*/ 76 h 712"/>
                <a:gd name="T72" fmla="*/ 144 w 1321"/>
                <a:gd name="T73" fmla="*/ 54 h 712"/>
                <a:gd name="T74" fmla="*/ 181 w 1321"/>
                <a:gd name="T75" fmla="*/ 35 h 712"/>
                <a:gd name="T76" fmla="*/ 221 w 1321"/>
                <a:gd name="T77" fmla="*/ 20 h 712"/>
                <a:gd name="T78" fmla="*/ 264 w 1321"/>
                <a:gd name="T79" fmla="*/ 9 h 712"/>
                <a:gd name="T80" fmla="*/ 309 w 1321"/>
                <a:gd name="T81" fmla="*/ 3 h 712"/>
                <a:gd name="T82" fmla="*/ 355 w 1321"/>
                <a:gd name="T83" fmla="*/ 0 h 712"/>
                <a:gd name="T84" fmla="*/ 355 w 1321"/>
                <a:gd name="T85" fmla="*/ 0 h 712"/>
                <a:gd name="T86" fmla="*/ 404 w 1321"/>
                <a:gd name="T87" fmla="*/ 3 h 712"/>
                <a:gd name="T88" fmla="*/ 451 w 1321"/>
                <a:gd name="T89" fmla="*/ 10 h 712"/>
                <a:gd name="T90" fmla="*/ 496 w 1321"/>
                <a:gd name="T91" fmla="*/ 23 h 712"/>
                <a:gd name="T92" fmla="*/ 537 w 1321"/>
                <a:gd name="T93" fmla="*/ 39 h 712"/>
                <a:gd name="T94" fmla="*/ 576 w 1321"/>
                <a:gd name="T95" fmla="*/ 59 h 712"/>
                <a:gd name="T96" fmla="*/ 611 w 1321"/>
                <a:gd name="T97" fmla="*/ 84 h 712"/>
                <a:gd name="T98" fmla="*/ 643 w 1321"/>
                <a:gd name="T99" fmla="*/ 111 h 712"/>
                <a:gd name="T100" fmla="*/ 669 w 1321"/>
                <a:gd name="T101" fmla="*/ 141 h 712"/>
                <a:gd name="T102" fmla="*/ 692 w 1321"/>
                <a:gd name="T103" fmla="*/ 173 h 712"/>
                <a:gd name="T104" fmla="*/ 692 w 1321"/>
                <a:gd name="T105" fmla="*/ 17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nvGrpSpPr>
            <p:cNvPr id="21" name="Group 27"/>
            <p:cNvGrpSpPr>
              <a:grpSpLocks/>
            </p:cNvGrpSpPr>
            <p:nvPr/>
          </p:nvGrpSpPr>
          <p:grpSpPr bwMode="auto">
            <a:xfrm rot="-1297425" flipH="1" flipV="1">
              <a:off x="2525" y="2693"/>
              <a:ext cx="781" cy="188"/>
              <a:chOff x="2532" y="1051"/>
              <a:chExt cx="893" cy="246"/>
            </a:xfrm>
          </p:grpSpPr>
          <p:grpSp>
            <p:nvGrpSpPr>
              <p:cNvPr id="22" name="Group 28"/>
              <p:cNvGrpSpPr>
                <a:grpSpLocks/>
              </p:cNvGrpSpPr>
              <p:nvPr/>
            </p:nvGrpSpPr>
            <p:grpSpPr bwMode="auto">
              <a:xfrm>
                <a:off x="2532" y="1051"/>
                <a:ext cx="743" cy="185"/>
                <a:chOff x="1565" y="2568"/>
                <a:chExt cx="1118" cy="279"/>
              </a:xfrm>
            </p:grpSpPr>
            <p:sp>
              <p:nvSpPr>
                <p:cNvPr id="30" name="AutoShape 29"/>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charset="-122"/>
                  </a:endParaRPr>
                </a:p>
              </p:txBody>
            </p:sp>
            <p:sp>
              <p:nvSpPr>
                <p:cNvPr id="31" name="AutoShape 30"/>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charset="-122"/>
                  </a:endParaRPr>
                </a:p>
              </p:txBody>
            </p:sp>
            <p:sp>
              <p:nvSpPr>
                <p:cNvPr id="32" name="AutoShape 31"/>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charset="-122"/>
                  </a:endParaRPr>
                </a:p>
              </p:txBody>
            </p:sp>
            <p:sp>
              <p:nvSpPr>
                <p:cNvPr id="33" name="AutoShape 32"/>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charset="-122"/>
                  </a:endParaRPr>
                </a:p>
              </p:txBody>
            </p:sp>
          </p:grpSp>
          <p:grpSp>
            <p:nvGrpSpPr>
              <p:cNvPr id="25" name="Group 33"/>
              <p:cNvGrpSpPr>
                <a:grpSpLocks/>
              </p:cNvGrpSpPr>
              <p:nvPr/>
            </p:nvGrpSpPr>
            <p:grpSpPr bwMode="auto">
              <a:xfrm rot="1353540">
                <a:off x="2682" y="1111"/>
                <a:ext cx="743" cy="186"/>
                <a:chOff x="1565" y="2568"/>
                <a:chExt cx="1118" cy="279"/>
              </a:xfrm>
            </p:grpSpPr>
            <p:sp>
              <p:nvSpPr>
                <p:cNvPr id="26" name="AutoShape 34"/>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charset="-122"/>
                  </a:endParaRPr>
                </a:p>
              </p:txBody>
            </p:sp>
            <p:sp>
              <p:nvSpPr>
                <p:cNvPr id="27" name="AutoShape 35"/>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charset="-122"/>
                  </a:endParaRPr>
                </a:p>
              </p:txBody>
            </p:sp>
            <p:sp>
              <p:nvSpPr>
                <p:cNvPr id="28" name="AutoShape 36"/>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charset="-122"/>
                  </a:endParaRPr>
                </a:p>
              </p:txBody>
            </p:sp>
            <p:sp>
              <p:nvSpPr>
                <p:cNvPr id="29" name="AutoShape 37"/>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charset="-122"/>
                  </a:endParaRPr>
                </a:p>
              </p:txBody>
            </p:sp>
          </p:grpSp>
        </p:grpSp>
      </p:grpSp>
      <p:sp>
        <p:nvSpPr>
          <p:cNvPr id="34" name="Rectangle 38"/>
          <p:cNvSpPr>
            <a:spLocks noChangeArrowheads="1"/>
          </p:cNvSpPr>
          <p:nvPr/>
        </p:nvSpPr>
        <p:spPr bwMode="black">
          <a:xfrm>
            <a:off x="4266480" y="2902047"/>
            <a:ext cx="32131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b="1" dirty="0" smtClean="0">
                <a:solidFill>
                  <a:srgbClr val="FEFFFF"/>
                </a:solidFill>
                <a:ea typeface="宋体" charset="-122"/>
                <a:cs typeface="Arial" charset="0"/>
              </a:rPr>
              <a:t>   SBO-1 (Depressurized)</a:t>
            </a:r>
            <a:endParaRPr lang="en-US" altLang="zh-CN" b="1" dirty="0">
              <a:solidFill>
                <a:srgbClr val="FEFFFF"/>
              </a:solidFill>
              <a:ea typeface="宋体" charset="-122"/>
              <a:cs typeface="Arial" charset="0"/>
            </a:endParaRPr>
          </a:p>
        </p:txBody>
      </p:sp>
      <p:sp>
        <p:nvSpPr>
          <p:cNvPr id="35" name="Rectangle 39"/>
          <p:cNvSpPr>
            <a:spLocks noChangeArrowheads="1"/>
          </p:cNvSpPr>
          <p:nvPr/>
        </p:nvSpPr>
        <p:spPr bwMode="black">
          <a:xfrm>
            <a:off x="4764112" y="2000679"/>
            <a:ext cx="206739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en-US" altLang="zh-CN" b="1" dirty="0" smtClean="0">
                <a:solidFill>
                  <a:srgbClr val="FEFFFF"/>
                </a:solidFill>
                <a:ea typeface="宋体" charset="-122"/>
                <a:cs typeface="Arial" charset="0"/>
              </a:rPr>
              <a:t>LLOCA</a:t>
            </a:r>
            <a:endParaRPr lang="en-US" altLang="zh-CN" b="1" dirty="0">
              <a:solidFill>
                <a:srgbClr val="FEFFFF"/>
              </a:solidFill>
              <a:ea typeface="宋体" charset="-122"/>
              <a:cs typeface="Arial" charset="0"/>
            </a:endParaRPr>
          </a:p>
        </p:txBody>
      </p:sp>
      <p:sp>
        <p:nvSpPr>
          <p:cNvPr id="36" name="Rectangle 40"/>
          <p:cNvSpPr>
            <a:spLocks noChangeArrowheads="1"/>
          </p:cNvSpPr>
          <p:nvPr/>
        </p:nvSpPr>
        <p:spPr bwMode="black">
          <a:xfrm>
            <a:off x="4311228" y="3778476"/>
            <a:ext cx="3213100"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b="1" dirty="0" smtClean="0">
                <a:solidFill>
                  <a:srgbClr val="FEFFFF"/>
                </a:solidFill>
                <a:ea typeface="宋体" charset="-122"/>
                <a:cs typeface="Arial" charset="0"/>
              </a:rPr>
              <a:t>SBO-2</a:t>
            </a:r>
            <a:endParaRPr lang="en-US" altLang="zh-CN" b="1" dirty="0">
              <a:solidFill>
                <a:srgbClr val="FEFFFF"/>
              </a:solidFill>
              <a:ea typeface="宋体" charset="-122"/>
              <a:cs typeface="Arial" charset="0"/>
            </a:endParaRPr>
          </a:p>
        </p:txBody>
      </p:sp>
      <p:sp>
        <p:nvSpPr>
          <p:cNvPr id="37" name="Text Box 42"/>
          <p:cNvSpPr txBox="1">
            <a:spLocks noChangeArrowheads="1"/>
          </p:cNvSpPr>
          <p:nvPr/>
        </p:nvSpPr>
        <p:spPr bwMode="auto">
          <a:xfrm>
            <a:off x="1242390" y="3686730"/>
            <a:ext cx="1787525" cy="335669"/>
          </a:xfrm>
          <a:prstGeom prst="rect">
            <a:avLst/>
          </a:prstGeom>
          <a:noFill/>
          <a:ln w="9525">
            <a:noFill/>
            <a:miter lim="800000"/>
            <a:headEnd/>
            <a:tailEnd/>
          </a:ln>
          <a:effectLst/>
        </p:spPr>
        <p:txBody>
          <a:bodyPr>
            <a:spAutoFit/>
          </a:bodyPr>
          <a:lstStyle/>
          <a:p>
            <a:pPr algn="ctr">
              <a:lnSpc>
                <a:spcPct val="50000"/>
              </a:lnSpc>
              <a:spcBef>
                <a:spcPct val="50000"/>
              </a:spcBef>
              <a:defRPr/>
            </a:pPr>
            <a:r>
              <a:rPr lang="en-US" altLang="zh-CN" sz="2800" b="1" dirty="0" smtClean="0">
                <a:solidFill>
                  <a:srgbClr val="000000"/>
                </a:solidFill>
                <a:effectLst>
                  <a:outerShdw blurRad="38100" dist="38100" dir="2700000" algn="tl">
                    <a:srgbClr val="C0C0C0"/>
                  </a:outerShdw>
                </a:effectLst>
                <a:cs typeface="Arial" charset="0"/>
              </a:rPr>
              <a:t>Accident</a:t>
            </a:r>
            <a:endParaRPr lang="en-US" altLang="zh-CN" sz="2800" b="1" dirty="0">
              <a:solidFill>
                <a:srgbClr val="000000"/>
              </a:solidFill>
              <a:effectLst>
                <a:outerShdw blurRad="38100" dist="38100" dir="2700000" algn="tl">
                  <a:srgbClr val="C0C0C0"/>
                </a:outerShdw>
              </a:effectLst>
              <a:cs typeface="Arial" charset="0"/>
            </a:endParaRPr>
          </a:p>
        </p:txBody>
      </p:sp>
      <p:sp>
        <p:nvSpPr>
          <p:cNvPr id="38" name="Freeform 43"/>
          <p:cNvSpPr>
            <a:spLocks/>
          </p:cNvSpPr>
          <p:nvPr/>
        </p:nvSpPr>
        <p:spPr bwMode="gray">
          <a:xfrm rot="16200000">
            <a:off x="3095898" y="4607518"/>
            <a:ext cx="1522412" cy="909638"/>
          </a:xfrm>
          <a:custGeom>
            <a:avLst/>
            <a:gdLst>
              <a:gd name="T0" fmla="*/ 0 w 735"/>
              <a:gd name="T1" fmla="*/ 0 h 532"/>
              <a:gd name="T2" fmla="*/ 791240 w 735"/>
              <a:gd name="T3" fmla="*/ 345389 h 532"/>
              <a:gd name="T4" fmla="*/ 1195145 w 735"/>
              <a:gd name="T5" fmla="*/ 345389 h 532"/>
              <a:gd name="T6" fmla="*/ 1319424 w 735"/>
              <a:gd name="T7" fmla="*/ 425752 h 532"/>
              <a:gd name="T8" fmla="*/ 1323566 w 735"/>
              <a:gd name="T9" fmla="*/ 687358 h 532"/>
              <a:gd name="T10" fmla="*/ 1238643 w 735"/>
              <a:gd name="T11" fmla="*/ 683938 h 532"/>
              <a:gd name="T12" fmla="*/ 1385706 w 735"/>
              <a:gd name="T13" fmla="*/ 909638 h 532"/>
              <a:gd name="T14" fmla="*/ 1522412 w 735"/>
              <a:gd name="T15" fmla="*/ 687358 h 532"/>
              <a:gd name="T16" fmla="*/ 1441631 w 735"/>
              <a:gd name="T17" fmla="*/ 687358 h 532"/>
              <a:gd name="T18" fmla="*/ 1437488 w 735"/>
              <a:gd name="T19" fmla="*/ 386425 h 532"/>
              <a:gd name="T20" fmla="*/ 1275926 w 735"/>
              <a:gd name="T21" fmla="*/ 256477 h 532"/>
              <a:gd name="T22" fmla="*/ 693888 w 735"/>
              <a:gd name="T23" fmla="*/ 254767 h 532"/>
              <a:gd name="T24" fmla="*/ 142920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39" name="Freeform 44"/>
          <p:cNvSpPr>
            <a:spLocks/>
          </p:cNvSpPr>
          <p:nvPr/>
        </p:nvSpPr>
        <p:spPr bwMode="gray">
          <a:xfrm rot="16200000">
            <a:off x="3626916" y="3343075"/>
            <a:ext cx="295275" cy="1030288"/>
          </a:xfrm>
          <a:custGeom>
            <a:avLst/>
            <a:gdLst>
              <a:gd name="T0" fmla="*/ 76938 w 142"/>
              <a:gd name="T1" fmla="*/ 1706 h 604"/>
              <a:gd name="T2" fmla="*/ 93573 w 142"/>
              <a:gd name="T3" fmla="*/ 805126 h 604"/>
              <a:gd name="T4" fmla="*/ 0 w 142"/>
              <a:gd name="T5" fmla="*/ 808537 h 604"/>
              <a:gd name="T6" fmla="*/ 149717 w 142"/>
              <a:gd name="T7" fmla="*/ 1030288 h 604"/>
              <a:gd name="T8" fmla="*/ 295275 w 142"/>
              <a:gd name="T9" fmla="*/ 808537 h 604"/>
              <a:gd name="T10" fmla="*/ 207940 w 142"/>
              <a:gd name="T11" fmla="*/ 808537 h 604"/>
              <a:gd name="T12" fmla="*/ 205861 w 142"/>
              <a:gd name="T13" fmla="*/ 0 h 604"/>
              <a:gd name="T14" fmla="*/ 76938 w 142"/>
              <a:gd name="T15" fmla="*/ 1706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40" name="Freeform 45"/>
          <p:cNvSpPr>
            <a:spLocks/>
          </p:cNvSpPr>
          <p:nvPr/>
        </p:nvSpPr>
        <p:spPr bwMode="gray">
          <a:xfrm rot="16200000" flipH="1">
            <a:off x="3058591" y="2203250"/>
            <a:ext cx="1522413" cy="908050"/>
          </a:xfrm>
          <a:custGeom>
            <a:avLst/>
            <a:gdLst>
              <a:gd name="T0" fmla="*/ 0 w 735"/>
              <a:gd name="T1" fmla="*/ 0 h 532"/>
              <a:gd name="T2" fmla="*/ 791240 w 735"/>
              <a:gd name="T3" fmla="*/ 344786 h 532"/>
              <a:gd name="T4" fmla="*/ 1195146 w 735"/>
              <a:gd name="T5" fmla="*/ 344786 h 532"/>
              <a:gd name="T6" fmla="*/ 1319425 w 735"/>
              <a:gd name="T7" fmla="*/ 425008 h 532"/>
              <a:gd name="T8" fmla="*/ 1323567 w 735"/>
              <a:gd name="T9" fmla="*/ 686158 h 532"/>
              <a:gd name="T10" fmla="*/ 1238644 w 735"/>
              <a:gd name="T11" fmla="*/ 682744 h 532"/>
              <a:gd name="T12" fmla="*/ 1385707 w 735"/>
              <a:gd name="T13" fmla="*/ 908050 h 532"/>
              <a:gd name="T14" fmla="*/ 1522413 w 735"/>
              <a:gd name="T15" fmla="*/ 686158 h 532"/>
              <a:gd name="T16" fmla="*/ 1441632 w 735"/>
              <a:gd name="T17" fmla="*/ 686158 h 532"/>
              <a:gd name="T18" fmla="*/ 1437489 w 735"/>
              <a:gd name="T19" fmla="*/ 385750 h 532"/>
              <a:gd name="T20" fmla="*/ 1275927 w 735"/>
              <a:gd name="T21" fmla="*/ 256029 h 532"/>
              <a:gd name="T22" fmla="*/ 693889 w 735"/>
              <a:gd name="T23" fmla="*/ 254322 h 532"/>
              <a:gd name="T24" fmla="*/ 142920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41" name="AutoShape 2"/>
          <p:cNvSpPr>
            <a:spLocks noChangeArrowheads="1"/>
          </p:cNvSpPr>
          <p:nvPr/>
        </p:nvSpPr>
        <p:spPr bwMode="ltGray">
          <a:xfrm>
            <a:off x="4527252" y="4558231"/>
            <a:ext cx="2785442" cy="548482"/>
          </a:xfrm>
          <a:prstGeom prst="roundRect">
            <a:avLst>
              <a:gd name="adj" fmla="val 11921"/>
            </a:avLst>
          </a:prstGeom>
          <a:gradFill rotWithShape="1">
            <a:gsLst>
              <a:gs pos="0">
                <a:schemeClr val="accent1">
                  <a:gamma/>
                  <a:shade val="82353"/>
                  <a:invGamma/>
                </a:schemeClr>
              </a:gs>
              <a:gs pos="100000">
                <a:schemeClr val="accent1"/>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lgn="ctr">
              <a:lnSpc>
                <a:spcPct val="120000"/>
              </a:lnSpc>
            </a:pPr>
            <a:r>
              <a:rPr lang="en-US" altLang="zh-CN" b="1" dirty="0" smtClean="0">
                <a:solidFill>
                  <a:srgbClr val="FEFFFF"/>
                </a:solidFill>
                <a:ea typeface="宋体" charset="-122"/>
                <a:cs typeface="Arial" charset="0"/>
              </a:rPr>
              <a:t>SLOCA-1 (40mm)</a:t>
            </a:r>
            <a:endParaRPr lang="en-US" altLang="zh-CN" b="1" dirty="0">
              <a:solidFill>
                <a:srgbClr val="FEFFFF"/>
              </a:solidFill>
              <a:ea typeface="宋体" charset="-122"/>
              <a:cs typeface="Arial" charset="0"/>
            </a:endParaRPr>
          </a:p>
        </p:txBody>
      </p:sp>
      <p:pic>
        <p:nvPicPr>
          <p:cNvPr id="42" name="Picture 5"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164" y="460585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AutoShape 2"/>
          <p:cNvSpPr>
            <a:spLocks noChangeArrowheads="1"/>
          </p:cNvSpPr>
          <p:nvPr/>
        </p:nvSpPr>
        <p:spPr bwMode="ltGray">
          <a:xfrm>
            <a:off x="4525730" y="5494335"/>
            <a:ext cx="2786964" cy="548482"/>
          </a:xfrm>
          <a:prstGeom prst="roundRect">
            <a:avLst>
              <a:gd name="adj" fmla="val 11921"/>
            </a:avLst>
          </a:prstGeom>
          <a:gradFill rotWithShape="1">
            <a:gsLst>
              <a:gs pos="0">
                <a:schemeClr val="accent1">
                  <a:gamma/>
                  <a:shade val="82353"/>
                  <a:invGamma/>
                </a:schemeClr>
              </a:gs>
              <a:gs pos="100000">
                <a:schemeClr val="accent1"/>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lgn="ctr">
              <a:lnSpc>
                <a:spcPct val="120000"/>
              </a:lnSpc>
            </a:pPr>
            <a:r>
              <a:rPr lang="en-US" altLang="zh-CN" b="1" dirty="0" smtClean="0">
                <a:solidFill>
                  <a:srgbClr val="FEFFFF"/>
                </a:solidFill>
                <a:ea typeface="宋体" charset="-122"/>
                <a:cs typeface="Arial" charset="0"/>
              </a:rPr>
              <a:t>SLOCA-2 (25mm)</a:t>
            </a:r>
            <a:endParaRPr lang="en-US" altLang="zh-CN" b="1" dirty="0">
              <a:solidFill>
                <a:srgbClr val="FEFFFF"/>
              </a:solidFill>
              <a:ea typeface="宋体" charset="-122"/>
              <a:cs typeface="Arial" charset="0"/>
            </a:endParaRPr>
          </a:p>
        </p:txBody>
      </p:sp>
      <p:pic>
        <p:nvPicPr>
          <p:cNvPr id="44" name="Picture 5"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164" y="5541959"/>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499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497905" y="714375"/>
            <a:ext cx="8754615" cy="563563"/>
          </a:xfrm>
          <a:prstGeom prst="rect">
            <a:avLst/>
          </a:prstGeom>
          <a:noFill/>
          <a:ln w="9525">
            <a:noFill/>
            <a:miter lim="800000"/>
            <a:headEnd/>
            <a:tailEnd/>
          </a:ln>
        </p:spPr>
        <p:txBody>
          <a:bodyPr anchor="ctr"/>
          <a:lstStyle/>
          <a:p>
            <a:pPr>
              <a:defRPr/>
            </a:pP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3.Instrumentation </a:t>
            </a:r>
            <a:r>
              <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survivability </a:t>
            </a: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under Severe Accident</a:t>
            </a:r>
            <a:endPar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8" name="矩形 7"/>
          <p:cNvSpPr/>
          <p:nvPr/>
        </p:nvSpPr>
        <p:spPr>
          <a:xfrm>
            <a:off x="497040" y="1412776"/>
            <a:ext cx="6216766" cy="369332"/>
          </a:xfrm>
          <a:prstGeom prst="rect">
            <a:avLst/>
          </a:prstGeom>
        </p:spPr>
        <p:txBody>
          <a:bodyPr wrap="none">
            <a:spAutoFit/>
          </a:bodyPr>
          <a:lstStyle/>
          <a:p>
            <a:pPr algn="ctr">
              <a:lnSpc>
                <a:spcPct val="90000"/>
              </a:lnSpc>
            </a:pPr>
            <a:r>
              <a:rPr lang="en-US" altLang="zh-CN" sz="2000" dirty="0"/>
              <a:t>Part </a:t>
            </a:r>
            <a:r>
              <a:rPr lang="en-US" altLang="zh-CN" sz="2000" dirty="0" smtClean="0"/>
              <a:t>II   </a:t>
            </a:r>
            <a:r>
              <a:rPr lang="en-US" altLang="zh-CN" sz="2000" dirty="0"/>
              <a:t>Instrumentation survivability assessment</a:t>
            </a:r>
          </a:p>
        </p:txBody>
      </p:sp>
      <p:sp>
        <p:nvSpPr>
          <p:cNvPr id="45" name="上箭头标注 44"/>
          <p:cNvSpPr/>
          <p:nvPr/>
        </p:nvSpPr>
        <p:spPr>
          <a:xfrm>
            <a:off x="4788024" y="2988799"/>
            <a:ext cx="3864645" cy="1007403"/>
          </a:xfrm>
          <a:prstGeom prst="up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46" name="上箭头标注 45"/>
          <p:cNvSpPr/>
          <p:nvPr/>
        </p:nvSpPr>
        <p:spPr>
          <a:xfrm>
            <a:off x="900037" y="2988799"/>
            <a:ext cx="3887987" cy="1007403"/>
          </a:xfrm>
          <a:prstGeom prst="up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47" name="矩形 2"/>
          <p:cNvSpPr>
            <a:spLocks noChangeArrowheads="1"/>
          </p:cNvSpPr>
          <p:nvPr/>
        </p:nvSpPr>
        <p:spPr bwMode="auto">
          <a:xfrm>
            <a:off x="467544" y="1754662"/>
            <a:ext cx="19181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Wingdings" pitchFamily="2" charset="2"/>
              <a:buChar char="Ø"/>
            </a:pPr>
            <a:r>
              <a:rPr lang="en-US" altLang="zh-CN" dirty="0" smtClean="0"/>
              <a:t>Time window</a:t>
            </a:r>
            <a:endParaRPr lang="zh-CN" altLang="en-US" dirty="0"/>
          </a:p>
        </p:txBody>
      </p:sp>
      <p:sp>
        <p:nvSpPr>
          <p:cNvPr id="48" name="Rectangle 3"/>
          <p:cNvSpPr>
            <a:spLocks noChangeArrowheads="1"/>
          </p:cNvSpPr>
          <p:nvPr/>
        </p:nvSpPr>
        <p:spPr bwMode="gray">
          <a:xfrm>
            <a:off x="912019" y="3365475"/>
            <a:ext cx="7740650" cy="619125"/>
          </a:xfrm>
          <a:prstGeom prst="rect">
            <a:avLst/>
          </a:prstGeom>
          <a:solidFill>
            <a:srgbClr val="FF0000"/>
          </a:solidFill>
          <a:ln>
            <a:noFill/>
          </a:ln>
        </p:spPr>
        <p:txBody>
          <a:bodyPr wrap="none" anchor="ctr"/>
          <a:lstStyle/>
          <a:p>
            <a:endParaRPr lang="zh-CN" altLang="zh-CN">
              <a:latin typeface="Calibri" pitchFamily="34" charset="0"/>
              <a:ea typeface="宋体" charset="-122"/>
              <a:cs typeface="Arial" charset="0"/>
            </a:endParaRPr>
          </a:p>
        </p:txBody>
      </p:sp>
      <p:grpSp>
        <p:nvGrpSpPr>
          <p:cNvPr id="49" name="Group 4"/>
          <p:cNvGrpSpPr>
            <a:grpSpLocks/>
          </p:cNvGrpSpPr>
          <p:nvPr/>
        </p:nvGrpSpPr>
        <p:grpSpPr bwMode="auto">
          <a:xfrm>
            <a:off x="900906" y="3365475"/>
            <a:ext cx="4103142" cy="619125"/>
            <a:chOff x="404" y="1980"/>
            <a:chExt cx="1294" cy="298"/>
          </a:xfrm>
        </p:grpSpPr>
        <p:sp>
          <p:nvSpPr>
            <p:cNvPr id="50" name="Rectangle 5"/>
            <p:cNvSpPr>
              <a:spLocks noChangeArrowheads="1"/>
            </p:cNvSpPr>
            <p:nvPr/>
          </p:nvSpPr>
          <p:spPr bwMode="invGray">
            <a:xfrm>
              <a:off x="404" y="1980"/>
              <a:ext cx="1205" cy="298"/>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zh-CN">
                <a:latin typeface="Calibri" pitchFamily="34" charset="0"/>
                <a:ea typeface="宋体" charset="-122"/>
                <a:cs typeface="Arial" charset="0"/>
              </a:endParaRPr>
            </a:p>
          </p:txBody>
        </p:sp>
        <p:sp>
          <p:nvSpPr>
            <p:cNvPr id="51" name="AutoShape 6"/>
            <p:cNvSpPr>
              <a:spLocks noChangeArrowheads="1"/>
            </p:cNvSpPr>
            <p:nvPr/>
          </p:nvSpPr>
          <p:spPr bwMode="invGray">
            <a:xfrm rot="5400000">
              <a:off x="1568" y="2072"/>
              <a:ext cx="139" cy="120"/>
            </a:xfrm>
            <a:prstGeom prst="triangle">
              <a:avLst>
                <a:gd name="adj" fmla="val 50000"/>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zh-CN">
                <a:latin typeface="Calibri" pitchFamily="34" charset="0"/>
                <a:ea typeface="宋体" charset="-122"/>
                <a:cs typeface="Arial" charset="0"/>
              </a:endParaRPr>
            </a:p>
          </p:txBody>
        </p:sp>
      </p:grpSp>
      <p:sp>
        <p:nvSpPr>
          <p:cNvPr id="52" name="Text Box 7"/>
          <p:cNvSpPr txBox="1">
            <a:spLocks noChangeArrowheads="1"/>
          </p:cNvSpPr>
          <p:nvPr/>
        </p:nvSpPr>
        <p:spPr bwMode="white">
          <a:xfrm>
            <a:off x="2815431" y="3497238"/>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zh-CN" sz="1600" b="1" dirty="0" smtClean="0">
                <a:solidFill>
                  <a:schemeClr val="bg1"/>
                </a:solidFill>
                <a:ea typeface="宋体" charset="-122"/>
                <a:cs typeface="Arial" charset="0"/>
              </a:rPr>
              <a:t>Core Uncovery</a:t>
            </a:r>
            <a:endParaRPr lang="en-US" altLang="zh-CN" sz="1600" b="1" dirty="0">
              <a:solidFill>
                <a:schemeClr val="bg1"/>
              </a:solidFill>
              <a:ea typeface="宋体" charset="-122"/>
              <a:cs typeface="Arial" charset="0"/>
            </a:endParaRPr>
          </a:p>
        </p:txBody>
      </p:sp>
      <p:sp>
        <p:nvSpPr>
          <p:cNvPr id="53" name="Rectangle 8"/>
          <p:cNvSpPr>
            <a:spLocks noChangeArrowheads="1"/>
          </p:cNvSpPr>
          <p:nvPr/>
        </p:nvSpPr>
        <p:spPr bwMode="gray">
          <a:xfrm>
            <a:off x="923131" y="3471838"/>
            <a:ext cx="1836738" cy="396875"/>
          </a:xfrm>
          <a:prstGeom prst="rect">
            <a:avLst/>
          </a:prstGeom>
          <a:noFill/>
          <a:ln w="9525" algn="ctr">
            <a:noFill/>
            <a:miter lim="800000"/>
            <a:headEnd/>
            <a:tailEnd/>
          </a:ln>
          <a:effectLst>
            <a:outerShdw dist="17961" dir="2700000" algn="ctr" rotWithShape="0">
              <a:srgbClr val="003300"/>
            </a:outerShdw>
          </a:effectLst>
        </p:spPr>
        <p:txBody>
          <a:bodyPr>
            <a:spAutoFit/>
          </a:bodyPr>
          <a:lstStyle/>
          <a:p>
            <a:pPr algn="ctr" eaLnBrk="0" hangingPunct="0">
              <a:defRPr/>
            </a:pPr>
            <a:r>
              <a:rPr lang="en-US" altLang="zh-CN" sz="2000" b="1" dirty="0" smtClean="0">
                <a:solidFill>
                  <a:srgbClr val="FFFFFF"/>
                </a:solidFill>
                <a:cs typeface="Arial" charset="0"/>
              </a:rPr>
              <a:t>Initiation</a:t>
            </a:r>
            <a:endParaRPr lang="en-US" altLang="zh-CN" sz="2000" b="1" dirty="0">
              <a:solidFill>
                <a:srgbClr val="FFFFFF"/>
              </a:solidFill>
              <a:cs typeface="Arial" charset="0"/>
            </a:endParaRPr>
          </a:p>
        </p:txBody>
      </p:sp>
      <p:sp>
        <p:nvSpPr>
          <p:cNvPr id="54" name="AutoShape 9"/>
          <p:cNvSpPr>
            <a:spLocks noChangeArrowheads="1"/>
          </p:cNvSpPr>
          <p:nvPr/>
        </p:nvSpPr>
        <p:spPr bwMode="gray">
          <a:xfrm>
            <a:off x="2483768" y="3532163"/>
            <a:ext cx="368300" cy="273050"/>
          </a:xfrm>
          <a:prstGeom prst="rightArrow">
            <a:avLst>
              <a:gd name="adj1" fmla="val 50000"/>
              <a:gd name="adj2" fmla="val 60467"/>
            </a:avLst>
          </a:prstGeom>
          <a:gradFill rotWithShape="1">
            <a:gsLst>
              <a:gs pos="0">
                <a:schemeClr val="accent1"/>
              </a:gs>
              <a:gs pos="100000">
                <a:srgbClr val="FEFEFE"/>
              </a:gs>
            </a:gsLst>
            <a:lin ang="0" scaled="1"/>
          </a:gradFill>
          <a:ln w="9525" algn="ctr">
            <a:noFill/>
            <a:miter lim="800000"/>
            <a:headEnd/>
            <a:tailEnd/>
          </a:ln>
          <a:effectLst>
            <a:outerShdw dist="28398" dir="1593903" algn="ctr" rotWithShape="0">
              <a:srgbClr val="333333">
                <a:alpha val="50000"/>
              </a:srgbClr>
            </a:outerShdw>
          </a:effectLst>
        </p:spPr>
        <p:txBody>
          <a:bodyPr wrap="none" anchor="ctr"/>
          <a:lstStyle/>
          <a:p>
            <a:endParaRPr lang="zh-CN" altLang="en-US">
              <a:latin typeface="Calibri" pitchFamily="34" charset="0"/>
              <a:ea typeface="宋体" charset="-122"/>
              <a:cs typeface="Arial" charset="0"/>
            </a:endParaRPr>
          </a:p>
        </p:txBody>
      </p:sp>
      <p:sp>
        <p:nvSpPr>
          <p:cNvPr id="55" name="Text Box 10"/>
          <p:cNvSpPr txBox="1">
            <a:spLocks noChangeArrowheads="1"/>
          </p:cNvSpPr>
          <p:nvPr/>
        </p:nvSpPr>
        <p:spPr bwMode="white">
          <a:xfrm>
            <a:off x="4839816" y="3331086"/>
            <a:ext cx="167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zh-CN" sz="1600" b="1" dirty="0" smtClean="0">
                <a:ea typeface="宋体" charset="-122"/>
                <a:cs typeface="Arial" charset="0"/>
              </a:rPr>
              <a:t>Rapid cladding</a:t>
            </a:r>
          </a:p>
          <a:p>
            <a:pPr algn="ctr" eaLnBrk="1" hangingPunct="1">
              <a:spcBef>
                <a:spcPct val="50000"/>
              </a:spcBef>
            </a:pPr>
            <a:r>
              <a:rPr lang="en-US" altLang="zh-CN" sz="1600" dirty="0" smtClean="0">
                <a:ea typeface="宋体" charset="-122"/>
                <a:cs typeface="Arial" charset="0"/>
              </a:rPr>
              <a:t>oxidation</a:t>
            </a:r>
            <a:endParaRPr lang="en-US" altLang="zh-CN" sz="1600" b="1" dirty="0">
              <a:ea typeface="宋体" charset="-122"/>
              <a:cs typeface="Arial" charset="0"/>
            </a:endParaRPr>
          </a:p>
        </p:txBody>
      </p:sp>
      <p:sp>
        <p:nvSpPr>
          <p:cNvPr id="56" name="AutoShape 11"/>
          <p:cNvSpPr>
            <a:spLocks noChangeArrowheads="1"/>
          </p:cNvSpPr>
          <p:nvPr/>
        </p:nvSpPr>
        <p:spPr bwMode="gray">
          <a:xfrm>
            <a:off x="6415881" y="3532163"/>
            <a:ext cx="368300" cy="273050"/>
          </a:xfrm>
          <a:prstGeom prst="rightArrow">
            <a:avLst>
              <a:gd name="adj1" fmla="val 50000"/>
              <a:gd name="adj2" fmla="val 60467"/>
            </a:avLst>
          </a:prstGeom>
          <a:gradFill rotWithShape="1">
            <a:gsLst>
              <a:gs pos="0">
                <a:schemeClr val="accent1"/>
              </a:gs>
              <a:gs pos="100000">
                <a:srgbClr val="FEFEFE"/>
              </a:gs>
            </a:gsLst>
            <a:lin ang="0" scaled="1"/>
          </a:gradFill>
          <a:ln w="9525" algn="ctr">
            <a:noFill/>
            <a:miter lim="800000"/>
            <a:headEnd/>
            <a:tailEnd/>
          </a:ln>
          <a:effectLst>
            <a:outerShdw dist="28398" dir="1593903" algn="ctr" rotWithShape="0">
              <a:srgbClr val="333333">
                <a:alpha val="50000"/>
              </a:srgbClr>
            </a:outerShdw>
          </a:effectLst>
        </p:spPr>
        <p:txBody>
          <a:bodyPr wrap="none" anchor="ctr"/>
          <a:lstStyle/>
          <a:p>
            <a:endParaRPr lang="zh-CN" altLang="en-US">
              <a:latin typeface="Calibri" pitchFamily="34" charset="0"/>
              <a:ea typeface="宋体" charset="-122"/>
              <a:cs typeface="Arial" charset="0"/>
            </a:endParaRPr>
          </a:p>
        </p:txBody>
      </p:sp>
      <p:sp>
        <p:nvSpPr>
          <p:cNvPr id="57" name="Text Box 12"/>
          <p:cNvSpPr txBox="1">
            <a:spLocks noChangeArrowheads="1"/>
          </p:cNvSpPr>
          <p:nvPr/>
        </p:nvSpPr>
        <p:spPr bwMode="white">
          <a:xfrm>
            <a:off x="6754019" y="3497238"/>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zh-CN" sz="1600" b="1" dirty="0" smtClean="0">
                <a:ea typeface="宋体" charset="-122"/>
                <a:cs typeface="Arial" charset="0"/>
              </a:rPr>
              <a:t>Vessel failure</a:t>
            </a:r>
            <a:endParaRPr lang="en-US" altLang="zh-CN" sz="1600" b="1" dirty="0">
              <a:ea typeface="宋体" charset="-122"/>
              <a:cs typeface="Arial" charset="0"/>
            </a:endParaRPr>
          </a:p>
        </p:txBody>
      </p:sp>
      <p:sp>
        <p:nvSpPr>
          <p:cNvPr id="58" name="AutoShape 13"/>
          <p:cNvSpPr>
            <a:spLocks noChangeArrowheads="1"/>
          </p:cNvSpPr>
          <p:nvPr/>
        </p:nvSpPr>
        <p:spPr bwMode="gray">
          <a:xfrm>
            <a:off x="1197769" y="4114775"/>
            <a:ext cx="1114425" cy="1114425"/>
          </a:xfrm>
          <a:prstGeom prst="diamond">
            <a:avLst/>
          </a:prstGeom>
          <a:gradFill rotWithShape="1">
            <a:gsLst>
              <a:gs pos="0">
                <a:schemeClr val="accent1"/>
              </a:gs>
              <a:gs pos="100000">
                <a:schemeClr val="accent1">
                  <a:gamma/>
                  <a:shade val="46275"/>
                  <a:invGamma/>
                </a:schemeClr>
              </a:gs>
            </a:gsLst>
            <a:lin ang="0" scaled="1"/>
          </a:gradFill>
          <a:ln w="9525">
            <a:miter lim="800000"/>
            <a:headEnd/>
            <a:tailEnd/>
          </a:ln>
          <a:scene3d>
            <a:camera prst="legacyPerspectiveBottom">
              <a:rot lat="20999997" lon="0" rev="0"/>
            </a:camera>
            <a:lightRig rig="legacyFlat4" dir="b"/>
          </a:scene3d>
          <a:sp3d extrusionH="163500" prstMaterial="legacyMatte">
            <a:bevelT w="13500" h="13500" prst="angle"/>
            <a:bevelB w="13500" h="13500" prst="angle"/>
            <a:extrusionClr>
              <a:schemeClr val="accent1"/>
            </a:extrusionClr>
          </a:sp3d>
        </p:spPr>
        <p:txBody>
          <a:bodyPr wrap="none" anchor="ctr">
            <a:flatTx/>
          </a:bodyPr>
          <a:lstStyle/>
          <a:p>
            <a:endParaRPr lang="zh-CN" altLang="en-US">
              <a:latin typeface="Calibri" pitchFamily="34" charset="0"/>
              <a:ea typeface="宋体" charset="-122"/>
              <a:cs typeface="Arial" charset="0"/>
            </a:endParaRPr>
          </a:p>
        </p:txBody>
      </p:sp>
      <p:sp>
        <p:nvSpPr>
          <p:cNvPr id="59" name="AutoShape 14"/>
          <p:cNvSpPr>
            <a:spLocks noChangeArrowheads="1"/>
          </p:cNvSpPr>
          <p:nvPr/>
        </p:nvSpPr>
        <p:spPr bwMode="gray">
          <a:xfrm>
            <a:off x="3178969" y="4114775"/>
            <a:ext cx="1114425" cy="1114425"/>
          </a:xfrm>
          <a:prstGeom prst="diamond">
            <a:avLst/>
          </a:prstGeom>
          <a:gradFill rotWithShape="1">
            <a:gsLst>
              <a:gs pos="0">
                <a:schemeClr val="accent2"/>
              </a:gs>
              <a:gs pos="100000">
                <a:schemeClr val="accent2">
                  <a:gamma/>
                  <a:shade val="46275"/>
                  <a:invGamma/>
                </a:schemeClr>
              </a:gs>
            </a:gsLst>
            <a:lin ang="0" scaled="1"/>
          </a:gradFill>
          <a:ln w="9525">
            <a:miter lim="800000"/>
            <a:headEnd/>
            <a:tailEnd/>
          </a:ln>
          <a:scene3d>
            <a:camera prst="legacyPerspectiveBottom">
              <a:rot lat="20999997" lon="0" rev="0"/>
            </a:camera>
            <a:lightRig rig="legacyFlat4" dir="b"/>
          </a:scene3d>
          <a:sp3d extrusionH="163500" prstMaterial="legacyMatte">
            <a:bevelT w="13500" h="13500" prst="angle"/>
            <a:bevelB w="13500" h="13500" prst="angle"/>
            <a:extrusionClr>
              <a:schemeClr val="accent2"/>
            </a:extrusionClr>
          </a:sp3d>
        </p:spPr>
        <p:txBody>
          <a:bodyPr wrap="none" anchor="ctr">
            <a:flatTx/>
          </a:bodyPr>
          <a:lstStyle/>
          <a:p>
            <a:endParaRPr lang="zh-CN" altLang="en-US">
              <a:latin typeface="Calibri" pitchFamily="34" charset="0"/>
              <a:ea typeface="宋体" charset="-122"/>
              <a:cs typeface="Arial" charset="0"/>
            </a:endParaRPr>
          </a:p>
        </p:txBody>
      </p:sp>
      <p:sp>
        <p:nvSpPr>
          <p:cNvPr id="60" name="AutoShape 15"/>
          <p:cNvSpPr>
            <a:spLocks noChangeArrowheads="1"/>
          </p:cNvSpPr>
          <p:nvPr/>
        </p:nvSpPr>
        <p:spPr bwMode="gray">
          <a:xfrm>
            <a:off x="5169694" y="4114775"/>
            <a:ext cx="1114425" cy="1114425"/>
          </a:xfrm>
          <a:prstGeom prst="diamond">
            <a:avLst/>
          </a:prstGeom>
          <a:gradFill rotWithShape="1">
            <a:gsLst>
              <a:gs pos="0">
                <a:schemeClr val="accent2"/>
              </a:gs>
              <a:gs pos="100000">
                <a:schemeClr val="accent2">
                  <a:gamma/>
                  <a:shade val="46275"/>
                  <a:invGamma/>
                </a:schemeClr>
              </a:gs>
            </a:gsLst>
            <a:lin ang="0" scaled="1"/>
          </a:gradFill>
          <a:ln w="9525">
            <a:miter lim="800000"/>
            <a:headEnd/>
            <a:tailEnd/>
          </a:ln>
          <a:scene3d>
            <a:camera prst="legacyPerspectiveBottom">
              <a:rot lat="20999997" lon="0" rev="0"/>
            </a:camera>
            <a:lightRig rig="legacyFlat4" dir="b"/>
          </a:scene3d>
          <a:sp3d extrusionH="163500" prstMaterial="legacyMatte">
            <a:bevelT w="13500" h="13500" prst="angle"/>
            <a:bevelB w="13500" h="13500" prst="angle"/>
            <a:extrusionClr>
              <a:schemeClr val="accent2"/>
            </a:extrusionClr>
          </a:sp3d>
        </p:spPr>
        <p:txBody>
          <a:bodyPr wrap="none" anchor="ctr">
            <a:flatTx/>
          </a:bodyPr>
          <a:lstStyle/>
          <a:p>
            <a:endParaRPr lang="zh-CN" altLang="en-US">
              <a:latin typeface="Calibri" pitchFamily="34" charset="0"/>
              <a:ea typeface="宋体" charset="-122"/>
              <a:cs typeface="Arial" charset="0"/>
            </a:endParaRPr>
          </a:p>
        </p:txBody>
      </p:sp>
      <p:sp>
        <p:nvSpPr>
          <p:cNvPr id="61" name="AutoShape 16"/>
          <p:cNvSpPr>
            <a:spLocks noChangeArrowheads="1"/>
          </p:cNvSpPr>
          <p:nvPr/>
        </p:nvSpPr>
        <p:spPr bwMode="gray">
          <a:xfrm>
            <a:off x="7112794" y="4114775"/>
            <a:ext cx="1114425" cy="1114425"/>
          </a:xfrm>
          <a:prstGeom prst="diamond">
            <a:avLst/>
          </a:prstGeom>
          <a:gradFill rotWithShape="1">
            <a:gsLst>
              <a:gs pos="0">
                <a:schemeClr val="accent2"/>
              </a:gs>
              <a:gs pos="100000">
                <a:schemeClr val="accent2">
                  <a:gamma/>
                  <a:shade val="46275"/>
                  <a:invGamma/>
                </a:schemeClr>
              </a:gs>
            </a:gsLst>
            <a:lin ang="0" scaled="1"/>
          </a:gradFill>
          <a:ln w="9525">
            <a:miter lim="800000"/>
            <a:headEnd/>
            <a:tailEnd/>
          </a:ln>
          <a:scene3d>
            <a:camera prst="legacyPerspectiveBottom">
              <a:rot lat="20999997" lon="0" rev="0"/>
            </a:camera>
            <a:lightRig rig="legacyFlat4" dir="b"/>
          </a:scene3d>
          <a:sp3d extrusionH="163500" prstMaterial="legacyMatte">
            <a:bevelT w="13500" h="13500" prst="angle"/>
            <a:bevelB w="13500" h="13500" prst="angle"/>
            <a:extrusionClr>
              <a:schemeClr val="accent2"/>
            </a:extrusionClr>
          </a:sp3d>
        </p:spPr>
        <p:txBody>
          <a:bodyPr wrap="none" anchor="ctr">
            <a:flatTx/>
          </a:bodyPr>
          <a:lstStyle/>
          <a:p>
            <a:endParaRPr lang="zh-CN" altLang="en-US">
              <a:latin typeface="Calibri" pitchFamily="34" charset="0"/>
              <a:ea typeface="宋体" charset="-122"/>
              <a:cs typeface="Arial" charset="0"/>
            </a:endParaRPr>
          </a:p>
        </p:txBody>
      </p:sp>
      <p:cxnSp>
        <p:nvCxnSpPr>
          <p:cNvPr id="62" name="AutoShape 17"/>
          <p:cNvCxnSpPr>
            <a:cxnSpLocks noChangeShapeType="1"/>
            <a:stCxn id="58" idx="3"/>
            <a:endCxn id="59" idx="1"/>
          </p:cNvCxnSpPr>
          <p:nvPr/>
        </p:nvCxnSpPr>
        <p:spPr bwMode="gray">
          <a:xfrm>
            <a:off x="2312194" y="4671988"/>
            <a:ext cx="866775" cy="0"/>
          </a:xfrm>
          <a:prstGeom prst="straightConnector1">
            <a:avLst/>
          </a:prstGeom>
          <a:noFill/>
          <a:ln w="12700">
            <a:solidFill>
              <a:srgbClr val="333333"/>
            </a:solidFill>
            <a:round/>
            <a:headEnd type="oval" w="sm" len="sm"/>
            <a:tailEnd type="oval" w="sm" len="sm"/>
          </a:ln>
          <a:extLst>
            <a:ext uri="{909E8E84-426E-40DD-AFC4-6F175D3DCCD1}">
              <a14:hiddenFill xmlns:a14="http://schemas.microsoft.com/office/drawing/2010/main">
                <a:noFill/>
              </a14:hiddenFill>
            </a:ext>
          </a:extLst>
        </p:spPr>
      </p:cxnSp>
      <p:cxnSp>
        <p:nvCxnSpPr>
          <p:cNvPr id="63" name="AutoShape 18"/>
          <p:cNvCxnSpPr>
            <a:cxnSpLocks noChangeShapeType="1"/>
            <a:stCxn id="59" idx="3"/>
            <a:endCxn id="60" idx="1"/>
          </p:cNvCxnSpPr>
          <p:nvPr/>
        </p:nvCxnSpPr>
        <p:spPr bwMode="gray">
          <a:xfrm>
            <a:off x="4293394" y="4671988"/>
            <a:ext cx="876300" cy="0"/>
          </a:xfrm>
          <a:prstGeom prst="straightConnector1">
            <a:avLst/>
          </a:prstGeom>
          <a:noFill/>
          <a:ln w="12700">
            <a:solidFill>
              <a:srgbClr val="333333"/>
            </a:solidFill>
            <a:round/>
            <a:headEnd type="oval" w="sm" len="sm"/>
            <a:tailEnd type="oval" w="sm" len="sm"/>
          </a:ln>
          <a:extLst>
            <a:ext uri="{909E8E84-426E-40DD-AFC4-6F175D3DCCD1}">
              <a14:hiddenFill xmlns:a14="http://schemas.microsoft.com/office/drawing/2010/main">
                <a:noFill/>
              </a14:hiddenFill>
            </a:ext>
          </a:extLst>
        </p:spPr>
      </p:cxnSp>
      <p:cxnSp>
        <p:nvCxnSpPr>
          <p:cNvPr id="64" name="AutoShape 19"/>
          <p:cNvCxnSpPr>
            <a:cxnSpLocks noChangeShapeType="1"/>
            <a:stCxn id="60" idx="3"/>
            <a:endCxn id="61" idx="1"/>
          </p:cNvCxnSpPr>
          <p:nvPr/>
        </p:nvCxnSpPr>
        <p:spPr bwMode="gray">
          <a:xfrm>
            <a:off x="6284119" y="4671988"/>
            <a:ext cx="828675" cy="0"/>
          </a:xfrm>
          <a:prstGeom prst="straightConnector1">
            <a:avLst/>
          </a:prstGeom>
          <a:noFill/>
          <a:ln w="12700">
            <a:solidFill>
              <a:srgbClr val="333333"/>
            </a:solidFill>
            <a:round/>
            <a:headEnd type="oval" w="sm" len="sm"/>
            <a:tailEnd type="oval" w="sm" len="sm"/>
          </a:ln>
          <a:extLst>
            <a:ext uri="{909E8E84-426E-40DD-AFC4-6F175D3DCCD1}">
              <a14:hiddenFill xmlns:a14="http://schemas.microsoft.com/office/drawing/2010/main">
                <a:noFill/>
              </a14:hiddenFill>
            </a:ext>
          </a:extLst>
        </p:spPr>
      </p:cxnSp>
      <p:sp>
        <p:nvSpPr>
          <p:cNvPr id="65" name="Text Box 20"/>
          <p:cNvSpPr txBox="1">
            <a:spLocks noChangeArrowheads="1"/>
          </p:cNvSpPr>
          <p:nvPr/>
        </p:nvSpPr>
        <p:spPr bwMode="gray">
          <a:xfrm>
            <a:off x="1300956" y="4500258"/>
            <a:ext cx="86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zh-CN" b="1" dirty="0" smtClean="0">
                <a:solidFill>
                  <a:srgbClr val="FFFFFF"/>
                </a:solidFill>
                <a:ea typeface="宋体" charset="-122"/>
                <a:cs typeface="Arial" charset="0"/>
              </a:rPr>
              <a:t>Time0</a:t>
            </a:r>
            <a:endParaRPr lang="en-US" altLang="zh-CN" b="1" dirty="0">
              <a:solidFill>
                <a:srgbClr val="FFFFFF"/>
              </a:solidFill>
              <a:ea typeface="宋体" charset="-122"/>
              <a:cs typeface="Arial" charset="0"/>
            </a:endParaRPr>
          </a:p>
        </p:txBody>
      </p:sp>
      <p:sp>
        <p:nvSpPr>
          <p:cNvPr id="66" name="Text Box 20"/>
          <p:cNvSpPr txBox="1">
            <a:spLocks noChangeArrowheads="1"/>
          </p:cNvSpPr>
          <p:nvPr/>
        </p:nvSpPr>
        <p:spPr bwMode="gray">
          <a:xfrm>
            <a:off x="3302793" y="4500258"/>
            <a:ext cx="86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zh-CN" b="1" dirty="0" smtClean="0">
                <a:solidFill>
                  <a:srgbClr val="FFFFFF"/>
                </a:solidFill>
                <a:ea typeface="宋体" charset="-122"/>
                <a:cs typeface="Arial" charset="0"/>
              </a:rPr>
              <a:t>Time1</a:t>
            </a:r>
            <a:endParaRPr lang="en-US" altLang="zh-CN" b="1" dirty="0">
              <a:solidFill>
                <a:srgbClr val="FFFFFF"/>
              </a:solidFill>
              <a:ea typeface="宋体" charset="-122"/>
              <a:cs typeface="Arial" charset="0"/>
            </a:endParaRPr>
          </a:p>
        </p:txBody>
      </p:sp>
      <p:sp>
        <p:nvSpPr>
          <p:cNvPr id="67" name="Text Box 20"/>
          <p:cNvSpPr txBox="1">
            <a:spLocks noChangeArrowheads="1"/>
          </p:cNvSpPr>
          <p:nvPr/>
        </p:nvSpPr>
        <p:spPr bwMode="gray">
          <a:xfrm>
            <a:off x="5293518" y="4500258"/>
            <a:ext cx="86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zh-CN" b="1" dirty="0" smtClean="0">
                <a:solidFill>
                  <a:srgbClr val="FFFFFF"/>
                </a:solidFill>
                <a:ea typeface="宋体" charset="-122"/>
                <a:cs typeface="Arial" charset="0"/>
              </a:rPr>
              <a:t>Time2</a:t>
            </a:r>
            <a:endParaRPr lang="en-US" altLang="zh-CN" b="1" dirty="0">
              <a:solidFill>
                <a:srgbClr val="FFFFFF"/>
              </a:solidFill>
              <a:ea typeface="宋体" charset="-122"/>
              <a:cs typeface="Arial" charset="0"/>
            </a:endParaRPr>
          </a:p>
        </p:txBody>
      </p:sp>
      <p:sp>
        <p:nvSpPr>
          <p:cNvPr id="68" name="Text Box 20"/>
          <p:cNvSpPr txBox="1">
            <a:spLocks noChangeArrowheads="1"/>
          </p:cNvSpPr>
          <p:nvPr/>
        </p:nvSpPr>
        <p:spPr bwMode="gray">
          <a:xfrm>
            <a:off x="7236618" y="4532395"/>
            <a:ext cx="86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zh-CN" b="1" dirty="0" smtClean="0">
                <a:solidFill>
                  <a:srgbClr val="FFFFFF"/>
                </a:solidFill>
                <a:ea typeface="宋体" charset="-122"/>
                <a:cs typeface="Arial" charset="0"/>
              </a:rPr>
              <a:t>Time3</a:t>
            </a:r>
            <a:endParaRPr lang="en-US" altLang="zh-CN" b="1" dirty="0">
              <a:solidFill>
                <a:srgbClr val="FFFFFF"/>
              </a:solidFill>
              <a:ea typeface="宋体" charset="-122"/>
              <a:cs typeface="Arial" charset="0"/>
            </a:endParaRPr>
          </a:p>
        </p:txBody>
      </p:sp>
      <p:sp>
        <p:nvSpPr>
          <p:cNvPr id="69" name="矩形 68"/>
          <p:cNvSpPr/>
          <p:nvPr/>
        </p:nvSpPr>
        <p:spPr>
          <a:xfrm>
            <a:off x="1438696" y="2619467"/>
            <a:ext cx="2810667" cy="369332"/>
          </a:xfrm>
          <a:prstGeom prst="rect">
            <a:avLst/>
          </a:prstGeom>
        </p:spPr>
        <p:txBody>
          <a:bodyPr wrap="square">
            <a:spAutoFit/>
          </a:bodyPr>
          <a:lstStyle/>
          <a:p>
            <a:pPr algn="ctr"/>
            <a:r>
              <a:rPr lang="en-US" altLang="zh-CN" dirty="0" smtClean="0">
                <a:effectLst>
                  <a:outerShdw blurRad="38100" dist="38100" dir="2700000" algn="tl">
                    <a:srgbClr val="000000">
                      <a:alpha val="43137"/>
                    </a:srgbClr>
                  </a:outerShdw>
                </a:effectLst>
              </a:rPr>
              <a:t>Design basis Accident</a:t>
            </a:r>
            <a:endParaRPr lang="zh-CN" altLang="en-US" dirty="0">
              <a:effectLst>
                <a:outerShdw blurRad="38100" dist="38100" dir="2700000" algn="tl">
                  <a:srgbClr val="000000">
                    <a:alpha val="43137"/>
                  </a:srgbClr>
                </a:outerShdw>
              </a:effectLst>
            </a:endParaRPr>
          </a:p>
        </p:txBody>
      </p:sp>
      <p:sp>
        <p:nvSpPr>
          <p:cNvPr id="70" name="矩形 69"/>
          <p:cNvSpPr/>
          <p:nvPr/>
        </p:nvSpPr>
        <p:spPr>
          <a:xfrm>
            <a:off x="5698568" y="2619467"/>
            <a:ext cx="1971437" cy="369332"/>
          </a:xfrm>
          <a:prstGeom prst="rect">
            <a:avLst/>
          </a:prstGeom>
        </p:spPr>
        <p:txBody>
          <a:bodyPr wrap="none">
            <a:spAutoFit/>
          </a:bodyPr>
          <a:lstStyle/>
          <a:p>
            <a:pPr algn="ctr"/>
            <a:r>
              <a:rPr lang="en-US" altLang="zh-CN" dirty="0" smtClean="0">
                <a:solidFill>
                  <a:srgbClr val="FF0000"/>
                </a:solidFill>
                <a:effectLst>
                  <a:outerShdw blurRad="38100" dist="38100" dir="2700000" algn="tl">
                    <a:srgbClr val="000000">
                      <a:alpha val="43137"/>
                    </a:srgbClr>
                  </a:outerShdw>
                </a:effectLst>
              </a:rPr>
              <a:t>Severe Accident</a:t>
            </a:r>
            <a:endParaRPr lang="zh-CN" alt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5841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598611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497905" y="714375"/>
            <a:ext cx="8754615" cy="563563"/>
          </a:xfrm>
          <a:prstGeom prst="rect">
            <a:avLst/>
          </a:prstGeom>
          <a:noFill/>
          <a:ln w="9525">
            <a:noFill/>
            <a:miter lim="800000"/>
            <a:headEnd/>
            <a:tailEnd/>
          </a:ln>
        </p:spPr>
        <p:txBody>
          <a:bodyPr anchor="ctr"/>
          <a:lstStyle/>
          <a:p>
            <a:pPr>
              <a:defRPr/>
            </a:pP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3.Instrumentation </a:t>
            </a:r>
            <a:r>
              <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survivability </a:t>
            </a: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under Severe Accident</a:t>
            </a:r>
            <a:endPar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pic>
        <p:nvPicPr>
          <p:cNvPr id="31" name="Picture 1027" descr="{75CFAA98-F8EE-44F5-90B0-9BE0C631BA2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556792"/>
            <a:ext cx="4159181" cy="4648496"/>
          </a:xfrm>
          <a:prstGeom prst="rect">
            <a:avLst/>
          </a:prstGeom>
          <a:ln w="101600"/>
          <a:extLst>
            <a:ext uri="{909E8E84-426E-40DD-AFC4-6F175D3DCCD1}">
              <a14:hiddenFill xmlns:a14="http://schemas.microsoft.com/office/drawing/2010/main">
                <a:solidFill>
                  <a:srgbClr val="FFFFFF"/>
                </a:solidFill>
              </a14:hiddenFill>
            </a:ext>
          </a:extLst>
        </p:spPr>
      </p:pic>
      <p:sp>
        <p:nvSpPr>
          <p:cNvPr id="32" name="矩形 31"/>
          <p:cNvSpPr/>
          <p:nvPr/>
        </p:nvSpPr>
        <p:spPr>
          <a:xfrm>
            <a:off x="594765" y="1412776"/>
            <a:ext cx="6216766" cy="369332"/>
          </a:xfrm>
          <a:prstGeom prst="rect">
            <a:avLst/>
          </a:prstGeom>
        </p:spPr>
        <p:txBody>
          <a:bodyPr wrap="none">
            <a:spAutoFit/>
          </a:bodyPr>
          <a:lstStyle/>
          <a:p>
            <a:pPr algn="ctr">
              <a:lnSpc>
                <a:spcPct val="90000"/>
              </a:lnSpc>
            </a:pPr>
            <a:r>
              <a:rPr lang="en-US" altLang="zh-CN" sz="2000" dirty="0"/>
              <a:t>Part </a:t>
            </a:r>
            <a:r>
              <a:rPr lang="en-US" altLang="zh-CN" sz="2000" dirty="0" smtClean="0"/>
              <a:t>II   </a:t>
            </a:r>
            <a:r>
              <a:rPr lang="en-US" altLang="zh-CN" sz="2000" dirty="0"/>
              <a:t>Instrumentation survivability assessment</a:t>
            </a:r>
          </a:p>
        </p:txBody>
      </p:sp>
      <p:cxnSp>
        <p:nvCxnSpPr>
          <p:cNvPr id="33" name="直接连接符 32"/>
          <p:cNvCxnSpPr/>
          <p:nvPr/>
        </p:nvCxnSpPr>
        <p:spPr>
          <a:xfrm>
            <a:off x="4293270" y="3881040"/>
            <a:ext cx="2664296" cy="0"/>
          </a:xfrm>
          <a:prstGeom prst="line">
            <a:avLst/>
          </a:prstGeom>
          <a:ln w="101600">
            <a:solidFill>
              <a:srgbClr val="33CC33"/>
            </a:solidFill>
          </a:ln>
        </p:spPr>
        <p:style>
          <a:lnRef idx="2">
            <a:schemeClr val="accent4"/>
          </a:lnRef>
          <a:fillRef idx="0">
            <a:schemeClr val="accent4"/>
          </a:fillRef>
          <a:effectRef idx="1">
            <a:schemeClr val="accent4"/>
          </a:effectRef>
          <a:fontRef idx="minor">
            <a:schemeClr val="tx1"/>
          </a:fontRef>
        </p:style>
      </p:cxnSp>
      <p:cxnSp>
        <p:nvCxnSpPr>
          <p:cNvPr id="34" name="直接连接符 33"/>
          <p:cNvCxnSpPr/>
          <p:nvPr/>
        </p:nvCxnSpPr>
        <p:spPr>
          <a:xfrm flipV="1">
            <a:off x="4293270" y="2267580"/>
            <a:ext cx="10269" cy="1613460"/>
          </a:xfrm>
          <a:prstGeom prst="line">
            <a:avLst/>
          </a:prstGeom>
          <a:ln w="101600">
            <a:solidFill>
              <a:srgbClr val="33CC33"/>
            </a:solidFill>
          </a:ln>
        </p:spPr>
        <p:style>
          <a:lnRef idx="2">
            <a:schemeClr val="accent4"/>
          </a:lnRef>
          <a:fillRef idx="0">
            <a:schemeClr val="accent4"/>
          </a:fillRef>
          <a:effectRef idx="1">
            <a:schemeClr val="accent4"/>
          </a:effectRef>
          <a:fontRef idx="minor">
            <a:schemeClr val="tx1"/>
          </a:fontRef>
        </p:style>
      </p:cxnSp>
      <p:cxnSp>
        <p:nvCxnSpPr>
          <p:cNvPr id="35" name="直接连接符 34"/>
          <p:cNvCxnSpPr/>
          <p:nvPr/>
        </p:nvCxnSpPr>
        <p:spPr>
          <a:xfrm flipV="1">
            <a:off x="6945809" y="2274823"/>
            <a:ext cx="10269" cy="1613460"/>
          </a:xfrm>
          <a:prstGeom prst="line">
            <a:avLst/>
          </a:prstGeom>
          <a:ln w="101600">
            <a:solidFill>
              <a:srgbClr val="33CC33"/>
            </a:solidFill>
          </a:ln>
        </p:spPr>
        <p:style>
          <a:lnRef idx="2">
            <a:schemeClr val="accent4"/>
          </a:lnRef>
          <a:fillRef idx="0">
            <a:schemeClr val="accent4"/>
          </a:fillRef>
          <a:effectRef idx="1">
            <a:schemeClr val="accent4"/>
          </a:effectRef>
          <a:fontRef idx="minor">
            <a:schemeClr val="tx1"/>
          </a:fontRef>
        </p:style>
      </p:cxnSp>
      <p:sp>
        <p:nvSpPr>
          <p:cNvPr id="36" name="弧形 35"/>
          <p:cNvSpPr/>
          <p:nvPr/>
        </p:nvSpPr>
        <p:spPr>
          <a:xfrm rot="16523393">
            <a:off x="4734510" y="1317981"/>
            <a:ext cx="1861107" cy="2869487"/>
          </a:xfrm>
          <a:prstGeom prst="arc">
            <a:avLst>
              <a:gd name="adj1" fmla="val 17012702"/>
              <a:gd name="adj2" fmla="val 4259770"/>
            </a:avLst>
          </a:prstGeom>
          <a:ln w="101600">
            <a:solidFill>
              <a:srgbClr val="33CC33"/>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zh-CN" altLang="en-US"/>
          </a:p>
        </p:txBody>
      </p:sp>
      <p:cxnSp>
        <p:nvCxnSpPr>
          <p:cNvPr id="37" name="直接连接符 36"/>
          <p:cNvCxnSpPr/>
          <p:nvPr/>
        </p:nvCxnSpPr>
        <p:spPr>
          <a:xfrm>
            <a:off x="5373390" y="5435932"/>
            <a:ext cx="560884" cy="0"/>
          </a:xfrm>
          <a:prstGeom prst="line">
            <a:avLst/>
          </a:prstGeom>
          <a:ln w="101600">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38" name="直接连接符 37"/>
          <p:cNvCxnSpPr/>
          <p:nvPr/>
        </p:nvCxnSpPr>
        <p:spPr>
          <a:xfrm flipV="1">
            <a:off x="5390158" y="4571836"/>
            <a:ext cx="0" cy="864096"/>
          </a:xfrm>
          <a:prstGeom prst="line">
            <a:avLst/>
          </a:prstGeom>
          <a:ln w="101600">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39" name="直接连接符 38"/>
          <p:cNvCxnSpPr/>
          <p:nvPr/>
        </p:nvCxnSpPr>
        <p:spPr>
          <a:xfrm flipV="1">
            <a:off x="5882085" y="4571811"/>
            <a:ext cx="0" cy="864096"/>
          </a:xfrm>
          <a:prstGeom prst="line">
            <a:avLst/>
          </a:prstGeom>
          <a:ln w="101600">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40" name="直接连接符 39"/>
          <p:cNvCxnSpPr/>
          <p:nvPr/>
        </p:nvCxnSpPr>
        <p:spPr>
          <a:xfrm flipV="1">
            <a:off x="4604417" y="3939884"/>
            <a:ext cx="10269" cy="1531097"/>
          </a:xfrm>
          <a:prstGeom prst="line">
            <a:avLst/>
          </a:prstGeom>
          <a:ln w="101600"/>
        </p:spPr>
        <p:style>
          <a:lnRef idx="2">
            <a:schemeClr val="accent4"/>
          </a:lnRef>
          <a:fillRef idx="0">
            <a:schemeClr val="accent4"/>
          </a:fillRef>
          <a:effectRef idx="1">
            <a:schemeClr val="accent4"/>
          </a:effectRef>
          <a:fontRef idx="minor">
            <a:schemeClr val="tx1"/>
          </a:fontRef>
        </p:style>
      </p:cxnSp>
      <p:cxnSp>
        <p:nvCxnSpPr>
          <p:cNvPr id="41" name="直接连接符 40"/>
          <p:cNvCxnSpPr/>
          <p:nvPr/>
        </p:nvCxnSpPr>
        <p:spPr>
          <a:xfrm flipV="1">
            <a:off x="6597526" y="3922719"/>
            <a:ext cx="10269" cy="1613460"/>
          </a:xfrm>
          <a:prstGeom prst="line">
            <a:avLst/>
          </a:prstGeom>
          <a:ln w="101600"/>
        </p:spPr>
        <p:style>
          <a:lnRef idx="2">
            <a:schemeClr val="accent4"/>
          </a:lnRef>
          <a:fillRef idx="0">
            <a:schemeClr val="accent4"/>
          </a:fillRef>
          <a:effectRef idx="1">
            <a:schemeClr val="accent4"/>
          </a:effectRef>
          <a:fontRef idx="minor">
            <a:schemeClr val="tx1"/>
          </a:fontRef>
        </p:style>
      </p:cxnSp>
      <p:cxnSp>
        <p:nvCxnSpPr>
          <p:cNvPr id="42" name="直接连接符 41"/>
          <p:cNvCxnSpPr/>
          <p:nvPr/>
        </p:nvCxnSpPr>
        <p:spPr>
          <a:xfrm>
            <a:off x="5363036" y="4613334"/>
            <a:ext cx="560884" cy="0"/>
          </a:xfrm>
          <a:prstGeom prst="line">
            <a:avLst/>
          </a:prstGeom>
          <a:ln w="101600">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43" name="直接连接符 42"/>
          <p:cNvCxnSpPr/>
          <p:nvPr/>
        </p:nvCxnSpPr>
        <p:spPr>
          <a:xfrm flipV="1">
            <a:off x="4316512" y="3939884"/>
            <a:ext cx="9745" cy="1531097"/>
          </a:xfrm>
          <a:prstGeom prst="line">
            <a:avLst/>
          </a:prstGeom>
          <a:ln w="101600"/>
        </p:spPr>
        <p:style>
          <a:lnRef idx="2">
            <a:schemeClr val="accent4"/>
          </a:lnRef>
          <a:fillRef idx="0">
            <a:schemeClr val="accent4"/>
          </a:fillRef>
          <a:effectRef idx="1">
            <a:schemeClr val="accent4"/>
          </a:effectRef>
          <a:fontRef idx="minor">
            <a:schemeClr val="tx1"/>
          </a:fontRef>
        </p:style>
      </p:cxnSp>
      <p:cxnSp>
        <p:nvCxnSpPr>
          <p:cNvPr id="44" name="直接连接符 43"/>
          <p:cNvCxnSpPr/>
          <p:nvPr/>
        </p:nvCxnSpPr>
        <p:spPr>
          <a:xfrm flipV="1">
            <a:off x="6940674" y="3922719"/>
            <a:ext cx="10269" cy="1613460"/>
          </a:xfrm>
          <a:prstGeom prst="line">
            <a:avLst/>
          </a:prstGeom>
          <a:ln w="101600"/>
        </p:spPr>
        <p:style>
          <a:lnRef idx="2">
            <a:schemeClr val="accent4"/>
          </a:lnRef>
          <a:fillRef idx="0">
            <a:schemeClr val="accent4"/>
          </a:fillRef>
          <a:effectRef idx="1">
            <a:schemeClr val="accent4"/>
          </a:effectRef>
          <a:fontRef idx="minor">
            <a:schemeClr val="tx1"/>
          </a:fontRef>
        </p:style>
      </p:cxnSp>
      <p:cxnSp>
        <p:nvCxnSpPr>
          <p:cNvPr id="71" name="直接连接符 70"/>
          <p:cNvCxnSpPr/>
          <p:nvPr/>
        </p:nvCxnSpPr>
        <p:spPr>
          <a:xfrm>
            <a:off x="4303539" y="5470981"/>
            <a:ext cx="311147" cy="0"/>
          </a:xfrm>
          <a:prstGeom prst="line">
            <a:avLst/>
          </a:prstGeom>
          <a:ln w="101600"/>
        </p:spPr>
        <p:style>
          <a:lnRef idx="2">
            <a:schemeClr val="accent4"/>
          </a:lnRef>
          <a:fillRef idx="0">
            <a:schemeClr val="accent4"/>
          </a:fillRef>
          <a:effectRef idx="1">
            <a:schemeClr val="accent4"/>
          </a:effectRef>
          <a:fontRef idx="minor">
            <a:schemeClr val="tx1"/>
          </a:fontRef>
        </p:style>
      </p:cxnSp>
      <p:cxnSp>
        <p:nvCxnSpPr>
          <p:cNvPr id="72" name="直接连接符 71"/>
          <p:cNvCxnSpPr/>
          <p:nvPr/>
        </p:nvCxnSpPr>
        <p:spPr>
          <a:xfrm flipV="1">
            <a:off x="6591280" y="5536179"/>
            <a:ext cx="366286" cy="2701"/>
          </a:xfrm>
          <a:prstGeom prst="line">
            <a:avLst/>
          </a:prstGeom>
          <a:ln w="101600"/>
        </p:spPr>
        <p:style>
          <a:lnRef idx="2">
            <a:schemeClr val="accent4"/>
          </a:lnRef>
          <a:fillRef idx="0">
            <a:schemeClr val="accent4"/>
          </a:fillRef>
          <a:effectRef idx="1">
            <a:schemeClr val="accent4"/>
          </a:effectRef>
          <a:fontRef idx="minor">
            <a:schemeClr val="tx1"/>
          </a:fontRef>
        </p:style>
      </p:cxnSp>
      <p:sp>
        <p:nvSpPr>
          <p:cNvPr id="73" name="线形标注 1 72"/>
          <p:cNvSpPr/>
          <p:nvPr/>
        </p:nvSpPr>
        <p:spPr>
          <a:xfrm>
            <a:off x="7946206" y="2535516"/>
            <a:ext cx="936104" cy="306324"/>
          </a:xfrm>
          <a:prstGeom prst="borderCallout1">
            <a:avLst>
              <a:gd name="adj1" fmla="val 1337"/>
              <a:gd name="adj2" fmla="val 0"/>
              <a:gd name="adj3" fmla="val 211380"/>
              <a:gd name="adj4" fmla="val -149225"/>
            </a:avLst>
          </a:prstGeom>
          <a:ln>
            <a:solidFill>
              <a:srgbClr val="33CC33"/>
            </a:solidFill>
            <a:tailEnd type="oval" w="lg" len="lg"/>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200" dirty="0" smtClean="0"/>
              <a:t>Zone 3</a:t>
            </a:r>
            <a:endParaRPr lang="zh-CN" altLang="en-US" sz="1200" dirty="0"/>
          </a:p>
        </p:txBody>
      </p:sp>
      <p:sp>
        <p:nvSpPr>
          <p:cNvPr id="74" name="线形标注 1 73"/>
          <p:cNvSpPr/>
          <p:nvPr/>
        </p:nvSpPr>
        <p:spPr>
          <a:xfrm>
            <a:off x="7946206" y="3355305"/>
            <a:ext cx="936104" cy="306324"/>
          </a:xfrm>
          <a:prstGeom prst="borderCallout1">
            <a:avLst>
              <a:gd name="adj1" fmla="val 99803"/>
              <a:gd name="adj2" fmla="val -915"/>
              <a:gd name="adj3" fmla="val 249938"/>
              <a:gd name="adj4" fmla="val -125415"/>
            </a:avLst>
          </a:prstGeom>
          <a:ln>
            <a:tailEnd type="oval" w="lg" len="lg"/>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sz="1200" dirty="0" smtClean="0"/>
              <a:t>Zone 2</a:t>
            </a:r>
            <a:endParaRPr lang="zh-CN" altLang="en-US" sz="1200" dirty="0"/>
          </a:p>
        </p:txBody>
      </p:sp>
      <p:sp>
        <p:nvSpPr>
          <p:cNvPr id="75" name="线形标注 1 74"/>
          <p:cNvSpPr/>
          <p:nvPr/>
        </p:nvSpPr>
        <p:spPr>
          <a:xfrm>
            <a:off x="7911430" y="4994884"/>
            <a:ext cx="1005656" cy="306324"/>
          </a:xfrm>
          <a:prstGeom prst="borderCallout1">
            <a:avLst>
              <a:gd name="adj1" fmla="val 53162"/>
              <a:gd name="adj2" fmla="val -1537"/>
              <a:gd name="adj3" fmla="val 110426"/>
              <a:gd name="adj4" fmla="val -222041"/>
            </a:avLst>
          </a:prstGeom>
          <a:ln>
            <a:solidFill>
              <a:srgbClr val="FF0000"/>
            </a:solidFill>
            <a:tailEnd type="oval" w="lg" len="lg"/>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sz="1200" dirty="0" smtClean="0"/>
              <a:t>Zone 1</a:t>
            </a:r>
            <a:endParaRPr lang="zh-CN" altLang="en-US" sz="1200" dirty="0"/>
          </a:p>
        </p:txBody>
      </p:sp>
      <p:cxnSp>
        <p:nvCxnSpPr>
          <p:cNvPr id="76" name="直接连接符 75"/>
          <p:cNvCxnSpPr/>
          <p:nvPr/>
        </p:nvCxnSpPr>
        <p:spPr>
          <a:xfrm flipV="1">
            <a:off x="4653310" y="3939884"/>
            <a:ext cx="10269" cy="1531097"/>
          </a:xfrm>
          <a:prstGeom prst="line">
            <a:avLst/>
          </a:prstGeom>
          <a:ln w="44450">
            <a:solidFill>
              <a:srgbClr val="E91FAF"/>
            </a:solidFill>
          </a:ln>
        </p:spPr>
        <p:style>
          <a:lnRef idx="2">
            <a:schemeClr val="accent4"/>
          </a:lnRef>
          <a:fillRef idx="0">
            <a:schemeClr val="accent4"/>
          </a:fillRef>
          <a:effectRef idx="1">
            <a:schemeClr val="accent4"/>
          </a:effectRef>
          <a:fontRef idx="minor">
            <a:schemeClr val="tx1"/>
          </a:fontRef>
        </p:style>
      </p:cxnSp>
      <p:cxnSp>
        <p:nvCxnSpPr>
          <p:cNvPr id="77" name="直接连接符 76"/>
          <p:cNvCxnSpPr/>
          <p:nvPr/>
        </p:nvCxnSpPr>
        <p:spPr>
          <a:xfrm flipV="1">
            <a:off x="4646514" y="3940233"/>
            <a:ext cx="1889273" cy="1"/>
          </a:xfrm>
          <a:prstGeom prst="line">
            <a:avLst/>
          </a:prstGeom>
          <a:ln w="44450">
            <a:solidFill>
              <a:srgbClr val="E91FAF"/>
            </a:solidFill>
          </a:ln>
        </p:spPr>
        <p:style>
          <a:lnRef idx="2">
            <a:schemeClr val="accent4"/>
          </a:lnRef>
          <a:fillRef idx="0">
            <a:schemeClr val="accent4"/>
          </a:fillRef>
          <a:effectRef idx="1">
            <a:schemeClr val="accent4"/>
          </a:effectRef>
          <a:fontRef idx="minor">
            <a:schemeClr val="tx1"/>
          </a:fontRef>
        </p:style>
      </p:cxnSp>
      <p:cxnSp>
        <p:nvCxnSpPr>
          <p:cNvPr id="78" name="直接连接符 77"/>
          <p:cNvCxnSpPr/>
          <p:nvPr/>
        </p:nvCxnSpPr>
        <p:spPr>
          <a:xfrm flipV="1">
            <a:off x="6525518" y="3922719"/>
            <a:ext cx="10269" cy="1531097"/>
          </a:xfrm>
          <a:prstGeom prst="line">
            <a:avLst/>
          </a:prstGeom>
          <a:ln w="44450">
            <a:solidFill>
              <a:srgbClr val="E91FAF"/>
            </a:solidFill>
          </a:ln>
        </p:spPr>
        <p:style>
          <a:lnRef idx="2">
            <a:schemeClr val="accent4"/>
          </a:lnRef>
          <a:fillRef idx="0">
            <a:schemeClr val="accent4"/>
          </a:fillRef>
          <a:effectRef idx="1">
            <a:schemeClr val="accent4"/>
          </a:effectRef>
          <a:fontRef idx="minor">
            <a:schemeClr val="tx1"/>
          </a:fontRef>
        </p:style>
      </p:cxnSp>
      <p:cxnSp>
        <p:nvCxnSpPr>
          <p:cNvPr id="79" name="直接连接符 78"/>
          <p:cNvCxnSpPr/>
          <p:nvPr/>
        </p:nvCxnSpPr>
        <p:spPr>
          <a:xfrm>
            <a:off x="4632995" y="5469756"/>
            <a:ext cx="730041" cy="1225"/>
          </a:xfrm>
          <a:prstGeom prst="line">
            <a:avLst/>
          </a:prstGeom>
          <a:ln w="44450">
            <a:solidFill>
              <a:srgbClr val="E91FAF"/>
            </a:solidFill>
          </a:ln>
        </p:spPr>
        <p:style>
          <a:lnRef idx="2">
            <a:schemeClr val="accent4"/>
          </a:lnRef>
          <a:fillRef idx="0">
            <a:schemeClr val="accent4"/>
          </a:fillRef>
          <a:effectRef idx="1">
            <a:schemeClr val="accent4"/>
          </a:effectRef>
          <a:fontRef idx="minor">
            <a:schemeClr val="tx1"/>
          </a:fontRef>
        </p:style>
      </p:cxnSp>
      <p:cxnSp>
        <p:nvCxnSpPr>
          <p:cNvPr id="80" name="直接连接符 79"/>
          <p:cNvCxnSpPr/>
          <p:nvPr/>
        </p:nvCxnSpPr>
        <p:spPr>
          <a:xfrm flipV="1">
            <a:off x="5332168" y="4571836"/>
            <a:ext cx="0" cy="923164"/>
          </a:xfrm>
          <a:prstGeom prst="line">
            <a:avLst/>
          </a:prstGeom>
          <a:ln w="44450">
            <a:solidFill>
              <a:srgbClr val="E91FAF"/>
            </a:solidFill>
          </a:ln>
        </p:spPr>
        <p:style>
          <a:lnRef idx="2">
            <a:schemeClr val="accent4"/>
          </a:lnRef>
          <a:fillRef idx="0">
            <a:schemeClr val="accent4"/>
          </a:fillRef>
          <a:effectRef idx="1">
            <a:schemeClr val="accent4"/>
          </a:effectRef>
          <a:fontRef idx="minor">
            <a:schemeClr val="tx1"/>
          </a:fontRef>
        </p:style>
      </p:cxnSp>
      <p:cxnSp>
        <p:nvCxnSpPr>
          <p:cNvPr id="81" name="直接连接符 80"/>
          <p:cNvCxnSpPr/>
          <p:nvPr/>
        </p:nvCxnSpPr>
        <p:spPr>
          <a:xfrm>
            <a:off x="5317111" y="4565982"/>
            <a:ext cx="632343" cy="5854"/>
          </a:xfrm>
          <a:prstGeom prst="line">
            <a:avLst/>
          </a:prstGeom>
          <a:ln w="44450">
            <a:solidFill>
              <a:srgbClr val="E91FAF"/>
            </a:solidFill>
          </a:ln>
        </p:spPr>
        <p:style>
          <a:lnRef idx="2">
            <a:schemeClr val="accent4"/>
          </a:lnRef>
          <a:fillRef idx="0">
            <a:schemeClr val="accent4"/>
          </a:fillRef>
          <a:effectRef idx="1">
            <a:schemeClr val="accent4"/>
          </a:effectRef>
          <a:fontRef idx="minor">
            <a:schemeClr val="tx1"/>
          </a:fontRef>
        </p:style>
      </p:cxnSp>
      <p:cxnSp>
        <p:nvCxnSpPr>
          <p:cNvPr id="82" name="直接连接符 81"/>
          <p:cNvCxnSpPr/>
          <p:nvPr/>
        </p:nvCxnSpPr>
        <p:spPr>
          <a:xfrm flipV="1">
            <a:off x="5949454" y="4547817"/>
            <a:ext cx="0" cy="923164"/>
          </a:xfrm>
          <a:prstGeom prst="line">
            <a:avLst/>
          </a:prstGeom>
          <a:ln w="44450">
            <a:solidFill>
              <a:srgbClr val="E91FAF"/>
            </a:solidFill>
          </a:ln>
        </p:spPr>
        <p:style>
          <a:lnRef idx="2">
            <a:schemeClr val="accent4"/>
          </a:lnRef>
          <a:fillRef idx="0">
            <a:schemeClr val="accent4"/>
          </a:fillRef>
          <a:effectRef idx="1">
            <a:schemeClr val="accent4"/>
          </a:effectRef>
          <a:fontRef idx="minor">
            <a:schemeClr val="tx1"/>
          </a:fontRef>
        </p:style>
      </p:cxnSp>
      <p:cxnSp>
        <p:nvCxnSpPr>
          <p:cNvPr id="83" name="直接连接符 82"/>
          <p:cNvCxnSpPr/>
          <p:nvPr/>
        </p:nvCxnSpPr>
        <p:spPr>
          <a:xfrm>
            <a:off x="5934274" y="5454373"/>
            <a:ext cx="601513" cy="2927"/>
          </a:xfrm>
          <a:prstGeom prst="line">
            <a:avLst/>
          </a:prstGeom>
          <a:ln w="44450">
            <a:solidFill>
              <a:srgbClr val="E91FAF"/>
            </a:solidFill>
          </a:ln>
        </p:spPr>
        <p:style>
          <a:lnRef idx="2">
            <a:schemeClr val="accent4"/>
          </a:lnRef>
          <a:fillRef idx="0">
            <a:schemeClr val="accent4"/>
          </a:fillRef>
          <a:effectRef idx="1">
            <a:schemeClr val="accent4"/>
          </a:effectRef>
          <a:fontRef idx="minor">
            <a:schemeClr val="tx1"/>
          </a:fontRef>
        </p:style>
      </p:cxnSp>
      <p:sp>
        <p:nvSpPr>
          <p:cNvPr id="84" name="线形标注 1 83"/>
          <p:cNvSpPr/>
          <p:nvPr/>
        </p:nvSpPr>
        <p:spPr>
          <a:xfrm>
            <a:off x="7946206" y="4175094"/>
            <a:ext cx="936104" cy="306324"/>
          </a:xfrm>
          <a:prstGeom prst="borderCallout1">
            <a:avLst>
              <a:gd name="adj1" fmla="val 99803"/>
              <a:gd name="adj2" fmla="val -915"/>
              <a:gd name="adj3" fmla="val 217806"/>
              <a:gd name="adj4" fmla="val -168151"/>
            </a:avLst>
          </a:prstGeom>
          <a:ln>
            <a:solidFill>
              <a:srgbClr val="E91FAF"/>
            </a:solidFill>
            <a:tailEnd type="oval" w="lg" len="lg"/>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sz="1200" dirty="0" smtClean="0"/>
              <a:t>Zone 4</a:t>
            </a:r>
            <a:endParaRPr lang="zh-CN" altLang="en-US" sz="1200" dirty="0"/>
          </a:p>
        </p:txBody>
      </p:sp>
      <p:sp>
        <p:nvSpPr>
          <p:cNvPr id="85" name="矩形 84"/>
          <p:cNvSpPr/>
          <p:nvPr/>
        </p:nvSpPr>
        <p:spPr>
          <a:xfrm>
            <a:off x="565951" y="2236102"/>
            <a:ext cx="2997937" cy="1938992"/>
          </a:xfrm>
          <a:prstGeom prst="rect">
            <a:avLst/>
          </a:prstGeom>
        </p:spPr>
        <p:txBody>
          <a:bodyPr wrap="none">
            <a:spAutoFit/>
          </a:bodyPr>
          <a:lstStyle/>
          <a:p>
            <a:pPr marL="342900" indent="-342900">
              <a:lnSpc>
                <a:spcPct val="150000"/>
              </a:lnSpc>
              <a:buFont typeface="Wingdings" pitchFamily="2" charset="2"/>
              <a:buChar char="u"/>
            </a:pPr>
            <a:r>
              <a:rPr lang="en-US" altLang="zh-CN" sz="2000" dirty="0" smtClean="0"/>
              <a:t>Zone1:Core zone</a:t>
            </a:r>
            <a:endParaRPr lang="en-US" altLang="zh-CN" sz="2000" dirty="0" smtClean="0"/>
          </a:p>
          <a:p>
            <a:pPr marL="342900" indent="-342900">
              <a:lnSpc>
                <a:spcPct val="150000"/>
              </a:lnSpc>
              <a:buFont typeface="Wingdings" pitchFamily="2" charset="2"/>
              <a:buChar char="u"/>
            </a:pPr>
            <a:r>
              <a:rPr lang="en-US" altLang="zh-CN" sz="2000" dirty="0" smtClean="0"/>
              <a:t>Zone2:</a:t>
            </a:r>
            <a:r>
              <a:rPr lang="en-US" altLang="zh-CN" sz="2000" dirty="0" smtClean="0"/>
              <a:t>Annular zone</a:t>
            </a:r>
            <a:endParaRPr lang="en-US" altLang="zh-CN" sz="2000" dirty="0" smtClean="0"/>
          </a:p>
          <a:p>
            <a:pPr marL="342900" indent="-342900">
              <a:lnSpc>
                <a:spcPct val="150000"/>
              </a:lnSpc>
              <a:buFont typeface="Wingdings" pitchFamily="2" charset="2"/>
              <a:buChar char="u"/>
            </a:pPr>
            <a:r>
              <a:rPr lang="en-US" altLang="zh-CN" sz="2000" dirty="0" smtClean="0"/>
              <a:t>Zone3:Top zone</a:t>
            </a:r>
            <a:endParaRPr lang="en-US" altLang="zh-CN" sz="2000" dirty="0" smtClean="0"/>
          </a:p>
          <a:p>
            <a:pPr marL="342900" indent="-342900">
              <a:lnSpc>
                <a:spcPct val="150000"/>
              </a:lnSpc>
              <a:buFont typeface="Wingdings" pitchFamily="2" charset="2"/>
              <a:buChar char="u"/>
            </a:pPr>
            <a:r>
              <a:rPr lang="en-US" altLang="zh-CN" sz="2000" dirty="0" smtClean="0"/>
              <a:t>Zone4:Low zone</a:t>
            </a:r>
            <a:endParaRPr lang="en-US" altLang="zh-CN" sz="2000" dirty="0"/>
          </a:p>
        </p:txBody>
      </p:sp>
      <p:sp>
        <p:nvSpPr>
          <p:cNvPr id="86" name="矩形 2"/>
          <p:cNvSpPr>
            <a:spLocks noChangeArrowheads="1"/>
          </p:cNvSpPr>
          <p:nvPr/>
        </p:nvSpPr>
        <p:spPr bwMode="auto">
          <a:xfrm>
            <a:off x="594765" y="1754662"/>
            <a:ext cx="10246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Wingdings" pitchFamily="2" charset="2"/>
              <a:buChar char="Ø"/>
            </a:pPr>
            <a:r>
              <a:rPr lang="en-US" altLang="zh-CN" dirty="0" smtClean="0"/>
              <a:t>Zone</a:t>
            </a:r>
            <a:endParaRPr lang="zh-CN" altLang="en-US" dirty="0"/>
          </a:p>
        </p:txBody>
      </p:sp>
    </p:spTree>
    <p:extLst>
      <p:ext uri="{BB962C8B-B14F-4D97-AF65-F5344CB8AC3E}">
        <p14:creationId xmlns:p14="http://schemas.microsoft.com/office/powerpoint/2010/main" val="228630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497905" y="714375"/>
            <a:ext cx="8754615" cy="563563"/>
          </a:xfrm>
          <a:prstGeom prst="rect">
            <a:avLst/>
          </a:prstGeom>
          <a:noFill/>
          <a:ln w="9525">
            <a:noFill/>
            <a:miter lim="800000"/>
            <a:headEnd/>
            <a:tailEnd/>
          </a:ln>
        </p:spPr>
        <p:txBody>
          <a:bodyPr anchor="ctr"/>
          <a:lstStyle/>
          <a:p>
            <a:pPr>
              <a:defRPr/>
            </a:pP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3.Instrumentation </a:t>
            </a:r>
            <a:r>
              <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survivability </a:t>
            </a: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under Severe Accident</a:t>
            </a:r>
            <a:endPar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32" name="矩形 31"/>
          <p:cNvSpPr/>
          <p:nvPr/>
        </p:nvSpPr>
        <p:spPr>
          <a:xfrm>
            <a:off x="594765" y="1412776"/>
            <a:ext cx="6216766" cy="369332"/>
          </a:xfrm>
          <a:prstGeom prst="rect">
            <a:avLst/>
          </a:prstGeom>
        </p:spPr>
        <p:txBody>
          <a:bodyPr wrap="none">
            <a:spAutoFit/>
          </a:bodyPr>
          <a:lstStyle/>
          <a:p>
            <a:pPr algn="ctr">
              <a:lnSpc>
                <a:spcPct val="90000"/>
              </a:lnSpc>
            </a:pPr>
            <a:r>
              <a:rPr lang="en-US" altLang="zh-CN" sz="2000" dirty="0"/>
              <a:t>Part </a:t>
            </a:r>
            <a:r>
              <a:rPr lang="en-US" altLang="zh-CN" sz="2000" dirty="0" smtClean="0"/>
              <a:t>II   </a:t>
            </a:r>
            <a:r>
              <a:rPr lang="en-US" altLang="zh-CN" sz="2000" dirty="0"/>
              <a:t>Instrumentation survivability assessment</a:t>
            </a:r>
          </a:p>
        </p:txBody>
      </p:sp>
      <p:sp>
        <p:nvSpPr>
          <p:cNvPr id="86" name="矩形 2"/>
          <p:cNvSpPr>
            <a:spLocks noChangeArrowheads="1"/>
          </p:cNvSpPr>
          <p:nvPr/>
        </p:nvSpPr>
        <p:spPr bwMode="auto">
          <a:xfrm>
            <a:off x="594765" y="1754662"/>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Wingdings" pitchFamily="2" charset="2"/>
              <a:buChar char="Ø"/>
            </a:pPr>
            <a:r>
              <a:rPr lang="en-US" altLang="zh-CN" dirty="0" smtClean="0"/>
              <a:t>Environment Profile</a:t>
            </a:r>
            <a:endParaRPr lang="zh-CN" altLang="en-US" dirty="0"/>
          </a:p>
        </p:txBody>
      </p:sp>
      <p:pic>
        <p:nvPicPr>
          <p:cNvPr id="102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39541"/>
            <a:ext cx="2880000" cy="2917650"/>
          </a:xfrm>
          <a:prstGeom prst="rect">
            <a:avLst/>
          </a:prstGeom>
          <a:ln/>
        </p:spPr>
        <p:style>
          <a:lnRef idx="2">
            <a:schemeClr val="dk1"/>
          </a:lnRef>
          <a:fillRef idx="1">
            <a:schemeClr val="lt1"/>
          </a:fillRef>
          <a:effectRef idx="0">
            <a:schemeClr val="dk1"/>
          </a:effectRef>
          <a:fontRef idx="minor">
            <a:schemeClr val="dk1"/>
          </a:fontRef>
        </p:style>
      </p:pic>
      <p:pic>
        <p:nvPicPr>
          <p:cNvPr id="1027"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60" y="2239540"/>
            <a:ext cx="2880000" cy="2917649"/>
          </a:xfrm>
          <a:prstGeom prst="rect">
            <a:avLst/>
          </a:prstGeom>
          <a:ln/>
        </p:spPr>
        <p:style>
          <a:lnRef idx="2">
            <a:schemeClr val="accent4"/>
          </a:lnRef>
          <a:fillRef idx="1">
            <a:schemeClr val="lt1"/>
          </a:fillRef>
          <a:effectRef idx="0">
            <a:schemeClr val="accent4"/>
          </a:effectRef>
          <a:fontRef idx="minor">
            <a:schemeClr val="dk1"/>
          </a:fontRef>
        </p:style>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2239542"/>
            <a:ext cx="2880000" cy="2917650"/>
          </a:xfrm>
          <a:prstGeom prst="rect">
            <a:avLst/>
          </a:prstGeom>
          <a:ln/>
        </p:spPr>
        <p:style>
          <a:lnRef idx="2">
            <a:schemeClr val="accent4"/>
          </a:lnRef>
          <a:fillRef idx="1">
            <a:schemeClr val="lt1"/>
          </a:fillRef>
          <a:effectRef idx="0">
            <a:schemeClr val="accent4"/>
          </a:effectRef>
          <a:fontRef idx="minor">
            <a:schemeClr val="dk1"/>
          </a:fontRef>
        </p:style>
      </p:pic>
      <p:sp>
        <p:nvSpPr>
          <p:cNvPr id="46" name="矩形 2"/>
          <p:cNvSpPr>
            <a:spLocks noChangeArrowheads="1"/>
          </p:cNvSpPr>
          <p:nvPr/>
        </p:nvSpPr>
        <p:spPr bwMode="auto">
          <a:xfrm>
            <a:off x="887438" y="5229200"/>
            <a:ext cx="15653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smtClean="0"/>
              <a:t>Temperature</a:t>
            </a:r>
            <a:endParaRPr lang="zh-CN" altLang="en-US" dirty="0"/>
          </a:p>
        </p:txBody>
      </p:sp>
      <p:sp>
        <p:nvSpPr>
          <p:cNvPr id="47" name="矩形 2"/>
          <p:cNvSpPr>
            <a:spLocks noChangeArrowheads="1"/>
          </p:cNvSpPr>
          <p:nvPr/>
        </p:nvSpPr>
        <p:spPr bwMode="auto">
          <a:xfrm>
            <a:off x="3903940" y="5229200"/>
            <a:ext cx="1172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smtClean="0"/>
              <a:t>Pressure</a:t>
            </a:r>
            <a:endParaRPr lang="zh-CN" altLang="en-US" dirty="0"/>
          </a:p>
        </p:txBody>
      </p:sp>
      <p:sp>
        <p:nvSpPr>
          <p:cNvPr id="48" name="矩形 2"/>
          <p:cNvSpPr>
            <a:spLocks noChangeArrowheads="1"/>
          </p:cNvSpPr>
          <p:nvPr/>
        </p:nvSpPr>
        <p:spPr bwMode="auto">
          <a:xfrm>
            <a:off x="6967267" y="5268942"/>
            <a:ext cx="1236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smtClean="0"/>
              <a:t>Radiation</a:t>
            </a:r>
            <a:endParaRPr lang="zh-CN" altLang="en-US" dirty="0"/>
          </a:p>
        </p:txBody>
      </p:sp>
      <p:sp>
        <p:nvSpPr>
          <p:cNvPr id="49" name="矩形 2"/>
          <p:cNvSpPr>
            <a:spLocks noChangeArrowheads="1"/>
          </p:cNvSpPr>
          <p:nvPr/>
        </p:nvSpPr>
        <p:spPr bwMode="auto">
          <a:xfrm>
            <a:off x="3613439" y="5949280"/>
            <a:ext cx="1826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smtClean="0"/>
              <a:t>Humidity 100%</a:t>
            </a:r>
            <a:endParaRPr lang="zh-CN" altLang="en-US" dirty="0"/>
          </a:p>
        </p:txBody>
      </p:sp>
    </p:spTree>
    <p:extLst>
      <p:ext uri="{BB962C8B-B14F-4D97-AF65-F5344CB8AC3E}">
        <p14:creationId xmlns:p14="http://schemas.microsoft.com/office/powerpoint/2010/main" val="849879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497904" y="714375"/>
            <a:ext cx="8682608" cy="563563"/>
          </a:xfrm>
          <a:prstGeom prst="rect">
            <a:avLst/>
          </a:prstGeom>
          <a:noFill/>
          <a:ln w="9525">
            <a:noFill/>
            <a:miter lim="800000"/>
            <a:headEnd/>
            <a:tailEnd/>
          </a:ln>
        </p:spPr>
        <p:txBody>
          <a:bodyPr anchor="ctr"/>
          <a:lstStyle/>
          <a:p>
            <a:pPr>
              <a:defRPr/>
            </a:pP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2.Instrumentation </a:t>
            </a:r>
            <a:r>
              <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survivability </a:t>
            </a: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under Severe Accident</a:t>
            </a:r>
            <a:endPar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13" name="矩形 12"/>
          <p:cNvSpPr/>
          <p:nvPr/>
        </p:nvSpPr>
        <p:spPr>
          <a:xfrm>
            <a:off x="486495" y="1412776"/>
            <a:ext cx="6216766" cy="369332"/>
          </a:xfrm>
          <a:prstGeom prst="rect">
            <a:avLst/>
          </a:prstGeom>
        </p:spPr>
        <p:txBody>
          <a:bodyPr wrap="none">
            <a:spAutoFit/>
          </a:bodyPr>
          <a:lstStyle/>
          <a:p>
            <a:pPr algn="ctr">
              <a:lnSpc>
                <a:spcPct val="90000"/>
              </a:lnSpc>
            </a:pPr>
            <a:r>
              <a:rPr lang="en-US" altLang="zh-CN" sz="2000" dirty="0"/>
              <a:t>Part </a:t>
            </a:r>
            <a:r>
              <a:rPr lang="en-US" altLang="zh-CN" sz="2000" dirty="0" smtClean="0"/>
              <a:t>II   </a:t>
            </a:r>
            <a:r>
              <a:rPr lang="en-US" altLang="zh-CN" sz="2000" dirty="0"/>
              <a:t>Instrumentation survivability assessment</a:t>
            </a:r>
          </a:p>
        </p:txBody>
      </p:sp>
      <p:sp>
        <p:nvSpPr>
          <p:cNvPr id="14" name="矩形 13"/>
          <p:cNvSpPr/>
          <p:nvPr/>
        </p:nvSpPr>
        <p:spPr>
          <a:xfrm>
            <a:off x="574923" y="1774557"/>
            <a:ext cx="7597477" cy="646331"/>
          </a:xfrm>
          <a:prstGeom prst="rect">
            <a:avLst/>
          </a:prstGeom>
        </p:spPr>
        <p:txBody>
          <a:bodyPr wrap="square">
            <a:spAutoFit/>
          </a:bodyPr>
          <a:lstStyle/>
          <a:p>
            <a:pPr marL="285750" indent="-285750">
              <a:buFont typeface="Wingdings" pitchFamily="2" charset="2"/>
              <a:buChar char="Ø"/>
            </a:pPr>
            <a:r>
              <a:rPr lang="en-US" altLang="zh-CN" dirty="0">
                <a:latin typeface="Arial Unicode MS" pitchFamily="34" charset="-122"/>
                <a:ea typeface="Arial Unicode MS" pitchFamily="34" charset="-122"/>
                <a:cs typeface="Arial Unicode MS" pitchFamily="34" charset="-122"/>
              </a:rPr>
              <a:t>Survivability assessment of instrumentation based on design-bases accident </a:t>
            </a:r>
            <a:r>
              <a:rPr lang="en-US" altLang="zh-CN" dirty="0" smtClean="0">
                <a:latin typeface="Arial Unicode MS" pitchFamily="34" charset="-122"/>
                <a:ea typeface="Arial Unicode MS" pitchFamily="34" charset="-122"/>
                <a:cs typeface="Arial Unicode MS" pitchFamily="34" charset="-122"/>
              </a:rPr>
              <a:t>qualification test data.</a:t>
            </a:r>
            <a:endParaRPr lang="en-US" altLang="zh-CN" dirty="0">
              <a:latin typeface="Arial Unicode MS" pitchFamily="34" charset="-122"/>
              <a:ea typeface="Arial Unicode MS" pitchFamily="34" charset="-122"/>
              <a:cs typeface="Arial Unicode MS" pitchFamily="34" charset="-122"/>
            </a:endParaRPr>
          </a:p>
        </p:txBody>
      </p:sp>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38" y="2550321"/>
            <a:ext cx="5361086" cy="339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1" y="2777693"/>
            <a:ext cx="4009227" cy="196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1501" y="3106561"/>
            <a:ext cx="4349123" cy="146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7851" y="2966321"/>
            <a:ext cx="4009227" cy="224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2451" y="4282262"/>
            <a:ext cx="4364573" cy="57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矩形 20"/>
          <p:cNvSpPr/>
          <p:nvPr/>
        </p:nvSpPr>
        <p:spPr>
          <a:xfrm>
            <a:off x="6674239" y="2562289"/>
            <a:ext cx="1858201" cy="1200329"/>
          </a:xfrm>
          <a:prstGeom prst="rect">
            <a:avLst/>
          </a:prstGeom>
          <a:noFill/>
          <a:ln>
            <a:solidFill>
              <a:schemeClr val="tx1"/>
            </a:solidFill>
          </a:ln>
        </p:spPr>
        <p:txBody>
          <a:bodyPr wrap="none">
            <a:spAutoFit/>
          </a:bodyPr>
          <a:lstStyle/>
          <a:p>
            <a:pPr marL="285750" indent="-285750">
              <a:buFontTx/>
              <a:buChar char="—"/>
            </a:pPr>
            <a:r>
              <a:rPr lang="en-US" altLang="zh-CN" dirty="0" smtClean="0">
                <a:solidFill>
                  <a:srgbClr val="FF0000"/>
                </a:solidFill>
                <a:latin typeface="Arial Unicode MS" pitchFamily="34" charset="-122"/>
                <a:ea typeface="Arial Unicode MS" pitchFamily="34" charset="-122"/>
                <a:cs typeface="Arial Unicode MS" pitchFamily="34" charset="-122"/>
              </a:rPr>
              <a:t>Qualified T</a:t>
            </a:r>
          </a:p>
          <a:p>
            <a:pPr marL="285750" indent="-285750">
              <a:buFontTx/>
              <a:buChar char="—"/>
            </a:pPr>
            <a:r>
              <a:rPr lang="en-US" altLang="zh-CN" dirty="0">
                <a:latin typeface="Arial Unicode MS" pitchFamily="34" charset="-122"/>
                <a:ea typeface="Arial Unicode MS" pitchFamily="34" charset="-122"/>
                <a:cs typeface="Arial Unicode MS" pitchFamily="34" charset="-122"/>
              </a:rPr>
              <a:t>S Accident T </a:t>
            </a:r>
            <a:endParaRPr lang="zh-CN" altLang="en-US" dirty="0"/>
          </a:p>
          <a:p>
            <a:pPr marL="285750" indent="-285750">
              <a:buFontTx/>
              <a:buChar char="—"/>
            </a:pPr>
            <a:r>
              <a:rPr lang="en-US" altLang="zh-CN" dirty="0" smtClean="0">
                <a:solidFill>
                  <a:srgbClr val="00B050"/>
                </a:solidFill>
                <a:latin typeface="Arial Unicode MS" pitchFamily="34" charset="-122"/>
                <a:ea typeface="Arial Unicode MS" pitchFamily="34" charset="-122"/>
                <a:cs typeface="Arial Unicode MS" pitchFamily="34" charset="-122"/>
              </a:rPr>
              <a:t>Qualified P </a:t>
            </a:r>
            <a:endParaRPr lang="zh-CN" altLang="en-US" dirty="0">
              <a:solidFill>
                <a:srgbClr val="00B050"/>
              </a:solidFill>
            </a:endParaRPr>
          </a:p>
          <a:p>
            <a:pPr marL="285750" indent="-285750">
              <a:buFontTx/>
              <a:buChar char="—"/>
            </a:pPr>
            <a:r>
              <a:rPr lang="en-US" altLang="zh-CN" dirty="0">
                <a:solidFill>
                  <a:srgbClr val="E91FAF"/>
                </a:solidFill>
                <a:latin typeface="Arial Unicode MS" pitchFamily="34" charset="-122"/>
                <a:ea typeface="Arial Unicode MS" pitchFamily="34" charset="-122"/>
                <a:cs typeface="Arial Unicode MS" pitchFamily="34" charset="-122"/>
              </a:rPr>
              <a:t>S Accident </a:t>
            </a:r>
            <a:r>
              <a:rPr lang="en-US" altLang="zh-CN" dirty="0" smtClean="0">
                <a:solidFill>
                  <a:srgbClr val="E91FAF"/>
                </a:solidFill>
                <a:latin typeface="Arial Unicode MS" pitchFamily="34" charset="-122"/>
                <a:ea typeface="Arial Unicode MS" pitchFamily="34" charset="-122"/>
                <a:cs typeface="Arial Unicode MS" pitchFamily="34" charset="-122"/>
              </a:rPr>
              <a:t>P </a:t>
            </a:r>
            <a:endParaRPr lang="zh-CN" altLang="en-US" dirty="0">
              <a:solidFill>
                <a:srgbClr val="E91FAF"/>
              </a:solidFill>
            </a:endParaRPr>
          </a:p>
        </p:txBody>
      </p:sp>
    </p:spTree>
    <p:extLst>
      <p:ext uri="{BB962C8B-B14F-4D97-AF65-F5344CB8AC3E}">
        <p14:creationId xmlns:p14="http://schemas.microsoft.com/office/powerpoint/2010/main" val="314231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510134" y="714374"/>
            <a:ext cx="8886402" cy="563563"/>
          </a:xfrm>
          <a:prstGeom prst="rect">
            <a:avLst/>
          </a:prstGeom>
          <a:noFill/>
          <a:ln w="9525">
            <a:noFill/>
            <a:miter lim="800000"/>
            <a:headEnd/>
            <a:tailEnd/>
          </a:ln>
        </p:spPr>
        <p:txBody>
          <a:bodyPr anchor="ctr"/>
          <a:lstStyle/>
          <a:p>
            <a:pPr>
              <a:defRPr/>
            </a:pP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3.Instrumentation survivability under Severe Accident</a:t>
            </a:r>
            <a:endPar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22" name="矩形 1"/>
          <p:cNvSpPr>
            <a:spLocks noChangeArrowheads="1"/>
          </p:cNvSpPr>
          <p:nvPr/>
        </p:nvSpPr>
        <p:spPr bwMode="auto">
          <a:xfrm>
            <a:off x="714074" y="1772816"/>
            <a:ext cx="7386318" cy="170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50000"/>
              </a:lnSpc>
              <a:buFont typeface="Wingdings" pitchFamily="2" charset="2"/>
              <a:buChar char="u"/>
            </a:pPr>
            <a:r>
              <a:rPr lang="en-US" altLang="zh-CN" dirty="0" smtClean="0">
                <a:latin typeface="Arial Unicode MS" pitchFamily="34" charset="-122"/>
                <a:ea typeface="Arial Unicode MS" pitchFamily="34" charset="-122"/>
                <a:cs typeface="Arial Unicode MS" pitchFamily="34" charset="-122"/>
              </a:rPr>
              <a:t>Results of the assessment indicate that most existing plant instrumentation can provide the information required during various phases of severe accident. </a:t>
            </a:r>
          </a:p>
          <a:p>
            <a:pPr>
              <a:lnSpc>
                <a:spcPct val="150000"/>
              </a:lnSpc>
            </a:pPr>
            <a:endParaRPr lang="en-US" altLang="zh-CN" sz="1600" dirty="0" smtClean="0">
              <a:latin typeface="Arial Unicode MS" pitchFamily="34" charset="-122"/>
              <a:ea typeface="Arial Unicode MS" pitchFamily="34" charset="-122"/>
              <a:cs typeface="Arial Unicode MS" pitchFamily="34" charset="-122"/>
            </a:endParaRPr>
          </a:p>
        </p:txBody>
      </p:sp>
      <p:sp>
        <p:nvSpPr>
          <p:cNvPr id="13" name="矩形 12"/>
          <p:cNvSpPr/>
          <p:nvPr/>
        </p:nvSpPr>
        <p:spPr>
          <a:xfrm>
            <a:off x="601538" y="1412776"/>
            <a:ext cx="2574744" cy="369332"/>
          </a:xfrm>
          <a:prstGeom prst="rect">
            <a:avLst/>
          </a:prstGeom>
        </p:spPr>
        <p:txBody>
          <a:bodyPr wrap="none">
            <a:spAutoFit/>
          </a:bodyPr>
          <a:lstStyle/>
          <a:p>
            <a:pPr algn="ctr">
              <a:lnSpc>
                <a:spcPct val="90000"/>
              </a:lnSpc>
            </a:pPr>
            <a:r>
              <a:rPr lang="en-US" altLang="zh-CN" sz="2000" dirty="0"/>
              <a:t>Part </a:t>
            </a:r>
            <a:r>
              <a:rPr lang="en-US" altLang="zh-CN" sz="2000" dirty="0" smtClean="0"/>
              <a:t>III   Conclusion</a:t>
            </a:r>
            <a:endParaRPr lang="en-US" altLang="zh-CN" sz="2000" dirty="0"/>
          </a:p>
        </p:txBody>
      </p:sp>
      <p:graphicFrame>
        <p:nvGraphicFramePr>
          <p:cNvPr id="7" name="表格 6"/>
          <p:cNvGraphicFramePr>
            <a:graphicFrameLocks noGrp="1"/>
          </p:cNvGraphicFramePr>
          <p:nvPr>
            <p:extLst>
              <p:ext uri="{D42A27DB-BD31-4B8C-83A1-F6EECF244321}">
                <p14:modId xmlns:p14="http://schemas.microsoft.com/office/powerpoint/2010/main" val="2945022801"/>
              </p:ext>
            </p:extLst>
          </p:nvPr>
        </p:nvGraphicFramePr>
        <p:xfrm>
          <a:off x="1359233" y="3068960"/>
          <a:ext cx="6095999" cy="1280160"/>
        </p:xfrm>
        <a:graphic>
          <a:graphicData uri="http://schemas.openxmlformats.org/drawingml/2006/table">
            <a:tbl>
              <a:tblPr firstRow="1" bandRow="1">
                <a:tableStyleId>{5C22544A-7EE6-4342-B048-85BDC9FD1C3A}</a:tableStyleId>
              </a:tblPr>
              <a:tblGrid>
                <a:gridCol w="1633931"/>
                <a:gridCol w="1633931"/>
                <a:gridCol w="597103"/>
                <a:gridCol w="1115517"/>
                <a:gridCol w="1115517"/>
              </a:tblGrid>
              <a:tr h="56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Project</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Required</a:t>
                      </a:r>
                      <a:r>
                        <a:rPr lang="zh-CN" altLang="en-US" baseline="0" dirty="0" smtClean="0"/>
                        <a:t> </a:t>
                      </a:r>
                      <a:r>
                        <a:rPr lang="en-US" altLang="zh-CN" dirty="0" smtClean="0"/>
                        <a:t>Quantity </a:t>
                      </a:r>
                      <a:endParaRPr lang="zh-CN" altLang="en-US" dirty="0"/>
                    </a:p>
                  </a:txBody>
                  <a:tcPr/>
                </a:tc>
                <a:tc>
                  <a:txBody>
                    <a:bodyPr/>
                    <a:lstStyle/>
                    <a:p>
                      <a:pPr algn="ctr"/>
                      <a:r>
                        <a:rPr lang="en-US" altLang="zh-CN" dirty="0" smtClean="0"/>
                        <a:t>OK</a:t>
                      </a:r>
                      <a:endParaRPr lang="zh-CN" altLang="en-US" dirty="0"/>
                    </a:p>
                  </a:txBody>
                  <a:tcPr/>
                </a:tc>
                <a:tc>
                  <a:txBody>
                    <a:bodyPr/>
                    <a:lstStyle/>
                    <a:p>
                      <a:pPr algn="ctr"/>
                      <a:r>
                        <a:rPr lang="en-US" altLang="zh-CN" dirty="0" smtClean="0"/>
                        <a:t>Not sure</a:t>
                      </a:r>
                      <a:endParaRPr lang="zh-CN" altLang="en-US" dirty="0"/>
                    </a:p>
                  </a:txBody>
                  <a:tcPr/>
                </a:tc>
                <a:tc>
                  <a:txBody>
                    <a:bodyPr/>
                    <a:lstStyle/>
                    <a:p>
                      <a:pPr algn="ctr"/>
                      <a:r>
                        <a:rPr lang="en-US" altLang="zh-CN" dirty="0" smtClean="0"/>
                        <a:t>NOK</a:t>
                      </a:r>
                      <a:endParaRPr lang="zh-CN" altLang="en-US" dirty="0"/>
                    </a:p>
                  </a:txBody>
                  <a:tcPr/>
                </a:tc>
              </a:tr>
              <a:tr h="56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Qing Shan</a:t>
                      </a:r>
                      <a:endParaRPr lang="zh-CN" altLang="en-US" dirty="0" smtClean="0"/>
                    </a:p>
                    <a:p>
                      <a:pPr algn="ctr"/>
                      <a:endParaRPr lang="zh-CN" altLang="en-US" dirty="0"/>
                    </a:p>
                  </a:txBody>
                  <a:tcPr/>
                </a:tc>
                <a:tc>
                  <a:txBody>
                    <a:bodyPr/>
                    <a:lstStyle/>
                    <a:p>
                      <a:pPr algn="ctr"/>
                      <a:r>
                        <a:rPr lang="en-US" altLang="zh-CN" dirty="0" smtClean="0"/>
                        <a:t>20</a:t>
                      </a:r>
                      <a:endParaRPr lang="zh-CN" altLang="en-US" dirty="0"/>
                    </a:p>
                  </a:txBody>
                  <a:tcPr/>
                </a:tc>
                <a:tc>
                  <a:txBody>
                    <a:bodyPr/>
                    <a:lstStyle/>
                    <a:p>
                      <a:pPr algn="ctr"/>
                      <a:r>
                        <a:rPr lang="en-US" altLang="zh-CN" dirty="0" smtClean="0"/>
                        <a:t>11</a:t>
                      </a:r>
                      <a:endParaRPr lang="zh-CN" altLang="en-US" dirty="0"/>
                    </a:p>
                  </a:txBody>
                  <a:tcPr/>
                </a:tc>
                <a:tc>
                  <a:txBody>
                    <a:bodyPr/>
                    <a:lstStyle/>
                    <a:p>
                      <a:pPr algn="ctr"/>
                      <a:r>
                        <a:rPr lang="en-US" altLang="zh-CN" dirty="0" smtClean="0"/>
                        <a:t>4</a:t>
                      </a:r>
                      <a:endParaRPr lang="zh-CN" altLang="en-US" dirty="0"/>
                    </a:p>
                  </a:txBody>
                  <a:tcPr/>
                </a:tc>
                <a:tc>
                  <a:txBody>
                    <a:bodyPr/>
                    <a:lstStyle/>
                    <a:p>
                      <a:pPr algn="ctr"/>
                      <a:r>
                        <a:rPr lang="en-US" altLang="zh-CN" dirty="0" smtClean="0"/>
                        <a:t>5</a:t>
                      </a:r>
                      <a:endParaRPr lang="zh-CN" altLang="en-US" dirty="0"/>
                    </a:p>
                  </a:txBody>
                  <a:tcPr/>
                </a:tc>
              </a:tr>
            </a:tbl>
          </a:graphicData>
        </a:graphic>
      </p:graphicFrame>
      <p:sp>
        <p:nvSpPr>
          <p:cNvPr id="8" name="矩形 1"/>
          <p:cNvSpPr>
            <a:spLocks noChangeArrowheads="1"/>
          </p:cNvSpPr>
          <p:nvPr/>
        </p:nvSpPr>
        <p:spPr bwMode="auto">
          <a:xfrm>
            <a:off x="755576" y="4470425"/>
            <a:ext cx="738631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50000"/>
              </a:lnSpc>
              <a:spcBef>
                <a:spcPts val="600"/>
              </a:spcBef>
              <a:spcAft>
                <a:spcPts val="600"/>
              </a:spcAft>
              <a:buFont typeface="Wingdings" pitchFamily="2" charset="2"/>
              <a:buChar char="u"/>
            </a:pPr>
            <a:r>
              <a:rPr lang="en-US" altLang="zh-CN" dirty="0" smtClean="0"/>
              <a:t>For some instrumentation ,theory </a:t>
            </a:r>
            <a:r>
              <a:rPr lang="en-US" altLang="zh-CN" dirty="0"/>
              <a:t>analysis could provide reasonable confidence for survivability ,so it is unnecessary to do any qualification test on instrumentation in order to prove its </a:t>
            </a:r>
            <a:r>
              <a:rPr lang="en-US" altLang="zh-CN" dirty="0" smtClean="0"/>
              <a:t>survivability.</a:t>
            </a:r>
            <a:endParaRPr lang="en-US" altLang="zh-CN" dirty="0" smtClean="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4245352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510134" y="714374"/>
            <a:ext cx="8886402" cy="563563"/>
          </a:xfrm>
          <a:prstGeom prst="rect">
            <a:avLst/>
          </a:prstGeom>
          <a:noFill/>
          <a:ln w="9525">
            <a:noFill/>
            <a:miter lim="800000"/>
            <a:headEnd/>
            <a:tailEnd/>
          </a:ln>
        </p:spPr>
        <p:txBody>
          <a:bodyPr anchor="ctr"/>
          <a:lstStyle/>
          <a:p>
            <a:pPr>
              <a:defRPr/>
            </a:pP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3.Instrumentation survivability under Severe Accident</a:t>
            </a:r>
            <a:endPar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13" name="矩形 12"/>
          <p:cNvSpPr/>
          <p:nvPr/>
        </p:nvSpPr>
        <p:spPr>
          <a:xfrm>
            <a:off x="601538" y="1412776"/>
            <a:ext cx="2574744" cy="369332"/>
          </a:xfrm>
          <a:prstGeom prst="rect">
            <a:avLst/>
          </a:prstGeom>
        </p:spPr>
        <p:txBody>
          <a:bodyPr wrap="none">
            <a:spAutoFit/>
          </a:bodyPr>
          <a:lstStyle/>
          <a:p>
            <a:pPr algn="ctr">
              <a:lnSpc>
                <a:spcPct val="90000"/>
              </a:lnSpc>
            </a:pPr>
            <a:r>
              <a:rPr lang="en-US" altLang="zh-CN" sz="2000" dirty="0"/>
              <a:t>Part </a:t>
            </a:r>
            <a:r>
              <a:rPr lang="en-US" altLang="zh-CN" sz="2000" dirty="0" smtClean="0"/>
              <a:t>III   Conclusion</a:t>
            </a:r>
            <a:endParaRPr lang="en-US" altLang="zh-CN" sz="20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55" y="2779984"/>
            <a:ext cx="3481470" cy="2665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335" y="2779984"/>
            <a:ext cx="3742495" cy="2665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矩形 11"/>
          <p:cNvSpPr/>
          <p:nvPr/>
        </p:nvSpPr>
        <p:spPr>
          <a:xfrm>
            <a:off x="755576" y="2347936"/>
            <a:ext cx="3224024" cy="369332"/>
          </a:xfrm>
          <a:prstGeom prst="rect">
            <a:avLst/>
          </a:prstGeom>
        </p:spPr>
        <p:txBody>
          <a:bodyPr wrap="none">
            <a:spAutoFit/>
          </a:bodyPr>
          <a:lstStyle/>
          <a:p>
            <a:r>
              <a:rPr lang="en-US" altLang="zh-CN" dirty="0" smtClean="0"/>
              <a:t> Transient high </a:t>
            </a:r>
            <a:r>
              <a:rPr lang="en-US" altLang="zh-CN" dirty="0"/>
              <a:t>temperature</a:t>
            </a:r>
            <a:endParaRPr lang="zh-CN" altLang="en-US" dirty="0"/>
          </a:p>
        </p:txBody>
      </p:sp>
      <p:sp>
        <p:nvSpPr>
          <p:cNvPr id="14" name="矩形 13"/>
          <p:cNvSpPr/>
          <p:nvPr/>
        </p:nvSpPr>
        <p:spPr>
          <a:xfrm>
            <a:off x="5251383" y="2381160"/>
            <a:ext cx="3121367" cy="369332"/>
          </a:xfrm>
          <a:prstGeom prst="rect">
            <a:avLst/>
          </a:prstGeom>
        </p:spPr>
        <p:txBody>
          <a:bodyPr wrap="none">
            <a:spAutoFit/>
          </a:bodyPr>
          <a:lstStyle/>
          <a:p>
            <a:pPr algn="ctr"/>
            <a:r>
              <a:rPr lang="en-US" altLang="zh-CN" dirty="0"/>
              <a:t>Frequent high temperature</a:t>
            </a:r>
            <a:endParaRPr lang="zh-CN" altLang="en-US" dirty="0"/>
          </a:p>
        </p:txBody>
      </p:sp>
      <p:sp>
        <p:nvSpPr>
          <p:cNvPr id="15" name="矩形 14"/>
          <p:cNvSpPr/>
          <p:nvPr/>
        </p:nvSpPr>
        <p:spPr>
          <a:xfrm>
            <a:off x="1115616" y="5602014"/>
            <a:ext cx="7049797" cy="923330"/>
          </a:xfrm>
          <a:prstGeom prst="rect">
            <a:avLst/>
          </a:prstGeom>
        </p:spPr>
        <p:txBody>
          <a:bodyPr wrap="square">
            <a:spAutoFit/>
          </a:bodyPr>
          <a:lstStyle/>
          <a:p>
            <a:pPr algn="ctr">
              <a:lnSpc>
                <a:spcPct val="90000"/>
              </a:lnSpc>
            </a:pPr>
            <a:r>
              <a:rPr lang="en-US" altLang="zh-CN" sz="2000" dirty="0" smtClean="0"/>
              <a:t>How to consider </a:t>
            </a:r>
            <a:r>
              <a:rPr lang="en-US" altLang="zh-CN" sz="2000" dirty="0" smtClean="0"/>
              <a:t>about </a:t>
            </a:r>
            <a:r>
              <a:rPr lang="en-US" altLang="zh-CN" sz="2000" dirty="0" smtClean="0"/>
              <a:t>this situation?</a:t>
            </a:r>
          </a:p>
          <a:p>
            <a:pPr algn="ctr">
              <a:lnSpc>
                <a:spcPct val="90000"/>
              </a:lnSpc>
            </a:pPr>
            <a:endParaRPr lang="en-US" altLang="zh-CN" sz="2000" dirty="0"/>
          </a:p>
          <a:p>
            <a:pPr algn="ctr">
              <a:lnSpc>
                <a:spcPct val="90000"/>
              </a:lnSpc>
            </a:pPr>
            <a:endParaRPr lang="en-US" altLang="zh-CN" sz="2000" dirty="0" smtClean="0"/>
          </a:p>
        </p:txBody>
      </p:sp>
      <p:sp>
        <p:nvSpPr>
          <p:cNvPr id="16" name="矩形 15"/>
          <p:cNvSpPr/>
          <p:nvPr/>
        </p:nvSpPr>
        <p:spPr>
          <a:xfrm>
            <a:off x="574923" y="1774557"/>
            <a:ext cx="7597477" cy="369332"/>
          </a:xfrm>
          <a:prstGeom prst="rect">
            <a:avLst/>
          </a:prstGeom>
        </p:spPr>
        <p:txBody>
          <a:bodyPr wrap="square">
            <a:spAutoFit/>
          </a:bodyPr>
          <a:lstStyle/>
          <a:p>
            <a:pPr marL="285750" indent="-285750">
              <a:buFont typeface="Wingdings" pitchFamily="2" charset="2"/>
              <a:buChar char="Ø"/>
            </a:pPr>
            <a:r>
              <a:rPr lang="en-US" altLang="zh-CN" dirty="0" smtClean="0">
                <a:latin typeface="Arial Unicode MS" pitchFamily="34" charset="-122"/>
                <a:ea typeface="Arial Unicode MS" pitchFamily="34" charset="-122"/>
                <a:cs typeface="Arial Unicode MS" pitchFamily="34" charset="-122"/>
              </a:rPr>
              <a:t>Typical environment  condition</a:t>
            </a:r>
            <a:endParaRPr lang="en-US" altLang="zh-CN"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175820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510134" y="714374"/>
            <a:ext cx="8886402" cy="563563"/>
          </a:xfrm>
          <a:prstGeom prst="rect">
            <a:avLst/>
          </a:prstGeom>
          <a:noFill/>
          <a:ln w="9525">
            <a:noFill/>
            <a:miter lim="800000"/>
            <a:headEnd/>
            <a:tailEnd/>
          </a:ln>
        </p:spPr>
        <p:txBody>
          <a:bodyPr anchor="ctr"/>
          <a:lstStyle/>
          <a:p>
            <a:pPr>
              <a:defRPr/>
            </a:pP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3.Instrumentation survivability under Severe Accident</a:t>
            </a:r>
            <a:endPar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13" name="矩形 12"/>
          <p:cNvSpPr/>
          <p:nvPr/>
        </p:nvSpPr>
        <p:spPr>
          <a:xfrm>
            <a:off x="601538" y="1412776"/>
            <a:ext cx="2574744" cy="369332"/>
          </a:xfrm>
          <a:prstGeom prst="rect">
            <a:avLst/>
          </a:prstGeom>
        </p:spPr>
        <p:txBody>
          <a:bodyPr wrap="none">
            <a:spAutoFit/>
          </a:bodyPr>
          <a:lstStyle/>
          <a:p>
            <a:pPr algn="ctr">
              <a:lnSpc>
                <a:spcPct val="90000"/>
              </a:lnSpc>
            </a:pPr>
            <a:r>
              <a:rPr lang="en-US" altLang="zh-CN" sz="2000" dirty="0"/>
              <a:t>Part </a:t>
            </a:r>
            <a:r>
              <a:rPr lang="en-US" altLang="zh-CN" sz="2000" dirty="0" smtClean="0"/>
              <a:t>III   Conclusion</a:t>
            </a:r>
            <a:endParaRPr lang="en-US" altLang="zh-CN" sz="2000" dirty="0"/>
          </a:p>
        </p:txBody>
      </p:sp>
      <p:sp>
        <p:nvSpPr>
          <p:cNvPr id="16" name="矩形 15"/>
          <p:cNvSpPr/>
          <p:nvPr/>
        </p:nvSpPr>
        <p:spPr>
          <a:xfrm>
            <a:off x="623172" y="1824253"/>
            <a:ext cx="3222357" cy="400110"/>
          </a:xfrm>
          <a:prstGeom prst="rect">
            <a:avLst/>
          </a:prstGeom>
        </p:spPr>
        <p:txBody>
          <a:bodyPr wrap="none">
            <a:spAutoFit/>
          </a:bodyPr>
          <a:lstStyle/>
          <a:p>
            <a:pPr marL="342900" indent="-342900">
              <a:buFont typeface="Wingdings" pitchFamily="2" charset="2"/>
              <a:buChar char="Ø"/>
            </a:pPr>
            <a:r>
              <a:rPr lang="en-US" altLang="zh-CN" sz="2000" dirty="0" smtClean="0"/>
              <a:t>Thermal-Lag analysis </a:t>
            </a:r>
            <a:endParaRPr lang="zh-CN" altLang="en-US" sz="2000" dirty="0"/>
          </a:p>
        </p:txBody>
      </p:sp>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58" r="14342"/>
          <a:stretch>
            <a:fillRect/>
          </a:stretch>
        </p:blipFill>
        <p:spPr bwMode="auto">
          <a:xfrm>
            <a:off x="1178471" y="2973850"/>
            <a:ext cx="2135187" cy="20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27"/>
          <p:cNvSpPr>
            <a:spLocks noChangeArrowheads="1"/>
          </p:cNvSpPr>
          <p:nvPr/>
        </p:nvSpPr>
        <p:spPr bwMode="black">
          <a:xfrm>
            <a:off x="5065130" y="1645615"/>
            <a:ext cx="353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342900" indent="-342900">
              <a:buFont typeface="Wingdings" pitchFamily="2" charset="2"/>
              <a:buChar char="u"/>
            </a:pPr>
            <a:r>
              <a:rPr lang="en-US" altLang="zh-CN" sz="2000" b="1" dirty="0">
                <a:solidFill>
                  <a:srgbClr val="080808"/>
                </a:solidFill>
                <a:ea typeface="宋体" pitchFamily="2" charset="-122"/>
              </a:rPr>
              <a:t> </a:t>
            </a:r>
            <a:r>
              <a:rPr lang="en-US" altLang="zh-CN" sz="2000" b="1" dirty="0" smtClean="0">
                <a:solidFill>
                  <a:srgbClr val="080808"/>
                </a:solidFill>
                <a:ea typeface="宋体" pitchFamily="2" charset="-122"/>
              </a:rPr>
              <a:t>Thermal lag time T1</a:t>
            </a:r>
            <a:endParaRPr lang="en-US" altLang="zh-CN" sz="2000" b="1" dirty="0">
              <a:solidFill>
                <a:srgbClr val="080808"/>
              </a:solidFill>
              <a:ea typeface="宋体" pitchFamily="2" charset="-122"/>
            </a:endParaRPr>
          </a:p>
        </p:txBody>
      </p:sp>
      <p:grpSp>
        <p:nvGrpSpPr>
          <p:cNvPr id="19" name="组合 18"/>
          <p:cNvGrpSpPr/>
          <p:nvPr/>
        </p:nvGrpSpPr>
        <p:grpSpPr>
          <a:xfrm>
            <a:off x="938827" y="2564904"/>
            <a:ext cx="2737659" cy="2145349"/>
            <a:chOff x="535288" y="1967018"/>
            <a:chExt cx="3236612" cy="2542102"/>
          </a:xfrm>
        </p:grpSpPr>
        <p:cxnSp>
          <p:nvCxnSpPr>
            <p:cNvPr id="20" name="直接箭头连接符 19"/>
            <p:cNvCxnSpPr/>
            <p:nvPr/>
          </p:nvCxnSpPr>
          <p:spPr>
            <a:xfrm flipH="1">
              <a:off x="2971554" y="2480566"/>
              <a:ext cx="503794" cy="356695"/>
            </a:xfrm>
            <a:prstGeom prst="straightConnector1">
              <a:avLst/>
            </a:prstGeom>
            <a:ln>
              <a:solidFill>
                <a:srgbClr val="FF0000"/>
              </a:solidFill>
              <a:tailEnd type="stealth" w="lg" len="lg"/>
            </a:ln>
            <a:effectLst>
              <a:glow rad="101600">
                <a:srgbClr val="FF0000">
                  <a:alpha val="40000"/>
                </a:srgbClr>
              </a:glow>
              <a:outerShdw blurRad="400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cxnSp>
          <p:nvCxnSpPr>
            <p:cNvPr id="21" name="直接箭头连接符 20"/>
            <p:cNvCxnSpPr/>
            <p:nvPr/>
          </p:nvCxnSpPr>
          <p:spPr>
            <a:xfrm flipH="1">
              <a:off x="3178796" y="3438525"/>
              <a:ext cx="593104" cy="5101"/>
            </a:xfrm>
            <a:prstGeom prst="straightConnector1">
              <a:avLst/>
            </a:prstGeom>
            <a:ln>
              <a:solidFill>
                <a:srgbClr val="FF0000"/>
              </a:solidFill>
              <a:tailEnd type="stealth" w="lg" len="lg"/>
            </a:ln>
            <a:effectLst>
              <a:glow rad="101600">
                <a:srgbClr val="FF0000">
                  <a:alpha val="40000"/>
                </a:srgbClr>
              </a:glow>
              <a:outerShdw blurRad="400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cxnSp>
          <p:nvCxnSpPr>
            <p:cNvPr id="22" name="直接箭头连接符 21"/>
            <p:cNvCxnSpPr/>
            <p:nvPr/>
          </p:nvCxnSpPr>
          <p:spPr>
            <a:xfrm flipV="1">
              <a:off x="825452" y="4096681"/>
              <a:ext cx="432049" cy="360039"/>
            </a:xfrm>
            <a:prstGeom prst="straightConnector1">
              <a:avLst/>
            </a:prstGeom>
            <a:ln>
              <a:solidFill>
                <a:srgbClr val="FF0000"/>
              </a:solidFill>
              <a:tailEnd type="stealth" w="lg" len="lg"/>
            </a:ln>
            <a:effectLst>
              <a:glow rad="101600">
                <a:srgbClr val="FF0000">
                  <a:alpha val="40000"/>
                </a:srgbClr>
              </a:glow>
              <a:outerShdw blurRad="400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cxnSp>
          <p:nvCxnSpPr>
            <p:cNvPr id="23" name="直接箭头连接符 22"/>
            <p:cNvCxnSpPr/>
            <p:nvPr/>
          </p:nvCxnSpPr>
          <p:spPr>
            <a:xfrm>
              <a:off x="2111201" y="1967018"/>
              <a:ext cx="4264" cy="474246"/>
            </a:xfrm>
            <a:prstGeom prst="straightConnector1">
              <a:avLst/>
            </a:prstGeom>
            <a:ln>
              <a:solidFill>
                <a:srgbClr val="FF0000"/>
              </a:solidFill>
              <a:tailEnd type="stealth" w="lg" len="lg"/>
            </a:ln>
            <a:effectLst>
              <a:glow rad="101600">
                <a:srgbClr val="FF0000">
                  <a:alpha val="40000"/>
                </a:srgbClr>
              </a:glow>
              <a:outerShdw blurRad="400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cxnSp>
          <p:nvCxnSpPr>
            <p:cNvPr id="24" name="直接箭头连接符 23"/>
            <p:cNvCxnSpPr/>
            <p:nvPr/>
          </p:nvCxnSpPr>
          <p:spPr>
            <a:xfrm>
              <a:off x="535288" y="3450099"/>
              <a:ext cx="580328" cy="0"/>
            </a:xfrm>
            <a:prstGeom prst="straightConnector1">
              <a:avLst/>
            </a:prstGeom>
            <a:ln>
              <a:solidFill>
                <a:srgbClr val="FF0000"/>
              </a:solidFill>
              <a:tailEnd type="stealth" w="lg" len="lg"/>
            </a:ln>
            <a:effectLst>
              <a:glow rad="101600">
                <a:srgbClr val="FF0000">
                  <a:alpha val="40000"/>
                </a:srgbClr>
              </a:glow>
              <a:outerShdw blurRad="400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cxnSp>
          <p:nvCxnSpPr>
            <p:cNvPr id="25" name="直接箭头连接符 24"/>
            <p:cNvCxnSpPr/>
            <p:nvPr/>
          </p:nvCxnSpPr>
          <p:spPr>
            <a:xfrm>
              <a:off x="899592" y="2348306"/>
              <a:ext cx="506188" cy="445241"/>
            </a:xfrm>
            <a:prstGeom prst="straightConnector1">
              <a:avLst/>
            </a:prstGeom>
            <a:ln>
              <a:solidFill>
                <a:srgbClr val="FF0000"/>
              </a:solidFill>
              <a:tailEnd type="stealth" w="lg" len="lg"/>
            </a:ln>
            <a:effectLst>
              <a:glow rad="101600">
                <a:srgbClr val="FF0000">
                  <a:alpha val="40000"/>
                </a:srgbClr>
              </a:glow>
              <a:outerShdw blurRad="400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cxnSp>
          <p:nvCxnSpPr>
            <p:cNvPr id="26" name="直接箭头连接符 25"/>
            <p:cNvCxnSpPr/>
            <p:nvPr/>
          </p:nvCxnSpPr>
          <p:spPr>
            <a:xfrm flipH="1" flipV="1">
              <a:off x="2971555" y="4142490"/>
              <a:ext cx="499100" cy="366630"/>
            </a:xfrm>
            <a:prstGeom prst="straightConnector1">
              <a:avLst/>
            </a:prstGeom>
            <a:ln>
              <a:solidFill>
                <a:srgbClr val="FF0000"/>
              </a:solidFill>
              <a:tailEnd type="stealth" w="lg" len="lg"/>
            </a:ln>
            <a:effectLst>
              <a:glow rad="101600">
                <a:srgbClr val="FF0000">
                  <a:alpha val="40000"/>
                </a:srgbClr>
              </a:glow>
              <a:outerShdw blurRad="400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cxnSp>
          <p:nvCxnSpPr>
            <p:cNvPr id="27" name="直接箭头连接符 26"/>
            <p:cNvCxnSpPr/>
            <p:nvPr/>
          </p:nvCxnSpPr>
          <p:spPr>
            <a:xfrm flipH="1">
              <a:off x="2615410" y="2135777"/>
              <a:ext cx="251897" cy="425059"/>
            </a:xfrm>
            <a:prstGeom prst="straightConnector1">
              <a:avLst/>
            </a:prstGeom>
            <a:ln>
              <a:solidFill>
                <a:srgbClr val="FF0000"/>
              </a:solidFill>
              <a:tailEnd type="stealth" w="lg" len="lg"/>
            </a:ln>
            <a:effectLst>
              <a:glow rad="101600">
                <a:srgbClr val="FF0000">
                  <a:alpha val="40000"/>
                </a:srgbClr>
              </a:glow>
              <a:outerShdw blurRad="400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cxnSp>
          <p:nvCxnSpPr>
            <p:cNvPr id="28" name="直接箭头连接符 27"/>
            <p:cNvCxnSpPr/>
            <p:nvPr/>
          </p:nvCxnSpPr>
          <p:spPr>
            <a:xfrm>
              <a:off x="1549764" y="2060848"/>
              <a:ext cx="147905" cy="452247"/>
            </a:xfrm>
            <a:prstGeom prst="straightConnector1">
              <a:avLst/>
            </a:prstGeom>
            <a:ln>
              <a:solidFill>
                <a:srgbClr val="FF0000"/>
              </a:solidFill>
              <a:tailEnd type="stealth" w="lg" len="lg"/>
            </a:ln>
            <a:effectLst>
              <a:glow rad="101600">
                <a:srgbClr val="FF0000">
                  <a:alpha val="40000"/>
                </a:srgbClr>
              </a:glow>
              <a:outerShdw blurRad="400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cxnSp>
          <p:nvCxnSpPr>
            <p:cNvPr id="29" name="直接箭头连接符 28"/>
            <p:cNvCxnSpPr/>
            <p:nvPr/>
          </p:nvCxnSpPr>
          <p:spPr>
            <a:xfrm>
              <a:off x="535288" y="2837261"/>
              <a:ext cx="607762" cy="290957"/>
            </a:xfrm>
            <a:prstGeom prst="straightConnector1">
              <a:avLst/>
            </a:prstGeom>
            <a:ln>
              <a:solidFill>
                <a:srgbClr val="FF0000"/>
              </a:solidFill>
              <a:tailEnd type="stealth" w="lg" len="lg"/>
            </a:ln>
            <a:effectLst>
              <a:glow rad="101600">
                <a:srgbClr val="FF0000">
                  <a:alpha val="40000"/>
                </a:srgbClr>
              </a:glow>
              <a:outerShdw blurRad="400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cxnSp>
          <p:nvCxnSpPr>
            <p:cNvPr id="30" name="直接箭头连接符 29"/>
            <p:cNvCxnSpPr/>
            <p:nvPr/>
          </p:nvCxnSpPr>
          <p:spPr>
            <a:xfrm flipH="1">
              <a:off x="3077747" y="2924944"/>
              <a:ext cx="593104" cy="208375"/>
            </a:xfrm>
            <a:prstGeom prst="straightConnector1">
              <a:avLst/>
            </a:prstGeom>
            <a:ln>
              <a:solidFill>
                <a:srgbClr val="FF0000"/>
              </a:solidFill>
              <a:tailEnd type="stealth" w="lg" len="lg"/>
            </a:ln>
            <a:effectLst>
              <a:glow rad="101600">
                <a:srgbClr val="FF0000">
                  <a:alpha val="40000"/>
                </a:srgbClr>
              </a:glow>
              <a:outerShdw blurRad="400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cxnSp>
          <p:nvCxnSpPr>
            <p:cNvPr id="31" name="直接箭头连接符 30"/>
            <p:cNvCxnSpPr/>
            <p:nvPr/>
          </p:nvCxnSpPr>
          <p:spPr>
            <a:xfrm flipV="1">
              <a:off x="569912" y="3791264"/>
              <a:ext cx="545905" cy="259876"/>
            </a:xfrm>
            <a:prstGeom prst="straightConnector1">
              <a:avLst/>
            </a:prstGeom>
            <a:ln>
              <a:solidFill>
                <a:srgbClr val="FF0000"/>
              </a:solidFill>
              <a:tailEnd type="stealth" w="lg" len="lg"/>
            </a:ln>
            <a:effectLst>
              <a:glow rad="101600">
                <a:srgbClr val="FF0000">
                  <a:alpha val="40000"/>
                </a:srgbClr>
              </a:glow>
              <a:outerShdw blurRad="400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cxnSp>
          <p:nvCxnSpPr>
            <p:cNvPr id="32" name="直接箭头连接符 31"/>
            <p:cNvCxnSpPr/>
            <p:nvPr/>
          </p:nvCxnSpPr>
          <p:spPr>
            <a:xfrm flipH="1" flipV="1">
              <a:off x="3211426" y="3894025"/>
              <a:ext cx="499101" cy="314230"/>
            </a:xfrm>
            <a:prstGeom prst="straightConnector1">
              <a:avLst/>
            </a:prstGeom>
            <a:ln>
              <a:solidFill>
                <a:srgbClr val="FF0000"/>
              </a:solidFill>
              <a:tailEnd type="stealth" w="lg" len="lg"/>
            </a:ln>
            <a:effectLst>
              <a:glow rad="101600">
                <a:srgbClr val="FF0000">
                  <a:alpha val="40000"/>
                </a:srgbClr>
              </a:glow>
              <a:outerShdw blurRad="400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grpSp>
      <p:sp>
        <p:nvSpPr>
          <p:cNvPr id="33" name="Rectangle 27"/>
          <p:cNvSpPr>
            <a:spLocks noChangeArrowheads="1"/>
          </p:cNvSpPr>
          <p:nvPr/>
        </p:nvSpPr>
        <p:spPr bwMode="black">
          <a:xfrm>
            <a:off x="5069297" y="2124071"/>
            <a:ext cx="2963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342900" indent="-342900">
              <a:buFont typeface="Wingdings" pitchFamily="2" charset="2"/>
              <a:buChar char="u"/>
            </a:pPr>
            <a:r>
              <a:rPr lang="en-US" altLang="zh-CN" sz="2000" b="1" dirty="0">
                <a:solidFill>
                  <a:srgbClr val="080808"/>
                </a:solidFill>
                <a:ea typeface="宋体" pitchFamily="2" charset="-122"/>
              </a:rPr>
              <a:t> </a:t>
            </a:r>
            <a:r>
              <a:rPr lang="en-US" altLang="zh-CN" sz="2000" b="1" dirty="0" smtClean="0">
                <a:solidFill>
                  <a:srgbClr val="080808"/>
                </a:solidFill>
                <a:ea typeface="宋体" pitchFamily="2" charset="-122"/>
              </a:rPr>
              <a:t>Duration </a:t>
            </a:r>
            <a:r>
              <a:rPr lang="en-US" altLang="zh-CN" sz="2000" b="1" dirty="0" smtClean="0">
                <a:solidFill>
                  <a:srgbClr val="080808"/>
                </a:solidFill>
                <a:ea typeface="宋体" pitchFamily="2" charset="-122"/>
              </a:rPr>
              <a:t>time T2</a:t>
            </a:r>
            <a:endParaRPr lang="en-US" altLang="zh-CN" sz="2000" b="1" dirty="0">
              <a:solidFill>
                <a:srgbClr val="080808"/>
              </a:solidFill>
              <a:ea typeface="宋体" pitchFamily="2" charset="-122"/>
            </a:endParaRPr>
          </a:p>
        </p:txBody>
      </p:sp>
      <p:sp>
        <p:nvSpPr>
          <p:cNvPr id="34" name="等腰三角形 33"/>
          <p:cNvSpPr/>
          <p:nvPr/>
        </p:nvSpPr>
        <p:spPr>
          <a:xfrm>
            <a:off x="6371575" y="4029849"/>
            <a:ext cx="283197" cy="283197"/>
          </a:xfrm>
          <a:prstGeom prst="triangle">
            <a:avLst/>
          </a:prstGeom>
          <a:solidFill>
            <a:schemeClr val="accent1">
              <a:lumMod val="75000"/>
            </a:schemeClr>
          </a:solidFill>
        </p:spPr>
        <p:style>
          <a:lnRef idx="0">
            <a:schemeClr val="accent5"/>
          </a:lnRef>
          <a:fillRef idx="3">
            <a:schemeClr val="accent5"/>
          </a:fillRef>
          <a:effectRef idx="3">
            <a:schemeClr val="accent5"/>
          </a:effectRef>
          <a:fontRef idx="minor">
            <a:schemeClr val="dk1">
              <a:hueOff val="0"/>
              <a:satOff val="0"/>
              <a:lumOff val="0"/>
              <a:alphaOff val="0"/>
            </a:schemeClr>
          </a:fontRef>
        </p:style>
      </p:sp>
      <p:sp>
        <p:nvSpPr>
          <p:cNvPr id="35" name="矩形 34"/>
          <p:cNvSpPr/>
          <p:nvPr/>
        </p:nvSpPr>
        <p:spPr>
          <a:xfrm>
            <a:off x="5663581" y="3911283"/>
            <a:ext cx="1699185" cy="114789"/>
          </a:xfrm>
          <a:prstGeom prst="rect">
            <a:avLst/>
          </a:prstGeom>
          <a:solidFill>
            <a:schemeClr val="accent4">
              <a:lumMod val="75000"/>
            </a:schemeClr>
          </a:solidFill>
        </p:spPr>
        <p:style>
          <a:lnRef idx="0">
            <a:schemeClr val="accent4"/>
          </a:lnRef>
          <a:fillRef idx="3">
            <a:schemeClr val="accent4"/>
          </a:fillRef>
          <a:effectRef idx="3">
            <a:schemeClr val="accent4"/>
          </a:effectRef>
          <a:fontRef idx="minor">
            <a:schemeClr val="dk1">
              <a:hueOff val="0"/>
              <a:satOff val="0"/>
              <a:lumOff val="0"/>
              <a:alphaOff val="0"/>
            </a:schemeClr>
          </a:fontRef>
        </p:style>
      </p:sp>
      <p:sp>
        <p:nvSpPr>
          <p:cNvPr id="2" name="矩形 1"/>
          <p:cNvSpPr/>
          <p:nvPr/>
        </p:nvSpPr>
        <p:spPr>
          <a:xfrm>
            <a:off x="5694066" y="3465681"/>
            <a:ext cx="554960" cy="400110"/>
          </a:xfrm>
          <a:prstGeom prst="rect">
            <a:avLst/>
          </a:prstGeom>
        </p:spPr>
        <p:txBody>
          <a:bodyPr wrap="none">
            <a:spAutoFit/>
          </a:bodyPr>
          <a:lstStyle/>
          <a:p>
            <a:r>
              <a:rPr lang="en-US" altLang="zh-CN" sz="2000" dirty="0" smtClean="0">
                <a:effectLst>
                  <a:outerShdw blurRad="38100" dist="38100" dir="2700000" algn="tl">
                    <a:srgbClr val="000000">
                      <a:alpha val="43137"/>
                    </a:srgbClr>
                  </a:outerShdw>
                </a:effectLst>
              </a:rPr>
              <a:t>T1 </a:t>
            </a:r>
            <a:endParaRPr lang="zh-CN" altLang="en-US" sz="2000" dirty="0">
              <a:effectLst>
                <a:outerShdw blurRad="38100" dist="38100" dir="2700000" algn="tl">
                  <a:srgbClr val="000000">
                    <a:alpha val="43137"/>
                  </a:srgbClr>
                </a:outerShdw>
              </a:effectLst>
            </a:endParaRPr>
          </a:p>
        </p:txBody>
      </p:sp>
      <p:sp>
        <p:nvSpPr>
          <p:cNvPr id="36" name="矩形 35"/>
          <p:cNvSpPr/>
          <p:nvPr/>
        </p:nvSpPr>
        <p:spPr>
          <a:xfrm>
            <a:off x="6782198" y="3467308"/>
            <a:ext cx="554960" cy="400110"/>
          </a:xfrm>
          <a:prstGeom prst="rect">
            <a:avLst/>
          </a:prstGeom>
        </p:spPr>
        <p:txBody>
          <a:bodyPr wrap="none">
            <a:spAutoFit/>
          </a:bodyPr>
          <a:lstStyle/>
          <a:p>
            <a:r>
              <a:rPr lang="en-US" altLang="zh-CN" sz="2000" dirty="0" smtClean="0">
                <a:effectLst>
                  <a:outerShdw blurRad="38100" dist="38100" dir="2700000" algn="tl">
                    <a:srgbClr val="000000">
                      <a:alpha val="43137"/>
                    </a:srgbClr>
                  </a:outerShdw>
                </a:effectLst>
              </a:rPr>
              <a:t>T2 </a:t>
            </a:r>
            <a:endParaRPr lang="zh-CN" altLang="en-US" sz="2000" dirty="0">
              <a:effectLst>
                <a:outerShdw blurRad="38100" dist="38100" dir="2700000" algn="tl">
                  <a:srgbClr val="000000">
                    <a:alpha val="43137"/>
                  </a:srgbClr>
                </a:outerShdw>
              </a:effectLst>
            </a:endParaRPr>
          </a:p>
        </p:txBody>
      </p:sp>
      <p:sp>
        <p:nvSpPr>
          <p:cNvPr id="37" name="矩形 36"/>
          <p:cNvSpPr/>
          <p:nvPr/>
        </p:nvSpPr>
        <p:spPr>
          <a:xfrm>
            <a:off x="6307027" y="3454938"/>
            <a:ext cx="412292" cy="400110"/>
          </a:xfrm>
          <a:prstGeom prst="rect">
            <a:avLst/>
          </a:prstGeom>
        </p:spPr>
        <p:txBody>
          <a:bodyPr wrap="none">
            <a:spAutoFit/>
          </a:bodyPr>
          <a:lstStyle/>
          <a:p>
            <a:r>
              <a:rPr lang="en-US" altLang="zh-CN" sz="2000" dirty="0" smtClean="0">
                <a:effectLst>
                  <a:outerShdw blurRad="38100" dist="38100" dir="2700000" algn="tl">
                    <a:srgbClr val="000000">
                      <a:alpha val="43137"/>
                    </a:srgbClr>
                  </a:outerShdw>
                </a:effectLst>
              </a:rPr>
              <a:t>? </a:t>
            </a:r>
            <a:endParaRPr lang="zh-CN" alt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771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9"/>
                                        </p:tgtEl>
                                      </p:cBhvr>
                                      <p:by x="50000" y="50000"/>
                                    </p:animScale>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510134" y="714374"/>
            <a:ext cx="8886402" cy="563563"/>
          </a:xfrm>
          <a:prstGeom prst="rect">
            <a:avLst/>
          </a:prstGeom>
          <a:noFill/>
          <a:ln w="9525">
            <a:noFill/>
            <a:miter lim="800000"/>
            <a:headEnd/>
            <a:tailEnd/>
          </a:ln>
        </p:spPr>
        <p:txBody>
          <a:bodyPr anchor="ctr"/>
          <a:lstStyle/>
          <a:p>
            <a:pPr>
              <a:defRPr/>
            </a:pP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3.Instrumentation survivability under Severe Accident</a:t>
            </a:r>
            <a:endPar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13" name="矩形 12"/>
          <p:cNvSpPr/>
          <p:nvPr/>
        </p:nvSpPr>
        <p:spPr>
          <a:xfrm>
            <a:off x="601538" y="1412776"/>
            <a:ext cx="2574744" cy="369332"/>
          </a:xfrm>
          <a:prstGeom prst="rect">
            <a:avLst/>
          </a:prstGeom>
        </p:spPr>
        <p:txBody>
          <a:bodyPr wrap="none">
            <a:spAutoFit/>
          </a:bodyPr>
          <a:lstStyle/>
          <a:p>
            <a:pPr algn="ctr">
              <a:lnSpc>
                <a:spcPct val="90000"/>
              </a:lnSpc>
            </a:pPr>
            <a:r>
              <a:rPr lang="en-US" altLang="zh-CN" sz="2000" dirty="0"/>
              <a:t>Part </a:t>
            </a:r>
            <a:r>
              <a:rPr lang="en-US" altLang="zh-CN" sz="2000" dirty="0" smtClean="0"/>
              <a:t>III   Conclusion</a:t>
            </a:r>
            <a:endParaRPr lang="en-US" altLang="zh-CN" sz="2000" dirty="0"/>
          </a:p>
        </p:txBody>
      </p:sp>
      <p:sp>
        <p:nvSpPr>
          <p:cNvPr id="8" name="矩形 7"/>
          <p:cNvSpPr/>
          <p:nvPr/>
        </p:nvSpPr>
        <p:spPr>
          <a:xfrm>
            <a:off x="510134" y="1988840"/>
            <a:ext cx="8574088" cy="2046714"/>
          </a:xfrm>
          <a:prstGeom prst="rect">
            <a:avLst/>
          </a:prstGeom>
        </p:spPr>
        <p:txBody>
          <a:bodyPr wrap="square">
            <a:spAutoFit/>
          </a:bodyPr>
          <a:lstStyle/>
          <a:p>
            <a:pPr marL="285750" indent="-285750">
              <a:lnSpc>
                <a:spcPct val="150000"/>
              </a:lnSpc>
              <a:buFont typeface="Wingdings" pitchFamily="2" charset="2"/>
              <a:buChar char="u"/>
            </a:pPr>
            <a:r>
              <a:rPr lang="en-US" altLang="zh-CN" dirty="0" smtClean="0">
                <a:latin typeface="Arial Unicode MS" pitchFamily="34" charset="-122"/>
                <a:ea typeface="Arial Unicode MS" pitchFamily="34" charset="-122"/>
                <a:cs typeface="Arial Unicode MS" pitchFamily="34" charset="-122"/>
              </a:rPr>
              <a:t>Due to limitation of theory assessment ,survivability of some instrumentation remain in doubt.</a:t>
            </a:r>
          </a:p>
          <a:p>
            <a:endParaRPr lang="en-US" altLang="zh-CN" dirty="0" smtClean="0">
              <a:latin typeface="Arial Unicode MS" pitchFamily="34" charset="-122"/>
              <a:ea typeface="Arial Unicode MS" pitchFamily="34" charset="-122"/>
              <a:cs typeface="Arial Unicode MS" pitchFamily="34" charset="-122"/>
            </a:endParaRPr>
          </a:p>
          <a:p>
            <a:pPr lvl="1">
              <a:lnSpc>
                <a:spcPct val="150000"/>
              </a:lnSpc>
              <a:spcBef>
                <a:spcPts val="600"/>
              </a:spcBef>
              <a:spcAft>
                <a:spcPts val="600"/>
              </a:spcAft>
            </a:pPr>
            <a:endParaRPr lang="en-US" altLang="zh-CN" dirty="0" smtClean="0"/>
          </a:p>
          <a:p>
            <a:pPr marL="742950" lvl="1" indent="-285750">
              <a:buFont typeface="Wingdings" pitchFamily="2" charset="2"/>
              <a:buChar char="u"/>
            </a:pPr>
            <a:endParaRPr lang="zh-CN" altLang="en-US" dirty="0"/>
          </a:p>
        </p:txBody>
      </p:sp>
    </p:spTree>
    <p:extLst>
      <p:ext uri="{BB962C8B-B14F-4D97-AF65-F5344CB8AC3E}">
        <p14:creationId xmlns:p14="http://schemas.microsoft.com/office/powerpoint/2010/main" val="4041461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569912" y="714375"/>
            <a:ext cx="8826624" cy="563563"/>
          </a:xfrm>
          <a:prstGeom prst="rect">
            <a:avLst/>
          </a:prstGeom>
          <a:noFill/>
          <a:ln w="9525">
            <a:noFill/>
            <a:miter lim="800000"/>
            <a:headEnd/>
            <a:tailEnd/>
          </a:ln>
        </p:spPr>
        <p:txBody>
          <a:bodyPr anchor="ctr"/>
          <a:lstStyle/>
          <a:p>
            <a:pPr eaLnBrk="0" hangingPunct="0"/>
            <a:r>
              <a:rPr lang="en-US" altLang="zh-CN" sz="24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4.Qualification Test  </a:t>
            </a:r>
            <a:r>
              <a:rPr lang="en-US" altLang="zh-CN" sz="24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based on Severe Accident</a:t>
            </a:r>
            <a:endParaRPr lang="en-US" altLang="zh-CN" sz="2400" dirty="0">
              <a:solidFill>
                <a:schemeClr val="bg1"/>
              </a:solidFill>
            </a:endParaRPr>
          </a:p>
        </p:txBody>
      </p:sp>
      <p:sp>
        <p:nvSpPr>
          <p:cNvPr id="66" name="Freeform 3"/>
          <p:cNvSpPr>
            <a:spLocks/>
          </p:cNvSpPr>
          <p:nvPr/>
        </p:nvSpPr>
        <p:spPr bwMode="gray">
          <a:xfrm>
            <a:off x="368949" y="3567722"/>
            <a:ext cx="8305800" cy="2971800"/>
          </a:xfrm>
          <a:custGeom>
            <a:avLst/>
            <a:gdLst>
              <a:gd name="T0" fmla="*/ 0 w 5016"/>
              <a:gd name="T1" fmla="*/ 2950723 h 2256"/>
              <a:gd name="T2" fmla="*/ 1857876 w 5016"/>
              <a:gd name="T3" fmla="*/ 924736 h 2256"/>
              <a:gd name="T4" fmla="*/ 1609497 w 5016"/>
              <a:gd name="T5" fmla="*/ 980062 h 2256"/>
              <a:gd name="T6" fmla="*/ 1887682 w 5016"/>
              <a:gd name="T7" fmla="*/ 576972 h 2256"/>
              <a:gd name="T8" fmla="*/ 2354635 w 5016"/>
              <a:gd name="T9" fmla="*/ 845698 h 2256"/>
              <a:gd name="T10" fmla="*/ 2106255 w 5016"/>
              <a:gd name="T11" fmla="*/ 885217 h 2256"/>
              <a:gd name="T12" fmla="*/ 3258734 w 5016"/>
              <a:gd name="T13" fmla="*/ 1691397 h 2256"/>
              <a:gd name="T14" fmla="*/ 4083354 w 5016"/>
              <a:gd name="T15" fmla="*/ 418897 h 2256"/>
              <a:gd name="T16" fmla="*/ 3775364 w 5016"/>
              <a:gd name="T17" fmla="*/ 418897 h 2256"/>
              <a:gd name="T18" fmla="*/ 4301927 w 5016"/>
              <a:gd name="T19" fmla="*/ 0 h 2256"/>
              <a:gd name="T20" fmla="*/ 4798686 w 5016"/>
              <a:gd name="T21" fmla="*/ 434705 h 2256"/>
              <a:gd name="T22" fmla="*/ 4510566 w 5016"/>
              <a:gd name="T23" fmla="*/ 426801 h 2256"/>
              <a:gd name="T24" fmla="*/ 5315314 w 5016"/>
              <a:gd name="T25" fmla="*/ 1715108 h 2256"/>
              <a:gd name="T26" fmla="*/ 6408182 w 5016"/>
              <a:gd name="T27" fmla="*/ 861506 h 2256"/>
              <a:gd name="T28" fmla="*/ 6129998 w 5016"/>
              <a:gd name="T29" fmla="*/ 845698 h 2256"/>
              <a:gd name="T30" fmla="*/ 6596950 w 5016"/>
              <a:gd name="T31" fmla="*/ 553261 h 2256"/>
              <a:gd name="T32" fmla="*/ 6924812 w 5016"/>
              <a:gd name="T33" fmla="*/ 893121 h 2256"/>
              <a:gd name="T34" fmla="*/ 6666496 w 5016"/>
              <a:gd name="T35" fmla="*/ 885217 h 2256"/>
              <a:gd name="T36" fmla="*/ 8305800 w 5016"/>
              <a:gd name="T37" fmla="*/ 2930964 h 2256"/>
              <a:gd name="T38" fmla="*/ 0 w 5016"/>
              <a:gd name="T39" fmla="*/ 2950723 h 22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16"/>
              <a:gd name="T61" fmla="*/ 0 h 2256"/>
              <a:gd name="T62" fmla="*/ 5016 w 5016"/>
              <a:gd name="T63" fmla="*/ 2256 h 22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16" h="2256">
                <a:moveTo>
                  <a:pt x="0" y="2240"/>
                </a:moveTo>
                <a:cubicBezTo>
                  <a:pt x="276" y="2109"/>
                  <a:pt x="1182" y="1474"/>
                  <a:pt x="1122" y="702"/>
                </a:cubicBezTo>
                <a:lnTo>
                  <a:pt x="972" y="744"/>
                </a:lnTo>
                <a:cubicBezTo>
                  <a:pt x="988" y="702"/>
                  <a:pt x="1140" y="436"/>
                  <a:pt x="1140" y="438"/>
                </a:cubicBezTo>
                <a:lnTo>
                  <a:pt x="1422" y="642"/>
                </a:lnTo>
                <a:cubicBezTo>
                  <a:pt x="1422" y="642"/>
                  <a:pt x="1260" y="672"/>
                  <a:pt x="1272" y="672"/>
                </a:cubicBezTo>
                <a:cubicBezTo>
                  <a:pt x="1428" y="1008"/>
                  <a:pt x="1620" y="1350"/>
                  <a:pt x="1968" y="1284"/>
                </a:cubicBezTo>
                <a:cubicBezTo>
                  <a:pt x="2316" y="1218"/>
                  <a:pt x="2460" y="576"/>
                  <a:pt x="2466" y="318"/>
                </a:cubicBezTo>
                <a:lnTo>
                  <a:pt x="2280" y="318"/>
                </a:lnTo>
                <a:lnTo>
                  <a:pt x="2598" y="0"/>
                </a:lnTo>
                <a:lnTo>
                  <a:pt x="2898" y="330"/>
                </a:lnTo>
                <a:lnTo>
                  <a:pt x="2724" y="324"/>
                </a:lnTo>
                <a:cubicBezTo>
                  <a:pt x="2724" y="325"/>
                  <a:pt x="2760" y="1284"/>
                  <a:pt x="3210" y="1302"/>
                </a:cubicBezTo>
                <a:cubicBezTo>
                  <a:pt x="3660" y="1320"/>
                  <a:pt x="3816" y="912"/>
                  <a:pt x="3870" y="654"/>
                </a:cubicBezTo>
                <a:lnTo>
                  <a:pt x="3702" y="642"/>
                </a:lnTo>
                <a:lnTo>
                  <a:pt x="3984" y="420"/>
                </a:lnTo>
                <a:lnTo>
                  <a:pt x="4182" y="678"/>
                </a:lnTo>
                <a:lnTo>
                  <a:pt x="4026" y="672"/>
                </a:lnTo>
                <a:cubicBezTo>
                  <a:pt x="4032" y="678"/>
                  <a:pt x="3960" y="1862"/>
                  <a:pt x="5016" y="2225"/>
                </a:cubicBezTo>
                <a:cubicBezTo>
                  <a:pt x="3438" y="2232"/>
                  <a:pt x="1092" y="2256"/>
                  <a:pt x="0" y="2240"/>
                </a:cubicBezTo>
                <a:close/>
              </a:path>
            </a:pathLst>
          </a:custGeom>
          <a:gradFill rotWithShape="1">
            <a:gsLst>
              <a:gs pos="0">
                <a:srgbClr val="C0C0C0"/>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pic>
        <p:nvPicPr>
          <p:cNvPr id="67" name="Picture 4"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41812" y="2028436"/>
            <a:ext cx="1498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Oval 5"/>
          <p:cNvSpPr>
            <a:spLocks noChangeArrowheads="1"/>
          </p:cNvSpPr>
          <p:nvPr/>
        </p:nvSpPr>
        <p:spPr bwMode="gray">
          <a:xfrm>
            <a:off x="3941812" y="2028436"/>
            <a:ext cx="1489075" cy="1487488"/>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9525" algn="ctr">
            <a:no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zh-CN">
              <a:ea typeface="宋体" pitchFamily="2" charset="-122"/>
            </a:endParaRPr>
          </a:p>
        </p:txBody>
      </p:sp>
      <p:sp>
        <p:nvSpPr>
          <p:cNvPr id="69" name="Freeform 6"/>
          <p:cNvSpPr>
            <a:spLocks/>
          </p:cNvSpPr>
          <p:nvPr/>
        </p:nvSpPr>
        <p:spPr bwMode="gray">
          <a:xfrm>
            <a:off x="4095799" y="2058599"/>
            <a:ext cx="1169988" cy="515937"/>
          </a:xfrm>
          <a:custGeom>
            <a:avLst/>
            <a:gdLst>
              <a:gd name="T0" fmla="*/ 1152274 w 1321"/>
              <a:gd name="T1" fmla="*/ 290577 h 712"/>
              <a:gd name="T2" fmla="*/ 1166445 w 1321"/>
              <a:gd name="T3" fmla="*/ 320287 h 712"/>
              <a:gd name="T4" fmla="*/ 1169988 w 1321"/>
              <a:gd name="T5" fmla="*/ 348547 h 712"/>
              <a:gd name="T6" fmla="*/ 1164674 w 1321"/>
              <a:gd name="T7" fmla="*/ 373909 h 712"/>
              <a:gd name="T8" fmla="*/ 1149617 w 1321"/>
              <a:gd name="T9" fmla="*/ 398547 h 712"/>
              <a:gd name="T10" fmla="*/ 1126590 w 1321"/>
              <a:gd name="T11" fmla="*/ 419561 h 712"/>
              <a:gd name="T12" fmla="*/ 1097362 w 1321"/>
              <a:gd name="T13" fmla="*/ 437677 h 712"/>
              <a:gd name="T14" fmla="*/ 1059278 w 1321"/>
              <a:gd name="T15" fmla="*/ 455068 h 712"/>
              <a:gd name="T16" fmla="*/ 1015879 w 1321"/>
              <a:gd name="T17" fmla="*/ 470285 h 712"/>
              <a:gd name="T18" fmla="*/ 967167 w 1321"/>
              <a:gd name="T19" fmla="*/ 483329 h 712"/>
              <a:gd name="T20" fmla="*/ 913140 w 1321"/>
              <a:gd name="T21" fmla="*/ 494923 h 712"/>
              <a:gd name="T22" fmla="*/ 856456 w 1321"/>
              <a:gd name="T23" fmla="*/ 502894 h 712"/>
              <a:gd name="T24" fmla="*/ 793572 w 1321"/>
              <a:gd name="T25" fmla="*/ 510140 h 712"/>
              <a:gd name="T26" fmla="*/ 729803 w 1321"/>
              <a:gd name="T27" fmla="*/ 514488 h 712"/>
              <a:gd name="T28" fmla="*/ 704118 w 1321"/>
              <a:gd name="T29" fmla="*/ 515937 h 712"/>
              <a:gd name="T30" fmla="*/ 421585 w 1321"/>
              <a:gd name="T31" fmla="*/ 515937 h 712"/>
              <a:gd name="T32" fmla="*/ 418043 w 1321"/>
              <a:gd name="T33" fmla="*/ 515937 h 712"/>
              <a:gd name="T34" fmla="*/ 362245 w 1321"/>
              <a:gd name="T35" fmla="*/ 513038 h 712"/>
              <a:gd name="T36" fmla="*/ 308218 w 1321"/>
              <a:gd name="T37" fmla="*/ 510140 h 712"/>
              <a:gd name="T38" fmla="*/ 256848 w 1321"/>
              <a:gd name="T39" fmla="*/ 504343 h 712"/>
              <a:gd name="T40" fmla="*/ 208136 w 1321"/>
              <a:gd name="T41" fmla="*/ 499271 h 712"/>
              <a:gd name="T42" fmla="*/ 164737 w 1321"/>
              <a:gd name="T43" fmla="*/ 490575 h 712"/>
              <a:gd name="T44" fmla="*/ 124881 w 1321"/>
              <a:gd name="T45" fmla="*/ 480430 h 712"/>
              <a:gd name="T46" fmla="*/ 90340 w 1321"/>
              <a:gd name="T47" fmla="*/ 469561 h 712"/>
              <a:gd name="T48" fmla="*/ 59341 w 1321"/>
              <a:gd name="T49" fmla="*/ 456517 h 712"/>
              <a:gd name="T50" fmla="*/ 34542 w 1321"/>
              <a:gd name="T51" fmla="*/ 440575 h 712"/>
              <a:gd name="T52" fmla="*/ 15942 w 1321"/>
              <a:gd name="T53" fmla="*/ 422460 h 712"/>
              <a:gd name="T54" fmla="*/ 5314 w 1321"/>
              <a:gd name="T55" fmla="*/ 401445 h 712"/>
              <a:gd name="T56" fmla="*/ 0 w 1321"/>
              <a:gd name="T57" fmla="*/ 379706 h 712"/>
              <a:gd name="T58" fmla="*/ 0 w 1321"/>
              <a:gd name="T59" fmla="*/ 376808 h 712"/>
              <a:gd name="T60" fmla="*/ 3543 w 1321"/>
              <a:gd name="T61" fmla="*/ 352895 h 712"/>
              <a:gd name="T62" fmla="*/ 14171 w 1321"/>
              <a:gd name="T63" fmla="*/ 323185 h 712"/>
              <a:gd name="T64" fmla="*/ 45170 w 1321"/>
              <a:gd name="T65" fmla="*/ 268113 h 712"/>
              <a:gd name="T66" fmla="*/ 83254 w 1321"/>
              <a:gd name="T67" fmla="*/ 216665 h 712"/>
              <a:gd name="T68" fmla="*/ 130195 w 1321"/>
              <a:gd name="T69" fmla="*/ 170288 h 712"/>
              <a:gd name="T70" fmla="*/ 180679 w 1321"/>
              <a:gd name="T71" fmla="*/ 127535 h 712"/>
              <a:gd name="T72" fmla="*/ 239135 w 1321"/>
              <a:gd name="T73" fmla="*/ 90579 h 712"/>
              <a:gd name="T74" fmla="*/ 302018 w 1321"/>
              <a:gd name="T75" fmla="*/ 59420 h 712"/>
              <a:gd name="T76" fmla="*/ 367559 w 1321"/>
              <a:gd name="T77" fmla="*/ 34058 h 712"/>
              <a:gd name="T78" fmla="*/ 440185 w 1321"/>
              <a:gd name="T79" fmla="*/ 15217 h 712"/>
              <a:gd name="T80" fmla="*/ 514582 w 1321"/>
              <a:gd name="T81" fmla="*/ 4348 h 712"/>
              <a:gd name="T82" fmla="*/ 590751 w 1321"/>
              <a:gd name="T83" fmla="*/ 0 h 712"/>
              <a:gd name="T84" fmla="*/ 590751 w 1321"/>
              <a:gd name="T85" fmla="*/ 0 h 712"/>
              <a:gd name="T86" fmla="*/ 672234 w 1321"/>
              <a:gd name="T87" fmla="*/ 4348 h 712"/>
              <a:gd name="T88" fmla="*/ 750174 w 1321"/>
              <a:gd name="T89" fmla="*/ 16667 h 712"/>
              <a:gd name="T90" fmla="*/ 825457 w 1321"/>
              <a:gd name="T91" fmla="*/ 38405 h 712"/>
              <a:gd name="T92" fmla="*/ 894540 w 1321"/>
              <a:gd name="T93" fmla="*/ 65217 h 712"/>
              <a:gd name="T94" fmla="*/ 958310 w 1321"/>
              <a:gd name="T95" fmla="*/ 99274 h 712"/>
              <a:gd name="T96" fmla="*/ 1017650 w 1321"/>
              <a:gd name="T97" fmla="*/ 140578 h 712"/>
              <a:gd name="T98" fmla="*/ 1069906 w 1321"/>
              <a:gd name="T99" fmla="*/ 185505 h 712"/>
              <a:gd name="T100" fmla="*/ 1114190 w 1321"/>
              <a:gd name="T101" fmla="*/ 235505 h 712"/>
              <a:gd name="T102" fmla="*/ 1152274 w 1321"/>
              <a:gd name="T103" fmla="*/ 290577 h 712"/>
              <a:gd name="T104" fmla="*/ 1152274 w 1321"/>
              <a:gd name="T105" fmla="*/ 29057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99">
                  <a:alpha val="17998"/>
                </a:srgbClr>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nvGrpSpPr>
          <p:cNvPr id="70" name="Group 7"/>
          <p:cNvGrpSpPr>
            <a:grpSpLocks/>
          </p:cNvGrpSpPr>
          <p:nvPr/>
        </p:nvGrpSpPr>
        <p:grpSpPr bwMode="auto">
          <a:xfrm>
            <a:off x="4046587" y="3222236"/>
            <a:ext cx="1312862" cy="247650"/>
            <a:chOff x="2462" y="1872"/>
            <a:chExt cx="827" cy="156"/>
          </a:xfrm>
        </p:grpSpPr>
        <p:grpSp>
          <p:nvGrpSpPr>
            <p:cNvPr id="71" name="Group 8"/>
            <p:cNvGrpSpPr>
              <a:grpSpLocks/>
            </p:cNvGrpSpPr>
            <p:nvPr/>
          </p:nvGrpSpPr>
          <p:grpSpPr bwMode="auto">
            <a:xfrm rot="-1297425" flipH="1" flipV="1">
              <a:off x="2608" y="1872"/>
              <a:ext cx="681" cy="150"/>
              <a:chOff x="1565" y="2568"/>
              <a:chExt cx="1118" cy="279"/>
            </a:xfrm>
          </p:grpSpPr>
          <p:sp>
            <p:nvSpPr>
              <p:cNvPr id="77" name="AutoShape 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78" name="AutoShape 1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79" name="AutoShape 1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80" name="AutoShape 1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grpSp>
        <p:grpSp>
          <p:nvGrpSpPr>
            <p:cNvPr id="72" name="Group 13"/>
            <p:cNvGrpSpPr>
              <a:grpSpLocks/>
            </p:cNvGrpSpPr>
            <p:nvPr/>
          </p:nvGrpSpPr>
          <p:grpSpPr bwMode="auto">
            <a:xfrm rot="56115" flipH="1" flipV="1">
              <a:off x="2462" y="1878"/>
              <a:ext cx="681" cy="150"/>
              <a:chOff x="1565" y="2568"/>
              <a:chExt cx="1118" cy="279"/>
            </a:xfrm>
          </p:grpSpPr>
          <p:sp>
            <p:nvSpPr>
              <p:cNvPr id="73" name="AutoShape 1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74" name="AutoShape 1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75" name="AutoShape 1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76" name="AutoShape 1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grpSp>
      </p:grpSp>
      <p:sp>
        <p:nvSpPr>
          <p:cNvPr id="81" name="Text Box 18"/>
          <p:cNvSpPr txBox="1">
            <a:spLocks noChangeArrowheads="1"/>
          </p:cNvSpPr>
          <p:nvPr/>
        </p:nvSpPr>
        <p:spPr bwMode="auto">
          <a:xfrm>
            <a:off x="3334353" y="2526476"/>
            <a:ext cx="2692879" cy="584775"/>
          </a:xfrm>
          <a:prstGeom prst="rect">
            <a:avLst/>
          </a:prstGeom>
          <a:noFill/>
          <a:ln w="9525">
            <a:noFill/>
            <a:miter lim="800000"/>
            <a:headEnd/>
            <a:tailEnd/>
          </a:ln>
          <a:effectLst>
            <a:outerShdw dist="17961" dir="2700000" algn="ctr" rotWithShape="0">
              <a:srgbClr val="DDDDDD">
                <a:alpha val="50000"/>
              </a:srgbClr>
            </a:outerShdw>
          </a:effectLst>
        </p:spPr>
        <p:txBody>
          <a:bodyPr wrap="square">
            <a:spAutoFit/>
          </a:bodyPr>
          <a:lstStyle/>
          <a:p>
            <a:pPr algn="ctr" eaLnBrk="0" hangingPunct="0">
              <a:defRPr/>
            </a:pPr>
            <a:r>
              <a:rPr lang="en-US" altLang="zh-CN" sz="1600" b="1" dirty="0" smtClean="0">
                <a:solidFill>
                  <a:srgbClr val="1C1C1C"/>
                </a:solidFill>
              </a:rPr>
              <a:t>In construction</a:t>
            </a:r>
          </a:p>
          <a:p>
            <a:pPr algn="ctr" eaLnBrk="0" hangingPunct="0">
              <a:defRPr/>
            </a:pPr>
            <a:r>
              <a:rPr lang="en-US" altLang="zh-CN" sz="1600" dirty="0" smtClean="0">
                <a:solidFill>
                  <a:srgbClr val="1C1C1C"/>
                </a:solidFill>
              </a:rPr>
              <a:t>Power plant</a:t>
            </a:r>
            <a:endParaRPr lang="en-US" altLang="zh-CN" sz="1600" b="1" dirty="0">
              <a:solidFill>
                <a:srgbClr val="1C1C1C"/>
              </a:solidFill>
            </a:endParaRPr>
          </a:p>
        </p:txBody>
      </p:sp>
      <p:pic>
        <p:nvPicPr>
          <p:cNvPr id="82" name="Picture 19"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444208" y="2489962"/>
            <a:ext cx="1498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Oval 20"/>
          <p:cNvSpPr>
            <a:spLocks noChangeArrowheads="1"/>
          </p:cNvSpPr>
          <p:nvPr/>
        </p:nvSpPr>
        <p:spPr bwMode="gray">
          <a:xfrm>
            <a:off x="6444208" y="2489962"/>
            <a:ext cx="1489075" cy="1487488"/>
          </a:xfrm>
          <a:prstGeom prst="ellipse">
            <a:avLst/>
          </a:prstGeom>
          <a:gradFill rotWithShape="1">
            <a:gsLst>
              <a:gs pos="0">
                <a:srgbClr val="FF99CC">
                  <a:gamma/>
                  <a:shade val="26275"/>
                  <a:invGamma/>
                  <a:alpha val="89999"/>
                </a:srgbClr>
              </a:gs>
              <a:gs pos="50000">
                <a:srgbClr val="FF99CC">
                  <a:alpha val="45000"/>
                </a:srgbClr>
              </a:gs>
              <a:gs pos="100000">
                <a:srgbClr val="FF99CC">
                  <a:gamma/>
                  <a:shade val="26275"/>
                  <a:invGamma/>
                  <a:alpha val="89999"/>
                </a:srgbClr>
              </a:gs>
            </a:gsLst>
            <a:lin ang="5400000" scaled="1"/>
          </a:gradFill>
          <a:ln w="9525" algn="ctr">
            <a:no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zh-CN">
              <a:ea typeface="宋体" pitchFamily="2" charset="-122"/>
            </a:endParaRPr>
          </a:p>
        </p:txBody>
      </p:sp>
      <p:sp>
        <p:nvSpPr>
          <p:cNvPr id="84" name="Freeform 21"/>
          <p:cNvSpPr>
            <a:spLocks/>
          </p:cNvSpPr>
          <p:nvPr/>
        </p:nvSpPr>
        <p:spPr bwMode="gray">
          <a:xfrm>
            <a:off x="6598196" y="2520125"/>
            <a:ext cx="1169987" cy="515937"/>
          </a:xfrm>
          <a:custGeom>
            <a:avLst/>
            <a:gdLst>
              <a:gd name="T0" fmla="*/ 1152273 w 1321"/>
              <a:gd name="T1" fmla="*/ 290577 h 712"/>
              <a:gd name="T2" fmla="*/ 1166444 w 1321"/>
              <a:gd name="T3" fmla="*/ 320287 h 712"/>
              <a:gd name="T4" fmla="*/ 1169987 w 1321"/>
              <a:gd name="T5" fmla="*/ 348547 h 712"/>
              <a:gd name="T6" fmla="*/ 1164673 w 1321"/>
              <a:gd name="T7" fmla="*/ 373909 h 712"/>
              <a:gd name="T8" fmla="*/ 1149616 w 1321"/>
              <a:gd name="T9" fmla="*/ 398547 h 712"/>
              <a:gd name="T10" fmla="*/ 1126589 w 1321"/>
              <a:gd name="T11" fmla="*/ 419561 h 712"/>
              <a:gd name="T12" fmla="*/ 1097361 w 1321"/>
              <a:gd name="T13" fmla="*/ 437677 h 712"/>
              <a:gd name="T14" fmla="*/ 1059277 w 1321"/>
              <a:gd name="T15" fmla="*/ 455068 h 712"/>
              <a:gd name="T16" fmla="*/ 1015878 w 1321"/>
              <a:gd name="T17" fmla="*/ 470285 h 712"/>
              <a:gd name="T18" fmla="*/ 967166 w 1321"/>
              <a:gd name="T19" fmla="*/ 483329 h 712"/>
              <a:gd name="T20" fmla="*/ 913139 w 1321"/>
              <a:gd name="T21" fmla="*/ 494923 h 712"/>
              <a:gd name="T22" fmla="*/ 856455 w 1321"/>
              <a:gd name="T23" fmla="*/ 502894 h 712"/>
              <a:gd name="T24" fmla="*/ 793572 w 1321"/>
              <a:gd name="T25" fmla="*/ 510140 h 712"/>
              <a:gd name="T26" fmla="*/ 729803 w 1321"/>
              <a:gd name="T27" fmla="*/ 514488 h 712"/>
              <a:gd name="T28" fmla="*/ 704118 w 1321"/>
              <a:gd name="T29" fmla="*/ 515937 h 712"/>
              <a:gd name="T30" fmla="*/ 421585 w 1321"/>
              <a:gd name="T31" fmla="*/ 515937 h 712"/>
              <a:gd name="T32" fmla="*/ 418042 w 1321"/>
              <a:gd name="T33" fmla="*/ 515937 h 712"/>
              <a:gd name="T34" fmla="*/ 362244 w 1321"/>
              <a:gd name="T35" fmla="*/ 513038 h 712"/>
              <a:gd name="T36" fmla="*/ 308218 w 1321"/>
              <a:gd name="T37" fmla="*/ 510140 h 712"/>
              <a:gd name="T38" fmla="*/ 256848 w 1321"/>
              <a:gd name="T39" fmla="*/ 504343 h 712"/>
              <a:gd name="T40" fmla="*/ 208135 w 1321"/>
              <a:gd name="T41" fmla="*/ 499271 h 712"/>
              <a:gd name="T42" fmla="*/ 164737 w 1321"/>
              <a:gd name="T43" fmla="*/ 490575 h 712"/>
              <a:gd name="T44" fmla="*/ 124881 w 1321"/>
              <a:gd name="T45" fmla="*/ 480430 h 712"/>
              <a:gd name="T46" fmla="*/ 90340 w 1321"/>
              <a:gd name="T47" fmla="*/ 469561 h 712"/>
              <a:gd name="T48" fmla="*/ 59341 w 1321"/>
              <a:gd name="T49" fmla="*/ 456517 h 712"/>
              <a:gd name="T50" fmla="*/ 34542 w 1321"/>
              <a:gd name="T51" fmla="*/ 440575 h 712"/>
              <a:gd name="T52" fmla="*/ 15942 w 1321"/>
              <a:gd name="T53" fmla="*/ 422460 h 712"/>
              <a:gd name="T54" fmla="*/ 5314 w 1321"/>
              <a:gd name="T55" fmla="*/ 401445 h 712"/>
              <a:gd name="T56" fmla="*/ 0 w 1321"/>
              <a:gd name="T57" fmla="*/ 379706 h 712"/>
              <a:gd name="T58" fmla="*/ 0 w 1321"/>
              <a:gd name="T59" fmla="*/ 376808 h 712"/>
              <a:gd name="T60" fmla="*/ 3543 w 1321"/>
              <a:gd name="T61" fmla="*/ 352895 h 712"/>
              <a:gd name="T62" fmla="*/ 14171 w 1321"/>
              <a:gd name="T63" fmla="*/ 323185 h 712"/>
              <a:gd name="T64" fmla="*/ 45170 w 1321"/>
              <a:gd name="T65" fmla="*/ 268113 h 712"/>
              <a:gd name="T66" fmla="*/ 83254 w 1321"/>
              <a:gd name="T67" fmla="*/ 216665 h 712"/>
              <a:gd name="T68" fmla="*/ 130195 w 1321"/>
              <a:gd name="T69" fmla="*/ 170288 h 712"/>
              <a:gd name="T70" fmla="*/ 180679 w 1321"/>
              <a:gd name="T71" fmla="*/ 127535 h 712"/>
              <a:gd name="T72" fmla="*/ 239134 w 1321"/>
              <a:gd name="T73" fmla="*/ 90579 h 712"/>
              <a:gd name="T74" fmla="*/ 302018 w 1321"/>
              <a:gd name="T75" fmla="*/ 59420 h 712"/>
              <a:gd name="T76" fmla="*/ 367558 w 1321"/>
              <a:gd name="T77" fmla="*/ 34058 h 712"/>
              <a:gd name="T78" fmla="*/ 440184 w 1321"/>
              <a:gd name="T79" fmla="*/ 15217 h 712"/>
              <a:gd name="T80" fmla="*/ 514582 w 1321"/>
              <a:gd name="T81" fmla="*/ 4348 h 712"/>
              <a:gd name="T82" fmla="*/ 590750 w 1321"/>
              <a:gd name="T83" fmla="*/ 0 h 712"/>
              <a:gd name="T84" fmla="*/ 590750 w 1321"/>
              <a:gd name="T85" fmla="*/ 0 h 712"/>
              <a:gd name="T86" fmla="*/ 672233 w 1321"/>
              <a:gd name="T87" fmla="*/ 4348 h 712"/>
              <a:gd name="T88" fmla="*/ 750173 w 1321"/>
              <a:gd name="T89" fmla="*/ 16667 h 712"/>
              <a:gd name="T90" fmla="*/ 825456 w 1321"/>
              <a:gd name="T91" fmla="*/ 38405 h 712"/>
              <a:gd name="T92" fmla="*/ 894540 w 1321"/>
              <a:gd name="T93" fmla="*/ 65217 h 712"/>
              <a:gd name="T94" fmla="*/ 958309 w 1321"/>
              <a:gd name="T95" fmla="*/ 99274 h 712"/>
              <a:gd name="T96" fmla="*/ 1017650 w 1321"/>
              <a:gd name="T97" fmla="*/ 140578 h 712"/>
              <a:gd name="T98" fmla="*/ 1069905 w 1321"/>
              <a:gd name="T99" fmla="*/ 185505 h 712"/>
              <a:gd name="T100" fmla="*/ 1114189 w 1321"/>
              <a:gd name="T101" fmla="*/ 235505 h 712"/>
              <a:gd name="T102" fmla="*/ 1152273 w 1321"/>
              <a:gd name="T103" fmla="*/ 290577 h 712"/>
              <a:gd name="T104" fmla="*/ 1152273 w 1321"/>
              <a:gd name="T105" fmla="*/ 29057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8"/>
                </a:srgbClr>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nvGrpSpPr>
          <p:cNvPr id="85" name="Group 22"/>
          <p:cNvGrpSpPr>
            <a:grpSpLocks/>
          </p:cNvGrpSpPr>
          <p:nvPr/>
        </p:nvGrpSpPr>
        <p:grpSpPr bwMode="auto">
          <a:xfrm>
            <a:off x="6548983" y="3683762"/>
            <a:ext cx="1312863" cy="247650"/>
            <a:chOff x="1328" y="1872"/>
            <a:chExt cx="827" cy="156"/>
          </a:xfrm>
        </p:grpSpPr>
        <p:grpSp>
          <p:nvGrpSpPr>
            <p:cNvPr id="86" name="Group 23"/>
            <p:cNvGrpSpPr>
              <a:grpSpLocks/>
            </p:cNvGrpSpPr>
            <p:nvPr/>
          </p:nvGrpSpPr>
          <p:grpSpPr bwMode="auto">
            <a:xfrm rot="-1297425" flipH="1" flipV="1">
              <a:off x="1474" y="1872"/>
              <a:ext cx="681" cy="150"/>
              <a:chOff x="1565" y="2568"/>
              <a:chExt cx="1118" cy="279"/>
            </a:xfrm>
          </p:grpSpPr>
          <p:sp>
            <p:nvSpPr>
              <p:cNvPr id="92" name="AutoShape 2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93" name="AutoShape 2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94" name="AutoShape 2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95" name="AutoShape 2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grpSp>
        <p:grpSp>
          <p:nvGrpSpPr>
            <p:cNvPr id="87" name="Group 28"/>
            <p:cNvGrpSpPr>
              <a:grpSpLocks/>
            </p:cNvGrpSpPr>
            <p:nvPr/>
          </p:nvGrpSpPr>
          <p:grpSpPr bwMode="auto">
            <a:xfrm rot="56115" flipH="1" flipV="1">
              <a:off x="1328" y="1878"/>
              <a:ext cx="681" cy="150"/>
              <a:chOff x="1565" y="2568"/>
              <a:chExt cx="1118" cy="279"/>
            </a:xfrm>
          </p:grpSpPr>
          <p:sp>
            <p:nvSpPr>
              <p:cNvPr id="88" name="AutoShape 2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89" name="AutoShape 3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90" name="AutoShape 3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91" name="AutoShape 3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grpSp>
      </p:grpSp>
      <p:sp>
        <p:nvSpPr>
          <p:cNvPr id="96" name="Text Box 33"/>
          <p:cNvSpPr txBox="1">
            <a:spLocks noChangeArrowheads="1"/>
          </p:cNvSpPr>
          <p:nvPr/>
        </p:nvSpPr>
        <p:spPr bwMode="auto">
          <a:xfrm>
            <a:off x="6683920" y="2816743"/>
            <a:ext cx="1009650" cy="830997"/>
          </a:xfrm>
          <a:prstGeom prst="rect">
            <a:avLst/>
          </a:prstGeom>
          <a:noFill/>
          <a:ln w="9525">
            <a:noFill/>
            <a:miter lim="800000"/>
            <a:headEnd/>
            <a:tailEnd/>
          </a:ln>
          <a:effectLst>
            <a:outerShdw dist="17961" dir="2700000" algn="ctr" rotWithShape="0">
              <a:srgbClr val="DDDDDD">
                <a:alpha val="50000"/>
              </a:srgbClr>
            </a:outerShdw>
          </a:effectLst>
        </p:spPr>
        <p:txBody>
          <a:bodyPr>
            <a:spAutoFit/>
          </a:bodyPr>
          <a:lstStyle/>
          <a:p>
            <a:pPr algn="ctr" eaLnBrk="0" hangingPunct="0">
              <a:defRPr/>
            </a:pPr>
            <a:r>
              <a:rPr lang="en-US" altLang="zh-CN" sz="1600" dirty="0" smtClean="0">
                <a:solidFill>
                  <a:srgbClr val="1C1C1C"/>
                </a:solidFill>
              </a:rPr>
              <a:t>New power plant</a:t>
            </a:r>
            <a:endParaRPr lang="en-US" altLang="zh-CN" sz="1600" b="1" dirty="0">
              <a:solidFill>
                <a:srgbClr val="1C1C1C"/>
              </a:solidFill>
            </a:endParaRPr>
          </a:p>
        </p:txBody>
      </p:sp>
      <p:pic>
        <p:nvPicPr>
          <p:cNvPr id="97" name="Picture 34"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373782" y="2565388"/>
            <a:ext cx="1498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Oval 35"/>
          <p:cNvSpPr>
            <a:spLocks noChangeArrowheads="1"/>
          </p:cNvSpPr>
          <p:nvPr/>
        </p:nvSpPr>
        <p:spPr bwMode="gray">
          <a:xfrm>
            <a:off x="1373782" y="2565388"/>
            <a:ext cx="1489075" cy="1487488"/>
          </a:xfrm>
          <a:prstGeom prst="ellipse">
            <a:avLst/>
          </a:prstGeom>
          <a:gradFill rotWithShape="1">
            <a:gsLst>
              <a:gs pos="0">
                <a:srgbClr val="3399FF">
                  <a:gamma/>
                  <a:shade val="26275"/>
                  <a:invGamma/>
                  <a:alpha val="89999"/>
                </a:srgbClr>
              </a:gs>
              <a:gs pos="50000">
                <a:srgbClr val="3399FF">
                  <a:alpha val="45000"/>
                </a:srgbClr>
              </a:gs>
              <a:gs pos="100000">
                <a:srgbClr val="3399FF">
                  <a:gamma/>
                  <a:shade val="26275"/>
                  <a:invGamma/>
                  <a:alpha val="89999"/>
                </a:srgbClr>
              </a:gs>
            </a:gsLst>
            <a:lin ang="5400000" scaled="1"/>
          </a:gradFill>
          <a:ln w="9525" algn="ctr">
            <a:no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zh-CN">
              <a:ea typeface="宋体" pitchFamily="2" charset="-122"/>
            </a:endParaRPr>
          </a:p>
        </p:txBody>
      </p:sp>
      <p:sp>
        <p:nvSpPr>
          <p:cNvPr id="99" name="Freeform 36"/>
          <p:cNvSpPr>
            <a:spLocks/>
          </p:cNvSpPr>
          <p:nvPr/>
        </p:nvSpPr>
        <p:spPr bwMode="gray">
          <a:xfrm>
            <a:off x="1507059" y="2197644"/>
            <a:ext cx="1169987" cy="515937"/>
          </a:xfrm>
          <a:custGeom>
            <a:avLst/>
            <a:gdLst>
              <a:gd name="T0" fmla="*/ 1152273 w 1321"/>
              <a:gd name="T1" fmla="*/ 290577 h 712"/>
              <a:gd name="T2" fmla="*/ 1166444 w 1321"/>
              <a:gd name="T3" fmla="*/ 320287 h 712"/>
              <a:gd name="T4" fmla="*/ 1169987 w 1321"/>
              <a:gd name="T5" fmla="*/ 348547 h 712"/>
              <a:gd name="T6" fmla="*/ 1164673 w 1321"/>
              <a:gd name="T7" fmla="*/ 373909 h 712"/>
              <a:gd name="T8" fmla="*/ 1149616 w 1321"/>
              <a:gd name="T9" fmla="*/ 398547 h 712"/>
              <a:gd name="T10" fmla="*/ 1126589 w 1321"/>
              <a:gd name="T11" fmla="*/ 419561 h 712"/>
              <a:gd name="T12" fmla="*/ 1097361 w 1321"/>
              <a:gd name="T13" fmla="*/ 437677 h 712"/>
              <a:gd name="T14" fmla="*/ 1059277 w 1321"/>
              <a:gd name="T15" fmla="*/ 455068 h 712"/>
              <a:gd name="T16" fmla="*/ 1015878 w 1321"/>
              <a:gd name="T17" fmla="*/ 470285 h 712"/>
              <a:gd name="T18" fmla="*/ 967166 w 1321"/>
              <a:gd name="T19" fmla="*/ 483329 h 712"/>
              <a:gd name="T20" fmla="*/ 913139 w 1321"/>
              <a:gd name="T21" fmla="*/ 494923 h 712"/>
              <a:gd name="T22" fmla="*/ 856455 w 1321"/>
              <a:gd name="T23" fmla="*/ 502894 h 712"/>
              <a:gd name="T24" fmla="*/ 793572 w 1321"/>
              <a:gd name="T25" fmla="*/ 510140 h 712"/>
              <a:gd name="T26" fmla="*/ 729803 w 1321"/>
              <a:gd name="T27" fmla="*/ 514488 h 712"/>
              <a:gd name="T28" fmla="*/ 704118 w 1321"/>
              <a:gd name="T29" fmla="*/ 515937 h 712"/>
              <a:gd name="T30" fmla="*/ 421585 w 1321"/>
              <a:gd name="T31" fmla="*/ 515937 h 712"/>
              <a:gd name="T32" fmla="*/ 418042 w 1321"/>
              <a:gd name="T33" fmla="*/ 515937 h 712"/>
              <a:gd name="T34" fmla="*/ 362244 w 1321"/>
              <a:gd name="T35" fmla="*/ 513038 h 712"/>
              <a:gd name="T36" fmla="*/ 308218 w 1321"/>
              <a:gd name="T37" fmla="*/ 510140 h 712"/>
              <a:gd name="T38" fmla="*/ 256848 w 1321"/>
              <a:gd name="T39" fmla="*/ 504343 h 712"/>
              <a:gd name="T40" fmla="*/ 208135 w 1321"/>
              <a:gd name="T41" fmla="*/ 499271 h 712"/>
              <a:gd name="T42" fmla="*/ 164737 w 1321"/>
              <a:gd name="T43" fmla="*/ 490575 h 712"/>
              <a:gd name="T44" fmla="*/ 124881 w 1321"/>
              <a:gd name="T45" fmla="*/ 480430 h 712"/>
              <a:gd name="T46" fmla="*/ 90340 w 1321"/>
              <a:gd name="T47" fmla="*/ 469561 h 712"/>
              <a:gd name="T48" fmla="*/ 59341 w 1321"/>
              <a:gd name="T49" fmla="*/ 456517 h 712"/>
              <a:gd name="T50" fmla="*/ 34542 w 1321"/>
              <a:gd name="T51" fmla="*/ 440575 h 712"/>
              <a:gd name="T52" fmla="*/ 15942 w 1321"/>
              <a:gd name="T53" fmla="*/ 422460 h 712"/>
              <a:gd name="T54" fmla="*/ 5314 w 1321"/>
              <a:gd name="T55" fmla="*/ 401445 h 712"/>
              <a:gd name="T56" fmla="*/ 0 w 1321"/>
              <a:gd name="T57" fmla="*/ 379706 h 712"/>
              <a:gd name="T58" fmla="*/ 0 w 1321"/>
              <a:gd name="T59" fmla="*/ 376808 h 712"/>
              <a:gd name="T60" fmla="*/ 3543 w 1321"/>
              <a:gd name="T61" fmla="*/ 352895 h 712"/>
              <a:gd name="T62" fmla="*/ 14171 w 1321"/>
              <a:gd name="T63" fmla="*/ 323185 h 712"/>
              <a:gd name="T64" fmla="*/ 45170 w 1321"/>
              <a:gd name="T65" fmla="*/ 268113 h 712"/>
              <a:gd name="T66" fmla="*/ 83254 w 1321"/>
              <a:gd name="T67" fmla="*/ 216665 h 712"/>
              <a:gd name="T68" fmla="*/ 130195 w 1321"/>
              <a:gd name="T69" fmla="*/ 170288 h 712"/>
              <a:gd name="T70" fmla="*/ 180679 w 1321"/>
              <a:gd name="T71" fmla="*/ 127535 h 712"/>
              <a:gd name="T72" fmla="*/ 239134 w 1321"/>
              <a:gd name="T73" fmla="*/ 90579 h 712"/>
              <a:gd name="T74" fmla="*/ 302018 w 1321"/>
              <a:gd name="T75" fmla="*/ 59420 h 712"/>
              <a:gd name="T76" fmla="*/ 367558 w 1321"/>
              <a:gd name="T77" fmla="*/ 34058 h 712"/>
              <a:gd name="T78" fmla="*/ 440184 w 1321"/>
              <a:gd name="T79" fmla="*/ 15217 h 712"/>
              <a:gd name="T80" fmla="*/ 514582 w 1321"/>
              <a:gd name="T81" fmla="*/ 4348 h 712"/>
              <a:gd name="T82" fmla="*/ 590750 w 1321"/>
              <a:gd name="T83" fmla="*/ 0 h 712"/>
              <a:gd name="T84" fmla="*/ 590750 w 1321"/>
              <a:gd name="T85" fmla="*/ 0 h 712"/>
              <a:gd name="T86" fmla="*/ 672233 w 1321"/>
              <a:gd name="T87" fmla="*/ 4348 h 712"/>
              <a:gd name="T88" fmla="*/ 750173 w 1321"/>
              <a:gd name="T89" fmla="*/ 16667 h 712"/>
              <a:gd name="T90" fmla="*/ 825456 w 1321"/>
              <a:gd name="T91" fmla="*/ 38405 h 712"/>
              <a:gd name="T92" fmla="*/ 894540 w 1321"/>
              <a:gd name="T93" fmla="*/ 65217 h 712"/>
              <a:gd name="T94" fmla="*/ 958309 w 1321"/>
              <a:gd name="T95" fmla="*/ 99274 h 712"/>
              <a:gd name="T96" fmla="*/ 1017650 w 1321"/>
              <a:gd name="T97" fmla="*/ 140578 h 712"/>
              <a:gd name="T98" fmla="*/ 1069905 w 1321"/>
              <a:gd name="T99" fmla="*/ 185505 h 712"/>
              <a:gd name="T100" fmla="*/ 1114189 w 1321"/>
              <a:gd name="T101" fmla="*/ 235505 h 712"/>
              <a:gd name="T102" fmla="*/ 1152273 w 1321"/>
              <a:gd name="T103" fmla="*/ 290577 h 712"/>
              <a:gd name="T104" fmla="*/ 1152273 w 1321"/>
              <a:gd name="T105" fmla="*/ 29057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99FF">
                  <a:alpha val="17998"/>
                </a:srgbClr>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nvGrpSpPr>
          <p:cNvPr id="100" name="Group 37"/>
          <p:cNvGrpSpPr>
            <a:grpSpLocks/>
          </p:cNvGrpSpPr>
          <p:nvPr/>
        </p:nvGrpSpPr>
        <p:grpSpPr bwMode="auto">
          <a:xfrm>
            <a:off x="1478557" y="3759188"/>
            <a:ext cx="1312863" cy="247650"/>
            <a:chOff x="3704" y="1872"/>
            <a:chExt cx="827" cy="156"/>
          </a:xfrm>
        </p:grpSpPr>
        <p:grpSp>
          <p:nvGrpSpPr>
            <p:cNvPr id="101" name="Group 38"/>
            <p:cNvGrpSpPr>
              <a:grpSpLocks/>
            </p:cNvGrpSpPr>
            <p:nvPr/>
          </p:nvGrpSpPr>
          <p:grpSpPr bwMode="auto">
            <a:xfrm rot="-1297425" flipH="1" flipV="1">
              <a:off x="3850" y="1872"/>
              <a:ext cx="681" cy="150"/>
              <a:chOff x="1565" y="2568"/>
              <a:chExt cx="1118" cy="279"/>
            </a:xfrm>
          </p:grpSpPr>
          <p:sp>
            <p:nvSpPr>
              <p:cNvPr id="107" name="AutoShape 3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108" name="AutoShape 4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109" name="AutoShape 4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110" name="AutoShape 4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grpSp>
        <p:grpSp>
          <p:nvGrpSpPr>
            <p:cNvPr id="102" name="Group 43"/>
            <p:cNvGrpSpPr>
              <a:grpSpLocks/>
            </p:cNvGrpSpPr>
            <p:nvPr/>
          </p:nvGrpSpPr>
          <p:grpSpPr bwMode="auto">
            <a:xfrm rot="56115" flipH="1" flipV="1">
              <a:off x="3704" y="1878"/>
              <a:ext cx="681" cy="150"/>
              <a:chOff x="1565" y="2568"/>
              <a:chExt cx="1118" cy="279"/>
            </a:xfrm>
          </p:grpSpPr>
          <p:sp>
            <p:nvSpPr>
              <p:cNvPr id="103" name="AutoShape 4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104" name="AutoShape 4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105" name="AutoShape 4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sp>
            <p:nvSpPr>
              <p:cNvPr id="106" name="AutoShape 4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ea typeface="宋体" pitchFamily="2" charset="-122"/>
                </a:endParaRPr>
              </a:p>
            </p:txBody>
          </p:sp>
        </p:grpSp>
      </p:grpSp>
      <p:sp>
        <p:nvSpPr>
          <p:cNvPr id="111" name="Text Box 48"/>
          <p:cNvSpPr txBox="1">
            <a:spLocks noChangeArrowheads="1"/>
          </p:cNvSpPr>
          <p:nvPr/>
        </p:nvSpPr>
        <p:spPr bwMode="auto">
          <a:xfrm>
            <a:off x="1462682" y="2880605"/>
            <a:ext cx="1320800" cy="830997"/>
          </a:xfrm>
          <a:prstGeom prst="rect">
            <a:avLst/>
          </a:prstGeom>
          <a:noFill/>
          <a:ln w="9525">
            <a:noFill/>
            <a:miter lim="800000"/>
            <a:headEnd/>
            <a:tailEnd/>
          </a:ln>
          <a:effectLst>
            <a:outerShdw dist="17961" dir="2700000" algn="ctr" rotWithShape="0">
              <a:srgbClr val="DDDDDD">
                <a:alpha val="50000"/>
              </a:srgbClr>
            </a:outerShdw>
          </a:effectLst>
        </p:spPr>
        <p:txBody>
          <a:bodyPr>
            <a:spAutoFit/>
          </a:bodyPr>
          <a:lstStyle/>
          <a:p>
            <a:pPr algn="ctr" eaLnBrk="0" hangingPunct="0">
              <a:defRPr/>
            </a:pPr>
            <a:r>
              <a:rPr lang="en-US" altLang="zh-CN" sz="1600" dirty="0" smtClean="0">
                <a:solidFill>
                  <a:srgbClr val="1C1C1C"/>
                </a:solidFill>
              </a:rPr>
              <a:t>As-built </a:t>
            </a:r>
          </a:p>
          <a:p>
            <a:pPr algn="ctr" eaLnBrk="0" hangingPunct="0">
              <a:defRPr/>
            </a:pPr>
            <a:r>
              <a:rPr lang="en-US" altLang="zh-CN" sz="1600" b="1" dirty="0" smtClean="0">
                <a:solidFill>
                  <a:srgbClr val="1C1C1C"/>
                </a:solidFill>
              </a:rPr>
              <a:t>Power plant</a:t>
            </a:r>
            <a:endParaRPr lang="en-US" altLang="zh-CN" sz="1600" b="1" dirty="0">
              <a:solidFill>
                <a:srgbClr val="1C1C1C"/>
              </a:solidFill>
            </a:endParaRPr>
          </a:p>
        </p:txBody>
      </p:sp>
      <p:sp>
        <p:nvSpPr>
          <p:cNvPr id="112" name="Text Box 49"/>
          <p:cNvSpPr txBox="1">
            <a:spLocks noChangeArrowheads="1"/>
          </p:cNvSpPr>
          <p:nvPr/>
        </p:nvSpPr>
        <p:spPr bwMode="gray">
          <a:xfrm>
            <a:off x="2197749" y="5447659"/>
            <a:ext cx="477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000" b="1" dirty="0" smtClean="0">
                <a:ea typeface="宋体" pitchFamily="2" charset="-122"/>
              </a:rPr>
              <a:t>Sever Accident qualification requirements</a:t>
            </a:r>
          </a:p>
          <a:p>
            <a:pPr algn="ctr"/>
            <a:endParaRPr lang="en-US" altLang="zh-CN" sz="2000" dirty="0">
              <a:ea typeface="宋体" pitchFamily="2" charset="-122"/>
            </a:endParaRPr>
          </a:p>
        </p:txBody>
      </p:sp>
      <p:sp>
        <p:nvSpPr>
          <p:cNvPr id="116" name="矩形 115"/>
          <p:cNvSpPr/>
          <p:nvPr/>
        </p:nvSpPr>
        <p:spPr>
          <a:xfrm>
            <a:off x="497834" y="1412776"/>
            <a:ext cx="8646166" cy="707886"/>
          </a:xfrm>
          <a:prstGeom prst="rect">
            <a:avLst/>
          </a:prstGeom>
        </p:spPr>
        <p:txBody>
          <a:bodyPr wrap="square">
            <a:spAutoFit/>
          </a:bodyPr>
          <a:lstStyle/>
          <a:p>
            <a:pPr marL="342900" indent="-342900">
              <a:buFont typeface="Wingdings" pitchFamily="2" charset="2"/>
              <a:buChar char="Ø"/>
            </a:pPr>
            <a:r>
              <a:rPr lang="en-US" altLang="zh-CN" sz="2000" dirty="0" smtClean="0"/>
              <a:t>Qualification requirements of severe accident for power plant in different phase </a:t>
            </a:r>
          </a:p>
        </p:txBody>
      </p:sp>
    </p:spTree>
    <p:extLst>
      <p:ext uri="{BB962C8B-B14F-4D97-AF65-F5344CB8AC3E}">
        <p14:creationId xmlns:p14="http://schemas.microsoft.com/office/powerpoint/2010/main" val="2589750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569913" y="714375"/>
            <a:ext cx="5441950" cy="563563"/>
          </a:xfrm>
          <a:prstGeom prst="rect">
            <a:avLst/>
          </a:prstGeom>
          <a:noFill/>
          <a:ln w="9525">
            <a:noFill/>
            <a:miter lim="800000"/>
            <a:headEnd/>
            <a:tailEnd/>
          </a:ln>
        </p:spPr>
        <p:txBody>
          <a:bodyPr anchor="ctr"/>
          <a:lstStyle/>
          <a:p>
            <a:r>
              <a:rPr lang="en-US" altLang="zh-CN" sz="3600" dirty="0" smtClean="0">
                <a:solidFill>
                  <a:schemeClr val="bg1"/>
                </a:solidFill>
                <a:latin typeface="黑体" pitchFamily="2" charset="-122"/>
                <a:ea typeface="黑体" pitchFamily="2" charset="-122"/>
              </a:rPr>
              <a:t>Content</a:t>
            </a:r>
            <a:endParaRPr lang="zh-CN" altLang="en-US" sz="3600" dirty="0">
              <a:solidFill>
                <a:schemeClr val="bg1"/>
              </a:solidFill>
              <a:latin typeface="黑体" pitchFamily="2" charset="-122"/>
              <a:ea typeface="黑体" pitchFamily="2" charset="-122"/>
            </a:endParaRPr>
          </a:p>
        </p:txBody>
      </p:sp>
      <p:grpSp>
        <p:nvGrpSpPr>
          <p:cNvPr id="55" name="Group 3"/>
          <p:cNvGrpSpPr>
            <a:grpSpLocks/>
          </p:cNvGrpSpPr>
          <p:nvPr/>
        </p:nvGrpSpPr>
        <p:grpSpPr bwMode="auto">
          <a:xfrm>
            <a:off x="546873" y="1915071"/>
            <a:ext cx="762000" cy="665162"/>
            <a:chOff x="1110" y="2656"/>
            <a:chExt cx="1549" cy="1351"/>
          </a:xfrm>
        </p:grpSpPr>
        <p:sp>
          <p:nvSpPr>
            <p:cNvPr id="5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9" name="Group 7"/>
          <p:cNvGrpSpPr>
            <a:grpSpLocks/>
          </p:cNvGrpSpPr>
          <p:nvPr/>
        </p:nvGrpSpPr>
        <p:grpSpPr bwMode="auto">
          <a:xfrm>
            <a:off x="546873" y="2829471"/>
            <a:ext cx="762000" cy="665162"/>
            <a:chOff x="3174" y="2656"/>
            <a:chExt cx="1549" cy="1351"/>
          </a:xfrm>
        </p:grpSpPr>
        <p:sp>
          <p:nvSpPr>
            <p:cNvPr id="60"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3" name="Line 11"/>
          <p:cNvSpPr>
            <a:spLocks noChangeShapeType="1"/>
          </p:cNvSpPr>
          <p:nvPr/>
        </p:nvSpPr>
        <p:spPr bwMode="auto">
          <a:xfrm>
            <a:off x="1156473" y="2524671"/>
            <a:ext cx="7447974" cy="485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4" name="Text Box 12"/>
          <p:cNvSpPr txBox="1">
            <a:spLocks noChangeArrowheads="1"/>
          </p:cNvSpPr>
          <p:nvPr/>
        </p:nvSpPr>
        <p:spPr bwMode="auto">
          <a:xfrm>
            <a:off x="1461541" y="1947757"/>
            <a:ext cx="1829347" cy="58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defRPr/>
            </a:pPr>
            <a:r>
              <a:rPr lang="en-US" altLang="zh-CN" sz="2400" dirty="0">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Background</a:t>
            </a:r>
          </a:p>
        </p:txBody>
      </p:sp>
      <p:sp>
        <p:nvSpPr>
          <p:cNvPr id="65" name="Text Box 13"/>
          <p:cNvSpPr txBox="1">
            <a:spLocks noChangeArrowheads="1"/>
          </p:cNvSpPr>
          <p:nvPr/>
        </p:nvSpPr>
        <p:spPr bwMode="gray">
          <a:xfrm>
            <a:off x="743723" y="2013496"/>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ea typeface="宋体" pitchFamily="2" charset="-122"/>
              </a:rPr>
              <a:t>1</a:t>
            </a:r>
          </a:p>
        </p:txBody>
      </p:sp>
      <p:sp>
        <p:nvSpPr>
          <p:cNvPr id="66" name="Line 14"/>
          <p:cNvSpPr>
            <a:spLocks noChangeShapeType="1"/>
          </p:cNvSpPr>
          <p:nvPr/>
        </p:nvSpPr>
        <p:spPr bwMode="auto">
          <a:xfrm>
            <a:off x="1156472" y="3439071"/>
            <a:ext cx="7447975"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 name="Text Box 15"/>
          <p:cNvSpPr txBox="1">
            <a:spLocks noChangeArrowheads="1"/>
          </p:cNvSpPr>
          <p:nvPr/>
        </p:nvSpPr>
        <p:spPr bwMode="auto">
          <a:xfrm>
            <a:off x="1417865" y="3680346"/>
            <a:ext cx="71865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defRPr/>
            </a:pPr>
            <a:r>
              <a:rPr lang="en-US" altLang="zh-CN" sz="2400" dirty="0" smtClean="0">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Instrumentation survivability under </a:t>
            </a:r>
            <a:r>
              <a:rPr lang="en-US" altLang="zh-CN" sz="2400" dirty="0">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Severe Accident</a:t>
            </a:r>
          </a:p>
        </p:txBody>
      </p:sp>
      <p:sp>
        <p:nvSpPr>
          <p:cNvPr id="68" name="Text Box 16"/>
          <p:cNvSpPr txBox="1">
            <a:spLocks noChangeArrowheads="1"/>
          </p:cNvSpPr>
          <p:nvPr/>
        </p:nvSpPr>
        <p:spPr bwMode="gray">
          <a:xfrm>
            <a:off x="743723" y="2927896"/>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ea typeface="宋体" pitchFamily="2" charset="-122"/>
              </a:rPr>
              <a:t>2</a:t>
            </a:r>
          </a:p>
        </p:txBody>
      </p:sp>
      <p:grpSp>
        <p:nvGrpSpPr>
          <p:cNvPr id="69" name="Group 17"/>
          <p:cNvGrpSpPr>
            <a:grpSpLocks/>
          </p:cNvGrpSpPr>
          <p:nvPr/>
        </p:nvGrpSpPr>
        <p:grpSpPr bwMode="auto">
          <a:xfrm>
            <a:off x="546873" y="3721646"/>
            <a:ext cx="762000" cy="665162"/>
            <a:chOff x="1110" y="2656"/>
            <a:chExt cx="1549" cy="1351"/>
          </a:xfrm>
        </p:grpSpPr>
        <p:sp>
          <p:nvSpPr>
            <p:cNvPr id="70"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3" name="Group 21"/>
          <p:cNvGrpSpPr>
            <a:grpSpLocks/>
          </p:cNvGrpSpPr>
          <p:nvPr/>
        </p:nvGrpSpPr>
        <p:grpSpPr bwMode="auto">
          <a:xfrm>
            <a:off x="546873" y="4636046"/>
            <a:ext cx="762000" cy="665162"/>
            <a:chOff x="3174" y="2656"/>
            <a:chExt cx="1549" cy="1351"/>
          </a:xfrm>
        </p:grpSpPr>
        <p:sp>
          <p:nvSpPr>
            <p:cNvPr id="74"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6"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7" name="Line 25"/>
          <p:cNvSpPr>
            <a:spLocks noChangeShapeType="1"/>
          </p:cNvSpPr>
          <p:nvPr/>
        </p:nvSpPr>
        <p:spPr bwMode="auto">
          <a:xfrm>
            <a:off x="1156472" y="4331246"/>
            <a:ext cx="7447975"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 name="Text Box 27"/>
          <p:cNvSpPr txBox="1">
            <a:spLocks noChangeArrowheads="1"/>
          </p:cNvSpPr>
          <p:nvPr/>
        </p:nvSpPr>
        <p:spPr bwMode="gray">
          <a:xfrm>
            <a:off x="743723" y="3820071"/>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ea typeface="宋体" pitchFamily="2" charset="-122"/>
              </a:rPr>
              <a:t>3</a:t>
            </a:r>
          </a:p>
        </p:txBody>
      </p:sp>
      <p:sp>
        <p:nvSpPr>
          <p:cNvPr id="80" name="Line 28"/>
          <p:cNvSpPr>
            <a:spLocks noChangeShapeType="1"/>
          </p:cNvSpPr>
          <p:nvPr/>
        </p:nvSpPr>
        <p:spPr bwMode="auto">
          <a:xfrm>
            <a:off x="1156473" y="5245646"/>
            <a:ext cx="7447974" cy="485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 name="Text Box 29"/>
          <p:cNvSpPr txBox="1">
            <a:spLocks noChangeArrowheads="1"/>
          </p:cNvSpPr>
          <p:nvPr/>
        </p:nvSpPr>
        <p:spPr bwMode="auto">
          <a:xfrm>
            <a:off x="1259632" y="4798460"/>
            <a:ext cx="70342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dirty="0">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Q</a:t>
            </a:r>
            <a:r>
              <a:rPr lang="en-US" altLang="zh-CN" sz="2400" dirty="0" smtClean="0">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ualification procedure based on Severe Accident</a:t>
            </a:r>
            <a:endParaRPr lang="en-US" altLang="zh-CN" sz="2400" dirty="0">
              <a:ea typeface="宋体" pitchFamily="2" charset="-122"/>
            </a:endParaRPr>
          </a:p>
        </p:txBody>
      </p:sp>
      <p:sp>
        <p:nvSpPr>
          <p:cNvPr id="82" name="Text Box 30"/>
          <p:cNvSpPr txBox="1">
            <a:spLocks noChangeArrowheads="1"/>
          </p:cNvSpPr>
          <p:nvPr/>
        </p:nvSpPr>
        <p:spPr bwMode="gray">
          <a:xfrm>
            <a:off x="743723" y="4734471"/>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ea typeface="宋体" pitchFamily="2" charset="-122"/>
              </a:rPr>
              <a:t>4</a:t>
            </a:r>
          </a:p>
        </p:txBody>
      </p:sp>
      <p:sp>
        <p:nvSpPr>
          <p:cNvPr id="39" name="Text Box 15"/>
          <p:cNvSpPr txBox="1">
            <a:spLocks noChangeArrowheads="1"/>
          </p:cNvSpPr>
          <p:nvPr/>
        </p:nvSpPr>
        <p:spPr bwMode="auto">
          <a:xfrm>
            <a:off x="1448221" y="2738765"/>
            <a:ext cx="5674951" cy="581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defRPr/>
            </a:pPr>
            <a:r>
              <a:rPr lang="en-US" altLang="zh-CN" sz="2400" dirty="0" smtClean="0">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Requirements of </a:t>
            </a:r>
            <a:r>
              <a:rPr lang="en-US" altLang="zh-CN" sz="2400" dirty="0" smtClean="0"/>
              <a:t>standard </a:t>
            </a:r>
            <a:r>
              <a:rPr lang="en-US" altLang="zh-CN" sz="2400" dirty="0"/>
              <a:t>and </a:t>
            </a:r>
            <a:r>
              <a:rPr lang="en-US" altLang="zh-CN" sz="2400" dirty="0" smtClean="0"/>
              <a:t>statute</a:t>
            </a:r>
            <a:r>
              <a:rPr lang="en-US" altLang="zh-CN" sz="2400" dirty="0" smtClean="0">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 </a:t>
            </a:r>
            <a:endParaRPr lang="en-US" altLang="zh-CN" sz="2400" dirty="0">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569912" y="714375"/>
            <a:ext cx="8826624" cy="563563"/>
          </a:xfrm>
          <a:prstGeom prst="rect">
            <a:avLst/>
          </a:prstGeom>
          <a:noFill/>
          <a:ln w="9525">
            <a:noFill/>
            <a:miter lim="800000"/>
            <a:headEnd/>
            <a:tailEnd/>
          </a:ln>
        </p:spPr>
        <p:txBody>
          <a:bodyPr anchor="ctr"/>
          <a:lstStyle/>
          <a:p>
            <a:pPr eaLnBrk="0" hangingPunct="0"/>
            <a:r>
              <a:rPr lang="en-US" altLang="zh-CN" sz="24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4.Qualification Test  </a:t>
            </a:r>
            <a:r>
              <a:rPr lang="en-US" altLang="zh-CN" sz="24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based on Severe Accident</a:t>
            </a:r>
            <a:endParaRPr lang="en-US" altLang="zh-CN" sz="2400" dirty="0">
              <a:solidFill>
                <a:schemeClr val="bg1"/>
              </a:solidFill>
            </a:endParaRPr>
          </a:p>
        </p:txBody>
      </p:sp>
      <p:sp>
        <p:nvSpPr>
          <p:cNvPr id="133" name="Rectangle 12"/>
          <p:cNvSpPr>
            <a:spLocks noChangeArrowheads="1"/>
          </p:cNvSpPr>
          <p:nvPr/>
        </p:nvSpPr>
        <p:spPr bwMode="auto">
          <a:xfrm>
            <a:off x="1901030" y="1930400"/>
            <a:ext cx="5024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r>
              <a:rPr lang="en-US" altLang="zh-CN" dirty="0" smtClean="0">
                <a:solidFill>
                  <a:srgbClr val="000000"/>
                </a:solidFill>
                <a:ea typeface="宋体" pitchFamily="2" charset="-122"/>
              </a:rPr>
              <a:t> </a:t>
            </a:r>
            <a:endParaRPr lang="en-US" altLang="zh-CN" dirty="0">
              <a:solidFill>
                <a:srgbClr val="000000"/>
              </a:solidFill>
              <a:ea typeface="宋体" pitchFamily="2" charset="-122"/>
            </a:endParaRPr>
          </a:p>
        </p:txBody>
      </p:sp>
      <p:sp>
        <p:nvSpPr>
          <p:cNvPr id="138" name="矩形 137"/>
          <p:cNvSpPr/>
          <p:nvPr/>
        </p:nvSpPr>
        <p:spPr>
          <a:xfrm>
            <a:off x="497834" y="1412776"/>
            <a:ext cx="8646166" cy="707886"/>
          </a:xfrm>
          <a:prstGeom prst="rect">
            <a:avLst/>
          </a:prstGeom>
        </p:spPr>
        <p:txBody>
          <a:bodyPr wrap="square">
            <a:spAutoFit/>
          </a:bodyPr>
          <a:lstStyle/>
          <a:p>
            <a:pPr marL="342900" indent="-342900">
              <a:buFont typeface="Wingdings" pitchFamily="2" charset="2"/>
              <a:buChar char="Ø"/>
            </a:pPr>
            <a:r>
              <a:rPr lang="en-US" altLang="zh-CN" sz="2000" dirty="0" smtClean="0"/>
              <a:t>What  we concern before set the requirements </a:t>
            </a:r>
            <a:r>
              <a:rPr lang="en-US" altLang="zh-CN" sz="2000" dirty="0" smtClean="0"/>
              <a:t>for Severe </a:t>
            </a:r>
            <a:r>
              <a:rPr lang="en-US" altLang="zh-CN" sz="2000" dirty="0" smtClean="0"/>
              <a:t>Accident qualification?</a:t>
            </a:r>
            <a:endParaRPr lang="en-US" altLang="zh-CN" sz="2000" dirty="0"/>
          </a:p>
        </p:txBody>
      </p:sp>
      <p:sp>
        <p:nvSpPr>
          <p:cNvPr id="2" name="矩形 1"/>
          <p:cNvSpPr/>
          <p:nvPr/>
        </p:nvSpPr>
        <p:spPr>
          <a:xfrm>
            <a:off x="932756" y="2323525"/>
            <a:ext cx="7959724" cy="1477328"/>
          </a:xfrm>
          <a:prstGeom prst="rect">
            <a:avLst/>
          </a:prstGeom>
        </p:spPr>
        <p:txBody>
          <a:bodyPr wrap="square">
            <a:spAutoFit/>
          </a:bodyPr>
          <a:lstStyle/>
          <a:p>
            <a:pPr marL="342900" indent="-342900">
              <a:buFont typeface="+mj-lt"/>
              <a:buAutoNum type="arabicPeriod"/>
            </a:pPr>
            <a:r>
              <a:rPr lang="en-US" altLang="zh-CN" dirty="0" smtClean="0"/>
              <a:t>How to </a:t>
            </a:r>
            <a:r>
              <a:rPr lang="en-US" altLang="zh-CN" dirty="0"/>
              <a:t>consider </a:t>
            </a:r>
            <a:r>
              <a:rPr lang="en-US" altLang="zh-CN" dirty="0" smtClean="0"/>
              <a:t>application feasibility of severe accident qualification procedure for power plant </a:t>
            </a:r>
            <a:r>
              <a:rPr lang="en-US" altLang="zh-CN" dirty="0" smtClean="0"/>
              <a:t>in different phase?</a:t>
            </a:r>
            <a:endParaRPr lang="en-US" altLang="zh-CN" dirty="0" smtClean="0"/>
          </a:p>
          <a:p>
            <a:pPr marL="342900" indent="-342900">
              <a:buFont typeface="+mj-lt"/>
              <a:buAutoNum type="arabicPeriod"/>
            </a:pPr>
            <a:endParaRPr lang="en-US" altLang="zh-CN" dirty="0"/>
          </a:p>
          <a:p>
            <a:endParaRPr lang="en-US" altLang="zh-CN" dirty="0"/>
          </a:p>
          <a:p>
            <a:endParaRPr lang="en-US" altLang="zh-CN" dirty="0"/>
          </a:p>
        </p:txBody>
      </p:sp>
    </p:spTree>
    <p:extLst>
      <p:ext uri="{BB962C8B-B14F-4D97-AF65-F5344CB8AC3E}">
        <p14:creationId xmlns:p14="http://schemas.microsoft.com/office/powerpoint/2010/main" val="3840556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569912" y="714375"/>
            <a:ext cx="8826624" cy="563563"/>
          </a:xfrm>
          <a:prstGeom prst="rect">
            <a:avLst/>
          </a:prstGeom>
          <a:noFill/>
          <a:ln w="9525">
            <a:noFill/>
            <a:miter lim="800000"/>
            <a:headEnd/>
            <a:tailEnd/>
          </a:ln>
        </p:spPr>
        <p:txBody>
          <a:bodyPr anchor="ctr"/>
          <a:lstStyle/>
          <a:p>
            <a:pPr eaLnBrk="0" hangingPunct="0"/>
            <a:r>
              <a:rPr lang="en-US" altLang="zh-CN" sz="24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4.Qualification Test  </a:t>
            </a:r>
            <a:r>
              <a:rPr lang="en-US" altLang="zh-CN" sz="24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based on Severe Accident</a:t>
            </a:r>
            <a:endParaRPr lang="en-US" altLang="zh-CN" sz="2400" dirty="0">
              <a:solidFill>
                <a:schemeClr val="bg1"/>
              </a:solidFill>
            </a:endParaRPr>
          </a:p>
        </p:txBody>
      </p:sp>
      <p:sp>
        <p:nvSpPr>
          <p:cNvPr id="133" name="Rectangle 12"/>
          <p:cNvSpPr>
            <a:spLocks noChangeArrowheads="1"/>
          </p:cNvSpPr>
          <p:nvPr/>
        </p:nvSpPr>
        <p:spPr bwMode="auto">
          <a:xfrm>
            <a:off x="1901030" y="1930400"/>
            <a:ext cx="5024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r>
              <a:rPr lang="en-US" altLang="zh-CN" dirty="0" smtClean="0">
                <a:solidFill>
                  <a:srgbClr val="000000"/>
                </a:solidFill>
                <a:ea typeface="宋体" pitchFamily="2" charset="-122"/>
              </a:rPr>
              <a:t> </a:t>
            </a:r>
            <a:endParaRPr lang="en-US" altLang="zh-CN" dirty="0">
              <a:solidFill>
                <a:srgbClr val="000000"/>
              </a:solidFill>
              <a:ea typeface="宋体" pitchFamily="2" charset="-122"/>
            </a:endParaRPr>
          </a:p>
        </p:txBody>
      </p:sp>
      <p:sp>
        <p:nvSpPr>
          <p:cNvPr id="138" name="矩形 137"/>
          <p:cNvSpPr/>
          <p:nvPr/>
        </p:nvSpPr>
        <p:spPr>
          <a:xfrm>
            <a:off x="497834" y="1412776"/>
            <a:ext cx="8646166" cy="707886"/>
          </a:xfrm>
          <a:prstGeom prst="rect">
            <a:avLst/>
          </a:prstGeom>
        </p:spPr>
        <p:txBody>
          <a:bodyPr wrap="square">
            <a:spAutoFit/>
          </a:bodyPr>
          <a:lstStyle/>
          <a:p>
            <a:pPr marL="342900" indent="-342900">
              <a:buFont typeface="Wingdings" pitchFamily="2" charset="2"/>
              <a:buChar char="Ø"/>
            </a:pPr>
            <a:r>
              <a:rPr lang="en-US" altLang="zh-CN" sz="2000" dirty="0" smtClean="0"/>
              <a:t>What  we concern before set the requirements </a:t>
            </a:r>
            <a:r>
              <a:rPr lang="en-US" altLang="zh-CN" sz="2000" dirty="0" smtClean="0"/>
              <a:t>for </a:t>
            </a:r>
            <a:r>
              <a:rPr lang="en-US" altLang="zh-CN" sz="2000" dirty="0" smtClean="0"/>
              <a:t>Severe Accident qualification?</a:t>
            </a:r>
            <a:endParaRPr lang="en-US" altLang="zh-CN" sz="2000" dirty="0"/>
          </a:p>
        </p:txBody>
      </p:sp>
      <p:sp>
        <p:nvSpPr>
          <p:cNvPr id="2" name="矩形 1"/>
          <p:cNvSpPr/>
          <p:nvPr/>
        </p:nvSpPr>
        <p:spPr>
          <a:xfrm>
            <a:off x="932756" y="2323525"/>
            <a:ext cx="7959724" cy="923330"/>
          </a:xfrm>
          <a:prstGeom prst="rect">
            <a:avLst/>
          </a:prstGeom>
        </p:spPr>
        <p:txBody>
          <a:bodyPr wrap="square">
            <a:spAutoFit/>
          </a:bodyPr>
          <a:lstStyle/>
          <a:p>
            <a:pPr marL="342900" indent="-342900">
              <a:buFont typeface="+mj-lt"/>
              <a:buAutoNum type="arabicPeriod" startAt="2"/>
            </a:pPr>
            <a:r>
              <a:rPr lang="en-US" altLang="zh-CN" dirty="0"/>
              <a:t>How to consider impact caused by uncertainty of </a:t>
            </a:r>
            <a:r>
              <a:rPr lang="en-US" altLang="zh-CN" dirty="0" smtClean="0"/>
              <a:t>duration of Severe accident?</a:t>
            </a:r>
            <a:endParaRPr lang="en-US" altLang="zh-CN" dirty="0"/>
          </a:p>
          <a:p>
            <a:endParaRPr lang="en-US" altLang="zh-CN" dirty="0"/>
          </a:p>
        </p:txBody>
      </p:sp>
      <p:sp>
        <p:nvSpPr>
          <p:cNvPr id="4" name="矩形 3"/>
          <p:cNvSpPr/>
          <p:nvPr/>
        </p:nvSpPr>
        <p:spPr>
          <a:xfrm>
            <a:off x="1403648" y="2996952"/>
            <a:ext cx="6984776" cy="1646605"/>
          </a:xfrm>
          <a:prstGeom prst="rect">
            <a:avLst/>
          </a:prstGeom>
        </p:spPr>
        <p:txBody>
          <a:bodyPr wrap="square">
            <a:spAutoFit/>
          </a:bodyPr>
          <a:lstStyle/>
          <a:p>
            <a:pPr marL="285750" indent="-285750">
              <a:lnSpc>
                <a:spcPct val="150000"/>
              </a:lnSpc>
              <a:spcBef>
                <a:spcPts val="600"/>
              </a:spcBef>
              <a:spcAft>
                <a:spcPts val="600"/>
              </a:spcAft>
              <a:buFont typeface="Wingdings" pitchFamily="2" charset="2"/>
              <a:buChar char="u"/>
            </a:pPr>
            <a:r>
              <a:rPr lang="en-US" altLang="zh-CN" dirty="0" smtClean="0">
                <a:latin typeface="Arial Unicode MS" pitchFamily="34" charset="-122"/>
                <a:ea typeface="Arial Unicode MS" pitchFamily="34" charset="-122"/>
                <a:cs typeface="Arial Unicode MS" pitchFamily="34" charset="-122"/>
              </a:rPr>
              <a:t>72h</a:t>
            </a:r>
          </a:p>
          <a:p>
            <a:pPr marL="285750" indent="-285750">
              <a:lnSpc>
                <a:spcPct val="150000"/>
              </a:lnSpc>
              <a:spcBef>
                <a:spcPts val="600"/>
              </a:spcBef>
              <a:spcAft>
                <a:spcPts val="600"/>
              </a:spcAft>
              <a:buFont typeface="Wingdings" pitchFamily="2" charset="2"/>
              <a:buChar char="u"/>
            </a:pPr>
            <a:r>
              <a:rPr lang="en-US" altLang="zh-CN" dirty="0" smtClean="0">
                <a:latin typeface="Arial Unicode MS" pitchFamily="34" charset="-122"/>
                <a:ea typeface="Arial Unicode MS" pitchFamily="34" charset="-122"/>
                <a:cs typeface="Arial Unicode MS" pitchFamily="34" charset="-122"/>
              </a:rPr>
              <a:t>1 week</a:t>
            </a:r>
          </a:p>
          <a:p>
            <a:pPr marL="285750" indent="-285750">
              <a:lnSpc>
                <a:spcPct val="150000"/>
              </a:lnSpc>
              <a:spcBef>
                <a:spcPts val="600"/>
              </a:spcBef>
              <a:spcAft>
                <a:spcPts val="600"/>
              </a:spcAft>
              <a:buFont typeface="Wingdings" pitchFamily="2" charset="2"/>
              <a:buChar char="u"/>
            </a:pPr>
            <a:r>
              <a:rPr lang="en-US" altLang="zh-CN" dirty="0" smtClean="0">
                <a:latin typeface="Arial Unicode MS" pitchFamily="34" charset="-122"/>
                <a:ea typeface="Arial Unicode MS" pitchFamily="34" charset="-122"/>
                <a:cs typeface="Arial Unicode MS" pitchFamily="34" charset="-122"/>
              </a:rPr>
              <a:t>1 month</a:t>
            </a:r>
            <a:endParaRPr lang="en-US" altLang="zh-CN"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325196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569912" y="714375"/>
            <a:ext cx="8826624" cy="563563"/>
          </a:xfrm>
          <a:prstGeom prst="rect">
            <a:avLst/>
          </a:prstGeom>
          <a:noFill/>
          <a:ln w="9525">
            <a:noFill/>
            <a:miter lim="800000"/>
            <a:headEnd/>
            <a:tailEnd/>
          </a:ln>
        </p:spPr>
        <p:txBody>
          <a:bodyPr anchor="ctr"/>
          <a:lstStyle/>
          <a:p>
            <a:pPr eaLnBrk="0" hangingPunct="0"/>
            <a:r>
              <a:rPr lang="en-US" altLang="zh-CN" sz="24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4.Qualification Test  </a:t>
            </a:r>
            <a:r>
              <a:rPr lang="en-US" altLang="zh-CN" sz="24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based on Severe Accident</a:t>
            </a:r>
            <a:endParaRPr lang="en-US" altLang="zh-CN" sz="2400" dirty="0">
              <a:solidFill>
                <a:schemeClr val="bg1"/>
              </a:solidFill>
            </a:endParaRPr>
          </a:p>
        </p:txBody>
      </p:sp>
      <p:sp>
        <p:nvSpPr>
          <p:cNvPr id="133" name="Rectangle 12"/>
          <p:cNvSpPr>
            <a:spLocks noChangeArrowheads="1"/>
          </p:cNvSpPr>
          <p:nvPr/>
        </p:nvSpPr>
        <p:spPr bwMode="auto">
          <a:xfrm>
            <a:off x="1901030" y="1930400"/>
            <a:ext cx="5024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r>
              <a:rPr lang="en-US" altLang="zh-CN" dirty="0" smtClean="0">
                <a:solidFill>
                  <a:srgbClr val="000000"/>
                </a:solidFill>
                <a:ea typeface="宋体" pitchFamily="2" charset="-122"/>
              </a:rPr>
              <a:t> </a:t>
            </a:r>
            <a:endParaRPr lang="en-US" altLang="zh-CN" dirty="0">
              <a:solidFill>
                <a:srgbClr val="000000"/>
              </a:solidFill>
              <a:ea typeface="宋体" pitchFamily="2" charset="-122"/>
            </a:endParaRPr>
          </a:p>
        </p:txBody>
      </p:sp>
      <p:sp>
        <p:nvSpPr>
          <p:cNvPr id="138" name="矩形 137"/>
          <p:cNvSpPr/>
          <p:nvPr/>
        </p:nvSpPr>
        <p:spPr>
          <a:xfrm>
            <a:off x="497834" y="1412776"/>
            <a:ext cx="8646166" cy="707886"/>
          </a:xfrm>
          <a:prstGeom prst="rect">
            <a:avLst/>
          </a:prstGeom>
        </p:spPr>
        <p:txBody>
          <a:bodyPr wrap="square">
            <a:spAutoFit/>
          </a:bodyPr>
          <a:lstStyle/>
          <a:p>
            <a:pPr marL="342900" indent="-342900">
              <a:buFont typeface="Wingdings" pitchFamily="2" charset="2"/>
              <a:buChar char="Ø"/>
            </a:pPr>
            <a:r>
              <a:rPr lang="en-US" altLang="zh-CN" sz="2000" dirty="0" smtClean="0"/>
              <a:t>What  we concern before set the requirements </a:t>
            </a:r>
            <a:r>
              <a:rPr lang="en-US" altLang="zh-CN" sz="2000" dirty="0" smtClean="0"/>
              <a:t>for </a:t>
            </a:r>
            <a:r>
              <a:rPr lang="en-US" altLang="zh-CN" sz="2000" dirty="0" smtClean="0"/>
              <a:t>Severe Accident qualification?</a:t>
            </a:r>
            <a:endParaRPr lang="en-US" altLang="zh-CN" sz="2000" dirty="0"/>
          </a:p>
        </p:txBody>
      </p:sp>
      <p:sp>
        <p:nvSpPr>
          <p:cNvPr id="2" name="矩形 1"/>
          <p:cNvSpPr/>
          <p:nvPr/>
        </p:nvSpPr>
        <p:spPr>
          <a:xfrm>
            <a:off x="932756" y="2323525"/>
            <a:ext cx="7959724" cy="923330"/>
          </a:xfrm>
          <a:prstGeom prst="rect">
            <a:avLst/>
          </a:prstGeom>
        </p:spPr>
        <p:txBody>
          <a:bodyPr wrap="square">
            <a:spAutoFit/>
          </a:bodyPr>
          <a:lstStyle/>
          <a:p>
            <a:pPr marL="342900" indent="-342900">
              <a:buFont typeface="+mj-lt"/>
              <a:buAutoNum type="arabicPeriod" startAt="3"/>
            </a:pPr>
            <a:r>
              <a:rPr lang="en-US" altLang="zh-CN" dirty="0" smtClean="0"/>
              <a:t>How to consider impact caused by uncertainty of Severe accident environment condition?</a:t>
            </a:r>
          </a:p>
          <a:p>
            <a:endParaRPr lang="en-US" altLang="zh-CN" dirty="0"/>
          </a:p>
        </p:txBody>
      </p:sp>
      <p:sp>
        <p:nvSpPr>
          <p:cNvPr id="4" name="矩形 3"/>
          <p:cNvSpPr/>
          <p:nvPr/>
        </p:nvSpPr>
        <p:spPr>
          <a:xfrm>
            <a:off x="1403648" y="2996952"/>
            <a:ext cx="6984776" cy="874791"/>
          </a:xfrm>
          <a:prstGeom prst="rect">
            <a:avLst/>
          </a:prstGeom>
        </p:spPr>
        <p:txBody>
          <a:bodyPr wrap="square">
            <a:spAutoFit/>
          </a:bodyPr>
          <a:lstStyle/>
          <a:p>
            <a:pPr marL="285750" indent="-285750">
              <a:lnSpc>
                <a:spcPct val="150000"/>
              </a:lnSpc>
              <a:spcBef>
                <a:spcPts val="600"/>
              </a:spcBef>
              <a:spcAft>
                <a:spcPts val="600"/>
              </a:spcAft>
              <a:buFont typeface="Wingdings" pitchFamily="2" charset="2"/>
              <a:buChar char="u"/>
            </a:pPr>
            <a:r>
              <a:rPr lang="en-US" altLang="zh-CN" dirty="0" smtClean="0">
                <a:latin typeface="Arial Unicode MS" pitchFamily="34" charset="-122"/>
                <a:ea typeface="Arial Unicode MS" pitchFamily="34" charset="-122"/>
                <a:cs typeface="Arial Unicode MS" pitchFamily="34" charset="-122"/>
              </a:rPr>
              <a:t>The amount of uncertainty of </a:t>
            </a:r>
            <a:r>
              <a:rPr lang="en-US" altLang="zh-CN" dirty="0"/>
              <a:t>Severe accident environment </a:t>
            </a:r>
            <a:r>
              <a:rPr lang="en-US" altLang="zh-CN" dirty="0" smtClean="0"/>
              <a:t>condition depend </a:t>
            </a:r>
            <a:r>
              <a:rPr lang="en-US" altLang="zh-CN" dirty="0"/>
              <a:t>on how to </a:t>
            </a:r>
            <a:r>
              <a:rPr lang="en-US" altLang="zh-CN" dirty="0" smtClean="0"/>
              <a:t>divide containment area. </a:t>
            </a:r>
            <a:endParaRPr lang="en-US" altLang="zh-CN"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721857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569912" y="714375"/>
            <a:ext cx="8826624" cy="563563"/>
          </a:xfrm>
          <a:prstGeom prst="rect">
            <a:avLst/>
          </a:prstGeom>
          <a:noFill/>
          <a:ln w="9525">
            <a:noFill/>
            <a:miter lim="800000"/>
            <a:headEnd/>
            <a:tailEnd/>
          </a:ln>
        </p:spPr>
        <p:txBody>
          <a:bodyPr anchor="ctr"/>
          <a:lstStyle/>
          <a:p>
            <a:pPr eaLnBrk="0" hangingPunct="0"/>
            <a:r>
              <a:rPr lang="en-US" altLang="zh-CN" sz="24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4.Qualification Test  </a:t>
            </a:r>
            <a:r>
              <a:rPr lang="en-US" altLang="zh-CN" sz="24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based on Severe Accident</a:t>
            </a:r>
            <a:endParaRPr lang="en-US" altLang="zh-CN" sz="2400" dirty="0">
              <a:solidFill>
                <a:schemeClr val="bg1"/>
              </a:solidFill>
            </a:endParaRPr>
          </a:p>
        </p:txBody>
      </p:sp>
      <p:sp>
        <p:nvSpPr>
          <p:cNvPr id="133" name="Rectangle 12"/>
          <p:cNvSpPr>
            <a:spLocks noChangeArrowheads="1"/>
          </p:cNvSpPr>
          <p:nvPr/>
        </p:nvSpPr>
        <p:spPr bwMode="auto">
          <a:xfrm>
            <a:off x="1901030" y="1930400"/>
            <a:ext cx="5024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r>
              <a:rPr lang="en-US" altLang="zh-CN" dirty="0" smtClean="0">
                <a:solidFill>
                  <a:srgbClr val="000000"/>
                </a:solidFill>
                <a:ea typeface="宋体" pitchFamily="2" charset="-122"/>
              </a:rPr>
              <a:t> </a:t>
            </a:r>
            <a:endParaRPr lang="en-US" altLang="zh-CN" dirty="0">
              <a:solidFill>
                <a:srgbClr val="000000"/>
              </a:solidFill>
              <a:ea typeface="宋体" pitchFamily="2" charset="-122"/>
            </a:endParaRPr>
          </a:p>
        </p:txBody>
      </p:sp>
      <p:sp>
        <p:nvSpPr>
          <p:cNvPr id="138" name="矩形 137"/>
          <p:cNvSpPr/>
          <p:nvPr/>
        </p:nvSpPr>
        <p:spPr>
          <a:xfrm>
            <a:off x="497834" y="1412776"/>
            <a:ext cx="8646166" cy="707886"/>
          </a:xfrm>
          <a:prstGeom prst="rect">
            <a:avLst/>
          </a:prstGeom>
        </p:spPr>
        <p:txBody>
          <a:bodyPr wrap="square">
            <a:spAutoFit/>
          </a:bodyPr>
          <a:lstStyle/>
          <a:p>
            <a:pPr marL="342900" indent="-342900">
              <a:buFont typeface="Wingdings" pitchFamily="2" charset="2"/>
              <a:buChar char="Ø"/>
            </a:pPr>
            <a:r>
              <a:rPr lang="en-US" altLang="zh-CN" sz="2000" dirty="0" smtClean="0"/>
              <a:t>What  we concern before set the requirements </a:t>
            </a:r>
            <a:r>
              <a:rPr lang="en-US" altLang="zh-CN" sz="2000" dirty="0" smtClean="0"/>
              <a:t>for </a:t>
            </a:r>
            <a:r>
              <a:rPr lang="en-US" altLang="zh-CN" sz="2000" dirty="0" smtClean="0"/>
              <a:t>Severe Accident qualification?</a:t>
            </a:r>
            <a:endParaRPr lang="en-US" altLang="zh-CN" sz="2000" dirty="0"/>
          </a:p>
        </p:txBody>
      </p:sp>
      <p:sp>
        <p:nvSpPr>
          <p:cNvPr id="2" name="矩形 1"/>
          <p:cNvSpPr/>
          <p:nvPr/>
        </p:nvSpPr>
        <p:spPr>
          <a:xfrm>
            <a:off x="932756" y="2323525"/>
            <a:ext cx="7959724" cy="923330"/>
          </a:xfrm>
          <a:prstGeom prst="rect">
            <a:avLst/>
          </a:prstGeom>
        </p:spPr>
        <p:txBody>
          <a:bodyPr wrap="square">
            <a:spAutoFit/>
          </a:bodyPr>
          <a:lstStyle/>
          <a:p>
            <a:pPr marL="342900" indent="-342900">
              <a:buFont typeface="+mj-lt"/>
              <a:buAutoNum type="arabicPeriod" startAt="4"/>
            </a:pPr>
            <a:r>
              <a:rPr lang="en-US" altLang="zh-CN" dirty="0" smtClean="0"/>
              <a:t>The balance between </a:t>
            </a:r>
            <a:r>
              <a:rPr lang="en-US" altLang="zh-CN" dirty="0"/>
              <a:t>economy and safety </a:t>
            </a:r>
            <a:r>
              <a:rPr lang="en-US" altLang="zh-CN" dirty="0" smtClean="0"/>
              <a:t>requirements when setting </a:t>
            </a:r>
            <a:r>
              <a:rPr lang="en-US" altLang="zh-CN" dirty="0"/>
              <a:t>the </a:t>
            </a:r>
            <a:r>
              <a:rPr lang="en-US" altLang="zh-CN" dirty="0" smtClean="0"/>
              <a:t>rule </a:t>
            </a:r>
            <a:r>
              <a:rPr lang="en-US" altLang="zh-CN" dirty="0"/>
              <a:t>for severe accident qualification </a:t>
            </a:r>
            <a:r>
              <a:rPr lang="en-US" altLang="zh-CN" dirty="0" smtClean="0"/>
              <a:t>test.</a:t>
            </a:r>
          </a:p>
          <a:p>
            <a:endParaRPr lang="en-US" altLang="zh-CN" dirty="0"/>
          </a:p>
        </p:txBody>
      </p:sp>
      <p:sp>
        <p:nvSpPr>
          <p:cNvPr id="4" name="矩形 3"/>
          <p:cNvSpPr/>
          <p:nvPr/>
        </p:nvSpPr>
        <p:spPr>
          <a:xfrm>
            <a:off x="1328529" y="2996952"/>
            <a:ext cx="6984776" cy="1492716"/>
          </a:xfrm>
          <a:prstGeom prst="rect">
            <a:avLst/>
          </a:prstGeom>
        </p:spPr>
        <p:txBody>
          <a:bodyPr wrap="square">
            <a:spAutoFit/>
          </a:bodyPr>
          <a:lstStyle/>
          <a:p>
            <a:pPr marL="285750" indent="-285750">
              <a:lnSpc>
                <a:spcPct val="150000"/>
              </a:lnSpc>
              <a:spcBef>
                <a:spcPts val="600"/>
              </a:spcBef>
              <a:spcAft>
                <a:spcPts val="600"/>
              </a:spcAft>
              <a:buFont typeface="Wingdings" pitchFamily="2" charset="2"/>
              <a:buChar char="u"/>
            </a:pPr>
            <a:r>
              <a:rPr lang="en-US" altLang="zh-CN" dirty="0">
                <a:latin typeface="Arial Unicode MS" pitchFamily="34" charset="-122"/>
                <a:ea typeface="Arial Unicode MS" pitchFamily="34" charset="-122"/>
                <a:cs typeface="Arial Unicode MS" pitchFamily="34" charset="-122"/>
              </a:rPr>
              <a:t>Severe accident are very low probability events.</a:t>
            </a:r>
          </a:p>
          <a:p>
            <a:pPr marL="285750" indent="-285750">
              <a:lnSpc>
                <a:spcPct val="150000"/>
              </a:lnSpc>
              <a:spcBef>
                <a:spcPts val="600"/>
              </a:spcBef>
              <a:spcAft>
                <a:spcPts val="600"/>
              </a:spcAft>
              <a:buFont typeface="Wingdings" pitchFamily="2" charset="2"/>
              <a:buChar char="u"/>
            </a:pPr>
            <a:r>
              <a:rPr lang="en-US" altLang="zh-CN" dirty="0" smtClean="0">
                <a:latin typeface="Arial Unicode MS" pitchFamily="34" charset="-122"/>
                <a:ea typeface="Arial Unicode MS" pitchFamily="34" charset="-122"/>
                <a:cs typeface="Arial Unicode MS" pitchFamily="34" charset="-122"/>
              </a:rPr>
              <a:t>There are strict  requirement for Instrumentation </a:t>
            </a:r>
            <a:r>
              <a:rPr lang="en-US" altLang="zh-CN" dirty="0">
                <a:latin typeface="Arial Unicode MS" pitchFamily="34" charset="-122"/>
                <a:ea typeface="Arial Unicode MS" pitchFamily="34" charset="-122"/>
                <a:cs typeface="Arial Unicode MS" pitchFamily="34" charset="-122"/>
              </a:rPr>
              <a:t>performance </a:t>
            </a:r>
            <a:r>
              <a:rPr lang="en-US" altLang="zh-CN" dirty="0" smtClean="0">
                <a:latin typeface="Arial Unicode MS" pitchFamily="34" charset="-122"/>
                <a:ea typeface="Arial Unicode MS" pitchFamily="34" charset="-122"/>
                <a:cs typeface="Arial Unicode MS" pitchFamily="34" charset="-122"/>
              </a:rPr>
              <a:t>under </a:t>
            </a:r>
            <a:r>
              <a:rPr lang="en-US" altLang="zh-CN" dirty="0">
                <a:latin typeface="Arial Unicode MS" pitchFamily="34" charset="-122"/>
                <a:ea typeface="Arial Unicode MS" pitchFamily="34" charset="-122"/>
                <a:cs typeface="Arial Unicode MS" pitchFamily="34" charset="-122"/>
              </a:rPr>
              <a:t>Severe </a:t>
            </a:r>
            <a:r>
              <a:rPr lang="en-US" altLang="zh-CN" dirty="0" smtClean="0">
                <a:latin typeface="Arial Unicode MS" pitchFamily="34" charset="-122"/>
                <a:ea typeface="Arial Unicode MS" pitchFamily="34" charset="-122"/>
                <a:cs typeface="Arial Unicode MS" pitchFamily="34" charset="-122"/>
              </a:rPr>
              <a:t>Accident.</a:t>
            </a:r>
            <a:endParaRPr lang="en-US" altLang="zh-CN"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512758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569912" y="714375"/>
            <a:ext cx="8826624" cy="563563"/>
          </a:xfrm>
          <a:prstGeom prst="rect">
            <a:avLst/>
          </a:prstGeom>
          <a:noFill/>
          <a:ln w="9525">
            <a:noFill/>
            <a:miter lim="800000"/>
            <a:headEnd/>
            <a:tailEnd/>
          </a:ln>
        </p:spPr>
        <p:txBody>
          <a:bodyPr anchor="ctr"/>
          <a:lstStyle/>
          <a:p>
            <a:pPr eaLnBrk="0" hangingPunct="0"/>
            <a:r>
              <a:rPr lang="en-US" altLang="zh-CN" sz="24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5</a:t>
            </a:r>
            <a:r>
              <a:rPr lang="en-US" altLang="zh-CN" sz="24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.Questions</a:t>
            </a:r>
            <a:endParaRPr lang="en-US" altLang="zh-CN" sz="2400" dirty="0">
              <a:solidFill>
                <a:schemeClr val="bg1"/>
              </a:solidFill>
            </a:endParaRPr>
          </a:p>
        </p:txBody>
      </p:sp>
      <p:sp>
        <p:nvSpPr>
          <p:cNvPr id="90" name="Line 3"/>
          <p:cNvSpPr>
            <a:spLocks noChangeShapeType="1"/>
          </p:cNvSpPr>
          <p:nvPr/>
        </p:nvSpPr>
        <p:spPr bwMode="gray">
          <a:xfrm flipH="1">
            <a:off x="0" y="6428184"/>
            <a:ext cx="2819400" cy="22860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 name="Line 4"/>
          <p:cNvSpPr>
            <a:spLocks noChangeShapeType="1"/>
          </p:cNvSpPr>
          <p:nvPr/>
        </p:nvSpPr>
        <p:spPr bwMode="gray">
          <a:xfrm flipH="1">
            <a:off x="0" y="3989784"/>
            <a:ext cx="609600" cy="266700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 name="AutoShape 5"/>
          <p:cNvSpPr>
            <a:spLocks noChangeArrowheads="1"/>
          </p:cNvSpPr>
          <p:nvPr/>
        </p:nvSpPr>
        <p:spPr bwMode="gray">
          <a:xfrm>
            <a:off x="1614488" y="3570684"/>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72941"/>
                  <a:invGamma/>
                </a:schemeClr>
              </a:gs>
            </a:gsLst>
            <a:lin ang="5400000" scaled="1"/>
          </a:gradFill>
          <a:ln w="9525">
            <a:solidFill>
              <a:schemeClr val="accent1"/>
            </a:solidFill>
            <a:round/>
            <a:headEnd/>
            <a:tailEnd/>
          </a:ln>
          <a:effectLst/>
        </p:spPr>
        <p:txBody>
          <a:bodyPr wrap="none" anchor="ctr"/>
          <a:lstStyle/>
          <a:p>
            <a:pPr>
              <a:defRPr/>
            </a:pPr>
            <a:endParaRPr lang="zh-CN" altLang="en-US">
              <a:ea typeface="宋体" pitchFamily="2" charset="-122"/>
            </a:endParaRPr>
          </a:p>
        </p:txBody>
      </p:sp>
      <p:sp>
        <p:nvSpPr>
          <p:cNvPr id="93" name="AutoShape 6"/>
          <p:cNvSpPr>
            <a:spLocks noChangeArrowheads="1"/>
          </p:cNvSpPr>
          <p:nvPr/>
        </p:nvSpPr>
        <p:spPr bwMode="gray">
          <a:xfrm>
            <a:off x="2438400" y="4294584"/>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54118"/>
                  <a:invGamma/>
                </a:schemeClr>
              </a:gs>
            </a:gsLst>
            <a:lin ang="5400000" scaled="1"/>
          </a:gradFill>
          <a:ln w="9525">
            <a:solidFill>
              <a:schemeClr val="accent1"/>
            </a:solidFill>
            <a:round/>
            <a:headEnd/>
            <a:tailEnd/>
          </a:ln>
          <a:effectLst/>
        </p:spPr>
        <p:txBody>
          <a:bodyPr wrap="none" anchor="ctr"/>
          <a:lstStyle/>
          <a:p>
            <a:pPr>
              <a:defRPr/>
            </a:pPr>
            <a:endParaRPr lang="zh-CN" altLang="en-US">
              <a:ea typeface="宋体" pitchFamily="2" charset="-122"/>
            </a:endParaRPr>
          </a:p>
        </p:txBody>
      </p:sp>
      <p:sp>
        <p:nvSpPr>
          <p:cNvPr id="94" name="AutoShape 7"/>
          <p:cNvSpPr>
            <a:spLocks noChangeArrowheads="1"/>
          </p:cNvSpPr>
          <p:nvPr/>
        </p:nvSpPr>
        <p:spPr bwMode="gray">
          <a:xfrm>
            <a:off x="2908300" y="5358209"/>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19216"/>
                  <a:invGamma/>
                </a:schemeClr>
              </a:gs>
            </a:gsLst>
            <a:lin ang="5400000" scaled="1"/>
          </a:gradFill>
          <a:ln w="9525">
            <a:solidFill>
              <a:schemeClr val="accent1"/>
            </a:solidFill>
            <a:round/>
            <a:headEnd/>
            <a:tailEnd/>
          </a:ln>
          <a:effectLst/>
        </p:spPr>
        <p:txBody>
          <a:bodyPr wrap="none" anchor="ctr"/>
          <a:lstStyle/>
          <a:p>
            <a:pPr>
              <a:defRPr/>
            </a:pPr>
            <a:endParaRPr lang="zh-CN" altLang="en-US">
              <a:ea typeface="宋体" pitchFamily="2" charset="-122"/>
            </a:endParaRPr>
          </a:p>
        </p:txBody>
      </p:sp>
      <p:sp>
        <p:nvSpPr>
          <p:cNvPr id="95" name="Line 8"/>
          <p:cNvSpPr>
            <a:spLocks noChangeShapeType="1"/>
          </p:cNvSpPr>
          <p:nvPr/>
        </p:nvSpPr>
        <p:spPr bwMode="gray">
          <a:xfrm flipH="1">
            <a:off x="0" y="3778647"/>
            <a:ext cx="1665288" cy="2878137"/>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 name="Line 9"/>
          <p:cNvSpPr>
            <a:spLocks noChangeShapeType="1"/>
          </p:cNvSpPr>
          <p:nvPr/>
        </p:nvSpPr>
        <p:spPr bwMode="gray">
          <a:xfrm flipH="1">
            <a:off x="0" y="5509022"/>
            <a:ext cx="2895600" cy="1147762"/>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 name="Line 10"/>
          <p:cNvSpPr>
            <a:spLocks noChangeShapeType="1"/>
          </p:cNvSpPr>
          <p:nvPr/>
        </p:nvSpPr>
        <p:spPr bwMode="gray">
          <a:xfrm flipH="1">
            <a:off x="0" y="2270522"/>
            <a:ext cx="1866900" cy="4386262"/>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 name="Line 11"/>
          <p:cNvSpPr>
            <a:spLocks noChangeShapeType="1"/>
          </p:cNvSpPr>
          <p:nvPr/>
        </p:nvSpPr>
        <p:spPr bwMode="gray">
          <a:xfrm flipH="1">
            <a:off x="0" y="3597672"/>
            <a:ext cx="2309813" cy="3059112"/>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 name="Line 12"/>
          <p:cNvSpPr>
            <a:spLocks noChangeShapeType="1"/>
          </p:cNvSpPr>
          <p:nvPr/>
        </p:nvSpPr>
        <p:spPr bwMode="gray">
          <a:xfrm flipH="1">
            <a:off x="0" y="4864497"/>
            <a:ext cx="2846388" cy="1792287"/>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 name="Line 13"/>
          <p:cNvSpPr>
            <a:spLocks noChangeShapeType="1"/>
          </p:cNvSpPr>
          <p:nvPr/>
        </p:nvSpPr>
        <p:spPr bwMode="gray">
          <a:xfrm flipH="1">
            <a:off x="0" y="5910659"/>
            <a:ext cx="3867150" cy="746125"/>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1" name="Group 14"/>
          <p:cNvGrpSpPr>
            <a:grpSpLocks/>
          </p:cNvGrpSpPr>
          <p:nvPr/>
        </p:nvGrpSpPr>
        <p:grpSpPr bwMode="auto">
          <a:xfrm>
            <a:off x="0" y="4523184"/>
            <a:ext cx="2514600" cy="2362200"/>
            <a:chOff x="0" y="2654"/>
            <a:chExt cx="1592" cy="1522"/>
          </a:xfrm>
        </p:grpSpPr>
        <p:sp>
          <p:nvSpPr>
            <p:cNvPr id="102" name="Arc 15"/>
            <p:cNvSpPr>
              <a:spLocks/>
            </p:cNvSpPr>
            <p:nvPr/>
          </p:nvSpPr>
          <p:spPr bwMode="gray">
            <a:xfrm>
              <a:off x="0" y="2733"/>
              <a:ext cx="1440" cy="1443"/>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80808">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03" name="Line 16"/>
            <p:cNvSpPr>
              <a:spLocks noChangeShapeType="1"/>
            </p:cNvSpPr>
            <p:nvPr/>
          </p:nvSpPr>
          <p:spPr bwMode="gray">
            <a:xfrm flipH="1">
              <a:off x="0" y="2654"/>
              <a:ext cx="1592" cy="1522"/>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 name="Arc 17"/>
            <p:cNvSpPr>
              <a:spLocks/>
            </p:cNvSpPr>
            <p:nvPr/>
          </p:nvSpPr>
          <p:spPr bwMode="gray">
            <a:xfrm>
              <a:off x="0" y="2796"/>
              <a:ext cx="1382" cy="1380"/>
            </a:xfrm>
            <a:custGeom>
              <a:avLst/>
              <a:gdLst>
                <a:gd name="T0" fmla="*/ 0 w 21600"/>
                <a:gd name="T1" fmla="*/ 0 h 21600"/>
                <a:gd name="T2" fmla="*/ 88 w 21600"/>
                <a:gd name="T3" fmla="*/ 88 h 21600"/>
                <a:gd name="T4" fmla="*/ 0 w 21600"/>
                <a:gd name="T5" fmla="*/ 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1">
              <a:gsLst>
                <a:gs pos="0">
                  <a:srgbClr val="948948"/>
                </a:gs>
                <a:gs pos="100000">
                  <a:srgbClr val="CBBC63"/>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05" name="Arc 18"/>
            <p:cNvSpPr>
              <a:spLocks/>
            </p:cNvSpPr>
            <p:nvPr/>
          </p:nvSpPr>
          <p:spPr bwMode="gray">
            <a:xfrm>
              <a:off x="14" y="2817"/>
              <a:ext cx="1347" cy="1345"/>
            </a:xfrm>
            <a:custGeom>
              <a:avLst/>
              <a:gdLst>
                <a:gd name="T0" fmla="*/ 0 w 21600"/>
                <a:gd name="T1" fmla="*/ 0 h 21600"/>
                <a:gd name="T2" fmla="*/ 84 w 21600"/>
                <a:gd name="T3" fmla="*/ 84 h 21600"/>
                <a:gd name="T4" fmla="*/ 0 w 21600"/>
                <a:gd name="T5" fmla="*/ 8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1">
              <a:gsLst>
                <a:gs pos="0">
                  <a:srgbClr val="CBBC63">
                    <a:alpha val="0"/>
                  </a:srgbClr>
                </a:gs>
                <a:gs pos="100000">
                  <a:srgbClr val="DED49C"/>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107" name="Text Box 20"/>
          <p:cNvSpPr txBox="1">
            <a:spLocks noChangeArrowheads="1"/>
          </p:cNvSpPr>
          <p:nvPr/>
        </p:nvSpPr>
        <p:spPr bwMode="black">
          <a:xfrm>
            <a:off x="2368550" y="1398984"/>
            <a:ext cx="1474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zh-CN" b="1" dirty="0">
                <a:solidFill>
                  <a:srgbClr val="FEFEFE"/>
                </a:solidFill>
                <a:latin typeface="Verdana" pitchFamily="34" charset="0"/>
                <a:ea typeface="宋体" pitchFamily="2" charset="-122"/>
              </a:rPr>
              <a:t>2007. 01</a:t>
            </a:r>
          </a:p>
        </p:txBody>
      </p:sp>
      <p:sp>
        <p:nvSpPr>
          <p:cNvPr id="111" name="AutoShape 24"/>
          <p:cNvSpPr>
            <a:spLocks noChangeArrowheads="1"/>
          </p:cNvSpPr>
          <p:nvPr/>
        </p:nvSpPr>
        <p:spPr bwMode="gray">
          <a:xfrm>
            <a:off x="3825875" y="5520134"/>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2"/>
              </a:gs>
              <a:gs pos="100000">
                <a:schemeClr val="accent2">
                  <a:gamma/>
                  <a:shade val="50980"/>
                  <a:invGamma/>
                </a:schemeClr>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a:defRPr/>
            </a:pPr>
            <a:endParaRPr lang="zh-CN" altLang="en-US">
              <a:ea typeface="宋体" pitchFamily="2" charset="-122"/>
            </a:endParaRPr>
          </a:p>
        </p:txBody>
      </p:sp>
      <p:sp>
        <p:nvSpPr>
          <p:cNvPr id="115" name="AutoShape 29"/>
          <p:cNvSpPr>
            <a:spLocks noChangeArrowheads="1"/>
          </p:cNvSpPr>
          <p:nvPr/>
        </p:nvSpPr>
        <p:spPr bwMode="gray">
          <a:xfrm>
            <a:off x="1695450" y="1733947"/>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hlink">
                  <a:gamma/>
                  <a:tint val="20000"/>
                  <a:invGamma/>
                </a:schemeClr>
              </a:gs>
              <a:gs pos="100000">
                <a:schemeClr val="hlink"/>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a:defRPr/>
            </a:pPr>
            <a:endParaRPr lang="zh-CN" altLang="en-US">
              <a:ea typeface="宋体" pitchFamily="2" charset="-122"/>
            </a:endParaRPr>
          </a:p>
        </p:txBody>
      </p:sp>
      <p:sp>
        <p:nvSpPr>
          <p:cNvPr id="116" name="AutoShape 30"/>
          <p:cNvSpPr>
            <a:spLocks noChangeArrowheads="1"/>
          </p:cNvSpPr>
          <p:nvPr/>
        </p:nvSpPr>
        <p:spPr bwMode="gray">
          <a:xfrm>
            <a:off x="2181225" y="3099197"/>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amma/>
                  <a:tint val="28627"/>
                  <a:invGamma/>
                </a:schemeClr>
              </a:gs>
              <a:gs pos="100000">
                <a:schemeClr val="accent1"/>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a:defRPr/>
            </a:pPr>
            <a:endParaRPr lang="zh-CN" altLang="en-US">
              <a:ea typeface="宋体" pitchFamily="2" charset="-122"/>
            </a:endParaRPr>
          </a:p>
        </p:txBody>
      </p:sp>
      <p:sp>
        <p:nvSpPr>
          <p:cNvPr id="117" name="AutoShape 31"/>
          <p:cNvSpPr>
            <a:spLocks noChangeArrowheads="1"/>
          </p:cNvSpPr>
          <p:nvPr/>
        </p:nvSpPr>
        <p:spPr bwMode="gray">
          <a:xfrm>
            <a:off x="2776538" y="4410472"/>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folHlink"/>
              </a:gs>
              <a:gs pos="100000">
                <a:schemeClr val="folHlink">
                  <a:gamma/>
                  <a:shade val="79216"/>
                  <a:invGamma/>
                </a:schemeClr>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a:defRPr/>
            </a:pPr>
            <a:endParaRPr lang="zh-CN" altLang="en-US">
              <a:ea typeface="宋体" pitchFamily="2" charset="-122"/>
            </a:endParaRPr>
          </a:p>
        </p:txBody>
      </p:sp>
      <p:sp>
        <p:nvSpPr>
          <p:cNvPr id="118" name="AutoShape 32"/>
          <p:cNvSpPr>
            <a:spLocks noChangeArrowheads="1"/>
          </p:cNvSpPr>
          <p:nvPr/>
        </p:nvSpPr>
        <p:spPr bwMode="gray">
          <a:xfrm>
            <a:off x="534988" y="3759597"/>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72941"/>
                  <a:invGamma/>
                </a:schemeClr>
              </a:gs>
            </a:gsLst>
            <a:lin ang="5400000" scaled="1"/>
          </a:gradFill>
          <a:ln w="9525">
            <a:solidFill>
              <a:schemeClr val="accent1"/>
            </a:solidFill>
            <a:round/>
            <a:headEnd/>
            <a:tailEnd/>
          </a:ln>
          <a:effectLst/>
        </p:spPr>
        <p:txBody>
          <a:bodyPr wrap="none" anchor="ctr"/>
          <a:lstStyle/>
          <a:p>
            <a:pPr>
              <a:defRPr/>
            </a:pPr>
            <a:endParaRPr lang="zh-CN" altLang="en-US">
              <a:ea typeface="宋体" pitchFamily="2" charset="-122"/>
            </a:endParaRPr>
          </a:p>
        </p:txBody>
      </p:sp>
      <p:sp>
        <p:nvSpPr>
          <p:cNvPr id="119" name="AutoShape 33"/>
          <p:cNvSpPr>
            <a:spLocks noChangeArrowheads="1"/>
          </p:cNvSpPr>
          <p:nvPr/>
        </p:nvSpPr>
        <p:spPr bwMode="gray">
          <a:xfrm>
            <a:off x="2843213" y="6326584"/>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19216"/>
                  <a:invGamma/>
                </a:schemeClr>
              </a:gs>
            </a:gsLst>
            <a:lin ang="5400000" scaled="1"/>
          </a:gradFill>
          <a:ln w="9525">
            <a:solidFill>
              <a:schemeClr val="accent1"/>
            </a:solidFill>
            <a:round/>
            <a:headEnd/>
            <a:tailEnd/>
          </a:ln>
          <a:effectLst/>
        </p:spPr>
        <p:txBody>
          <a:bodyPr wrap="none" anchor="ctr"/>
          <a:lstStyle/>
          <a:p>
            <a:pPr>
              <a:defRPr/>
            </a:pPr>
            <a:endParaRPr lang="zh-CN" altLang="en-US">
              <a:ea typeface="宋体" pitchFamily="2" charset="-122"/>
            </a:endParaRPr>
          </a:p>
        </p:txBody>
      </p:sp>
      <p:sp>
        <p:nvSpPr>
          <p:cNvPr id="36" name="WordArt 3"/>
          <p:cNvSpPr>
            <a:spLocks noChangeArrowheads="1" noChangeShapeType="1" noTextEdit="1"/>
          </p:cNvSpPr>
          <p:nvPr/>
        </p:nvSpPr>
        <p:spPr bwMode="gray">
          <a:xfrm>
            <a:off x="3136900" y="2914923"/>
            <a:ext cx="5029200" cy="685800"/>
          </a:xfrm>
          <a:prstGeom prst="rect">
            <a:avLst/>
          </a:prstGeom>
        </p:spPr>
        <p:txBody>
          <a:bodyPr wrap="none" fromWordArt="1">
            <a:prstTxWarp prst="textDeflate">
              <a:avLst>
                <a:gd name="adj" fmla="val 0"/>
              </a:avLst>
            </a:prstTxWarp>
          </a:bodyPr>
          <a:lstStyle/>
          <a:p>
            <a:pPr algn="ctr"/>
            <a:r>
              <a:rPr lang="en-US" altLang="zh-CN" sz="5400" b="1" kern="10" dirty="0">
                <a:ln w="19050">
                  <a:solidFill>
                    <a:schemeClr val="bg1"/>
                  </a:solidFill>
                  <a:round/>
                  <a:headEnd/>
                  <a:tailEnd/>
                </a:ln>
                <a:gradFill rotWithShape="1">
                  <a:gsLst>
                    <a:gs pos="0">
                      <a:schemeClr val="tx2"/>
                    </a:gs>
                    <a:gs pos="100000">
                      <a:schemeClr val="accent1"/>
                    </a:gs>
                  </a:gsLst>
                  <a:lin ang="5400000" scaled="1"/>
                </a:gradFill>
                <a:effectLst>
                  <a:outerShdw dist="35921" dir="2700000" algn="ctr" rotWithShape="0">
                    <a:schemeClr val="bg2">
                      <a:alpha val="50000"/>
                    </a:schemeClr>
                  </a:outerShdw>
                </a:effectLst>
                <a:latin typeface="Verdana"/>
              </a:rPr>
              <a:t>Thank You !</a:t>
            </a:r>
            <a:endParaRPr lang="zh-CN" altLang="en-US" sz="5400" b="1" kern="10" dirty="0">
              <a:ln w="19050">
                <a:solidFill>
                  <a:schemeClr val="bg1"/>
                </a:solidFill>
                <a:round/>
                <a:headEnd/>
                <a:tailEnd/>
              </a:ln>
              <a:gradFill rotWithShape="1">
                <a:gsLst>
                  <a:gs pos="0">
                    <a:schemeClr val="tx2"/>
                  </a:gs>
                  <a:gs pos="100000">
                    <a:schemeClr val="accent1"/>
                  </a:gs>
                </a:gsLst>
                <a:lin ang="5400000" scaled="1"/>
              </a:gradFill>
              <a:effectLst>
                <a:outerShdw dist="35921" dir="2700000" algn="ctr" rotWithShape="0">
                  <a:schemeClr val="bg2">
                    <a:alpha val="50000"/>
                  </a:schemeClr>
                </a:outerShdw>
              </a:effectLst>
              <a:latin typeface="Verdana"/>
            </a:endParaRPr>
          </a:p>
        </p:txBody>
      </p:sp>
    </p:spTree>
    <p:extLst>
      <p:ext uri="{BB962C8B-B14F-4D97-AF65-F5344CB8AC3E}">
        <p14:creationId xmlns:p14="http://schemas.microsoft.com/office/powerpoint/2010/main" val="731803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569913" y="714375"/>
            <a:ext cx="5441950" cy="563563"/>
          </a:xfrm>
          <a:prstGeom prst="rect">
            <a:avLst/>
          </a:prstGeom>
          <a:noFill/>
          <a:ln w="9525">
            <a:noFill/>
            <a:miter lim="800000"/>
            <a:headEnd/>
            <a:tailEnd/>
          </a:ln>
        </p:spPr>
        <p:txBody>
          <a:bodyPr anchor="ctr"/>
          <a:lstStyle/>
          <a:p>
            <a:r>
              <a:rPr lang="en-US" altLang="zh-CN" sz="3600" dirty="0" smtClean="0">
                <a:solidFill>
                  <a:schemeClr val="bg1"/>
                </a:solidFill>
                <a:latin typeface="黑体" pitchFamily="2" charset="-122"/>
                <a:ea typeface="黑体" pitchFamily="2" charset="-122"/>
              </a:rPr>
              <a:t>1.Background</a:t>
            </a:r>
            <a:endParaRPr lang="zh-CN" altLang="en-US" sz="3600" dirty="0">
              <a:solidFill>
                <a:schemeClr val="bg1"/>
              </a:solidFill>
              <a:latin typeface="黑体" pitchFamily="2" charset="-122"/>
              <a:ea typeface="黑体" pitchFamily="2" charset="-122"/>
            </a:endParaRPr>
          </a:p>
        </p:txBody>
      </p:sp>
      <p:grpSp>
        <p:nvGrpSpPr>
          <p:cNvPr id="250" name="Group 3"/>
          <p:cNvGrpSpPr>
            <a:grpSpLocks/>
          </p:cNvGrpSpPr>
          <p:nvPr/>
        </p:nvGrpSpPr>
        <p:grpSpPr bwMode="auto">
          <a:xfrm>
            <a:off x="908051" y="2744763"/>
            <a:ext cx="6838950" cy="3365500"/>
            <a:chOff x="664" y="1951"/>
            <a:chExt cx="4308" cy="2120"/>
          </a:xfrm>
        </p:grpSpPr>
        <p:sp>
          <p:nvSpPr>
            <p:cNvPr id="251" name="Freeform 4"/>
            <p:cNvSpPr>
              <a:spLocks/>
            </p:cNvSpPr>
            <p:nvPr/>
          </p:nvSpPr>
          <p:spPr bwMode="gray">
            <a:xfrm>
              <a:off x="743" y="2045"/>
              <a:ext cx="1267"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52" name="Freeform 5"/>
            <p:cNvSpPr>
              <a:spLocks/>
            </p:cNvSpPr>
            <p:nvPr/>
          </p:nvSpPr>
          <p:spPr bwMode="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53" name="Freeform 6"/>
            <p:cNvSpPr>
              <a:spLocks/>
            </p:cNvSpPr>
            <p:nvPr/>
          </p:nvSpPr>
          <p:spPr bwMode="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54" name="Freeform 7"/>
            <p:cNvSpPr>
              <a:spLocks/>
            </p:cNvSpPr>
            <p:nvPr/>
          </p:nvSpPr>
          <p:spPr bwMode="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55" name="Freeform 8"/>
            <p:cNvSpPr>
              <a:spLocks/>
            </p:cNvSpPr>
            <p:nvPr/>
          </p:nvSpPr>
          <p:spPr bwMode="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56" name="Freeform 9"/>
            <p:cNvSpPr>
              <a:spLocks/>
            </p:cNvSpPr>
            <p:nvPr/>
          </p:nvSpPr>
          <p:spPr bwMode="gray">
            <a:xfrm>
              <a:off x="1448" y="2857"/>
              <a:ext cx="99"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57" name="Freeform 10"/>
            <p:cNvSpPr>
              <a:spLocks/>
            </p:cNvSpPr>
            <p:nvPr/>
          </p:nvSpPr>
          <p:spPr bwMode="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58" name="Freeform 11"/>
            <p:cNvSpPr>
              <a:spLocks/>
            </p:cNvSpPr>
            <p:nvPr/>
          </p:nvSpPr>
          <p:spPr bwMode="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59" name="Freeform 12"/>
            <p:cNvSpPr>
              <a:spLocks/>
            </p:cNvSpPr>
            <p:nvPr/>
          </p:nvSpPr>
          <p:spPr bwMode="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60" name="Freeform 13"/>
            <p:cNvSpPr>
              <a:spLocks/>
            </p:cNvSpPr>
            <p:nvPr/>
          </p:nvSpPr>
          <p:spPr bwMode="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61" name="Freeform 14"/>
            <p:cNvSpPr>
              <a:spLocks/>
            </p:cNvSpPr>
            <p:nvPr/>
          </p:nvSpPr>
          <p:spPr bwMode="gray">
            <a:xfrm>
              <a:off x="1711" y="2069"/>
              <a:ext cx="233"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62" name="Freeform 15"/>
            <p:cNvSpPr>
              <a:spLocks/>
            </p:cNvSpPr>
            <p:nvPr/>
          </p:nvSpPr>
          <p:spPr bwMode="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63" name="Freeform 16"/>
            <p:cNvSpPr>
              <a:spLocks/>
            </p:cNvSpPr>
            <p:nvPr/>
          </p:nvSpPr>
          <p:spPr bwMode="gray">
            <a:xfrm>
              <a:off x="1625" y="2057"/>
              <a:ext cx="65"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64" name="Freeform 17"/>
            <p:cNvSpPr>
              <a:spLocks/>
            </p:cNvSpPr>
            <p:nvPr/>
          </p:nvSpPr>
          <p:spPr bwMode="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65" name="Freeform 18"/>
            <p:cNvSpPr>
              <a:spLocks/>
            </p:cNvSpPr>
            <p:nvPr/>
          </p:nvSpPr>
          <p:spPr bwMode="gray">
            <a:xfrm>
              <a:off x="1664" y="2029"/>
              <a:ext cx="64"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66" name="Freeform 19"/>
            <p:cNvSpPr>
              <a:spLocks/>
            </p:cNvSpPr>
            <p:nvPr/>
          </p:nvSpPr>
          <p:spPr bwMode="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67" name="Freeform 20"/>
            <p:cNvSpPr>
              <a:spLocks/>
            </p:cNvSpPr>
            <p:nvPr/>
          </p:nvSpPr>
          <p:spPr bwMode="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68" name="Freeform 21"/>
            <p:cNvSpPr>
              <a:spLocks/>
            </p:cNvSpPr>
            <p:nvPr/>
          </p:nvSpPr>
          <p:spPr bwMode="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69" name="Freeform 22"/>
            <p:cNvSpPr>
              <a:spLocks/>
            </p:cNvSpPr>
            <p:nvPr/>
          </p:nvSpPr>
          <p:spPr bwMode="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70" name="Freeform 23"/>
            <p:cNvSpPr>
              <a:spLocks/>
            </p:cNvSpPr>
            <p:nvPr/>
          </p:nvSpPr>
          <p:spPr bwMode="gray">
            <a:xfrm>
              <a:off x="1424" y="2781"/>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71" name="Freeform 24"/>
            <p:cNvSpPr>
              <a:spLocks/>
            </p:cNvSpPr>
            <p:nvPr/>
          </p:nvSpPr>
          <p:spPr bwMode="gray">
            <a:xfrm>
              <a:off x="1628" y="2913"/>
              <a:ext cx="15"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72" name="Freeform 25"/>
            <p:cNvSpPr>
              <a:spLocks/>
            </p:cNvSpPr>
            <p:nvPr/>
          </p:nvSpPr>
          <p:spPr bwMode="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73" name="Freeform 26"/>
            <p:cNvSpPr>
              <a:spLocks/>
            </p:cNvSpPr>
            <p:nvPr/>
          </p:nvSpPr>
          <p:spPr bwMode="gray">
            <a:xfrm>
              <a:off x="1652" y="2224"/>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74" name="Freeform 27"/>
            <p:cNvSpPr>
              <a:spLocks/>
            </p:cNvSpPr>
            <p:nvPr/>
          </p:nvSpPr>
          <p:spPr bwMode="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75" name="Freeform 28"/>
            <p:cNvSpPr>
              <a:spLocks/>
            </p:cNvSpPr>
            <p:nvPr/>
          </p:nvSpPr>
          <p:spPr bwMode="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76" name="Freeform 29"/>
            <p:cNvSpPr>
              <a:spLocks/>
            </p:cNvSpPr>
            <p:nvPr/>
          </p:nvSpPr>
          <p:spPr bwMode="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77" name="Freeform 30"/>
            <p:cNvSpPr>
              <a:spLocks/>
            </p:cNvSpPr>
            <p:nvPr/>
          </p:nvSpPr>
          <p:spPr bwMode="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78" name="Freeform 31"/>
            <p:cNvSpPr>
              <a:spLocks/>
            </p:cNvSpPr>
            <p:nvPr/>
          </p:nvSpPr>
          <p:spPr bwMode="gray">
            <a:xfrm>
              <a:off x="2292" y="2201"/>
              <a:ext cx="128"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79" name="Freeform 32"/>
            <p:cNvSpPr>
              <a:spLocks/>
            </p:cNvSpPr>
            <p:nvPr/>
          </p:nvSpPr>
          <p:spPr bwMode="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80" name="Freeform 33"/>
            <p:cNvSpPr>
              <a:spLocks/>
            </p:cNvSpPr>
            <p:nvPr/>
          </p:nvSpPr>
          <p:spPr bwMode="gray">
            <a:xfrm>
              <a:off x="2662" y="2006"/>
              <a:ext cx="155"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81" name="Freeform 34"/>
            <p:cNvSpPr>
              <a:spLocks/>
            </p:cNvSpPr>
            <p:nvPr/>
          </p:nvSpPr>
          <p:spPr bwMode="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82" name="Freeform 35"/>
            <p:cNvSpPr>
              <a:spLocks/>
            </p:cNvSpPr>
            <p:nvPr/>
          </p:nvSpPr>
          <p:spPr bwMode="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83" name="Freeform 36"/>
            <p:cNvSpPr>
              <a:spLocks/>
            </p:cNvSpPr>
            <p:nvPr/>
          </p:nvSpPr>
          <p:spPr bwMode="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84" name="Freeform 37"/>
            <p:cNvSpPr>
              <a:spLocks/>
            </p:cNvSpPr>
            <p:nvPr/>
          </p:nvSpPr>
          <p:spPr bwMode="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85" name="Freeform 38"/>
            <p:cNvSpPr>
              <a:spLocks/>
            </p:cNvSpPr>
            <p:nvPr/>
          </p:nvSpPr>
          <p:spPr bwMode="gray">
            <a:xfrm>
              <a:off x="4246" y="3241"/>
              <a:ext cx="319" cy="210"/>
            </a:xfrm>
            <a:custGeom>
              <a:avLst/>
              <a:gdLst>
                <a:gd name="T0" fmla="*/ 63 w 426"/>
                <a:gd name="T1" fmla="*/ 45 h 280"/>
                <a:gd name="T2" fmla="*/ 51 w 426"/>
                <a:gd name="T3" fmla="*/ 27 h 280"/>
                <a:gd name="T4" fmla="*/ 48 w 426"/>
                <a:gd name="T5" fmla="*/ 12 h 280"/>
                <a:gd name="T6" fmla="*/ 39 w 426"/>
                <a:gd name="T7" fmla="*/ 9 h 280"/>
                <a:gd name="T8" fmla="*/ 12 w 426"/>
                <a:gd name="T9" fmla="*/ 12 h 280"/>
                <a:gd name="T10" fmla="*/ 33 w 426"/>
                <a:gd name="T11" fmla="*/ 30 h 280"/>
                <a:gd name="T12" fmla="*/ 36 w 426"/>
                <a:gd name="T13" fmla="*/ 39 h 280"/>
                <a:gd name="T14" fmla="*/ 18 w 426"/>
                <a:gd name="T15" fmla="*/ 51 h 280"/>
                <a:gd name="T16" fmla="*/ 66 w 426"/>
                <a:gd name="T17" fmla="*/ 69 h 280"/>
                <a:gd name="T18" fmla="*/ 93 w 426"/>
                <a:gd name="T19" fmla="*/ 84 h 280"/>
                <a:gd name="T20" fmla="*/ 96 w 426"/>
                <a:gd name="T21" fmla="*/ 93 h 280"/>
                <a:gd name="T22" fmla="*/ 105 w 426"/>
                <a:gd name="T23" fmla="*/ 99 h 280"/>
                <a:gd name="T24" fmla="*/ 111 w 426"/>
                <a:gd name="T25" fmla="*/ 117 h 280"/>
                <a:gd name="T26" fmla="*/ 99 w 426"/>
                <a:gd name="T27" fmla="*/ 147 h 280"/>
                <a:gd name="T28" fmla="*/ 135 w 426"/>
                <a:gd name="T29" fmla="*/ 141 h 280"/>
                <a:gd name="T30" fmla="*/ 144 w 426"/>
                <a:gd name="T31" fmla="*/ 162 h 280"/>
                <a:gd name="T32" fmla="*/ 162 w 426"/>
                <a:gd name="T33" fmla="*/ 168 h 280"/>
                <a:gd name="T34" fmla="*/ 171 w 426"/>
                <a:gd name="T35" fmla="*/ 171 h 280"/>
                <a:gd name="T36" fmla="*/ 189 w 426"/>
                <a:gd name="T37" fmla="*/ 168 h 280"/>
                <a:gd name="T38" fmla="*/ 207 w 426"/>
                <a:gd name="T39" fmla="*/ 147 h 280"/>
                <a:gd name="T40" fmla="*/ 252 w 426"/>
                <a:gd name="T41" fmla="*/ 189 h 280"/>
                <a:gd name="T42" fmla="*/ 273 w 426"/>
                <a:gd name="T43" fmla="*/ 210 h 280"/>
                <a:gd name="T44" fmla="*/ 270 w 426"/>
                <a:gd name="T45" fmla="*/ 168 h 280"/>
                <a:gd name="T46" fmla="*/ 252 w 426"/>
                <a:gd name="T47" fmla="*/ 150 h 280"/>
                <a:gd name="T48" fmla="*/ 279 w 426"/>
                <a:gd name="T49" fmla="*/ 126 h 280"/>
                <a:gd name="T50" fmla="*/ 306 w 426"/>
                <a:gd name="T51" fmla="*/ 117 h 280"/>
                <a:gd name="T52" fmla="*/ 315 w 426"/>
                <a:gd name="T53" fmla="*/ 114 h 280"/>
                <a:gd name="T54" fmla="*/ 318 w 426"/>
                <a:gd name="T55" fmla="*/ 105 h 280"/>
                <a:gd name="T56" fmla="*/ 267 w 426"/>
                <a:gd name="T57" fmla="*/ 111 h 280"/>
                <a:gd name="T58" fmla="*/ 228 w 426"/>
                <a:gd name="T59" fmla="*/ 105 h 280"/>
                <a:gd name="T60" fmla="*/ 225 w 426"/>
                <a:gd name="T61" fmla="*/ 96 h 280"/>
                <a:gd name="T62" fmla="*/ 219 w 426"/>
                <a:gd name="T63" fmla="*/ 87 h 280"/>
                <a:gd name="T64" fmla="*/ 165 w 426"/>
                <a:gd name="T65" fmla="*/ 60 h 280"/>
                <a:gd name="T66" fmla="*/ 120 w 426"/>
                <a:gd name="T67" fmla="*/ 45 h 280"/>
                <a:gd name="T68" fmla="*/ 102 w 426"/>
                <a:gd name="T69" fmla="*/ 39 h 280"/>
                <a:gd name="T70" fmla="*/ 60 w 426"/>
                <a:gd name="T71" fmla="*/ 39 h 280"/>
                <a:gd name="T72" fmla="*/ 51 w 426"/>
                <a:gd name="T73" fmla="*/ 24 h 280"/>
                <a:gd name="T74" fmla="*/ 51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adFill rotWithShape="1">
              <a:gsLst>
                <a:gs pos="0">
                  <a:srgbClr val="F5F5F5"/>
                </a:gs>
                <a:gs pos="100000">
                  <a:srgbClr val="DDDDDD"/>
                </a:gs>
              </a:gsLst>
              <a:path path="rect">
                <a:fillToRect l="50000" t="50000" r="50000" b="50000"/>
              </a:path>
            </a:gradFill>
            <a:ln w="6350">
              <a:solidFill>
                <a:srgbClr val="5F5F5F"/>
              </a:solidFill>
              <a:prstDash val="dash"/>
              <a:round/>
              <a:headEnd/>
              <a:tailEnd/>
            </a:ln>
            <a:effectLst>
              <a:prstShdw prst="shdw17" dist="25400" dir="5400000">
                <a:srgbClr val="333333">
                  <a:alpha val="50000"/>
                </a:srgbClr>
              </a:prstShdw>
            </a:effectLst>
          </p:spPr>
          <p:txBody>
            <a:bodyPr/>
            <a:lstStyle/>
            <a:p>
              <a:endParaRPr lang="zh-CN" altLang="en-US"/>
            </a:p>
          </p:txBody>
        </p:sp>
        <p:sp>
          <p:nvSpPr>
            <p:cNvPr id="286" name="Freeform 39"/>
            <p:cNvSpPr>
              <a:spLocks/>
            </p:cNvSpPr>
            <p:nvPr/>
          </p:nvSpPr>
          <p:spPr bwMode="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87" name="Freeform 40"/>
            <p:cNvSpPr>
              <a:spLocks/>
            </p:cNvSpPr>
            <p:nvPr/>
          </p:nvSpPr>
          <p:spPr bwMode="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88" name="Freeform 41"/>
            <p:cNvSpPr>
              <a:spLocks/>
            </p:cNvSpPr>
            <p:nvPr/>
          </p:nvSpPr>
          <p:spPr bwMode="gray">
            <a:xfrm>
              <a:off x="4621" y="3923"/>
              <a:ext cx="164"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89" name="Freeform 42"/>
            <p:cNvSpPr>
              <a:spLocks/>
            </p:cNvSpPr>
            <p:nvPr/>
          </p:nvSpPr>
          <p:spPr bwMode="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90" name="Freeform 43"/>
            <p:cNvSpPr>
              <a:spLocks/>
            </p:cNvSpPr>
            <p:nvPr/>
          </p:nvSpPr>
          <p:spPr bwMode="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91" name="Freeform 44"/>
            <p:cNvSpPr>
              <a:spLocks/>
            </p:cNvSpPr>
            <p:nvPr/>
          </p:nvSpPr>
          <p:spPr bwMode="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92" name="Freeform 45"/>
            <p:cNvSpPr>
              <a:spLocks/>
            </p:cNvSpPr>
            <p:nvPr/>
          </p:nvSpPr>
          <p:spPr bwMode="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93" name="Freeform 46"/>
            <p:cNvSpPr>
              <a:spLocks/>
            </p:cNvSpPr>
            <p:nvPr/>
          </p:nvSpPr>
          <p:spPr bwMode="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94" name="Freeform 47"/>
            <p:cNvSpPr>
              <a:spLocks/>
            </p:cNvSpPr>
            <p:nvPr/>
          </p:nvSpPr>
          <p:spPr bwMode="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95" name="Freeform 48"/>
            <p:cNvSpPr>
              <a:spLocks/>
            </p:cNvSpPr>
            <p:nvPr/>
          </p:nvSpPr>
          <p:spPr bwMode="gray">
            <a:xfrm>
              <a:off x="3943" y="3153"/>
              <a:ext cx="40"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96" name="Freeform 49"/>
            <p:cNvSpPr>
              <a:spLocks/>
            </p:cNvSpPr>
            <p:nvPr/>
          </p:nvSpPr>
          <p:spPr bwMode="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97" name="Freeform 50"/>
            <p:cNvSpPr>
              <a:spLocks/>
            </p:cNvSpPr>
            <p:nvPr/>
          </p:nvSpPr>
          <p:spPr bwMode="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98" name="Freeform 51"/>
            <p:cNvSpPr>
              <a:spLocks/>
            </p:cNvSpPr>
            <p:nvPr/>
          </p:nvSpPr>
          <p:spPr bwMode="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299" name="Freeform 52"/>
            <p:cNvSpPr>
              <a:spLocks/>
            </p:cNvSpPr>
            <p:nvPr/>
          </p:nvSpPr>
          <p:spPr bwMode="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00" name="Freeform 53"/>
            <p:cNvSpPr>
              <a:spLocks/>
            </p:cNvSpPr>
            <p:nvPr/>
          </p:nvSpPr>
          <p:spPr bwMode="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01" name="Freeform 54"/>
            <p:cNvSpPr>
              <a:spLocks/>
            </p:cNvSpPr>
            <p:nvPr/>
          </p:nvSpPr>
          <p:spPr bwMode="gray">
            <a:xfrm>
              <a:off x="4197" y="3193"/>
              <a:ext cx="29"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02" name="Freeform 55"/>
            <p:cNvSpPr>
              <a:spLocks/>
            </p:cNvSpPr>
            <p:nvPr/>
          </p:nvSpPr>
          <p:spPr bwMode="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03" name="Freeform 56"/>
            <p:cNvSpPr>
              <a:spLocks/>
            </p:cNvSpPr>
            <p:nvPr/>
          </p:nvSpPr>
          <p:spPr bwMode="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04" name="Freeform 57"/>
            <p:cNvSpPr>
              <a:spLocks/>
            </p:cNvSpPr>
            <p:nvPr/>
          </p:nvSpPr>
          <p:spPr bwMode="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05" name="Freeform 58"/>
            <p:cNvSpPr>
              <a:spLocks/>
            </p:cNvSpPr>
            <p:nvPr/>
          </p:nvSpPr>
          <p:spPr bwMode="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06" name="Freeform 59"/>
            <p:cNvSpPr>
              <a:spLocks/>
            </p:cNvSpPr>
            <p:nvPr/>
          </p:nvSpPr>
          <p:spPr bwMode="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07" name="Freeform 60"/>
            <p:cNvSpPr>
              <a:spLocks/>
            </p:cNvSpPr>
            <p:nvPr/>
          </p:nvSpPr>
          <p:spPr bwMode="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08" name="Freeform 61"/>
            <p:cNvSpPr>
              <a:spLocks/>
            </p:cNvSpPr>
            <p:nvPr/>
          </p:nvSpPr>
          <p:spPr bwMode="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09" name="Freeform 62"/>
            <p:cNvSpPr>
              <a:spLocks/>
            </p:cNvSpPr>
            <p:nvPr/>
          </p:nvSpPr>
          <p:spPr bwMode="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10" name="Freeform 63"/>
            <p:cNvSpPr>
              <a:spLocks/>
            </p:cNvSpPr>
            <p:nvPr/>
          </p:nvSpPr>
          <p:spPr bwMode="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11" name="Freeform 64"/>
            <p:cNvSpPr>
              <a:spLocks/>
            </p:cNvSpPr>
            <p:nvPr/>
          </p:nvSpPr>
          <p:spPr bwMode="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12" name="Freeform 65"/>
            <p:cNvSpPr>
              <a:spLocks/>
            </p:cNvSpPr>
            <p:nvPr/>
          </p:nvSpPr>
          <p:spPr bwMode="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13" name="Freeform 66"/>
            <p:cNvSpPr>
              <a:spLocks/>
            </p:cNvSpPr>
            <p:nvPr/>
          </p:nvSpPr>
          <p:spPr bwMode="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14" name="Freeform 67"/>
            <p:cNvSpPr>
              <a:spLocks/>
            </p:cNvSpPr>
            <p:nvPr/>
          </p:nvSpPr>
          <p:spPr bwMode="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15" name="Freeform 68"/>
            <p:cNvSpPr>
              <a:spLocks/>
            </p:cNvSpPr>
            <p:nvPr/>
          </p:nvSpPr>
          <p:spPr bwMode="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16" name="Freeform 69"/>
            <p:cNvSpPr>
              <a:spLocks/>
            </p:cNvSpPr>
            <p:nvPr/>
          </p:nvSpPr>
          <p:spPr bwMode="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17" name="Freeform 70"/>
            <p:cNvSpPr>
              <a:spLocks/>
            </p:cNvSpPr>
            <p:nvPr/>
          </p:nvSpPr>
          <p:spPr bwMode="gray">
            <a:xfrm>
              <a:off x="3850" y="2995"/>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18" name="Freeform 71"/>
            <p:cNvSpPr>
              <a:spLocks/>
            </p:cNvSpPr>
            <p:nvPr/>
          </p:nvSpPr>
          <p:spPr bwMode="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19" name="Freeform 72"/>
            <p:cNvSpPr>
              <a:spLocks/>
            </p:cNvSpPr>
            <p:nvPr/>
          </p:nvSpPr>
          <p:spPr bwMode="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20" name="Freeform 73"/>
            <p:cNvSpPr>
              <a:spLocks/>
            </p:cNvSpPr>
            <p:nvPr/>
          </p:nvSpPr>
          <p:spPr bwMode="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21" name="Freeform 74"/>
            <p:cNvSpPr>
              <a:spLocks/>
            </p:cNvSpPr>
            <p:nvPr/>
          </p:nvSpPr>
          <p:spPr bwMode="gray">
            <a:xfrm>
              <a:off x="4759" y="3569"/>
              <a:ext cx="17"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22" name="Freeform 75"/>
            <p:cNvSpPr>
              <a:spLocks/>
            </p:cNvSpPr>
            <p:nvPr/>
          </p:nvSpPr>
          <p:spPr bwMode="gray">
            <a:xfrm>
              <a:off x="4751" y="3547"/>
              <a:ext cx="20"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23" name="Freeform 76"/>
            <p:cNvSpPr>
              <a:spLocks/>
            </p:cNvSpPr>
            <p:nvPr/>
          </p:nvSpPr>
          <p:spPr bwMode="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24" name="Freeform 77"/>
            <p:cNvSpPr>
              <a:spLocks/>
            </p:cNvSpPr>
            <p:nvPr/>
          </p:nvSpPr>
          <p:spPr bwMode="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25" name="Freeform 78"/>
            <p:cNvSpPr>
              <a:spLocks/>
            </p:cNvSpPr>
            <p:nvPr/>
          </p:nvSpPr>
          <p:spPr bwMode="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26" name="Freeform 79"/>
            <p:cNvSpPr>
              <a:spLocks/>
            </p:cNvSpPr>
            <p:nvPr/>
          </p:nvSpPr>
          <p:spPr bwMode="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27" name="Freeform 80"/>
            <p:cNvSpPr>
              <a:spLocks/>
            </p:cNvSpPr>
            <p:nvPr/>
          </p:nvSpPr>
          <p:spPr bwMode="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28" name="Freeform 81"/>
            <p:cNvSpPr>
              <a:spLocks/>
            </p:cNvSpPr>
            <p:nvPr/>
          </p:nvSpPr>
          <p:spPr bwMode="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29" name="Freeform 82"/>
            <p:cNvSpPr>
              <a:spLocks/>
            </p:cNvSpPr>
            <p:nvPr/>
          </p:nvSpPr>
          <p:spPr bwMode="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30" name="Freeform 83"/>
            <p:cNvSpPr>
              <a:spLocks/>
            </p:cNvSpPr>
            <p:nvPr/>
          </p:nvSpPr>
          <p:spPr bwMode="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31" name="Freeform 84"/>
            <p:cNvSpPr>
              <a:spLocks/>
            </p:cNvSpPr>
            <p:nvPr/>
          </p:nvSpPr>
          <p:spPr bwMode="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32" name="Freeform 85"/>
            <p:cNvSpPr>
              <a:spLocks/>
            </p:cNvSpPr>
            <p:nvPr/>
          </p:nvSpPr>
          <p:spPr bwMode="gray">
            <a:xfrm>
              <a:off x="3139" y="2155"/>
              <a:ext cx="40"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33" name="Freeform 86"/>
            <p:cNvSpPr>
              <a:spLocks/>
            </p:cNvSpPr>
            <p:nvPr/>
          </p:nvSpPr>
          <p:spPr bwMode="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34" name="Freeform 87"/>
            <p:cNvSpPr>
              <a:spLocks/>
            </p:cNvSpPr>
            <p:nvPr/>
          </p:nvSpPr>
          <p:spPr bwMode="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35" name="Freeform 88"/>
            <p:cNvSpPr>
              <a:spLocks/>
            </p:cNvSpPr>
            <p:nvPr/>
          </p:nvSpPr>
          <p:spPr bwMode="gray">
            <a:xfrm>
              <a:off x="3428" y="2015"/>
              <a:ext cx="50"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36" name="Freeform 89"/>
            <p:cNvSpPr>
              <a:spLocks/>
            </p:cNvSpPr>
            <p:nvPr/>
          </p:nvSpPr>
          <p:spPr bwMode="gray">
            <a:xfrm>
              <a:off x="3777" y="2042"/>
              <a:ext cx="88"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37" name="Freeform 90"/>
            <p:cNvSpPr>
              <a:spLocks/>
            </p:cNvSpPr>
            <p:nvPr/>
          </p:nvSpPr>
          <p:spPr bwMode="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38" name="Freeform 91"/>
            <p:cNvSpPr>
              <a:spLocks/>
            </p:cNvSpPr>
            <p:nvPr/>
          </p:nvSpPr>
          <p:spPr bwMode="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39" name="Freeform 92"/>
            <p:cNvSpPr>
              <a:spLocks/>
            </p:cNvSpPr>
            <p:nvPr/>
          </p:nvSpPr>
          <p:spPr bwMode="gray">
            <a:xfrm>
              <a:off x="4098" y="2294"/>
              <a:ext cx="76"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40" name="Freeform 93"/>
            <p:cNvSpPr>
              <a:spLocks/>
            </p:cNvSpPr>
            <p:nvPr/>
          </p:nvSpPr>
          <p:spPr bwMode="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41" name="Freeform 94"/>
            <p:cNvSpPr>
              <a:spLocks/>
            </p:cNvSpPr>
            <p:nvPr/>
          </p:nvSpPr>
          <p:spPr bwMode="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42" name="Freeform 95"/>
            <p:cNvSpPr>
              <a:spLocks/>
            </p:cNvSpPr>
            <p:nvPr/>
          </p:nvSpPr>
          <p:spPr bwMode="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43" name="Freeform 96"/>
            <p:cNvSpPr>
              <a:spLocks/>
            </p:cNvSpPr>
            <p:nvPr/>
          </p:nvSpPr>
          <p:spPr bwMode="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44" name="Freeform 97"/>
            <p:cNvSpPr>
              <a:spLocks/>
            </p:cNvSpPr>
            <p:nvPr/>
          </p:nvSpPr>
          <p:spPr bwMode="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45" name="Freeform 98"/>
            <p:cNvSpPr>
              <a:spLocks/>
            </p:cNvSpPr>
            <p:nvPr/>
          </p:nvSpPr>
          <p:spPr bwMode="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46" name="Freeform 99"/>
            <p:cNvSpPr>
              <a:spLocks/>
            </p:cNvSpPr>
            <p:nvPr/>
          </p:nvSpPr>
          <p:spPr bwMode="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47" name="Freeform 100"/>
            <p:cNvSpPr>
              <a:spLocks/>
            </p:cNvSpPr>
            <p:nvPr/>
          </p:nvSpPr>
          <p:spPr bwMode="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48" name="Freeform 101"/>
            <p:cNvSpPr>
              <a:spLocks/>
            </p:cNvSpPr>
            <p:nvPr/>
          </p:nvSpPr>
          <p:spPr bwMode="gray">
            <a:xfrm>
              <a:off x="3278" y="3473"/>
              <a:ext cx="31"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49" name="Freeform 102"/>
            <p:cNvSpPr>
              <a:spLocks/>
            </p:cNvSpPr>
            <p:nvPr/>
          </p:nvSpPr>
          <p:spPr bwMode="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50" name="Freeform 103"/>
            <p:cNvSpPr>
              <a:spLocks/>
            </p:cNvSpPr>
            <p:nvPr/>
          </p:nvSpPr>
          <p:spPr bwMode="gray">
            <a:xfrm>
              <a:off x="3251" y="3312"/>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51" name="Freeform 104"/>
            <p:cNvSpPr>
              <a:spLocks/>
            </p:cNvSpPr>
            <p:nvPr/>
          </p:nvSpPr>
          <p:spPr bwMode="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52" name="Freeform 105"/>
            <p:cNvSpPr>
              <a:spLocks/>
            </p:cNvSpPr>
            <p:nvPr/>
          </p:nvSpPr>
          <p:spPr bwMode="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53" name="Freeform 106"/>
            <p:cNvSpPr>
              <a:spLocks/>
            </p:cNvSpPr>
            <p:nvPr/>
          </p:nvSpPr>
          <p:spPr bwMode="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54" name="Freeform 107"/>
            <p:cNvSpPr>
              <a:spLocks/>
            </p:cNvSpPr>
            <p:nvPr/>
          </p:nvSpPr>
          <p:spPr bwMode="gray">
            <a:xfrm>
              <a:off x="3251" y="3294"/>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55" name="Freeform 108"/>
            <p:cNvSpPr>
              <a:spLocks/>
            </p:cNvSpPr>
            <p:nvPr/>
          </p:nvSpPr>
          <p:spPr bwMode="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56" name="Freeform 109"/>
            <p:cNvSpPr>
              <a:spLocks/>
            </p:cNvSpPr>
            <p:nvPr/>
          </p:nvSpPr>
          <p:spPr bwMode="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57" name="Freeform 110"/>
            <p:cNvSpPr>
              <a:spLocks/>
            </p:cNvSpPr>
            <p:nvPr/>
          </p:nvSpPr>
          <p:spPr bwMode="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sp>
          <p:nvSpPr>
            <p:cNvPr id="358" name="Freeform 111"/>
            <p:cNvSpPr>
              <a:spLocks/>
            </p:cNvSpPr>
            <p:nvPr/>
          </p:nvSpPr>
          <p:spPr bwMode="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adFill rotWithShape="1">
              <a:gsLst>
                <a:gs pos="0">
                  <a:srgbClr val="DDDDDD">
                    <a:gamma/>
                    <a:tint val="28235"/>
                    <a:invGamma/>
                  </a:srgbClr>
                </a:gs>
                <a:gs pos="100000">
                  <a:srgbClr val="DDDDDD"/>
                </a:gs>
              </a:gsLst>
              <a:path path="rect">
                <a:fillToRect l="50000" t="50000" r="50000" b="50000"/>
              </a:path>
            </a:gradFill>
            <a:ln w="6350" cap="flat" cmpd="sng">
              <a:solidFill>
                <a:srgbClr val="5F5F5F"/>
              </a:solid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CN" altLang="en-US">
                <a:ea typeface="宋体" pitchFamily="2" charset="-122"/>
              </a:endParaRPr>
            </a:p>
          </p:txBody>
        </p:sp>
      </p:grpSp>
      <p:sp>
        <p:nvSpPr>
          <p:cNvPr id="359" name="Oval 112"/>
          <p:cNvSpPr>
            <a:spLocks noChangeArrowheads="1"/>
          </p:cNvSpPr>
          <p:nvPr/>
        </p:nvSpPr>
        <p:spPr bwMode="gray">
          <a:xfrm>
            <a:off x="2260601" y="3478188"/>
            <a:ext cx="260350" cy="260350"/>
          </a:xfrm>
          <a:prstGeom prst="ellipse">
            <a:avLst/>
          </a:prstGeom>
          <a:gradFill rotWithShape="1">
            <a:gsLst>
              <a:gs pos="0">
                <a:srgbClr val="5E0000"/>
              </a:gs>
              <a:gs pos="100000">
                <a:srgbClr val="CC0000"/>
              </a:gs>
            </a:gsLst>
            <a:path path="shape">
              <a:fillToRect l="50000" t="50000" r="50000" b="50000"/>
            </a:path>
          </a:gradFill>
          <a:ln w="38100" cmpd="dbl" algn="ctr">
            <a:solidFill>
              <a:srgbClr val="EBFFFB"/>
            </a:solidFill>
            <a:round/>
            <a:headEnd/>
            <a:tailEnd/>
          </a:ln>
        </p:spPr>
        <p:txBody>
          <a:bodyPr wrap="none" anchor="ctr"/>
          <a:lstStyle/>
          <a:p>
            <a:endParaRPr lang="zh-CN" altLang="en-US">
              <a:ea typeface="宋体" pitchFamily="2" charset="-122"/>
            </a:endParaRPr>
          </a:p>
        </p:txBody>
      </p:sp>
      <p:sp>
        <p:nvSpPr>
          <p:cNvPr id="363" name="Oval 116"/>
          <p:cNvSpPr>
            <a:spLocks noChangeArrowheads="1"/>
          </p:cNvSpPr>
          <p:nvPr/>
        </p:nvSpPr>
        <p:spPr bwMode="gray">
          <a:xfrm>
            <a:off x="6383339" y="3623445"/>
            <a:ext cx="260350" cy="260350"/>
          </a:xfrm>
          <a:prstGeom prst="ellipse">
            <a:avLst/>
          </a:prstGeom>
          <a:gradFill rotWithShape="1">
            <a:gsLst>
              <a:gs pos="0">
                <a:srgbClr val="5E0000"/>
              </a:gs>
              <a:gs pos="100000">
                <a:srgbClr val="CC0000"/>
              </a:gs>
            </a:gsLst>
            <a:path path="shape">
              <a:fillToRect l="50000" t="50000" r="50000" b="50000"/>
            </a:path>
          </a:gradFill>
          <a:ln w="38100" cmpd="dbl" algn="ctr">
            <a:solidFill>
              <a:srgbClr val="EBFFFB"/>
            </a:solidFill>
            <a:round/>
            <a:headEnd/>
            <a:tailEnd/>
          </a:ln>
        </p:spPr>
        <p:txBody>
          <a:bodyPr wrap="none" anchor="ctr"/>
          <a:lstStyle/>
          <a:p>
            <a:endParaRPr lang="zh-CN" altLang="en-US">
              <a:ea typeface="宋体" pitchFamily="2" charset="-122"/>
            </a:endParaRPr>
          </a:p>
        </p:txBody>
      </p:sp>
      <p:sp>
        <p:nvSpPr>
          <p:cNvPr id="366" name="AutoShape 119"/>
          <p:cNvSpPr>
            <a:spLocks/>
          </p:cNvSpPr>
          <p:nvPr/>
        </p:nvSpPr>
        <p:spPr bwMode="black">
          <a:xfrm>
            <a:off x="7045327" y="2311375"/>
            <a:ext cx="1675063" cy="433388"/>
          </a:xfrm>
          <a:prstGeom prst="callout2">
            <a:avLst>
              <a:gd name="adj1" fmla="val 39561"/>
              <a:gd name="adj2" fmla="val -4148"/>
              <a:gd name="adj3" fmla="val 40111"/>
              <a:gd name="adj4" fmla="val -18084"/>
              <a:gd name="adj5" fmla="val 328573"/>
              <a:gd name="adj6" fmla="val -31184"/>
            </a:avLst>
          </a:prstGeom>
          <a:noFill/>
          <a:ln w="9525">
            <a:solidFill>
              <a:schemeClr val="tx1"/>
            </a:solidFill>
            <a:miter lim="800000"/>
            <a:headEnd type="diamond" w="med" len="med"/>
            <a:tailEnd/>
          </a:ln>
          <a:extLst>
            <a:ext uri="{909E8E84-426E-40DD-AFC4-6F175D3DCCD1}">
              <a14:hiddenFill xmlns:a14="http://schemas.microsoft.com/office/drawing/2010/main">
                <a:solidFill>
                  <a:srgbClr val="FFFFFF"/>
                </a:solidFill>
              </a14:hiddenFill>
            </a:ext>
          </a:extLst>
        </p:spPr>
        <p:txBody>
          <a:bodyPr anchor="ctr"/>
          <a:lstStyle/>
          <a:p>
            <a:pPr eaLnBrk="0" hangingPunct="0"/>
            <a:r>
              <a:rPr lang="en-US" altLang="zh-CN" sz="1400" b="1" dirty="0" smtClean="0">
                <a:ea typeface="宋体" pitchFamily="2" charset="-122"/>
              </a:rPr>
              <a:t>Fukushima</a:t>
            </a:r>
          </a:p>
          <a:p>
            <a:pPr eaLnBrk="0" hangingPunct="0"/>
            <a:r>
              <a:rPr lang="en-US" altLang="zh-CN" sz="1400" b="1" dirty="0" smtClean="0">
                <a:ea typeface="宋体" pitchFamily="2" charset="-122"/>
              </a:rPr>
              <a:t>Accident</a:t>
            </a:r>
            <a:endParaRPr lang="en-US" altLang="zh-CN" sz="1400" b="1" dirty="0">
              <a:ea typeface="宋体" pitchFamily="2" charset="-122"/>
            </a:endParaRPr>
          </a:p>
        </p:txBody>
      </p:sp>
      <p:sp>
        <p:nvSpPr>
          <p:cNvPr id="486" name="AutoShape 119"/>
          <p:cNvSpPr>
            <a:spLocks/>
          </p:cNvSpPr>
          <p:nvPr/>
        </p:nvSpPr>
        <p:spPr bwMode="black">
          <a:xfrm>
            <a:off x="2940052" y="2171502"/>
            <a:ext cx="1675063" cy="433388"/>
          </a:xfrm>
          <a:prstGeom prst="callout2">
            <a:avLst>
              <a:gd name="adj1" fmla="val 39561"/>
              <a:gd name="adj2" fmla="val -4148"/>
              <a:gd name="adj3" fmla="val 40111"/>
              <a:gd name="adj4" fmla="val -18084"/>
              <a:gd name="adj5" fmla="val 328573"/>
              <a:gd name="adj6" fmla="val -31184"/>
            </a:avLst>
          </a:prstGeom>
          <a:noFill/>
          <a:ln w="9525">
            <a:solidFill>
              <a:schemeClr val="tx1"/>
            </a:solidFill>
            <a:miter lim="800000"/>
            <a:headEnd type="diamond" w="med" len="med"/>
            <a:tailEnd/>
          </a:ln>
          <a:extLst>
            <a:ext uri="{909E8E84-426E-40DD-AFC4-6F175D3DCCD1}">
              <a14:hiddenFill xmlns:a14="http://schemas.microsoft.com/office/drawing/2010/main">
                <a:solidFill>
                  <a:srgbClr val="FFFFFF"/>
                </a:solidFill>
              </a14:hiddenFill>
            </a:ext>
          </a:extLst>
        </p:spPr>
        <p:txBody>
          <a:bodyPr anchor="ctr"/>
          <a:lstStyle/>
          <a:p>
            <a:pPr eaLnBrk="0" hangingPunct="0"/>
            <a:r>
              <a:rPr lang="en-US" altLang="zh-CN" sz="1400" b="1" dirty="0" smtClean="0">
                <a:ea typeface="宋体" pitchFamily="2" charset="-122"/>
              </a:rPr>
              <a:t>Three-Miles</a:t>
            </a:r>
          </a:p>
          <a:p>
            <a:pPr eaLnBrk="0" hangingPunct="0"/>
            <a:r>
              <a:rPr lang="en-US" altLang="zh-CN" sz="1400" b="1" dirty="0" smtClean="0">
                <a:ea typeface="宋体" pitchFamily="2" charset="-122"/>
              </a:rPr>
              <a:t>Island Accident</a:t>
            </a:r>
            <a:endParaRPr lang="en-US" altLang="zh-CN" sz="1400" b="1" dirty="0">
              <a:ea typeface="宋体" pitchFamily="2" charset="-122"/>
            </a:endParaRPr>
          </a:p>
        </p:txBody>
      </p:sp>
      <p:sp>
        <p:nvSpPr>
          <p:cNvPr id="489" name="AutoShape 25"/>
          <p:cNvSpPr>
            <a:spLocks noChangeArrowheads="1"/>
          </p:cNvSpPr>
          <p:nvPr/>
        </p:nvSpPr>
        <p:spPr bwMode="blackGray">
          <a:xfrm rot="10806395" flipH="1" flipV="1">
            <a:off x="5253831" y="-39191"/>
            <a:ext cx="1557338" cy="755650"/>
          </a:xfrm>
          <a:prstGeom prst="rightArrow">
            <a:avLst>
              <a:gd name="adj1" fmla="val 46509"/>
              <a:gd name="adj2" fmla="val 37620"/>
            </a:avLst>
          </a:prstGeom>
          <a:gradFill rotWithShape="1">
            <a:gsLst>
              <a:gs pos="0">
                <a:schemeClr val="accent2">
                  <a:gamma/>
                  <a:tint val="0"/>
                  <a:invGamma/>
                  <a:alpha val="0"/>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493" name="Rectangle 114"/>
          <p:cNvSpPr>
            <a:spLocks noChangeArrowheads="1"/>
          </p:cNvSpPr>
          <p:nvPr/>
        </p:nvSpPr>
        <p:spPr bwMode="auto">
          <a:xfrm>
            <a:off x="603250" y="1538288"/>
            <a:ext cx="3668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en-US" altLang="zh-CN" sz="2800" b="1" dirty="0" smtClean="0">
                <a:solidFill>
                  <a:srgbClr val="D7181F"/>
                </a:solidFill>
                <a:ea typeface="宋体" pitchFamily="2" charset="-122"/>
              </a:rPr>
              <a:t>Severe Accident</a:t>
            </a:r>
            <a:endParaRPr lang="en-US" altLang="zh-CN" sz="2800" b="1" dirty="0">
              <a:solidFill>
                <a:srgbClr val="D7181F"/>
              </a:solidFill>
              <a:ea typeface="宋体" pitchFamily="2" charset="-122"/>
            </a:endParaRPr>
          </a:p>
        </p:txBody>
      </p:sp>
      <p:sp>
        <p:nvSpPr>
          <p:cNvPr id="494" name="Line 120"/>
          <p:cNvSpPr>
            <a:spLocks noChangeShapeType="1"/>
          </p:cNvSpPr>
          <p:nvPr/>
        </p:nvSpPr>
        <p:spPr bwMode="auto">
          <a:xfrm>
            <a:off x="381000" y="2133600"/>
            <a:ext cx="8153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5" name="AutoShape 13"/>
          <p:cNvSpPr>
            <a:spLocks noChangeArrowheads="1"/>
          </p:cNvSpPr>
          <p:nvPr/>
        </p:nvSpPr>
        <p:spPr bwMode="gray">
          <a:xfrm rot="5400000">
            <a:off x="4539098" y="1017055"/>
            <a:ext cx="376434" cy="1561578"/>
          </a:xfrm>
          <a:prstGeom prst="upArrow">
            <a:avLst>
              <a:gd name="adj1" fmla="val 65157"/>
              <a:gd name="adj2" fmla="val 48347"/>
            </a:avLst>
          </a:prstGeom>
          <a:gradFill rotWithShape="1">
            <a:gsLst>
              <a:gs pos="0">
                <a:srgbClr val="FF9933"/>
              </a:gs>
              <a:gs pos="100000">
                <a:srgbClr val="FFFFF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ea typeface="宋体" pitchFamily="2" charset="-122"/>
            </a:endParaRPr>
          </a:p>
        </p:txBody>
      </p:sp>
      <p:sp>
        <p:nvSpPr>
          <p:cNvPr id="496" name="Rectangle 114"/>
          <p:cNvSpPr>
            <a:spLocks noChangeArrowheads="1"/>
          </p:cNvSpPr>
          <p:nvPr/>
        </p:nvSpPr>
        <p:spPr bwMode="auto">
          <a:xfrm>
            <a:off x="5306219" y="1255703"/>
            <a:ext cx="36687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en-US" altLang="zh-CN" sz="2800" dirty="0">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Instrumentation survivability</a:t>
            </a:r>
            <a:endParaRPr lang="en-US" altLang="zh-CN" sz="2800" b="1" dirty="0">
              <a:solidFill>
                <a:srgbClr val="D7181F"/>
              </a:solidFill>
              <a:ea typeface="宋体" pitchFamily="2" charset="-122"/>
            </a:endParaRPr>
          </a:p>
        </p:txBody>
      </p:sp>
    </p:spTree>
    <p:extLst>
      <p:ext uri="{BB962C8B-B14F-4D97-AF65-F5344CB8AC3E}">
        <p14:creationId xmlns:p14="http://schemas.microsoft.com/office/powerpoint/2010/main" val="102421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barn(inVertical)">
                                      <p:cBhvr>
                                        <p:cTn id="7" dur="500"/>
                                        <p:tgtEl>
                                          <p:spTgt spid="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16"/>
          <p:cNvSpPr>
            <a:spLocks noChangeArrowheads="1"/>
          </p:cNvSpPr>
          <p:nvPr/>
        </p:nvSpPr>
        <p:spPr bwMode="auto">
          <a:xfrm>
            <a:off x="612804" y="1941091"/>
            <a:ext cx="6926263" cy="2515900"/>
          </a:xfrm>
          <a:prstGeom prst="roundRect">
            <a:avLst>
              <a:gd name="adj" fmla="val 469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zh-CN" altLang="zh-CN" sz="2400">
              <a:ea typeface="宋体" pitchFamily="2" charset="-122"/>
            </a:endParaRPr>
          </a:p>
        </p:txBody>
      </p:sp>
      <p:sp>
        <p:nvSpPr>
          <p:cNvPr id="20" name="AutoShape 17"/>
          <p:cNvSpPr>
            <a:spLocks noChangeArrowheads="1"/>
          </p:cNvSpPr>
          <p:nvPr/>
        </p:nvSpPr>
        <p:spPr bwMode="gray">
          <a:xfrm>
            <a:off x="846167" y="1772816"/>
            <a:ext cx="2665413" cy="400050"/>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wrap="none" anchor="ctr"/>
          <a:lstStyle/>
          <a:p>
            <a:endParaRPr lang="zh-CN" altLang="zh-CN" sz="2400">
              <a:ea typeface="宋体" pitchFamily="2" charset="-122"/>
            </a:endParaRPr>
          </a:p>
        </p:txBody>
      </p:sp>
      <p:sp>
        <p:nvSpPr>
          <p:cNvPr id="23" name="Text Box 20"/>
          <p:cNvSpPr txBox="1">
            <a:spLocks noChangeArrowheads="1"/>
          </p:cNvSpPr>
          <p:nvPr/>
        </p:nvSpPr>
        <p:spPr bwMode="gray">
          <a:xfrm>
            <a:off x="1098579" y="1772816"/>
            <a:ext cx="2052638" cy="40005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2000" dirty="0" smtClean="0"/>
              <a:t> IAEA NS-G-1.3</a:t>
            </a:r>
            <a:endParaRPr lang="zh-CN" altLang="en-US" sz="2000" dirty="0"/>
          </a:p>
        </p:txBody>
      </p:sp>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497904" y="714375"/>
            <a:ext cx="8754616" cy="563563"/>
          </a:xfrm>
          <a:prstGeom prst="rect">
            <a:avLst/>
          </a:prstGeom>
          <a:noFill/>
          <a:ln w="9525">
            <a:noFill/>
            <a:miter lim="800000"/>
            <a:headEnd/>
            <a:tailEnd/>
          </a:ln>
        </p:spPr>
        <p:txBody>
          <a:bodyPr anchor="ctr"/>
          <a:lstStyle/>
          <a:p>
            <a:pPr>
              <a:defRPr/>
            </a:pP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2.Requirements of standard and statute</a:t>
            </a:r>
            <a:endPar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15" name="Text Box 15"/>
          <p:cNvSpPr txBox="1">
            <a:spLocks noChangeArrowheads="1"/>
          </p:cNvSpPr>
          <p:nvPr/>
        </p:nvSpPr>
        <p:spPr bwMode="gray">
          <a:xfrm>
            <a:off x="710354" y="2287166"/>
            <a:ext cx="6828714" cy="2169825"/>
          </a:xfrm>
          <a:prstGeom prst="rect">
            <a:avLst/>
          </a:prstGeom>
        </p:spPr>
        <p:txBody>
          <a:bodyPr>
            <a:spAutoFit/>
          </a:bodyPr>
          <a:lstStyle>
            <a:defPPr>
              <a:defRPr lang="en-US"/>
            </a:defPPr>
            <a:lvl1pPr>
              <a:lnSpc>
                <a:spcPct val="150000"/>
              </a:lnSpc>
              <a:defRPr>
                <a:latin typeface="Arial Unicode MS" pitchFamily="34" charset="-122"/>
                <a:ea typeface="Arial Unicode MS" pitchFamily="34" charset="-122"/>
                <a:cs typeface="Arial Unicode MS" pitchFamily="34" charset="-122"/>
              </a:defRPr>
            </a:lvl1pPr>
          </a:lstStyle>
          <a:p>
            <a:r>
              <a:rPr lang="en-US" altLang="zh-CN" dirty="0"/>
              <a:t>Consideration of severe accident conditions is not required in the equipment qualification program. However, equipment credited for response to severe accidents should be shown, with reasonable confidence and to the extent possible, to function under anticipated severe accident conditions</a:t>
            </a:r>
            <a:endParaRPr lang="zh-CN" altLang="en-US" dirty="0"/>
          </a:p>
        </p:txBody>
      </p:sp>
    </p:spTree>
    <p:extLst>
      <p:ext uri="{BB962C8B-B14F-4D97-AF65-F5344CB8AC3E}">
        <p14:creationId xmlns:p14="http://schemas.microsoft.com/office/powerpoint/2010/main" val="2889480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497904" y="714375"/>
            <a:ext cx="8754616" cy="563563"/>
          </a:xfrm>
          <a:prstGeom prst="rect">
            <a:avLst/>
          </a:prstGeom>
          <a:noFill/>
          <a:ln w="9525">
            <a:noFill/>
            <a:miter lim="800000"/>
            <a:headEnd/>
            <a:tailEnd/>
          </a:ln>
        </p:spPr>
        <p:txBody>
          <a:bodyPr anchor="ctr"/>
          <a:lstStyle/>
          <a:p>
            <a:pPr>
              <a:defRPr/>
            </a:pPr>
            <a:r>
              <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2.Requirements of standard and statute</a:t>
            </a:r>
          </a:p>
        </p:txBody>
      </p:sp>
      <p:sp>
        <p:nvSpPr>
          <p:cNvPr id="13" name="AutoShape 16"/>
          <p:cNvSpPr>
            <a:spLocks noChangeArrowheads="1"/>
          </p:cNvSpPr>
          <p:nvPr/>
        </p:nvSpPr>
        <p:spPr bwMode="auto">
          <a:xfrm>
            <a:off x="598065" y="4317355"/>
            <a:ext cx="6926263" cy="1920042"/>
          </a:xfrm>
          <a:prstGeom prst="roundRect">
            <a:avLst>
              <a:gd name="adj" fmla="val 469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zh-CN" altLang="zh-CN" sz="2400">
              <a:ea typeface="宋体" pitchFamily="2" charset="-122"/>
            </a:endParaRPr>
          </a:p>
        </p:txBody>
      </p:sp>
      <p:sp>
        <p:nvSpPr>
          <p:cNvPr id="14" name="AutoShape 17"/>
          <p:cNvSpPr>
            <a:spLocks noChangeArrowheads="1"/>
          </p:cNvSpPr>
          <p:nvPr/>
        </p:nvSpPr>
        <p:spPr bwMode="gray">
          <a:xfrm>
            <a:off x="831428" y="4149080"/>
            <a:ext cx="3133121" cy="400050"/>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wrap="none" anchor="ctr"/>
          <a:lstStyle/>
          <a:p>
            <a:endParaRPr lang="zh-CN" altLang="zh-CN" sz="2400">
              <a:ea typeface="宋体" pitchFamily="2" charset="-122"/>
            </a:endParaRPr>
          </a:p>
        </p:txBody>
      </p:sp>
      <p:sp>
        <p:nvSpPr>
          <p:cNvPr id="16" name="Text Box 20"/>
          <p:cNvSpPr txBox="1">
            <a:spLocks noChangeArrowheads="1"/>
          </p:cNvSpPr>
          <p:nvPr/>
        </p:nvSpPr>
        <p:spPr bwMode="gray">
          <a:xfrm>
            <a:off x="1083839" y="4149080"/>
            <a:ext cx="2520670" cy="40011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2000" dirty="0"/>
              <a:t> </a:t>
            </a:r>
            <a:r>
              <a:rPr lang="en-US" altLang="zh-CN" sz="2000" dirty="0" smtClean="0"/>
              <a:t>HAD102(2006)</a:t>
            </a:r>
            <a:endParaRPr lang="zh-CN" altLang="en-US" sz="2000" dirty="0"/>
          </a:p>
        </p:txBody>
      </p:sp>
      <p:sp>
        <p:nvSpPr>
          <p:cNvPr id="17" name="矩形 16"/>
          <p:cNvSpPr/>
          <p:nvPr/>
        </p:nvSpPr>
        <p:spPr>
          <a:xfrm>
            <a:off x="634628" y="4631045"/>
            <a:ext cx="6815948" cy="1477328"/>
          </a:xfrm>
          <a:prstGeom prst="rect">
            <a:avLst/>
          </a:prstGeom>
        </p:spPr>
        <p:txBody>
          <a:bodyPr wrap="square">
            <a:spAutoFit/>
          </a:bodyPr>
          <a:lstStyle/>
          <a:p>
            <a:r>
              <a:rPr lang="en-US" altLang="zh-CN" dirty="0" smtClean="0"/>
              <a:t>3.15.5</a:t>
            </a:r>
          </a:p>
          <a:p>
            <a:r>
              <a:rPr lang="en-US" altLang="zh-CN" dirty="0" smtClean="0"/>
              <a:t>Equipment </a:t>
            </a:r>
            <a:r>
              <a:rPr lang="en-US" altLang="zh-CN" dirty="0"/>
              <a:t>credited for response to severe accidents should be shown, with reasonable confidence indicating capability of realizing design purpose under sever accident, to function by test or analysis under possible condition.</a:t>
            </a:r>
            <a:endParaRPr lang="zh-CN" altLang="en-US" dirty="0"/>
          </a:p>
        </p:txBody>
      </p:sp>
      <p:sp>
        <p:nvSpPr>
          <p:cNvPr id="15" name="AutoShape 16"/>
          <p:cNvSpPr>
            <a:spLocks noChangeArrowheads="1"/>
          </p:cNvSpPr>
          <p:nvPr/>
        </p:nvSpPr>
        <p:spPr bwMode="auto">
          <a:xfrm>
            <a:off x="575345" y="1700808"/>
            <a:ext cx="6926263" cy="1920042"/>
          </a:xfrm>
          <a:prstGeom prst="roundRect">
            <a:avLst>
              <a:gd name="adj" fmla="val 469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zh-CN" altLang="zh-CN" sz="2400">
              <a:ea typeface="宋体" pitchFamily="2" charset="-122"/>
            </a:endParaRPr>
          </a:p>
        </p:txBody>
      </p:sp>
      <p:sp>
        <p:nvSpPr>
          <p:cNvPr id="18" name="AutoShape 17"/>
          <p:cNvSpPr>
            <a:spLocks noChangeArrowheads="1"/>
          </p:cNvSpPr>
          <p:nvPr/>
        </p:nvSpPr>
        <p:spPr bwMode="gray">
          <a:xfrm>
            <a:off x="808708" y="1532533"/>
            <a:ext cx="3133121" cy="400050"/>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wrap="none" anchor="ctr"/>
          <a:lstStyle/>
          <a:p>
            <a:endParaRPr lang="zh-CN" altLang="zh-CN" sz="2400">
              <a:ea typeface="宋体" pitchFamily="2" charset="-122"/>
            </a:endParaRPr>
          </a:p>
        </p:txBody>
      </p:sp>
      <p:sp>
        <p:nvSpPr>
          <p:cNvPr id="19" name="Text Box 20"/>
          <p:cNvSpPr txBox="1">
            <a:spLocks noChangeArrowheads="1"/>
          </p:cNvSpPr>
          <p:nvPr/>
        </p:nvSpPr>
        <p:spPr bwMode="gray">
          <a:xfrm>
            <a:off x="1061119" y="1532533"/>
            <a:ext cx="2520670" cy="40011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2000" dirty="0"/>
              <a:t> </a:t>
            </a:r>
            <a:r>
              <a:rPr lang="en-US" altLang="zh-CN" sz="2000" dirty="0" smtClean="0"/>
              <a:t>RCC-E 2005 </a:t>
            </a:r>
            <a:r>
              <a:rPr lang="en-US" altLang="zh-CN" sz="2000" dirty="0"/>
              <a:t>B7000 </a:t>
            </a:r>
            <a:endParaRPr lang="zh-CN" altLang="en-US" sz="2000" dirty="0"/>
          </a:p>
        </p:txBody>
      </p:sp>
      <p:sp>
        <p:nvSpPr>
          <p:cNvPr id="20" name="矩形 19"/>
          <p:cNvSpPr/>
          <p:nvPr/>
        </p:nvSpPr>
        <p:spPr>
          <a:xfrm>
            <a:off x="611907" y="1866663"/>
            <a:ext cx="7056437" cy="1754187"/>
          </a:xfrm>
          <a:prstGeom prst="rect">
            <a:avLst/>
          </a:prstGeom>
        </p:spPr>
        <p:txBody>
          <a:bodyPr>
            <a:spAutoFit/>
          </a:bodyPr>
          <a:lstStyle/>
          <a:p>
            <a:pPr>
              <a:lnSpc>
                <a:spcPct val="150000"/>
              </a:lnSpc>
              <a:defRPr/>
            </a:pPr>
            <a:r>
              <a:rPr lang="en-US" altLang="zh-CN" dirty="0">
                <a:latin typeface="Arial Unicode MS" pitchFamily="34" charset="-122"/>
                <a:ea typeface="Arial Unicode MS" pitchFamily="34" charset="-122"/>
                <a:cs typeface="Arial Unicode MS" pitchFamily="34" charset="-122"/>
              </a:rPr>
              <a:t>Qualification Procedure for Severe Accident Conditions</a:t>
            </a:r>
          </a:p>
          <a:p>
            <a:pPr marL="285750" indent="-285750">
              <a:lnSpc>
                <a:spcPct val="150000"/>
              </a:lnSpc>
              <a:buFont typeface="Wingdings" pitchFamily="2" charset="2"/>
              <a:buChar char="u"/>
              <a:defRPr/>
            </a:pPr>
            <a:r>
              <a:rPr lang="en-US" altLang="zh-CN" dirty="0">
                <a:latin typeface="Arial Unicode MS" pitchFamily="34" charset="-122"/>
                <a:ea typeface="Arial Unicode MS" pitchFamily="34" charset="-122"/>
                <a:cs typeface="Arial Unicode MS" pitchFamily="34" charset="-122"/>
              </a:rPr>
              <a:t>Acceptable </a:t>
            </a:r>
            <a:r>
              <a:rPr lang="en-US" altLang="zh-CN" dirty="0" smtClean="0">
                <a:latin typeface="Arial Unicode MS" pitchFamily="34" charset="-122"/>
                <a:ea typeface="Arial Unicode MS" pitchFamily="34" charset="-122"/>
                <a:cs typeface="Arial Unicode MS" pitchFamily="34" charset="-122"/>
              </a:rPr>
              <a:t>methods (analysis,test,mixed methods)</a:t>
            </a:r>
            <a:endParaRPr lang="en-US" altLang="zh-CN" dirty="0">
              <a:latin typeface="Arial Unicode MS" pitchFamily="34" charset="-122"/>
              <a:ea typeface="Arial Unicode MS" pitchFamily="34" charset="-122"/>
              <a:cs typeface="Arial Unicode MS" pitchFamily="34" charset="-122"/>
            </a:endParaRPr>
          </a:p>
          <a:p>
            <a:pPr marL="285750" indent="-285750">
              <a:lnSpc>
                <a:spcPct val="150000"/>
              </a:lnSpc>
              <a:buFont typeface="Wingdings" pitchFamily="2" charset="2"/>
              <a:buChar char="u"/>
              <a:defRPr/>
            </a:pPr>
            <a:r>
              <a:rPr lang="en-US" altLang="zh-CN" dirty="0">
                <a:latin typeface="Arial Unicode MS" pitchFamily="34" charset="-122"/>
                <a:ea typeface="Arial Unicode MS" pitchFamily="34" charset="-122"/>
                <a:cs typeface="Arial Unicode MS" pitchFamily="34" charset="-122"/>
              </a:rPr>
              <a:t>Data required for equipment qualification</a:t>
            </a:r>
          </a:p>
          <a:p>
            <a:pPr marL="285750" indent="-285750">
              <a:lnSpc>
                <a:spcPct val="150000"/>
              </a:lnSpc>
              <a:buFont typeface="Wingdings" pitchFamily="2" charset="2"/>
              <a:buChar char="u"/>
              <a:defRPr/>
            </a:pPr>
            <a:r>
              <a:rPr lang="en-US" altLang="zh-CN" dirty="0">
                <a:latin typeface="Arial Unicode MS" pitchFamily="34" charset="-122"/>
                <a:ea typeface="Arial Unicode MS" pitchFamily="34" charset="-122"/>
                <a:cs typeface="Arial Unicode MS" pitchFamily="34" charset="-122"/>
              </a:rPr>
              <a:t>Successive of K1 and Severe Accident procedure</a:t>
            </a:r>
            <a:endParaRPr lang="zh-CN" altLang="en-US"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635689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497904" y="714375"/>
            <a:ext cx="8754616" cy="563563"/>
          </a:xfrm>
          <a:prstGeom prst="rect">
            <a:avLst/>
          </a:prstGeom>
          <a:noFill/>
          <a:ln w="9525">
            <a:noFill/>
            <a:miter lim="800000"/>
            <a:headEnd/>
            <a:tailEnd/>
          </a:ln>
        </p:spPr>
        <p:txBody>
          <a:bodyPr anchor="ctr"/>
          <a:lstStyle/>
          <a:p>
            <a:pPr>
              <a:defRPr/>
            </a:pP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3.Instrumentation </a:t>
            </a:r>
            <a:r>
              <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survivability </a:t>
            </a: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under Severe Accident</a:t>
            </a:r>
            <a:endPar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132" name="矩形 131"/>
          <p:cNvSpPr/>
          <p:nvPr/>
        </p:nvSpPr>
        <p:spPr>
          <a:xfrm>
            <a:off x="747100" y="1412776"/>
            <a:ext cx="3073277" cy="369332"/>
          </a:xfrm>
          <a:prstGeom prst="rect">
            <a:avLst/>
          </a:prstGeom>
        </p:spPr>
        <p:txBody>
          <a:bodyPr wrap="none">
            <a:spAutoFit/>
          </a:bodyPr>
          <a:lstStyle/>
          <a:p>
            <a:pPr algn="ctr">
              <a:lnSpc>
                <a:spcPct val="90000"/>
              </a:lnSpc>
            </a:pPr>
            <a:r>
              <a:rPr lang="en-US" altLang="zh-CN" sz="2000" dirty="0" smtClean="0"/>
              <a:t>Part I Present Situation</a:t>
            </a:r>
            <a:endParaRPr lang="zh-CN" altLang="en-US" sz="2000" dirty="0"/>
          </a:p>
        </p:txBody>
      </p:sp>
      <p:sp>
        <p:nvSpPr>
          <p:cNvPr id="133" name="矩形 1"/>
          <p:cNvSpPr>
            <a:spLocks noChangeArrowheads="1"/>
          </p:cNvSpPr>
          <p:nvPr/>
        </p:nvSpPr>
        <p:spPr bwMode="auto">
          <a:xfrm>
            <a:off x="1115962" y="2243113"/>
            <a:ext cx="7056438"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spcBef>
                <a:spcPts val="600"/>
              </a:spcBef>
              <a:buFont typeface="Wingdings" pitchFamily="2" charset="2"/>
              <a:buChar char="u"/>
            </a:pPr>
            <a:r>
              <a:rPr lang="en-US" altLang="zh-CN" dirty="0">
                <a:latin typeface="Arial Unicode MS" pitchFamily="34" charset="-122"/>
                <a:ea typeface="Arial Unicode MS" pitchFamily="34" charset="-122"/>
                <a:cs typeface="Arial Unicode MS" pitchFamily="34" charset="-122"/>
              </a:rPr>
              <a:t>The </a:t>
            </a:r>
            <a:r>
              <a:rPr lang="en-US" altLang="zh-CN" dirty="0" smtClean="0">
                <a:latin typeface="Arial Unicode MS" pitchFamily="34" charset="-122"/>
                <a:ea typeface="Arial Unicode MS" pitchFamily="34" charset="-122"/>
                <a:cs typeface="Arial Unicode MS" pitchFamily="34" charset="-122"/>
              </a:rPr>
              <a:t>standard and </a:t>
            </a:r>
            <a:r>
              <a:rPr lang="en-US" altLang="zh-CN" dirty="0">
                <a:latin typeface="Arial Unicode MS" pitchFamily="34" charset="-122"/>
                <a:ea typeface="Arial Unicode MS" pitchFamily="34" charset="-122"/>
                <a:cs typeface="Arial Unicode MS" pitchFamily="34" charset="-122"/>
              </a:rPr>
              <a:t>statute have </a:t>
            </a:r>
            <a:r>
              <a:rPr lang="en-US" altLang="zh-CN" dirty="0" smtClean="0">
                <a:latin typeface="Arial Unicode MS" pitchFamily="34" charset="-122"/>
                <a:ea typeface="Arial Unicode MS" pitchFamily="34" charset="-122"/>
                <a:cs typeface="Arial Unicode MS" pitchFamily="34" charset="-122"/>
              </a:rPr>
              <a:t>required </a:t>
            </a:r>
            <a:r>
              <a:rPr lang="en-US" altLang="zh-CN" dirty="0">
                <a:latin typeface="Arial Unicode MS" pitchFamily="34" charset="-122"/>
                <a:ea typeface="Arial Unicode MS" pitchFamily="34" charset="-122"/>
                <a:cs typeface="Arial Unicode MS" pitchFamily="34" charset="-122"/>
              </a:rPr>
              <a:t>that </a:t>
            </a:r>
            <a:r>
              <a:rPr lang="en-US" altLang="zh-CN" dirty="0" smtClean="0">
                <a:latin typeface="Arial Unicode MS" pitchFamily="34" charset="-122"/>
                <a:ea typeface="Arial Unicode MS" pitchFamily="34" charset="-122"/>
                <a:cs typeface="Arial Unicode MS" pitchFamily="34" charset="-122"/>
              </a:rPr>
              <a:t>instrumentations used for mitigating Severe </a:t>
            </a:r>
            <a:r>
              <a:rPr lang="en-US" altLang="zh-CN" dirty="0">
                <a:latin typeface="Arial Unicode MS" pitchFamily="34" charset="-122"/>
                <a:ea typeface="Arial Unicode MS" pitchFamily="34" charset="-122"/>
                <a:cs typeface="Arial Unicode MS" pitchFamily="34" charset="-122"/>
              </a:rPr>
              <a:t>Accident should </a:t>
            </a:r>
            <a:r>
              <a:rPr lang="en-US" altLang="zh-CN" dirty="0" smtClean="0">
                <a:latin typeface="Arial Unicode MS" pitchFamily="34" charset="-122"/>
                <a:ea typeface="Arial Unicode MS" pitchFamily="34" charset="-122"/>
                <a:cs typeface="Arial Unicode MS" pitchFamily="34" charset="-122"/>
              </a:rPr>
              <a:t>survive </a:t>
            </a:r>
            <a:r>
              <a:rPr lang="en-US" altLang="zh-CN" dirty="0">
                <a:latin typeface="Arial Unicode MS" pitchFamily="34" charset="-122"/>
                <a:ea typeface="Arial Unicode MS" pitchFamily="34" charset="-122"/>
                <a:cs typeface="Arial Unicode MS" pitchFamily="34" charset="-122"/>
              </a:rPr>
              <a:t>during or after </a:t>
            </a:r>
            <a:r>
              <a:rPr lang="en-US" altLang="zh-CN" dirty="0" smtClean="0">
                <a:latin typeface="Arial Unicode MS" pitchFamily="34" charset="-122"/>
                <a:ea typeface="Arial Unicode MS" pitchFamily="34" charset="-122"/>
                <a:cs typeface="Arial Unicode MS" pitchFamily="34" charset="-122"/>
              </a:rPr>
              <a:t>Severe Accident.</a:t>
            </a:r>
            <a:endParaRPr lang="en-US" altLang="zh-CN" dirty="0">
              <a:latin typeface="Arial Unicode MS" pitchFamily="34" charset="-122"/>
              <a:ea typeface="Arial Unicode MS" pitchFamily="34" charset="-122"/>
              <a:cs typeface="Arial Unicode MS" pitchFamily="34" charset="-122"/>
            </a:endParaRPr>
          </a:p>
          <a:p>
            <a:pPr marL="285750" indent="-285750">
              <a:lnSpc>
                <a:spcPct val="150000"/>
              </a:lnSpc>
              <a:spcBef>
                <a:spcPts val="600"/>
              </a:spcBef>
              <a:buFont typeface="Wingdings" pitchFamily="2" charset="2"/>
              <a:buChar char="u"/>
            </a:pPr>
            <a:r>
              <a:rPr lang="en-US" altLang="zh-CN" dirty="0" smtClean="0">
                <a:latin typeface="Arial Unicode MS" pitchFamily="34" charset="-122"/>
                <a:ea typeface="Arial Unicode MS" pitchFamily="34" charset="-122"/>
                <a:cs typeface="Arial Unicode MS" pitchFamily="34" charset="-122"/>
              </a:rPr>
              <a:t>There are no requirements </a:t>
            </a:r>
            <a:r>
              <a:rPr lang="en-US" altLang="zh-CN" dirty="0">
                <a:latin typeface="Arial Unicode MS" pitchFamily="34" charset="-122"/>
                <a:ea typeface="Arial Unicode MS" pitchFamily="34" charset="-122"/>
                <a:cs typeface="Arial Unicode MS" pitchFamily="34" charset="-122"/>
              </a:rPr>
              <a:t>for severe accident qualification test </a:t>
            </a:r>
            <a:r>
              <a:rPr lang="en-US" altLang="zh-CN" dirty="0" smtClean="0">
                <a:latin typeface="Arial Unicode MS" pitchFamily="34" charset="-122"/>
                <a:ea typeface="Arial Unicode MS" pitchFamily="34" charset="-122"/>
                <a:cs typeface="Arial Unicode MS" pitchFamily="34" charset="-122"/>
              </a:rPr>
              <a:t>in instrumentation </a:t>
            </a:r>
            <a:r>
              <a:rPr lang="en-US" altLang="zh-CN" dirty="0">
                <a:latin typeface="Arial Unicode MS" pitchFamily="34" charset="-122"/>
                <a:ea typeface="Arial Unicode MS" pitchFamily="34" charset="-122"/>
                <a:cs typeface="Arial Unicode MS" pitchFamily="34" charset="-122"/>
              </a:rPr>
              <a:t>specification</a:t>
            </a:r>
            <a:r>
              <a:rPr lang="en-US" altLang="zh-CN" dirty="0" smtClean="0">
                <a:latin typeface="Arial Unicode MS" pitchFamily="34" charset="-122"/>
                <a:ea typeface="Arial Unicode MS" pitchFamily="34" charset="-122"/>
                <a:cs typeface="Arial Unicode MS" pitchFamily="34" charset="-122"/>
              </a:rPr>
              <a:t>.</a:t>
            </a:r>
          </a:p>
          <a:p>
            <a:pPr marL="285750" indent="-285750">
              <a:lnSpc>
                <a:spcPct val="150000"/>
              </a:lnSpc>
              <a:spcBef>
                <a:spcPts val="600"/>
              </a:spcBef>
              <a:buFont typeface="Wingdings" pitchFamily="2" charset="2"/>
              <a:buChar char="u"/>
            </a:pPr>
            <a:r>
              <a:rPr lang="en-US" altLang="zh-CN" dirty="0">
                <a:latin typeface="Arial Unicode MS" pitchFamily="34" charset="-122"/>
                <a:ea typeface="Arial Unicode MS" pitchFamily="34" charset="-122"/>
                <a:cs typeface="Arial Unicode MS" pitchFamily="34" charset="-122"/>
              </a:rPr>
              <a:t>All </a:t>
            </a:r>
            <a:r>
              <a:rPr lang="en-US" altLang="zh-CN" dirty="0" smtClean="0">
                <a:latin typeface="Arial Unicode MS" pitchFamily="34" charset="-122"/>
                <a:ea typeface="Arial Unicode MS" pitchFamily="34" charset="-122"/>
                <a:cs typeface="Arial Unicode MS" pitchFamily="34" charset="-122"/>
              </a:rPr>
              <a:t>instrumentations </a:t>
            </a:r>
            <a:r>
              <a:rPr lang="en-US" altLang="zh-CN" dirty="0">
                <a:latin typeface="Arial Unicode MS" pitchFamily="34" charset="-122"/>
                <a:ea typeface="Arial Unicode MS" pitchFamily="34" charset="-122"/>
                <a:cs typeface="Arial Unicode MS" pitchFamily="34" charset="-122"/>
              </a:rPr>
              <a:t>have not been </a:t>
            </a:r>
            <a:r>
              <a:rPr lang="en-US" altLang="zh-CN" dirty="0" smtClean="0">
                <a:latin typeface="Arial Unicode MS" pitchFamily="34" charset="-122"/>
                <a:ea typeface="Arial Unicode MS" pitchFamily="34" charset="-122"/>
                <a:cs typeface="Arial Unicode MS" pitchFamily="34" charset="-122"/>
              </a:rPr>
              <a:t>stood any </a:t>
            </a:r>
            <a:r>
              <a:rPr lang="en-US" altLang="zh-CN" dirty="0">
                <a:latin typeface="Arial Unicode MS" pitchFamily="34" charset="-122"/>
                <a:ea typeface="Arial Unicode MS" pitchFamily="34" charset="-122"/>
                <a:cs typeface="Arial Unicode MS" pitchFamily="34" charset="-122"/>
              </a:rPr>
              <a:t>Severe Accident test</a:t>
            </a:r>
            <a:r>
              <a:rPr lang="en-US" altLang="zh-CN" dirty="0" smtClean="0">
                <a:latin typeface="Arial Unicode MS" pitchFamily="34" charset="-122"/>
                <a:ea typeface="Arial Unicode MS" pitchFamily="34" charset="-122"/>
                <a:cs typeface="Arial Unicode MS" pitchFamily="34" charset="-122"/>
              </a:rPr>
              <a:t>.</a:t>
            </a:r>
          </a:p>
        </p:txBody>
      </p:sp>
      <p:sp>
        <p:nvSpPr>
          <p:cNvPr id="134" name="矩形 2"/>
          <p:cNvSpPr>
            <a:spLocks noChangeArrowheads="1"/>
          </p:cNvSpPr>
          <p:nvPr/>
        </p:nvSpPr>
        <p:spPr bwMode="auto">
          <a:xfrm>
            <a:off x="757188" y="1809865"/>
            <a:ext cx="6299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Wingdings" pitchFamily="2" charset="2"/>
              <a:buChar char="Ø"/>
            </a:pPr>
            <a:r>
              <a:rPr lang="en-US" altLang="zh-CN" dirty="0"/>
              <a:t>Nuclear power plant </a:t>
            </a:r>
            <a:r>
              <a:rPr lang="en-US" altLang="zh-CN" dirty="0" smtClean="0"/>
              <a:t>(Under </a:t>
            </a:r>
            <a:r>
              <a:rPr lang="en-US" altLang="zh-CN" dirty="0"/>
              <a:t>construction or </a:t>
            </a:r>
            <a:r>
              <a:rPr lang="en-US" altLang="zh-CN" dirty="0" smtClean="0"/>
              <a:t>As-built) </a:t>
            </a:r>
            <a:endParaRPr lang="zh-CN" altLang="en-US" dirty="0"/>
          </a:p>
        </p:txBody>
      </p:sp>
    </p:spTree>
    <p:extLst>
      <p:ext uri="{BB962C8B-B14F-4D97-AF65-F5344CB8AC3E}">
        <p14:creationId xmlns:p14="http://schemas.microsoft.com/office/powerpoint/2010/main" val="178075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497904" y="714375"/>
            <a:ext cx="8754616" cy="563563"/>
          </a:xfrm>
          <a:prstGeom prst="rect">
            <a:avLst/>
          </a:prstGeom>
          <a:noFill/>
          <a:ln w="9525">
            <a:noFill/>
            <a:miter lim="800000"/>
            <a:headEnd/>
            <a:tailEnd/>
          </a:ln>
        </p:spPr>
        <p:txBody>
          <a:bodyPr anchor="ctr"/>
          <a:lstStyle/>
          <a:p>
            <a:pPr>
              <a:defRPr/>
            </a:pP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3.Instrumentation </a:t>
            </a:r>
            <a:r>
              <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survivability </a:t>
            </a: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under Severe Accident</a:t>
            </a:r>
            <a:endPar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132" name="矩形 131"/>
          <p:cNvSpPr/>
          <p:nvPr/>
        </p:nvSpPr>
        <p:spPr>
          <a:xfrm>
            <a:off x="747100" y="1412776"/>
            <a:ext cx="3073277" cy="369332"/>
          </a:xfrm>
          <a:prstGeom prst="rect">
            <a:avLst/>
          </a:prstGeom>
        </p:spPr>
        <p:txBody>
          <a:bodyPr wrap="none">
            <a:spAutoFit/>
          </a:bodyPr>
          <a:lstStyle/>
          <a:p>
            <a:pPr algn="ctr">
              <a:lnSpc>
                <a:spcPct val="90000"/>
              </a:lnSpc>
            </a:pPr>
            <a:r>
              <a:rPr lang="en-US" altLang="zh-CN" sz="2000" dirty="0" smtClean="0"/>
              <a:t>Part I Present Situation</a:t>
            </a:r>
            <a:endParaRPr lang="zh-CN" altLang="en-US" sz="2000" dirty="0"/>
          </a:p>
        </p:txBody>
      </p:sp>
      <p:sp>
        <p:nvSpPr>
          <p:cNvPr id="133" name="矩形 1"/>
          <p:cNvSpPr>
            <a:spLocks noChangeArrowheads="1"/>
          </p:cNvSpPr>
          <p:nvPr/>
        </p:nvSpPr>
        <p:spPr bwMode="auto">
          <a:xfrm>
            <a:off x="1115962" y="2243113"/>
            <a:ext cx="7056438"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spcBef>
                <a:spcPts val="600"/>
              </a:spcBef>
              <a:buFont typeface="Wingdings" pitchFamily="2" charset="2"/>
              <a:buChar char="u"/>
            </a:pPr>
            <a:r>
              <a:rPr lang="en-US" altLang="zh-CN" dirty="0" smtClean="0">
                <a:latin typeface="Arial Unicode MS" pitchFamily="34" charset="-122"/>
                <a:ea typeface="Arial Unicode MS" pitchFamily="34" charset="-122"/>
                <a:cs typeface="Arial Unicode MS" pitchFamily="34" charset="-122"/>
              </a:rPr>
              <a:t>The environment  of Severe Accident has been included in specification.</a:t>
            </a:r>
            <a:endParaRPr lang="en-US" altLang="zh-CN" dirty="0">
              <a:latin typeface="Arial Unicode MS" pitchFamily="34" charset="-122"/>
              <a:ea typeface="Arial Unicode MS" pitchFamily="34" charset="-122"/>
              <a:cs typeface="Arial Unicode MS" pitchFamily="34" charset="-122"/>
            </a:endParaRPr>
          </a:p>
          <a:p>
            <a:pPr marL="285750" indent="-285750">
              <a:lnSpc>
                <a:spcPct val="150000"/>
              </a:lnSpc>
              <a:spcBef>
                <a:spcPts val="600"/>
              </a:spcBef>
              <a:buFont typeface="Wingdings" pitchFamily="2" charset="2"/>
              <a:buChar char="u"/>
            </a:pPr>
            <a:r>
              <a:rPr lang="en-US" altLang="zh-CN" dirty="0" smtClean="0">
                <a:latin typeface="Arial Unicode MS" pitchFamily="34" charset="-122"/>
                <a:ea typeface="Arial Unicode MS" pitchFamily="34" charset="-122"/>
                <a:cs typeface="Arial Unicode MS" pitchFamily="34" charset="-122"/>
              </a:rPr>
              <a:t>The requirements of Severe Accident qualification procedure from standard and statute have not been clearly defined. </a:t>
            </a:r>
            <a:endParaRPr lang="en-US" altLang="zh-CN" dirty="0">
              <a:latin typeface="Arial Unicode MS" pitchFamily="34" charset="-122"/>
              <a:ea typeface="Arial Unicode MS" pitchFamily="34" charset="-122"/>
              <a:cs typeface="Arial Unicode MS" pitchFamily="34" charset="-122"/>
            </a:endParaRPr>
          </a:p>
        </p:txBody>
      </p:sp>
      <p:sp>
        <p:nvSpPr>
          <p:cNvPr id="134" name="矩形 2"/>
          <p:cNvSpPr>
            <a:spLocks noChangeArrowheads="1"/>
          </p:cNvSpPr>
          <p:nvPr/>
        </p:nvSpPr>
        <p:spPr bwMode="auto">
          <a:xfrm>
            <a:off x="757188" y="1809865"/>
            <a:ext cx="34996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Wingdings" pitchFamily="2" charset="2"/>
              <a:buChar char="Ø"/>
            </a:pPr>
            <a:r>
              <a:rPr lang="en-US" altLang="zh-CN" dirty="0"/>
              <a:t>Nuclear power plant </a:t>
            </a:r>
            <a:r>
              <a:rPr lang="en-US" altLang="zh-CN" dirty="0" smtClean="0"/>
              <a:t>(New) </a:t>
            </a:r>
            <a:endParaRPr lang="zh-CN" altLang="en-US" dirty="0"/>
          </a:p>
        </p:txBody>
      </p:sp>
    </p:spTree>
    <p:extLst>
      <p:ext uri="{BB962C8B-B14F-4D97-AF65-F5344CB8AC3E}">
        <p14:creationId xmlns:p14="http://schemas.microsoft.com/office/powerpoint/2010/main" val="56621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467544" y="714375"/>
            <a:ext cx="8754616" cy="563563"/>
          </a:xfrm>
          <a:prstGeom prst="rect">
            <a:avLst/>
          </a:prstGeom>
          <a:noFill/>
          <a:ln w="9525">
            <a:noFill/>
            <a:miter lim="800000"/>
            <a:headEnd/>
            <a:tailEnd/>
          </a:ln>
        </p:spPr>
        <p:txBody>
          <a:bodyPr anchor="ctr"/>
          <a:lstStyle/>
          <a:p>
            <a:pPr>
              <a:defRPr/>
            </a:pP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3.Instrumentation </a:t>
            </a:r>
            <a:r>
              <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survivability </a:t>
            </a: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under Severe Accident</a:t>
            </a:r>
            <a:endPar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13" name="矩形 12"/>
          <p:cNvSpPr/>
          <p:nvPr/>
        </p:nvSpPr>
        <p:spPr>
          <a:xfrm>
            <a:off x="416881" y="1412776"/>
            <a:ext cx="6216766" cy="369332"/>
          </a:xfrm>
          <a:prstGeom prst="rect">
            <a:avLst/>
          </a:prstGeom>
        </p:spPr>
        <p:txBody>
          <a:bodyPr wrap="none">
            <a:spAutoFit/>
          </a:bodyPr>
          <a:lstStyle/>
          <a:p>
            <a:pPr algn="ctr">
              <a:lnSpc>
                <a:spcPct val="90000"/>
              </a:lnSpc>
            </a:pPr>
            <a:r>
              <a:rPr lang="en-US" altLang="zh-CN" sz="2000" dirty="0"/>
              <a:t>Part </a:t>
            </a:r>
            <a:r>
              <a:rPr lang="en-US" altLang="zh-CN" sz="2000" dirty="0" smtClean="0"/>
              <a:t>II   </a:t>
            </a:r>
            <a:r>
              <a:rPr lang="en-US" altLang="zh-CN" sz="2000" dirty="0"/>
              <a:t>Instrumentation survivability assessment</a:t>
            </a:r>
          </a:p>
        </p:txBody>
      </p:sp>
      <p:sp>
        <p:nvSpPr>
          <p:cNvPr id="14" name="矩形 2"/>
          <p:cNvSpPr>
            <a:spLocks noChangeArrowheads="1"/>
          </p:cNvSpPr>
          <p:nvPr/>
        </p:nvSpPr>
        <p:spPr bwMode="auto">
          <a:xfrm>
            <a:off x="467544" y="1772816"/>
            <a:ext cx="16017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Wingdings" pitchFamily="2" charset="2"/>
              <a:buChar char="Ø"/>
            </a:pPr>
            <a:r>
              <a:rPr lang="en-US" altLang="zh-CN" dirty="0" smtClean="0"/>
              <a:t>Parameter</a:t>
            </a:r>
            <a:endParaRPr lang="zh-CN" altLang="en-US" dirty="0"/>
          </a:p>
        </p:txBody>
      </p:sp>
      <p:sp>
        <p:nvSpPr>
          <p:cNvPr id="15" name="Oval 2"/>
          <p:cNvSpPr>
            <a:spLocks noChangeArrowheads="1"/>
          </p:cNvSpPr>
          <p:nvPr/>
        </p:nvSpPr>
        <p:spPr bwMode="gray">
          <a:xfrm>
            <a:off x="3624250" y="3155082"/>
            <a:ext cx="2211387" cy="2211387"/>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ea typeface="宋体" charset="-122"/>
            </a:endParaRPr>
          </a:p>
        </p:txBody>
      </p:sp>
      <p:sp>
        <p:nvSpPr>
          <p:cNvPr id="16" name="Oval 3"/>
          <p:cNvSpPr>
            <a:spLocks noChangeArrowheads="1"/>
          </p:cNvSpPr>
          <p:nvPr/>
        </p:nvSpPr>
        <p:spPr bwMode="gray">
          <a:xfrm>
            <a:off x="3933812" y="3456707"/>
            <a:ext cx="1624013" cy="1622425"/>
          </a:xfrm>
          <a:prstGeom prst="ellipse">
            <a:avLst/>
          </a:prstGeom>
          <a:gradFill rotWithShape="1">
            <a:gsLst>
              <a:gs pos="0">
                <a:srgbClr val="A1A1A1"/>
              </a:gs>
              <a:gs pos="50000">
                <a:srgbClr val="FFFFFF"/>
              </a:gs>
              <a:gs pos="100000">
                <a:srgbClr val="A1A1A1"/>
              </a:gs>
            </a:gsLst>
            <a:lin ang="2700000" scaled="1"/>
          </a:gradFill>
          <a:ln>
            <a:noFill/>
          </a:ln>
          <a:effectLst>
            <a:prstShdw prst="shdw17" dist="17961" dir="2700000">
              <a:srgbClr val="9999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ea typeface="宋体" charset="-122"/>
            </a:endParaRPr>
          </a:p>
        </p:txBody>
      </p:sp>
      <p:sp>
        <p:nvSpPr>
          <p:cNvPr id="17" name="Text Box 4"/>
          <p:cNvSpPr txBox="1">
            <a:spLocks noChangeArrowheads="1"/>
          </p:cNvSpPr>
          <p:nvPr/>
        </p:nvSpPr>
        <p:spPr bwMode="gray">
          <a:xfrm>
            <a:off x="3902583" y="3787427"/>
            <a:ext cx="1583234" cy="923330"/>
          </a:xfrm>
          <a:prstGeom prst="rect">
            <a:avLst/>
          </a:prstGeom>
          <a:noFill/>
          <a:ln w="9525" algn="ctr">
            <a:noFill/>
            <a:miter lim="800000"/>
            <a:headEnd/>
            <a:tailEnd/>
          </a:ln>
          <a:effectLst/>
        </p:spPr>
        <p:txBody>
          <a:bodyPr wrap="square">
            <a:spAutoFit/>
          </a:bodyPr>
          <a:lstStyle/>
          <a:p>
            <a:pPr>
              <a:lnSpc>
                <a:spcPct val="150000"/>
              </a:lnSpc>
            </a:pPr>
            <a:r>
              <a:rPr lang="en-US" altLang="zh-CN" b="1" dirty="0" smtClean="0">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 Environment </a:t>
            </a:r>
          </a:p>
          <a:p>
            <a:pPr>
              <a:lnSpc>
                <a:spcPct val="150000"/>
              </a:lnSpc>
            </a:pPr>
            <a:r>
              <a:rPr lang="en-US" altLang="zh-CN" b="1" dirty="0" smtClean="0">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 Parameters</a:t>
            </a:r>
            <a:endParaRPr lang="en-US" altLang="zh-CN" b="1" dirty="0">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18" name="Oval 5"/>
          <p:cNvSpPr>
            <a:spLocks noChangeArrowheads="1"/>
          </p:cNvSpPr>
          <p:nvPr/>
        </p:nvSpPr>
        <p:spPr bwMode="gray">
          <a:xfrm>
            <a:off x="6324587" y="4872757"/>
            <a:ext cx="1439863" cy="1425575"/>
          </a:xfrm>
          <a:prstGeom prst="ellipse">
            <a:avLst/>
          </a:prstGeom>
          <a:gradFill rotWithShape="1">
            <a:gsLst>
              <a:gs pos="0">
                <a:schemeClr val="folHlink"/>
              </a:gs>
              <a:gs pos="100000">
                <a:schemeClr val="folHlink">
                  <a:gamma/>
                  <a:shade val="31765"/>
                  <a:invGamma/>
                </a:schemeClr>
              </a:gs>
            </a:gsLst>
            <a:lin ang="5400000" scaled="1"/>
          </a:gradFill>
          <a:ln w="38100" algn="ctr">
            <a:solidFill>
              <a:srgbClr val="F8F8F8">
                <a:alpha val="80000"/>
              </a:srgbClr>
            </a:solidFill>
            <a:round/>
            <a:headEnd/>
            <a:tailEnd/>
          </a:ln>
          <a:effectLst/>
        </p:spPr>
        <p:txBody>
          <a:bodyPr wrap="none" anchor="ctr"/>
          <a:lstStyle/>
          <a:p>
            <a:pPr>
              <a:defRPr/>
            </a:pPr>
            <a:endParaRPr lang="zh-CN" altLang="en-US">
              <a:ea typeface="宋体" pitchFamily="2" charset="-122"/>
            </a:endParaRPr>
          </a:p>
        </p:txBody>
      </p:sp>
      <p:pic>
        <p:nvPicPr>
          <p:cNvPr id="19" name="Picture 6"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gray">
          <a:xfrm>
            <a:off x="6283312" y="4807669"/>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7"/>
          <p:cNvSpPr>
            <a:spLocks noChangeArrowheads="1"/>
          </p:cNvSpPr>
          <p:nvPr/>
        </p:nvSpPr>
        <p:spPr bwMode="gray">
          <a:xfrm>
            <a:off x="6331408" y="5366469"/>
            <a:ext cx="1493837" cy="400110"/>
          </a:xfrm>
          <a:prstGeom prst="rect">
            <a:avLst/>
          </a:prstGeom>
          <a:noFill/>
          <a:ln w="9525" algn="ctr">
            <a:noFill/>
            <a:miter lim="800000"/>
            <a:headEnd/>
            <a:tailEnd/>
          </a:ln>
          <a:effectLst/>
        </p:spPr>
        <p:txBody>
          <a:bodyPr>
            <a:spAutoFit/>
          </a:bodyPr>
          <a:lstStyle/>
          <a:p>
            <a:pPr algn="ctr">
              <a:defRPr/>
            </a:pPr>
            <a:r>
              <a:rPr lang="zh-CN" altLang="en-US" sz="2000" b="1" dirty="0">
                <a:solidFill>
                  <a:srgbClr val="F8F8F8"/>
                </a:solidFill>
                <a:effectLst>
                  <a:outerShdw blurRad="38100" dist="38100" dir="2700000" algn="tl">
                    <a:srgbClr val="C0C0C0"/>
                  </a:outerShdw>
                </a:effectLst>
                <a:ea typeface="宋体" pitchFamily="2" charset="-122"/>
                <a:cs typeface="Arial" charset="0"/>
              </a:rPr>
              <a:t> </a:t>
            </a:r>
            <a:r>
              <a:rPr lang="en-US" altLang="zh-CN" sz="2000" b="1" dirty="0" smtClean="0">
                <a:solidFill>
                  <a:srgbClr val="F8F8F8"/>
                </a:solidFill>
                <a:effectLst>
                  <a:outerShdw blurRad="38100" dist="38100" dir="2700000" algn="tl">
                    <a:srgbClr val="C0C0C0"/>
                  </a:outerShdw>
                </a:effectLst>
                <a:ea typeface="宋体" pitchFamily="2" charset="-122"/>
                <a:cs typeface="Arial" charset="0"/>
              </a:rPr>
              <a:t>Humidity</a:t>
            </a:r>
            <a:endParaRPr lang="en-US" altLang="zh-CN" sz="2000" dirty="0">
              <a:ea typeface="宋体" pitchFamily="2" charset="-122"/>
              <a:cs typeface="Arial" charset="0"/>
            </a:endParaRPr>
          </a:p>
        </p:txBody>
      </p:sp>
      <p:sp>
        <p:nvSpPr>
          <p:cNvPr id="29" name="Oval 8"/>
          <p:cNvSpPr>
            <a:spLocks noChangeArrowheads="1"/>
          </p:cNvSpPr>
          <p:nvPr/>
        </p:nvSpPr>
        <p:spPr bwMode="gray">
          <a:xfrm>
            <a:off x="6221400" y="4755282"/>
            <a:ext cx="1649412" cy="1647825"/>
          </a:xfrm>
          <a:prstGeom prst="ellipse">
            <a:avLst/>
          </a:prstGeom>
          <a:noFill/>
          <a:ln w="127000">
            <a:solidFill>
              <a:srgbClr val="EAEAEA">
                <a:alpha val="79999"/>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ea typeface="宋体" charset="-122"/>
            </a:endParaRPr>
          </a:p>
        </p:txBody>
      </p:sp>
      <p:sp>
        <p:nvSpPr>
          <p:cNvPr id="30" name="Oval 9"/>
          <p:cNvSpPr>
            <a:spLocks noChangeArrowheads="1"/>
          </p:cNvSpPr>
          <p:nvPr/>
        </p:nvSpPr>
        <p:spPr bwMode="gray">
          <a:xfrm>
            <a:off x="3481375" y="3015382"/>
            <a:ext cx="2481262" cy="2482850"/>
          </a:xfrm>
          <a:prstGeom prst="ellipse">
            <a:avLst/>
          </a:prstGeom>
          <a:noFill/>
          <a:ln w="127000">
            <a:solidFill>
              <a:srgbClr val="EAEAEA">
                <a:alpha val="79999"/>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ea typeface="宋体" charset="-122"/>
            </a:endParaRPr>
          </a:p>
        </p:txBody>
      </p:sp>
      <p:sp>
        <p:nvSpPr>
          <p:cNvPr id="31" name="Line 10"/>
          <p:cNvSpPr>
            <a:spLocks noChangeShapeType="1"/>
          </p:cNvSpPr>
          <p:nvPr/>
        </p:nvSpPr>
        <p:spPr bwMode="gray">
          <a:xfrm flipV="1">
            <a:off x="3227375" y="4982294"/>
            <a:ext cx="487362" cy="304800"/>
          </a:xfrm>
          <a:prstGeom prst="line">
            <a:avLst/>
          </a:prstGeom>
          <a:noFill/>
          <a:ln w="127000">
            <a:solidFill>
              <a:srgbClr val="EAEAEA">
                <a:alpha val="79999"/>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Line 11"/>
          <p:cNvSpPr>
            <a:spLocks noChangeShapeType="1"/>
          </p:cNvSpPr>
          <p:nvPr/>
        </p:nvSpPr>
        <p:spPr bwMode="gray">
          <a:xfrm flipV="1">
            <a:off x="3143237" y="4831482"/>
            <a:ext cx="485775" cy="304800"/>
          </a:xfrm>
          <a:prstGeom prst="line">
            <a:avLst/>
          </a:prstGeom>
          <a:noFill/>
          <a:ln w="127000">
            <a:solidFill>
              <a:srgbClr val="EAEAEA">
                <a:alpha val="79999"/>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Line 12"/>
          <p:cNvSpPr>
            <a:spLocks noChangeShapeType="1"/>
          </p:cNvSpPr>
          <p:nvPr/>
        </p:nvSpPr>
        <p:spPr bwMode="gray">
          <a:xfrm flipV="1">
            <a:off x="5794362" y="3342407"/>
            <a:ext cx="487363" cy="304800"/>
          </a:xfrm>
          <a:prstGeom prst="line">
            <a:avLst/>
          </a:prstGeom>
          <a:noFill/>
          <a:ln w="127000">
            <a:solidFill>
              <a:srgbClr val="EAEAEA">
                <a:alpha val="79999"/>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Line 13"/>
          <p:cNvSpPr>
            <a:spLocks noChangeShapeType="1"/>
          </p:cNvSpPr>
          <p:nvPr/>
        </p:nvSpPr>
        <p:spPr bwMode="gray">
          <a:xfrm flipV="1">
            <a:off x="5708637" y="3191594"/>
            <a:ext cx="488950" cy="304800"/>
          </a:xfrm>
          <a:prstGeom prst="line">
            <a:avLst/>
          </a:prstGeom>
          <a:noFill/>
          <a:ln w="127000">
            <a:solidFill>
              <a:srgbClr val="EAEAEA">
                <a:alpha val="79999"/>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Oval 14"/>
          <p:cNvSpPr>
            <a:spLocks noChangeArrowheads="1"/>
          </p:cNvSpPr>
          <p:nvPr/>
        </p:nvSpPr>
        <p:spPr bwMode="gray">
          <a:xfrm>
            <a:off x="1751000" y="4996582"/>
            <a:ext cx="1441450" cy="1425575"/>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headEnd/>
            <a:tailEnd/>
          </a:ln>
          <a:effectLst/>
        </p:spPr>
        <p:txBody>
          <a:bodyPr wrap="none" anchor="ctr"/>
          <a:lstStyle/>
          <a:p>
            <a:pPr>
              <a:defRPr/>
            </a:pPr>
            <a:endParaRPr lang="zh-CN" altLang="en-US">
              <a:ea typeface="宋体" pitchFamily="2" charset="-122"/>
            </a:endParaRPr>
          </a:p>
        </p:txBody>
      </p:sp>
      <p:pic>
        <p:nvPicPr>
          <p:cNvPr id="36" name="Picture 15"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gray">
          <a:xfrm>
            <a:off x="1711312" y="4931494"/>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16"/>
          <p:cNvSpPr>
            <a:spLocks noChangeArrowheads="1"/>
          </p:cNvSpPr>
          <p:nvPr/>
        </p:nvSpPr>
        <p:spPr bwMode="gray">
          <a:xfrm>
            <a:off x="1629083" y="5502845"/>
            <a:ext cx="1625428" cy="400110"/>
          </a:xfrm>
          <a:prstGeom prst="rect">
            <a:avLst/>
          </a:prstGeom>
          <a:noFill/>
          <a:ln w="9525" algn="ctr">
            <a:noFill/>
            <a:miter lim="800000"/>
            <a:headEnd/>
            <a:tailEnd/>
          </a:ln>
          <a:effectLst/>
        </p:spPr>
        <p:txBody>
          <a:bodyPr wrap="square">
            <a:spAutoFit/>
          </a:bodyPr>
          <a:lstStyle/>
          <a:p>
            <a:pPr algn="ctr">
              <a:defRPr/>
            </a:pPr>
            <a:r>
              <a:rPr lang="zh-CN" altLang="en-US" sz="2000" b="1" dirty="0">
                <a:solidFill>
                  <a:srgbClr val="F8F8F8"/>
                </a:solidFill>
                <a:effectLst>
                  <a:outerShdw blurRad="38100" dist="38100" dir="2700000" algn="tl">
                    <a:srgbClr val="C0C0C0"/>
                  </a:outerShdw>
                </a:effectLst>
                <a:ea typeface="宋体" pitchFamily="2" charset="-122"/>
                <a:cs typeface="Arial" charset="0"/>
              </a:rPr>
              <a:t> </a:t>
            </a:r>
            <a:r>
              <a:rPr lang="en-US" altLang="zh-CN" sz="2000" b="1" dirty="0" smtClean="0">
                <a:solidFill>
                  <a:srgbClr val="F8F8F8"/>
                </a:solidFill>
                <a:effectLst>
                  <a:outerShdw blurRad="38100" dist="38100" dir="2700000" algn="tl">
                    <a:srgbClr val="C0C0C0"/>
                  </a:outerShdw>
                </a:effectLst>
                <a:ea typeface="宋体" pitchFamily="2" charset="-122"/>
                <a:cs typeface="Arial" charset="0"/>
              </a:rPr>
              <a:t>Radiation</a:t>
            </a:r>
            <a:endParaRPr lang="en-US" altLang="zh-CN" sz="2000" dirty="0">
              <a:ea typeface="宋体" pitchFamily="2" charset="-122"/>
              <a:cs typeface="Arial" charset="0"/>
            </a:endParaRPr>
          </a:p>
        </p:txBody>
      </p:sp>
      <p:sp>
        <p:nvSpPr>
          <p:cNvPr id="38" name="Oval 17"/>
          <p:cNvSpPr>
            <a:spLocks noChangeArrowheads="1"/>
          </p:cNvSpPr>
          <p:nvPr/>
        </p:nvSpPr>
        <p:spPr bwMode="gray">
          <a:xfrm>
            <a:off x="1649400" y="4879107"/>
            <a:ext cx="1647825" cy="1646237"/>
          </a:xfrm>
          <a:prstGeom prst="ellipse">
            <a:avLst/>
          </a:prstGeom>
          <a:noFill/>
          <a:ln w="127000">
            <a:solidFill>
              <a:srgbClr val="EAEAEA">
                <a:alpha val="79999"/>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ea typeface="宋体" charset="-122"/>
            </a:endParaRPr>
          </a:p>
        </p:txBody>
      </p:sp>
      <p:sp>
        <p:nvSpPr>
          <p:cNvPr id="39" name="Oval 18"/>
          <p:cNvSpPr>
            <a:spLocks noChangeArrowheads="1"/>
          </p:cNvSpPr>
          <p:nvPr/>
        </p:nvSpPr>
        <p:spPr bwMode="gray">
          <a:xfrm>
            <a:off x="1693850" y="2132732"/>
            <a:ext cx="1439862" cy="1423987"/>
          </a:xfrm>
          <a:prstGeom prst="ellipse">
            <a:avLst/>
          </a:prstGeom>
          <a:gradFill rotWithShape="1">
            <a:gsLst>
              <a:gs pos="0">
                <a:srgbClr val="669900"/>
              </a:gs>
              <a:gs pos="100000">
                <a:srgbClr val="203100"/>
              </a:gs>
            </a:gsLst>
            <a:lin ang="5400000" scaled="1"/>
          </a:gradFill>
          <a:ln w="38100" algn="ctr">
            <a:solidFill>
              <a:srgbClr val="F8F8F8">
                <a:alpha val="79999"/>
              </a:srgbClr>
            </a:solidFill>
            <a:round/>
            <a:headEnd/>
            <a:tailEnd/>
          </a:ln>
        </p:spPr>
        <p:txBody>
          <a:bodyPr wrap="none" anchor="ctr"/>
          <a:lstStyle/>
          <a:p>
            <a:endParaRPr lang="zh-CN" altLang="en-US">
              <a:ea typeface="宋体" charset="-122"/>
            </a:endParaRPr>
          </a:p>
        </p:txBody>
      </p:sp>
      <p:pic>
        <p:nvPicPr>
          <p:cNvPr id="40" name="Picture 19"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gray">
          <a:xfrm>
            <a:off x="1652575" y="2067644"/>
            <a:ext cx="15113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Oval 21"/>
          <p:cNvSpPr>
            <a:spLocks noChangeArrowheads="1"/>
          </p:cNvSpPr>
          <p:nvPr/>
        </p:nvSpPr>
        <p:spPr bwMode="gray">
          <a:xfrm>
            <a:off x="1590662" y="2013669"/>
            <a:ext cx="1649413" cy="1646238"/>
          </a:xfrm>
          <a:prstGeom prst="ellipse">
            <a:avLst/>
          </a:prstGeom>
          <a:noFill/>
          <a:ln w="127000">
            <a:solidFill>
              <a:srgbClr val="EAEAEA">
                <a:alpha val="79999"/>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ea typeface="宋体" charset="-122"/>
            </a:endParaRPr>
          </a:p>
        </p:txBody>
      </p:sp>
      <p:sp>
        <p:nvSpPr>
          <p:cNvPr id="42" name="Line 22"/>
          <p:cNvSpPr>
            <a:spLocks noChangeShapeType="1"/>
          </p:cNvSpPr>
          <p:nvPr/>
        </p:nvSpPr>
        <p:spPr bwMode="gray">
          <a:xfrm>
            <a:off x="3114662" y="3234457"/>
            <a:ext cx="561975" cy="342900"/>
          </a:xfrm>
          <a:prstGeom prst="line">
            <a:avLst/>
          </a:prstGeom>
          <a:noFill/>
          <a:ln w="127000">
            <a:solidFill>
              <a:srgbClr val="EAEAEA">
                <a:alpha val="79999"/>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Line 23"/>
          <p:cNvSpPr>
            <a:spLocks noChangeShapeType="1"/>
          </p:cNvSpPr>
          <p:nvPr/>
        </p:nvSpPr>
        <p:spPr bwMode="gray">
          <a:xfrm>
            <a:off x="3028937" y="3378919"/>
            <a:ext cx="563563" cy="342900"/>
          </a:xfrm>
          <a:prstGeom prst="line">
            <a:avLst/>
          </a:prstGeom>
          <a:noFill/>
          <a:ln w="127000">
            <a:solidFill>
              <a:srgbClr val="EAEAEA">
                <a:alpha val="79999"/>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 name="Oval 24"/>
          <p:cNvSpPr>
            <a:spLocks noChangeArrowheads="1"/>
          </p:cNvSpPr>
          <p:nvPr/>
        </p:nvSpPr>
        <p:spPr bwMode="gray">
          <a:xfrm>
            <a:off x="6200762" y="2132732"/>
            <a:ext cx="1439863" cy="1423987"/>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headEnd/>
            <a:tailEnd/>
          </a:ln>
          <a:effectLst/>
        </p:spPr>
        <p:txBody>
          <a:bodyPr wrap="none" anchor="ctr"/>
          <a:lstStyle/>
          <a:p>
            <a:pPr>
              <a:defRPr/>
            </a:pPr>
            <a:endParaRPr lang="zh-CN" altLang="en-US">
              <a:ea typeface="宋体" pitchFamily="2" charset="-122"/>
            </a:endParaRPr>
          </a:p>
        </p:txBody>
      </p:sp>
      <p:pic>
        <p:nvPicPr>
          <p:cNvPr id="45" name="Picture 25"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gray">
          <a:xfrm>
            <a:off x="6159487" y="2067644"/>
            <a:ext cx="15113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26"/>
          <p:cNvSpPr>
            <a:spLocks noChangeArrowheads="1"/>
          </p:cNvSpPr>
          <p:nvPr/>
        </p:nvSpPr>
        <p:spPr bwMode="gray">
          <a:xfrm>
            <a:off x="6183300" y="2726471"/>
            <a:ext cx="1493837" cy="400110"/>
          </a:xfrm>
          <a:prstGeom prst="rect">
            <a:avLst/>
          </a:prstGeom>
          <a:noFill/>
          <a:ln w="9525" algn="ctr">
            <a:noFill/>
            <a:miter lim="800000"/>
            <a:headEnd/>
            <a:tailEnd/>
          </a:ln>
          <a:effectLst/>
        </p:spPr>
        <p:txBody>
          <a:bodyPr>
            <a:spAutoFit/>
          </a:bodyPr>
          <a:lstStyle/>
          <a:p>
            <a:pPr algn="ctr">
              <a:defRPr/>
            </a:pPr>
            <a:r>
              <a:rPr lang="zh-CN" altLang="en-US" sz="2000" b="1" dirty="0">
                <a:solidFill>
                  <a:srgbClr val="F8F8F8"/>
                </a:solidFill>
                <a:effectLst>
                  <a:outerShdw blurRad="38100" dist="38100" dir="2700000" algn="tl">
                    <a:srgbClr val="C0C0C0"/>
                  </a:outerShdw>
                </a:effectLst>
                <a:ea typeface="宋体" pitchFamily="2" charset="-122"/>
                <a:cs typeface="Arial" charset="0"/>
              </a:rPr>
              <a:t> </a:t>
            </a:r>
            <a:r>
              <a:rPr lang="en-US" altLang="zh-CN" sz="2000" b="1" dirty="0" smtClean="0">
                <a:solidFill>
                  <a:srgbClr val="F8F8F8"/>
                </a:solidFill>
                <a:effectLst>
                  <a:outerShdw blurRad="38100" dist="38100" dir="2700000" algn="tl">
                    <a:srgbClr val="C0C0C0"/>
                  </a:outerShdw>
                </a:effectLst>
                <a:ea typeface="宋体" pitchFamily="2" charset="-122"/>
                <a:cs typeface="Arial" charset="0"/>
              </a:rPr>
              <a:t>Pressure</a:t>
            </a:r>
            <a:endParaRPr lang="en-US" altLang="zh-CN" sz="2000" dirty="0">
              <a:ea typeface="宋体" pitchFamily="2" charset="-122"/>
              <a:cs typeface="Arial" charset="0"/>
            </a:endParaRPr>
          </a:p>
        </p:txBody>
      </p:sp>
      <p:sp>
        <p:nvSpPr>
          <p:cNvPr id="47" name="Oval 27"/>
          <p:cNvSpPr>
            <a:spLocks noChangeArrowheads="1"/>
          </p:cNvSpPr>
          <p:nvPr/>
        </p:nvSpPr>
        <p:spPr bwMode="gray">
          <a:xfrm>
            <a:off x="6097575" y="2013669"/>
            <a:ext cx="1647825" cy="1646238"/>
          </a:xfrm>
          <a:prstGeom prst="ellipse">
            <a:avLst/>
          </a:prstGeom>
          <a:noFill/>
          <a:ln w="127000">
            <a:solidFill>
              <a:srgbClr val="EAEAEA">
                <a:alpha val="79999"/>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ea typeface="宋体" charset="-122"/>
            </a:endParaRPr>
          </a:p>
        </p:txBody>
      </p:sp>
      <p:sp>
        <p:nvSpPr>
          <p:cNvPr id="48" name="Line 28"/>
          <p:cNvSpPr>
            <a:spLocks noChangeShapeType="1"/>
          </p:cNvSpPr>
          <p:nvPr/>
        </p:nvSpPr>
        <p:spPr bwMode="gray">
          <a:xfrm>
            <a:off x="5878500" y="4696544"/>
            <a:ext cx="561975" cy="342900"/>
          </a:xfrm>
          <a:prstGeom prst="line">
            <a:avLst/>
          </a:prstGeom>
          <a:noFill/>
          <a:ln w="127000">
            <a:solidFill>
              <a:srgbClr val="EAEAEA">
                <a:alpha val="79999"/>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Line 29"/>
          <p:cNvSpPr>
            <a:spLocks noChangeShapeType="1"/>
          </p:cNvSpPr>
          <p:nvPr/>
        </p:nvSpPr>
        <p:spPr bwMode="gray">
          <a:xfrm>
            <a:off x="5792775" y="4841007"/>
            <a:ext cx="563562" cy="344487"/>
          </a:xfrm>
          <a:prstGeom prst="line">
            <a:avLst/>
          </a:prstGeom>
          <a:noFill/>
          <a:ln w="127000">
            <a:solidFill>
              <a:srgbClr val="EAEAEA">
                <a:alpha val="79999"/>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Rectangle 26"/>
          <p:cNvSpPr>
            <a:spLocks noChangeArrowheads="1"/>
          </p:cNvSpPr>
          <p:nvPr/>
        </p:nvSpPr>
        <p:spPr bwMode="gray">
          <a:xfrm>
            <a:off x="1500003" y="2838549"/>
            <a:ext cx="1858962" cy="369332"/>
          </a:xfrm>
          <a:prstGeom prst="rect">
            <a:avLst/>
          </a:prstGeom>
          <a:noFill/>
          <a:ln w="9525" algn="ctr">
            <a:noFill/>
            <a:miter lim="800000"/>
            <a:headEnd/>
            <a:tailEnd/>
          </a:ln>
          <a:effectLst/>
        </p:spPr>
        <p:txBody>
          <a:bodyPr wrap="square">
            <a:spAutoFit/>
          </a:bodyPr>
          <a:lstStyle/>
          <a:p>
            <a:pPr algn="ctr">
              <a:defRPr/>
            </a:pPr>
            <a:r>
              <a:rPr lang="en-US" altLang="zh-CN" b="1" dirty="0" smtClean="0">
                <a:solidFill>
                  <a:srgbClr val="F8F8F8"/>
                </a:solidFill>
                <a:effectLst>
                  <a:outerShdw blurRad="38100" dist="38100" dir="2700000" algn="tl">
                    <a:srgbClr val="C0C0C0"/>
                  </a:outerShdw>
                </a:effectLst>
                <a:ea typeface="宋体" pitchFamily="2" charset="-122"/>
                <a:cs typeface="Arial" charset="0"/>
              </a:rPr>
              <a:t>Temperature</a:t>
            </a:r>
            <a:endParaRPr lang="en-US" altLang="zh-CN" dirty="0">
              <a:ea typeface="宋体" pitchFamily="2" charset="-122"/>
              <a:cs typeface="Arial" charset="0"/>
            </a:endParaRPr>
          </a:p>
        </p:txBody>
      </p:sp>
      <p:sp>
        <p:nvSpPr>
          <p:cNvPr id="51" name="Rectangle 26"/>
          <p:cNvSpPr>
            <a:spLocks noChangeArrowheads="1"/>
          </p:cNvSpPr>
          <p:nvPr/>
        </p:nvSpPr>
        <p:spPr bwMode="gray">
          <a:xfrm>
            <a:off x="1500003" y="2336234"/>
            <a:ext cx="1858962" cy="646331"/>
          </a:xfrm>
          <a:prstGeom prst="rect">
            <a:avLst/>
          </a:prstGeom>
          <a:noFill/>
          <a:ln w="9525" algn="ctr">
            <a:noFill/>
            <a:miter lim="800000"/>
            <a:headEnd/>
            <a:tailEnd/>
          </a:ln>
          <a:effectLst/>
        </p:spPr>
        <p:txBody>
          <a:bodyPr wrap="square">
            <a:spAutoFit/>
          </a:bodyPr>
          <a:lstStyle/>
          <a:p>
            <a:pPr algn="ctr"/>
            <a:r>
              <a:rPr lang="en-US" altLang="zh-CN" b="1" dirty="0" smtClean="0">
                <a:solidFill>
                  <a:srgbClr val="F8F8F8"/>
                </a:solidFill>
                <a:effectLst>
                  <a:outerShdw blurRad="38100" dist="38100" dir="2700000" algn="tl">
                    <a:srgbClr val="C0C0C0"/>
                  </a:outerShdw>
                </a:effectLst>
                <a:ea typeface="宋体" pitchFamily="2" charset="-122"/>
                <a:cs typeface="Arial" charset="0"/>
              </a:rPr>
              <a:t>Hydrogen </a:t>
            </a:r>
            <a:r>
              <a:rPr lang="en-US" altLang="zh-CN" b="1" dirty="0">
                <a:solidFill>
                  <a:srgbClr val="F8F8F8"/>
                </a:solidFill>
                <a:effectLst>
                  <a:outerShdw blurRad="38100" dist="38100" dir="2700000" algn="tl">
                    <a:srgbClr val="C0C0C0"/>
                  </a:outerShdw>
                </a:effectLst>
                <a:ea typeface="宋体" pitchFamily="2" charset="-122"/>
                <a:cs typeface="Arial" charset="0"/>
              </a:rPr>
              <a:t>burning</a:t>
            </a:r>
          </a:p>
        </p:txBody>
      </p:sp>
      <p:sp>
        <p:nvSpPr>
          <p:cNvPr id="52" name="Rectangle 26"/>
          <p:cNvSpPr>
            <a:spLocks noChangeArrowheads="1"/>
          </p:cNvSpPr>
          <p:nvPr/>
        </p:nvSpPr>
        <p:spPr bwMode="gray">
          <a:xfrm>
            <a:off x="6159487" y="2429147"/>
            <a:ext cx="1493837" cy="400110"/>
          </a:xfrm>
          <a:prstGeom prst="rect">
            <a:avLst/>
          </a:prstGeom>
          <a:noFill/>
          <a:ln w="9525" algn="ctr">
            <a:noFill/>
            <a:miter lim="800000"/>
            <a:headEnd/>
            <a:tailEnd/>
          </a:ln>
          <a:effectLst/>
        </p:spPr>
        <p:txBody>
          <a:bodyPr>
            <a:spAutoFit/>
          </a:bodyPr>
          <a:lstStyle/>
          <a:p>
            <a:pPr algn="ctr">
              <a:defRPr/>
            </a:pPr>
            <a:r>
              <a:rPr lang="zh-CN" altLang="en-US" sz="2000" b="1" dirty="0">
                <a:solidFill>
                  <a:srgbClr val="F8F8F8"/>
                </a:solidFill>
                <a:effectLst>
                  <a:outerShdw blurRad="38100" dist="38100" dir="2700000" algn="tl">
                    <a:srgbClr val="C0C0C0"/>
                  </a:outerShdw>
                </a:effectLst>
                <a:ea typeface="宋体" pitchFamily="2" charset="-122"/>
                <a:cs typeface="Arial" charset="0"/>
              </a:rPr>
              <a:t> </a:t>
            </a:r>
            <a:r>
              <a:rPr lang="en-US" altLang="zh-CN" sz="2000" b="1" dirty="0" smtClean="0">
                <a:solidFill>
                  <a:srgbClr val="F8F8F8"/>
                </a:solidFill>
                <a:effectLst>
                  <a:outerShdw blurRad="38100" dist="38100" dir="2700000" algn="tl">
                    <a:srgbClr val="C0C0C0"/>
                  </a:outerShdw>
                </a:effectLst>
                <a:ea typeface="宋体" pitchFamily="2" charset="-122"/>
                <a:cs typeface="Arial" charset="0"/>
              </a:rPr>
              <a:t>High</a:t>
            </a:r>
            <a:endParaRPr lang="en-US" altLang="zh-CN" sz="2000" dirty="0">
              <a:ea typeface="宋体" pitchFamily="2" charset="-122"/>
              <a:cs typeface="Arial" charset="0"/>
            </a:endParaRPr>
          </a:p>
        </p:txBody>
      </p:sp>
    </p:spTree>
    <p:extLst>
      <p:ext uri="{BB962C8B-B14F-4D97-AF65-F5344CB8AC3E}">
        <p14:creationId xmlns:p14="http://schemas.microsoft.com/office/powerpoint/2010/main" val="1533946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a:xfrm>
            <a:off x="6105525" y="6477000"/>
            <a:ext cx="2895600" cy="320675"/>
          </a:xfrm>
          <a:prstGeom prst="rect">
            <a:avLst/>
          </a:prstGeom>
          <a:noFill/>
        </p:spPr>
        <p:txBody>
          <a:bodyPr/>
          <a:lstStyle/>
          <a:p>
            <a:pPr algn="r">
              <a:defRPr/>
            </a:pPr>
            <a:r>
              <a:rPr lang="en-US" altLang="zh-CN" sz="1600" dirty="0">
                <a:effectLst>
                  <a:outerShdw blurRad="38100" dist="38100" dir="2700000" algn="tl">
                    <a:srgbClr val="C0C0C0"/>
                  </a:outerShdw>
                </a:effectLst>
                <a:latin typeface="Berlin Sans FB Demi" pitchFamily="34" charset="0"/>
                <a:ea typeface="宋体" charset="-122"/>
              </a:rPr>
              <a:t>NPIC</a:t>
            </a:r>
          </a:p>
        </p:txBody>
      </p:sp>
      <p:sp>
        <p:nvSpPr>
          <p:cNvPr id="10243" name="Rectangle 2"/>
          <p:cNvSpPr>
            <a:spLocks noChangeArrowheads="1"/>
          </p:cNvSpPr>
          <p:nvPr/>
        </p:nvSpPr>
        <p:spPr bwMode="white">
          <a:xfrm>
            <a:off x="497905" y="714375"/>
            <a:ext cx="8754615" cy="563563"/>
          </a:xfrm>
          <a:prstGeom prst="rect">
            <a:avLst/>
          </a:prstGeom>
          <a:noFill/>
          <a:ln w="9525">
            <a:noFill/>
            <a:miter lim="800000"/>
            <a:headEnd/>
            <a:tailEnd/>
          </a:ln>
        </p:spPr>
        <p:txBody>
          <a:bodyPr anchor="ctr"/>
          <a:lstStyle/>
          <a:p>
            <a:pPr>
              <a:defRPr/>
            </a:pP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3.Instrumentation </a:t>
            </a:r>
            <a:r>
              <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survivability </a:t>
            </a:r>
            <a:r>
              <a:rPr lang="en-US" altLang="zh-CN" sz="2800" dirty="0" smtClean="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under Severe Accident</a:t>
            </a:r>
            <a:endParaRPr lang="en-US" altLang="zh-CN" sz="280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23" name="矩形 2"/>
          <p:cNvSpPr>
            <a:spLocks noChangeArrowheads="1"/>
          </p:cNvSpPr>
          <p:nvPr/>
        </p:nvSpPr>
        <p:spPr bwMode="auto">
          <a:xfrm>
            <a:off x="582142" y="1809865"/>
            <a:ext cx="1422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Wingdings" pitchFamily="2" charset="2"/>
              <a:buChar char="Ø"/>
            </a:pPr>
            <a:r>
              <a:rPr lang="en-US" altLang="zh-CN" dirty="0" smtClean="0"/>
              <a:t>Analysis</a:t>
            </a:r>
            <a:endParaRPr lang="zh-CN" altLang="en-US" dirty="0"/>
          </a:p>
        </p:txBody>
      </p:sp>
      <p:sp>
        <p:nvSpPr>
          <p:cNvPr id="24" name="矩形 23"/>
          <p:cNvSpPr/>
          <p:nvPr/>
        </p:nvSpPr>
        <p:spPr>
          <a:xfrm>
            <a:off x="486495" y="1412776"/>
            <a:ext cx="6216766" cy="369332"/>
          </a:xfrm>
          <a:prstGeom prst="rect">
            <a:avLst/>
          </a:prstGeom>
        </p:spPr>
        <p:txBody>
          <a:bodyPr wrap="none">
            <a:spAutoFit/>
          </a:bodyPr>
          <a:lstStyle/>
          <a:p>
            <a:pPr algn="ctr">
              <a:lnSpc>
                <a:spcPct val="90000"/>
              </a:lnSpc>
            </a:pPr>
            <a:r>
              <a:rPr lang="en-US" altLang="zh-CN" sz="2000" dirty="0"/>
              <a:t>Part </a:t>
            </a:r>
            <a:r>
              <a:rPr lang="en-US" altLang="zh-CN" sz="2000" dirty="0" smtClean="0"/>
              <a:t>II   </a:t>
            </a:r>
            <a:r>
              <a:rPr lang="en-US" altLang="zh-CN" sz="2000" dirty="0"/>
              <a:t>Instrumentation survivability assessment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48" y="2204864"/>
            <a:ext cx="466534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线形标注 1(带强调线) 4"/>
          <p:cNvSpPr/>
          <p:nvPr/>
        </p:nvSpPr>
        <p:spPr>
          <a:xfrm>
            <a:off x="5705238" y="2343361"/>
            <a:ext cx="3110992" cy="1872208"/>
          </a:xfrm>
          <a:prstGeom prst="accentCallout1">
            <a:avLst>
              <a:gd name="adj1" fmla="val 18750"/>
              <a:gd name="adj2" fmla="val -8333"/>
              <a:gd name="adj3" fmla="val 103435"/>
              <a:gd name="adj4" fmla="val -81983"/>
            </a:avLst>
          </a:prstGeom>
          <a:ln>
            <a:headEnd type="none"/>
            <a:tailEnd type="stealth" w="lg" len="lg"/>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dirty="0" smtClean="0">
                <a:latin typeface="Arial Unicode MS" pitchFamily="34" charset="-122"/>
                <a:ea typeface="Arial Unicode MS" pitchFamily="34" charset="-122"/>
                <a:cs typeface="Arial Unicode MS" pitchFamily="34" charset="-122"/>
              </a:rPr>
              <a:t>How much </a:t>
            </a:r>
            <a:r>
              <a:rPr lang="en-US" altLang="zh-CN" dirty="0">
                <a:latin typeface="Arial Unicode MS" pitchFamily="34" charset="-122"/>
                <a:ea typeface="Arial Unicode MS" pitchFamily="34" charset="-122"/>
                <a:cs typeface="Arial Unicode MS" pitchFamily="34" charset="-122"/>
              </a:rPr>
              <a:t>is </a:t>
            </a:r>
            <a:r>
              <a:rPr lang="en-US" altLang="zh-CN" dirty="0" smtClean="0">
                <a:latin typeface="Arial Unicode MS" pitchFamily="34" charset="-122"/>
                <a:ea typeface="Arial Unicode MS" pitchFamily="34" charset="-122"/>
                <a:cs typeface="Arial Unicode MS" pitchFamily="34" charset="-122"/>
              </a:rPr>
              <a:t>the margin of performance capacity obtained </a:t>
            </a:r>
            <a:r>
              <a:rPr lang="en-US" altLang="zh-CN" dirty="0">
                <a:latin typeface="Arial Unicode MS" pitchFamily="34" charset="-122"/>
                <a:ea typeface="Arial Unicode MS" pitchFamily="34" charset="-122"/>
                <a:cs typeface="Arial Unicode MS" pitchFamily="34" charset="-122"/>
              </a:rPr>
              <a:t>by design-bases accident qualification test </a:t>
            </a:r>
            <a:r>
              <a:rPr lang="en-US" altLang="zh-CN" dirty="0" smtClean="0">
                <a:latin typeface="Arial Unicode MS" pitchFamily="34" charset="-122"/>
                <a:ea typeface="Arial Unicode MS" pitchFamily="34" charset="-122"/>
                <a:cs typeface="Arial Unicode MS" pitchFamily="34" charset="-122"/>
              </a:rPr>
              <a:t>compared with    instrumentation’s </a:t>
            </a:r>
            <a:r>
              <a:rPr lang="en-US" altLang="zh-CN" dirty="0">
                <a:latin typeface="Arial Unicode MS" pitchFamily="34" charset="-122"/>
                <a:ea typeface="Arial Unicode MS" pitchFamily="34" charset="-122"/>
                <a:cs typeface="Arial Unicode MS" pitchFamily="34" charset="-122"/>
              </a:rPr>
              <a:t>real capacity? </a:t>
            </a:r>
          </a:p>
          <a:p>
            <a:pPr algn="ctr"/>
            <a:endParaRPr lang="zh-CN" altLang="en-US" dirty="0"/>
          </a:p>
        </p:txBody>
      </p:sp>
    </p:spTree>
    <p:extLst>
      <p:ext uri="{BB962C8B-B14F-4D97-AF65-F5344CB8AC3E}">
        <p14:creationId xmlns:p14="http://schemas.microsoft.com/office/powerpoint/2010/main" val="1239060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国际合作版院介绍">
  <a:themeElements>
    <a:clrScheme name="sample 3">
      <a:dk1>
        <a:srgbClr val="17347D"/>
      </a:dk1>
      <a:lt1>
        <a:srgbClr val="FFFFFF"/>
      </a:lt1>
      <a:dk2>
        <a:srgbClr val="3366CC"/>
      </a:dk2>
      <a:lt2>
        <a:srgbClr val="DDDDDD"/>
      </a:lt2>
      <a:accent1>
        <a:srgbClr val="77B7E7"/>
      </a:accent1>
      <a:accent2>
        <a:srgbClr val="45AB7D"/>
      </a:accent2>
      <a:accent3>
        <a:srgbClr val="FFFFFF"/>
      </a:accent3>
      <a:accent4>
        <a:srgbClr val="122B6A"/>
      </a:accent4>
      <a:accent5>
        <a:srgbClr val="BDD8F1"/>
      </a:accent5>
      <a:accent6>
        <a:srgbClr val="3E9B71"/>
      </a:accent6>
      <a:hlink>
        <a:srgbClr val="99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B525F"/>
        </a:dk1>
        <a:lt1>
          <a:srgbClr val="FFFFFF"/>
        </a:lt1>
        <a:dk2>
          <a:srgbClr val="339966"/>
        </a:dk2>
        <a:lt2>
          <a:srgbClr val="DDDDDD"/>
        </a:lt2>
        <a:accent1>
          <a:srgbClr val="C5BA6B"/>
        </a:accent1>
        <a:accent2>
          <a:srgbClr val="669900"/>
        </a:accent2>
        <a:accent3>
          <a:srgbClr val="FFFFFF"/>
        </a:accent3>
        <a:accent4>
          <a:srgbClr val="154550"/>
        </a:accent4>
        <a:accent5>
          <a:srgbClr val="DFD9BA"/>
        </a:accent5>
        <a:accent6>
          <a:srgbClr val="5C8A00"/>
        </a:accent6>
        <a:hlink>
          <a:srgbClr val="E57C4D"/>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191961"/>
        </a:dk1>
        <a:lt1>
          <a:srgbClr val="FFFFFF"/>
        </a:lt1>
        <a:dk2>
          <a:srgbClr val="5D4CDC"/>
        </a:dk2>
        <a:lt2>
          <a:srgbClr val="DDDDDD"/>
        </a:lt2>
        <a:accent1>
          <a:srgbClr val="31B36C"/>
        </a:accent1>
        <a:accent2>
          <a:srgbClr val="0099FF"/>
        </a:accent2>
        <a:accent3>
          <a:srgbClr val="FFFFFF"/>
        </a:accent3>
        <a:accent4>
          <a:srgbClr val="141452"/>
        </a:accent4>
        <a:accent5>
          <a:srgbClr val="ADD6BA"/>
        </a:accent5>
        <a:accent6>
          <a:srgbClr val="008AE7"/>
        </a:accent6>
        <a:hlink>
          <a:srgbClr val="A0963C"/>
        </a:hlink>
        <a:folHlink>
          <a:srgbClr val="A0963C"/>
        </a:folHlink>
      </a:clrScheme>
      <a:clrMap bg1="lt1" tx1="dk1" bg2="lt2" tx2="dk2" accent1="accent1" accent2="accent2" accent3="accent3" accent4="accent4" accent5="accent5" accent6="accent6" hlink="hlink" folHlink="folHlink"/>
    </a:extraClrScheme>
    <a:extraClrScheme>
      <a:clrScheme name="sample 3">
        <a:dk1>
          <a:srgbClr val="17347D"/>
        </a:dk1>
        <a:lt1>
          <a:srgbClr val="FFFFFF"/>
        </a:lt1>
        <a:dk2>
          <a:srgbClr val="3366CC"/>
        </a:dk2>
        <a:lt2>
          <a:srgbClr val="DDDDDD"/>
        </a:lt2>
        <a:accent1>
          <a:srgbClr val="77B7E7"/>
        </a:accent1>
        <a:accent2>
          <a:srgbClr val="45AB7D"/>
        </a:accent2>
        <a:accent3>
          <a:srgbClr val="FFFFFF"/>
        </a:accent3>
        <a:accent4>
          <a:srgbClr val="122B6A"/>
        </a:accent4>
        <a:accent5>
          <a:srgbClr val="BDD8F1"/>
        </a:accent5>
        <a:accent6>
          <a:srgbClr val="3E9B71"/>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20764</TotalTime>
  <Words>1341</Words>
  <Application>Microsoft Office PowerPoint</Application>
  <PresentationFormat>全屏显示(4:3)</PresentationFormat>
  <Paragraphs>216</Paragraphs>
  <Slides>24</Slides>
  <Notes>24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宋体</vt:lpstr>
      <vt:lpstr>Arial Rounded MT Bold</vt:lpstr>
      <vt:lpstr>微软雅黑</vt:lpstr>
      <vt:lpstr>华文楷体</vt:lpstr>
      <vt:lpstr>Verdana</vt:lpstr>
      <vt:lpstr>Berlin Sans FB Demi</vt:lpstr>
      <vt:lpstr>Calibri</vt:lpstr>
      <vt:lpstr>黑体</vt:lpstr>
      <vt:lpstr>Wingdings</vt:lpstr>
      <vt:lpstr>Arial Unicode MS</vt:lpstr>
      <vt:lpstr>1_国际合作版院介绍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周媛</dc:creator>
  <cp:lastModifiedBy>余俊辉</cp:lastModifiedBy>
  <cp:revision>1415</cp:revision>
  <dcterms:created xsi:type="dcterms:W3CDTF">2007-10-11T09:09:57Z</dcterms:created>
  <dcterms:modified xsi:type="dcterms:W3CDTF">2013-09-09T01:33:59Z</dcterms:modified>
</cp:coreProperties>
</file>