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4" r:id="rId9"/>
    <p:sldId id="263" r:id="rId10"/>
    <p:sldId id="265" r:id="rId11"/>
    <p:sldId id="268" r:id="rId12"/>
    <p:sldId id="259" r:id="rId13"/>
    <p:sldId id="266" r:id="rId14"/>
    <p:sldId id="272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48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9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3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803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54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89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31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62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62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70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65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8761-7FA8-40FF-B87D-66689A81E87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8DB8-2B64-4543-9A42-CA95F07065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8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Updated History of the Electrostatic Processes Committee of the IAS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G S Peter Castle, LFIEEE and William D </a:t>
            </a:r>
            <a:r>
              <a:rPr lang="en-CA" dirty="0" err="1" smtClean="0">
                <a:solidFill>
                  <a:schemeClr val="tx1"/>
                </a:solidFill>
              </a:rPr>
              <a:t>Greason</a:t>
            </a:r>
            <a:r>
              <a:rPr lang="en-CA" dirty="0" smtClean="0">
                <a:solidFill>
                  <a:schemeClr val="tx1"/>
                </a:solidFill>
              </a:rPr>
              <a:t>, LFIEEE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Department of Electrical and Computer Engineering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Faculty of Engineering, University of Western Ontario,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London, ON, Canada 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Chairs EPC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4038600" cy="379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6795"/>
            <a:ext cx="4038600" cy="263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91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joint meetings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2003, Little Rock, AR      EPC/ESA</a:t>
            </a:r>
          </a:p>
          <a:p>
            <a:r>
              <a:rPr lang="en-CA" dirty="0" smtClean="0"/>
              <a:t>2006, Berkeley, CA       EPC/ESA/IEJ/SFE</a:t>
            </a:r>
          </a:p>
          <a:p>
            <a:r>
              <a:rPr lang="en-CA" dirty="0" smtClean="0"/>
              <a:t>2009, Boston, MA        EPC/ESA/IEJ/SFE/IEA</a:t>
            </a:r>
          </a:p>
          <a:p>
            <a:r>
              <a:rPr lang="en-CA" dirty="0" smtClean="0"/>
              <a:t>2012, Cambridge, ON  EPC/ESA/IEJ/SFE/IEA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3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sz="2800" dirty="0" smtClean="0"/>
              <a:t>Number of Technical Papers; </a:t>
            </a:r>
            <a:r>
              <a:rPr lang="en-CA" sz="2800" dirty="0" smtClean="0">
                <a:solidFill>
                  <a:srgbClr val="FF0000"/>
                </a:solidFill>
              </a:rPr>
              <a:t>presented at EPC meetings</a:t>
            </a:r>
            <a:r>
              <a:rPr lang="en-CA" sz="2800" dirty="0" smtClean="0"/>
              <a:t>, </a:t>
            </a:r>
            <a:br>
              <a:rPr lang="en-CA" sz="2800" dirty="0" smtClean="0"/>
            </a:br>
            <a:r>
              <a:rPr lang="en-CA" sz="2800" dirty="0" smtClean="0">
                <a:solidFill>
                  <a:srgbClr val="00B050"/>
                </a:solidFill>
              </a:rPr>
              <a:t>entered into review process</a:t>
            </a:r>
            <a:r>
              <a:rPr lang="en-CA" sz="2800" dirty="0" smtClean="0"/>
              <a:t>, </a:t>
            </a:r>
            <a:r>
              <a:rPr lang="en-CA" sz="2800" dirty="0" smtClean="0">
                <a:solidFill>
                  <a:srgbClr val="7030A0"/>
                </a:solidFill>
              </a:rPr>
              <a:t>published in IAS Proceedings</a:t>
            </a:r>
            <a:endParaRPr lang="en-CA" sz="2800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992887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11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Recent Meetings EPC-IAS</a:t>
            </a:r>
            <a:endParaRPr lang="en-CA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99" y="1613688"/>
            <a:ext cx="5944402" cy="449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1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Recent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2014     Vancouver, BC       IAS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             (29 papers to be presented)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2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Evolution of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Mature; electrostatic precipitation, printing, copying, painting, separation</a:t>
            </a:r>
          </a:p>
          <a:p>
            <a:r>
              <a:rPr lang="en-CA" dirty="0" smtClean="0"/>
              <a:t>Developing; non-thermal processes, EHD, measurement/sensors, corona and discharge phenomena, ESD, particles and </a:t>
            </a:r>
            <a:r>
              <a:rPr lang="en-CA" dirty="0" err="1" smtClean="0"/>
              <a:t>microscale</a:t>
            </a:r>
            <a:r>
              <a:rPr lang="en-CA" dirty="0" smtClean="0"/>
              <a:t> phenomena, MEMS, </a:t>
            </a:r>
            <a:r>
              <a:rPr lang="en-CA" dirty="0" err="1" smtClean="0"/>
              <a:t>dielectrophoresis</a:t>
            </a:r>
            <a:r>
              <a:rPr lang="en-CA" dirty="0" smtClean="0"/>
              <a:t> </a:t>
            </a:r>
            <a:r>
              <a:rPr lang="en-CA" dirty="0" err="1" smtClean="0"/>
              <a:t>etc</a:t>
            </a:r>
            <a:endParaRPr lang="en-CA" dirty="0" smtClean="0"/>
          </a:p>
          <a:p>
            <a:r>
              <a:rPr lang="en-CA" dirty="0" smtClean="0"/>
              <a:t>Emerging; nanotechnology, biotechnology, ultrafine particles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14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Reality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Applied electrostatics by its nature has always been interdisciplinary but centered within electrical sciences </a:t>
            </a:r>
          </a:p>
          <a:p>
            <a:r>
              <a:rPr lang="en-CA" dirty="0" smtClean="0"/>
              <a:t>Many other disciplines e.g. chemistry, materials, biology </a:t>
            </a:r>
            <a:r>
              <a:rPr lang="en-CA" dirty="0" err="1" smtClean="0"/>
              <a:t>etc</a:t>
            </a:r>
            <a:r>
              <a:rPr lang="en-CA" dirty="0" smtClean="0"/>
              <a:t> have always considered these forces but are “rediscovering” the importance of electrostatic effects as element dimensions shrink</a:t>
            </a:r>
          </a:p>
          <a:p>
            <a:r>
              <a:rPr lang="en-CA" dirty="0" smtClean="0"/>
              <a:t>Recent development of </a:t>
            </a:r>
            <a:r>
              <a:rPr lang="en-CA" smtClean="0"/>
              <a:t>specialty meetings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0029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 for discussion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06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Origins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IEEE formed in 1963; amalgamation of American Institute of Electrical Engineers (AIEE) and Institute of Radio Engineers (IRE)</a:t>
            </a:r>
          </a:p>
          <a:p>
            <a:r>
              <a:rPr lang="en-CA" dirty="0" smtClean="0"/>
              <a:t>Consisted of Societies and Groups</a:t>
            </a:r>
          </a:p>
          <a:p>
            <a:r>
              <a:rPr lang="en-CA" dirty="0" smtClean="0"/>
              <a:t>50</a:t>
            </a:r>
            <a:r>
              <a:rPr lang="en-CA" baseline="30000" dirty="0" smtClean="0"/>
              <a:t>th</a:t>
            </a:r>
            <a:r>
              <a:rPr lang="en-CA" dirty="0" smtClean="0"/>
              <a:t> anniversary of the start of the Industry and General Applications Group (IGA) in IEEE (1964)</a:t>
            </a:r>
          </a:p>
          <a:p>
            <a:r>
              <a:rPr lang="en-CA" dirty="0" smtClean="0"/>
              <a:t>Evolved into Industry and Applications Society (IAS) in 1972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20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Electrostatic Processes Committee (EPC)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Electrostatic interests preceded both these organizations </a:t>
            </a:r>
          </a:p>
          <a:p>
            <a:r>
              <a:rPr lang="en-CA" dirty="0" smtClean="0"/>
              <a:t>Annual Winter meeting of the AIEE, 1949, Subcommittee on Electrostatic Processes</a:t>
            </a:r>
          </a:p>
          <a:p>
            <a:r>
              <a:rPr lang="en-CA" dirty="0" smtClean="0"/>
              <a:t>Became EPC, part of IGA Annual Meeting in 1968</a:t>
            </a:r>
          </a:p>
          <a:p>
            <a:r>
              <a:rPr lang="en-CA" dirty="0" smtClean="0"/>
              <a:t>Update of earlier history of EPC (1984)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7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EPC Early topics, 1950’s and 60’s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Primarily Electrostatic Precipitation, mostly industrial presenters</a:t>
            </a:r>
          </a:p>
          <a:p>
            <a:r>
              <a:rPr lang="en-CA" dirty="0" smtClean="0"/>
              <a:t>Electrostatic painting (liquid)</a:t>
            </a:r>
          </a:p>
          <a:p>
            <a:r>
              <a:rPr lang="en-CA" dirty="0" smtClean="0"/>
              <a:t>First inklings of Xerography (Haloid Corp)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14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EPC in the 1970’s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Expansion of topics to include; electrophotography, electrical coronas, applied electrostatics and fundamentals</a:t>
            </a:r>
          </a:p>
          <a:p>
            <a:r>
              <a:rPr lang="en-CA" dirty="0" smtClean="0"/>
              <a:t>Collaborative effort between academia and industry</a:t>
            </a:r>
          </a:p>
          <a:p>
            <a:r>
              <a:rPr lang="en-CA" dirty="0" smtClean="0"/>
              <a:t>Developed international presence</a:t>
            </a:r>
          </a:p>
          <a:p>
            <a:r>
              <a:rPr lang="en-CA" dirty="0" smtClean="0"/>
              <a:t>Very active meetings, typical 8 full sessions in IAS Annual meetings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08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constitutes Electrostatics?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Professor A.D. Moore, U of Michigan vocalized the concern</a:t>
            </a:r>
          </a:p>
          <a:p>
            <a:r>
              <a:rPr lang="en-CA" dirty="0" smtClean="0"/>
              <a:t>“Static” – literal or practical interpretation</a:t>
            </a:r>
          </a:p>
          <a:p>
            <a:r>
              <a:rPr lang="en-CA" dirty="0" smtClean="0"/>
              <a:t>Lack of formal agreement led to formation of the Electrostatics </a:t>
            </a:r>
            <a:r>
              <a:rPr lang="en-CA" dirty="0"/>
              <a:t>Society of America (ESA) </a:t>
            </a:r>
            <a:endParaRPr lang="en-CA" dirty="0" smtClean="0"/>
          </a:p>
          <a:p>
            <a:r>
              <a:rPr lang="en-CA" dirty="0"/>
              <a:t>First meeting in 1971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891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“Static” Divide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IEEE</a:t>
            </a:r>
            <a:r>
              <a:rPr lang="en-CA" dirty="0" smtClean="0"/>
              <a:t>: “</a:t>
            </a:r>
            <a:r>
              <a:rPr lang="en-CA" sz="2800" dirty="0" smtClean="0"/>
              <a:t>the branch of science that treats the electric phenomena associated with electric charges </a:t>
            </a:r>
            <a:r>
              <a:rPr lang="en-CA" sz="2800" b="1" i="1" dirty="0" smtClean="0"/>
              <a:t>at rest </a:t>
            </a:r>
            <a:r>
              <a:rPr lang="en-CA" sz="2800" dirty="0" smtClean="0"/>
              <a:t>in the frame of reference</a:t>
            </a:r>
            <a:r>
              <a:rPr lang="en-CA" dirty="0" smtClean="0"/>
              <a:t>”</a:t>
            </a:r>
          </a:p>
          <a:p>
            <a:r>
              <a:rPr lang="en-CA" dirty="0" smtClean="0"/>
              <a:t>ESA: “</a:t>
            </a:r>
            <a:r>
              <a:rPr lang="en-CA" sz="2800" dirty="0" smtClean="0"/>
              <a:t>the class of phenomena recognized by the presence of electrical charges, </a:t>
            </a:r>
            <a:r>
              <a:rPr lang="en-CA" sz="2800" b="1" i="1" dirty="0" smtClean="0"/>
              <a:t>either stationary or moving,</a:t>
            </a:r>
            <a:r>
              <a:rPr lang="en-CA" sz="2800" dirty="0" smtClean="0"/>
              <a:t> and the interaction of these charges, this interaction being solely by reason of the charges and their positions and not by reason of their motion”</a:t>
            </a:r>
            <a:r>
              <a:rPr lang="en-CA" dirty="0" smtClean="0"/>
              <a:t> </a:t>
            </a:r>
            <a:r>
              <a:rPr lang="en-CA" sz="2000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625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EPC and ESA up to 2003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Tended to live in splendid isolation</a:t>
            </a:r>
          </a:p>
          <a:p>
            <a:r>
              <a:rPr lang="en-CA" dirty="0" smtClean="0"/>
              <a:t>EPC annual meetings within IAS, interest broadened but emphasis on applications</a:t>
            </a:r>
          </a:p>
          <a:p>
            <a:r>
              <a:rPr lang="en-CA" dirty="0" smtClean="0"/>
              <a:t>ESA met every year (major and minor), interest more general, fundamental and more unconstrained</a:t>
            </a:r>
          </a:p>
          <a:p>
            <a:r>
              <a:rPr lang="en-CA" dirty="0" smtClean="0"/>
              <a:t>Papers less formal</a:t>
            </a:r>
          </a:p>
          <a:p>
            <a:r>
              <a:rPr lang="en-CA" dirty="0" smtClean="0"/>
              <a:t>Common feature was electrostatics (in its broadest definition!)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986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EPC in IAS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Gradually participation from industry declined</a:t>
            </a:r>
          </a:p>
          <a:p>
            <a:r>
              <a:rPr lang="en-CA" dirty="0" smtClean="0"/>
              <a:t>Departments redefined in 1993 </a:t>
            </a:r>
          </a:p>
          <a:p>
            <a:r>
              <a:rPr lang="en-CA" dirty="0" smtClean="0"/>
              <a:t>IAS became restructured with split off of ECCE into separate annual meeting (2009) </a:t>
            </a:r>
          </a:p>
          <a:p>
            <a:r>
              <a:rPr lang="en-CA" dirty="0" smtClean="0"/>
              <a:t>EPC remains with IAS annual meetings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614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584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Updated History of the Electrostatic Processes Committee of the IAS  </vt:lpstr>
      <vt:lpstr>Origins</vt:lpstr>
      <vt:lpstr>Electrostatic Processes Committee (EPC)</vt:lpstr>
      <vt:lpstr>EPC Early topics, 1950’s and 60’s</vt:lpstr>
      <vt:lpstr>EPC in the 1970’s </vt:lpstr>
      <vt:lpstr>What constitutes Electrostatics?</vt:lpstr>
      <vt:lpstr>The “Static” Divide </vt:lpstr>
      <vt:lpstr>EPC and ESA up to 2003 </vt:lpstr>
      <vt:lpstr>EPC in IAS</vt:lpstr>
      <vt:lpstr>Past Chairs EPC</vt:lpstr>
      <vt:lpstr>Development of joint meetings</vt:lpstr>
      <vt:lpstr>Number of Technical Papers; presented at EPC meetings,  entered into review process, published in IAS Proceedings</vt:lpstr>
      <vt:lpstr>Recent Meetings EPC-IAS</vt:lpstr>
      <vt:lpstr>Recent Update</vt:lpstr>
      <vt:lpstr>Evolution of interests</vt:lpstr>
      <vt:lpstr>New Reality</vt:lpstr>
      <vt:lpstr>Future?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History of the Electrostatic Processes Committee of the IAS</dc:title>
  <dc:creator>PCastle</dc:creator>
  <cp:lastModifiedBy>Microsoft account</cp:lastModifiedBy>
  <cp:revision>30</cp:revision>
  <dcterms:created xsi:type="dcterms:W3CDTF">2014-09-19T14:41:55Z</dcterms:created>
  <dcterms:modified xsi:type="dcterms:W3CDTF">2014-11-27T22:41:41Z</dcterms:modified>
</cp:coreProperties>
</file>