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38"/>
  </p:notesMasterIdLst>
  <p:sldIdLst>
    <p:sldId id="321" r:id="rId6"/>
    <p:sldId id="352" r:id="rId7"/>
    <p:sldId id="360" r:id="rId8"/>
    <p:sldId id="323" r:id="rId9"/>
    <p:sldId id="324" r:id="rId10"/>
    <p:sldId id="325" r:id="rId11"/>
    <p:sldId id="363" r:id="rId12"/>
    <p:sldId id="326" r:id="rId13"/>
    <p:sldId id="361" r:id="rId14"/>
    <p:sldId id="327" r:id="rId15"/>
    <p:sldId id="362" r:id="rId16"/>
    <p:sldId id="353" r:id="rId17"/>
    <p:sldId id="328" r:id="rId18"/>
    <p:sldId id="349" r:id="rId19"/>
    <p:sldId id="345" r:id="rId20"/>
    <p:sldId id="346" r:id="rId21"/>
    <p:sldId id="329" r:id="rId22"/>
    <p:sldId id="330" r:id="rId23"/>
    <p:sldId id="332" r:id="rId24"/>
    <p:sldId id="359" r:id="rId25"/>
    <p:sldId id="333" r:id="rId26"/>
    <p:sldId id="343" r:id="rId27"/>
    <p:sldId id="334" r:id="rId28"/>
    <p:sldId id="335" r:id="rId29"/>
    <p:sldId id="337" r:id="rId30"/>
    <p:sldId id="338" r:id="rId31"/>
    <p:sldId id="336" r:id="rId32"/>
    <p:sldId id="357" r:id="rId33"/>
    <p:sldId id="356" r:id="rId34"/>
    <p:sldId id="355" r:id="rId35"/>
    <p:sldId id="358" r:id="rId36"/>
    <p:sldId id="364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9278" autoAdjust="0"/>
  </p:normalViewPr>
  <p:slideViewPr>
    <p:cSldViewPr>
      <p:cViewPr>
        <p:scale>
          <a:sx n="80" d="100"/>
          <a:sy n="80" d="100"/>
        </p:scale>
        <p:origin x="-2514" y="-10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DA5BA1-6BDE-4413-93DE-DB51BEBBB39C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ECE5F11F-401B-49AC-B14B-6EB419C79CBF}">
      <dgm:prSet phldrT="[Text]" custT="1"/>
      <dgm:spPr>
        <a:xfrm>
          <a:off x="0" y="1327555"/>
          <a:ext cx="856937" cy="1967634"/>
        </a:xfr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" lastClr="FFFFFF"/>
              </a:solidFill>
              <a:latin typeface="+mn-lt"/>
              <a:ea typeface="+mn-ea"/>
              <a:cs typeface="Arial" pitchFamily="34" charset="0"/>
            </a:rPr>
            <a:t>Identify all the meters with negative kWH readings across the system in last </a:t>
          </a:r>
          <a:r>
            <a:rPr lang="en-US" sz="1600" dirty="0" smtClean="0">
              <a:solidFill>
                <a:sysClr val="window" lastClr="FFFFFF"/>
              </a:solidFill>
              <a:latin typeface="+mn-lt"/>
              <a:ea typeface="+mn-ea"/>
              <a:cs typeface="Arial" pitchFamily="34" charset="0"/>
            </a:rPr>
            <a:t>week</a:t>
          </a:r>
          <a:endParaRPr lang="en-US" sz="1600" dirty="0">
            <a:solidFill>
              <a:sysClr val="window" lastClr="FFFFFF"/>
            </a:solidFill>
            <a:latin typeface="+mn-lt"/>
            <a:ea typeface="+mn-ea"/>
            <a:cs typeface="Arial" pitchFamily="34" charset="0"/>
          </a:endParaRPr>
        </a:p>
      </dgm:t>
    </dgm:pt>
    <dgm:pt modelId="{04F1EB8D-B700-45D5-8C62-21C6E031C9C2}" type="parTrans" cxnId="{B133A651-F484-407B-A788-EB5B3154C4BF}">
      <dgm:prSet/>
      <dgm:spPr/>
      <dgm:t>
        <a:bodyPr/>
        <a:lstStyle/>
        <a:p>
          <a:endParaRPr lang="en-US"/>
        </a:p>
      </dgm:t>
    </dgm:pt>
    <dgm:pt modelId="{0882B7E1-8638-475D-B709-60F0125EE957}" type="sibTrans" cxnId="{B133A651-F484-407B-A788-EB5B3154C4BF}">
      <dgm:prSet/>
      <dgm:spPr>
        <a:xfrm rot="97669">
          <a:off x="943159" y="2222338"/>
          <a:ext cx="182943" cy="212520"/>
        </a:xfr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0BAA844-81D4-431A-AC25-C61C6FB21A99}">
      <dgm:prSet phldrT="[Text]" custT="1"/>
      <dgm:spPr>
        <a:xfrm>
          <a:off x="1201975" y="1361713"/>
          <a:ext cx="856937" cy="1967634"/>
        </a:xfrm>
        <a:solidFill>
          <a:srgbClr val="C0504D">
            <a:hueOff val="780253"/>
            <a:satOff val="-973"/>
            <a:lumOff val="22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Include only the meters with increasing </a:t>
          </a:r>
          <a:r>
            <a:rPr lang="en-US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- </a:t>
          </a:r>
          <a:r>
            <a:rPr lang="en-US" sz="16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kwH readings</a:t>
          </a:r>
        </a:p>
        <a:p>
          <a:endParaRPr lang="en-US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A95A735-9912-4E51-90C5-D6F984305347}" type="parTrans" cxnId="{E1295E5C-3F0B-45E7-B62F-D8D45DB87CE7}">
      <dgm:prSet/>
      <dgm:spPr/>
      <dgm:t>
        <a:bodyPr/>
        <a:lstStyle/>
        <a:p>
          <a:endParaRPr lang="en-US"/>
        </a:p>
      </dgm:t>
    </dgm:pt>
    <dgm:pt modelId="{D0C5066B-7774-4234-B10E-E1AC7F8175A2}" type="sibTrans" cxnId="{E1295E5C-3F0B-45E7-B62F-D8D45DB87CE7}">
      <dgm:prSet/>
      <dgm:spPr>
        <a:xfrm>
          <a:off x="2144606" y="2239270"/>
          <a:ext cx="181670" cy="212520"/>
        </a:xfrm>
        <a:solidFill>
          <a:srgbClr val="C0504D">
            <a:hueOff val="936304"/>
            <a:satOff val="-1168"/>
            <a:lumOff val="275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783741A-CD7A-4D8D-8961-2D8D670B66DD}">
      <dgm:prSet phldrT="[Text]" custT="1"/>
      <dgm:spPr>
        <a:xfrm>
          <a:off x="3601399" y="1361713"/>
          <a:ext cx="856937" cy="1967634"/>
        </a:xfrm>
        <a:solidFill>
          <a:srgbClr val="C0504D">
            <a:hueOff val="2340759"/>
            <a:satOff val="-2919"/>
            <a:lumOff val="68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Exclude all the customers who are authorized (agreement complete) and the customers who initiated the </a:t>
          </a:r>
          <a:r>
            <a:rPr lang="en-US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process</a:t>
          </a:r>
          <a:endParaRPr lang="en-US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2A39FB9-43B7-4DAA-B7B9-BD0A08DC7C23}" type="parTrans" cxnId="{7059E204-17CC-439C-B95C-95172E3041A3}">
      <dgm:prSet/>
      <dgm:spPr/>
      <dgm:t>
        <a:bodyPr/>
        <a:lstStyle/>
        <a:p>
          <a:endParaRPr lang="en-US"/>
        </a:p>
      </dgm:t>
    </dgm:pt>
    <dgm:pt modelId="{B89EF2B8-4560-4BCD-85DB-657AC3CBDEE1}" type="sibTrans" cxnId="{7059E204-17CC-439C-B95C-95172E3041A3}">
      <dgm:prSet/>
      <dgm:spPr>
        <a:xfrm>
          <a:off x="4557521" y="2239270"/>
          <a:ext cx="210271" cy="212520"/>
        </a:xfrm>
        <a:prstGeom prst="rightArrow">
          <a:avLst>
            <a:gd name="adj1" fmla="val 60000"/>
            <a:gd name="adj2" fmla="val 50000"/>
          </a:avLst>
        </a:prstGeom>
        <a:solidFill>
          <a:srgbClr val="C0504D">
            <a:hueOff val="2808911"/>
            <a:satOff val="-3503"/>
            <a:lumOff val="824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5550D2A-A8C1-45F5-8B48-3D5408A225F5}" type="pres">
      <dgm:prSet presAssocID="{A9DA5BA1-6BDE-4413-93DE-DB51BEBBB39C}" presName="Name0" presStyleCnt="0">
        <dgm:presLayoutVars>
          <dgm:dir/>
          <dgm:resizeHandles val="exact"/>
        </dgm:presLayoutVars>
      </dgm:prSet>
      <dgm:spPr/>
    </dgm:pt>
    <dgm:pt modelId="{2BF0C64C-5C13-48BC-9D81-709C2E14E565}" type="pres">
      <dgm:prSet presAssocID="{ECE5F11F-401B-49AC-B14B-6EB419C79CBF}" presName="node" presStyleLbl="node1" presStyleIdx="0" presStyleCnt="3" custLinFactNeighborX="-1809" custLinFactNeighborY="-173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D1F2A27-48BE-4472-9A84-A4B9E1963EA4}" type="pres">
      <dgm:prSet presAssocID="{0882B7E1-8638-475D-B709-60F0125EE957}" presName="sibTrans" presStyleLbl="sibTrans2D1" presStyleIdx="0" presStyleCnt="2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5798EA58-4C4C-405E-923C-30AE7ECDBFA0}" type="pres">
      <dgm:prSet presAssocID="{0882B7E1-8638-475D-B709-60F0125EE957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F3DECEB0-8A79-44BF-B7C1-757B9DDBE0E2}" type="pres">
      <dgm:prSet presAssocID="{80BAA844-81D4-431A-AC25-C61C6FB21A99}" presName="node" presStyleLbl="node1" presStyleIdx="1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3E6820F-0857-48F1-97A6-5056B0ED9EC4}" type="pres">
      <dgm:prSet presAssocID="{D0C5066B-7774-4234-B10E-E1AC7F8175A2}" presName="sibTrans" presStyleLbl="sibTrans2D1" presStyleIdx="1" presStyleCnt="2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CAF8851D-5B7F-48E2-8492-2EDAE53DD852}" type="pres">
      <dgm:prSet presAssocID="{D0C5066B-7774-4234-B10E-E1AC7F8175A2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FB0511EE-7A13-47DD-ADD1-B900F8FFDA2A}" type="pres">
      <dgm:prSet presAssocID="{E783741A-CD7A-4D8D-8961-2D8D670B66DD}" presName="node" presStyleLbl="node1" presStyleIdx="2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</dgm:ptLst>
  <dgm:cxnLst>
    <dgm:cxn modelId="{7059E204-17CC-439C-B95C-95172E3041A3}" srcId="{A9DA5BA1-6BDE-4413-93DE-DB51BEBBB39C}" destId="{E783741A-CD7A-4D8D-8961-2D8D670B66DD}" srcOrd="2" destOrd="0" parTransId="{B2A39FB9-43B7-4DAA-B7B9-BD0A08DC7C23}" sibTransId="{B89EF2B8-4560-4BCD-85DB-657AC3CBDEE1}"/>
    <dgm:cxn modelId="{C9087ABB-9D0B-4951-92AF-639E985DF009}" type="presOf" srcId="{0882B7E1-8638-475D-B709-60F0125EE957}" destId="{9D1F2A27-48BE-4472-9A84-A4B9E1963EA4}" srcOrd="0" destOrd="0" presId="urn:microsoft.com/office/officeart/2005/8/layout/process1"/>
    <dgm:cxn modelId="{1A8F58A5-F125-4EBB-8C57-92608062D70A}" type="presOf" srcId="{80BAA844-81D4-431A-AC25-C61C6FB21A99}" destId="{F3DECEB0-8A79-44BF-B7C1-757B9DDBE0E2}" srcOrd="0" destOrd="0" presId="urn:microsoft.com/office/officeart/2005/8/layout/process1"/>
    <dgm:cxn modelId="{7606E5EA-771E-4FD6-84AA-B7B536E7D755}" type="presOf" srcId="{D0C5066B-7774-4234-B10E-E1AC7F8175A2}" destId="{CAF8851D-5B7F-48E2-8492-2EDAE53DD852}" srcOrd="1" destOrd="0" presId="urn:microsoft.com/office/officeart/2005/8/layout/process1"/>
    <dgm:cxn modelId="{E1B8F0BA-AB74-44B0-9335-83CC37ACDCFA}" type="presOf" srcId="{A9DA5BA1-6BDE-4413-93DE-DB51BEBBB39C}" destId="{25550D2A-A8C1-45F5-8B48-3D5408A225F5}" srcOrd="0" destOrd="0" presId="urn:microsoft.com/office/officeart/2005/8/layout/process1"/>
    <dgm:cxn modelId="{7796F32D-1803-4CA0-8C11-55FF55DEE869}" type="presOf" srcId="{D0C5066B-7774-4234-B10E-E1AC7F8175A2}" destId="{43E6820F-0857-48F1-97A6-5056B0ED9EC4}" srcOrd="0" destOrd="0" presId="urn:microsoft.com/office/officeart/2005/8/layout/process1"/>
    <dgm:cxn modelId="{16D2542C-4A6D-4750-BF09-E2AACA205D1E}" type="presOf" srcId="{ECE5F11F-401B-49AC-B14B-6EB419C79CBF}" destId="{2BF0C64C-5C13-48BC-9D81-709C2E14E565}" srcOrd="0" destOrd="0" presId="urn:microsoft.com/office/officeart/2005/8/layout/process1"/>
    <dgm:cxn modelId="{E1295E5C-3F0B-45E7-B62F-D8D45DB87CE7}" srcId="{A9DA5BA1-6BDE-4413-93DE-DB51BEBBB39C}" destId="{80BAA844-81D4-431A-AC25-C61C6FB21A99}" srcOrd="1" destOrd="0" parTransId="{7A95A735-9912-4E51-90C5-D6F984305347}" sibTransId="{D0C5066B-7774-4234-B10E-E1AC7F8175A2}"/>
    <dgm:cxn modelId="{1B500A55-4858-4A6A-860F-1120CE24C1B8}" type="presOf" srcId="{E783741A-CD7A-4D8D-8961-2D8D670B66DD}" destId="{FB0511EE-7A13-47DD-ADD1-B900F8FFDA2A}" srcOrd="0" destOrd="0" presId="urn:microsoft.com/office/officeart/2005/8/layout/process1"/>
    <dgm:cxn modelId="{EDFE153B-B2D4-4872-8F7B-05FB586DA4B0}" type="presOf" srcId="{0882B7E1-8638-475D-B709-60F0125EE957}" destId="{5798EA58-4C4C-405E-923C-30AE7ECDBFA0}" srcOrd="1" destOrd="0" presId="urn:microsoft.com/office/officeart/2005/8/layout/process1"/>
    <dgm:cxn modelId="{B133A651-F484-407B-A788-EB5B3154C4BF}" srcId="{A9DA5BA1-6BDE-4413-93DE-DB51BEBBB39C}" destId="{ECE5F11F-401B-49AC-B14B-6EB419C79CBF}" srcOrd="0" destOrd="0" parTransId="{04F1EB8D-B700-45D5-8C62-21C6E031C9C2}" sibTransId="{0882B7E1-8638-475D-B709-60F0125EE957}"/>
    <dgm:cxn modelId="{461B9635-F6F3-49FA-A46B-4FFBCE6795D2}" type="presParOf" srcId="{25550D2A-A8C1-45F5-8B48-3D5408A225F5}" destId="{2BF0C64C-5C13-48BC-9D81-709C2E14E565}" srcOrd="0" destOrd="0" presId="urn:microsoft.com/office/officeart/2005/8/layout/process1"/>
    <dgm:cxn modelId="{BCC3399F-5846-4C02-ACB7-9C6BC3936100}" type="presParOf" srcId="{25550D2A-A8C1-45F5-8B48-3D5408A225F5}" destId="{9D1F2A27-48BE-4472-9A84-A4B9E1963EA4}" srcOrd="1" destOrd="0" presId="urn:microsoft.com/office/officeart/2005/8/layout/process1"/>
    <dgm:cxn modelId="{2FD83233-C10A-459D-8193-2A65BD4744F8}" type="presParOf" srcId="{9D1F2A27-48BE-4472-9A84-A4B9E1963EA4}" destId="{5798EA58-4C4C-405E-923C-30AE7ECDBFA0}" srcOrd="0" destOrd="0" presId="urn:microsoft.com/office/officeart/2005/8/layout/process1"/>
    <dgm:cxn modelId="{B6BB3A7E-8C7E-4591-B51A-091A1A26C564}" type="presParOf" srcId="{25550D2A-A8C1-45F5-8B48-3D5408A225F5}" destId="{F3DECEB0-8A79-44BF-B7C1-757B9DDBE0E2}" srcOrd="2" destOrd="0" presId="urn:microsoft.com/office/officeart/2005/8/layout/process1"/>
    <dgm:cxn modelId="{7ADF57C5-FB2F-4694-8702-DD53F2A3F53F}" type="presParOf" srcId="{25550D2A-A8C1-45F5-8B48-3D5408A225F5}" destId="{43E6820F-0857-48F1-97A6-5056B0ED9EC4}" srcOrd="3" destOrd="0" presId="urn:microsoft.com/office/officeart/2005/8/layout/process1"/>
    <dgm:cxn modelId="{BD7EBB66-4A4D-44CB-A8FC-4BD3DD60D511}" type="presParOf" srcId="{43E6820F-0857-48F1-97A6-5056B0ED9EC4}" destId="{CAF8851D-5B7F-48E2-8492-2EDAE53DD852}" srcOrd="0" destOrd="0" presId="urn:microsoft.com/office/officeart/2005/8/layout/process1"/>
    <dgm:cxn modelId="{388F22CC-AAED-42D7-AFC5-2C87B11C14EA}" type="presParOf" srcId="{25550D2A-A8C1-45F5-8B48-3D5408A225F5}" destId="{FB0511EE-7A13-47DD-ADD1-B900F8FFDA2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DA5BA1-6BDE-4413-93DE-DB51BEBBB39C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E6A238FA-57C1-4085-9496-4912C544C80C}">
      <dgm:prSet phldrT="[Text]" custT="1"/>
      <dgm:spPr>
        <a:xfrm>
          <a:off x="6000824" y="1361713"/>
          <a:ext cx="856937" cy="1967634"/>
        </a:xfrm>
        <a:solidFill>
          <a:srgbClr val="C0504D">
            <a:hueOff val="3901266"/>
            <a:satOff val="-4866"/>
            <a:lumOff val="1144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Identify any oil companies and exclude from the list</a:t>
          </a:r>
        </a:p>
      </dgm:t>
    </dgm:pt>
    <dgm:pt modelId="{B43752E9-F37D-412E-8424-400FB638C33C}" type="parTrans" cxnId="{BC9F08F0-4AB9-407F-AB5C-747CB72BCF4D}">
      <dgm:prSet/>
      <dgm:spPr/>
      <dgm:t>
        <a:bodyPr/>
        <a:lstStyle/>
        <a:p>
          <a:endParaRPr lang="en-US"/>
        </a:p>
      </dgm:t>
    </dgm:pt>
    <dgm:pt modelId="{037BFEA9-AD2F-45B9-AF97-53477F01EF35}" type="sibTrans" cxnId="{BC9F08F0-4AB9-407F-AB5C-747CB72BCF4D}">
      <dgm:prSet/>
      <dgm:spPr>
        <a:xfrm>
          <a:off x="6943455" y="2239270"/>
          <a:ext cx="181670" cy="212520"/>
        </a:xfrm>
        <a:solidFill>
          <a:srgbClr val="C0504D">
            <a:hueOff val="4681519"/>
            <a:satOff val="-5839"/>
            <a:lumOff val="1373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C15E2EB-6880-4A55-B46E-0FFADFFDDC77}">
      <dgm:prSet phldrT="[Text]" custT="1"/>
      <dgm:spPr>
        <a:xfrm>
          <a:off x="4855075" y="1361713"/>
          <a:ext cx="856937" cy="1967634"/>
        </a:xfrm>
        <a:solidFill>
          <a:srgbClr val="C0504D">
            <a:hueOff val="3121013"/>
            <a:satOff val="-3893"/>
            <a:lumOff val="91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Extract only the residential meters based on meter </a:t>
          </a:r>
          <a:r>
            <a:rPr lang="en-US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type</a:t>
          </a:r>
          <a:endParaRPr lang="en-US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2ECA025-CA3E-4BE7-BB13-F7215862EB9E}" type="parTrans" cxnId="{2E313200-0CC7-4541-B95F-D0063BF4FB0B}">
      <dgm:prSet/>
      <dgm:spPr/>
      <dgm:t>
        <a:bodyPr/>
        <a:lstStyle/>
        <a:p>
          <a:endParaRPr lang="en-US"/>
        </a:p>
      </dgm:t>
    </dgm:pt>
    <dgm:pt modelId="{4B629C40-77DF-4EE1-838C-59D5B133074F}" type="sibTrans" cxnId="{2E313200-0CC7-4541-B95F-D0063BF4FB0B}">
      <dgm:prSet/>
      <dgm:spPr>
        <a:xfrm>
          <a:off x="5784215" y="2239270"/>
          <a:ext cx="153070" cy="212520"/>
        </a:xfrm>
        <a:solidFill>
          <a:srgbClr val="C0504D">
            <a:hueOff val="3745215"/>
            <a:satOff val="-4671"/>
            <a:lumOff val="1098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5AC154F-31A8-4BC2-9B61-0779F28EC4F4}">
      <dgm:prSet phldrT="[Text]" custT="1"/>
      <dgm:spPr>
        <a:xfrm>
          <a:off x="7200536" y="1361713"/>
          <a:ext cx="856937" cy="1967634"/>
        </a:xfrm>
        <a:solidFill>
          <a:srgbClr val="C0504D">
            <a:hueOff val="4681519"/>
            <a:satOff val="-5839"/>
            <a:lumOff val="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Filter for customers whose </a:t>
          </a:r>
          <a:r>
            <a:rPr lang="en-US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-kWH </a:t>
          </a:r>
          <a:r>
            <a:rPr lang="en-US" sz="16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is greater than </a:t>
          </a:r>
          <a:r>
            <a:rPr lang="en-US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200kWH</a:t>
          </a:r>
          <a:endParaRPr lang="en-US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3883ABF-8A81-4A19-8D3B-B4F538D6BC4C}" type="parTrans" cxnId="{6E698B65-B0B9-4414-9B81-F913C28E45A7}">
      <dgm:prSet/>
      <dgm:spPr/>
      <dgm:t>
        <a:bodyPr/>
        <a:lstStyle/>
        <a:p>
          <a:endParaRPr lang="en-US"/>
        </a:p>
      </dgm:t>
    </dgm:pt>
    <dgm:pt modelId="{BEE58216-0BA1-4D9C-95D3-6FC768C4093F}" type="sibTrans" cxnId="{6E698B65-B0B9-4414-9B81-F913C28E45A7}">
      <dgm:prSet/>
      <dgm:spPr/>
      <dgm:t>
        <a:bodyPr/>
        <a:lstStyle/>
        <a:p>
          <a:endParaRPr lang="en-US"/>
        </a:p>
      </dgm:t>
    </dgm:pt>
    <dgm:pt modelId="{25550D2A-A8C1-45F5-8B48-3D5408A225F5}" type="pres">
      <dgm:prSet presAssocID="{A9DA5BA1-6BDE-4413-93DE-DB51BEBBB39C}" presName="Name0" presStyleCnt="0">
        <dgm:presLayoutVars>
          <dgm:dir/>
          <dgm:resizeHandles val="exact"/>
        </dgm:presLayoutVars>
      </dgm:prSet>
      <dgm:spPr/>
    </dgm:pt>
    <dgm:pt modelId="{55443E2B-7DA6-4438-BEAB-7D511989F73F}" type="pres">
      <dgm:prSet presAssocID="{AC15E2EB-6880-4A55-B46E-0FFADFFDDC77}" presName="node" presStyleLbl="node1" presStyleIdx="0" presStyleCnt="3" custLinFactNeighborX="1574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B96A9942-F544-4388-8A37-A4787D1A2891}" type="pres">
      <dgm:prSet presAssocID="{4B629C40-77DF-4EE1-838C-59D5B133074F}" presName="sibTrans" presStyleLbl="sibTrans2D1" presStyleIdx="0" presStyleCnt="2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6C7744F0-7540-4A18-832F-966BF8DBC761}" type="pres">
      <dgm:prSet presAssocID="{4B629C40-77DF-4EE1-838C-59D5B133074F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84CDA4CA-3FDD-4F83-A8CD-58EF4C24D587}" type="pres">
      <dgm:prSet presAssocID="{E6A238FA-57C1-4085-9496-4912C544C80C}" presName="node" presStyleLbl="node1" presStyleIdx="1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6F428BC1-C127-4B5D-A07C-39D2E4D7A39A}" type="pres">
      <dgm:prSet presAssocID="{037BFEA9-AD2F-45B9-AF97-53477F01EF35}" presName="sibTrans" presStyleLbl="sibTrans2D1" presStyleIdx="1" presStyleCnt="2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65955BA2-0CD8-44C5-9D2C-4F4EBF0754C1}" type="pres">
      <dgm:prSet presAssocID="{037BFEA9-AD2F-45B9-AF97-53477F01EF35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E6B25431-66FD-4850-87D8-D8786DCB27EC}" type="pres">
      <dgm:prSet presAssocID="{A5AC154F-31A8-4BC2-9B61-0779F28EC4F4}" presName="node" presStyleLbl="node1" presStyleIdx="2" presStyleCnt="3" custLinFactNeighborX="-5227" custLinFactNeighborY="-361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</dgm:ptLst>
  <dgm:cxnLst>
    <dgm:cxn modelId="{BC9F08F0-4AB9-407F-AB5C-747CB72BCF4D}" srcId="{A9DA5BA1-6BDE-4413-93DE-DB51BEBBB39C}" destId="{E6A238FA-57C1-4085-9496-4912C544C80C}" srcOrd="1" destOrd="0" parTransId="{B43752E9-F37D-412E-8424-400FB638C33C}" sibTransId="{037BFEA9-AD2F-45B9-AF97-53477F01EF35}"/>
    <dgm:cxn modelId="{6C53F904-DF31-4398-8CCA-1E9B7B0446B1}" type="presOf" srcId="{A5AC154F-31A8-4BC2-9B61-0779F28EC4F4}" destId="{E6B25431-66FD-4850-87D8-D8786DCB27EC}" srcOrd="0" destOrd="0" presId="urn:microsoft.com/office/officeart/2005/8/layout/process1"/>
    <dgm:cxn modelId="{29118816-89FB-40FC-AADB-B7D50F5B2A33}" type="presOf" srcId="{A9DA5BA1-6BDE-4413-93DE-DB51BEBBB39C}" destId="{25550D2A-A8C1-45F5-8B48-3D5408A225F5}" srcOrd="0" destOrd="0" presId="urn:microsoft.com/office/officeart/2005/8/layout/process1"/>
    <dgm:cxn modelId="{6E698B65-B0B9-4414-9B81-F913C28E45A7}" srcId="{A9DA5BA1-6BDE-4413-93DE-DB51BEBBB39C}" destId="{A5AC154F-31A8-4BC2-9B61-0779F28EC4F4}" srcOrd="2" destOrd="0" parTransId="{E3883ABF-8A81-4A19-8D3B-B4F538D6BC4C}" sibTransId="{BEE58216-0BA1-4D9C-95D3-6FC768C4093F}"/>
    <dgm:cxn modelId="{663D113A-5D80-44AF-8DD4-8D6987C06A37}" type="presOf" srcId="{037BFEA9-AD2F-45B9-AF97-53477F01EF35}" destId="{65955BA2-0CD8-44C5-9D2C-4F4EBF0754C1}" srcOrd="1" destOrd="0" presId="urn:microsoft.com/office/officeart/2005/8/layout/process1"/>
    <dgm:cxn modelId="{0D9347BA-144A-492E-BDE1-411F492290B9}" type="presOf" srcId="{4B629C40-77DF-4EE1-838C-59D5B133074F}" destId="{6C7744F0-7540-4A18-832F-966BF8DBC761}" srcOrd="1" destOrd="0" presId="urn:microsoft.com/office/officeart/2005/8/layout/process1"/>
    <dgm:cxn modelId="{60270D89-EA44-4680-B7D0-FA44AC250698}" type="presOf" srcId="{E6A238FA-57C1-4085-9496-4912C544C80C}" destId="{84CDA4CA-3FDD-4F83-A8CD-58EF4C24D587}" srcOrd="0" destOrd="0" presId="urn:microsoft.com/office/officeart/2005/8/layout/process1"/>
    <dgm:cxn modelId="{7A962759-CF0C-4ADA-BE61-111E1845FB0E}" type="presOf" srcId="{AC15E2EB-6880-4A55-B46E-0FFADFFDDC77}" destId="{55443E2B-7DA6-4438-BEAB-7D511989F73F}" srcOrd="0" destOrd="0" presId="urn:microsoft.com/office/officeart/2005/8/layout/process1"/>
    <dgm:cxn modelId="{D703568F-C7CC-468D-85A4-83A4785F4CFA}" type="presOf" srcId="{4B629C40-77DF-4EE1-838C-59D5B133074F}" destId="{B96A9942-F544-4388-8A37-A4787D1A2891}" srcOrd="0" destOrd="0" presId="urn:microsoft.com/office/officeart/2005/8/layout/process1"/>
    <dgm:cxn modelId="{2E313200-0CC7-4541-B95F-D0063BF4FB0B}" srcId="{A9DA5BA1-6BDE-4413-93DE-DB51BEBBB39C}" destId="{AC15E2EB-6880-4A55-B46E-0FFADFFDDC77}" srcOrd="0" destOrd="0" parTransId="{E2ECA025-CA3E-4BE7-BB13-F7215862EB9E}" sibTransId="{4B629C40-77DF-4EE1-838C-59D5B133074F}"/>
    <dgm:cxn modelId="{1E5D8DE7-75D0-49CE-B4B7-B91F09E339FC}" type="presOf" srcId="{037BFEA9-AD2F-45B9-AF97-53477F01EF35}" destId="{6F428BC1-C127-4B5D-A07C-39D2E4D7A39A}" srcOrd="0" destOrd="0" presId="urn:microsoft.com/office/officeart/2005/8/layout/process1"/>
    <dgm:cxn modelId="{93CDFA11-D695-46B9-B50A-4AA81949B884}" type="presParOf" srcId="{25550D2A-A8C1-45F5-8B48-3D5408A225F5}" destId="{55443E2B-7DA6-4438-BEAB-7D511989F73F}" srcOrd="0" destOrd="0" presId="urn:microsoft.com/office/officeart/2005/8/layout/process1"/>
    <dgm:cxn modelId="{35941F59-69DC-46BF-A837-E8C9A94B253D}" type="presParOf" srcId="{25550D2A-A8C1-45F5-8B48-3D5408A225F5}" destId="{B96A9942-F544-4388-8A37-A4787D1A2891}" srcOrd="1" destOrd="0" presId="urn:microsoft.com/office/officeart/2005/8/layout/process1"/>
    <dgm:cxn modelId="{30A85DA5-7FA1-4D39-A3F0-5C484DABEBAE}" type="presParOf" srcId="{B96A9942-F544-4388-8A37-A4787D1A2891}" destId="{6C7744F0-7540-4A18-832F-966BF8DBC761}" srcOrd="0" destOrd="0" presId="urn:microsoft.com/office/officeart/2005/8/layout/process1"/>
    <dgm:cxn modelId="{5C63541E-F720-45AC-A37A-500473215B33}" type="presParOf" srcId="{25550D2A-A8C1-45F5-8B48-3D5408A225F5}" destId="{84CDA4CA-3FDD-4F83-A8CD-58EF4C24D587}" srcOrd="2" destOrd="0" presId="urn:microsoft.com/office/officeart/2005/8/layout/process1"/>
    <dgm:cxn modelId="{1AE2D30D-A142-472E-B5F1-9EAEA7F8AE74}" type="presParOf" srcId="{25550D2A-A8C1-45F5-8B48-3D5408A225F5}" destId="{6F428BC1-C127-4B5D-A07C-39D2E4D7A39A}" srcOrd="3" destOrd="0" presId="urn:microsoft.com/office/officeart/2005/8/layout/process1"/>
    <dgm:cxn modelId="{56424EDB-0BD2-49C1-AA5D-26B2AC030674}" type="presParOf" srcId="{6F428BC1-C127-4B5D-A07C-39D2E4D7A39A}" destId="{65955BA2-0CD8-44C5-9D2C-4F4EBF0754C1}" srcOrd="0" destOrd="0" presId="urn:microsoft.com/office/officeart/2005/8/layout/process1"/>
    <dgm:cxn modelId="{1DDB2E30-4B05-4036-ADDA-17CDD87D6123}" type="presParOf" srcId="{25550D2A-A8C1-45F5-8B48-3D5408A225F5}" destId="{E6B25431-66FD-4850-87D8-D8786DCB27E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0C64C-5C13-48BC-9D81-709C2E14E565}">
      <dsp:nvSpPr>
        <dsp:cNvPr id="0" name=""/>
        <dsp:cNvSpPr/>
      </dsp:nvSpPr>
      <dsp:spPr>
        <a:xfrm>
          <a:off x="0" y="272642"/>
          <a:ext cx="2133936" cy="1580446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ysClr val="window" lastClr="FFFFFF"/>
              </a:solidFill>
              <a:latin typeface="+mn-lt"/>
              <a:ea typeface="+mn-ea"/>
              <a:cs typeface="Arial" pitchFamily="34" charset="0"/>
            </a:rPr>
            <a:t>Identify all the meters with negative kWH readings across the system in last </a:t>
          </a:r>
          <a:r>
            <a:rPr lang="en-US" sz="1600" kern="1200" dirty="0" smtClean="0">
              <a:solidFill>
                <a:sysClr val="window" lastClr="FFFFFF"/>
              </a:solidFill>
              <a:latin typeface="+mn-lt"/>
              <a:ea typeface="+mn-ea"/>
              <a:cs typeface="Arial" pitchFamily="34" charset="0"/>
            </a:rPr>
            <a:t>week</a:t>
          </a:r>
          <a:endParaRPr lang="en-US" sz="1600" kern="1200" dirty="0">
            <a:solidFill>
              <a:sysClr val="window" lastClr="FFFFFF"/>
            </a:solidFill>
            <a:latin typeface="+mn-lt"/>
            <a:ea typeface="+mn-ea"/>
            <a:cs typeface="Arial" pitchFamily="34" charset="0"/>
          </a:endParaRPr>
        </a:p>
      </dsp:txBody>
      <dsp:txXfrm>
        <a:off x="46290" y="318932"/>
        <a:ext cx="2041356" cy="1487866"/>
      </dsp:txXfrm>
    </dsp:sp>
    <dsp:sp modelId="{9D1F2A27-48BE-4472-9A84-A4B9E1963EA4}">
      <dsp:nvSpPr>
        <dsp:cNvPr id="0" name=""/>
        <dsp:cNvSpPr/>
      </dsp:nvSpPr>
      <dsp:spPr>
        <a:xfrm rot="31495">
          <a:off x="2349105" y="812093"/>
          <a:ext cx="456197" cy="529216"/>
        </a:xfrm>
        <a:prstGeom prst="rightArrow">
          <a:avLst>
            <a:gd name="adj1" fmla="val 60000"/>
            <a:gd name="adj2" fmla="val 5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349108" y="917309"/>
        <a:ext cx="319338" cy="317530"/>
      </dsp:txXfrm>
    </dsp:sp>
    <dsp:sp modelId="{F3DECEB0-8A79-44BF-B7C1-757B9DDBE0E2}">
      <dsp:nvSpPr>
        <dsp:cNvPr id="0" name=""/>
        <dsp:cNvSpPr/>
      </dsp:nvSpPr>
      <dsp:spPr>
        <a:xfrm>
          <a:off x="2994650" y="300078"/>
          <a:ext cx="2133936" cy="1580446"/>
        </a:xfrm>
        <a:prstGeom prst="roundRect">
          <a:avLst>
            <a:gd name="adj" fmla="val 10000"/>
          </a:avLst>
        </a:prstGeom>
        <a:solidFill>
          <a:srgbClr val="C0504D">
            <a:hueOff val="780253"/>
            <a:satOff val="-973"/>
            <a:lumOff val="22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Include only the meters with increasing </a:t>
          </a:r>
          <a:r>
            <a:rPr lang="en-US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- </a:t>
          </a:r>
          <a:r>
            <a:rPr lang="en-US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kwH readings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040940" y="346368"/>
        <a:ext cx="2041356" cy="1487866"/>
      </dsp:txXfrm>
    </dsp:sp>
    <dsp:sp modelId="{43E6820F-0857-48F1-97A6-5056B0ED9EC4}">
      <dsp:nvSpPr>
        <dsp:cNvPr id="0" name=""/>
        <dsp:cNvSpPr/>
      </dsp:nvSpPr>
      <dsp:spPr>
        <a:xfrm>
          <a:off x="5341980" y="825693"/>
          <a:ext cx="452394" cy="529216"/>
        </a:xfrm>
        <a:prstGeom prst="rightArrow">
          <a:avLst>
            <a:gd name="adj1" fmla="val 60000"/>
            <a:gd name="adj2" fmla="val 50000"/>
          </a:avLst>
        </a:prstGeom>
        <a:solidFill>
          <a:srgbClr val="C0504D">
            <a:hueOff val="936304"/>
            <a:satOff val="-1168"/>
            <a:lumOff val="275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341980" y="931536"/>
        <a:ext cx="316676" cy="317530"/>
      </dsp:txXfrm>
    </dsp:sp>
    <dsp:sp modelId="{FB0511EE-7A13-47DD-ADD1-B900F8FFDA2A}">
      <dsp:nvSpPr>
        <dsp:cNvPr id="0" name=""/>
        <dsp:cNvSpPr/>
      </dsp:nvSpPr>
      <dsp:spPr>
        <a:xfrm>
          <a:off x="5982161" y="300078"/>
          <a:ext cx="2133936" cy="1580446"/>
        </a:xfrm>
        <a:prstGeom prst="roundRect">
          <a:avLst>
            <a:gd name="adj" fmla="val 10000"/>
          </a:avLst>
        </a:prstGeom>
        <a:solidFill>
          <a:srgbClr val="C0504D">
            <a:hueOff val="2340759"/>
            <a:satOff val="-2919"/>
            <a:lumOff val="68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Exclude all the customers who are authorized (agreement complete) and the customers who initiated the </a:t>
          </a:r>
          <a:r>
            <a:rPr lang="en-US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process</a:t>
          </a:r>
          <a:endParaRPr lang="en-US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6028451" y="346368"/>
        <a:ext cx="2041356" cy="14878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43E2B-7DA6-4438-BEAB-7D511989F73F}">
      <dsp:nvSpPr>
        <dsp:cNvPr id="0" name=""/>
        <dsp:cNvSpPr/>
      </dsp:nvSpPr>
      <dsp:spPr>
        <a:xfrm>
          <a:off x="143370" y="582387"/>
          <a:ext cx="2161877" cy="1297126"/>
        </a:xfrm>
        <a:prstGeom prst="roundRect">
          <a:avLst>
            <a:gd name="adj" fmla="val 10000"/>
          </a:avLst>
        </a:prstGeom>
        <a:solidFill>
          <a:srgbClr val="C0504D">
            <a:hueOff val="3121013"/>
            <a:satOff val="-3893"/>
            <a:lumOff val="91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Extract only the residential meters based on meter </a:t>
          </a:r>
          <a:r>
            <a:rPr lang="en-US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type</a:t>
          </a:r>
          <a:endParaRPr lang="en-US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81362" y="620379"/>
        <a:ext cx="2085893" cy="1221142"/>
      </dsp:txXfrm>
    </dsp:sp>
    <dsp:sp modelId="{B96A9942-F544-4388-8A37-A4787D1A2891}">
      <dsp:nvSpPr>
        <dsp:cNvPr id="0" name=""/>
        <dsp:cNvSpPr/>
      </dsp:nvSpPr>
      <dsp:spPr>
        <a:xfrm>
          <a:off x="2487401" y="962878"/>
          <a:ext cx="386164" cy="536145"/>
        </a:xfrm>
        <a:prstGeom prst="rightArrow">
          <a:avLst>
            <a:gd name="adj1" fmla="val 60000"/>
            <a:gd name="adj2" fmla="val 50000"/>
          </a:avLst>
        </a:prstGeom>
        <a:solidFill>
          <a:srgbClr val="C0504D">
            <a:hueOff val="3745215"/>
            <a:satOff val="-4671"/>
            <a:lumOff val="109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487401" y="1070107"/>
        <a:ext cx="270315" cy="321687"/>
      </dsp:txXfrm>
    </dsp:sp>
    <dsp:sp modelId="{84CDA4CA-3FDD-4F83-A8CD-58EF4C24D587}">
      <dsp:nvSpPr>
        <dsp:cNvPr id="0" name=""/>
        <dsp:cNvSpPr/>
      </dsp:nvSpPr>
      <dsp:spPr>
        <a:xfrm>
          <a:off x="3033861" y="582387"/>
          <a:ext cx="2161877" cy="1297126"/>
        </a:xfrm>
        <a:prstGeom prst="roundRect">
          <a:avLst>
            <a:gd name="adj" fmla="val 10000"/>
          </a:avLst>
        </a:prstGeom>
        <a:solidFill>
          <a:srgbClr val="C0504D">
            <a:hueOff val="3901266"/>
            <a:satOff val="-4866"/>
            <a:lumOff val="1144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Identify any oil companies and exclude from the list</a:t>
          </a:r>
        </a:p>
      </dsp:txBody>
      <dsp:txXfrm>
        <a:off x="3071853" y="620379"/>
        <a:ext cx="2085893" cy="1221142"/>
      </dsp:txXfrm>
    </dsp:sp>
    <dsp:sp modelId="{6F428BC1-C127-4B5D-A07C-39D2E4D7A39A}">
      <dsp:nvSpPr>
        <dsp:cNvPr id="0" name=""/>
        <dsp:cNvSpPr/>
      </dsp:nvSpPr>
      <dsp:spPr>
        <a:xfrm rot="21545877">
          <a:off x="5400599" y="939213"/>
          <a:ext cx="434415" cy="536145"/>
        </a:xfrm>
        <a:prstGeom prst="rightArrow">
          <a:avLst>
            <a:gd name="adj1" fmla="val 60000"/>
            <a:gd name="adj2" fmla="val 50000"/>
          </a:avLst>
        </a:prstGeom>
        <a:solidFill>
          <a:srgbClr val="C0504D">
            <a:hueOff val="4681519"/>
            <a:satOff val="-5839"/>
            <a:lumOff val="1373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400607" y="1047468"/>
        <a:ext cx="304091" cy="321687"/>
      </dsp:txXfrm>
    </dsp:sp>
    <dsp:sp modelId="{E6B25431-66FD-4850-87D8-D8786DCB27EC}">
      <dsp:nvSpPr>
        <dsp:cNvPr id="0" name=""/>
        <dsp:cNvSpPr/>
      </dsp:nvSpPr>
      <dsp:spPr>
        <a:xfrm>
          <a:off x="6015289" y="535444"/>
          <a:ext cx="2161877" cy="1297126"/>
        </a:xfrm>
        <a:prstGeom prst="roundRect">
          <a:avLst>
            <a:gd name="adj" fmla="val 10000"/>
          </a:avLst>
        </a:prstGeom>
        <a:solidFill>
          <a:srgbClr val="C0504D">
            <a:hueOff val="4681519"/>
            <a:satOff val="-5839"/>
            <a:lumOff val="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Filter for customers whose </a:t>
          </a:r>
          <a:r>
            <a:rPr lang="en-US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-kWH </a:t>
          </a:r>
          <a:r>
            <a:rPr lang="en-US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is greater than </a:t>
          </a:r>
          <a:r>
            <a:rPr lang="en-US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200kWH</a:t>
          </a:r>
          <a:endParaRPr lang="en-US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6053281" y="573436"/>
        <a:ext cx="2085893" cy="1221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647" tIns="46324" rIns="92647" bIns="4632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647" tIns="46324" rIns="92647" bIns="46324" rtlCol="0"/>
          <a:lstStyle>
            <a:lvl1pPr algn="r">
              <a:defRPr sz="1200"/>
            </a:lvl1pPr>
          </a:lstStyle>
          <a:p>
            <a:fld id="{E9B673C0-5F01-4E63-B4E1-4973285668B4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47" tIns="46324" rIns="92647" bIns="463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647" tIns="46324" rIns="92647" bIns="463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647" tIns="46324" rIns="92647" bIns="4632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647" tIns="46324" rIns="92647" bIns="46324" rtlCol="0" anchor="b"/>
          <a:lstStyle>
            <a:lvl1pPr algn="r">
              <a:defRPr sz="1200"/>
            </a:lvl1pPr>
          </a:lstStyle>
          <a:p>
            <a:fld id="{04362F1A-BE76-4A98-B09F-20B116C2D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85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7F8D5-2277-D641-BB43-4D0CBACC326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4830D9-1D24-4248-B18D-3E60BCF5650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Average</a:t>
            </a:r>
            <a:r>
              <a:rPr lang="en-US" baseline="0" dirty="0"/>
              <a:t> 3% of events have photos (goes up in storms)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Barrier: Dealing with FD dispatchers and they don’t want to give out fireman phone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35BB4-267E-4C62-ADE9-4BF0CCE4A2D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48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</a:rPr>
              <a:t>Talking points this slide:</a:t>
            </a:r>
          </a:p>
          <a:p>
            <a:pPr marL="1106481" lvl="2" indent="-174708">
              <a:buFont typeface="Arial" pitchFamily="34" charset="0"/>
              <a:buChar char="•"/>
            </a:pPr>
            <a:r>
              <a:rPr lang="en-US" dirty="0"/>
              <a:t>Remote disconnect for safety  - operator could clearly see primary wire (25kv) was down, but was it energized?</a:t>
            </a:r>
          </a:p>
          <a:p>
            <a:pPr marL="2038255" lvl="4" indent="-174708">
              <a:buFont typeface="Arial" pitchFamily="34" charset="0"/>
              <a:buChar char="•"/>
            </a:pPr>
            <a:r>
              <a:rPr lang="en-US" dirty="0"/>
              <a:t>Checked for outages in immediate area (none reported)</a:t>
            </a:r>
          </a:p>
          <a:p>
            <a:pPr marL="2038255" lvl="4" indent="-174708">
              <a:buFont typeface="Arial" pitchFamily="34" charset="0"/>
              <a:buChar char="•"/>
            </a:pPr>
            <a:r>
              <a:rPr lang="en-US" dirty="0"/>
              <a:t>Located closest available field resource (at least one hour away)</a:t>
            </a:r>
          </a:p>
          <a:p>
            <a:pPr marL="2038255" lvl="4" indent="-174708">
              <a:buFont typeface="Arial" pitchFamily="34" charset="0"/>
              <a:buChar char="•"/>
            </a:pPr>
            <a:r>
              <a:rPr lang="en-US" dirty="0"/>
              <a:t>Meter ping verification (meters indicated energized)</a:t>
            </a:r>
          </a:p>
          <a:p>
            <a:pPr marL="2038255" lvl="4" indent="-174708">
              <a:buFont typeface="Arial" pitchFamily="34" charset="0"/>
              <a:buChar char="•"/>
            </a:pPr>
            <a:r>
              <a:rPr lang="en-US" dirty="0"/>
              <a:t>Open closest up line SCADA device (hazard removed)</a:t>
            </a:r>
          </a:p>
          <a:p>
            <a:pPr marL="174708" indent="-174708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384">
              <a:defRPr sz="1600" b="1">
                <a:solidFill>
                  <a:srgbClr val="730027"/>
                </a:solidFill>
                <a:latin typeface="Arial" charset="0"/>
              </a:defRPr>
            </a:lvl1pPr>
            <a:lvl2pPr marL="749269" indent="-288180" defTabSz="933384">
              <a:defRPr sz="1600" b="1">
                <a:solidFill>
                  <a:srgbClr val="730027"/>
                </a:solidFill>
                <a:latin typeface="Arial" charset="0"/>
              </a:defRPr>
            </a:lvl2pPr>
            <a:lvl3pPr marL="1152720" indent="-230544" defTabSz="933384">
              <a:defRPr sz="1600" b="1">
                <a:solidFill>
                  <a:srgbClr val="730027"/>
                </a:solidFill>
                <a:latin typeface="Arial" charset="0"/>
              </a:defRPr>
            </a:lvl3pPr>
            <a:lvl4pPr marL="1613809" indent="-230544" defTabSz="933384">
              <a:defRPr sz="1600" b="1">
                <a:solidFill>
                  <a:srgbClr val="730027"/>
                </a:solidFill>
                <a:latin typeface="Arial" charset="0"/>
              </a:defRPr>
            </a:lvl4pPr>
            <a:lvl5pPr marL="2074897" indent="-230544" defTabSz="933384">
              <a:defRPr sz="1600" b="1">
                <a:solidFill>
                  <a:srgbClr val="730027"/>
                </a:solidFill>
                <a:latin typeface="Arial" charset="0"/>
              </a:defRPr>
            </a:lvl5pPr>
            <a:lvl6pPr marL="2535985" indent="-230544" defTabSz="933384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730027"/>
                </a:solidFill>
                <a:latin typeface="Arial" charset="0"/>
              </a:defRPr>
            </a:lvl6pPr>
            <a:lvl7pPr marL="2997073" indent="-230544" defTabSz="933384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730027"/>
                </a:solidFill>
                <a:latin typeface="Arial" charset="0"/>
              </a:defRPr>
            </a:lvl7pPr>
            <a:lvl8pPr marL="3458161" indent="-230544" defTabSz="933384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730027"/>
                </a:solidFill>
                <a:latin typeface="Arial" charset="0"/>
              </a:defRPr>
            </a:lvl8pPr>
            <a:lvl9pPr marL="3919249" indent="-230544" defTabSz="933384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730027"/>
                </a:solidFill>
                <a:latin typeface="Arial" charset="0"/>
              </a:defRPr>
            </a:lvl9pPr>
          </a:lstStyle>
          <a:p>
            <a:fld id="{4083D728-DB38-4E3E-8816-A1CCABDB2A68}" type="slidenum">
              <a:rPr lang="en-US" sz="1200" b="0">
                <a:solidFill>
                  <a:schemeClr val="tx1"/>
                </a:solidFill>
              </a:rPr>
              <a:pPr/>
              <a:t>15</a:t>
            </a:fld>
            <a:endParaRPr lang="en-US" sz="1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</a:rPr>
              <a:t>Talking points this slide:</a:t>
            </a:r>
          </a:p>
          <a:p>
            <a:pPr marL="174708" indent="-174708"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Wire down report pole to house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no sparking/arcing 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high traffic area 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across vehicle</a:t>
            </a:r>
          </a:p>
          <a:p>
            <a:pPr marL="174708" indent="-174708"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Photo clearly shows: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 meter base pulled off wall</a:t>
            </a:r>
          </a:p>
          <a:p>
            <a:pPr marL="1106481" lvl="2" indent="-174708"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Customer repairs required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Low wire across parking areas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Wire laying on top of customer’s car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Transformer fuse still closed</a:t>
            </a:r>
          </a:p>
          <a:p>
            <a:pPr marL="174708" indent="-174708"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Is the service still energized?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Verified de-energized through meter ping</a:t>
            </a:r>
          </a:p>
          <a:p>
            <a:pPr marL="465886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>
                <a:latin typeface="Arial" charset="0"/>
              </a:rPr>
              <a:t>Right resource (cut and roll truck) was sent to location (eliminating multiple trips by different work groups) and customer was contacted and left with instructions  </a:t>
            </a:r>
          </a:p>
          <a:p>
            <a:pPr marL="465886" lvl="1" indent="0">
              <a:buFont typeface="Arial" pitchFamily="34" charset="0"/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384">
              <a:defRPr sz="1600" b="1">
                <a:solidFill>
                  <a:srgbClr val="730027"/>
                </a:solidFill>
                <a:latin typeface="Arial" charset="0"/>
              </a:defRPr>
            </a:lvl1pPr>
            <a:lvl2pPr marL="749269" indent="-288180" defTabSz="933384">
              <a:defRPr sz="1600" b="1">
                <a:solidFill>
                  <a:srgbClr val="730027"/>
                </a:solidFill>
                <a:latin typeface="Arial" charset="0"/>
              </a:defRPr>
            </a:lvl2pPr>
            <a:lvl3pPr marL="1152720" indent="-230544" defTabSz="933384">
              <a:defRPr sz="1600" b="1">
                <a:solidFill>
                  <a:srgbClr val="730027"/>
                </a:solidFill>
                <a:latin typeface="Arial" charset="0"/>
              </a:defRPr>
            </a:lvl3pPr>
            <a:lvl4pPr marL="1613809" indent="-230544" defTabSz="933384">
              <a:defRPr sz="1600" b="1">
                <a:solidFill>
                  <a:srgbClr val="730027"/>
                </a:solidFill>
                <a:latin typeface="Arial" charset="0"/>
              </a:defRPr>
            </a:lvl4pPr>
            <a:lvl5pPr marL="2074897" indent="-230544" defTabSz="933384">
              <a:defRPr sz="1600" b="1">
                <a:solidFill>
                  <a:srgbClr val="730027"/>
                </a:solidFill>
                <a:latin typeface="Arial" charset="0"/>
              </a:defRPr>
            </a:lvl5pPr>
            <a:lvl6pPr marL="2535985" indent="-230544" defTabSz="933384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730027"/>
                </a:solidFill>
                <a:latin typeface="Arial" charset="0"/>
              </a:defRPr>
            </a:lvl6pPr>
            <a:lvl7pPr marL="2997073" indent="-230544" defTabSz="933384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730027"/>
                </a:solidFill>
                <a:latin typeface="Arial" charset="0"/>
              </a:defRPr>
            </a:lvl7pPr>
            <a:lvl8pPr marL="3458161" indent="-230544" defTabSz="933384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730027"/>
                </a:solidFill>
                <a:latin typeface="Arial" charset="0"/>
              </a:defRPr>
            </a:lvl8pPr>
            <a:lvl9pPr marL="3919249" indent="-230544" defTabSz="933384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730027"/>
                </a:solidFill>
                <a:latin typeface="Arial" charset="0"/>
              </a:defRPr>
            </a:lvl9pPr>
          </a:lstStyle>
          <a:p>
            <a:fld id="{8F016E23-2C74-4CB8-9C87-84040D87693D}" type="slidenum">
              <a:rPr lang="en-US" sz="1200" b="0">
                <a:solidFill>
                  <a:schemeClr val="tx1"/>
                </a:solidFill>
              </a:rPr>
              <a:pPr/>
              <a:t>16</a:t>
            </a:fld>
            <a:endParaRPr lang="en-US" sz="1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7F8D5-2277-D641-BB43-4D0CBACC326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87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rc_PPT.png"/>
          <p:cNvPicPr>
            <a:picLocks noChangeAspect="1"/>
          </p:cNvPicPr>
          <p:nvPr userDrawn="1"/>
        </p:nvPicPr>
        <p:blipFill>
          <a:blip r:embed="rId2" cstate="print"/>
          <a:srcRect r="18855" b="64878"/>
          <a:stretch>
            <a:fillRect/>
          </a:stretch>
        </p:blipFill>
        <p:spPr>
          <a:xfrm>
            <a:off x="183634" y="2146274"/>
            <a:ext cx="8960366" cy="4706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7428457" cy="2768031"/>
          </a:xfrm>
        </p:spPr>
        <p:txBody>
          <a:bodyPr lIns="365760" tIns="347472" rIns="0" bIns="0" anchor="t" anchorCtr="0">
            <a:noAutofit/>
          </a:bodyPr>
          <a:lstStyle>
            <a:lvl1pPr algn="l">
              <a:defRPr sz="3200" b="1" i="0"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768030"/>
            <a:ext cx="7428457" cy="1752600"/>
          </a:xfrm>
        </p:spPr>
        <p:txBody>
          <a:bodyPr lIns="365760" tIns="0" rIns="0" bIns="0"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717073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9840" y="6161796"/>
            <a:ext cx="505560" cy="347472"/>
          </a:xfrm>
        </p:spPr>
        <p:txBody>
          <a:bodyPr lIns="0" tIns="0" rIns="0" bIns="0" anchor="b"/>
          <a:lstStyle>
            <a:lvl1pPr>
              <a:defRPr sz="700" b="0" i="0">
                <a:solidFill>
                  <a:schemeClr val="accent1"/>
                </a:solidFill>
                <a:latin typeface="Helvetica"/>
                <a:cs typeface="Helvetica"/>
              </a:defRPr>
            </a:lvl1pPr>
          </a:lstStyle>
          <a:p>
            <a:fld id="{6AF1319C-5F62-C045-BFE1-313ED4C657B3}" type="datetimeFigureOut">
              <a:rPr lang="en-US" smtClean="0">
                <a:solidFill>
                  <a:srgbClr val="007698"/>
                </a:solidFill>
              </a:rPr>
              <a:pPr/>
              <a:t>2/19/2019</a:t>
            </a:fld>
            <a:endParaRPr lang="en-US" dirty="0">
              <a:solidFill>
                <a:srgbClr val="00769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7950" y="6161796"/>
            <a:ext cx="3194050" cy="347472"/>
          </a:xfrm>
        </p:spPr>
        <p:txBody>
          <a:bodyPr lIns="0" tIns="0" rIns="0" bIns="0" anchor="b"/>
          <a:lstStyle>
            <a:lvl1pPr algn="l">
              <a:defRPr sz="700">
                <a:solidFill>
                  <a:srgbClr val="717073"/>
                </a:solidFill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3943" y="6161796"/>
            <a:ext cx="347472" cy="347472"/>
          </a:xfrm>
        </p:spPr>
        <p:txBody>
          <a:bodyPr lIns="0" tIns="0" rIns="0" bIns="0" anchor="b"/>
          <a:lstStyle>
            <a:lvl1pPr algn="ctr">
              <a:defRPr sz="8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fld id="{666D27A2-659E-8546-933E-F4C0977B1FC0}" type="slidenum">
              <a:rPr lang="en-US" smtClean="0">
                <a:solidFill>
                  <a:srgbClr val="860038"/>
                </a:solidFill>
              </a:rPr>
              <a:pPr/>
              <a:t>‹#›</a:t>
            </a:fld>
            <a:endParaRPr lang="en-US" dirty="0">
              <a:solidFill>
                <a:srgbClr val="860038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034835" y="6161796"/>
            <a:ext cx="1109165" cy="696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Oncor_2color_RGB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1008" y="5724144"/>
            <a:ext cx="2602992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58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319C-5F62-C045-BFE1-313ED4C657B3}" type="datetimeFigureOut">
              <a:rPr lang="en-US" smtClean="0">
                <a:solidFill>
                  <a:srgbClr val="007698"/>
                </a:solidFill>
              </a:rPr>
              <a:pPr/>
              <a:t>2/19/2019</a:t>
            </a:fld>
            <a:endParaRPr lang="en-US" dirty="0">
              <a:solidFill>
                <a:srgbClr val="00769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7A2-659E-8546-933E-F4C0977B1FC0}" type="slidenum">
              <a:rPr lang="en-US" smtClean="0">
                <a:solidFill>
                  <a:srgbClr val="860038"/>
                </a:solidFill>
              </a:rPr>
              <a:pPr/>
              <a:t>‹#›</a:t>
            </a:fld>
            <a:endParaRPr lang="en-US" dirty="0">
              <a:solidFill>
                <a:srgbClr val="8600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4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" y="1600200"/>
            <a:ext cx="3814186" cy="4525963"/>
          </a:xfrm>
        </p:spPr>
        <p:txBody>
          <a:bodyPr lIns="18288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31126" y="1600200"/>
            <a:ext cx="3840258" cy="4525963"/>
          </a:xfrm>
        </p:spPr>
        <p:txBody>
          <a:bodyPr lIns="182880"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319C-5F62-C045-BFE1-313ED4C657B3}" type="datetimeFigureOut">
              <a:rPr lang="en-US" smtClean="0">
                <a:solidFill>
                  <a:srgbClr val="007698"/>
                </a:solidFill>
              </a:rPr>
              <a:pPr/>
              <a:t>2/19/2019</a:t>
            </a:fld>
            <a:endParaRPr lang="en-US" dirty="0">
              <a:solidFill>
                <a:srgbClr val="00769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7A2-659E-8546-933E-F4C0977B1FC0}" type="slidenum">
              <a:rPr lang="en-US" smtClean="0">
                <a:solidFill>
                  <a:srgbClr val="860038"/>
                </a:solidFill>
              </a:rPr>
              <a:pPr/>
              <a:t>‹#›</a:t>
            </a:fld>
            <a:endParaRPr lang="en-US" dirty="0">
              <a:solidFill>
                <a:srgbClr val="8600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7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918" y="1535113"/>
            <a:ext cx="3657600" cy="639762"/>
          </a:xfrm>
        </p:spPr>
        <p:txBody>
          <a:bodyPr lIns="0"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918" y="2174875"/>
            <a:ext cx="3657600" cy="3951288"/>
          </a:xfrm>
        </p:spPr>
        <p:txBody>
          <a:bodyPr lIns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1656" y="1535113"/>
            <a:ext cx="3657600" cy="639762"/>
          </a:xfrm>
        </p:spPr>
        <p:txBody>
          <a:bodyPr lIns="0"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1656" y="2174875"/>
            <a:ext cx="3657600" cy="3951288"/>
          </a:xfrm>
        </p:spPr>
        <p:txBody>
          <a:bodyPr lIns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319C-5F62-C045-BFE1-313ED4C657B3}" type="datetimeFigureOut">
              <a:rPr lang="en-US" smtClean="0">
                <a:solidFill>
                  <a:srgbClr val="007698"/>
                </a:solidFill>
              </a:rPr>
              <a:pPr/>
              <a:t>2/19/2019</a:t>
            </a:fld>
            <a:endParaRPr lang="en-US" dirty="0">
              <a:solidFill>
                <a:srgbClr val="00769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7A2-659E-8546-933E-F4C0977B1FC0}" type="slidenum">
              <a:rPr lang="en-US" smtClean="0">
                <a:solidFill>
                  <a:srgbClr val="860038"/>
                </a:solidFill>
              </a:rPr>
              <a:pPr/>
              <a:t>‹#›</a:t>
            </a:fld>
            <a:endParaRPr lang="en-US" dirty="0">
              <a:solidFill>
                <a:srgbClr val="8600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7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319C-5F62-C045-BFE1-313ED4C657B3}" type="datetimeFigureOut">
              <a:rPr lang="en-US" smtClean="0">
                <a:solidFill>
                  <a:srgbClr val="007698"/>
                </a:solidFill>
              </a:rPr>
              <a:pPr/>
              <a:t>2/19/2019</a:t>
            </a:fld>
            <a:endParaRPr lang="en-US" dirty="0">
              <a:solidFill>
                <a:srgbClr val="00769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7A2-659E-8546-933E-F4C0977B1FC0}" type="slidenum">
              <a:rPr lang="en-US" smtClean="0">
                <a:solidFill>
                  <a:srgbClr val="860038"/>
                </a:solidFill>
              </a:rPr>
              <a:pPr/>
              <a:t>‹#›</a:t>
            </a:fld>
            <a:endParaRPr lang="en-US" dirty="0">
              <a:solidFill>
                <a:srgbClr val="8600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842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319C-5F62-C045-BFE1-313ED4C657B3}" type="datetimeFigureOut">
              <a:rPr lang="en-US" smtClean="0">
                <a:solidFill>
                  <a:srgbClr val="007698"/>
                </a:solidFill>
              </a:rPr>
              <a:pPr/>
              <a:t>2/19/2019</a:t>
            </a:fld>
            <a:endParaRPr lang="en-US" dirty="0">
              <a:solidFill>
                <a:srgbClr val="00769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7A2-659E-8546-933E-F4C0977B1FC0}" type="slidenum">
              <a:rPr lang="en-US" smtClean="0">
                <a:solidFill>
                  <a:srgbClr val="860038"/>
                </a:solidFill>
              </a:rPr>
              <a:pPr/>
              <a:t>‹#›</a:t>
            </a:fld>
            <a:endParaRPr lang="en-US" dirty="0">
              <a:solidFill>
                <a:srgbClr val="8600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1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319C-5F62-C045-BFE1-313ED4C657B3}" type="datetimeFigureOut">
              <a:rPr lang="en-US" smtClean="0">
                <a:solidFill>
                  <a:srgbClr val="007698"/>
                </a:solidFill>
              </a:rPr>
              <a:pPr/>
              <a:t>2/19/2019</a:t>
            </a:fld>
            <a:endParaRPr lang="en-US" dirty="0">
              <a:solidFill>
                <a:srgbClr val="00769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7A2-659E-8546-933E-F4C0977B1FC0}" type="slidenum">
              <a:rPr lang="en-US" smtClean="0">
                <a:solidFill>
                  <a:srgbClr val="860038"/>
                </a:solidFill>
              </a:rPr>
              <a:pPr/>
              <a:t>‹#›</a:t>
            </a:fld>
            <a:endParaRPr lang="en-US" dirty="0">
              <a:solidFill>
                <a:srgbClr val="8600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7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4800600"/>
            <a:ext cx="5486400" cy="566738"/>
          </a:xfrm>
        </p:spPr>
        <p:txBody>
          <a:bodyPr lIns="0" tIns="0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7471" y="400150"/>
            <a:ext cx="7750567" cy="4327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472" y="5367338"/>
            <a:ext cx="5486400" cy="804862"/>
          </a:xfrm>
        </p:spPr>
        <p:txBody>
          <a:bodyPr lIns="0" tIns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319C-5F62-C045-BFE1-313ED4C657B3}" type="datetimeFigureOut">
              <a:rPr lang="en-US" smtClean="0">
                <a:solidFill>
                  <a:srgbClr val="007698"/>
                </a:solidFill>
              </a:rPr>
              <a:pPr/>
              <a:t>2/19/2019</a:t>
            </a:fld>
            <a:endParaRPr lang="en-US" dirty="0">
              <a:solidFill>
                <a:srgbClr val="00769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7A2-659E-8546-933E-F4C0977B1FC0}" type="slidenum">
              <a:rPr lang="en-US" smtClean="0">
                <a:solidFill>
                  <a:srgbClr val="860038"/>
                </a:solidFill>
              </a:rPr>
              <a:pPr/>
              <a:t>‹#›</a:t>
            </a:fld>
            <a:endParaRPr lang="en-US" dirty="0">
              <a:solidFill>
                <a:srgbClr val="8600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82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ncor_Arcs_PPT_WG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70988" y="4866048"/>
            <a:ext cx="4273011" cy="19871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-1"/>
            <a:ext cx="8059256" cy="1408439"/>
          </a:xfrm>
          <a:prstGeom prst="rect">
            <a:avLst/>
          </a:prstGeom>
        </p:spPr>
        <p:txBody>
          <a:bodyPr vert="horz" lIns="182880" tIns="347472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1408438"/>
            <a:ext cx="8059256" cy="4690286"/>
          </a:xfrm>
          <a:prstGeom prst="rect">
            <a:avLst/>
          </a:prstGeom>
        </p:spPr>
        <p:txBody>
          <a:bodyPr vert="horz" lIns="18288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9067" y="6340475"/>
            <a:ext cx="50292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accent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6AF1319C-5F62-C045-BFE1-313ED4C657B3}" type="datetimeFigureOut">
              <a:rPr lang="en-US" smtClean="0">
                <a:solidFill>
                  <a:srgbClr val="007698"/>
                </a:solidFill>
              </a:rPr>
              <a:pPr defTabSz="457200"/>
              <a:t>2/19/2019</a:t>
            </a:fld>
            <a:endParaRPr lang="en-US" dirty="0">
              <a:solidFill>
                <a:srgbClr val="00769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7926" y="63404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rgbClr val="717073"/>
                </a:solidFill>
                <a:latin typeface="Helvetica"/>
                <a:cs typeface="Helvetica"/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7472" y="6340475"/>
            <a:ext cx="36576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666D27A2-659E-8546-933E-F4C0977B1FC0}" type="slidenum">
              <a:rPr lang="en-US" smtClean="0">
                <a:solidFill>
                  <a:srgbClr val="860038"/>
                </a:solidFill>
              </a:rPr>
              <a:pPr defTabSz="457200"/>
              <a:t>‹#›</a:t>
            </a:fld>
            <a:endParaRPr lang="en-US" dirty="0">
              <a:solidFill>
                <a:srgbClr val="860038"/>
              </a:solidFill>
            </a:endParaRPr>
          </a:p>
        </p:txBody>
      </p:sp>
      <p:pic>
        <p:nvPicPr>
          <p:cNvPr id="7" name="Picture 6" descr="Oncor_2color_RGB.jpg"/>
          <p:cNvPicPr>
            <a:picLocks noChangeAspect="1"/>
          </p:cNvPicPr>
          <p:nvPr/>
        </p:nvPicPr>
        <p:blipFill>
          <a:blip r:embed="rId11" cstate="print"/>
          <a:srcRect l="37373"/>
          <a:stretch>
            <a:fillRect/>
          </a:stretch>
        </p:blipFill>
        <p:spPr>
          <a:xfrm>
            <a:off x="8059256" y="6098724"/>
            <a:ext cx="1084743" cy="7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5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b="1" kern="1200">
          <a:solidFill>
            <a:srgbClr val="717073"/>
          </a:solidFill>
          <a:latin typeface="Helvetica"/>
          <a:ea typeface="+mn-ea"/>
          <a:cs typeface="Helvetica"/>
        </a:defRPr>
      </a:lvl1pPr>
      <a:lvl2pPr marL="171450" indent="-17145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2000" kern="1200">
          <a:solidFill>
            <a:srgbClr val="717073"/>
          </a:solidFill>
          <a:latin typeface="Helvetica"/>
          <a:ea typeface="+mn-ea"/>
          <a:cs typeface="Helvetica"/>
        </a:defRPr>
      </a:lvl2pPr>
      <a:lvl3pPr marL="341313" indent="-169863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900" kern="1200">
          <a:solidFill>
            <a:srgbClr val="717073"/>
          </a:solidFill>
          <a:latin typeface="Helvetica"/>
          <a:ea typeface="+mn-ea"/>
          <a:cs typeface="Helvetica"/>
        </a:defRPr>
      </a:lvl3pPr>
      <a:lvl4pPr marL="512763" indent="-17145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717073"/>
          </a:solidFill>
          <a:latin typeface="Helvetica"/>
          <a:ea typeface="+mn-ea"/>
          <a:cs typeface="Helvetica"/>
        </a:defRPr>
      </a:lvl4pPr>
      <a:lvl5pPr marL="741363" indent="-228600" algn="l" defTabSz="457200" rtl="0" eaLnBrk="1" latinLnBrk="0" hangingPunct="1">
        <a:spcBef>
          <a:spcPct val="20000"/>
        </a:spcBef>
        <a:buFont typeface="Arial"/>
        <a:buChar char="•"/>
        <a:defRPr sz="1700" kern="1200">
          <a:solidFill>
            <a:srgbClr val="717073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8839200" cy="1736204"/>
          </a:xfrm>
        </p:spPr>
        <p:txBody>
          <a:bodyPr/>
          <a:lstStyle/>
          <a:p>
            <a:r>
              <a:rPr lang="en-US" dirty="0" smtClean="0"/>
              <a:t>Distribution </a:t>
            </a:r>
            <a:r>
              <a:rPr lang="en-US" dirty="0"/>
              <a:t>Operation Centers – Integrating Technology </a:t>
            </a:r>
            <a:r>
              <a:rPr lang="en-US" dirty="0" smtClean="0"/>
              <a:t>&amp; Data </a:t>
            </a:r>
            <a:r>
              <a:rPr lang="en-US" dirty="0"/>
              <a:t>Analytics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2739421"/>
            <a:ext cx="7428457" cy="351018"/>
          </a:xfrm>
        </p:spPr>
        <p:txBody>
          <a:bodyPr/>
          <a:lstStyle/>
          <a:p>
            <a:r>
              <a:rPr lang="en-US" b="0" dirty="0" smtClean="0"/>
              <a:t>February 19, 2019</a:t>
            </a:r>
            <a:endParaRPr lang="en-US" b="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508825"/>
              </p:ext>
            </p:extLst>
          </p:nvPr>
        </p:nvGraphicFramePr>
        <p:xfrm>
          <a:off x="250780" y="4395855"/>
          <a:ext cx="8407079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0065">
                  <a:extLst>
                    <a:ext uri="{9D8B030D-6E8A-4147-A177-3AD203B41FA5}">
                      <a16:colId xmlns="" xmlns:a16="http://schemas.microsoft.com/office/drawing/2014/main" val="3720054255"/>
                    </a:ext>
                  </a:extLst>
                </a:gridCol>
                <a:gridCol w="6667014">
                  <a:extLst>
                    <a:ext uri="{9D8B030D-6E8A-4147-A177-3AD203B41FA5}">
                      <a16:colId xmlns="" xmlns:a16="http://schemas.microsoft.com/office/drawing/2014/main" val="2731681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en-US" sz="1600" b="1" kern="1200" dirty="0" smtClean="0">
                          <a:solidFill>
                            <a:srgbClr val="717073"/>
                          </a:solidFill>
                          <a:latin typeface="Helvetica"/>
                          <a:ea typeface="+mn-ea"/>
                          <a:cs typeface="Helvetica"/>
                        </a:rPr>
                        <a:t>Speaker(s):</a:t>
                      </a:r>
                      <a:endParaRPr lang="en-US" sz="1600" b="1" kern="1200" dirty="0">
                        <a:solidFill>
                          <a:srgbClr val="717073"/>
                        </a:solidFill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b="0" kern="1200" dirty="0" smtClean="0">
                          <a:solidFill>
                            <a:srgbClr val="717073"/>
                          </a:solidFill>
                          <a:latin typeface="Helvetica"/>
                          <a:ea typeface="+mn-ea"/>
                          <a:cs typeface="Helvetica"/>
                        </a:rPr>
                        <a:t>Mathew Tovar,</a:t>
                      </a:r>
                      <a:r>
                        <a:rPr lang="en-US" sz="1600" b="0" kern="1200" baseline="0" dirty="0" smtClean="0">
                          <a:solidFill>
                            <a:srgbClr val="717073"/>
                          </a:solidFill>
                          <a:latin typeface="Helvetica"/>
                          <a:ea typeface="+mn-ea"/>
                          <a:cs typeface="Helvetica"/>
                        </a:rPr>
                        <a:t> PE</a:t>
                      </a:r>
                    </a:p>
                    <a:p>
                      <a:pPr marL="0" algn="l" defTabSz="457200" rtl="0" eaLnBrk="1" latinLnBrk="0" hangingPunct="1"/>
                      <a:r>
                        <a:rPr lang="en-US" sz="1600" b="0" kern="1200" baseline="0" dirty="0" smtClean="0">
                          <a:solidFill>
                            <a:srgbClr val="717073"/>
                          </a:solidFill>
                          <a:latin typeface="Helvetica"/>
                          <a:ea typeface="+mn-ea"/>
                          <a:cs typeface="Helvetica"/>
                        </a:rPr>
                        <a:t>Travis Kennedy, PE</a:t>
                      </a:r>
                      <a:endParaRPr lang="en-US" sz="1600" b="0" kern="1200" dirty="0" smtClean="0">
                        <a:solidFill>
                          <a:srgbClr val="717073"/>
                        </a:solidFill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80489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8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Operation </a:t>
            </a:r>
            <a:r>
              <a:rPr lang="en-US" dirty="0" smtClean="0"/>
              <a:t>Centers – ETOR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762000"/>
            <a:ext cx="8059256" cy="5336724"/>
          </a:xfrm>
        </p:spPr>
        <p:txBody>
          <a:bodyPr/>
          <a:lstStyle/>
          <a:p>
            <a:r>
              <a:rPr lang="en-US" dirty="0" smtClean="0"/>
              <a:t>ETOR = Estimated Time of Restoration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975" y="3733800"/>
            <a:ext cx="28575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8455" y="1989368"/>
            <a:ext cx="3220193" cy="13542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45559"/>
                </a:solidFill>
              </a:rPr>
              <a:t>Time to dispatch</a:t>
            </a:r>
          </a:p>
          <a:p>
            <a:pPr marL="285750" indent="-28575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45559"/>
                </a:solidFill>
              </a:rPr>
              <a:t>First responder queue, travel, and repair time</a:t>
            </a:r>
          </a:p>
          <a:p>
            <a:pPr marL="285750" indent="-28575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45559"/>
                </a:solidFill>
              </a:rPr>
              <a:t>Crew travel and repair 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835" y="4298810"/>
            <a:ext cx="3106813" cy="17851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45559"/>
                </a:solidFill>
              </a:rPr>
              <a:t>Resource availability</a:t>
            </a:r>
          </a:p>
          <a:p>
            <a:pPr marL="285750" indent="-28575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45559"/>
                </a:solidFill>
              </a:rPr>
              <a:t>Weather conditions</a:t>
            </a:r>
          </a:p>
          <a:p>
            <a:pPr marL="285750" indent="-28575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45559"/>
                </a:solidFill>
              </a:rPr>
              <a:t>Location</a:t>
            </a:r>
          </a:p>
          <a:p>
            <a:pPr marL="285750" indent="-28575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45559"/>
                </a:solidFill>
              </a:rPr>
              <a:t>Cause</a:t>
            </a:r>
          </a:p>
          <a:p>
            <a:pPr marL="285750" indent="-285750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45559"/>
                </a:solidFill>
              </a:rPr>
              <a:t>Event workload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4052" y="3898700"/>
            <a:ext cx="2031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</a:pPr>
            <a:r>
              <a:rPr lang="en-US" sz="2000" b="1" dirty="0">
                <a:solidFill>
                  <a:srgbClr val="545559"/>
                </a:solidFill>
              </a:rPr>
              <a:t>Real-Time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672" y="1561236"/>
            <a:ext cx="1978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</a:pPr>
            <a:r>
              <a:rPr lang="en-US" sz="2000" b="1" dirty="0">
                <a:solidFill>
                  <a:srgbClr val="545559"/>
                </a:solidFill>
              </a:rPr>
              <a:t>Historical Data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3598648" y="3343585"/>
            <a:ext cx="592352" cy="39021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598648" y="3898700"/>
            <a:ext cx="414327" cy="40011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9" descr="Image result for descending steady state grap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4968" b="17301"/>
          <a:stretch/>
        </p:blipFill>
        <p:spPr bwMode="auto">
          <a:xfrm flipH="1">
            <a:off x="6172200" y="1880111"/>
            <a:ext cx="2557867" cy="157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6705600" y="3462592"/>
            <a:ext cx="455468" cy="6361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468" y="2362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1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Operation Centers – </a:t>
            </a:r>
            <a:r>
              <a:rPr lang="en-US" dirty="0" smtClean="0"/>
              <a:t>ETOR</a:t>
            </a:r>
            <a:br>
              <a:rPr lang="en-US" dirty="0" smtClean="0"/>
            </a:br>
            <a:r>
              <a:rPr lang="en-US" dirty="0" smtClean="0"/>
              <a:t>Public Communication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2880" y="1408438"/>
            <a:ext cx="3322320" cy="4690286"/>
          </a:xfrm>
        </p:spPr>
        <p:txBody>
          <a:bodyPr/>
          <a:lstStyle/>
          <a:p>
            <a:pPr lvl="1"/>
            <a:r>
              <a:rPr lang="en-US" sz="1600" dirty="0"/>
              <a:t>Stormcenter.Oncor.com</a:t>
            </a:r>
          </a:p>
          <a:p>
            <a:pPr lvl="1"/>
            <a:r>
              <a:rPr lang="en-US" sz="1600" dirty="0"/>
              <a:t>Text Oncor </a:t>
            </a:r>
          </a:p>
          <a:p>
            <a:pPr lvl="1"/>
            <a:r>
              <a:rPr lang="en-US" sz="1600" dirty="0"/>
              <a:t>Interactive Voice Recognition (IVR)</a:t>
            </a:r>
          </a:p>
          <a:p>
            <a:pPr lvl="1"/>
            <a:r>
              <a:rPr lang="en-US" sz="1600" dirty="0"/>
              <a:t>Call Center (CTA)</a:t>
            </a:r>
          </a:p>
          <a:p>
            <a:endParaRPr lang="en-US" dirty="0"/>
          </a:p>
        </p:txBody>
      </p:sp>
      <p:pic>
        <p:nvPicPr>
          <p:cNvPr id="6" name="Picture 3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971800"/>
            <a:ext cx="1851660" cy="368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7"/>
          <a:stretch/>
        </p:blipFill>
        <p:spPr bwMode="auto">
          <a:xfrm>
            <a:off x="3333750" y="1524000"/>
            <a:ext cx="5261943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15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Operation </a:t>
            </a:r>
            <a:r>
              <a:rPr lang="en-US" dirty="0" smtClean="0"/>
              <a:t>Centers – ETOR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762000"/>
            <a:ext cx="8059256" cy="5336724"/>
          </a:xfrm>
        </p:spPr>
        <p:txBody>
          <a:bodyPr/>
          <a:lstStyle/>
          <a:p>
            <a:r>
              <a:rPr lang="en-US" dirty="0" smtClean="0"/>
              <a:t>ETOR = Estimated Time of Restoration</a:t>
            </a:r>
          </a:p>
          <a:p>
            <a:endParaRPr lang="en-US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" t="5881" r="881" b="5881"/>
          <a:stretch/>
        </p:blipFill>
        <p:spPr bwMode="auto">
          <a:xfrm>
            <a:off x="782279" y="1524000"/>
            <a:ext cx="705679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Operation </a:t>
            </a:r>
            <a:r>
              <a:rPr lang="en-US" dirty="0" smtClean="0"/>
              <a:t>Centers – Customer Photos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914400"/>
            <a:ext cx="8656320" cy="518432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WUPIT = </a:t>
            </a:r>
            <a:r>
              <a:rPr lang="en-US" u="sng" dirty="0"/>
              <a:t>W</a:t>
            </a:r>
            <a:r>
              <a:rPr lang="en-US" dirty="0"/>
              <a:t>ire down, </a:t>
            </a:r>
            <a:r>
              <a:rPr lang="en-US" u="sng" dirty="0"/>
              <a:t>U</a:t>
            </a:r>
            <a:r>
              <a:rPr lang="en-US" dirty="0"/>
              <a:t>nit on Site </a:t>
            </a:r>
            <a:r>
              <a:rPr lang="en-US" u="sng" dirty="0"/>
              <a:t>P</a:t>
            </a:r>
            <a:r>
              <a:rPr lang="en-US" dirty="0"/>
              <a:t>rocess </a:t>
            </a:r>
            <a:r>
              <a:rPr lang="en-US" u="sng" dirty="0"/>
              <a:t>I</a:t>
            </a:r>
            <a:r>
              <a:rPr lang="en-US" dirty="0"/>
              <a:t>mprovement </a:t>
            </a:r>
            <a:r>
              <a:rPr lang="en-US" u="sng" dirty="0" smtClean="0"/>
              <a:t>T</a:t>
            </a:r>
            <a:r>
              <a:rPr lang="en-US" dirty="0" smtClean="0"/>
              <a:t>ool</a:t>
            </a:r>
            <a:br>
              <a:rPr lang="en-US" dirty="0" smtClean="0"/>
            </a:b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New process </a:t>
            </a:r>
            <a:r>
              <a:rPr lang="en-US" sz="1800" dirty="0"/>
              <a:t>for identifying and acting on potentially hazardous situations to the public.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Improves on existing communication between Operator and Customer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Enhances safety with provided </a:t>
            </a:r>
            <a:r>
              <a:rPr lang="en-US" sz="1800" u="sng" dirty="0"/>
              <a:t>photos submitted from customers</a:t>
            </a:r>
            <a:r>
              <a:rPr lang="en-US" sz="1800" dirty="0"/>
              <a:t> or first responders associated with emergency ticket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Enhanced training for call center and affected Oncor employees and contractors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Improves distribution of Damage Evaluation resources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4343400"/>
            <a:ext cx="2286000" cy="194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2435225" cy="23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1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Operation </a:t>
            </a:r>
            <a:r>
              <a:rPr lang="en-US" dirty="0" smtClean="0"/>
              <a:t>Centers</a:t>
            </a:r>
            <a:r>
              <a:rPr lang="en-US" dirty="0"/>
              <a:t> – Customer Photos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27A2-659E-8546-933E-F4C0977B1FC0}" type="slidenum">
              <a:rPr lang="en-US" smtClean="0">
                <a:solidFill>
                  <a:srgbClr val="860038"/>
                </a:solidFill>
              </a:rPr>
              <a:pPr/>
              <a:t>14</a:t>
            </a:fld>
            <a:endParaRPr lang="en-US" dirty="0">
              <a:solidFill>
                <a:srgbClr val="860038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264" y="1226494"/>
            <a:ext cx="9155264" cy="22222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819104" y="3283893"/>
            <a:ext cx="1942343" cy="289560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551904" y="3268383"/>
            <a:ext cx="1942343" cy="289560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18304" y="3283893"/>
            <a:ext cx="1942343" cy="289560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3327401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 pitchFamily="34" charset="0"/>
              </a:rPr>
              <a:t>14,843</a:t>
            </a:r>
            <a:endParaRPr lang="en-US" sz="3200" b="1" dirty="0">
              <a:latin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349" y="4656277"/>
            <a:ext cx="1760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34" charset="0"/>
              </a:rPr>
              <a:t>Number of photos submitted by customers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1245" y="3348429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 pitchFamily="34" charset="0"/>
              </a:rPr>
              <a:t>2,872</a:t>
            </a:r>
            <a:endParaRPr lang="en-US" sz="3200" b="1" dirty="0">
              <a:latin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4997" y="4809640"/>
            <a:ext cx="1760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34" charset="0"/>
              </a:rPr>
              <a:t>Number of events with photos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79721" y="3258901"/>
            <a:ext cx="971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Helvetica" pitchFamily="34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73298" y="4648201"/>
            <a:ext cx="1699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34" charset="0"/>
              </a:rPr>
              <a:t>Average number of photos per event</a:t>
            </a:r>
          </a:p>
        </p:txBody>
      </p:sp>
      <p:pic>
        <p:nvPicPr>
          <p:cNvPr id="7170" name="Picture 2" descr="C:\Users\urk8\AppData\Local\Microsoft\Windows\Temporary Internet Files\Content.IE5\77X4G0ZW\camera-clipart-black-and-white-png-black-camera-md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04" y="4033482"/>
            <a:ext cx="646943" cy="67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4" descr="Image result for photo icon"/>
          <p:cNvSpPr>
            <a:spLocks noChangeAspect="1" noChangeArrowheads="1"/>
          </p:cNvSpPr>
          <p:nvPr/>
        </p:nvSpPr>
        <p:spPr bwMode="auto">
          <a:xfrm>
            <a:off x="-264323" y="-289569"/>
            <a:ext cx="242793" cy="35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247" y="4004522"/>
            <a:ext cx="622759" cy="7901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47" y="4107149"/>
            <a:ext cx="476520" cy="51161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4685504" y="3268383"/>
            <a:ext cx="1942343" cy="289560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052343" y="3327401"/>
            <a:ext cx="129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 pitchFamily="34" charset="0"/>
              </a:rPr>
              <a:t>6403</a:t>
            </a:r>
            <a:endParaRPr lang="en-US" sz="3200" b="1" dirty="0">
              <a:latin typeface="Helvetic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06898" y="4731693"/>
            <a:ext cx="1699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34" charset="0"/>
              </a:rPr>
              <a:t>Number of text messages sent</a:t>
            </a:r>
          </a:p>
        </p:txBody>
      </p:sp>
      <p:pic>
        <p:nvPicPr>
          <p:cNvPr id="7173" name="Picture 5" descr="C:\Users\urk8\AppData\Local\Microsoft\Windows\Temporary Internet Files\Content.IE5\SQOHIS2P\Messages-icon-iOS-7[1].png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497" y="4107148"/>
            <a:ext cx="552352" cy="5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29167" y="1447802"/>
            <a:ext cx="82560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" pitchFamily="34" charset="0"/>
              </a:rPr>
              <a:t>The ability to submit photos helps a customer feel empowered. We hear them, we see them, we respond to them.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7882" y="6514532"/>
            <a:ext cx="3018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*Values from Feb 2018 – Jan 2019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661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816148" y="4648200"/>
            <a:ext cx="1198563" cy="6302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193801"/>
            <a:ext cx="3466598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Distribution Operation Centers – Customer Photos</a:t>
            </a:r>
          </a:p>
        </p:txBody>
      </p:sp>
      <p:pic>
        <p:nvPicPr>
          <p:cNvPr id="34819" name="Picture 2" descr="C:\Users\UPU6\Desktop\WUPIT Examples\T3492823 - Bull\event details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7877"/>
            <a:ext cx="88392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487" y="5105401"/>
            <a:ext cx="13176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823924" y="4648200"/>
            <a:ext cx="1198563" cy="6302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81400" y="2133600"/>
            <a:ext cx="1219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97303" y="2383403"/>
            <a:ext cx="1219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35503" y="2286001"/>
            <a:ext cx="762000" cy="974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435503" y="2044700"/>
            <a:ext cx="762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0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334572"/>
            <a:ext cx="9144000" cy="3606800"/>
            <a:chOff x="0" y="1359972"/>
            <a:chExt cx="9144000" cy="36068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1359972"/>
              <a:ext cx="9144000" cy="3606800"/>
              <a:chOff x="0" y="1359972"/>
              <a:chExt cx="9144000" cy="3606800"/>
            </a:xfrm>
          </p:grpSpPr>
          <p:pic>
            <p:nvPicPr>
              <p:cNvPr id="1026" name="Picture 2" descr="C:\Users\UPU6\Desktop\WUPIT Examples\T3483433 - secondary down-weatherhead broke-on car\event details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359972"/>
                <a:ext cx="9144000" cy="360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4343400" y="2874397"/>
                <a:ext cx="762000" cy="97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282044" y="2590801"/>
                <a:ext cx="762000" cy="97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955470" y="3810000"/>
              <a:ext cx="762000" cy="9740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7" name="Picture 3" descr="C:\Users\UPU6\Desktop\WUPIT Examples\T3483433 - secondary down-weatherhead broke-on car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51"/>
            <a:ext cx="91440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UPU6\Desktop\WUPIT Examples\T3483433 - secondary down-weatherhead broke-on car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1"/>
            <a:ext cx="91440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UPU6\Desktop\WUPIT Examples\T3483433 - secondary down-weatherhead broke-on car\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51"/>
            <a:ext cx="91440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UPU6\Desktop\WUPIT Examples\T3483433 - secondary down-weatherhead broke-on car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03279"/>
            <a:ext cx="38481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182880" y="-228599"/>
            <a:ext cx="8059256" cy="1408439"/>
          </a:xfrm>
        </p:spPr>
        <p:txBody>
          <a:bodyPr>
            <a:normAutofit/>
          </a:bodyPr>
          <a:lstStyle/>
          <a:p>
            <a:r>
              <a:rPr lang="en-US" dirty="0"/>
              <a:t>Distribution Operation Centers – Customer Photos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9960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Operation </a:t>
            </a:r>
            <a:r>
              <a:rPr lang="en-US" dirty="0" smtClean="0"/>
              <a:t>Centers – Storms  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82880" y="990600"/>
            <a:ext cx="8059256" cy="5108124"/>
          </a:xfrm>
        </p:spPr>
        <p:txBody>
          <a:bodyPr/>
          <a:lstStyle/>
          <a:p>
            <a:r>
              <a:rPr lang="en-US" dirty="0" smtClean="0"/>
              <a:t>Intelligent OMS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Self aggregating outages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Feeder lock out portal</a:t>
            </a:r>
            <a:endParaRPr lang="en-US" sz="1800" dirty="0"/>
          </a:p>
          <a:p>
            <a:r>
              <a:rPr lang="en-US" dirty="0" smtClean="0"/>
              <a:t>Smart Grid Reports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One place to find all reports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Quickly assess any issues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572000" y="3213644"/>
            <a:ext cx="4815406" cy="3475945"/>
            <a:chOff x="3244504" y="1066800"/>
            <a:chExt cx="5909021" cy="405628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37" t="30343" r="40992" b="37243"/>
            <a:stretch/>
          </p:blipFill>
          <p:spPr bwMode="auto">
            <a:xfrm>
              <a:off x="4495800" y="1066800"/>
              <a:ext cx="3107292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" t="64039" r="50238" b="24335"/>
            <a:stretch/>
          </p:blipFill>
          <p:spPr bwMode="auto">
            <a:xfrm>
              <a:off x="3244504" y="4267199"/>
              <a:ext cx="5909021" cy="855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8" t="50000" r="29523" b="34663"/>
          <a:stretch/>
        </p:blipFill>
        <p:spPr bwMode="auto">
          <a:xfrm>
            <a:off x="3563002" y="946704"/>
            <a:ext cx="274254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0" r="77063" b="52529"/>
          <a:stretch/>
        </p:blipFill>
        <p:spPr bwMode="auto">
          <a:xfrm>
            <a:off x="5338781" y="762000"/>
            <a:ext cx="354588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t="34655" r="50000" b="27438"/>
          <a:stretch/>
        </p:blipFill>
        <p:spPr bwMode="auto">
          <a:xfrm>
            <a:off x="76200" y="3251744"/>
            <a:ext cx="5368223" cy="253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1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Operation </a:t>
            </a:r>
            <a:r>
              <a:rPr lang="en-US" dirty="0" smtClean="0"/>
              <a:t>Centers – Data Analytics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408438"/>
            <a:ext cx="8059256" cy="2096762"/>
          </a:xfrm>
        </p:spPr>
        <p:txBody>
          <a:bodyPr/>
          <a:lstStyle/>
          <a:p>
            <a:r>
              <a:rPr lang="en-US" dirty="0" smtClean="0">
                <a:hlinkClick r:id="rId2" action="ppaction://hlinksldjump"/>
              </a:rPr>
              <a:t>  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2564" y="1056084"/>
            <a:ext cx="8059737" cy="3518297"/>
          </a:xfrm>
          <a:prstGeom prst="rect">
            <a:avLst/>
          </a:prstGeom>
        </p:spPr>
        <p:txBody>
          <a:bodyPr vert="horz" lIns="18288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b="1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1pPr>
            <a:lvl2pPr marL="171450" indent="-1714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2pPr>
            <a:lvl3pPr marL="341313" indent="-169863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9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3pPr>
            <a:lvl4pPr marL="5127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4pPr>
            <a:lvl5pPr marL="741363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One of the Oncor’s Guiding Principles</a:t>
            </a:r>
          </a:p>
          <a:p>
            <a:endParaRPr lang="en-US" dirty="0" smtClean="0"/>
          </a:p>
          <a:p>
            <a:pPr algn="ctr"/>
            <a:r>
              <a:rPr lang="en-US" dirty="0" smtClean="0"/>
              <a:t>	“Use data and science to manage our functions, operations, and deliver to our customers and stakeholders”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2880" y="3733800"/>
            <a:ext cx="4160520" cy="2364924"/>
          </a:xfrm>
          <a:prstGeom prst="rect">
            <a:avLst/>
          </a:prstGeom>
        </p:spPr>
        <p:txBody>
          <a:bodyPr vert="horz" lIns="18288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b="1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1pPr>
            <a:lvl2pPr marL="171450" indent="-1714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2pPr>
            <a:lvl3pPr marL="341313" indent="-169863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9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3pPr>
            <a:lvl4pPr marL="5127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4pPr>
            <a:lvl5pPr marL="741363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IBM Software Package: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Spark, R, SPSS, SAS, .Net, Scala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Machine Learning Tools</a:t>
            </a:r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14850" y="3733800"/>
            <a:ext cx="4160520" cy="2364924"/>
          </a:xfrm>
          <a:prstGeom prst="rect">
            <a:avLst/>
          </a:prstGeom>
        </p:spPr>
        <p:txBody>
          <a:bodyPr vert="horz" lIns="182880" tIns="0" rIns="0" bIns="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b="1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1pPr>
            <a:lvl2pPr marL="171450" indent="-1714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2pPr>
            <a:lvl3pPr marL="341313" indent="-169863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9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3pPr>
            <a:lvl4pPr marL="5127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4pPr>
            <a:lvl5pPr marL="741363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Use Cases: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Load Forecasting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SAIDI from AMS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Weather Damage Prediction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Unauthorized DG Detection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OMS Playback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Cold Load PU Prediction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Aerial Images Object Recognition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700" dirty="0" smtClean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700" dirty="0" smtClean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700" dirty="0" smtClean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700" dirty="0" smtClean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7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1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Analytics – Load Forecasting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900" dirty="0" smtClean="0"/>
              <a:t>Summer &amp; Winter Reports:</a:t>
            </a:r>
            <a:endParaRPr lang="en-US" sz="19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Feeder Overload Predictions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Substation Transformer Overload Predictions</a:t>
            </a:r>
          </a:p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r>
              <a:rPr lang="en-US" sz="1900" dirty="0" smtClean="0"/>
              <a:t>Tools:</a:t>
            </a:r>
            <a:endParaRPr lang="en-US" sz="19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Load predictions in OMS</a:t>
            </a:r>
            <a:endParaRPr lang="en-US" sz="17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Estimated Load Forecast (ELF) Tool for feeders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Estimated Load Forecast (ELF) Tool for </a:t>
            </a:r>
            <a:r>
              <a:rPr lang="en-US" sz="1700" dirty="0" smtClean="0"/>
              <a:t>substation transformers</a:t>
            </a:r>
            <a:endParaRPr lang="en-US" sz="17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03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182880" y="-1"/>
            <a:ext cx="8059256" cy="1219201"/>
          </a:xfrm>
        </p:spPr>
        <p:txBody>
          <a:bodyPr/>
          <a:lstStyle/>
          <a:p>
            <a:r>
              <a:rPr lang="en-US" dirty="0"/>
              <a:t>Distribution Operation Centers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altLang="en-US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099" name="Content Placeholder 4"/>
          <p:cNvSpPr>
            <a:spLocks noGrp="1"/>
          </p:cNvSpPr>
          <p:nvPr>
            <p:ph idx="1"/>
          </p:nvPr>
        </p:nvSpPr>
        <p:spPr>
          <a:xfrm>
            <a:off x="182880" y="1295400"/>
            <a:ext cx="8059256" cy="4803324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dirty="0" smtClean="0">
                <a:latin typeface="Helvetica" pitchFamily="34" charset="0"/>
                <a:cs typeface="Helvetica" pitchFamily="34" charset="0"/>
              </a:rPr>
              <a:t>Central hub for distribution outages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Every distribution power outage comes through the DOCs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An operator dispatches a resource to the ticket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An operator will direct switching &amp; perform remote operations</a:t>
            </a:r>
          </a:p>
          <a:p>
            <a:pPr marL="0" lvl="1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dirty="0" smtClean="0">
                <a:latin typeface="Helvetica" pitchFamily="34" charset="0"/>
                <a:cs typeface="Helvetica" pitchFamily="34" charset="0"/>
              </a:rPr>
              <a:t>East &amp; West DOC</a:t>
            </a:r>
            <a:endParaRPr lang="en-US" altLang="en-US" dirty="0">
              <a:latin typeface="Helvetica" pitchFamily="34" charset="0"/>
              <a:cs typeface="Helvetica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Oncor has 2 DOCs </a:t>
            </a:r>
            <a:endParaRPr lang="en-US" sz="1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endParaRPr lang="en-US" altLang="en-US" dirty="0" smtClean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42" name="Picture 2" descr="Oncor Service Ar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00400"/>
            <a:ext cx="3657600" cy="35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5410200" y="3810000"/>
            <a:ext cx="1066800" cy="2133600"/>
          </a:xfrm>
          <a:prstGeom prst="line">
            <a:avLst/>
          </a:prstGeom>
          <a:ln w="698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2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7415"/>
            <a:ext cx="2885404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64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Analytics – Load Forecasting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t="10371" r="49782" b="17752"/>
          <a:stretch/>
        </p:blipFill>
        <p:spPr bwMode="auto">
          <a:xfrm>
            <a:off x="457200" y="857251"/>
            <a:ext cx="6536422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66732" r="53346" b="4236"/>
          <a:stretch/>
        </p:blipFill>
        <p:spPr bwMode="auto">
          <a:xfrm>
            <a:off x="1600200" y="4351724"/>
            <a:ext cx="6135078" cy="237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2" t="54869" r="53346" b="31771"/>
          <a:stretch/>
        </p:blipFill>
        <p:spPr bwMode="auto">
          <a:xfrm>
            <a:off x="419099" y="4953000"/>
            <a:ext cx="1181101" cy="14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04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Analytics – SAIDI from AMS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0980" y="1066800"/>
                <a:ext cx="8884920" cy="1981200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 smtClean="0"/>
                  <a:t>SAIDI = SYSTEM </a:t>
                </a:r>
                <a:r>
                  <a:rPr lang="en-US" dirty="0"/>
                  <a:t>AVERAGE INTERRUPTION DURATION </a:t>
                </a:r>
                <a:r>
                  <a:rPr lang="en-US" dirty="0" smtClean="0"/>
                  <a:t>INDEX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𝑆𝐴𝐼𝐷𝐼</m:t>
                    </m:r>
                    <m:r>
                      <a:rPr lang="en-US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𝑆𝑈𝑀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𝑂𝐹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𝐴𝐿𝐿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𝐶𝑈𝑆𝑇𝑂𝑀𝐸𝑅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𝐼𝑁𝑇𝐸𝑅𝑅𝑈𝑃𝑇𝐼𝑂𝑁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𝐷𝑈𝑅𝐴𝑇𝐼𝑂𝑁𝑆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𝑇𝑂𝑇𝐴𝐿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𝑁𝑈𝑀𝐵𝐸𝑅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𝑂𝐹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𝐶𝑈𝑆𝑇𝑂𝑀𝐸𝑅𝑆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𝑆𝐸𝑅𝑉𝐸𝐷</m:t>
                        </m:r>
                      </m:den>
                    </m:f>
                  </m:oMath>
                </a14:m>
                <a:endParaRPr lang="en-US" dirty="0"/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 smtClean="0"/>
                  <a:t>Tracks </a:t>
                </a:r>
                <a:r>
                  <a:rPr lang="en-US" dirty="0"/>
                  <a:t>interruptions greater than 5 </a:t>
                </a:r>
                <a:r>
                  <a:rPr lang="en-US" dirty="0" smtClean="0"/>
                  <a:t>minutes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 smtClean="0"/>
                  <a:t>Average Outage Duration For Every Customer</a:t>
                </a:r>
              </a:p>
              <a:p>
                <a:pPr marL="0" lvl="1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endParaRPr lang="en-US" dirty="0"/>
              </a:p>
              <a:p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0980" y="1066800"/>
                <a:ext cx="8884920" cy="1981200"/>
              </a:xfrm>
              <a:blipFill rotWithShape="1">
                <a:blip r:embed="rId2"/>
                <a:stretch>
                  <a:fillRect t="-6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2438400"/>
            <a:ext cx="4114800" cy="4343400"/>
          </a:xfrm>
          <a:prstGeom prst="rect">
            <a:avLst/>
          </a:prstGeom>
        </p:spPr>
        <p:txBody>
          <a:bodyPr vert="horz" lIns="18288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b="1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1pPr>
            <a:lvl2pPr marL="171450" indent="-1714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2pPr>
            <a:lvl3pPr marL="341313" indent="-169863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9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3pPr>
            <a:lvl4pPr marL="5127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4pPr>
            <a:lvl5pPr marL="741363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600"/>
              </a:spcAft>
              <a:buFont typeface="Arial"/>
              <a:buNone/>
            </a:pPr>
            <a:endParaRPr lang="en-US" dirty="0"/>
          </a:p>
          <a:p>
            <a:r>
              <a:rPr lang="en-US" sz="1900" dirty="0" smtClean="0"/>
              <a:t>Traditionally: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Driven by the </a:t>
            </a:r>
            <a:r>
              <a:rPr lang="en-US" sz="1700" u="sng" dirty="0"/>
              <a:t>Connectivity Model</a:t>
            </a:r>
            <a:r>
              <a:rPr lang="en-US" sz="1700" dirty="0"/>
              <a:t> </a:t>
            </a:r>
            <a:r>
              <a:rPr lang="en-US" sz="1700" dirty="0" smtClean="0"/>
              <a:t>through </a:t>
            </a:r>
            <a:r>
              <a:rPr lang="en-US" sz="1700" u="sng" dirty="0" smtClean="0"/>
              <a:t>OMS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OMS: OUTAGE MANAGEMENT </a:t>
            </a:r>
            <a:r>
              <a:rPr lang="en-US" sz="1700" dirty="0" smtClean="0"/>
              <a:t>SYSTEM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Tracks </a:t>
            </a:r>
            <a:r>
              <a:rPr lang="en-US" sz="1600" dirty="0"/>
              <a:t>customer, meter, and device reported outages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Can infer other customers affected based on the connectivity model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0" y="2463800"/>
            <a:ext cx="4343400" cy="4343400"/>
          </a:xfrm>
          <a:prstGeom prst="rect">
            <a:avLst/>
          </a:prstGeom>
        </p:spPr>
        <p:txBody>
          <a:bodyPr vert="horz" lIns="182880" tIns="0" rIns="0" bIns="0" rtlCol="0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b="1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1pPr>
            <a:lvl2pPr marL="171450" indent="-1714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2pPr>
            <a:lvl3pPr marL="341313" indent="-169863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9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3pPr>
            <a:lvl4pPr marL="5127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4pPr>
            <a:lvl5pPr marL="741363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600"/>
              </a:spcAft>
              <a:buFont typeface="Arial"/>
              <a:buNone/>
            </a:pPr>
            <a:endParaRPr lang="en-US" dirty="0"/>
          </a:p>
          <a:p>
            <a:r>
              <a:rPr lang="en-US" dirty="0" smtClean="0"/>
              <a:t>With AMS: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AMS/AMI (ADVANCED METERING SYSTEM)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15 minute interval data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u="sng" dirty="0"/>
              <a:t>Average Voltage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u="sng" dirty="0"/>
              <a:t>kWh +/-</a:t>
            </a:r>
          </a:p>
          <a:p>
            <a:pPr lvl="4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Separate channels for consumed and generated energy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u="sng" dirty="0"/>
              <a:t>Status flags</a:t>
            </a:r>
          </a:p>
          <a:p>
            <a:pPr lvl="4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Power Fails and Clock status</a:t>
            </a:r>
          </a:p>
          <a:p>
            <a:pPr lvl="4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How much data in the interval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Unsolicited Power Status Events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u="sng" dirty="0"/>
              <a:t>Last Gasp </a:t>
            </a:r>
            <a:r>
              <a:rPr lang="en-US" dirty="0"/>
              <a:t>(Lost Power)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u="sng" dirty="0"/>
              <a:t>Restoration</a:t>
            </a:r>
            <a:r>
              <a:rPr lang="en-US" dirty="0"/>
              <a:t> (Restored Power)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114800" y="4038600"/>
            <a:ext cx="609600" cy="596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03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Analytics – </a:t>
            </a:r>
            <a:r>
              <a:rPr lang="en-US" dirty="0" smtClean="0"/>
              <a:t>SAIDI: AMS vs OMSR</a:t>
            </a: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9214" y="1025947"/>
            <a:ext cx="7186933" cy="570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7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-1"/>
            <a:ext cx="8961120" cy="1408439"/>
          </a:xfrm>
        </p:spPr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Analytics – Weather Damage Prediction  </a:t>
            </a:r>
            <a:endParaRPr lang="en-US" dirty="0"/>
          </a:p>
        </p:txBody>
      </p:sp>
      <p:pic>
        <p:nvPicPr>
          <p:cNvPr id="5" name="Picture 2" descr="C:\Users\u067\AppData\Local\Microsoft\Windows\Temporary Internet Files\Content.Outlook\G8PXX08Z\Dashboard Screensho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7" t="46456" r="47806" b="5671"/>
          <a:stretch/>
        </p:blipFill>
        <p:spPr bwMode="auto">
          <a:xfrm>
            <a:off x="4267200" y="1143000"/>
            <a:ext cx="4579952" cy="364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23825" y="1066800"/>
            <a:ext cx="4114800" cy="5638800"/>
          </a:xfrm>
          <a:prstGeom prst="rect">
            <a:avLst/>
          </a:prstGeom>
        </p:spPr>
        <p:txBody>
          <a:bodyPr vert="horz" lIns="18288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b="1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1pPr>
            <a:lvl2pPr marL="171450" indent="-1714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2pPr>
            <a:lvl3pPr marL="341313" indent="-169863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9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3pPr>
            <a:lvl4pPr marL="5127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4pPr>
            <a:lvl5pPr marL="741363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 smtClean="0"/>
              <a:t>Data: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Historical </a:t>
            </a:r>
            <a:r>
              <a:rPr lang="en-US" sz="1900" dirty="0"/>
              <a:t>Outage </a:t>
            </a:r>
            <a:r>
              <a:rPr lang="en-US" sz="1900" dirty="0" smtClean="0"/>
              <a:t>Data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Based </a:t>
            </a:r>
            <a:r>
              <a:rPr lang="en-US" sz="1800" dirty="0"/>
              <a:t>on creation time, cause code, device, customer count, and geographic </a:t>
            </a:r>
            <a:r>
              <a:rPr lang="en-US" sz="1800" dirty="0" smtClean="0"/>
              <a:t>location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Historical </a:t>
            </a:r>
            <a:r>
              <a:rPr lang="en-US" sz="1900" dirty="0"/>
              <a:t>Weather </a:t>
            </a:r>
            <a:r>
              <a:rPr lang="en-US" sz="1900" dirty="0" smtClean="0"/>
              <a:t>Data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Weather 4 hourly max, avg. and min based on customer density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Temp, wind chill, wind, wind gust, rain, and </a:t>
            </a:r>
            <a:r>
              <a:rPr lang="en-US" sz="1800" dirty="0" smtClean="0"/>
              <a:t>snow</a:t>
            </a:r>
          </a:p>
          <a:p>
            <a:pPr>
              <a:lnSpc>
                <a:spcPct val="110000"/>
              </a:lnSpc>
            </a:pPr>
            <a:r>
              <a:rPr lang="en-US" sz="1900" dirty="0" smtClean="0"/>
              <a:t>Modeling </a:t>
            </a:r>
            <a:r>
              <a:rPr lang="en-US" sz="1900" dirty="0"/>
              <a:t>Techniques</a:t>
            </a:r>
          </a:p>
          <a:p>
            <a:pPr lvl="1">
              <a:lnSpc>
                <a:spcPct val="110000"/>
              </a:lnSpc>
            </a:pPr>
            <a:r>
              <a:rPr lang="en-US" sz="1900" dirty="0" smtClean="0"/>
              <a:t>SPSS</a:t>
            </a:r>
            <a:endParaRPr lang="en-US" sz="1900" dirty="0"/>
          </a:p>
          <a:p>
            <a:r>
              <a:rPr lang="en-US" sz="1900" dirty="0" smtClean="0"/>
              <a:t>Benefits: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Staging of Resources</a:t>
            </a:r>
            <a:endParaRPr lang="en-US" sz="19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Shorter Restoration Times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36503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-1"/>
            <a:ext cx="8961120" cy="1408439"/>
          </a:xfrm>
        </p:spPr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Analytics – Unauthorized DG Detection</a:t>
            </a:r>
            <a:endParaRPr lang="en-US" dirty="0"/>
          </a:p>
        </p:txBody>
      </p:sp>
      <p:graphicFrame>
        <p:nvGraphicFramePr>
          <p:cNvPr id="6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8341086"/>
              </p:ext>
            </p:extLst>
          </p:nvPr>
        </p:nvGraphicFramePr>
        <p:xfrm>
          <a:off x="609600" y="2514600"/>
          <a:ext cx="8123237" cy="2180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380354"/>
              </p:ext>
            </p:extLst>
          </p:nvPr>
        </p:nvGraphicFramePr>
        <p:xfrm>
          <a:off x="533400" y="4141149"/>
          <a:ext cx="8229600" cy="2461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Right Arrow 7"/>
          <p:cNvSpPr/>
          <p:nvPr/>
        </p:nvSpPr>
        <p:spPr>
          <a:xfrm>
            <a:off x="202223" y="5029200"/>
            <a:ext cx="381000" cy="533400"/>
          </a:xfrm>
          <a:prstGeom prst="rightArrow">
            <a:avLst/>
          </a:prstGeom>
          <a:solidFill>
            <a:srgbClr val="B5BC57"/>
          </a:solidFill>
        </p:spPr>
        <p:style>
          <a:lnRef idx="1">
            <a:schemeClr val="accent4"/>
          </a:lnRef>
          <a:fillRef idx="1003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389374" y="1143000"/>
            <a:ext cx="8275320" cy="1258562"/>
          </a:xfrm>
          <a:prstGeom prst="rect">
            <a:avLst/>
          </a:prstGeom>
        </p:spPr>
        <p:txBody>
          <a:bodyPr vert="horz" lIns="182880" tIns="0" rIns="0" bIns="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b="1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1pPr>
            <a:lvl2pPr marL="171450" indent="-1714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2pPr>
            <a:lvl3pPr marL="341313" indent="-169863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9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3pPr>
            <a:lvl4pPr marL="5127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4pPr>
            <a:lvl5pPr marL="741363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b="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0" dirty="0">
                <a:solidFill>
                  <a:srgbClr val="000000"/>
                </a:solidFill>
              </a:rPr>
              <a:t>Goal is to detect tampering and detection of DG is an ancillary benefit of the effort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0" dirty="0">
                <a:solidFill>
                  <a:srgbClr val="000000"/>
                </a:solidFill>
              </a:rPr>
              <a:t>Manual process with the use of spreadsheets for the data  analysis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79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-1"/>
            <a:ext cx="8961120" cy="1408439"/>
          </a:xfrm>
        </p:spPr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Analytics – OMS Playback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4778"/>
            <a:ext cx="8059256" cy="4690286"/>
          </a:xfrm>
        </p:spPr>
        <p:txBody>
          <a:bodyPr/>
          <a:lstStyle/>
          <a:p>
            <a:r>
              <a:rPr lang="en-US" sz="1900" dirty="0" smtClean="0"/>
              <a:t>Digital Data Twin:</a:t>
            </a:r>
            <a:endParaRPr lang="en-US" sz="19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A replication of all data in </a:t>
            </a:r>
            <a:r>
              <a:rPr lang="en-US" sz="1900" dirty="0" smtClean="0"/>
              <a:t>OMS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Replay events &amp; perform RCAs</a:t>
            </a:r>
            <a:endParaRPr lang="en-US" sz="1800" dirty="0"/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9" r="6666" b="5000"/>
          <a:stretch/>
        </p:blipFill>
        <p:spPr bwMode="auto">
          <a:xfrm>
            <a:off x="304800" y="2362200"/>
            <a:ext cx="6705600" cy="332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69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-1"/>
            <a:ext cx="8961120" cy="1408439"/>
          </a:xfrm>
        </p:spPr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Analytics – Cold Load Pickup Prediction</a:t>
            </a:r>
            <a:endParaRPr lang="en-US" dirty="0"/>
          </a:p>
        </p:txBody>
      </p:sp>
      <p:pic>
        <p:nvPicPr>
          <p:cNvPr id="4" name="Google Shape;11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9857" y="3758540"/>
            <a:ext cx="7550376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939140"/>
            <a:ext cx="8458200" cy="2819400"/>
          </a:xfrm>
          <a:prstGeom prst="rect">
            <a:avLst/>
          </a:prstGeom>
        </p:spPr>
        <p:txBody>
          <a:bodyPr vert="horz" lIns="182880" tIns="0" rIns="0" bIns="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b="1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1pPr>
            <a:lvl2pPr marL="171450" indent="-1714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2pPr>
            <a:lvl3pPr marL="341313" indent="-169863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9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3pPr>
            <a:lvl4pPr marL="5127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4pPr>
            <a:lvl5pPr marL="741363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 smtClean="0"/>
              <a:t>Cold Load Pick Up: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When a typical load has been without supply for a period of time (hours) it loses its diversity. When power is restored the load is higher than </a:t>
            </a:r>
            <a:r>
              <a:rPr lang="en-US" sz="1700" dirty="0" smtClean="0"/>
              <a:t>usual.</a:t>
            </a:r>
          </a:p>
          <a:p>
            <a:r>
              <a:rPr lang="en-US" sz="1900" dirty="0" smtClean="0"/>
              <a:t>Data &amp; Relationship: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Ambient Temperature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Time </a:t>
            </a:r>
            <a:r>
              <a:rPr lang="en-US" sz="1700" dirty="0"/>
              <a:t>of </a:t>
            </a:r>
            <a:r>
              <a:rPr lang="en-US" sz="1700" dirty="0" smtClean="0"/>
              <a:t>day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Season </a:t>
            </a:r>
            <a:r>
              <a:rPr lang="en-US" sz="1700" dirty="0"/>
              <a:t>– Summer or </a:t>
            </a:r>
            <a:r>
              <a:rPr lang="en-US" sz="1700" dirty="0" smtClean="0"/>
              <a:t>Winter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Outage </a:t>
            </a:r>
            <a:r>
              <a:rPr lang="en-US" sz="1700" dirty="0"/>
              <a:t>Duration – 30 minutes vs 4 </a:t>
            </a:r>
            <a:r>
              <a:rPr lang="en-US" sz="1700" dirty="0" smtClean="0"/>
              <a:t>hours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Type </a:t>
            </a:r>
            <a:r>
              <a:rPr lang="en-US" sz="1700" dirty="0"/>
              <a:t>of Load – Residential, Non-Residential and Commercial/Industrial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9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-1"/>
            <a:ext cx="8961120" cy="1408439"/>
          </a:xfrm>
        </p:spPr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Analytics – Aerial Imagery Object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990600"/>
            <a:ext cx="4846320" cy="5108124"/>
          </a:xfrm>
        </p:spPr>
        <p:txBody>
          <a:bodyPr>
            <a:normAutofit lnSpcReduction="10000"/>
          </a:bodyPr>
          <a:lstStyle/>
          <a:p>
            <a:r>
              <a:rPr lang="en-US" sz="1900" dirty="0" smtClean="0"/>
              <a:t>Proposed Use Cases:</a:t>
            </a:r>
            <a:endParaRPr lang="en-US" sz="19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Post Storm Damage Assessment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Seasonal Wildfire Risk Assessment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Seasonal Structure Erosion Assessment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Post Storm Flood Detection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Annual Easement Intrusion Detection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700" dirty="0"/>
          </a:p>
          <a:p>
            <a:r>
              <a:rPr lang="en-US" sz="1900" dirty="0" smtClean="0"/>
              <a:t>Software:</a:t>
            </a:r>
            <a:endParaRPr lang="en-US" sz="19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Microsoft Azure Custom Vision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Working near the Cloud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700" dirty="0"/>
          </a:p>
          <a:p>
            <a:r>
              <a:rPr lang="en-US" sz="1900" dirty="0" smtClean="0"/>
              <a:t>Image Sources:</a:t>
            </a:r>
            <a:endParaRPr lang="en-US" sz="19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University of Texas</a:t>
            </a:r>
            <a:endParaRPr lang="en-US" sz="17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SkySat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Oncor Transmission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Google Earth </a:t>
            </a:r>
            <a:endParaRPr lang="en-US" sz="1700" dirty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7" t="34680" r="45238" b="13300"/>
          <a:stretch/>
        </p:blipFill>
        <p:spPr bwMode="auto">
          <a:xfrm>
            <a:off x="5352143" y="1219200"/>
            <a:ext cx="2770524" cy="340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5" t="19556" r="17746" b="65902"/>
          <a:stretch/>
        </p:blipFill>
        <p:spPr bwMode="auto">
          <a:xfrm>
            <a:off x="7162800" y="3505200"/>
            <a:ext cx="1428751" cy="952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4506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Analytics – Aerial Imagery </a:t>
            </a:r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9064" r="2063" b="4105"/>
          <a:stretch/>
        </p:blipFill>
        <p:spPr bwMode="auto">
          <a:xfrm>
            <a:off x="228600" y="1066800"/>
            <a:ext cx="8655038" cy="543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4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Analytics – Aerial Imagery Object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5" t="24696" r="33334" b="16453"/>
          <a:stretch/>
        </p:blipFill>
        <p:spPr bwMode="auto">
          <a:xfrm>
            <a:off x="609600" y="1447800"/>
            <a:ext cx="7278914" cy="494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t="27586" r="72569" b="53104"/>
          <a:stretch/>
        </p:blipFill>
        <p:spPr bwMode="auto">
          <a:xfrm>
            <a:off x="2451100" y="4038600"/>
            <a:ext cx="2565400" cy="2133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3" t="46207" r="55625" b="37931"/>
          <a:stretch/>
        </p:blipFill>
        <p:spPr bwMode="auto">
          <a:xfrm>
            <a:off x="2819400" y="4229100"/>
            <a:ext cx="1333500" cy="1752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47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Operation </a:t>
            </a:r>
            <a:r>
              <a:rPr lang="en-US" dirty="0" smtClean="0"/>
              <a:t>Centers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Agenda: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DOC Operations of Today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Data Analytics at the DOCs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457574"/>
            <a:ext cx="625792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data mining cell phone oil pump clip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6" descr="Image result for data mining cell phone oil pump clip 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1" name="Picture 7" descr="C:\Users\uf23\Desktop\20170506_FBD001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3840280" cy="216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3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-1"/>
            <a:ext cx="8961120" cy="1408439"/>
          </a:xfrm>
        </p:spPr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Analytics – Aerial Imagery Object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990600"/>
            <a:ext cx="4465320" cy="51081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900" dirty="0" smtClean="0"/>
              <a:t>Image Type &amp; Quality </a:t>
            </a:r>
            <a:endParaRPr lang="en-US" sz="1700" dirty="0" smtClean="0"/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Satellite (1 meter per pixel)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Refresh Rate: 2x a day - Once a quarter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Fixed Wing &amp; Drone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Altitude &amp; Angle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Turn Around: 3-5 days 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9" t="18965" r="41666" b="41092"/>
          <a:stretch/>
        </p:blipFill>
        <p:spPr bwMode="auto">
          <a:xfrm>
            <a:off x="4495800" y="685800"/>
            <a:ext cx="4533998" cy="25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3600450" cy="265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8" t="23276" r="10208" b="20344"/>
          <a:stretch/>
        </p:blipFill>
        <p:spPr bwMode="auto">
          <a:xfrm>
            <a:off x="4470400" y="3592570"/>
            <a:ext cx="4144861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1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-1"/>
            <a:ext cx="8961120" cy="1408439"/>
          </a:xfrm>
        </p:spPr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Analytics – Aerial Imagery Object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990600"/>
            <a:ext cx="8199120" cy="51081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900" dirty="0" smtClean="0"/>
              <a:t>Azure Custom Vision - Cloud Based Program</a:t>
            </a:r>
            <a:endParaRPr lang="en-US" sz="1700" dirty="0" smtClean="0"/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Oncor ARB (Architect Review Board) has approved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Images from source to Custom Vision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Download trained model via Docker container to run on prem.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en-US" sz="1700" dirty="0" smtClean="0"/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en-US" sz="1700" dirty="0" smtClean="0"/>
          </a:p>
        </p:txBody>
      </p:sp>
    </p:spTree>
    <p:extLst>
      <p:ext uri="{BB962C8B-B14F-4D97-AF65-F5344CB8AC3E}">
        <p14:creationId xmlns:p14="http://schemas.microsoft.com/office/powerpoint/2010/main" val="117992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or Comments? </a:t>
            </a:r>
            <a:endParaRPr lang="en-US" dirty="0"/>
          </a:p>
        </p:txBody>
      </p:sp>
      <p:pic>
        <p:nvPicPr>
          <p:cNvPr id="4" name="Picture 7" descr="C:\Users\uf23\Desktop\20170506_FBD001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638800" cy="317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14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Operation </a:t>
            </a:r>
            <a:r>
              <a:rPr lang="en-US" dirty="0" smtClean="0"/>
              <a:t>Centers – Historically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Outages reported via phone calls</a:t>
            </a:r>
          </a:p>
          <a:p>
            <a:r>
              <a:rPr lang="en-US" dirty="0" smtClean="0"/>
              <a:t>Paper maps &amp; one lines</a:t>
            </a:r>
          </a:p>
          <a:p>
            <a:r>
              <a:rPr lang="en-US" dirty="0" smtClean="0"/>
              <a:t>Paper event tickets</a:t>
            </a:r>
          </a:p>
          <a:p>
            <a:r>
              <a:rPr lang="en-US" dirty="0" smtClean="0"/>
              <a:t>Experience &amp; gut feel to determine load</a:t>
            </a:r>
          </a:p>
          <a:p>
            <a:r>
              <a:rPr lang="en-US" dirty="0" smtClean="0"/>
              <a:t>Priority switching to find faults</a:t>
            </a:r>
          </a:p>
          <a:p>
            <a:endParaRPr lang="en-US" dirty="0"/>
          </a:p>
        </p:txBody>
      </p:sp>
      <p:pic>
        <p:nvPicPr>
          <p:cNvPr id="6146" name="Picture 2" descr="Image result for phone call clip art im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6680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clipart images archit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76675"/>
            <a:ext cx="1064079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576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47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Operation </a:t>
            </a:r>
            <a:r>
              <a:rPr lang="en-US" dirty="0" smtClean="0"/>
              <a:t>Centers – Presently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066800"/>
            <a:ext cx="8059256" cy="5031924"/>
          </a:xfrm>
        </p:spPr>
        <p:txBody>
          <a:bodyPr/>
          <a:lstStyle/>
          <a:p>
            <a:r>
              <a:rPr lang="en-US" dirty="0" smtClean="0"/>
              <a:t>Outages reported from AMS, SCADA, Text Messages, Calls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OMS (Outage Management System) maps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Tracking of trucks &amp; resources</a:t>
            </a:r>
            <a:endParaRPr lang="en-US" sz="18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Electronic tickets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Real time SCADA load readings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Calculated load readings on EVERY device in OMS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Fault Maps from CYME &amp; Fault Locating (FLOC)</a:t>
            </a:r>
          </a:p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 smtClean="0"/>
              <a:t>Data Analytics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Predicting weather damage, overloads, equipment failures</a:t>
            </a:r>
            <a:endParaRPr lang="en-US" sz="18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Monitoring power quality, construction projects, and creating contingency plans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Creating helpful tools for the operators &amp; districts</a:t>
            </a:r>
            <a:endParaRPr lang="en-US" sz="1800" dirty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200" b="1" dirty="0"/>
          </a:p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endParaRPr lang="en-US" dirty="0" smtClean="0"/>
          </a:p>
        </p:txBody>
      </p:sp>
      <p:pic>
        <p:nvPicPr>
          <p:cNvPr id="9218" name="Picture 2" descr="See the source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7"/>
          <a:stretch/>
        </p:blipFill>
        <p:spPr bwMode="auto">
          <a:xfrm>
            <a:off x="7010400" y="2133600"/>
            <a:ext cx="1554161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6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Operation </a:t>
            </a:r>
            <a:r>
              <a:rPr lang="en-US" dirty="0" smtClean="0"/>
              <a:t>Centers – AMS &amp; SCADA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914400"/>
            <a:ext cx="8059256" cy="22491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AMS DATA</a:t>
            </a:r>
            <a:endParaRPr lang="en-US" dirty="0"/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Approx. 40TB daily (3.6 Million Meters)</a:t>
            </a:r>
            <a:endParaRPr lang="en-US" sz="18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15 minute intervals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Transmitted to OMS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Stored in Oncor’s Enterprise Data Warehouse (EDW)</a:t>
            </a:r>
          </a:p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3124200"/>
            <a:ext cx="8059256" cy="2249162"/>
          </a:xfrm>
          <a:prstGeom prst="rect">
            <a:avLst/>
          </a:prstGeom>
        </p:spPr>
        <p:txBody>
          <a:bodyPr vert="horz" lIns="18288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b="1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1pPr>
            <a:lvl2pPr marL="171450" indent="-1714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2pPr>
            <a:lvl3pPr marL="341313" indent="-169863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9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3pPr>
            <a:lvl4pPr marL="5127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4pPr>
            <a:lvl5pPr marL="741363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rgbClr val="717073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 smtClean="0"/>
              <a:t>SCADA DATA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Station RTUs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Approx. 5-10 second intervals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Transmitted to TMS &amp; OMS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Stored in Oncor’s Enterprise Data Warehouse (EDW)</a:t>
            </a:r>
          </a:p>
          <a:p>
            <a:pPr marL="0" lvl="1" indent="0">
              <a:spcBef>
                <a:spcPts val="0"/>
              </a:spcBef>
              <a:spcAft>
                <a:spcPts val="600"/>
              </a:spcAft>
              <a:buFont typeface="Arial"/>
              <a:buNone/>
            </a:pPr>
            <a:endParaRPr lang="en-US" sz="1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66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4724400" y="4677489"/>
            <a:ext cx="4419600" cy="21805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878" y="0"/>
            <a:ext cx="8816975" cy="369332"/>
          </a:xfrm>
        </p:spPr>
        <p:txBody>
          <a:bodyPr/>
          <a:lstStyle/>
          <a:p>
            <a:r>
              <a:rPr lang="en-US" dirty="0"/>
              <a:t>Distribution Operation Centers – AMS &amp; SCADA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686626" y="2731325"/>
            <a:ext cx="1916854" cy="3618299"/>
            <a:chOff x="3686626" y="2731325"/>
            <a:chExt cx="1916854" cy="3618299"/>
          </a:xfrm>
        </p:grpSpPr>
        <p:sp>
          <p:nvSpPr>
            <p:cNvPr id="7" name="Cloud 6"/>
            <p:cNvSpPr/>
            <p:nvPr/>
          </p:nvSpPr>
          <p:spPr bwMode="auto">
            <a:xfrm>
              <a:off x="3686626" y="5175917"/>
              <a:ext cx="1655479" cy="1173707"/>
            </a:xfrm>
            <a:prstGeom prst="cloud">
              <a:avLst/>
            </a:prstGeom>
            <a:solidFill>
              <a:srgbClr val="FFFF99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Distributed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Automation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-106" charset="0"/>
                <a:ea typeface="Osaka" pitchFamily="-106" charset="-128"/>
                <a:cs typeface="Osaka" pitchFamily="-106" charset="-128"/>
              </a:endParaRPr>
            </a:p>
          </p:txBody>
        </p:sp>
        <p:sp>
          <p:nvSpPr>
            <p:cNvPr id="16" name="Flowchart: Process 15"/>
            <p:cNvSpPr/>
            <p:nvPr/>
          </p:nvSpPr>
          <p:spPr bwMode="auto">
            <a:xfrm>
              <a:off x="3821033" y="2731325"/>
              <a:ext cx="1376150" cy="1622310"/>
            </a:xfrm>
            <a:prstGeom prst="flowChartProcess">
              <a:avLst/>
            </a:prstGeom>
            <a:solidFill>
              <a:srgbClr val="FFFF99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DMS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Spectrum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-106" charset="0"/>
                <a:ea typeface="Osaka" pitchFamily="-106" charset="-128"/>
                <a:cs typeface="Osaka" pitchFamily="-106" charset="-128"/>
              </a:endParaRPr>
            </a:p>
          </p:txBody>
        </p:sp>
        <p:cxnSp>
          <p:nvCxnSpPr>
            <p:cNvPr id="20" name="Elbow Connector 19"/>
            <p:cNvCxnSpPr>
              <a:stCxn id="7" idx="3"/>
              <a:endCxn id="16" idx="2"/>
            </p:cNvCxnSpPr>
            <p:nvPr/>
          </p:nvCxnSpPr>
          <p:spPr bwMode="auto">
            <a:xfrm rot="16200000" flipV="1">
              <a:off x="4067042" y="4795701"/>
              <a:ext cx="889390" cy="5258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Elbow Connector 25"/>
            <p:cNvCxnSpPr>
              <a:stCxn id="16" idx="3"/>
            </p:cNvCxnSpPr>
            <p:nvPr/>
          </p:nvCxnSpPr>
          <p:spPr bwMode="auto">
            <a:xfrm flipV="1">
              <a:off x="5197183" y="3541594"/>
              <a:ext cx="406297" cy="886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0" name="Group 39"/>
          <p:cNvGrpSpPr/>
          <p:nvPr/>
        </p:nvGrpSpPr>
        <p:grpSpPr>
          <a:xfrm>
            <a:off x="5437980" y="3991401"/>
            <a:ext cx="1594596" cy="2009637"/>
            <a:chOff x="5471887" y="4339987"/>
            <a:chExt cx="1594596" cy="2009637"/>
          </a:xfrm>
        </p:grpSpPr>
        <p:sp>
          <p:nvSpPr>
            <p:cNvPr id="8" name="Cloud 7"/>
            <p:cNvSpPr/>
            <p:nvPr/>
          </p:nvSpPr>
          <p:spPr bwMode="auto">
            <a:xfrm>
              <a:off x="5471887" y="5175917"/>
              <a:ext cx="1594596" cy="1173707"/>
            </a:xfrm>
            <a:prstGeom prst="cloud">
              <a:avLst/>
            </a:prstGeom>
            <a:solidFill>
              <a:srgbClr val="D0675C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Advanced</a:t>
              </a:r>
              <a:br>
                <a:rPr lang="en-US" dirty="0" smtClean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</a:br>
              <a:r>
                <a:rPr lang="en-US" dirty="0" smtClean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Meter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System</a:t>
              </a:r>
              <a:endParaRPr kumimoji="0" lang="en-US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-106" charset="0"/>
                <a:ea typeface="Osaka" pitchFamily="-106" charset="-128"/>
                <a:cs typeface="Osaka" pitchFamily="-106" charset="-128"/>
              </a:endParaRPr>
            </a:p>
          </p:txBody>
        </p:sp>
        <p:cxnSp>
          <p:nvCxnSpPr>
            <p:cNvPr id="35" name="Elbow Connector 34"/>
            <p:cNvCxnSpPr>
              <a:stCxn id="8" idx="3"/>
              <a:endCxn id="17" idx="2"/>
            </p:cNvCxnSpPr>
            <p:nvPr/>
          </p:nvCxnSpPr>
          <p:spPr bwMode="auto">
            <a:xfrm rot="16200000" flipV="1">
              <a:off x="5814337" y="4788177"/>
              <a:ext cx="903038" cy="6658"/>
            </a:xfrm>
            <a:prstGeom prst="bentConnector3">
              <a:avLst>
                <a:gd name="adj1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6950602" y="671008"/>
            <a:ext cx="2073035" cy="6049385"/>
            <a:chOff x="6950602" y="671008"/>
            <a:chExt cx="2073035" cy="6049385"/>
          </a:xfrm>
        </p:grpSpPr>
        <p:sp>
          <p:nvSpPr>
            <p:cNvPr id="9" name="Flowchart: Magnetic Disk 8"/>
            <p:cNvSpPr/>
            <p:nvPr/>
          </p:nvSpPr>
          <p:spPr bwMode="auto">
            <a:xfrm>
              <a:off x="7604942" y="1783301"/>
              <a:ext cx="1105469" cy="928047"/>
            </a:xfrm>
            <a:prstGeom prst="flowChartMagneticDisk">
              <a:avLst/>
            </a:prstGeom>
            <a:solidFill>
              <a:srgbClr val="D0675C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DIS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-106" charset="0"/>
                <a:ea typeface="Osaka" pitchFamily="-106" charset="-128"/>
                <a:cs typeface="Osaka" pitchFamily="-106" charset="-128"/>
              </a:endParaRPr>
            </a:p>
          </p:txBody>
        </p:sp>
        <p:sp>
          <p:nvSpPr>
            <p:cNvPr id="10" name="Flowchart: Magnetic Disk 9"/>
            <p:cNvSpPr/>
            <p:nvPr/>
          </p:nvSpPr>
          <p:spPr bwMode="auto">
            <a:xfrm>
              <a:off x="7604942" y="2895594"/>
              <a:ext cx="1105469" cy="928047"/>
            </a:xfrm>
            <a:prstGeom prst="flowChartMagneticDisk">
              <a:avLst/>
            </a:prstGeom>
            <a:solidFill>
              <a:srgbClr val="D0675C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CC&amp;B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-106" charset="0"/>
                <a:ea typeface="Osaka" pitchFamily="-106" charset="-128"/>
                <a:cs typeface="Osaka" pitchFamily="-106" charset="-128"/>
              </a:endParaRPr>
            </a:p>
          </p:txBody>
        </p:sp>
        <p:sp>
          <p:nvSpPr>
            <p:cNvPr id="11" name="Flowchart: Magnetic Disk 10"/>
            <p:cNvSpPr/>
            <p:nvPr/>
          </p:nvSpPr>
          <p:spPr bwMode="auto">
            <a:xfrm>
              <a:off x="7604942" y="671008"/>
              <a:ext cx="1105469" cy="928047"/>
            </a:xfrm>
            <a:prstGeom prst="flowChartMagneticDisk">
              <a:avLst/>
            </a:prstGeom>
            <a:solidFill>
              <a:srgbClr val="D0675C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Smart </a:t>
              </a:r>
              <a:r>
                <a:rPr lang="en-US" dirty="0" smtClean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Grid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Reports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-106" charset="0"/>
                <a:ea typeface="Osaka" pitchFamily="-106" charset="-128"/>
                <a:cs typeface="Osaka" pitchFamily="-106" charset="-128"/>
              </a:endParaRPr>
            </a:p>
          </p:txBody>
        </p:sp>
        <p:cxnSp>
          <p:nvCxnSpPr>
            <p:cNvPr id="46" name="Elbow Connector 45"/>
            <p:cNvCxnSpPr>
              <a:stCxn id="17" idx="3"/>
              <a:endCxn id="11" idx="2"/>
            </p:cNvCxnSpPr>
            <p:nvPr/>
          </p:nvCxnSpPr>
          <p:spPr bwMode="auto">
            <a:xfrm flipV="1">
              <a:off x="6950602" y="1135032"/>
              <a:ext cx="654340" cy="2406562"/>
            </a:xfrm>
            <a:prstGeom prst="bentConnector3">
              <a:avLst>
                <a:gd name="adj1" fmla="val 50000"/>
              </a:avLst>
            </a:prstGeom>
            <a:solidFill>
              <a:srgbClr val="99FF99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Elbow Connector 46"/>
            <p:cNvCxnSpPr>
              <a:stCxn id="17" idx="3"/>
              <a:endCxn id="9" idx="2"/>
            </p:cNvCxnSpPr>
            <p:nvPr/>
          </p:nvCxnSpPr>
          <p:spPr bwMode="auto">
            <a:xfrm flipV="1">
              <a:off x="6950602" y="2247325"/>
              <a:ext cx="654340" cy="1294269"/>
            </a:xfrm>
            <a:prstGeom prst="bentConnector3">
              <a:avLst>
                <a:gd name="adj1" fmla="val 50000"/>
              </a:avLst>
            </a:prstGeom>
            <a:solidFill>
              <a:srgbClr val="99FF99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Elbow Connector 49"/>
            <p:cNvCxnSpPr>
              <a:stCxn id="17" idx="3"/>
              <a:endCxn id="10" idx="2"/>
            </p:cNvCxnSpPr>
            <p:nvPr/>
          </p:nvCxnSpPr>
          <p:spPr bwMode="auto">
            <a:xfrm flipV="1">
              <a:off x="6950602" y="3359618"/>
              <a:ext cx="654340" cy="181976"/>
            </a:xfrm>
            <a:prstGeom prst="bentConnector3">
              <a:avLst>
                <a:gd name="adj1" fmla="val 50000"/>
              </a:avLst>
            </a:prstGeom>
            <a:solidFill>
              <a:srgbClr val="99FF99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" name="Cloud 62"/>
            <p:cNvSpPr/>
            <p:nvPr/>
          </p:nvSpPr>
          <p:spPr bwMode="auto">
            <a:xfrm>
              <a:off x="7489371" y="5546686"/>
              <a:ext cx="1534266" cy="1173707"/>
            </a:xfrm>
            <a:prstGeom prst="cloud">
              <a:avLst/>
            </a:prstGeom>
            <a:solidFill>
              <a:srgbClr val="D0675C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Web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TXT</a:t>
              </a:r>
              <a:endParaRPr kumimoji="0" lang="en-US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-106" charset="0"/>
                <a:ea typeface="Osaka" pitchFamily="-106" charset="-128"/>
                <a:cs typeface="Osaka" pitchFamily="-106" charset="-128"/>
              </a:endParaRPr>
            </a:p>
          </p:txBody>
        </p:sp>
        <p:sp>
          <p:nvSpPr>
            <p:cNvPr id="64" name="Flowchart: Alternate Process 63"/>
            <p:cNvSpPr/>
            <p:nvPr/>
          </p:nvSpPr>
          <p:spPr bwMode="auto">
            <a:xfrm>
              <a:off x="7602671" y="4162566"/>
              <a:ext cx="1296538" cy="709684"/>
            </a:xfrm>
            <a:prstGeom prst="flowChartAlternateProcess">
              <a:avLst/>
            </a:prstGeom>
            <a:solidFill>
              <a:srgbClr val="D0675C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Kubra</a:t>
              </a:r>
            </a:p>
            <a:p>
              <a:pPr algn="ctr"/>
              <a:r>
                <a:rPr kumimoji="0" lang="en-US" sz="16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(iFactor)</a:t>
              </a:r>
            </a:p>
          </p:txBody>
        </p:sp>
        <p:cxnSp>
          <p:nvCxnSpPr>
            <p:cNvPr id="65" name="Elbow Connector 64"/>
            <p:cNvCxnSpPr>
              <a:stCxn id="64" idx="1"/>
              <a:endCxn id="17" idx="3"/>
            </p:cNvCxnSpPr>
            <p:nvPr/>
          </p:nvCxnSpPr>
          <p:spPr bwMode="auto">
            <a:xfrm rot="10800000">
              <a:off x="6950603" y="3541594"/>
              <a:ext cx="652069" cy="975814"/>
            </a:xfrm>
            <a:prstGeom prst="bentConnector3">
              <a:avLst>
                <a:gd name="adj1" fmla="val 50000"/>
              </a:avLst>
            </a:prstGeom>
            <a:solidFill>
              <a:srgbClr val="99FF99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Elbow Connector 70"/>
            <p:cNvCxnSpPr>
              <a:stCxn id="63" idx="3"/>
              <a:endCxn id="64" idx="2"/>
            </p:cNvCxnSpPr>
            <p:nvPr/>
          </p:nvCxnSpPr>
          <p:spPr bwMode="auto">
            <a:xfrm rot="16200000" flipV="1">
              <a:off x="7882950" y="5240240"/>
              <a:ext cx="741544" cy="5564"/>
            </a:xfrm>
            <a:prstGeom prst="bentConnector3">
              <a:avLst>
                <a:gd name="adj1" fmla="val 50000"/>
              </a:avLst>
            </a:prstGeom>
            <a:solidFill>
              <a:srgbClr val="99FF99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1828798" y="859809"/>
            <a:ext cx="1718949" cy="5141229"/>
            <a:chOff x="1828798" y="859809"/>
            <a:chExt cx="1718949" cy="5141229"/>
          </a:xfrm>
        </p:grpSpPr>
        <p:sp>
          <p:nvSpPr>
            <p:cNvPr id="5" name="Cloud 4"/>
            <p:cNvSpPr/>
            <p:nvPr/>
          </p:nvSpPr>
          <p:spPr bwMode="auto">
            <a:xfrm>
              <a:off x="1828798" y="4827331"/>
              <a:ext cx="1718949" cy="1173707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Remote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Terminal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Units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-106" charset="0"/>
                <a:ea typeface="Osaka" pitchFamily="-106" charset="-128"/>
                <a:cs typeface="Osaka" pitchFamily="-106" charset="-128"/>
              </a:endParaRPr>
            </a:p>
          </p:txBody>
        </p:sp>
        <p:sp>
          <p:nvSpPr>
            <p:cNvPr id="12" name="Frame 11"/>
            <p:cNvSpPr/>
            <p:nvPr/>
          </p:nvSpPr>
          <p:spPr bwMode="auto">
            <a:xfrm>
              <a:off x="1862344" y="859809"/>
              <a:ext cx="1651380" cy="818866"/>
            </a:xfrm>
            <a:prstGeom prst="fram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TMS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Workstations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-106" charset="0"/>
                <a:ea typeface="Osaka" pitchFamily="-106" charset="-128"/>
                <a:cs typeface="Osaka" pitchFamily="-106" charset="-128"/>
              </a:endParaRPr>
            </a:p>
          </p:txBody>
        </p:sp>
        <p:sp>
          <p:nvSpPr>
            <p:cNvPr id="15" name="Flowchart: Process 14"/>
            <p:cNvSpPr/>
            <p:nvPr/>
          </p:nvSpPr>
          <p:spPr bwMode="auto">
            <a:xfrm>
              <a:off x="1998829" y="2743201"/>
              <a:ext cx="1376150" cy="1621808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TMS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Spectrum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-106" charset="0"/>
                <a:ea typeface="Osaka" pitchFamily="-106" charset="-128"/>
                <a:cs typeface="Osaka" pitchFamily="-106" charset="-128"/>
              </a:endParaRPr>
            </a:p>
          </p:txBody>
        </p:sp>
        <p:cxnSp>
          <p:nvCxnSpPr>
            <p:cNvPr id="19" name="Elbow Connector 18"/>
            <p:cNvCxnSpPr>
              <a:stCxn id="5" idx="3"/>
              <a:endCxn id="15" idx="2"/>
            </p:cNvCxnSpPr>
            <p:nvPr/>
          </p:nvCxnSpPr>
          <p:spPr bwMode="auto">
            <a:xfrm rot="16200000" flipV="1">
              <a:off x="2422874" y="4629039"/>
              <a:ext cx="529430" cy="1369"/>
            </a:xfrm>
            <a:prstGeom prst="bentConnector3">
              <a:avLst>
                <a:gd name="adj1" fmla="val 50000"/>
              </a:avLst>
            </a:prstGeom>
            <a:solidFill>
              <a:srgbClr val="CC99FF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Elbow Connector 22"/>
            <p:cNvCxnSpPr>
              <a:stCxn id="15" idx="0"/>
              <a:endCxn id="12" idx="2"/>
            </p:cNvCxnSpPr>
            <p:nvPr/>
          </p:nvCxnSpPr>
          <p:spPr bwMode="auto">
            <a:xfrm rot="5400000" flipH="1" flipV="1">
              <a:off x="2155206" y="2210373"/>
              <a:ext cx="1064526" cy="1130"/>
            </a:xfrm>
            <a:prstGeom prst="bentConnector3">
              <a:avLst>
                <a:gd name="adj1" fmla="val 50000"/>
              </a:avLst>
            </a:prstGeom>
            <a:solidFill>
              <a:srgbClr val="CC99FF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2939752" y="834788"/>
            <a:ext cx="4149608" cy="3505199"/>
            <a:chOff x="2939752" y="834788"/>
            <a:chExt cx="4149608" cy="3505199"/>
          </a:xfrm>
        </p:grpSpPr>
        <p:sp>
          <p:nvSpPr>
            <p:cNvPr id="13" name="Frame 12"/>
            <p:cNvSpPr/>
            <p:nvPr/>
          </p:nvSpPr>
          <p:spPr bwMode="auto">
            <a:xfrm>
              <a:off x="3655523" y="848436"/>
              <a:ext cx="1651380" cy="818866"/>
            </a:xfrm>
            <a:prstGeom prst="frame">
              <a:avLst/>
            </a:prstGeom>
            <a:solidFill>
              <a:srgbClr val="FFFF99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DMS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Workstations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-106" charset="0"/>
                <a:ea typeface="Osaka" pitchFamily="-106" charset="-128"/>
                <a:cs typeface="Osaka" pitchFamily="-106" charset="-128"/>
              </a:endParaRPr>
            </a:p>
          </p:txBody>
        </p:sp>
        <p:sp>
          <p:nvSpPr>
            <p:cNvPr id="14" name="Frame 13"/>
            <p:cNvSpPr/>
            <p:nvPr/>
          </p:nvSpPr>
          <p:spPr bwMode="auto">
            <a:xfrm>
              <a:off x="5437980" y="834788"/>
              <a:ext cx="1651380" cy="818866"/>
            </a:xfrm>
            <a:prstGeom prst="frame">
              <a:avLst/>
            </a:prstGeom>
            <a:solidFill>
              <a:srgbClr val="FFFF99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Mobile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Computers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-106" charset="0"/>
                <a:ea typeface="Osaka" pitchFamily="-106" charset="-128"/>
                <a:cs typeface="Osaka" pitchFamily="-106" charset="-128"/>
              </a:endParaRPr>
            </a:p>
          </p:txBody>
        </p:sp>
        <p:sp>
          <p:nvSpPr>
            <p:cNvPr id="17" name="Flowchart: Process 16"/>
            <p:cNvSpPr/>
            <p:nvPr/>
          </p:nvSpPr>
          <p:spPr bwMode="auto">
            <a:xfrm>
              <a:off x="5574452" y="2743200"/>
              <a:ext cx="1376150" cy="1596787"/>
            </a:xfrm>
            <a:prstGeom prst="flowChartProcess">
              <a:avLst/>
            </a:prstGeom>
            <a:solidFill>
              <a:srgbClr val="FFFF99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OMS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In-Service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rgbClr val="000000"/>
                </a:solidFill>
                <a:latin typeface="Arial" pitchFamily="-106" charset="0"/>
                <a:ea typeface="Osaka" pitchFamily="-106" charset="-128"/>
                <a:cs typeface="Osaka" pitchFamily="-106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I/Dispatch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Net/Dispatch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 smtClean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Mobile </a:t>
              </a:r>
              <a:r>
                <a:rPr lang="en-US" sz="1600" b="1" dirty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TC</a:t>
              </a:r>
            </a:p>
          </p:txBody>
        </p:sp>
        <p:cxnSp>
          <p:nvCxnSpPr>
            <p:cNvPr id="29" name="Elbow Connector 28"/>
            <p:cNvCxnSpPr>
              <a:stCxn id="17" idx="0"/>
              <a:endCxn id="13" idx="2"/>
            </p:cNvCxnSpPr>
            <p:nvPr/>
          </p:nvCxnSpPr>
          <p:spPr bwMode="auto">
            <a:xfrm rot="16200000" flipV="1">
              <a:off x="4833921" y="1314594"/>
              <a:ext cx="1075898" cy="1781314"/>
            </a:xfrm>
            <a:prstGeom prst="bentConnector3">
              <a:avLst>
                <a:gd name="adj1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Elbow Connector 31"/>
            <p:cNvCxnSpPr>
              <a:stCxn id="17" idx="0"/>
              <a:endCxn id="14" idx="2"/>
            </p:cNvCxnSpPr>
            <p:nvPr/>
          </p:nvCxnSpPr>
          <p:spPr bwMode="auto">
            <a:xfrm rot="5400000" flipH="1" flipV="1">
              <a:off x="5718325" y="2197856"/>
              <a:ext cx="1089546" cy="1143"/>
            </a:xfrm>
            <a:prstGeom prst="bentConnector3">
              <a:avLst>
                <a:gd name="adj1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Elbow Connector 110"/>
            <p:cNvCxnSpPr/>
            <p:nvPr/>
          </p:nvCxnSpPr>
          <p:spPr bwMode="auto">
            <a:xfrm flipV="1">
              <a:off x="2939752" y="2425700"/>
              <a:ext cx="3041948" cy="317502"/>
            </a:xfrm>
            <a:prstGeom prst="bentConnector3">
              <a:avLst>
                <a:gd name="adj1" fmla="val -517"/>
              </a:avLst>
            </a:prstGeom>
            <a:solidFill>
              <a:srgbClr val="CC99FF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rgbClr val="00B050">
                  <a:alpha val="40000"/>
                </a:srgbClr>
              </a:glow>
            </a:effectLst>
          </p:spPr>
        </p:cxnSp>
        <p:cxnSp>
          <p:nvCxnSpPr>
            <p:cNvPr id="114" name="Elbow Connector 113"/>
            <p:cNvCxnSpPr/>
            <p:nvPr/>
          </p:nvCxnSpPr>
          <p:spPr bwMode="auto">
            <a:xfrm rot="16200000" flipH="1">
              <a:off x="5795194" y="2567755"/>
              <a:ext cx="340260" cy="5349"/>
            </a:xfrm>
            <a:prstGeom prst="bentConnector3">
              <a:avLst>
                <a:gd name="adj1" fmla="val 50000"/>
              </a:avLst>
            </a:prstGeom>
            <a:solidFill>
              <a:srgbClr val="CC99FF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rgbClr val="00B050">
                  <a:alpha val="40000"/>
                </a:srgbClr>
              </a:glow>
            </a:effectLst>
          </p:spPr>
        </p:cxnSp>
      </p:grpSp>
      <p:grpSp>
        <p:nvGrpSpPr>
          <p:cNvPr id="36" name="Group 35"/>
          <p:cNvGrpSpPr/>
          <p:nvPr/>
        </p:nvGrpSpPr>
        <p:grpSpPr>
          <a:xfrm>
            <a:off x="69868" y="838041"/>
            <a:ext cx="1651380" cy="3505200"/>
            <a:chOff x="69868" y="838041"/>
            <a:chExt cx="1651380" cy="3505200"/>
          </a:xfrm>
        </p:grpSpPr>
        <p:sp>
          <p:nvSpPr>
            <p:cNvPr id="55" name="Frame 54"/>
            <p:cNvSpPr/>
            <p:nvPr/>
          </p:nvSpPr>
          <p:spPr bwMode="auto">
            <a:xfrm>
              <a:off x="69868" y="838041"/>
              <a:ext cx="1651380" cy="818866"/>
            </a:xfrm>
            <a:prstGeom prst="frame">
              <a:avLst/>
            </a:prstGeom>
            <a:solidFill>
              <a:srgbClr val="CC99FF"/>
            </a:solidFill>
            <a:ln w="571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OTS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  <a:latin typeface="Arial" pitchFamily="-106" charset="0"/>
                  <a:ea typeface="Osaka" pitchFamily="-106" charset="-128"/>
                  <a:cs typeface="Osaka" pitchFamily="-106" charset="-128"/>
                </a:rPr>
                <a:t>Workstations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-106" charset="0"/>
                <a:ea typeface="Osaka" pitchFamily="-106" charset="-128"/>
                <a:cs typeface="Osaka" pitchFamily="-106" charset="-128"/>
              </a:endParaRPr>
            </a:p>
          </p:txBody>
        </p:sp>
        <p:sp>
          <p:nvSpPr>
            <p:cNvPr id="56" name="Flowchart: Process 55"/>
            <p:cNvSpPr/>
            <p:nvPr/>
          </p:nvSpPr>
          <p:spPr bwMode="auto">
            <a:xfrm>
              <a:off x="206353" y="2721433"/>
              <a:ext cx="1376150" cy="1621808"/>
            </a:xfrm>
            <a:prstGeom prst="flowChartProcess">
              <a:avLst/>
            </a:prstGeom>
            <a:solidFill>
              <a:srgbClr val="CC99FF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OTS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-106" charset="0"/>
                  <a:ea typeface="Osaka" pitchFamily="-106" charset="-128"/>
                  <a:cs typeface="Osaka" pitchFamily="-106" charset="-128"/>
                </a:rPr>
                <a:t>Spectrum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-106" charset="0"/>
                <a:ea typeface="Osaka" pitchFamily="-106" charset="-128"/>
                <a:cs typeface="Osaka" pitchFamily="-106" charset="-128"/>
              </a:endParaRPr>
            </a:p>
          </p:txBody>
        </p:sp>
        <p:cxnSp>
          <p:nvCxnSpPr>
            <p:cNvPr id="58" name="Elbow Connector 57"/>
            <p:cNvCxnSpPr>
              <a:stCxn id="56" idx="0"/>
              <a:endCxn id="55" idx="2"/>
            </p:cNvCxnSpPr>
            <p:nvPr/>
          </p:nvCxnSpPr>
          <p:spPr bwMode="auto">
            <a:xfrm rot="5400000" flipH="1" flipV="1">
              <a:off x="362730" y="2188605"/>
              <a:ext cx="1064526" cy="1130"/>
            </a:xfrm>
            <a:prstGeom prst="bentConnector3">
              <a:avLst>
                <a:gd name="adj1" fmla="val 50000"/>
              </a:avLst>
            </a:prstGeom>
            <a:solidFill>
              <a:srgbClr val="CC99FF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" name="Donut 5"/>
          <p:cNvSpPr/>
          <p:nvPr/>
        </p:nvSpPr>
        <p:spPr>
          <a:xfrm>
            <a:off x="1219200" y="1905000"/>
            <a:ext cx="6385742" cy="4952999"/>
          </a:xfrm>
          <a:prstGeom prst="donut">
            <a:avLst>
              <a:gd name="adj" fmla="val 488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208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Operation </a:t>
            </a:r>
            <a:r>
              <a:rPr lang="en-US" dirty="0" smtClean="0"/>
              <a:t>Centers – OMS  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772400" cy="539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0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Operation </a:t>
            </a:r>
            <a:r>
              <a:rPr lang="en-US" dirty="0" smtClean="0"/>
              <a:t>Centers – OMS 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2880" y="914400"/>
            <a:ext cx="8656320" cy="518432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Features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AMS integration</a:t>
            </a:r>
            <a:endParaRPr lang="en-US" sz="18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Dynamic ETOR calculations</a:t>
            </a:r>
            <a:endParaRPr lang="en-US" sz="18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Event tickets &amp; dispatching</a:t>
            </a:r>
            <a:endParaRPr lang="en-US" sz="18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Fault Locating</a:t>
            </a: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8335967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mission - Business Operations and Services Safety Seminar v1">
  <a:themeElements>
    <a:clrScheme name="Custom 17">
      <a:dk1>
        <a:srgbClr val="860038"/>
      </a:dk1>
      <a:lt1>
        <a:sysClr val="window" lastClr="FFFFFF"/>
      </a:lt1>
      <a:dk2>
        <a:srgbClr val="EF3E42"/>
      </a:dk2>
      <a:lt2>
        <a:srgbClr val="EEECE1"/>
      </a:lt2>
      <a:accent1>
        <a:srgbClr val="007698"/>
      </a:accent1>
      <a:accent2>
        <a:srgbClr val="003D83"/>
      </a:accent2>
      <a:accent3>
        <a:srgbClr val="717073"/>
      </a:accent3>
      <a:accent4>
        <a:srgbClr val="49A942"/>
      </a:accent4>
      <a:accent5>
        <a:srgbClr val="F58025"/>
      </a:accent5>
      <a:accent6>
        <a:srgbClr val="FDB924"/>
      </a:accent6>
      <a:hlink>
        <a:srgbClr val="0000FF"/>
      </a:hlink>
      <a:folHlink>
        <a:srgbClr val="372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FF00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F7D83FEEFAD14DB65719A4A48C2D7C" ma:contentTypeVersion="5" ma:contentTypeDescription="Create a new document." ma:contentTypeScope="" ma:versionID="b9a74387f5df27e07539d869d01f9fc2">
  <xsd:schema xmlns:xsd="http://www.w3.org/2001/XMLSchema" xmlns:xs="http://www.w3.org/2001/XMLSchema" xmlns:p="http://schemas.microsoft.com/office/2006/metadata/properties" xmlns:ns2="f2b11438-95f7-4dd0-88ec-3d26f196356c" xmlns:ns3="059ed39d-7578-4225-8aa3-88d5ba7064e2" targetNamespace="http://schemas.microsoft.com/office/2006/metadata/properties" ma:root="true" ma:fieldsID="b7f3ac1ecf901893d139485e8f3a8596" ns2:_="" ns3:_="">
    <xsd:import namespace="f2b11438-95f7-4dd0-88ec-3d26f196356c"/>
    <xsd:import namespace="059ed39d-7578-4225-8aa3-88d5ba7064e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11438-95f7-4dd0-88ec-3d26f196356c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ed39d-7578-4225-8aa3-88d5ba7064e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2b11438-95f7-4dd0-88ec-3d26f196356c">RMPW2T3Y3MUK-1138632427-528</_dlc_DocId>
    <_dlc_DocIdUrl xmlns="f2b11438-95f7-4dd0-88ec-3d26f196356c">
      <Url>http://intranet.corp.oncor.com/sites/HR/Career_Development/APEX/18/_layouts/15/DocIdRedir.aspx?ID=RMPW2T3Y3MUK-1138632427-528</Url>
      <Description>RMPW2T3Y3MUK-1138632427-528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2C81B6A-60AC-40D4-B0A8-FCB6916C95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11438-95f7-4dd0-88ec-3d26f196356c"/>
    <ds:schemaRef ds:uri="059ed39d-7578-4225-8aa3-88d5ba7064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88AD54-3033-4A9E-8315-840BCAA76E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98C1C6-02C8-4688-89D6-0D2C9FE73CFC}">
  <ds:schemaRefs>
    <ds:schemaRef ds:uri="http://purl.org/dc/dcmitype/"/>
    <ds:schemaRef ds:uri="http://purl.org/dc/terms/"/>
    <ds:schemaRef ds:uri="f2b11438-95f7-4dd0-88ec-3d26f196356c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059ed39d-7578-4225-8aa3-88d5ba7064e2"/>
    <ds:schemaRef ds:uri="http://schemas.microsoft.com/office/infopath/2007/PartnerControls"/>
    <ds:schemaRef ds:uri="http://schemas.openxmlformats.org/package/2006/metadata/core-properties"/>
  </ds:schemaRefs>
</ds:datastoreItem>
</file>

<file path=customXml/itemProps4.xml><?xml version="1.0" encoding="utf-8"?>
<ds:datastoreItem xmlns:ds="http://schemas.openxmlformats.org/officeDocument/2006/customXml" ds:itemID="{F3E809A4-F427-450A-A467-768FCE34DF05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Transmission - Business Operations and Services Safety Seminar v1</Template>
  <TotalTime>11244</TotalTime>
  <Words>1348</Words>
  <Application>Microsoft Office PowerPoint</Application>
  <PresentationFormat>On-screen Show (4:3)</PresentationFormat>
  <Paragraphs>292</Paragraphs>
  <Slides>32</Slides>
  <Notes>6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Transmission - Business Operations and Services Safety Seminar v1</vt:lpstr>
      <vt:lpstr>Distribution Operation Centers – Integrating Technology &amp; Data Analytics </vt:lpstr>
      <vt:lpstr>Distribution Operation Centers  </vt:lpstr>
      <vt:lpstr>Distribution Operation Centers</vt:lpstr>
      <vt:lpstr>Distribution Operation Centers – Historically</vt:lpstr>
      <vt:lpstr>Distribution Operation Centers – Presently </vt:lpstr>
      <vt:lpstr>Distribution Operation Centers – AMS &amp; SCADA</vt:lpstr>
      <vt:lpstr>Distribution Operation Centers – AMS &amp; SCADA</vt:lpstr>
      <vt:lpstr>Distribution Operation Centers – OMS  </vt:lpstr>
      <vt:lpstr>Distribution Operation Centers – OMS  </vt:lpstr>
      <vt:lpstr>Distribution Operation Centers – ETOR</vt:lpstr>
      <vt:lpstr>Distribution Operation Centers – ETOR Public Communication</vt:lpstr>
      <vt:lpstr>Distribution Operation Centers – ETOR</vt:lpstr>
      <vt:lpstr>Distribution Operation Centers – Customer Photos  </vt:lpstr>
      <vt:lpstr>Distribution Operation Centers – Customer Photos  </vt:lpstr>
      <vt:lpstr>Distribution Operation Centers – Customer Photos</vt:lpstr>
      <vt:lpstr>Distribution Operation Centers – Customer Photos</vt:lpstr>
      <vt:lpstr>Distribution Operation Centers – Storms  </vt:lpstr>
      <vt:lpstr>Distribution Operation Centers – Data Analytics  </vt:lpstr>
      <vt:lpstr>Data Analytics – Load Forecasting  </vt:lpstr>
      <vt:lpstr>Data Analytics – Load Forecasting  </vt:lpstr>
      <vt:lpstr>Data Analytics – SAIDI from AMS</vt:lpstr>
      <vt:lpstr>Data Analytics – SAIDI: AMS vs OMSR</vt:lpstr>
      <vt:lpstr>Data Analytics – Weather Damage Prediction  </vt:lpstr>
      <vt:lpstr>Data Analytics – Unauthorized DG Detection</vt:lpstr>
      <vt:lpstr>Data Analytics – OMS Playback</vt:lpstr>
      <vt:lpstr>Data Analytics – Cold Load Pickup Prediction</vt:lpstr>
      <vt:lpstr>Data Analytics – Aerial Imagery Object Recognition</vt:lpstr>
      <vt:lpstr>Data Analytics – Aerial Imagery Machine Learning</vt:lpstr>
      <vt:lpstr>Data Analytics – Aerial Imagery Object Recognition</vt:lpstr>
      <vt:lpstr>Data Analytics – Aerial Imagery Object Recognition</vt:lpstr>
      <vt:lpstr>Data Analytics – Aerial Imagery Object Recognition</vt:lpstr>
      <vt:lpstr>Questions or Comments? </vt:lpstr>
    </vt:vector>
  </TitlesOfParts>
  <Company>EFH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Operations and Services</dc:title>
  <dc:creator>Ellen Buck</dc:creator>
  <cp:lastModifiedBy>Tovar, Matt</cp:lastModifiedBy>
  <cp:revision>195</cp:revision>
  <cp:lastPrinted>2018-12-07T13:52:22Z</cp:lastPrinted>
  <dcterms:created xsi:type="dcterms:W3CDTF">2014-04-25T18:33:02Z</dcterms:created>
  <dcterms:modified xsi:type="dcterms:W3CDTF">2019-02-19T16:42:21Z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c1cef33e-fca8-4bbf-98be-9f10f9847847</vt:lpwstr>
  </property>
  <property fmtid="{D5CDD505-2E9C-101B-9397-08002B2CF9AE}" pid="3" name="ContentTypeId">
    <vt:lpwstr>0x01010017F7D83FEEFAD14DB65719A4A48C2D7C</vt:lpwstr>
  </property>
</Properties>
</file>