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0" r:id="rId4"/>
    <p:sldId id="268" r:id="rId5"/>
    <p:sldId id="267" r:id="rId6"/>
    <p:sldId id="269" r:id="rId7"/>
    <p:sldId id="266" r:id="rId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401"/>
    <a:srgbClr val="A79B0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97" autoAdjust="0"/>
  </p:normalViewPr>
  <p:slideViewPr>
    <p:cSldViewPr>
      <p:cViewPr>
        <p:scale>
          <a:sx n="90" d="100"/>
          <a:sy n="90" d="100"/>
        </p:scale>
        <p:origin x="-816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27DD-8763-4EF9-8D48-88BB7D0E924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5097-74AB-4317-B1BE-83C4A06AF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5CED54-4C69-4030-8D00-81BC27AF4DA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04DCE0-0962-4F89-91EA-C2B30C0F0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8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DCE0-0962-4F89-91EA-C2B30C0F0F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Southeast Michigan</a:t>
            </a:r>
            <a:r>
              <a:rPr lang="en-US" baseline="0" dirty="0" smtClean="0"/>
              <a:t> 2014 project embodies the fundamentals we need to work on:</a:t>
            </a:r>
          </a:p>
          <a:p>
            <a:endParaRPr lang="en-US" baseline="0" dirty="0" smtClean="0"/>
          </a:p>
          <a:p>
            <a:r>
              <a:rPr lang="en-US" dirty="0" smtClean="0"/>
              <a:t>All elements of a connected vehicle system – mobile, field, center.</a:t>
            </a:r>
          </a:p>
          <a:p>
            <a:endParaRPr lang="en-US" dirty="0" smtClean="0"/>
          </a:p>
          <a:p>
            <a:r>
              <a:rPr lang="en-US" dirty="0" smtClean="0"/>
              <a:t>Multiple communication media</a:t>
            </a:r>
            <a:r>
              <a:rPr lang="en-US" baseline="0" dirty="0" smtClean="0"/>
              <a:t> with a common process for assuring trust and protecting confidentiality.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abstraction points to facilitate data flow and aggregation.  A place is provided for multiple application interest groups to connect up and use (and contribute to) the flow.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************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things in the boxes are physical objects.  Lines are information flows</a:t>
            </a:r>
          </a:p>
          <a:p>
            <a:r>
              <a:rPr lang="en-US" baseline="0" dirty="0" smtClean="0"/>
              <a:t>The blue boxes (upper right) are inside the vehicle</a:t>
            </a:r>
          </a:p>
          <a:p>
            <a:r>
              <a:rPr lang="en-US" baseline="0" dirty="0" smtClean="0"/>
              <a:t>Yellow boxes are travelers and their equipment</a:t>
            </a:r>
          </a:p>
          <a:p>
            <a:r>
              <a:rPr lang="en-US" baseline="0" dirty="0" smtClean="0"/>
              <a:t>In the middle (orange and teal) exist at the boundary between moving and fixed elements.  Bridge between wired and wireless</a:t>
            </a:r>
          </a:p>
          <a:p>
            <a:r>
              <a:rPr lang="en-US" baseline="0" dirty="0" smtClean="0"/>
              <a:t>On the left side: fixed infrastructure – they exist somewhere at an IP address.  Data are gathered and aggregated and synthesized</a:t>
            </a:r>
          </a:p>
          <a:p>
            <a:r>
              <a:rPr lang="en-US" baseline="0" dirty="0" smtClean="0"/>
              <a:t>Black oval: facilitate the flow of the fundamental data that all travelers need.</a:t>
            </a:r>
          </a:p>
          <a:p>
            <a:r>
              <a:rPr lang="en-US" baseline="0" dirty="0" smtClean="0"/>
              <a:t>Bottom (dark green): support services for overall concept – to make it all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kind of system that we think could be scaled up to national level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18E64E-9A33-4D5C-BAFD-FD3E918B2F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6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think that there are three things that if done well</a:t>
            </a:r>
            <a:r>
              <a:rPr lang="en-US" baseline="0" dirty="0" smtClean="0"/>
              <a:t> will project connected intelligent transportation systems into the “after” state:</a:t>
            </a:r>
            <a:endParaRPr lang="en-US" dirty="0" smtClean="0"/>
          </a:p>
          <a:p>
            <a:endParaRPr lang="en-US" dirty="0" smtClean="0"/>
          </a:p>
          <a:p>
            <a:pPr marL="237247" indent="-237247">
              <a:buAutoNum type="arabicParenR"/>
            </a:pPr>
            <a:r>
              <a:rPr lang="en-US" dirty="0" smtClean="0"/>
              <a:t>To accomplish transportation application goals,</a:t>
            </a:r>
            <a:r>
              <a:rPr lang="en-US" baseline="0" dirty="0" smtClean="0"/>
              <a:t> we have a number of communication resources that have to be properly, efficiently melded together, and</a:t>
            </a:r>
          </a:p>
          <a:p>
            <a:pPr marL="237247" indent="-237247">
              <a:buAutoNum type="arabicParenR"/>
            </a:pPr>
            <a:endParaRPr lang="en-US" baseline="0" dirty="0" smtClean="0"/>
          </a:p>
          <a:p>
            <a:pPr marL="237247" indent="-237247">
              <a:buAutoNum type="arabicParenR"/>
            </a:pPr>
            <a:r>
              <a:rPr lang="en-US" baseline="0" dirty="0" smtClean="0"/>
              <a:t>There are two classes of data used in transportation systems.</a:t>
            </a:r>
          </a:p>
          <a:p>
            <a:pPr marL="237247" indent="-237247">
              <a:buAutoNum type="arabicParenR"/>
            </a:pPr>
            <a:endParaRPr lang="en-US" baseline="0" dirty="0" smtClean="0"/>
          </a:p>
          <a:p>
            <a:pPr marL="237247" indent="-237247">
              <a:buAutoNum type="arabicParenR"/>
            </a:pPr>
            <a:r>
              <a:rPr lang="en-US" baseline="0" dirty="0" smtClean="0"/>
              <a:t>Those two things can then be unified through well-organized tools.</a:t>
            </a:r>
          </a:p>
          <a:p>
            <a:pPr marL="237247" indent="-237247">
              <a:buAutoNum type="arabicParenR"/>
            </a:pPr>
            <a:endParaRPr lang="en-US" baseline="0" dirty="0" smtClean="0"/>
          </a:p>
          <a:p>
            <a:pPr marL="237247" indent="-237247">
              <a:buAutoNum type="arabicParenR"/>
            </a:pPr>
            <a:endParaRPr lang="en-US" baseline="0" dirty="0" smtClean="0"/>
          </a:p>
          <a:p>
            <a:pPr marL="237247" indent="-237247">
              <a:buAutoNum type="arabicParenR"/>
            </a:pPr>
            <a:endParaRPr lang="en-US" baseline="0" dirty="0" smtClean="0"/>
          </a:p>
          <a:p>
            <a:r>
              <a:rPr lang="en-US" baseline="0" dirty="0" smtClean="0"/>
              <a:t>*******************************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6F07-D8FB-42C0-915E-82739E9EF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750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3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457200" y="971550"/>
            <a:ext cx="8229600" cy="3429000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8650"/>
            <a:ext cx="2057400" cy="373737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8650"/>
            <a:ext cx="6019800" cy="3737372"/>
          </a:xfrm>
        </p:spPr>
        <p:txBody>
          <a:bodyPr vert="eaVert"/>
          <a:lstStyle>
            <a:lvl1pPr marL="384048" indent="-210312">
              <a:defRPr/>
            </a:lvl1pPr>
            <a:lvl2pPr marL="594360">
              <a:defRPr/>
            </a:lvl2pPr>
            <a:lvl3pPr marL="804672">
              <a:defRPr/>
            </a:lvl3pPr>
            <a:lvl4pPr marL="1042416">
              <a:defRPr/>
            </a:lvl4pPr>
            <a:lvl5pPr marL="129844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6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731"/>
            <a:ext cx="8229600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71551"/>
            <a:ext cx="8229600" cy="339447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685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2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971551"/>
            <a:ext cx="4038600" cy="339447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8200" y="971551"/>
            <a:ext cx="4038600" cy="339447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126" y="2770585"/>
            <a:ext cx="5349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33400" y="74295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i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610600" y="4807744"/>
            <a:ext cx="381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ACFF32A-43BF-4AAD-BB95-F94CCFDC5FCC}" type="slidenum">
              <a:rPr lang="en-US" sz="1200">
                <a:latin typeface="Arial" charset="0"/>
                <a:ea typeface="ＭＳ Ｐゴシック" pitchFamily="-112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6400800" y="4857750"/>
            <a:ext cx="2514600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ts val="900"/>
              </a:lnSpc>
              <a:buFont typeface="Arial" charset="0"/>
              <a:buNone/>
              <a:defRPr/>
            </a:pPr>
            <a:r>
              <a:rPr lang="en-US" sz="1000" b="1" dirty="0">
                <a:latin typeface="Arial" charset="0"/>
                <a:ea typeface="ＭＳ Ｐゴシック" pitchFamily="-112" charset="-128"/>
                <a:cs typeface="+mn-cs"/>
              </a:rPr>
              <a:t>U.S. Department of Transportation</a:t>
            </a:r>
          </a:p>
        </p:txBody>
      </p:sp>
      <p:pic>
        <p:nvPicPr>
          <p:cNvPr id="11" name="Picture 11" descr="Triscallion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23223"/>
            <a:ext cx="274638" cy="20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60602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3657600" cy="457200"/>
          </a:xfrm>
          <a:solidFill>
            <a:srgbClr val="064E96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1"/>
            <a:ext cx="3657600" cy="27432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6" y="914400"/>
            <a:ext cx="3660775" cy="457200"/>
          </a:xfrm>
          <a:solidFill>
            <a:srgbClr val="064E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>
              <a:buNone/>
              <a:defRPr lang="en-US" sz="1400" b="1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371601"/>
            <a:ext cx="3660775" cy="27432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7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2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05144"/>
            <a:ext cx="3008313" cy="337856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88889"/>
            <a:ext cx="3008313" cy="34974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581400" y="800100"/>
            <a:ext cx="5105400" cy="38862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1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5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HEADING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6126" y="2770585"/>
            <a:ext cx="5349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33400" y="742950"/>
            <a:ext cx="82296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 i="1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610600" y="4807744"/>
            <a:ext cx="381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B1D065D0-2F10-4734-AED7-1455BD7B92D5}" type="slidenum">
              <a:rPr lang="en-US" sz="1200">
                <a:latin typeface="Arial" charset="0"/>
                <a:ea typeface="ＭＳ Ｐゴシック" pitchFamily="-112" charset="-128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6839" y="4807744"/>
            <a:ext cx="2458622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ts val="900"/>
              </a:lnSpc>
              <a:buFont typeface="Arial" charset="0"/>
              <a:buNone/>
              <a:defRPr/>
            </a:pPr>
            <a:r>
              <a:rPr lang="en-US" sz="1000" b="1" dirty="0">
                <a:latin typeface="Arial" charset="0"/>
                <a:ea typeface="ＭＳ Ｐゴシック" pitchFamily="-112" charset="-128"/>
                <a:cs typeface="+mn-cs"/>
              </a:rPr>
              <a:t>U.S. Department of Transportation</a:t>
            </a:r>
          </a:p>
        </p:txBody>
      </p:sp>
      <p:pic>
        <p:nvPicPr>
          <p:cNvPr id="13320" name="Picture 11" descr="Triscallion_Bl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95637" y="4807744"/>
            <a:ext cx="21032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04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MS PGothic"/>
          <a:cs typeface="MS PGothic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/>
          <a:cs typeface="MS PGothic"/>
        </a:defRPr>
      </a:lvl1pPr>
      <a:lvl2pPr marL="392113" indent="-209550" algn="l" rtl="0" eaLnBrk="0" fontAlgn="base" hangingPunct="0">
        <a:spcBef>
          <a:spcPct val="20000"/>
        </a:spcBef>
        <a:spcAft>
          <a:spcPct val="0"/>
        </a:spcAft>
        <a:buSzPct val="65000"/>
        <a:buFont typeface="Arial Unicode MS" pitchFamily="34" charset="-128"/>
        <a:buChar char="□"/>
        <a:defRPr sz="1600">
          <a:solidFill>
            <a:schemeClr val="tx1"/>
          </a:solidFill>
          <a:latin typeface="+mn-lt"/>
          <a:ea typeface="MS PGothic"/>
          <a:cs typeface="MS PGothic"/>
        </a:defRPr>
      </a:lvl2pPr>
      <a:lvl3pPr marL="620713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1600">
          <a:solidFill>
            <a:schemeClr val="tx1"/>
          </a:solidFill>
          <a:latin typeface="+mn-lt"/>
          <a:ea typeface="MS PGothic"/>
          <a:cs typeface="MS PGothic"/>
        </a:defRPr>
      </a:lvl3pPr>
      <a:lvl4pPr marL="839788" indent="-2095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MS PGothic"/>
          <a:cs typeface="MS PGothic"/>
        </a:defRPr>
      </a:lvl4pPr>
      <a:lvl5pPr marL="1041400" indent="-2095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ts.dot.gov/DevelopmentActivities/CVRefer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www.iteris.com/cvria/html/resources/tool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4adE8pVakI" TargetMode="External"/><Relationship Id="rId2" Type="http://schemas.openxmlformats.org/officeDocument/2006/relationships/hyperlink" Target="https://www.transportation.gov/smartc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TWIF-4: Opportunities and Challenges with Vehicular </a:t>
            </a:r>
            <a:r>
              <a:rPr lang="en-US" dirty="0" smtClean="0"/>
              <a:t>Networks</a:t>
            </a:r>
            <a:br>
              <a:rPr lang="en-US" dirty="0" smtClean="0"/>
            </a:br>
            <a:r>
              <a:rPr lang="en-US" dirty="0" smtClean="0"/>
              <a:t>IEEE </a:t>
            </a:r>
            <a:r>
              <a:rPr lang="en-US" dirty="0" err="1" smtClean="0"/>
              <a:t>Globecom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81350"/>
            <a:ext cx="8229600" cy="990600"/>
          </a:xfrm>
        </p:spPr>
        <p:txBody>
          <a:bodyPr/>
          <a:lstStyle/>
          <a:p>
            <a:r>
              <a:rPr lang="en-US" sz="2400" b="1" i="1" dirty="0" smtClean="0"/>
              <a:t>DSRC – Ready for Prime Time!</a:t>
            </a:r>
          </a:p>
          <a:p>
            <a:endParaRPr lang="en-US" sz="2400" b="1" dirty="0" smtClean="0"/>
          </a:p>
          <a:p>
            <a:r>
              <a:rPr lang="en-US" sz="2000" b="1" dirty="0" smtClean="0"/>
              <a:t>December, 2015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76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571500"/>
          </a:xfrm>
        </p:spPr>
        <p:txBody>
          <a:bodyPr/>
          <a:lstStyle/>
          <a:p>
            <a:r>
              <a:rPr lang="en-US" sz="3200" b="1" cap="none" dirty="0" smtClean="0"/>
              <a:t>Unified Implementation of the CVRIA</a:t>
            </a:r>
            <a:endParaRPr lang="en-US" b="1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04775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Connected Vehicle Reference </a:t>
            </a:r>
          </a:p>
          <a:p>
            <a:r>
              <a:rPr lang="en-US" sz="1600" i="0" dirty="0" smtClean="0">
                <a:solidFill>
                  <a:schemeClr val="tx1"/>
                </a:solidFill>
              </a:rPr>
              <a:t>Implementation </a:t>
            </a:r>
            <a:r>
              <a:rPr lang="en-US" sz="1600" i="0" dirty="0" smtClean="0">
                <a:solidFill>
                  <a:schemeClr val="tx1"/>
                </a:solidFill>
              </a:rPr>
              <a:t>Architecture</a:t>
            </a:r>
          </a:p>
          <a:p>
            <a:endParaRPr lang="en-US" sz="1600" dirty="0"/>
          </a:p>
          <a:p>
            <a:r>
              <a:rPr lang="en-US" sz="1600" i="0" dirty="0" smtClean="0">
                <a:solidFill>
                  <a:schemeClr val="tx1"/>
                </a:solidFill>
              </a:rPr>
              <a:t>Makes use of all available communication media</a:t>
            </a:r>
            <a:endParaRPr lang="en-US" sz="1600" i="0" dirty="0" smtClean="0">
              <a:solidFill>
                <a:schemeClr val="tx1"/>
              </a:solidFill>
            </a:endParaRPr>
          </a:p>
          <a:p>
            <a:endParaRPr lang="en-US" sz="16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Architecture site</a:t>
            </a:r>
          </a:p>
          <a:p>
            <a:r>
              <a:rPr lang="en-US" sz="700" dirty="0" smtClean="0">
                <a:hlinkClick r:id="rId3"/>
              </a:rPr>
              <a:t>http</a:t>
            </a:r>
            <a:r>
              <a:rPr lang="en-US" sz="700" dirty="0">
                <a:hlinkClick r:id="rId3"/>
              </a:rPr>
              <a:t>://</a:t>
            </a:r>
            <a:r>
              <a:rPr lang="en-US" sz="700" dirty="0" smtClean="0">
                <a:hlinkClick r:id="rId3"/>
              </a:rPr>
              <a:t>standards.its.dot.gov/DevelopmentActivities/CVReference</a:t>
            </a:r>
            <a:r>
              <a:rPr lang="en-US" sz="7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SET-IT tool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Version 2.1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dirty="0" smtClean="0">
                <a:solidFill>
                  <a:schemeClr val="tx1"/>
                </a:solidFill>
              </a:rPr>
              <a:t>Sample project</a:t>
            </a:r>
          </a:p>
          <a:p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www.iteris.com/cvria/html/resources/tools.html</a:t>
            </a:r>
            <a:r>
              <a:rPr lang="en-US" sz="900" dirty="0" smtClean="0"/>
              <a:t> </a:t>
            </a:r>
            <a:endParaRPr lang="en-US" sz="9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0" dirty="0" smtClean="0">
              <a:solidFill>
                <a:schemeClr val="tx1"/>
              </a:solidFill>
            </a:endParaRPr>
          </a:p>
          <a:p>
            <a:endParaRPr lang="en-US" sz="1600" i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76200" y="819150"/>
            <a:ext cx="5867400" cy="40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686800" cy="571500"/>
          </a:xfrm>
        </p:spPr>
        <p:txBody>
          <a:bodyPr/>
          <a:lstStyle/>
          <a:p>
            <a:r>
              <a:rPr lang="en-US" sz="2400" dirty="0" smtClean="0"/>
              <a:t>A Variety of Communication Media, Data Transport Needs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571501"/>
          </a:xfrm>
        </p:spPr>
        <p:txBody>
          <a:bodyPr/>
          <a:lstStyle/>
          <a:p>
            <a:pPr marL="173736" indent="0">
              <a:spcAft>
                <a:spcPts val="600"/>
              </a:spcAft>
              <a:buNone/>
            </a:pPr>
            <a:r>
              <a:rPr lang="en-US" sz="2000" b="1" u="sng" dirty="0" smtClean="0"/>
              <a:t>Resources</a:t>
            </a:r>
            <a:r>
              <a:rPr lang="en-US" sz="2000" b="1" dirty="0" smtClean="0"/>
              <a:t>: wired and wireless, the Internet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3,000 miles, 3,000 meters, 300 meters, 3 meters.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0997"/>
            <a:ext cx="8458200" cy="77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4392"/>
            <a:ext cx="333375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52" y="2795590"/>
            <a:ext cx="2663966" cy="13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00" y="2573011"/>
            <a:ext cx="18764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1" y="1842205"/>
            <a:ext cx="188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</a:rPr>
              <a:t>Continent-Wide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585" y="2657090"/>
            <a:ext cx="22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Wide Area Network</a:t>
            </a:r>
            <a:endParaRPr lang="en-US" b="1" i="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3842" y="306877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</a:rPr>
              <a:t>5.9GHz DSRC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7040" y="3380255"/>
            <a:ext cx="135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</a:rPr>
              <a:t>Local Area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Network</a:t>
            </a:r>
            <a:endParaRPr lang="en-US" b="1" i="0" dirty="0" smtClean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4190924"/>
            <a:ext cx="86868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4048" indent="-210312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10312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Arial Unicode MS" pitchFamily="34" charset="-128"/>
              <a:buChar char="□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1031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0704" indent="-2095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 smtClean="0"/>
              <a:t>Would like to be able to use the best medium for the communication purpose,</a:t>
            </a:r>
          </a:p>
          <a:p>
            <a:r>
              <a:rPr lang="en-US" sz="1400" b="1" kern="0" dirty="0" smtClean="0"/>
              <a:t>Be able to opportunistically use whatever medium is available as a traveler moves through their environment.</a:t>
            </a:r>
            <a:endParaRPr lang="en-US" sz="1400" b="1" kern="0" dirty="0"/>
          </a:p>
        </p:txBody>
      </p:sp>
    </p:spTree>
    <p:extLst>
      <p:ext uri="{BB962C8B-B14F-4D97-AF65-F5344CB8AC3E}">
        <p14:creationId xmlns:p14="http://schemas.microsoft.com/office/powerpoint/2010/main" val="7349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DSRC – a Key Part of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Large-scale pilots are underway that will exercise the full capability of DSRC</a:t>
            </a:r>
          </a:p>
          <a:p>
            <a:r>
              <a:rPr lang="en-US" sz="2800" dirty="0" smtClean="0"/>
              <a:t>Arrived at a consensus of interpretation of standards for the next generation of installations</a:t>
            </a:r>
          </a:p>
          <a:p>
            <a:r>
              <a:rPr lang="en-US" sz="2800" dirty="0" smtClean="0"/>
              <a:t>Production programs are </a:t>
            </a:r>
            <a:r>
              <a:rPr lang="en-US" sz="2800" dirty="0" smtClean="0"/>
              <a:t>underway</a:t>
            </a:r>
          </a:p>
          <a:p>
            <a:endParaRPr lang="en-US" sz="2800" dirty="0"/>
          </a:p>
          <a:p>
            <a:pPr marL="173736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Yes, DSRC is ready for Prime Time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13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 to the Next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047750"/>
            <a:ext cx="2895600" cy="3581399"/>
          </a:xfrm>
        </p:spPr>
        <p:txBody>
          <a:bodyPr/>
          <a:lstStyle/>
          <a:p>
            <a:r>
              <a:rPr lang="en-US" dirty="0" smtClean="0"/>
              <a:t>Better coordination of Radio Access Technologies</a:t>
            </a:r>
          </a:p>
          <a:p>
            <a:r>
              <a:rPr lang="en-US" dirty="0" smtClean="0"/>
              <a:t>Opportunity of preserve the capabilities of DSRC in a portfolio of wireless services</a:t>
            </a:r>
          </a:p>
          <a:p>
            <a:r>
              <a:rPr lang="en-US" dirty="0" smtClean="0"/>
              <a:t>DSRC could drop into 5G to cover significant vehicle-oriented use case needs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9151"/>
            <a:ext cx="5932184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2150"/>
            <a:ext cx="3486150" cy="219835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963" y="4925516"/>
            <a:ext cx="46538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0" dirty="0" smtClean="0">
                <a:solidFill>
                  <a:schemeClr val="tx1"/>
                </a:solidFill>
              </a:rPr>
              <a:t>NGMN 5G White Paper, Next Generation Mobile Networks Alliance, 17 February, 2015 </a:t>
            </a:r>
          </a:p>
        </p:txBody>
      </p:sp>
    </p:spTree>
    <p:extLst>
      <p:ext uri="{BB962C8B-B14F-4D97-AF65-F5344CB8AC3E}">
        <p14:creationId xmlns:p14="http://schemas.microsoft.com/office/powerpoint/2010/main" val="9922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Smart City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971551"/>
            <a:ext cx="3124200" cy="3394472"/>
          </a:xfrm>
        </p:spPr>
        <p:txBody>
          <a:bodyPr/>
          <a:lstStyle/>
          <a:p>
            <a:r>
              <a:rPr lang="en-US" sz="1800" dirty="0" smtClean="0"/>
              <a:t>Designed </a:t>
            </a:r>
            <a:r>
              <a:rPr lang="en-US" sz="1800" dirty="0"/>
              <a:t>to help cities begin to address the challenges of rapid population increases and rapidly growing demands on their transportation </a:t>
            </a:r>
            <a:r>
              <a:rPr lang="en-US" sz="1800" dirty="0" smtClean="0"/>
              <a:t>infrastructure</a:t>
            </a:r>
          </a:p>
          <a:p>
            <a:r>
              <a:rPr lang="en-US" sz="1800" dirty="0" smtClean="0"/>
              <a:t>Up to $40M</a:t>
            </a:r>
          </a:p>
          <a:p>
            <a:r>
              <a:rPr lang="en-US" sz="1800" dirty="0">
                <a:hlinkClick r:id="rId2"/>
              </a:rPr>
              <a:t>https://www.transportation.gov/smartcity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youtu.be/14adE8pVakI</a:t>
            </a:r>
            <a:r>
              <a:rPr lang="en-US" sz="1800" dirty="0" smtClean="0"/>
              <a:t> </a:t>
            </a:r>
          </a:p>
          <a:p>
            <a:pPr marL="173736" indent="0">
              <a:buNone/>
            </a:pPr>
            <a:endParaRPr lang="en-US" sz="1800" dirty="0"/>
          </a:p>
          <a:p>
            <a:pPr marL="173736" indent="0">
              <a:buNone/>
            </a:pP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57368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5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913762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tx1"/>
                </a:solidFill>
              </a:rPr>
              <a:t>“</a:t>
            </a:r>
            <a:r>
              <a:rPr lang="en-US" sz="20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always believed in planning big, and I have always discovered after the fact that, if anything, we didn’t plan big enough.</a:t>
            </a:r>
          </a:p>
          <a:p>
            <a:r>
              <a:rPr lang="en-US" sz="2000" dirty="0" smtClean="0">
                <a:solidFill>
                  <a:srgbClr val="7D74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Alfred Sloan</a:t>
            </a:r>
            <a:endParaRPr lang="en-US" sz="2000" i="0" dirty="0" smtClean="0">
              <a:solidFill>
                <a:srgbClr val="7D740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7155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tx1"/>
                </a:solidFill>
              </a:rPr>
              <a:t>“</a:t>
            </a:r>
            <a:r>
              <a:rPr lang="en-US" sz="2000" b="1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no little plans.  They have no magic to stir men’s blood and probably themselves will not be realized.  Make big plans; aim high in hope and work, remembering that a noble, logical diagram once recorded will never die, but long after we are gone will be a living thing, asserting itself with ever-growing insistency.”</a:t>
            </a:r>
          </a:p>
          <a:p>
            <a:r>
              <a:rPr lang="en-US" sz="2000" dirty="0" smtClean="0">
                <a:solidFill>
                  <a:srgbClr val="7D74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Daniel Burnham</a:t>
            </a:r>
            <a:endParaRPr lang="en-US" sz="2000" i="0" dirty="0" smtClean="0">
              <a:solidFill>
                <a:srgbClr val="7D7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ITA_Template_rev_2">
  <a:themeElements>
    <a:clrScheme name="1_RITA_Template_rev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ITA_Template_rev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RITA_Template_rev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TA_Template_rev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TA_Template_rev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625</Words>
  <Application>Microsoft Office PowerPoint</Application>
  <PresentationFormat>On-screen Show (16:9)</PresentationFormat>
  <Paragraphs>82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1_RITA_Template_rev_2</vt:lpstr>
      <vt:lpstr>TWIF-4: Opportunities and Challenges with Vehicular Networks IEEE Globecom 2015</vt:lpstr>
      <vt:lpstr>Unified Implementation of the CVRIA</vt:lpstr>
      <vt:lpstr>A Variety of Communication Media, Data Transport Needs</vt:lpstr>
      <vt:lpstr>DSRC – a Key Part of Communications</vt:lpstr>
      <vt:lpstr>Looking Forward to the Next Generation</vt:lpstr>
      <vt:lpstr>DOT Smart City Challenge</vt:lpstr>
      <vt:lpstr> </vt:lpstr>
    </vt:vector>
  </TitlesOfParts>
  <Company>SAIC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Michigan Test Bed 2014 Architecture Implementation to Support Data Exchanges</dc:title>
  <dc:creator>Abuelhiga, Ayeshah J.</dc:creator>
  <cp:lastModifiedBy>USDOT</cp:lastModifiedBy>
  <cp:revision>65</cp:revision>
  <cp:lastPrinted>2015-01-15T15:08:17Z</cp:lastPrinted>
  <dcterms:created xsi:type="dcterms:W3CDTF">2013-09-17T18:22:58Z</dcterms:created>
  <dcterms:modified xsi:type="dcterms:W3CDTF">2015-12-10T13:04:48Z</dcterms:modified>
</cp:coreProperties>
</file>