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87" r:id="rId2"/>
    <p:sldId id="285" r:id="rId3"/>
    <p:sldId id="286" r:id="rId4"/>
    <p:sldId id="297" r:id="rId5"/>
    <p:sldId id="295" r:id="rId6"/>
    <p:sldId id="289" r:id="rId7"/>
    <p:sldId id="290" r:id="rId8"/>
    <p:sldId id="291" r:id="rId9"/>
    <p:sldId id="292" r:id="rId10"/>
    <p:sldId id="296" r:id="rId11"/>
    <p:sldId id="293" r:id="rId12"/>
    <p:sldId id="294" r:id="rId13"/>
    <p:sldId id="298" r:id="rId14"/>
    <p:sldId id="28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8"/>
    <a:srgbClr val="017277"/>
    <a:srgbClr val="007452"/>
    <a:srgbClr val="658D1B"/>
    <a:srgbClr val="EE7422"/>
    <a:srgbClr val="843380"/>
    <a:srgbClr val="6C1035"/>
    <a:srgbClr val="01B4E3"/>
    <a:srgbClr val="00833C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/>
    <p:restoredTop sz="94658"/>
  </p:normalViewPr>
  <p:slideViewPr>
    <p:cSldViewPr snapToGrid="0" snapToObjects="1">
      <p:cViewPr varScale="1">
        <p:scale>
          <a:sx n="147" d="100"/>
          <a:sy n="147" d="100"/>
        </p:scale>
        <p:origin x="5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lang="en-US" dirty="0">
                <a:effectLst/>
              </a:rPr>
              <a:t>Subtitle here — Delete this slide and use the next slide shown if you would like to edit the cover slide imagery.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1822"/>
            <a:ext cx="9144000" cy="511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DB783D-56F4-5242-A436-0DBA45C57E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63651"/>
            <a:ext cx="1828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A45CC-A5C7-4246-B734-5CD42C6330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8800" y="663651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DA18A-5C2E-7F4B-A891-355878F688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7600" y="663651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85BEA-3D09-9C40-A8F1-1428D01D4A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6400" y="663651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D0B35E-6D81-7146-8F96-8F2788EE20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6365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0C4D4A-ACDB-B74C-BCB3-C138E783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A07D19-CC0D-8846-B975-A56AB0E561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BABA45-7969-E44F-8A05-C6E8220BE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37700F-85E0-EC46-850B-0F9701524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0393" y="178044"/>
            <a:ext cx="6383214" cy="47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6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ditable Imagery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1822"/>
            <a:ext cx="9144000" cy="511678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E103D69E-D14E-5A42-8516-13719FEF8A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7779"/>
            <a:ext cx="1828800" cy="18288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B43BCD62-12E2-2B44-A659-67926F6098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8800" y="660596"/>
            <a:ext cx="1828800" cy="18288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2E3D47AA-83F2-E847-A4F2-A80B2038FE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7600" y="663259"/>
            <a:ext cx="1828800" cy="182880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3D73F337-9CF8-9D4E-980C-9A95648664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86400" y="657779"/>
            <a:ext cx="1828800" cy="182880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E127B5C8-E8AE-A44A-8EE3-8F55ECC11E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15200" y="657779"/>
            <a:ext cx="1828800" cy="18288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0C4D4A-ACDB-B74C-BCB3-C138E783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A07D19-CC0D-8846-B975-A56AB0E561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BABA45-7969-E44F-8A05-C6E8220BE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F7189-490A-D543-B059-0D3A42C35C8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1"/>
            <a:ext cx="9144000" cy="5116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9D5F0-7758-A743-B10C-7520B4C0BD1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3" r:id="rId3"/>
    <p:sldLayoutId id="2147483662" r:id="rId4"/>
    <p:sldLayoutId id="2147483675" r:id="rId5"/>
    <p:sldLayoutId id="2147483664" r:id="rId6"/>
    <p:sldLayoutId id="2147483674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2" r:id="rId15"/>
    <p:sldLayoutId id="2147483681" r:id="rId16"/>
    <p:sldLayoutId id="2147483685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bedded.com/optimizing-pre-silicon-software-development/ieeexplore.ieee.org/stamp/stamp.jsp?arnumber=7086413" TargetMode="External"/><Relationship Id="rId2" Type="http://schemas.openxmlformats.org/officeDocument/2006/relationships/hyperlink" Target="https://www.embedded.com/optimizing-pre-silicon-software-developmen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s.utexas.edu/~fussell/courses/cs352h/papers/moore.pdf" TargetMode="External"/><Relationship Id="rId5" Type="http://schemas.openxmlformats.org/officeDocument/2006/relationships/hyperlink" Target="http://www.aldec.com/en/solutions/hardware_emulation_solutions/co-emulation--soc-emulation" TargetMode="External"/><Relationship Id="rId4" Type="http://schemas.openxmlformats.org/officeDocument/2006/relationships/hyperlink" Target="http://www.embedded-computing.com/embedded-computing-design/why-modern-soc-designs-embrace-emula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55A92-8A83-F541-889A-6CBF83C1D57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75E526-499C-664F-B245-D8907F463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264" y="2749686"/>
            <a:ext cx="7919936" cy="9113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Accelerating embedded software development for new SOC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0AFC95-6C07-5840-9A38-A32EBF6A6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Nitin Garg, Principal Engineer, NXP Semiconductors, Austin</a:t>
            </a:r>
          </a:p>
        </p:txBody>
      </p:sp>
    </p:spTree>
    <p:extLst>
      <p:ext uri="{BB962C8B-B14F-4D97-AF65-F5344CB8AC3E}">
        <p14:creationId xmlns:p14="http://schemas.microsoft.com/office/powerpoint/2010/main" val="92468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66CDAA-DCD1-6E42-9D06-8D54937A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Comparison of different  pre-silicon development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8806-C9BB-7E4C-82FF-985927E27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6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err="1"/>
              <a:t>comparisions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154349"/>
            <a:ext cx="7886700" cy="3172383"/>
          </a:xfrm>
        </p:spPr>
        <p:txBody>
          <a:bodyPr/>
          <a:lstStyle/>
          <a:p>
            <a:r>
              <a:rPr lang="en-US" dirty="0"/>
              <a:t>Per Moore’s law, the transistor count doubles every two years in an integrated circuit</a:t>
            </a:r>
          </a:p>
          <a:p>
            <a:r>
              <a:rPr lang="en-US" dirty="0"/>
              <a:t>Most of the ARM based 64-bit SoCs today have 100-300 million logic gates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D7823-07A0-46D3-9C03-0C26BB1D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60" y="2105191"/>
            <a:ext cx="4255377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8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134895"/>
            <a:ext cx="7886700" cy="31918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https://www.embedded.com/optimizing-pre-silicon-software-development/</a:t>
            </a:r>
            <a:endParaRPr lang="en-US" dirty="0"/>
          </a:p>
          <a:p>
            <a:r>
              <a:rPr lang="en-US" dirty="0" err="1"/>
              <a:t>Trimberger</a:t>
            </a:r>
            <a:r>
              <a:rPr lang="en-US" dirty="0"/>
              <a:t>, Stephen M. “Three Ages of FPGAs.” </a:t>
            </a:r>
            <a:r>
              <a:rPr lang="en-US" i="1" dirty="0"/>
              <a:t>IEEE Xplore Full-Text PDF:</a:t>
            </a:r>
            <a:r>
              <a:rPr lang="en-US" dirty="0"/>
              <a:t> 2015, </a:t>
            </a:r>
            <a:r>
              <a:rPr lang="en-US" u="sng" dirty="0">
                <a:hlinkClick r:id="rId3"/>
              </a:rPr>
              <a:t>ieeexplore.ieee.org/stamp/</a:t>
            </a:r>
            <a:r>
              <a:rPr lang="en-US" u="sng" dirty="0" err="1">
                <a:hlinkClick r:id="rId3"/>
              </a:rPr>
              <a:t>stamp.jsp?arnumber</a:t>
            </a:r>
            <a:r>
              <a:rPr lang="en-US" u="sng" dirty="0">
                <a:hlinkClick r:id="rId3"/>
              </a:rPr>
              <a:t>=7086413</a:t>
            </a:r>
            <a:r>
              <a:rPr lang="en-US" dirty="0"/>
              <a:t>.</a:t>
            </a:r>
          </a:p>
          <a:p>
            <a:r>
              <a:rPr lang="en-US" dirty="0"/>
              <a:t>BRUNET, JEAN-MARIE. “Why Modern SoC Designs Embrace Emulation.” </a:t>
            </a:r>
            <a:r>
              <a:rPr lang="en-US" i="1" dirty="0"/>
              <a:t>Embedded Computing Design</a:t>
            </a:r>
            <a:r>
              <a:rPr lang="en-US" dirty="0"/>
              <a:t>, 5 Sept. 2018, </a:t>
            </a:r>
            <a:r>
              <a:rPr lang="en-US" u="sng" dirty="0">
                <a:hlinkClick r:id="rId4"/>
              </a:rPr>
              <a:t>embedded-computing.com/embedded-computing-design/why-modern-soc-designs-embrace-emulation</a:t>
            </a:r>
            <a:r>
              <a:rPr lang="en-US" dirty="0"/>
              <a:t>.</a:t>
            </a:r>
          </a:p>
          <a:p>
            <a:r>
              <a:rPr lang="en-US" dirty="0"/>
              <a:t>“Soc Emulation.” </a:t>
            </a:r>
            <a:r>
              <a:rPr lang="en-US" i="1" dirty="0"/>
              <a:t>Soc Emulation</a:t>
            </a:r>
            <a:r>
              <a:rPr lang="en-US" dirty="0"/>
              <a:t>, 2019, </a:t>
            </a:r>
            <a:r>
              <a:rPr lang="en-US" u="sng" dirty="0">
                <a:hlinkClick r:id="rId5"/>
              </a:rPr>
              <a:t>www.aldec.com/</a:t>
            </a:r>
            <a:r>
              <a:rPr lang="en-US" u="sng" dirty="0" err="1">
                <a:hlinkClick r:id="rId5"/>
              </a:rPr>
              <a:t>en</a:t>
            </a:r>
            <a:r>
              <a:rPr lang="en-US" u="sng" dirty="0">
                <a:hlinkClick r:id="rId5"/>
              </a:rPr>
              <a:t>/solutions/</a:t>
            </a:r>
            <a:r>
              <a:rPr lang="en-US" u="sng" dirty="0" err="1">
                <a:hlinkClick r:id="rId5"/>
              </a:rPr>
              <a:t>hardware_emulation_solutions</a:t>
            </a:r>
            <a:r>
              <a:rPr lang="en-US" u="sng" dirty="0">
                <a:hlinkClick r:id="rId5"/>
              </a:rPr>
              <a:t>/co-emulation–soc-emulation</a:t>
            </a:r>
            <a:r>
              <a:rPr lang="en-US" dirty="0"/>
              <a:t>.</a:t>
            </a:r>
          </a:p>
          <a:p>
            <a:r>
              <a:rPr lang="en-US" dirty="0"/>
              <a:t>“Cramming More Components onto Integrated Circuits.” </a:t>
            </a:r>
            <a:r>
              <a:rPr lang="en-US" i="1" dirty="0"/>
              <a:t>http://www.cs.utexas.edu/</a:t>
            </a:r>
            <a:r>
              <a:rPr lang="en-US" dirty="0"/>
              <a:t>, 2006, </a:t>
            </a:r>
            <a:r>
              <a:rPr lang="en-US" u="sng" dirty="0">
                <a:hlinkClick r:id="rId6"/>
              </a:rPr>
              <a:t>cs.utexas.edu/~</a:t>
            </a:r>
            <a:r>
              <a:rPr lang="en-US" u="sng" dirty="0" err="1">
                <a:hlinkClick r:id="rId6"/>
              </a:rPr>
              <a:t>fussell</a:t>
            </a:r>
            <a:r>
              <a:rPr lang="en-US" u="sng" dirty="0">
                <a:hlinkClick r:id="rId6"/>
              </a:rPr>
              <a:t>/courses/cs352h/papers/moore.pdf</a:t>
            </a:r>
            <a:r>
              <a:rPr lang="en-US" dirty="0"/>
              <a:t>.</a:t>
            </a:r>
          </a:p>
          <a:p>
            <a:r>
              <a:rPr lang="en-US" sz="1600" dirty="0"/>
              <a:t>ITRS – Networking and Microprocessor (MPU) Driver by Fawzi Behmann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 &amp; 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AFD8D5-6E4A-494F-8C42-A3C59A76B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66CDAA-DCD1-6E42-9D06-8D54937A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69788"/>
            <a:ext cx="7886700" cy="66796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8806-C9BB-7E4C-82FF-985927E27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SOC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B39D21-A19A-4BE5-B513-F7C553490C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244651"/>
            <a:ext cx="3886200" cy="291230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</a:t>
            </a:r>
            <a:r>
              <a:rPr lang="en-US" b="1" dirty="0"/>
              <a:t>system on chip</a:t>
            </a:r>
            <a:r>
              <a:rPr lang="en-US" dirty="0"/>
              <a:t> is an integrated circuit that integrates all components of a computer or other electronic system.</a:t>
            </a:r>
          </a:p>
          <a:p>
            <a:r>
              <a:rPr lang="en-US" dirty="0"/>
              <a:t>These components always include a central processing unit (CPU), memory, input/output ports like Ethernet, USB, SATA, UART, PCIe.</a:t>
            </a:r>
          </a:p>
          <a:p>
            <a:r>
              <a:rPr lang="en-US" dirty="0"/>
              <a:t>Here is i.MX 8M PLUS SOC by NXP Semiconductors. It has Main CPU, secondary CPU, DDR, cache, Display controller supporting HDMI, DSI, LVDS, Video decoder, Vision Engine, DMA, Security,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software development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809" y="1057073"/>
            <a:ext cx="7996541" cy="3269660"/>
          </a:xfrm>
        </p:spPr>
        <p:txBody>
          <a:bodyPr/>
          <a:lstStyle/>
          <a:p>
            <a:r>
              <a:rPr lang="en-US" dirty="0"/>
              <a:t>Embedded software for SOC includes OS porting (interrupts, clocks, power, DMA), device driver development, system level applications.</a:t>
            </a:r>
          </a:p>
          <a:p>
            <a:r>
              <a:rPr lang="en-US" dirty="0"/>
              <a:t>Traditionally, system software development would begin after the first silicon sample.</a:t>
            </a:r>
          </a:p>
          <a:p>
            <a:r>
              <a:rPr lang="en-US" dirty="0"/>
              <a:t>Software development generally took months which isn’t acceptable in today’s fast pace world.</a:t>
            </a:r>
          </a:p>
          <a:p>
            <a:r>
              <a:rPr lang="en-US" dirty="0"/>
              <a:t>A shift-left approach needs to be taken where software development starts as early as possible and, even better, at the same time as the SoC hardware design</a:t>
            </a:r>
          </a:p>
          <a:p>
            <a:r>
              <a:rPr lang="en-US" dirty="0"/>
              <a:t>Also help identify SoC implementation bugs and potentially reduce the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66CDAA-DCD1-6E42-9D06-8D54937A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89244"/>
            <a:ext cx="7886700" cy="667966"/>
          </a:xfrm>
        </p:spPr>
        <p:txBody>
          <a:bodyPr/>
          <a:lstStyle/>
          <a:p>
            <a:r>
              <a:rPr lang="en-US" dirty="0"/>
              <a:t>Pre-silicon development 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8806-C9BB-7E4C-82FF-985927E27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 models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 behavioral models can be built for each IP of the SoC</a:t>
            </a:r>
          </a:p>
          <a:p>
            <a:r>
              <a:rPr lang="en-US" dirty="0"/>
              <a:t>Each drivers can be tested on these behavioral models</a:t>
            </a:r>
          </a:p>
          <a:p>
            <a:r>
              <a:rPr lang="en-US" dirty="0"/>
              <a:t>But this requires huge software investment and maintenance</a:t>
            </a:r>
          </a:p>
          <a:p>
            <a:r>
              <a:rPr lang="en-US" dirty="0"/>
              <a:t>the accuracy of the behavioral models depends on developer’s interpretation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RTL testbench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Verilog testbench is based on the register transfer language (RTL) specification of the SoC, representing the full SoC, not just some IP blocks</a:t>
            </a:r>
          </a:p>
          <a:p>
            <a:r>
              <a:rPr lang="en-US" dirty="0"/>
              <a:t>Verilog testbench can also be used to develop software drivers</a:t>
            </a:r>
          </a:p>
          <a:p>
            <a:r>
              <a:rPr lang="en-US" dirty="0"/>
              <a:t>Developing software going to be extremely slow to develop and debug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prototypes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FPGAs are fairly fast, and since the FPGAs are built from RTL, they are cycle-to-cycle accurate</a:t>
            </a:r>
          </a:p>
          <a:p>
            <a:r>
              <a:rPr lang="en-US" dirty="0"/>
              <a:t>works with each separate IP block rather than the entire integrated SoC design</a:t>
            </a:r>
          </a:p>
          <a:p>
            <a:r>
              <a:rPr lang="en-US" dirty="0"/>
              <a:t>this approach limits the software from doing full SoC-level development</a:t>
            </a:r>
          </a:p>
          <a:p>
            <a:r>
              <a:rPr lang="en-US" dirty="0"/>
              <a:t>this method will lower the bring-up effort, gaps still exist since it misses pertinent SoC integration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 emulators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Based on RTL, so they are accurate, and they are 100 times faster than Verilog testbench</a:t>
            </a:r>
          </a:p>
          <a:p>
            <a:r>
              <a:rPr lang="en-US" dirty="0"/>
              <a:t>Full OS porting and driver development can be performed in a reasonable amount of time</a:t>
            </a:r>
          </a:p>
          <a:p>
            <a:r>
              <a:rPr lang="en-US" dirty="0"/>
              <a:t>Can be used for prototyping, benchmarking, ROM development, firmware development, and IP or SoC-level verification</a:t>
            </a:r>
          </a:p>
          <a:p>
            <a:r>
              <a:rPr lang="en-US" dirty="0"/>
              <a:t>SoC emulators offer far more possibilities than other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B8446-579D-E24E-97C5-94E423CAA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1412"/>
      </p:ext>
    </p:extLst>
  </p:cSld>
  <p:clrMapOvr>
    <a:masterClrMapping/>
  </p:clrMapOvr>
</p:sld>
</file>

<file path=ppt/theme/theme1.xml><?xml version="1.0" encoding="utf-8"?>
<a:theme xmlns:a="http://schemas.openxmlformats.org/drawingml/2006/main" name="Wedge Bar with Ru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0</TotalTime>
  <Words>502</Words>
  <Application>Microsoft Office PowerPoint</Application>
  <PresentationFormat>On-screen Show (16:9)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LucidaGrande</vt:lpstr>
      <vt:lpstr>Arial</vt:lpstr>
      <vt:lpstr>Calibri</vt:lpstr>
      <vt:lpstr>Courier New</vt:lpstr>
      <vt:lpstr>Wingdings</vt:lpstr>
      <vt:lpstr>Wedge Bar with Rule</vt:lpstr>
      <vt:lpstr>Accelerating embedded software development for new SOC</vt:lpstr>
      <vt:lpstr>Introduction</vt:lpstr>
      <vt:lpstr>Introduction to SOC</vt:lpstr>
      <vt:lpstr>Embedded software development</vt:lpstr>
      <vt:lpstr>Pre-silicon development types</vt:lpstr>
      <vt:lpstr>System C models</vt:lpstr>
      <vt:lpstr>RTL testbench</vt:lpstr>
      <vt:lpstr>FPGA prototypes</vt:lpstr>
      <vt:lpstr>SoC emulators</vt:lpstr>
      <vt:lpstr>Comparison of different  pre-silicon development environments</vt:lpstr>
      <vt:lpstr>Performance comparisions</vt:lpstr>
      <vt:lpstr>References</vt:lpstr>
      <vt:lpstr>Q &amp; A?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Nitin Garg</cp:lastModifiedBy>
  <cp:revision>161</cp:revision>
  <dcterms:created xsi:type="dcterms:W3CDTF">2016-10-24T19:40:55Z</dcterms:created>
  <dcterms:modified xsi:type="dcterms:W3CDTF">2020-03-26T03:51:12Z</dcterms:modified>
</cp:coreProperties>
</file>