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7"/>
  </p:notesMasterIdLst>
  <p:handoutMasterIdLst>
    <p:handoutMasterId r:id="rId8"/>
  </p:handoutMasterIdLst>
  <p:sldIdLst>
    <p:sldId id="256" r:id="rId2"/>
    <p:sldId id="420" r:id="rId3"/>
    <p:sldId id="423" r:id="rId4"/>
    <p:sldId id="422" r:id="rId5"/>
    <p:sldId id="424" r:id="rId6"/>
  </p:sldIdLst>
  <p:sldSz cx="9144000" cy="6858000" type="screen4x3"/>
  <p:notesSz cx="6858000" cy="99472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80704" autoAdjust="0"/>
  </p:normalViewPr>
  <p:slideViewPr>
    <p:cSldViewPr snapToGrid="0">
      <p:cViewPr varScale="1">
        <p:scale>
          <a:sx n="94" d="100"/>
          <a:sy n="94" d="100"/>
        </p:scale>
        <p:origin x="20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16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32512-F74A-4FA4-81DF-991CC4DC943A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0A4C8-C495-495F-A9BF-DB91F87C4C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833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92E36-0481-43F7-94D2-DD79B9F7718D}" type="datetimeFigureOut">
              <a:rPr lang="zh-CN" altLang="en-US" smtClean="0"/>
              <a:t>2023/5/1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65344-2AAE-4379-A6DA-E2E2D4D2A5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128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63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957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56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098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5344-2AAE-4379-A6DA-E2E2D4D2A5C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95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75388" y="6411074"/>
            <a:ext cx="546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IEEE Technical Committee on Cognitive Networks (TCCN)</a:t>
            </a:r>
          </a:p>
        </p:txBody>
      </p:sp>
    </p:spTree>
    <p:extLst>
      <p:ext uri="{BB962C8B-B14F-4D97-AF65-F5344CB8AC3E}">
        <p14:creationId xmlns:p14="http://schemas.microsoft.com/office/powerpoint/2010/main" val="26227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03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75388" y="6411074"/>
            <a:ext cx="546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IEEE Technical Committee on Cognitive Networks (TCCN)</a:t>
            </a:r>
          </a:p>
        </p:txBody>
      </p:sp>
    </p:spTree>
    <p:extLst>
      <p:ext uri="{BB962C8B-B14F-4D97-AF65-F5344CB8AC3E}">
        <p14:creationId xmlns:p14="http://schemas.microsoft.com/office/powerpoint/2010/main" val="80607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54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42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46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18" y="1952159"/>
            <a:ext cx="7543800" cy="145075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56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06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3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33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C1E22E-686C-430B-B6AB-268FF78E25C8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761371"/>
            <a:ext cx="91440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34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8499" y="811010"/>
            <a:ext cx="7966896" cy="2301002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>
                <a:latin typeface="+mn-lt"/>
              </a:rPr>
              <a:t>Special Interest Groups (SIG) on AI Empowered Internet of Vehicles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03556" y="3612451"/>
            <a:ext cx="388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CN" sz="1600" dirty="0"/>
              <a:t>Chair: </a:t>
            </a:r>
            <a:r>
              <a:rPr lang="en-US" sz="1600" dirty="0"/>
              <a:t>Ning Lu</a:t>
            </a:r>
          </a:p>
          <a:p>
            <a:pPr lvl="1"/>
            <a:r>
              <a:rPr lang="en-US" sz="1600" dirty="0"/>
              <a:t>Queen’s University, Canada</a:t>
            </a:r>
            <a:endParaRPr lang="en-US" altLang="zh-CN" sz="1600" dirty="0"/>
          </a:p>
        </p:txBody>
      </p:sp>
      <p:sp>
        <p:nvSpPr>
          <p:cNvPr id="7" name="文本框 6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383689" y="4513000"/>
            <a:ext cx="63966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err="1"/>
              <a:t>Xianfu</a:t>
            </a:r>
            <a:r>
              <a:rPr lang="en-US" sz="1600" dirty="0"/>
              <a:t> Chen, VTT Technical Research Centre of Finland, Finland</a:t>
            </a:r>
          </a:p>
          <a:p>
            <a:pPr lvl="1"/>
            <a:r>
              <a:rPr lang="en-US" sz="1600" dirty="0" err="1"/>
              <a:t>Alagan</a:t>
            </a:r>
            <a:r>
              <a:rPr lang="en-US" sz="1600" dirty="0"/>
              <a:t> </a:t>
            </a:r>
            <a:r>
              <a:rPr lang="en-US" sz="1600" dirty="0" err="1"/>
              <a:t>Anpalagan</a:t>
            </a:r>
            <a:r>
              <a:rPr lang="en-US" sz="1600" dirty="0"/>
              <a:t>, Ryerson University, Canada</a:t>
            </a:r>
          </a:p>
          <a:p>
            <a:pPr lvl="1"/>
            <a:r>
              <a:rPr lang="en-US" sz="1600" dirty="0"/>
              <a:t>N</a:t>
            </a:r>
            <a:r>
              <a:rPr lang="en-US" altLang="zh-CN" sz="1600" dirty="0"/>
              <a:t>ing Zhang, University of Windsor, Canada 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3" name="矩形 2"/>
          <p:cNvSpPr/>
          <p:nvPr/>
        </p:nvSpPr>
        <p:spPr>
          <a:xfrm>
            <a:off x="1478321" y="4697666"/>
            <a:ext cx="1325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Vice Chairs: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4705" y="132516"/>
            <a:ext cx="52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Scope and Objectives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16678" y="1158604"/>
            <a:ext cx="83615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Internet of Vehicles (</a:t>
            </a:r>
            <a:r>
              <a:rPr lang="en-US" dirty="0" err="1"/>
              <a:t>IoV</a:t>
            </a:r>
            <a:r>
              <a:rPr lang="en-US" dirty="0"/>
              <a:t>) (including UAVs) empower vehicles to communicate with the surrounding environment and remote servers, enabling a wide range of on-the-go services, including road safety, infotainment, intelligent transportation, data acquisition. To better support </a:t>
            </a:r>
            <a:r>
              <a:rPr lang="en-US" dirty="0" err="1"/>
              <a:t>IoV</a:t>
            </a:r>
            <a:r>
              <a:rPr lang="en-US" dirty="0"/>
              <a:t>, heterogeneous networks (terrestrial networks, aerial networks and satellite networks) and heterogeneous resources (communication, computing and storage) expects to be integrated to provide service anywhere and anytime.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 such a dynamic and complex scenario, many technical challenges arise, e.g., high mobility of vehicles, stringent of service requirements, multi-dimensional randomness, great heterogeneity, etc. Artificial intelligence (AI) has great potential to address these technical challenges and manage heterogeneous resources efficiently to meet different quality of service (</a:t>
            </a:r>
            <a:r>
              <a:rPr lang="en-US" dirty="0" err="1"/>
              <a:t>QoS</a:t>
            </a:r>
            <a:r>
              <a:rPr lang="en-US" dirty="0"/>
              <a:t>) requirements of </a:t>
            </a:r>
            <a:r>
              <a:rPr lang="en-US" dirty="0" err="1"/>
              <a:t>IoV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This SIG group aims to provide a platform for researchers and developers from both industry and academia to exchange ideas, discuss key technologies, and share latest results, to promote the development of AI empowered </a:t>
            </a:r>
            <a:r>
              <a:rPr lang="en-US" dirty="0" err="1"/>
              <a:t>IoV</a:t>
            </a:r>
            <a:r>
              <a:rPr lang="en-US" dirty="0"/>
              <a:t>. </a:t>
            </a:r>
          </a:p>
          <a:p>
            <a:pPr lvl="1"/>
            <a:br>
              <a:rPr lang="en-US" sz="1600" dirty="0"/>
            </a:br>
            <a:endParaRPr lang="it-IT" altLang="zh-CN" sz="1600" dirty="0"/>
          </a:p>
          <a:p>
            <a:pPr marL="1524000" lvl="2" indent="-260350">
              <a:tabLst>
                <a:tab pos="1701800" algn="l"/>
              </a:tabLst>
            </a:pPr>
            <a:endParaRPr lang="it-IT" altLang="zh-CN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159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90325" y="168050"/>
            <a:ext cx="270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Recent Update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0325" y="957560"/>
            <a:ext cx="8779761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marR="0" lvl="0" indent="-4460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</a:rPr>
              <a:t>Completed</a:t>
            </a:r>
            <a:r>
              <a:rPr kumimoji="0" lang="en-US" altLang="zh-CN" sz="24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宋体" panose="02010600030101010101" pitchFamily="2" charset="-122"/>
              </a:rPr>
              <a:t>Activities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INFOCOM Workshop on Pervasive Network Intelligence for 6G Networks (PerAI-6G) 2023 (30+ submissions)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31st Biennial Symposium on Communications (BSC 2023)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ACM </a:t>
            </a:r>
            <a:r>
              <a:rPr lang="en-US" sz="2000" dirty="0" err="1"/>
              <a:t>MobiCom</a:t>
            </a:r>
            <a:r>
              <a:rPr lang="en-US" sz="2000" dirty="0"/>
              <a:t>  Workshop on Digital Twin &amp; Edge AI for </a:t>
            </a:r>
            <a:r>
              <a:rPr lang="en-US" sz="2000" dirty="0" err="1"/>
              <a:t>IIoT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ICCSPA’22- The 5th International Conference on Communications, Signal Processing, and their 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2">
              <a:defRPr/>
            </a:pPr>
            <a:br>
              <a:rPr lang="en-US" dirty="0"/>
            </a:br>
            <a:endParaRPr lang="en-US" sz="2000" dirty="0"/>
          </a:p>
          <a:p>
            <a:pPr lvl="1">
              <a:defRPr/>
            </a:pPr>
            <a:endParaRPr lang="en-US" altLang="zh-CN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46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190325" y="168050"/>
            <a:ext cx="2701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</a:rPr>
              <a:t>Recent Update</a:t>
            </a:r>
            <a:endParaRPr lang="zh-CN" altLang="en-US" sz="2800" b="1" dirty="0">
              <a:solidFill>
                <a:srgbClr val="0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3025" y="966500"/>
            <a:ext cx="843173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marR="0" lvl="0" indent="-4460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宋体" panose="02010600030101010101" pitchFamily="2" charset="-122"/>
                <a:cs typeface="+mn-cs"/>
              </a:rPr>
              <a:t>Ongoing Activities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宋体" panose="02010600030101010101" pitchFamily="2" charset="-122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EAI MONAMI 2023 - 13th EAI International Conference on Mobile Networks and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15-th International Workshop on cyberspace security and artificial intelligence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IEEE ICCC Workshop on Edge Intelligence for 6G Networks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800" b="0" i="0" u="none" strike="noStrike" baseline="0" dirty="0">
              <a:solidFill>
                <a:srgbClr val="1A1A1A"/>
              </a:solidFill>
              <a:latin typeface="MyriadPro-Semibold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defRPr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altLang="zh-CN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08AF88E-6D74-90F2-4376-21AC3A12CBE5}"/>
              </a:ext>
            </a:extLst>
          </p:cNvPr>
          <p:cNvSpPr/>
          <p:nvPr/>
        </p:nvSpPr>
        <p:spPr>
          <a:xfrm>
            <a:off x="63025" y="3534013"/>
            <a:ext cx="843173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marR="0" lvl="0" indent="-446088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宋体" panose="02010600030101010101" pitchFamily="2" charset="-122"/>
                <a:cs typeface="+mn-cs"/>
              </a:rPr>
              <a:t>Future Plans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宋体" panose="02010600030101010101" pitchFamily="2" charset="-122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Continue to organize workshop/conferences/SI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Organize some webinars 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800" b="0" i="0" u="none" strike="noStrike" baseline="0" dirty="0">
              <a:solidFill>
                <a:srgbClr val="1A1A1A"/>
              </a:solidFill>
              <a:latin typeface="MyriadPro-Semibold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lvl="1">
              <a:defRPr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94543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780319" y="6421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1142912" y="2501134"/>
            <a:ext cx="7117766" cy="134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1" lang="en-US" altLang="zh-CN" sz="4066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굴림" panose="020B0600000101010101" pitchFamily="34" charset="-127"/>
              </a:rPr>
              <a:t>Thank  you !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1" lang="en-US" altLang="zh-CN" sz="4066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굴림" panose="020B0600000101010101" pitchFamily="34" charset="-127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4174073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蓝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359</Words>
  <Application>Microsoft Macintosh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等线</vt:lpstr>
      <vt:lpstr>MyriadPro-Semibold</vt:lpstr>
      <vt:lpstr>Arial</vt:lpstr>
      <vt:lpstr>Calibri</vt:lpstr>
      <vt:lpstr>Calibri Light</vt:lpstr>
      <vt:lpstr>Monotype Corsiva</vt:lpstr>
      <vt:lpstr>Wingdings</vt:lpstr>
      <vt:lpstr>回顾</vt:lpstr>
      <vt:lpstr>Special Interest Groups (SIG) on AI Empowered Internet of Vehicles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丁祎楠</dc:creator>
  <cp:lastModifiedBy>Shiwen Mao</cp:lastModifiedBy>
  <cp:revision>515</cp:revision>
  <cp:lastPrinted>2017-12-02T12:54:20Z</cp:lastPrinted>
  <dcterms:created xsi:type="dcterms:W3CDTF">2017-11-13T02:27:37Z</dcterms:created>
  <dcterms:modified xsi:type="dcterms:W3CDTF">2023-05-02T01:17:46Z</dcterms:modified>
</cp:coreProperties>
</file>