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Lst>
  <p:notesMasterIdLst>
    <p:notesMasterId r:id="rId23"/>
  </p:notesMasterIdLst>
  <p:handoutMasterIdLst>
    <p:handoutMasterId r:id="rId24"/>
  </p:handoutMasterIdLst>
  <p:sldIdLst>
    <p:sldId id="369" r:id="rId3"/>
    <p:sldId id="296" r:id="rId4"/>
    <p:sldId id="257" r:id="rId5"/>
    <p:sldId id="377" r:id="rId6"/>
    <p:sldId id="379" r:id="rId7"/>
    <p:sldId id="371" r:id="rId8"/>
    <p:sldId id="299" r:id="rId9"/>
    <p:sldId id="302" r:id="rId10"/>
    <p:sldId id="263" r:id="rId11"/>
    <p:sldId id="262" r:id="rId12"/>
    <p:sldId id="300" r:id="rId13"/>
    <p:sldId id="392" r:id="rId14"/>
    <p:sldId id="348" r:id="rId15"/>
    <p:sldId id="366" r:id="rId16"/>
    <p:sldId id="408" r:id="rId17"/>
    <p:sldId id="409" r:id="rId18"/>
    <p:sldId id="410" r:id="rId19"/>
    <p:sldId id="301" r:id="rId20"/>
    <p:sldId id="407" r:id="rId21"/>
    <p:sldId id="267" r:id="rId22"/>
  </p:sldIdLst>
  <p:sldSz cx="9144000" cy="6858000" type="screen4x3"/>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32" autoAdjust="0"/>
  </p:normalViewPr>
  <p:slideViewPr>
    <p:cSldViewPr snapToGrid="0">
      <p:cViewPr varScale="1">
        <p:scale>
          <a:sx n="59" d="100"/>
          <a:sy n="59" d="100"/>
        </p:scale>
        <p:origin x="648" y="56"/>
      </p:cViewPr>
      <p:guideLst/>
    </p:cSldViewPr>
  </p:slideViewPr>
  <p:notesTextViewPr>
    <p:cViewPr>
      <p:scale>
        <a:sx n="1" d="1"/>
        <a:sy n="1" d="1"/>
      </p:scale>
      <p:origin x="0" y="0"/>
    </p:cViewPr>
  </p:notesTextViewPr>
  <p:notesViewPr>
    <p:cSldViewPr snapToGrid="0">
      <p:cViewPr varScale="1">
        <p:scale>
          <a:sx n="78" d="100"/>
          <a:sy n="78" d="100"/>
        </p:scale>
        <p:origin x="16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D3532512-F74A-4FA4-81DF-991CC4DC943A}" type="datetimeFigureOut">
              <a:rPr lang="zh-CN" altLang="en-US" smtClean="0"/>
              <a:t>2023/4/26</a:t>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r>
              <a:rPr lang="en-US" altLang="zh-CN"/>
              <a:t>1</a:t>
            </a:r>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52C0A4C8-C495-495F-A9BF-DB91F87C4C21}" type="slidenum">
              <a:rPr lang="zh-CN" altLang="en-US" smtClean="0"/>
              <a:t>‹#›</a:t>
            </a:fld>
            <a:endParaRPr lang="zh-CN" altLang="en-US"/>
          </a:p>
        </p:txBody>
      </p:sp>
    </p:spTree>
    <p:extLst>
      <p:ext uri="{BB962C8B-B14F-4D97-AF65-F5344CB8AC3E}">
        <p14:creationId xmlns:p14="http://schemas.microsoft.com/office/powerpoint/2010/main" val="3651833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3A92E36-0481-43F7-94D2-DD79B9F7718D}" type="datetimeFigureOut">
              <a:rPr lang="zh-CN" altLang="en-US" smtClean="0"/>
              <a:t>2023/4/26</a:t>
            </a:fld>
            <a:endParaRPr lang="zh-CN" altLang="en-US"/>
          </a:p>
        </p:txBody>
      </p:sp>
      <p:sp>
        <p:nvSpPr>
          <p:cNvPr id="4" name="幻灯片图像占位符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r>
              <a:rPr lang="en-US" altLang="zh-CN"/>
              <a:t>1</a:t>
            </a:r>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94865344-2AAE-4379-A6DA-E2E2D4D2A5C9}" type="slidenum">
              <a:rPr lang="zh-CN" altLang="en-US" smtClean="0"/>
              <a:t>‹#›</a:t>
            </a:fld>
            <a:endParaRPr lang="zh-CN" altLang="en-US"/>
          </a:p>
        </p:txBody>
      </p:sp>
    </p:spTree>
    <p:extLst>
      <p:ext uri="{BB962C8B-B14F-4D97-AF65-F5344CB8AC3E}">
        <p14:creationId xmlns:p14="http://schemas.microsoft.com/office/powerpoint/2010/main" val="30091281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865344-2AAE-4379-A6DA-E2E2D4D2A5C9}" type="slidenum">
              <a:rPr lang="zh-CN" altLang="en-US" smtClean="0"/>
              <a:t>1</a:t>
            </a:fld>
            <a:endParaRPr lang="zh-CN" altLang="en-US"/>
          </a:p>
        </p:txBody>
      </p:sp>
    </p:spTree>
    <p:extLst>
      <p:ext uri="{BB962C8B-B14F-4D97-AF65-F5344CB8AC3E}">
        <p14:creationId xmlns:p14="http://schemas.microsoft.com/office/powerpoint/2010/main" val="97897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65344-2AAE-4379-A6DA-E2E2D4D2A5C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270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65344-2AAE-4379-A6DA-E2E2D4D2A5C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649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65344-2AAE-4379-A6DA-E2E2D4D2A5C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483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4" name="灯片编号占位符 3"/>
          <p:cNvSpPr>
            <a:spLocks noGrp="1"/>
          </p:cNvSpPr>
          <p:nvPr>
            <p:ph type="sldNum" sz="quarter" idx="10"/>
          </p:nvPr>
        </p:nvSpPr>
        <p:spPr/>
        <p:txBody>
          <a:bodyPr/>
          <a:lstStyle/>
          <a:p>
            <a:fld id="{94865344-2AAE-4379-A6DA-E2E2D4D2A5C9}" type="slidenum">
              <a:rPr lang="zh-CN" altLang="en-US" smtClean="0"/>
              <a:t>18</a:t>
            </a:fld>
            <a:endParaRPr lang="zh-CN" altLang="en-US"/>
          </a:p>
        </p:txBody>
      </p:sp>
    </p:spTree>
    <p:extLst>
      <p:ext uri="{BB962C8B-B14F-4D97-AF65-F5344CB8AC3E}">
        <p14:creationId xmlns:p14="http://schemas.microsoft.com/office/powerpoint/2010/main" val="15294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865344-2AAE-4379-A6DA-E2E2D4D2A5C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495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 </a:t>
            </a:r>
          </a:p>
          <a:p>
            <a:endParaRPr lang="en-US" altLang="zh-CN" baseline="0" dirty="0"/>
          </a:p>
        </p:txBody>
      </p:sp>
      <p:sp>
        <p:nvSpPr>
          <p:cNvPr id="5" name="灯片编号占位符 4"/>
          <p:cNvSpPr>
            <a:spLocks noGrp="1"/>
          </p:cNvSpPr>
          <p:nvPr>
            <p:ph type="sldNum" sz="quarter" idx="11"/>
          </p:nvPr>
        </p:nvSpPr>
        <p:spPr/>
        <p:txBody>
          <a:bodyPr/>
          <a:lstStyle/>
          <a:p>
            <a:fld id="{94865344-2AAE-4379-A6DA-E2E2D4D2A5C9}" type="slidenum">
              <a:rPr lang="zh-CN" altLang="en-US" smtClean="0"/>
              <a:t>20</a:t>
            </a:fld>
            <a:endParaRPr lang="zh-CN" altLang="en-US"/>
          </a:p>
        </p:txBody>
      </p:sp>
    </p:spTree>
    <p:extLst>
      <p:ext uri="{BB962C8B-B14F-4D97-AF65-F5344CB8AC3E}">
        <p14:creationId xmlns:p14="http://schemas.microsoft.com/office/powerpoint/2010/main" val="34731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SIG group, </a:t>
            </a:r>
            <a:r>
              <a:rPr lang="en-US" altLang="zh-CN" dirty="0">
                <a:solidFill>
                  <a:srgbClr val="0000FF"/>
                </a:solidFill>
              </a:rPr>
              <a:t>we provide a platform on the development of the interplay among sensing, communications, caching, and computing (C^3) in cognitive networks, a more comprehensive way to boost</a:t>
            </a:r>
            <a:r>
              <a:rPr lang="en-US" altLang="zh-CN" baseline="0" dirty="0">
                <a:solidFill>
                  <a:srgbClr val="0000FF"/>
                </a:solidFill>
              </a:rPr>
              <a:t> the network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solidFill>
                  <a:srgbClr val="0000FF"/>
                </a:solidFill>
              </a:rPr>
              <a:t>Here we can discuss </a:t>
            </a:r>
            <a:endParaRPr lang="en-US" altLang="zh-CN" dirty="0">
              <a:solidFill>
                <a:srgbClr val="0000FF"/>
              </a:solidFill>
            </a:endParaRPr>
          </a:p>
          <a:p>
            <a:pPr marL="625475" lvl="1" indent="-342900">
              <a:buFont typeface="Arial" panose="020B0604020202020204" pitchFamily="34" charset="0"/>
              <a:buChar char="•"/>
            </a:pPr>
            <a:r>
              <a:rPr lang="en-US" altLang="zh-CN" sz="2000" dirty="0"/>
              <a:t>How to </a:t>
            </a:r>
            <a:r>
              <a:rPr lang="en-US" altLang="zh-CN" sz="2000" dirty="0">
                <a:solidFill>
                  <a:srgbClr val="0000FF"/>
                </a:solidFill>
              </a:rPr>
              <a:t>sense and understand </a:t>
            </a:r>
            <a:r>
              <a:rPr lang="en-US" altLang="zh-CN" sz="2000" dirty="0"/>
              <a:t>social </a:t>
            </a:r>
            <a:r>
              <a:rPr lang="en-US" altLang="zh-CN" sz="2000" dirty="0" err="1"/>
              <a:t>behaviours</a:t>
            </a:r>
            <a:r>
              <a:rPr lang="en-US" altLang="zh-CN" sz="2000" dirty="0"/>
              <a:t> and diverse applications characteristics?</a:t>
            </a:r>
          </a:p>
          <a:p>
            <a:pPr marL="625475" lvl="1" indent="-342900">
              <a:buFont typeface="Arial" panose="020B0604020202020204" pitchFamily="34" charset="0"/>
              <a:buChar char="•"/>
            </a:pPr>
            <a:r>
              <a:rPr lang="en-US" altLang="zh-CN" sz="2000" dirty="0"/>
              <a:t>How to formulate and </a:t>
            </a:r>
            <a:r>
              <a:rPr lang="en-US" altLang="zh-CN" sz="2000" dirty="0">
                <a:solidFill>
                  <a:srgbClr val="0000FF"/>
                </a:solidFill>
              </a:rPr>
              <a:t>utilize human-device interactions </a:t>
            </a:r>
            <a:r>
              <a:rPr lang="en-US" altLang="zh-CN" sz="2000" dirty="0"/>
              <a:t>to boost communication performance?</a:t>
            </a:r>
          </a:p>
          <a:p>
            <a:pPr marL="625475" lvl="1" indent="-342900">
              <a:buFont typeface="Arial" panose="020B0604020202020204" pitchFamily="34" charset="0"/>
              <a:buChar char="•"/>
            </a:pPr>
            <a:r>
              <a:rPr lang="en-US" altLang="zh-CN" sz="2000" dirty="0"/>
              <a:t>How to facilitate the benefits of considering social </a:t>
            </a:r>
            <a:r>
              <a:rPr lang="en-US" altLang="zh-CN" sz="2000" dirty="0" err="1"/>
              <a:t>behaviours</a:t>
            </a:r>
            <a:r>
              <a:rPr lang="en-US" altLang="zh-CN" sz="2000" dirty="0"/>
              <a:t> and application characteristics from </a:t>
            </a:r>
            <a:r>
              <a:rPr lang="en-US" altLang="zh-CN" sz="2000" dirty="0" err="1"/>
              <a:t>mulit</a:t>
            </a:r>
            <a:r>
              <a:rPr lang="en-US" altLang="zh-CN" sz="2000" dirty="0"/>
              <a:t>-dimensional resources, e.g., </a:t>
            </a:r>
            <a:r>
              <a:rPr lang="en-US" altLang="zh-CN" sz="2000" dirty="0">
                <a:solidFill>
                  <a:srgbClr val="0000FF"/>
                </a:solidFill>
              </a:rPr>
              <a:t>caching and computing</a:t>
            </a:r>
            <a:r>
              <a:rPr lang="en-US" altLang="zh-CN" sz="20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00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FF"/>
                </a:solidFill>
              </a:rPr>
              <a:t> </a:t>
            </a:r>
            <a:endParaRPr lang="en-US" altLang="zh-CN" dirty="0"/>
          </a:p>
        </p:txBody>
      </p:sp>
      <p:sp>
        <p:nvSpPr>
          <p:cNvPr id="4" name="灯片编号占位符 3"/>
          <p:cNvSpPr>
            <a:spLocks noGrp="1"/>
          </p:cNvSpPr>
          <p:nvPr>
            <p:ph type="sldNum" sz="quarter" idx="10"/>
          </p:nvPr>
        </p:nvSpPr>
        <p:spPr/>
        <p:txBody>
          <a:bodyPr/>
          <a:lstStyle/>
          <a:p>
            <a:fld id="{94865344-2AAE-4379-A6DA-E2E2D4D2A5C9}" type="slidenum">
              <a:rPr lang="zh-CN" altLang="en-US" smtClean="0"/>
              <a:t>3</a:t>
            </a:fld>
            <a:endParaRPr lang="zh-CN" altLang="en-US"/>
          </a:p>
        </p:txBody>
      </p:sp>
    </p:spTree>
    <p:extLst>
      <p:ext uri="{BB962C8B-B14F-4D97-AF65-F5344CB8AC3E}">
        <p14:creationId xmlns:p14="http://schemas.microsoft.com/office/powerpoint/2010/main" val="293742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7925" y="1235075"/>
            <a:ext cx="4441825" cy="3332163"/>
          </a:xfrm>
        </p:spPr>
      </p:sp>
      <p:sp>
        <p:nvSpPr>
          <p:cNvPr id="3" name="备注占位符 2"/>
          <p:cNvSpPr>
            <a:spLocks noGrp="1"/>
          </p:cNvSpPr>
          <p:nvPr>
            <p:ph type="body" idx="1"/>
          </p:nvPr>
        </p:nvSpPr>
        <p:spPr/>
        <p:txBody>
          <a:bodyPr/>
          <a:lstStyle/>
          <a:p>
            <a:r>
              <a:rPr lang="en-US" altLang="zh-CN" b="1" dirty="0"/>
              <a:t>Generally, 3C scheduling is very critical for some computation intensive services, like face recognition, and autonomous driving, and is also required urgently in some important applications, like emergency communication or</a:t>
            </a:r>
            <a:r>
              <a:rPr lang="en-US" altLang="zh-CN" b="1" baseline="0" dirty="0"/>
              <a:t> smart grid.</a:t>
            </a:r>
            <a:r>
              <a:rPr lang="en-US" altLang="zh-CN" b="1" dirty="0"/>
              <a:t> </a:t>
            </a:r>
            <a:endParaRPr lang="zh-CN" altLang="zh-CN" dirty="0"/>
          </a:p>
          <a:p>
            <a:endParaRPr lang="en-US" altLang="zh-CN" b="1" dirty="0"/>
          </a:p>
          <a:p>
            <a:r>
              <a:rPr lang="en-US" altLang="zh-CN" b="1" dirty="0"/>
              <a:t>In some </a:t>
            </a:r>
            <a:r>
              <a:rPr lang="en-US" altLang="zh-CN" b="1" dirty="0" err="1"/>
              <a:t>typsical</a:t>
            </a:r>
            <a:r>
              <a:rPr lang="en-US" altLang="zh-CN" b="1" dirty="0"/>
              <a:t> </a:t>
            </a:r>
            <a:r>
              <a:rPr lang="en-US" altLang="zh-CN" b="1" baseline="0" dirty="0"/>
              <a:t>emergency cases, like earthquake, flood, .the network </a:t>
            </a:r>
            <a:r>
              <a:rPr lang="en-US" altLang="zh-CN" b="1" baseline="0" dirty="0" err="1"/>
              <a:t>infrastrute</a:t>
            </a:r>
            <a:r>
              <a:rPr lang="en-US" altLang="zh-CN" b="1" baseline="0" dirty="0"/>
              <a:t> usually damaged, we need establish </a:t>
            </a:r>
            <a:r>
              <a:rPr lang="en-US" altLang="zh-CN" b="1" baseline="0" dirty="0" err="1"/>
              <a:t>dedidated</a:t>
            </a:r>
            <a:r>
              <a:rPr lang="en-US" altLang="zh-CN" b="1" baseline="0" dirty="0"/>
              <a:t> network s,</a:t>
            </a:r>
          </a:p>
          <a:p>
            <a:r>
              <a:rPr lang="en-US" altLang="zh-CN" b="1" baseline="0" dirty="0"/>
              <a:t>However, hardly can we have enough spectrum and energy to have all those services or rescues  done. </a:t>
            </a:r>
          </a:p>
          <a:p>
            <a:endParaRPr lang="zh-CN" altLang="zh-CN" dirty="0"/>
          </a:p>
          <a:p>
            <a:r>
              <a:rPr lang="en-US" altLang="zh-CN" b="1" dirty="0"/>
              <a:t>The Key challenge in emergency scenarios is to accomplish the mission cognition and provide timely decision and reaction within the limited golden window of rescue time for survivors.</a:t>
            </a:r>
            <a:endParaRPr lang="zh-CN" altLang="zh-CN" dirty="0"/>
          </a:p>
          <a:p>
            <a:r>
              <a:rPr lang="en-US" altLang="zh-CN" b="1" dirty="0"/>
              <a:t> </a:t>
            </a:r>
            <a:endParaRPr lang="zh-CN" altLang="zh-CN" dirty="0"/>
          </a:p>
          <a:p>
            <a:r>
              <a:rPr lang="en-US" altLang="zh-CN" b="1" dirty="0"/>
              <a:t>To this end, we need some services like high definition mapping, object recognition since we may need to sense the damage level of infrastructures, and predict the danger level to rescuers. </a:t>
            </a:r>
            <a:endParaRPr lang="en-US" altLang="zh-CN" b="1" baseline="0" dirty="0"/>
          </a:p>
          <a:p>
            <a:r>
              <a:rPr lang="en-US" altLang="zh-CN" b="1" baseline="0" dirty="0"/>
              <a:t>IN addition, we also need the assistance of caching and computing.</a:t>
            </a:r>
          </a:p>
          <a:p>
            <a:r>
              <a:rPr lang="en-US" altLang="zh-CN" b="1" baseline="0" dirty="0"/>
              <a:t>To provide better service. Like high definition mapping or live surveillance. </a:t>
            </a:r>
          </a:p>
          <a:p>
            <a:endParaRPr lang="zh-CN" altLang="zh-CN" dirty="0"/>
          </a:p>
          <a:p>
            <a:r>
              <a:rPr lang="en-US" altLang="zh-CN" b="1" dirty="0"/>
              <a:t> </a:t>
            </a:r>
            <a:endParaRPr lang="zh-CN" altLang="zh-CN" dirty="0"/>
          </a:p>
          <a:p>
            <a:r>
              <a:rPr lang="en-US" altLang="zh-CN" dirty="0"/>
              <a:t>To fulfil the services, there are more challenges we need to face with:</a:t>
            </a:r>
            <a:endParaRPr lang="zh-CN" altLang="zh-CN" dirty="0"/>
          </a:p>
          <a:p>
            <a:r>
              <a:rPr lang="en-US" altLang="zh-CN" dirty="0"/>
              <a:t>Like the limitation of storage space, computation capability, and battery for end devices. </a:t>
            </a:r>
            <a:endParaRPr lang="zh-CN" altLang="zh-CN" dirty="0"/>
          </a:p>
          <a:p>
            <a:r>
              <a:rPr lang="en-US" altLang="zh-CN" dirty="0"/>
              <a:t>Diversified service requirements in terms of latency, reliability, and bandwidth. </a:t>
            </a:r>
            <a:endParaRPr lang="zh-CN" altLang="zh-CN" dirty="0"/>
          </a:p>
          <a:p>
            <a:r>
              <a:rPr lang="en-US" altLang="zh-CN" dirty="0"/>
              <a:t>Or the dynamic network topology and changing wireless environment</a:t>
            </a:r>
            <a:endParaRPr lang="zh-CN" altLang="zh-CN" dirty="0"/>
          </a:p>
          <a:p>
            <a:r>
              <a:rPr lang="en-US" altLang="zh-CN" dirty="0"/>
              <a:t> </a:t>
            </a:r>
            <a:endParaRPr lang="zh-CN" altLang="zh-CN" dirty="0"/>
          </a:p>
          <a:p>
            <a:endParaRPr lang="en-US" altLang="zh-CN" baseline="0" dirty="0"/>
          </a:p>
        </p:txBody>
      </p:sp>
      <p:sp>
        <p:nvSpPr>
          <p:cNvPr id="4" name="灯片编号占位符 3"/>
          <p:cNvSpPr>
            <a:spLocks noGrp="1"/>
          </p:cNvSpPr>
          <p:nvPr>
            <p:ph type="sldNum" sz="quarter" idx="10"/>
          </p:nvPr>
        </p:nvSpPr>
        <p:spPr/>
        <p:txBody>
          <a:bodyPr/>
          <a:lstStyle/>
          <a:p>
            <a:pPr marL="0" marR="0" lvl="0" indent="0" algn="r" defTabSz="918845" rtl="0" eaLnBrk="1" fontAlgn="auto" latinLnBrk="0" hangingPunct="1">
              <a:lnSpc>
                <a:spcPct val="100000"/>
              </a:lnSpc>
              <a:spcBef>
                <a:spcPts val="0"/>
              </a:spcBef>
              <a:spcAft>
                <a:spcPts val="0"/>
              </a:spcAft>
              <a:buClrTx/>
              <a:buSzTx/>
              <a:buFontTx/>
              <a:buNone/>
              <a:tabLst/>
              <a:defRPr/>
            </a:pPr>
            <a:fld id="{09537553-BF2D-4C07-9C82-E1B615636814}" type="slidenum">
              <a:rPr kumimoji="0" lang="zh-CN" altLang="en-US" sz="13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rPr>
              <a:pPr marL="0" marR="0" lvl="0" indent="0" algn="r" defTabSz="918845" rtl="0" eaLnBrk="1" fontAlgn="auto" latinLnBrk="0" hangingPunct="1">
                <a:lnSpc>
                  <a:spcPct val="100000"/>
                </a:lnSpc>
                <a:spcBef>
                  <a:spcPts val="0"/>
                </a:spcBef>
                <a:spcAft>
                  <a:spcPts val="0"/>
                </a:spcAft>
                <a:buClrTx/>
                <a:buSzTx/>
                <a:buFontTx/>
                <a:buNone/>
                <a:tabLst/>
                <a:defRPr/>
              </a:pPr>
              <a:t>4</a:t>
            </a:fld>
            <a:endParaRPr kumimoji="0" lang="zh-CN" altLang="en-US" sz="13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68615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Georgia" panose="02040502050405020303" pitchFamily="18" charset="0"/>
              </a:rPr>
              <a:t>To effectively carry out key tasks in emergency wireless networks, including sensing, data dissemination, map construction, and so on, the three-layer network architecture can be constructed, as</a:t>
            </a:r>
            <a:r>
              <a:rPr lang="en-US" altLang="zh-CN" b="0" i="0" baseline="0" dirty="0">
                <a:solidFill>
                  <a:srgbClr val="333333"/>
                </a:solidFill>
                <a:effectLst/>
                <a:latin typeface="Georgia" panose="02040502050405020303" pitchFamily="18" charset="0"/>
              </a:rPr>
              <a:t> we can see here. </a:t>
            </a:r>
          </a:p>
          <a:p>
            <a:r>
              <a:rPr lang="en-US" altLang="zh-CN" b="0" i="0" dirty="0">
                <a:solidFill>
                  <a:srgbClr val="333333"/>
                </a:solidFill>
                <a:effectLst/>
                <a:latin typeface="Georgia" panose="02040502050405020303" pitchFamily="18" charset="0"/>
              </a:rPr>
              <a:t> By leveraging recent developments in edge computing and edge learning, rapid constructed edge network can play pivotal roles in this architecture. Moreover, thanks to their flexibility and the increasing capability, UAVs can assist various tasks, for example, data collection, acting as aerial BSs or edge servers.</a:t>
            </a:r>
          </a:p>
          <a:p>
            <a:endParaRPr lang="en-US" altLang="zh-CN"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Georgia" panose="02040502050405020303" pitchFamily="18" charset="0"/>
              </a:rPr>
              <a:t>Mission cognition involves the understanding of key features of various tasks, as well as the environment and available rescue resources, which relies on data collection, information extraction, learning and inference, and finally leads to effective decision making. </a:t>
            </a:r>
            <a:endParaRPr lang="zh-CN" altLang="en-US" dirty="0"/>
          </a:p>
        </p:txBody>
      </p:sp>
      <p:sp>
        <p:nvSpPr>
          <p:cNvPr id="5" name="灯片编号占位符 4"/>
          <p:cNvSpPr>
            <a:spLocks noGrp="1"/>
          </p:cNvSpPr>
          <p:nvPr>
            <p:ph type="sldNum" sz="quarter" idx="5"/>
          </p:nvPr>
        </p:nvSpPr>
        <p:spPr/>
        <p:txBody>
          <a:bodyPr/>
          <a:lstStyle/>
          <a:p>
            <a:fld id="{94865344-2AAE-4379-A6DA-E2E2D4D2A5C9}" type="slidenum">
              <a:rPr lang="zh-CN" altLang="en-US" smtClean="0"/>
              <a:t>5</a:t>
            </a:fld>
            <a:endParaRPr lang="zh-CN" altLang="en-US"/>
          </a:p>
        </p:txBody>
      </p:sp>
    </p:spTree>
    <p:extLst>
      <p:ext uri="{BB962C8B-B14F-4D97-AF65-F5344CB8AC3E}">
        <p14:creationId xmlns:p14="http://schemas.microsoft.com/office/powerpoint/2010/main" val="91824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Virtual power plant (VPP) can aggregate the capacity of distributed </a:t>
            </a:r>
            <a:endParaRPr lang="en-US" altLang="zh-CN" dirty="0"/>
          </a:p>
          <a:p>
            <a:r>
              <a:rPr lang="en-US" altLang="zh-CN" sz="1200" kern="1200" dirty="0">
                <a:solidFill>
                  <a:schemeClr val="tx1"/>
                </a:solidFill>
                <a:effectLst/>
                <a:latin typeface="+mn-lt"/>
                <a:ea typeface="+mn-ea"/>
                <a:cs typeface="+mn-cs"/>
              </a:rPr>
              <a:t>resources through the fusion of power system and Information </a:t>
            </a:r>
            <a:endParaRPr lang="en-US" altLang="zh-CN" dirty="0"/>
          </a:p>
          <a:p>
            <a:r>
              <a:rPr lang="en-US" altLang="zh-CN" sz="1200" kern="1200" dirty="0">
                <a:solidFill>
                  <a:schemeClr val="tx1"/>
                </a:solidFill>
                <a:effectLst/>
                <a:latin typeface="+mn-lt"/>
                <a:ea typeface="+mn-ea"/>
                <a:cs typeface="+mn-cs"/>
              </a:rPr>
              <a:t>Communication Technologies (ICTs) [3]. </a:t>
            </a:r>
          </a:p>
          <a:p>
            <a:r>
              <a:rPr lang="en-US" altLang="zh-CN" sz="1200" dirty="0"/>
              <a:t>The fusion of power system and ICT is achieved in VPP for aggregating and controlling distributed </a:t>
            </a:r>
            <a:br>
              <a:rPr lang="en-US" altLang="zh-CN" sz="1200" dirty="0"/>
            </a:br>
            <a:r>
              <a:rPr lang="en-US" altLang="zh-CN" sz="1200" dirty="0"/>
              <a:t>resources. </a:t>
            </a:r>
          </a:p>
          <a:p>
            <a:r>
              <a:rPr lang="en-US" altLang="zh-CN" sz="1200" kern="1200" dirty="0">
                <a:solidFill>
                  <a:schemeClr val="tx1"/>
                </a:solidFill>
                <a:effectLst/>
                <a:latin typeface="+mn-lt"/>
                <a:ea typeface="+mn-ea"/>
                <a:cs typeface="+mn-cs"/>
              </a:rPr>
              <a:t>Here, the distributed resources (e.g., electric vehicle, distributed generation, controllable load, energy storage, etc.) are connected </a:t>
            </a:r>
            <a:endParaRPr lang="en-US" altLang="zh-CN" dirty="0"/>
          </a:p>
          <a:p>
            <a:r>
              <a:rPr lang="en-US" altLang="zh-CN" sz="1200" kern="1200" dirty="0">
                <a:solidFill>
                  <a:schemeClr val="tx1"/>
                </a:solidFill>
                <a:effectLst/>
                <a:latin typeface="+mn-lt"/>
                <a:ea typeface="+mn-ea"/>
                <a:cs typeface="+mn-cs"/>
              </a:rPr>
              <a:t>and controlled through smart devices. A large number of  data from smart devices is uploaded to edge server and </a:t>
            </a:r>
            <a:endParaRPr lang="en-US" altLang="zh-CN" dirty="0"/>
          </a:p>
          <a:p>
            <a:r>
              <a:rPr lang="en-US" altLang="zh-CN" sz="1200" kern="1200" dirty="0">
                <a:solidFill>
                  <a:schemeClr val="tx1"/>
                </a:solidFill>
                <a:effectLst/>
                <a:latin typeface="+mn-lt"/>
                <a:ea typeface="+mn-ea"/>
                <a:cs typeface="+mn-cs"/>
              </a:rPr>
              <a:t>cloud platform. According to these data, the cloud platform makes decisions for scheduling instructions and sends them to </a:t>
            </a:r>
            <a:endParaRPr lang="en-US" altLang="zh-CN" dirty="0"/>
          </a:p>
          <a:p>
            <a:r>
              <a:rPr lang="en-US" altLang="zh-CN" sz="1200" kern="1200" dirty="0">
                <a:solidFill>
                  <a:schemeClr val="tx1"/>
                </a:solidFill>
                <a:effectLst/>
                <a:latin typeface="+mn-lt"/>
                <a:ea typeface="+mn-ea"/>
                <a:cs typeface="+mn-cs"/>
              </a:rPr>
              <a:t>devices after decomposing in edge server. AI empowering for edge can help VPP achieve more flexible distributed energy </a:t>
            </a:r>
            <a:endParaRPr lang="en-US" altLang="zh-CN" dirty="0"/>
          </a:p>
          <a:p>
            <a:r>
              <a:rPr lang="en-US" altLang="zh-CN" sz="1200" kern="1200" dirty="0">
                <a:solidFill>
                  <a:schemeClr val="tx1"/>
                </a:solidFill>
                <a:effectLst/>
                <a:latin typeface="+mn-lt"/>
                <a:ea typeface="+mn-ea"/>
                <a:cs typeface="+mn-cs"/>
              </a:rPr>
              <a:t>management. </a:t>
            </a:r>
            <a:endParaRPr lang="zh-CN" altLang="en-US" dirty="0"/>
          </a:p>
          <a:p>
            <a:endParaRPr lang="en-US" altLang="zh-CN" sz="1200"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94865344-2AAE-4379-A6DA-E2E2D4D2A5C9}" type="slidenum">
              <a:rPr lang="zh-CN" altLang="en-US" smtClean="0"/>
              <a:t>6</a:t>
            </a:fld>
            <a:endParaRPr lang="zh-CN" altLang="en-US"/>
          </a:p>
        </p:txBody>
      </p:sp>
    </p:spTree>
    <p:extLst>
      <p:ext uri="{BB962C8B-B14F-4D97-AF65-F5344CB8AC3E}">
        <p14:creationId xmlns:p14="http://schemas.microsoft.com/office/powerpoint/2010/main" val="269171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865344-2AAE-4379-A6DA-E2E2D4D2A5C9}" type="slidenum">
              <a:rPr lang="zh-CN" altLang="en-US" smtClean="0"/>
              <a:t>8</a:t>
            </a:fld>
            <a:endParaRPr lang="zh-CN" altLang="en-US"/>
          </a:p>
        </p:txBody>
      </p:sp>
    </p:spTree>
    <p:extLst>
      <p:ext uri="{BB962C8B-B14F-4D97-AF65-F5344CB8AC3E}">
        <p14:creationId xmlns:p14="http://schemas.microsoft.com/office/powerpoint/2010/main" val="177635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5" name="灯片编号占位符 4"/>
          <p:cNvSpPr>
            <a:spLocks noGrp="1"/>
          </p:cNvSpPr>
          <p:nvPr>
            <p:ph type="sldNum" sz="quarter" idx="11"/>
          </p:nvPr>
        </p:nvSpPr>
        <p:spPr/>
        <p:txBody>
          <a:bodyPr/>
          <a:lstStyle/>
          <a:p>
            <a:fld id="{94865344-2AAE-4379-A6DA-E2E2D4D2A5C9}" type="slidenum">
              <a:rPr lang="zh-CN" altLang="en-US" smtClean="0"/>
              <a:t>9</a:t>
            </a:fld>
            <a:endParaRPr lang="zh-CN" altLang="en-US"/>
          </a:p>
        </p:txBody>
      </p:sp>
    </p:spTree>
    <p:extLst>
      <p:ext uri="{BB962C8B-B14F-4D97-AF65-F5344CB8AC3E}">
        <p14:creationId xmlns:p14="http://schemas.microsoft.com/office/powerpoint/2010/main" val="231834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a:p>
        </p:txBody>
      </p:sp>
      <p:sp>
        <p:nvSpPr>
          <p:cNvPr id="5" name="灯片编号占位符 4"/>
          <p:cNvSpPr>
            <a:spLocks noGrp="1"/>
          </p:cNvSpPr>
          <p:nvPr>
            <p:ph type="sldNum" sz="quarter" idx="11"/>
          </p:nvPr>
        </p:nvSpPr>
        <p:spPr/>
        <p:txBody>
          <a:bodyPr/>
          <a:lstStyle/>
          <a:p>
            <a:fld id="{94865344-2AAE-4379-A6DA-E2E2D4D2A5C9}" type="slidenum">
              <a:rPr lang="zh-CN" altLang="en-US" smtClean="0"/>
              <a:t>10</a:t>
            </a:fld>
            <a:endParaRPr lang="zh-CN" altLang="en-US"/>
          </a:p>
        </p:txBody>
      </p:sp>
    </p:spTree>
    <p:extLst>
      <p:ext uri="{BB962C8B-B14F-4D97-AF65-F5344CB8AC3E}">
        <p14:creationId xmlns:p14="http://schemas.microsoft.com/office/powerpoint/2010/main" val="348751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灯片编号占位符 4"/>
          <p:cNvSpPr>
            <a:spLocks noGrp="1"/>
          </p:cNvSpPr>
          <p:nvPr>
            <p:ph type="sldNum" sz="quarter" idx="11"/>
          </p:nvPr>
        </p:nvSpPr>
        <p:spPr/>
        <p:txBody>
          <a:bodyPr/>
          <a:lstStyle/>
          <a:p>
            <a:fld id="{94865344-2AAE-4379-A6DA-E2E2D4D2A5C9}" type="slidenum">
              <a:rPr lang="zh-CN" altLang="en-US" smtClean="0"/>
              <a:t>11</a:t>
            </a:fld>
            <a:endParaRPr lang="zh-CN" altLang="en-US"/>
          </a:p>
        </p:txBody>
      </p:sp>
    </p:spTree>
    <p:extLst>
      <p:ext uri="{BB962C8B-B14F-4D97-AF65-F5344CB8AC3E}">
        <p14:creationId xmlns:p14="http://schemas.microsoft.com/office/powerpoint/2010/main" val="85697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cxnSp>
        <p:nvCxnSpPr>
          <p:cNvPr id="9" name="Straight Connector 8"/>
          <p:cNvCxnSpPr/>
          <p:nvPr/>
        </p:nvCxnSpPr>
        <p:spPr>
          <a:xfrm>
            <a:off x="960120" y="312391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75388" y="6411074"/>
            <a:ext cx="5464381" cy="369332"/>
          </a:xfrm>
          <a:prstGeom prst="rect">
            <a:avLst/>
          </a:prstGeom>
          <a:noFill/>
        </p:spPr>
        <p:txBody>
          <a:bodyPr wrap="none" rtlCol="0">
            <a:spAutoFit/>
          </a:bodyPr>
          <a:lstStyle/>
          <a:p>
            <a:r>
              <a:rPr lang="en-US" altLang="zh-CN" dirty="0"/>
              <a:t>IEEE Technical Committee on Cognitive Networks (TCCN)</a:t>
            </a:r>
          </a:p>
        </p:txBody>
      </p:sp>
      <p:sp>
        <p:nvSpPr>
          <p:cNvPr id="10" name="日期占位符 9">
            <a:extLst>
              <a:ext uri="{FF2B5EF4-FFF2-40B4-BE49-F238E27FC236}">
                <a16:creationId xmlns:a16="http://schemas.microsoft.com/office/drawing/2014/main" id="{A262BD5F-CE45-475E-815D-A77374BC4F6A}"/>
              </a:ext>
            </a:extLst>
          </p:cNvPr>
          <p:cNvSpPr>
            <a:spLocks noGrp="1"/>
          </p:cNvSpPr>
          <p:nvPr>
            <p:ph type="dt" sz="half" idx="10"/>
          </p:nvPr>
        </p:nvSpPr>
        <p:spPr/>
        <p:txBody>
          <a:bodyPr/>
          <a:lstStyle/>
          <a:p>
            <a:endParaRPr lang="zh-CN" altLang="en-US"/>
          </a:p>
        </p:txBody>
      </p:sp>
      <p:sp>
        <p:nvSpPr>
          <p:cNvPr id="12" name="页脚占位符 11">
            <a:extLst>
              <a:ext uri="{FF2B5EF4-FFF2-40B4-BE49-F238E27FC236}">
                <a16:creationId xmlns:a16="http://schemas.microsoft.com/office/drawing/2014/main" id="{786C045B-DB13-46BD-B6BA-45275AFEAC6C}"/>
              </a:ext>
            </a:extLst>
          </p:cNvPr>
          <p:cNvSpPr>
            <a:spLocks noGrp="1"/>
          </p:cNvSpPr>
          <p:nvPr>
            <p:ph type="ftr" sz="quarter" idx="11"/>
          </p:nvPr>
        </p:nvSpPr>
        <p:spPr/>
        <p:txBody>
          <a:bodyPr/>
          <a:lstStyle/>
          <a:p>
            <a:endParaRPr lang="zh-CN" altLang="en-US"/>
          </a:p>
        </p:txBody>
      </p:sp>
      <p:sp>
        <p:nvSpPr>
          <p:cNvPr id="13" name="灯片编号占位符 12">
            <a:extLst>
              <a:ext uri="{FF2B5EF4-FFF2-40B4-BE49-F238E27FC236}">
                <a16:creationId xmlns:a16="http://schemas.microsoft.com/office/drawing/2014/main" id="{1EC4A496-468D-497E-9A42-B8F0CE2CAD84}"/>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262272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日期占位符 6">
            <a:extLst>
              <a:ext uri="{FF2B5EF4-FFF2-40B4-BE49-F238E27FC236}">
                <a16:creationId xmlns:a16="http://schemas.microsoft.com/office/drawing/2014/main" id="{54F229E9-C793-4ECC-920A-5AF36881AA07}"/>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24A35AE6-3D00-49D2-8FCE-A07A745B698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C78A36-636F-4D31-864F-7BAB8B3856F7}"/>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2158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9" name="日期占位符 8">
            <a:extLst>
              <a:ext uri="{FF2B5EF4-FFF2-40B4-BE49-F238E27FC236}">
                <a16:creationId xmlns:a16="http://schemas.microsoft.com/office/drawing/2014/main" id="{F84D1D59-84D2-43DF-A5A4-22EEDE2256C1}"/>
              </a:ext>
            </a:extLst>
          </p:cNvPr>
          <p:cNvSpPr>
            <a:spLocks noGrp="1"/>
          </p:cNvSpPr>
          <p:nvPr>
            <p:ph type="dt" sz="half" idx="10"/>
          </p:nvPr>
        </p:nvSpPr>
        <p:spPr/>
        <p:txBody>
          <a:bodyPr/>
          <a:lstStyle/>
          <a:p>
            <a:endParaRPr lang="zh-CN" altLang="en-US"/>
          </a:p>
        </p:txBody>
      </p:sp>
      <p:sp>
        <p:nvSpPr>
          <p:cNvPr id="10" name="页脚占位符 9">
            <a:extLst>
              <a:ext uri="{FF2B5EF4-FFF2-40B4-BE49-F238E27FC236}">
                <a16:creationId xmlns:a16="http://schemas.microsoft.com/office/drawing/2014/main" id="{97EF771A-5A99-4AFD-9905-108912979C60}"/>
              </a:ext>
            </a:extLst>
          </p:cNvPr>
          <p:cNvSpPr>
            <a:spLocks noGrp="1"/>
          </p:cNvSpPr>
          <p:nvPr>
            <p:ph type="ftr" sz="quarter" idx="11"/>
          </p:nvPr>
        </p:nvSpPr>
        <p:spPr/>
        <p:txBody>
          <a:bodyPr/>
          <a:lstStyle/>
          <a:p>
            <a:endParaRPr lang="zh-CN" altLang="en-US"/>
          </a:p>
        </p:txBody>
      </p:sp>
      <p:sp>
        <p:nvSpPr>
          <p:cNvPr id="11" name="灯片编号占位符 10">
            <a:extLst>
              <a:ext uri="{FF2B5EF4-FFF2-40B4-BE49-F238E27FC236}">
                <a16:creationId xmlns:a16="http://schemas.microsoft.com/office/drawing/2014/main" id="{2BEAE43F-9597-4BAF-B2D0-2E29D71FB383}"/>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239403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7" name="日期占位符 6">
            <a:extLst>
              <a:ext uri="{FF2B5EF4-FFF2-40B4-BE49-F238E27FC236}">
                <a16:creationId xmlns:a16="http://schemas.microsoft.com/office/drawing/2014/main" id="{6CD1953F-8D07-46C4-B6A8-3AF68609E4B8}"/>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39812CBA-1325-41BD-879C-673129CA1E8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4283CE-09A9-4005-AE10-C2161713AFFF}"/>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231840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日期占位符 6">
            <a:extLst>
              <a:ext uri="{FF2B5EF4-FFF2-40B4-BE49-F238E27FC236}">
                <a16:creationId xmlns:a16="http://schemas.microsoft.com/office/drawing/2014/main" id="{E6EFAD1E-7D26-4EA5-8270-58FE097D98CE}"/>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9044BEAC-2B3C-4231-9CA0-75DC9A8CB7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26F3B15-B69A-469B-A5D6-AECE7EF92F93}"/>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3512677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7" name="日期占位符 6">
            <a:extLst>
              <a:ext uri="{FF2B5EF4-FFF2-40B4-BE49-F238E27FC236}">
                <a16:creationId xmlns:a16="http://schemas.microsoft.com/office/drawing/2014/main" id="{A3CEA414-BDBC-4E1E-A471-A0DAF8EA9E07}"/>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78E8EFB8-42C5-4778-A382-B3914332E64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930378-540A-40BB-89F6-D76D38DE3CD8}"/>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245375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日期占位符 7">
            <a:extLst>
              <a:ext uri="{FF2B5EF4-FFF2-40B4-BE49-F238E27FC236}">
                <a16:creationId xmlns:a16="http://schemas.microsoft.com/office/drawing/2014/main" id="{6A397D18-B78F-487C-95B4-7F994F278EE0}"/>
              </a:ext>
            </a:extLst>
          </p:cNvPr>
          <p:cNvSpPr>
            <a:spLocks noGrp="1"/>
          </p:cNvSpPr>
          <p:nvPr>
            <p:ph type="dt" sz="half" idx="10"/>
          </p:nvPr>
        </p:nvSpPr>
        <p:spPr/>
        <p:txBody>
          <a:bodyPr/>
          <a:lstStyle/>
          <a:p>
            <a:endParaRPr lang="zh-CN" altLang="en-US"/>
          </a:p>
        </p:txBody>
      </p:sp>
      <p:sp>
        <p:nvSpPr>
          <p:cNvPr id="9" name="页脚占位符 8">
            <a:extLst>
              <a:ext uri="{FF2B5EF4-FFF2-40B4-BE49-F238E27FC236}">
                <a16:creationId xmlns:a16="http://schemas.microsoft.com/office/drawing/2014/main" id="{6399A50F-FEC7-4F1C-8C41-C7C9AF12BB88}"/>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5177A17F-D66B-4111-827C-BC059EE8B489}"/>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1392105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 name="日期占位符 9">
            <a:extLst>
              <a:ext uri="{FF2B5EF4-FFF2-40B4-BE49-F238E27FC236}">
                <a16:creationId xmlns:a16="http://schemas.microsoft.com/office/drawing/2014/main" id="{5DC8D7DB-551C-4C57-AE8B-13A433DD453A}"/>
              </a:ext>
            </a:extLst>
          </p:cNvPr>
          <p:cNvSpPr>
            <a:spLocks noGrp="1"/>
          </p:cNvSpPr>
          <p:nvPr>
            <p:ph type="dt" sz="half" idx="10"/>
          </p:nvPr>
        </p:nvSpPr>
        <p:spPr/>
        <p:txBody>
          <a:bodyPr/>
          <a:lstStyle/>
          <a:p>
            <a:endParaRPr lang="zh-CN" altLang="en-US"/>
          </a:p>
        </p:txBody>
      </p:sp>
      <p:sp>
        <p:nvSpPr>
          <p:cNvPr id="11" name="页脚占位符 10">
            <a:extLst>
              <a:ext uri="{FF2B5EF4-FFF2-40B4-BE49-F238E27FC236}">
                <a16:creationId xmlns:a16="http://schemas.microsoft.com/office/drawing/2014/main" id="{7002BAE3-93B1-4B6D-A4E6-3EEAE61D4A67}"/>
              </a:ext>
            </a:extLst>
          </p:cNvPr>
          <p:cNvSpPr>
            <a:spLocks noGrp="1"/>
          </p:cNvSpPr>
          <p:nvPr>
            <p:ph type="ftr" sz="quarter" idx="11"/>
          </p:nvPr>
        </p:nvSpPr>
        <p:spPr/>
        <p:txBody>
          <a:bodyPr/>
          <a:lstStyle/>
          <a:p>
            <a:endParaRPr lang="zh-CN" altLang="en-US"/>
          </a:p>
        </p:txBody>
      </p:sp>
      <p:sp>
        <p:nvSpPr>
          <p:cNvPr id="12" name="灯片编号占位符 11">
            <a:extLst>
              <a:ext uri="{FF2B5EF4-FFF2-40B4-BE49-F238E27FC236}">
                <a16:creationId xmlns:a16="http://schemas.microsoft.com/office/drawing/2014/main" id="{380E1058-DC47-41E5-B927-032D128DA1D3}"/>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60353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6" name="日期占位符 5">
            <a:extLst>
              <a:ext uri="{FF2B5EF4-FFF2-40B4-BE49-F238E27FC236}">
                <a16:creationId xmlns:a16="http://schemas.microsoft.com/office/drawing/2014/main" id="{A6E5B8AC-5B42-4CB5-9B9C-353BA34CE508}"/>
              </a:ext>
            </a:extLst>
          </p:cNvPr>
          <p:cNvSpPr>
            <a:spLocks noGrp="1"/>
          </p:cNvSpPr>
          <p:nvPr>
            <p:ph type="dt" sz="half" idx="10"/>
          </p:nvPr>
        </p:nvSpPr>
        <p:spPr/>
        <p:txBody>
          <a:bodyPr/>
          <a:lstStyle/>
          <a:p>
            <a:endParaRPr lang="zh-CN" altLang="en-US"/>
          </a:p>
        </p:txBody>
      </p:sp>
      <p:sp>
        <p:nvSpPr>
          <p:cNvPr id="7" name="页脚占位符 6">
            <a:extLst>
              <a:ext uri="{FF2B5EF4-FFF2-40B4-BE49-F238E27FC236}">
                <a16:creationId xmlns:a16="http://schemas.microsoft.com/office/drawing/2014/main" id="{694D000F-0E05-462D-B7A0-CEFD4D42026C}"/>
              </a:ext>
            </a:extLst>
          </p:cNvPr>
          <p:cNvSpPr>
            <a:spLocks noGrp="1"/>
          </p:cNvSpPr>
          <p:nvPr>
            <p:ph type="ftr" sz="quarter" idx="11"/>
          </p:nvPr>
        </p:nvSpPr>
        <p:spPr/>
        <p:txBody>
          <a:bodyPr/>
          <a:lstStyle/>
          <a:p>
            <a:endParaRPr lang="zh-CN" altLang="en-US"/>
          </a:p>
        </p:txBody>
      </p:sp>
      <p:sp>
        <p:nvSpPr>
          <p:cNvPr id="8" name="灯片编号占位符 7">
            <a:extLst>
              <a:ext uri="{FF2B5EF4-FFF2-40B4-BE49-F238E27FC236}">
                <a16:creationId xmlns:a16="http://schemas.microsoft.com/office/drawing/2014/main" id="{52AE984B-5D78-48D3-8838-890E0DF488C2}"/>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3370167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3F1F3769-4556-4C23-825D-5C21CA4F59E5}"/>
              </a:ext>
            </a:extLst>
          </p:cNvPr>
          <p:cNvCxnSpPr/>
          <p:nvPr userDrawn="1"/>
        </p:nvCxnSpPr>
        <p:spPr>
          <a:xfrm>
            <a:off x="0" y="685800"/>
            <a:ext cx="9144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日期占位符 5">
            <a:extLst>
              <a:ext uri="{FF2B5EF4-FFF2-40B4-BE49-F238E27FC236}">
                <a16:creationId xmlns:a16="http://schemas.microsoft.com/office/drawing/2014/main" id="{2F048CFB-3F16-47E5-8DA4-48965A379660}"/>
              </a:ext>
            </a:extLst>
          </p:cNvPr>
          <p:cNvSpPr>
            <a:spLocks noGrp="1"/>
          </p:cNvSpPr>
          <p:nvPr>
            <p:ph type="dt" sz="half" idx="10"/>
          </p:nvPr>
        </p:nvSpPr>
        <p:spPr/>
        <p:txBody>
          <a:bodyPr/>
          <a:lstStyle/>
          <a:p>
            <a:endParaRPr lang="zh-CN" altLang="en-US"/>
          </a:p>
        </p:txBody>
      </p:sp>
      <p:sp>
        <p:nvSpPr>
          <p:cNvPr id="9" name="页脚占位符 8">
            <a:extLst>
              <a:ext uri="{FF2B5EF4-FFF2-40B4-BE49-F238E27FC236}">
                <a16:creationId xmlns:a16="http://schemas.microsoft.com/office/drawing/2014/main" id="{CA4384AD-4636-4536-8F9F-0E0C37502831}"/>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96DA4296-5C82-43B2-9DF4-1C7BC1370B44}"/>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2934687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8" name="日期占位符 7">
            <a:extLst>
              <a:ext uri="{FF2B5EF4-FFF2-40B4-BE49-F238E27FC236}">
                <a16:creationId xmlns:a16="http://schemas.microsoft.com/office/drawing/2014/main" id="{53657A78-715B-4449-866D-DE8BAE95DCD5}"/>
              </a:ext>
            </a:extLst>
          </p:cNvPr>
          <p:cNvSpPr>
            <a:spLocks noGrp="1"/>
          </p:cNvSpPr>
          <p:nvPr>
            <p:ph type="dt" sz="half" idx="10"/>
          </p:nvPr>
        </p:nvSpPr>
        <p:spPr/>
        <p:txBody>
          <a:bodyPr/>
          <a:lstStyle/>
          <a:p>
            <a:endParaRPr lang="zh-CN" altLang="en-US"/>
          </a:p>
        </p:txBody>
      </p:sp>
      <p:sp>
        <p:nvSpPr>
          <p:cNvPr id="9" name="页脚占位符 8">
            <a:extLst>
              <a:ext uri="{FF2B5EF4-FFF2-40B4-BE49-F238E27FC236}">
                <a16:creationId xmlns:a16="http://schemas.microsoft.com/office/drawing/2014/main" id="{3FC9A566-86AE-46B5-AAD3-A307AAA473D9}"/>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42D2D3AA-C1E0-4B9A-938A-A4F9B39DADCA}"/>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235442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文本框 6"/>
          <p:cNvSpPr txBox="1"/>
          <p:nvPr userDrawn="1"/>
        </p:nvSpPr>
        <p:spPr>
          <a:xfrm>
            <a:off x="75388" y="6411074"/>
            <a:ext cx="5464381" cy="369332"/>
          </a:xfrm>
          <a:prstGeom prst="rect">
            <a:avLst/>
          </a:prstGeom>
          <a:noFill/>
        </p:spPr>
        <p:txBody>
          <a:bodyPr wrap="none" rtlCol="0">
            <a:spAutoFit/>
          </a:bodyPr>
          <a:lstStyle/>
          <a:p>
            <a:r>
              <a:rPr lang="en-US" altLang="zh-CN" dirty="0"/>
              <a:t>IEEE Technical Committee on Cognitive Networks (TCCN)</a:t>
            </a:r>
          </a:p>
        </p:txBody>
      </p:sp>
      <p:sp>
        <p:nvSpPr>
          <p:cNvPr id="8" name="日期占位符 7">
            <a:extLst>
              <a:ext uri="{FF2B5EF4-FFF2-40B4-BE49-F238E27FC236}">
                <a16:creationId xmlns:a16="http://schemas.microsoft.com/office/drawing/2014/main" id="{3D3FD6C3-2B6A-41E5-85A1-228FC865596E}"/>
              </a:ext>
            </a:extLst>
          </p:cNvPr>
          <p:cNvSpPr>
            <a:spLocks noGrp="1"/>
          </p:cNvSpPr>
          <p:nvPr>
            <p:ph type="dt" sz="half" idx="10"/>
          </p:nvPr>
        </p:nvSpPr>
        <p:spPr/>
        <p:txBody>
          <a:bodyPr/>
          <a:lstStyle/>
          <a:p>
            <a:endParaRPr lang="zh-CN" altLang="en-US"/>
          </a:p>
        </p:txBody>
      </p:sp>
      <p:sp>
        <p:nvSpPr>
          <p:cNvPr id="9" name="页脚占位符 8">
            <a:extLst>
              <a:ext uri="{FF2B5EF4-FFF2-40B4-BE49-F238E27FC236}">
                <a16:creationId xmlns:a16="http://schemas.microsoft.com/office/drawing/2014/main" id="{83024C90-730C-4E8F-BFC4-C9A51F88E06D}"/>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2984EA0B-04B1-46DE-938E-7C74193B6B07}"/>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806077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8" name="日期占位符 7">
            <a:extLst>
              <a:ext uri="{FF2B5EF4-FFF2-40B4-BE49-F238E27FC236}">
                <a16:creationId xmlns:a16="http://schemas.microsoft.com/office/drawing/2014/main" id="{0E20AC18-9411-4584-82E8-5856668235F5}"/>
              </a:ext>
            </a:extLst>
          </p:cNvPr>
          <p:cNvSpPr>
            <a:spLocks noGrp="1"/>
          </p:cNvSpPr>
          <p:nvPr>
            <p:ph type="dt" sz="half" idx="10"/>
          </p:nvPr>
        </p:nvSpPr>
        <p:spPr/>
        <p:txBody>
          <a:bodyPr/>
          <a:lstStyle/>
          <a:p>
            <a:endParaRPr lang="zh-CN" altLang="en-US"/>
          </a:p>
        </p:txBody>
      </p:sp>
      <p:sp>
        <p:nvSpPr>
          <p:cNvPr id="9" name="页脚占位符 8">
            <a:extLst>
              <a:ext uri="{FF2B5EF4-FFF2-40B4-BE49-F238E27FC236}">
                <a16:creationId xmlns:a16="http://schemas.microsoft.com/office/drawing/2014/main" id="{9B4554AA-F57E-4BF8-87E4-3BBCBA2A2020}"/>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2363BED8-E838-40D8-B3F0-6FB1A01D39AD}"/>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498082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日期占位符 6">
            <a:extLst>
              <a:ext uri="{FF2B5EF4-FFF2-40B4-BE49-F238E27FC236}">
                <a16:creationId xmlns:a16="http://schemas.microsoft.com/office/drawing/2014/main" id="{EDE6E7E4-C508-476A-BC92-6705D9E56D52}"/>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00DEDD66-4760-408F-A9D7-7C8F07F2893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C3E409-A459-43DF-BC07-821B96802734}"/>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3338987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日期占位符 6">
            <a:extLst>
              <a:ext uri="{FF2B5EF4-FFF2-40B4-BE49-F238E27FC236}">
                <a16:creationId xmlns:a16="http://schemas.microsoft.com/office/drawing/2014/main" id="{846CA401-9FFA-4B16-AC42-BA2202A49CC4}"/>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5357DF22-29A1-4235-B6DB-30AED03FB33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1793A55-4D89-4DA0-8FE6-21D037C0CC19}"/>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2539850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0" y="685800"/>
            <a:ext cx="9144000" cy="0"/>
          </a:xfrm>
          <a:prstGeom prst="line">
            <a:avLst/>
          </a:prstGeom>
          <a:noFill/>
          <a:ln w="19050" cap="rnd">
            <a:solidFill>
              <a:srgbClr val="1405A7"/>
            </a:solidFill>
            <a:prstDash val="sysDot"/>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华文楷体" panose="02010600040101010101" pitchFamily="2" charset="-122"/>
              <a:cs typeface="+mn-cs"/>
            </a:endParaRPr>
          </a:p>
        </p:txBody>
      </p:sp>
      <p:cxnSp>
        <p:nvCxnSpPr>
          <p:cNvPr id="4" name="直接连接符 3"/>
          <p:cNvCxnSpPr>
            <a:endCxn id="2" idx="1"/>
          </p:cNvCxnSpPr>
          <p:nvPr userDrawn="1"/>
        </p:nvCxnSpPr>
        <p:spPr>
          <a:xfrm>
            <a:off x="0" y="685800"/>
            <a:ext cx="9144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日期占位符 7">
            <a:extLst>
              <a:ext uri="{FF2B5EF4-FFF2-40B4-BE49-F238E27FC236}">
                <a16:creationId xmlns:a16="http://schemas.microsoft.com/office/drawing/2014/main" id="{762389D5-02D8-4E65-BA6E-D6DE0F4572AF}"/>
              </a:ext>
            </a:extLst>
          </p:cNvPr>
          <p:cNvSpPr>
            <a:spLocks noGrp="1"/>
          </p:cNvSpPr>
          <p:nvPr>
            <p:ph type="dt" sz="half" idx="10"/>
          </p:nvPr>
        </p:nvSpPr>
        <p:spPr/>
        <p:txBody>
          <a:bodyPr/>
          <a:lstStyle/>
          <a:p>
            <a:endParaRPr lang="zh-CN" altLang="en-US"/>
          </a:p>
        </p:txBody>
      </p:sp>
      <p:sp>
        <p:nvSpPr>
          <p:cNvPr id="9" name="页脚占位符 8">
            <a:extLst>
              <a:ext uri="{FF2B5EF4-FFF2-40B4-BE49-F238E27FC236}">
                <a16:creationId xmlns:a16="http://schemas.microsoft.com/office/drawing/2014/main" id="{289ADEFE-31D3-4B13-8613-0CDD43291FF6}"/>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68BE976F-CFFC-49AE-9FA1-D9CADFCD6214}"/>
              </a:ext>
            </a:extLst>
          </p:cNvPr>
          <p:cNvSpPr>
            <a:spLocks noGrp="1"/>
          </p:cNvSpPr>
          <p:nvPr>
            <p:ph type="sldNum" sz="quarter" idx="12"/>
          </p:nvPr>
        </p:nvSpPr>
        <p:spPr/>
        <p:txBody>
          <a:body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377729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期占位符 9">
            <a:extLst>
              <a:ext uri="{FF2B5EF4-FFF2-40B4-BE49-F238E27FC236}">
                <a16:creationId xmlns:a16="http://schemas.microsoft.com/office/drawing/2014/main" id="{83653808-692E-4492-B478-D0F1E6B59572}"/>
              </a:ext>
            </a:extLst>
          </p:cNvPr>
          <p:cNvSpPr>
            <a:spLocks noGrp="1"/>
          </p:cNvSpPr>
          <p:nvPr>
            <p:ph type="dt" sz="half" idx="10"/>
          </p:nvPr>
        </p:nvSpPr>
        <p:spPr/>
        <p:txBody>
          <a:bodyPr/>
          <a:lstStyle/>
          <a:p>
            <a:endParaRPr lang="zh-CN" altLang="en-US"/>
          </a:p>
        </p:txBody>
      </p:sp>
      <p:sp>
        <p:nvSpPr>
          <p:cNvPr id="11" name="页脚占位符 10">
            <a:extLst>
              <a:ext uri="{FF2B5EF4-FFF2-40B4-BE49-F238E27FC236}">
                <a16:creationId xmlns:a16="http://schemas.microsoft.com/office/drawing/2014/main" id="{CC2BB9FC-424D-410F-9062-09AC4310845B}"/>
              </a:ext>
            </a:extLst>
          </p:cNvPr>
          <p:cNvSpPr>
            <a:spLocks noGrp="1"/>
          </p:cNvSpPr>
          <p:nvPr>
            <p:ph type="ftr" sz="quarter" idx="11"/>
          </p:nvPr>
        </p:nvSpPr>
        <p:spPr/>
        <p:txBody>
          <a:bodyPr/>
          <a:lstStyle/>
          <a:p>
            <a:endParaRPr lang="zh-CN" altLang="en-US"/>
          </a:p>
        </p:txBody>
      </p:sp>
      <p:sp>
        <p:nvSpPr>
          <p:cNvPr id="12" name="灯片编号占位符 11">
            <a:extLst>
              <a:ext uri="{FF2B5EF4-FFF2-40B4-BE49-F238E27FC236}">
                <a16:creationId xmlns:a16="http://schemas.microsoft.com/office/drawing/2014/main" id="{88991AD3-4C6C-4A0F-AB6A-B5FFD40F1D33}"/>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199154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2" name="日期占位符 1">
            <a:extLst>
              <a:ext uri="{FF2B5EF4-FFF2-40B4-BE49-F238E27FC236}">
                <a16:creationId xmlns:a16="http://schemas.microsoft.com/office/drawing/2014/main" id="{B538732D-BE30-4E7B-8232-3F39796CDEDC}"/>
              </a:ext>
            </a:extLst>
          </p:cNvPr>
          <p:cNvSpPr>
            <a:spLocks noGrp="1"/>
          </p:cNvSpPr>
          <p:nvPr>
            <p:ph type="dt" sz="half" idx="10"/>
          </p:nvPr>
        </p:nvSpPr>
        <p:spPr/>
        <p:txBody>
          <a:bodyPr/>
          <a:lstStyle/>
          <a:p>
            <a:endParaRPr lang="zh-CN" altLang="en-US"/>
          </a:p>
        </p:txBody>
      </p:sp>
      <p:sp>
        <p:nvSpPr>
          <p:cNvPr id="9" name="页脚占位符 8">
            <a:extLst>
              <a:ext uri="{FF2B5EF4-FFF2-40B4-BE49-F238E27FC236}">
                <a16:creationId xmlns:a16="http://schemas.microsoft.com/office/drawing/2014/main" id="{F00B3067-15B2-4B5D-81D7-B6348CC11931}"/>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1752872B-9860-4A77-9C50-8F9409A8E9B8}"/>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103242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2" name="日期占位符 1">
            <a:extLst>
              <a:ext uri="{FF2B5EF4-FFF2-40B4-BE49-F238E27FC236}">
                <a16:creationId xmlns:a16="http://schemas.microsoft.com/office/drawing/2014/main" id="{A2809CB5-0143-482B-A20C-29E305218EAD}"/>
              </a:ext>
            </a:extLst>
          </p:cNvPr>
          <p:cNvSpPr>
            <a:spLocks noGrp="1"/>
          </p:cNvSpPr>
          <p:nvPr>
            <p:ph type="dt" sz="half" idx="10"/>
          </p:nvPr>
        </p:nvSpPr>
        <p:spPr/>
        <p:txBody>
          <a:bodyPr/>
          <a:lstStyle/>
          <a:p>
            <a:endParaRPr lang="zh-CN" altLang="en-US"/>
          </a:p>
        </p:txBody>
      </p:sp>
      <p:sp>
        <p:nvSpPr>
          <p:cNvPr id="11" name="页脚占位符 10">
            <a:extLst>
              <a:ext uri="{FF2B5EF4-FFF2-40B4-BE49-F238E27FC236}">
                <a16:creationId xmlns:a16="http://schemas.microsoft.com/office/drawing/2014/main" id="{307EBBF6-2B9E-42D0-9E28-698BEEF2EE49}"/>
              </a:ext>
            </a:extLst>
          </p:cNvPr>
          <p:cNvSpPr>
            <a:spLocks noGrp="1"/>
          </p:cNvSpPr>
          <p:nvPr>
            <p:ph type="ftr" sz="quarter" idx="11"/>
          </p:nvPr>
        </p:nvSpPr>
        <p:spPr/>
        <p:txBody>
          <a:bodyPr/>
          <a:lstStyle/>
          <a:p>
            <a:endParaRPr lang="zh-CN" altLang="en-US"/>
          </a:p>
        </p:txBody>
      </p:sp>
      <p:sp>
        <p:nvSpPr>
          <p:cNvPr id="12" name="灯片编号占位符 11">
            <a:extLst>
              <a:ext uri="{FF2B5EF4-FFF2-40B4-BE49-F238E27FC236}">
                <a16:creationId xmlns:a16="http://schemas.microsoft.com/office/drawing/2014/main" id="{B549E53B-BC22-4A41-916D-DEBAA7BF448B}"/>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99946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954118" y="1952159"/>
            <a:ext cx="7543800" cy="1450757"/>
          </a:xfrm>
        </p:spPr>
        <p:txBody>
          <a:bodyPr/>
          <a:lstStyle/>
          <a:p>
            <a:r>
              <a:rPr lang="zh-CN" altLang="en-US" dirty="0"/>
              <a:t>单击此处编辑母版标题样式</a:t>
            </a:r>
            <a:endParaRPr lang="en-US" dirty="0"/>
          </a:p>
        </p:txBody>
      </p:sp>
      <p:sp>
        <p:nvSpPr>
          <p:cNvPr id="6" name="日期占位符 5">
            <a:extLst>
              <a:ext uri="{FF2B5EF4-FFF2-40B4-BE49-F238E27FC236}">
                <a16:creationId xmlns:a16="http://schemas.microsoft.com/office/drawing/2014/main" id="{94578B87-36A7-4ECE-BE11-F814839E43BC}"/>
              </a:ext>
            </a:extLst>
          </p:cNvPr>
          <p:cNvSpPr>
            <a:spLocks noGrp="1"/>
          </p:cNvSpPr>
          <p:nvPr>
            <p:ph type="dt" sz="half" idx="10"/>
          </p:nvPr>
        </p:nvSpPr>
        <p:spPr/>
        <p:txBody>
          <a:bodyPr/>
          <a:lstStyle/>
          <a:p>
            <a:endParaRPr lang="zh-CN" altLang="en-US"/>
          </a:p>
        </p:txBody>
      </p:sp>
      <p:sp>
        <p:nvSpPr>
          <p:cNvPr id="7" name="页脚占位符 6">
            <a:extLst>
              <a:ext uri="{FF2B5EF4-FFF2-40B4-BE49-F238E27FC236}">
                <a16:creationId xmlns:a16="http://schemas.microsoft.com/office/drawing/2014/main" id="{EA3CE851-F96C-4109-B0F1-98F1A4CE9D8F}"/>
              </a:ext>
            </a:extLst>
          </p:cNvPr>
          <p:cNvSpPr>
            <a:spLocks noGrp="1"/>
          </p:cNvSpPr>
          <p:nvPr>
            <p:ph type="ftr" sz="quarter" idx="11"/>
          </p:nvPr>
        </p:nvSpPr>
        <p:spPr/>
        <p:txBody>
          <a:bodyPr/>
          <a:lstStyle/>
          <a:p>
            <a:endParaRPr lang="zh-CN" altLang="en-US"/>
          </a:p>
        </p:txBody>
      </p:sp>
      <p:sp>
        <p:nvSpPr>
          <p:cNvPr id="8" name="灯片编号占位符 7">
            <a:extLst>
              <a:ext uri="{FF2B5EF4-FFF2-40B4-BE49-F238E27FC236}">
                <a16:creationId xmlns:a16="http://schemas.microsoft.com/office/drawing/2014/main" id="{BDA8DD9F-B66A-42E5-8736-C114D562E152}"/>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329856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日期占位符 2">
            <a:extLst>
              <a:ext uri="{FF2B5EF4-FFF2-40B4-BE49-F238E27FC236}">
                <a16:creationId xmlns:a16="http://schemas.microsoft.com/office/drawing/2014/main" id="{99F9CA3E-87E3-49C2-A9E3-386195D1F529}"/>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8E77FAF5-E070-41ED-8232-73D2CC72D657}"/>
              </a:ext>
            </a:extLst>
          </p:cNvPr>
          <p:cNvSpPr>
            <a:spLocks noGrp="1"/>
          </p:cNvSpPr>
          <p:nvPr>
            <p:ph type="ftr" sz="quarter" idx="11"/>
          </p:nvPr>
        </p:nvSpPr>
        <p:spPr/>
        <p:txBody>
          <a:bodyPr/>
          <a:lstStyle/>
          <a:p>
            <a:endParaRPr lang="zh-CN" altLang="en-US"/>
          </a:p>
        </p:txBody>
      </p:sp>
      <p:sp>
        <p:nvSpPr>
          <p:cNvPr id="10" name="灯片编号占位符 9">
            <a:extLst>
              <a:ext uri="{FF2B5EF4-FFF2-40B4-BE49-F238E27FC236}">
                <a16:creationId xmlns:a16="http://schemas.microsoft.com/office/drawing/2014/main" id="{40D7B235-F9B7-46C4-BF3D-9E0718D33199}"/>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268906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0" name="日期占位符 9">
            <a:extLst>
              <a:ext uri="{FF2B5EF4-FFF2-40B4-BE49-F238E27FC236}">
                <a16:creationId xmlns:a16="http://schemas.microsoft.com/office/drawing/2014/main" id="{51FD88A8-9184-489A-9374-C1FEF64C8A1E}"/>
              </a:ext>
            </a:extLst>
          </p:cNvPr>
          <p:cNvSpPr>
            <a:spLocks noGrp="1"/>
          </p:cNvSpPr>
          <p:nvPr>
            <p:ph type="dt" sz="half" idx="10"/>
          </p:nvPr>
        </p:nvSpPr>
        <p:spPr/>
        <p:txBody>
          <a:bodyPr/>
          <a:lstStyle/>
          <a:p>
            <a:endParaRPr lang="zh-CN" altLang="en-US"/>
          </a:p>
        </p:txBody>
      </p:sp>
      <p:sp>
        <p:nvSpPr>
          <p:cNvPr id="11" name="页脚占位符 10">
            <a:extLst>
              <a:ext uri="{FF2B5EF4-FFF2-40B4-BE49-F238E27FC236}">
                <a16:creationId xmlns:a16="http://schemas.microsoft.com/office/drawing/2014/main" id="{48EED876-C883-4EBD-B1B6-75AA0D6E3577}"/>
              </a:ext>
            </a:extLst>
          </p:cNvPr>
          <p:cNvSpPr>
            <a:spLocks noGrp="1"/>
          </p:cNvSpPr>
          <p:nvPr>
            <p:ph type="ftr" sz="quarter" idx="11"/>
          </p:nvPr>
        </p:nvSpPr>
        <p:spPr/>
        <p:txBody>
          <a:bodyPr/>
          <a:lstStyle/>
          <a:p>
            <a:endParaRPr lang="zh-CN" altLang="en-US"/>
          </a:p>
        </p:txBody>
      </p:sp>
      <p:sp>
        <p:nvSpPr>
          <p:cNvPr id="12" name="灯片编号占位符 11">
            <a:extLst>
              <a:ext uri="{FF2B5EF4-FFF2-40B4-BE49-F238E27FC236}">
                <a16:creationId xmlns:a16="http://schemas.microsoft.com/office/drawing/2014/main" id="{A233FD34-3AC8-4803-8A85-02E33EB0D580}"/>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41763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0" name="日期占位符 9">
            <a:extLst>
              <a:ext uri="{FF2B5EF4-FFF2-40B4-BE49-F238E27FC236}">
                <a16:creationId xmlns:a16="http://schemas.microsoft.com/office/drawing/2014/main" id="{FA7BE482-826A-4E0E-93E4-810A62682FDB}"/>
              </a:ext>
            </a:extLst>
          </p:cNvPr>
          <p:cNvSpPr>
            <a:spLocks noGrp="1"/>
          </p:cNvSpPr>
          <p:nvPr>
            <p:ph type="dt" sz="half" idx="10"/>
          </p:nvPr>
        </p:nvSpPr>
        <p:spPr/>
        <p:txBody>
          <a:bodyPr/>
          <a:lstStyle/>
          <a:p>
            <a:endParaRPr lang="zh-CN" altLang="en-US"/>
          </a:p>
        </p:txBody>
      </p:sp>
      <p:sp>
        <p:nvSpPr>
          <p:cNvPr id="11" name="页脚占位符 10">
            <a:extLst>
              <a:ext uri="{FF2B5EF4-FFF2-40B4-BE49-F238E27FC236}">
                <a16:creationId xmlns:a16="http://schemas.microsoft.com/office/drawing/2014/main" id="{47CC4B9C-106A-4074-B731-683429DFDD82}"/>
              </a:ext>
            </a:extLst>
          </p:cNvPr>
          <p:cNvSpPr>
            <a:spLocks noGrp="1"/>
          </p:cNvSpPr>
          <p:nvPr>
            <p:ph type="ftr" sz="quarter" idx="11"/>
          </p:nvPr>
        </p:nvSpPr>
        <p:spPr/>
        <p:txBody>
          <a:bodyPr/>
          <a:lstStyle/>
          <a:p>
            <a:endParaRPr lang="zh-CN" altLang="en-US"/>
          </a:p>
        </p:txBody>
      </p:sp>
      <p:sp>
        <p:nvSpPr>
          <p:cNvPr id="12" name="灯片编号占位符 11">
            <a:extLst>
              <a:ext uri="{FF2B5EF4-FFF2-40B4-BE49-F238E27FC236}">
                <a16:creationId xmlns:a16="http://schemas.microsoft.com/office/drawing/2014/main" id="{BD68340B-87A3-48E2-B9FA-FE985ED47485}"/>
              </a:ext>
            </a:extLst>
          </p:cNvPr>
          <p:cNvSpPr>
            <a:spLocks noGrp="1"/>
          </p:cNvSpPr>
          <p:nvPr>
            <p:ph type="sldNum" sz="quarter" idx="12"/>
          </p:nvPr>
        </p:nvSpPr>
        <p:spPr/>
        <p:txBody>
          <a:bodyPr/>
          <a:lstStyle/>
          <a:p>
            <a:fld id="{67C1E22E-686C-430B-B6AB-268FF78E25C8}" type="slidenum">
              <a:rPr lang="zh-CN" altLang="en-US" smtClean="0"/>
              <a:t>‹#›</a:t>
            </a:fld>
            <a:endParaRPr lang="zh-CN" altLang="en-US"/>
          </a:p>
        </p:txBody>
      </p:sp>
    </p:spTree>
    <p:extLst>
      <p:ext uri="{BB962C8B-B14F-4D97-AF65-F5344CB8AC3E}">
        <p14:creationId xmlns:p14="http://schemas.microsoft.com/office/powerpoint/2010/main" val="197733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zh-CN"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7C1E22E-686C-430B-B6AB-268FF78E25C8}" type="slidenum">
              <a:rPr lang="zh-CN" altLang="en-US" smtClean="0"/>
              <a:t>‹#›</a:t>
            </a:fld>
            <a:endParaRPr lang="zh-CN" altLang="en-US"/>
          </a:p>
        </p:txBody>
      </p:sp>
      <p:cxnSp>
        <p:nvCxnSpPr>
          <p:cNvPr id="10" name="Straight Connector 9"/>
          <p:cNvCxnSpPr/>
          <p:nvPr/>
        </p:nvCxnSpPr>
        <p:spPr>
          <a:xfrm>
            <a:off x="0" y="761371"/>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34105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4E78B399-E260-4C93-BFD0-524BD65BAC9C}" type="slidenum">
              <a:rPr lang="zh-CN" altLang="en-US" smtClean="0"/>
              <a:t>‹#›</a:t>
            </a:fld>
            <a:endParaRPr lang="zh-CN" altLang="en-US"/>
          </a:p>
        </p:txBody>
      </p:sp>
    </p:spTree>
    <p:extLst>
      <p:ext uri="{BB962C8B-B14F-4D97-AF65-F5344CB8AC3E}">
        <p14:creationId xmlns:p14="http://schemas.microsoft.com/office/powerpoint/2010/main" val="343127501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liwang@bupt.edu.cn" TargetMode="External"/><Relationship Id="rId13" Type="http://schemas.openxmlformats.org/officeDocument/2006/relationships/hyperlink" Target="mailto:trung.q.duong@gmail.com" TargetMode="External"/><Relationship Id="rId3" Type="http://schemas.openxmlformats.org/officeDocument/2006/relationships/hyperlink" Target="mailto:araniti@unirc.it" TargetMode="External"/><Relationship Id="rId7" Type="http://schemas.openxmlformats.org/officeDocument/2006/relationships/image" Target="../media/image9.png"/><Relationship Id="rId12" Type="http://schemas.openxmlformats.org/officeDocument/2006/relationships/hyperlink" Target="mailto:yongpeng.wu@sjtu.edu.c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2.jpeg"/><Relationship Id="rId5" Type="http://schemas.openxmlformats.org/officeDocument/2006/relationships/hyperlink" Target="mailto:baibo8@huawei.com" TargetMode="External"/><Relationship Id="rId10" Type="http://schemas.openxmlformats.org/officeDocument/2006/relationships/image" Target="../media/image11.jpeg"/><Relationship Id="rId4" Type="http://schemas.openxmlformats.org/officeDocument/2006/relationships/hyperlink" Target="mailto:ee.bobbai@gmail.com"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raeng.org.uk/" TargetMode="External"/><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vtsociety.org/" TargetMode="External"/><Relationship Id="rId5" Type="http://schemas.openxmlformats.org/officeDocument/2006/relationships/hyperlink" Target="http://www.comsoc.org/" TargetMode="External"/><Relationship Id="rId4" Type="http://schemas.openxmlformats.org/officeDocument/2006/relationships/hyperlink" Target="http://www.ieee.org/publications_standards/publications/Press/press_board.html"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3955" y="916655"/>
            <a:ext cx="8484042" cy="2564297"/>
          </a:xfrm>
        </p:spPr>
        <p:txBody>
          <a:bodyPr>
            <a:normAutofit fontScale="90000"/>
          </a:bodyPr>
          <a:lstStyle/>
          <a:p>
            <a:pPr algn="ctr"/>
            <a:r>
              <a:rPr lang="en-US" altLang="zh-CN" b="1" dirty="0"/>
              <a:t>Special Interest Groups</a:t>
            </a:r>
            <a:r>
              <a:rPr lang="zh-CN" altLang="en-US" b="1" dirty="0"/>
              <a:t>（</a:t>
            </a:r>
            <a:r>
              <a:rPr lang="en-US" altLang="zh-CN" b="1" dirty="0"/>
              <a:t>SIG</a:t>
            </a:r>
            <a:r>
              <a:rPr lang="zh-CN" altLang="en-US" b="1" dirty="0"/>
              <a:t>）</a:t>
            </a:r>
            <a:br>
              <a:rPr lang="en-US" altLang="zh-CN" b="1" dirty="0"/>
            </a:br>
            <a:r>
              <a:rPr lang="en-US" altLang="zh-CN" sz="4000" dirty="0"/>
              <a:t>on </a:t>
            </a:r>
            <a:r>
              <a:rPr lang="en-US" altLang="zh-CN" dirty="0"/>
              <a:t>sensing, communications, caching, and computing (C^3) in cognitive networks</a:t>
            </a:r>
            <a:endParaRPr lang="zh-CN" altLang="en-US" dirty="0"/>
          </a:p>
        </p:txBody>
      </p:sp>
      <p:sp>
        <p:nvSpPr>
          <p:cNvPr id="4" name="文本框 3"/>
          <p:cNvSpPr txBox="1"/>
          <p:nvPr/>
        </p:nvSpPr>
        <p:spPr>
          <a:xfrm>
            <a:off x="1460860" y="3997849"/>
            <a:ext cx="6230232" cy="707886"/>
          </a:xfrm>
          <a:prstGeom prst="rect">
            <a:avLst/>
          </a:prstGeom>
          <a:noFill/>
        </p:spPr>
        <p:txBody>
          <a:bodyPr wrap="none" rtlCol="0">
            <a:spAutoFit/>
          </a:bodyPr>
          <a:lstStyle/>
          <a:p>
            <a:pPr algn="ctr"/>
            <a:r>
              <a:rPr lang="en-US" altLang="zh-CN" sz="2000" dirty="0"/>
              <a:t>Prof. Li  Wang  </a:t>
            </a:r>
          </a:p>
          <a:p>
            <a:pPr algn="ctr"/>
            <a:r>
              <a:rPr lang="en-US" altLang="zh-CN" sz="2000" dirty="0"/>
              <a:t>Beijing University of Posts and Telecommunications, China</a:t>
            </a:r>
            <a:endParaRPr lang="zh-CN" altLang="en-US" sz="2000" dirty="0"/>
          </a:p>
        </p:txBody>
      </p:sp>
      <p:sp>
        <p:nvSpPr>
          <p:cNvPr id="3" name="灯片编号占位符 2">
            <a:extLst>
              <a:ext uri="{FF2B5EF4-FFF2-40B4-BE49-F238E27FC236}">
                <a16:creationId xmlns:a16="http://schemas.microsoft.com/office/drawing/2014/main" id="{BDEF72CB-AFA5-404D-8130-E18FE63B56C0}"/>
              </a:ext>
            </a:extLst>
          </p:cNvPr>
          <p:cNvSpPr>
            <a:spLocks noGrp="1"/>
          </p:cNvSpPr>
          <p:nvPr>
            <p:ph type="sldNum" sz="quarter" idx="12"/>
          </p:nvPr>
        </p:nvSpPr>
        <p:spPr/>
        <p:txBody>
          <a:bodyPr/>
          <a:lstStyle/>
          <a:p>
            <a:fld id="{67C1E22E-686C-430B-B6AB-268FF78E25C8}" type="slidenum">
              <a:rPr lang="zh-CN" altLang="en-US" smtClean="0"/>
              <a:t>1</a:t>
            </a:fld>
            <a:endParaRPr lang="zh-CN" altLang="en-US"/>
          </a:p>
        </p:txBody>
      </p:sp>
      <p:pic>
        <p:nvPicPr>
          <p:cNvPr id="6" name="Picture 12" descr="index_01"/>
          <p:cNvPicPr>
            <a:picLocks noChangeAspect="1" noChangeArrowheads="1"/>
          </p:cNvPicPr>
          <p:nvPr/>
        </p:nvPicPr>
        <p:blipFill>
          <a:blip r:embed="rId3">
            <a:clrChange>
              <a:clrFrom>
                <a:srgbClr val="FFFFFF"/>
              </a:clrFrom>
              <a:clrTo>
                <a:srgbClr val="FFFFFF">
                  <a:alpha val="0"/>
                </a:srgbClr>
              </a:clrTo>
            </a:clrChange>
            <a:lum bright="-12000" contrast="24000"/>
            <a:extLst>
              <a:ext uri="{28A0092B-C50C-407E-A947-70E740481C1C}">
                <a14:useLocalDpi xmlns:a14="http://schemas.microsoft.com/office/drawing/2010/main" val="0"/>
              </a:ext>
            </a:extLst>
          </a:blip>
          <a:srcRect t="28346"/>
          <a:stretch>
            <a:fillRect/>
          </a:stretch>
        </p:blipFill>
        <p:spPr bwMode="auto">
          <a:xfrm>
            <a:off x="-100361" y="170533"/>
            <a:ext cx="3448840" cy="53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616336" y="4915946"/>
            <a:ext cx="3919278" cy="707886"/>
          </a:xfrm>
          <a:prstGeom prst="rect">
            <a:avLst/>
          </a:prstGeom>
        </p:spPr>
        <p:txBody>
          <a:bodyPr wrap="none">
            <a:spAutoFit/>
          </a:bodyPr>
          <a:lstStyle/>
          <a:p>
            <a:pPr algn="ctr"/>
            <a:r>
              <a:rPr lang="en-US" altLang="zh-CN" sz="2000" dirty="0"/>
              <a:t>Prof. </a:t>
            </a:r>
            <a:r>
              <a:rPr lang="en-US" altLang="zh-CN" sz="2000" dirty="0" err="1"/>
              <a:t>Yongpeng</a:t>
            </a:r>
            <a:r>
              <a:rPr lang="en-US" altLang="zh-CN" sz="2000" dirty="0"/>
              <a:t> Wu</a:t>
            </a:r>
          </a:p>
          <a:p>
            <a:pPr algn="ctr"/>
            <a:r>
              <a:rPr lang="en-US" altLang="zh-CN" sz="2000" dirty="0"/>
              <a:t>Shanghai </a:t>
            </a:r>
            <a:r>
              <a:rPr lang="en-US" altLang="zh-CN" sz="2000" dirty="0" err="1"/>
              <a:t>Jiaotong</a:t>
            </a:r>
            <a:r>
              <a:rPr lang="en-US" altLang="zh-CN" sz="2000" dirty="0"/>
              <a:t> University, China</a:t>
            </a:r>
          </a:p>
        </p:txBody>
      </p:sp>
    </p:spTree>
    <p:extLst>
      <p:ext uri="{BB962C8B-B14F-4D97-AF65-F5344CB8AC3E}">
        <p14:creationId xmlns:p14="http://schemas.microsoft.com/office/powerpoint/2010/main" val="97255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964" y="124193"/>
            <a:ext cx="3074175" cy="523220"/>
          </a:xfrm>
          <a:prstGeom prst="rect">
            <a:avLst/>
          </a:prstGeom>
        </p:spPr>
        <p:txBody>
          <a:bodyPr wrap="none">
            <a:spAutoFit/>
          </a:bodyPr>
          <a:lstStyle/>
          <a:p>
            <a:r>
              <a:rPr lang="zh-CN" altLang="en-US" sz="2800" b="1" dirty="0"/>
              <a:t>Founding Members</a:t>
            </a:r>
          </a:p>
        </p:txBody>
      </p:sp>
      <p:sp>
        <p:nvSpPr>
          <p:cNvPr id="5" name="矩形 4"/>
          <p:cNvSpPr/>
          <p:nvPr/>
        </p:nvSpPr>
        <p:spPr>
          <a:xfrm>
            <a:off x="285964" y="740074"/>
            <a:ext cx="6175151" cy="5678478"/>
          </a:xfrm>
          <a:prstGeom prst="rect">
            <a:avLst/>
          </a:prstGeom>
        </p:spPr>
        <p:txBody>
          <a:bodyPr wrap="square">
            <a:spAutoFit/>
          </a:bodyPr>
          <a:lstStyle/>
          <a:p>
            <a:pPr marL="171450" indent="-171450">
              <a:buFont typeface="Arial" panose="020B0604020202020204" pitchFamily="34" charset="0"/>
              <a:buChar char="•"/>
            </a:pPr>
            <a:r>
              <a:rPr lang="zh-CN" altLang="en-US" sz="1100" dirty="0"/>
              <a:t>Tommy Svensson, Chalmers University of Technology, tommy.svensson@chalmers.se </a:t>
            </a:r>
            <a:endParaRPr lang="en-US" altLang="zh-CN" sz="1100" dirty="0"/>
          </a:p>
          <a:p>
            <a:pPr marL="171450" indent="-171450">
              <a:buFont typeface="Arial" panose="020B0604020202020204" pitchFamily="34" charset="0"/>
              <a:buChar char="•"/>
            </a:pPr>
            <a:r>
              <a:rPr lang="zh-CN" altLang="en-US" sz="1100" dirty="0"/>
              <a:t>Maurizio Murroni, University of Cagliari, Italy, m.murroni@ieee.org </a:t>
            </a:r>
          </a:p>
          <a:p>
            <a:pPr marL="171450" indent="-171450">
              <a:buFont typeface="Arial" panose="020B0604020202020204" pitchFamily="34" charset="0"/>
              <a:buChar char="•"/>
            </a:pPr>
            <a:r>
              <a:rPr lang="zh-CN" altLang="en-US" sz="1100" dirty="0"/>
              <a:t>Lei Chen, Georgia Southern University, USA, lchen@georgiasouthern.edu </a:t>
            </a:r>
          </a:p>
          <a:p>
            <a:pPr marL="171450" indent="-171450">
              <a:buFont typeface="Arial" panose="020B0604020202020204" pitchFamily="34" charset="0"/>
              <a:buChar char="•"/>
            </a:pPr>
            <a:r>
              <a:rPr lang="zh-CN" altLang="en-US" sz="1100" dirty="0"/>
              <a:t>Alessandro Raschellà, Liverpool John Moores University, Italy, ale.raschella@gmail.com </a:t>
            </a:r>
          </a:p>
          <a:p>
            <a:pPr marL="171450" indent="-171450">
              <a:buFont typeface="Arial" panose="020B0604020202020204" pitchFamily="34" charset="0"/>
              <a:buChar char="•"/>
            </a:pPr>
            <a:r>
              <a:rPr lang="zh-CN" altLang="en-US" sz="1100" dirty="0"/>
              <a:t>Qingzhong Liu, Sam Houston State University, USA, liuqzsc@gmail.com </a:t>
            </a:r>
          </a:p>
          <a:p>
            <a:pPr marL="171450" indent="-171450">
              <a:buFont typeface="Arial" panose="020B0604020202020204" pitchFamily="34" charset="0"/>
              <a:buChar char="•"/>
            </a:pPr>
            <a:r>
              <a:rPr lang="zh-CN" altLang="en-US" sz="1100" dirty="0"/>
              <a:t>Antonino Orsino, Ericsson Research, Finland, antonino.orsino@ericsson.com </a:t>
            </a:r>
          </a:p>
          <a:p>
            <a:pPr marL="171450" indent="-171450">
              <a:buFont typeface="Arial" panose="020B0604020202020204" pitchFamily="34" charset="0"/>
              <a:buChar char="•"/>
            </a:pPr>
            <a:r>
              <a:rPr lang="zh-CN" altLang="en-US" sz="1100" dirty="0"/>
              <a:t>Guoru Ding, Southeast University, China, dr.guoru.ding@ieee.org </a:t>
            </a:r>
          </a:p>
          <a:p>
            <a:pPr marL="171450" indent="-171450">
              <a:buFont typeface="Arial" panose="020B0604020202020204" pitchFamily="34" charset="0"/>
              <a:buChar char="•"/>
            </a:pPr>
            <a:r>
              <a:rPr lang="zh-CN" altLang="en-US" sz="1100" dirty="0"/>
              <a:t>Xiaojun Ruan, California State University, USA, xiaojun.ruan@csueastbay.edu </a:t>
            </a:r>
          </a:p>
          <a:p>
            <a:pPr marL="171450" indent="-171450">
              <a:buFont typeface="Arial" panose="020B0604020202020204" pitchFamily="34" charset="0"/>
              <a:buChar char="•"/>
            </a:pPr>
            <a:r>
              <a:rPr lang="zh-CN" altLang="en-US" sz="1100" dirty="0"/>
              <a:t>Qing Yang, University of North Texas, USA, Qing.yang@unt.edu </a:t>
            </a:r>
          </a:p>
          <a:p>
            <a:pPr marL="171450" indent="-171450">
              <a:buFont typeface="Arial" panose="020B0604020202020204" pitchFamily="34" charset="0"/>
              <a:buChar char="•"/>
            </a:pPr>
            <a:r>
              <a:rPr lang="zh-CN" altLang="en-US" sz="1100" dirty="0"/>
              <a:t>Massimo Condoluci, King’s College London, UK, massimo.condoluci@kcl.ac.uk </a:t>
            </a:r>
          </a:p>
          <a:p>
            <a:pPr marL="171450" indent="-171450">
              <a:buFont typeface="Arial" panose="020B0604020202020204" pitchFamily="34" charset="0"/>
              <a:buChar char="•"/>
            </a:pPr>
            <a:r>
              <a:rPr lang="zh-CN" altLang="en-US" sz="1100" dirty="0"/>
              <a:t>Zhonghong Ou, Beijing University of Posts and Telecommunications, China, zhonghong.ou@bupt.edu.cn </a:t>
            </a:r>
          </a:p>
          <a:p>
            <a:pPr marL="171450" indent="-171450">
              <a:buFont typeface="Arial" panose="020B0604020202020204" pitchFamily="34" charset="0"/>
              <a:buChar char="•"/>
            </a:pPr>
            <a:r>
              <a:rPr lang="zh-CN" altLang="en-US" sz="1100" dirty="0"/>
              <a:t>Kamel Tourki, Huawei, France, kamel.tourki@gmail.com </a:t>
            </a:r>
          </a:p>
          <a:p>
            <a:pPr marL="171450" indent="-171450">
              <a:buFont typeface="Arial" panose="020B0604020202020204" pitchFamily="34" charset="0"/>
              <a:buChar char="•"/>
            </a:pPr>
            <a:r>
              <a:rPr lang="zh-CN" altLang="en-US" sz="1100" dirty="0"/>
              <a:t>Yuen, Singapore University of Technology and Design (SUTD), Singapore, yuenchau@sutd.edu.sg </a:t>
            </a:r>
          </a:p>
          <a:p>
            <a:pPr marL="171450" indent="-171450">
              <a:buFont typeface="Arial" panose="020B0604020202020204" pitchFamily="34" charset="0"/>
              <a:buChar char="•"/>
            </a:pPr>
            <a:r>
              <a:rPr lang="zh-CN" altLang="en-US" sz="1100" dirty="0"/>
              <a:t>JakoChaub Hoydis，Nokia-Bell-Labs，France, jakob.hoydis@nokia-bell-labs.com </a:t>
            </a:r>
          </a:p>
          <a:p>
            <a:pPr marL="171450" indent="-171450">
              <a:buFont typeface="Arial" panose="020B0604020202020204" pitchFamily="34" charset="0"/>
              <a:buChar char="•"/>
            </a:pPr>
            <a:r>
              <a:rPr lang="zh-CN" altLang="en-US" sz="1100" dirty="0"/>
              <a:t>Symeon Chatzinotas, University of Luxembourg, Luxembourg, Symeon.Chatzinotas@uni.lu </a:t>
            </a:r>
          </a:p>
          <a:p>
            <a:pPr marL="171450" indent="-171450">
              <a:buFont typeface="Arial" panose="020B0604020202020204" pitchFamily="34" charset="0"/>
              <a:buChar char="•"/>
            </a:pPr>
            <a:r>
              <a:rPr lang="zh-CN" altLang="en-US" sz="1100" dirty="0"/>
              <a:t>Miaomiao Dong, City University of Hong Kong, mmdong2-c@my.cityu.edu.hk </a:t>
            </a:r>
          </a:p>
          <a:p>
            <a:pPr marL="171450" indent="-171450">
              <a:buFont typeface="Arial" panose="020B0604020202020204" pitchFamily="34" charset="0"/>
              <a:buChar char="•"/>
            </a:pPr>
            <a:r>
              <a:rPr lang="zh-CN" altLang="en-US" sz="1100" dirty="0"/>
              <a:t>Tianyang Bai, Qualcomm Corporate R&amp;D, USA, tianybai@gmail.com </a:t>
            </a:r>
          </a:p>
          <a:p>
            <a:pPr marL="171450" indent="-171450">
              <a:buFont typeface="Arial" panose="020B0604020202020204" pitchFamily="34" charset="0"/>
              <a:buChar char="•"/>
            </a:pPr>
            <a:r>
              <a:rPr lang="zh-CN" altLang="en-US" sz="1100" dirty="0"/>
              <a:t>Yan Zhang, University of Oslo, Norway, yanzhang@ieee.org </a:t>
            </a:r>
          </a:p>
          <a:p>
            <a:pPr marL="171450" indent="-171450">
              <a:buFont typeface="Arial" panose="020B0604020202020204" pitchFamily="34" charset="0"/>
              <a:buChar char="•"/>
            </a:pPr>
            <a:r>
              <a:rPr lang="zh-CN" altLang="en-US" sz="1100" dirty="0"/>
              <a:t>Qihui Wu, Nanjing University of Aeronautics and Astronautics, China, wuqihui2014@sina.com </a:t>
            </a:r>
          </a:p>
          <a:p>
            <a:pPr marL="171450" indent="-171450">
              <a:buFont typeface="Arial" panose="020B0604020202020204" pitchFamily="34" charset="0"/>
              <a:buChar char="•"/>
            </a:pPr>
            <a:r>
              <a:rPr lang="zh-CN" altLang="en-US" sz="1100" dirty="0"/>
              <a:t>A. Nallanathan, Queen’s Mary University of London, UK, arumugam.nallanathan@kcl.ac.uk </a:t>
            </a:r>
          </a:p>
          <a:p>
            <a:pPr marL="171450" indent="-171450">
              <a:buFont typeface="Arial" panose="020B0604020202020204" pitchFamily="34" charset="0"/>
              <a:buChar char="•"/>
            </a:pPr>
            <a:r>
              <a:rPr lang="zh-CN" altLang="en-US" sz="1100" dirty="0"/>
              <a:t>Octavia Dobre, Memorial University, Canada, odobre@MUN.CA </a:t>
            </a:r>
          </a:p>
          <a:p>
            <a:pPr marL="171450" indent="-171450">
              <a:buFont typeface="Arial" panose="020B0604020202020204" pitchFamily="34" charset="0"/>
              <a:buChar char="•"/>
            </a:pPr>
            <a:r>
              <a:rPr lang="zh-CN" altLang="en-US" sz="1100" dirty="0"/>
              <a:t>Daniel Benevides da Costa, Federal University of Ceará, Brazil, danielbcosta@ieee.org </a:t>
            </a:r>
          </a:p>
          <a:p>
            <a:pPr marL="171450" indent="-171450">
              <a:buFont typeface="Arial" panose="020B0604020202020204" pitchFamily="34" charset="0"/>
              <a:buChar char="•"/>
            </a:pPr>
            <a:r>
              <a:rPr lang="zh-CN" altLang="en-US" sz="1100" dirty="0"/>
              <a:t>Marco Di Renzo, CNRS - CentraleSupelec - Univ Paris-Sud, France, marco.di.renzo@gmail.com </a:t>
            </a:r>
          </a:p>
          <a:p>
            <a:pPr marL="171450" indent="-171450">
              <a:buFont typeface="Arial" panose="020B0604020202020204" pitchFamily="34" charset="0"/>
              <a:buChar char="•"/>
            </a:pPr>
            <a:r>
              <a:rPr lang="zh-CN" altLang="en-US" sz="1100" dirty="0"/>
              <a:t>Himal A. Suraweera, University of Peradeniya, Sri Lanka, himal@ee.pdn.ac.lk </a:t>
            </a:r>
          </a:p>
          <a:p>
            <a:pPr marL="171450" indent="-171450">
              <a:buFont typeface="Arial" panose="020B0604020202020204" pitchFamily="34" charset="0"/>
              <a:buChar char="•"/>
            </a:pPr>
            <a:r>
              <a:rPr lang="zh-CN" altLang="en-US" sz="1100" dirty="0"/>
              <a:t>Nghi H. Tran, University of Akron, USA, nghi.tran@uakron.edu </a:t>
            </a:r>
          </a:p>
          <a:p>
            <a:pPr marL="171450" indent="-171450">
              <a:buFont typeface="Arial" panose="020B0604020202020204" pitchFamily="34" charset="0"/>
              <a:buChar char="•"/>
            </a:pPr>
            <a:r>
              <a:rPr lang="zh-CN" altLang="en-US" sz="1100" dirty="0"/>
              <a:t>Phee Lep Yeoh, University of Sydney, Australia, phee.yeoh@sydney.edu.au </a:t>
            </a:r>
          </a:p>
          <a:p>
            <a:pPr marL="171450" indent="-171450">
              <a:buFont typeface="Arial" panose="020B0604020202020204" pitchFamily="34" charset="0"/>
              <a:buChar char="•"/>
            </a:pPr>
            <a:r>
              <a:rPr lang="zh-CN" altLang="en-US" sz="1100" dirty="0"/>
              <a:t>Jinhong Yuan, University of New South Wales, Australia, jinhong@ee.unsw.edu.au </a:t>
            </a:r>
          </a:p>
          <a:p>
            <a:pPr marL="171450" indent="-171450">
              <a:buFont typeface="Arial" panose="020B0604020202020204" pitchFamily="34" charset="0"/>
              <a:buChar char="•"/>
            </a:pPr>
            <a:r>
              <a:rPr lang="zh-CN" altLang="en-US" sz="1100" dirty="0"/>
              <a:t>David López-Pérez, Bell Labs Alcatel-Lucent, Ireland, david.lopez-perez@nokia-bell-labs.com </a:t>
            </a:r>
            <a:endParaRPr lang="en-US" altLang="zh-CN" sz="1100" dirty="0"/>
          </a:p>
          <a:p>
            <a:pPr marL="171450" indent="-171450">
              <a:buFont typeface="Arial" panose="020B0604020202020204" pitchFamily="34" charset="0"/>
              <a:buChar char="•"/>
            </a:pPr>
            <a:r>
              <a:rPr lang="zh-CN" altLang="en-US" sz="1100" dirty="0"/>
              <a:t>George C. Alexandropoulos, Huawei Technologies France, alexandg@ieee.org </a:t>
            </a:r>
          </a:p>
          <a:p>
            <a:pPr marL="171450" indent="-171450">
              <a:buFont typeface="Arial" panose="020B0604020202020204" pitchFamily="34" charset="0"/>
              <a:buChar char="•"/>
            </a:pPr>
            <a:r>
              <a:rPr lang="zh-CN" altLang="en-US" sz="1100" dirty="0"/>
              <a:t>Kyeongjin Kim, Mitsubishi Electric Research Laboratories, USA, kkim@merl.com </a:t>
            </a:r>
          </a:p>
          <a:p>
            <a:pPr marL="171450" indent="-171450">
              <a:buFont typeface="Arial" panose="020B0604020202020204" pitchFamily="34" charset="0"/>
              <a:buChar char="•"/>
            </a:pPr>
            <a:r>
              <a:rPr lang="zh-CN" altLang="en-US" sz="1100" dirty="0"/>
              <a:t>George K. Karagiannidis, Aristotle University of Thessaloniki, Greece, geokarag@auth.gr </a:t>
            </a:r>
          </a:p>
          <a:p>
            <a:pPr marL="171450" indent="-171450">
              <a:buFont typeface="Arial" panose="020B0604020202020204" pitchFamily="34" charset="0"/>
              <a:buChar char="•"/>
            </a:pPr>
            <a:r>
              <a:rPr lang="zh-CN" altLang="en-US" sz="1100" dirty="0"/>
              <a:t>Le-Nam Tran, University College Dublin, Ireland, nam.tran@ucd.ie </a:t>
            </a:r>
          </a:p>
        </p:txBody>
      </p:sp>
      <p:grpSp>
        <p:nvGrpSpPr>
          <p:cNvPr id="9" name="组合 8"/>
          <p:cNvGrpSpPr/>
          <p:nvPr/>
        </p:nvGrpSpPr>
        <p:grpSpPr>
          <a:xfrm>
            <a:off x="6859698" y="2590237"/>
            <a:ext cx="1110240" cy="1110139"/>
            <a:chOff x="6692468" y="2406134"/>
            <a:chExt cx="1110240" cy="1110139"/>
          </a:xfrm>
        </p:grpSpPr>
        <p:sp>
          <p:nvSpPr>
            <p:cNvPr id="6" name="矩形 5"/>
            <p:cNvSpPr/>
            <p:nvPr/>
          </p:nvSpPr>
          <p:spPr>
            <a:xfrm>
              <a:off x="6692469" y="2406134"/>
              <a:ext cx="109645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dirty="0"/>
                <a:t>A</a:t>
              </a:r>
              <a:r>
                <a:rPr lang="zh-CN" altLang="en-US" dirty="0"/>
                <a:t>cademic</a:t>
              </a:r>
            </a:p>
          </p:txBody>
        </p:sp>
        <p:sp>
          <p:nvSpPr>
            <p:cNvPr id="7" name="加号 6"/>
            <p:cNvSpPr/>
            <p:nvPr/>
          </p:nvSpPr>
          <p:spPr>
            <a:xfrm>
              <a:off x="7005637" y="2775466"/>
              <a:ext cx="447675" cy="3714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692468" y="3146941"/>
              <a:ext cx="1110240"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dirty="0"/>
                <a:t>Industries</a:t>
              </a:r>
              <a:endParaRPr lang="zh-CN" altLang="en-US" dirty="0"/>
            </a:p>
          </p:txBody>
        </p:sp>
      </p:grpSp>
      <p:pic>
        <p:nvPicPr>
          <p:cNvPr id="10" name="图片 9"/>
          <p:cNvPicPr>
            <a:picLocks noChangeAspect="1"/>
          </p:cNvPicPr>
          <p:nvPr/>
        </p:nvPicPr>
        <p:blipFill>
          <a:blip r:embed="rId3"/>
          <a:stretch>
            <a:fillRect/>
          </a:stretch>
        </p:blipFill>
        <p:spPr>
          <a:xfrm>
            <a:off x="6099432" y="860300"/>
            <a:ext cx="723365" cy="706142"/>
          </a:xfrm>
          <a:prstGeom prst="rect">
            <a:avLst/>
          </a:prstGeom>
        </p:spPr>
      </p:pic>
      <p:pic>
        <p:nvPicPr>
          <p:cNvPr id="11" name="图片 10"/>
          <p:cNvPicPr>
            <a:picLocks noChangeAspect="1"/>
          </p:cNvPicPr>
          <p:nvPr/>
        </p:nvPicPr>
        <p:blipFill>
          <a:blip r:embed="rId4"/>
          <a:stretch>
            <a:fillRect/>
          </a:stretch>
        </p:blipFill>
        <p:spPr>
          <a:xfrm>
            <a:off x="7028325" y="863139"/>
            <a:ext cx="699805" cy="703304"/>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958" y="1648231"/>
            <a:ext cx="684839" cy="786076"/>
          </a:xfrm>
          <a:prstGeom prst="rect">
            <a:avLst/>
          </a:prstGeom>
        </p:spPr>
      </p:pic>
      <p:pic>
        <p:nvPicPr>
          <p:cNvPr id="13" name="图片 12"/>
          <p:cNvPicPr>
            <a:picLocks noChangeAspect="1"/>
          </p:cNvPicPr>
          <p:nvPr/>
        </p:nvPicPr>
        <p:blipFill>
          <a:blip r:embed="rId6"/>
          <a:stretch>
            <a:fillRect/>
          </a:stretch>
        </p:blipFill>
        <p:spPr>
          <a:xfrm>
            <a:off x="6949023" y="1648231"/>
            <a:ext cx="865114" cy="786076"/>
          </a:xfrm>
          <a:prstGeom prst="rect">
            <a:avLst/>
          </a:prstGeom>
        </p:spPr>
      </p:pic>
      <p:pic>
        <p:nvPicPr>
          <p:cNvPr id="14" name="图片 13"/>
          <p:cNvPicPr>
            <a:picLocks noChangeAspect="1"/>
          </p:cNvPicPr>
          <p:nvPr/>
        </p:nvPicPr>
        <p:blipFill rotWithShape="1">
          <a:blip r:embed="rId7"/>
          <a:srcRect l="29589" t="18329" r="29589" b="18798"/>
          <a:stretch/>
        </p:blipFill>
        <p:spPr>
          <a:xfrm>
            <a:off x="6247110" y="3897243"/>
            <a:ext cx="926235" cy="802471"/>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17317" t="6426" r="16993" b="6317"/>
          <a:stretch/>
        </p:blipFill>
        <p:spPr>
          <a:xfrm>
            <a:off x="7557385" y="3856306"/>
            <a:ext cx="825106" cy="808848"/>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0116" y="1688309"/>
            <a:ext cx="705920" cy="705920"/>
          </a:xfrm>
          <a:prstGeom prst="rect">
            <a:avLst/>
          </a:prstGeom>
        </p:spPr>
      </p:pic>
      <p:pic>
        <p:nvPicPr>
          <p:cNvPr id="17" name="图片 16"/>
          <p:cNvPicPr>
            <a:picLocks noChangeAspect="1"/>
          </p:cNvPicPr>
          <p:nvPr/>
        </p:nvPicPr>
        <p:blipFill rotWithShape="1">
          <a:blip r:embed="rId10"/>
          <a:srcRect l="17014" t="12634" r="18459" b="13329"/>
          <a:stretch/>
        </p:blipFill>
        <p:spPr>
          <a:xfrm>
            <a:off x="7938899" y="856220"/>
            <a:ext cx="712881" cy="710222"/>
          </a:xfrm>
          <a:prstGeom prst="rect">
            <a:avLst/>
          </a:prstGeom>
        </p:spPr>
      </p:pic>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57312" y="5280521"/>
            <a:ext cx="2196727" cy="464974"/>
          </a:xfrm>
          <a:prstGeom prst="rect">
            <a:avLst/>
          </a:prstGeom>
        </p:spPr>
      </p:pic>
      <p:pic>
        <p:nvPicPr>
          <p:cNvPr id="19" name="图片 18"/>
          <p:cNvPicPr>
            <a:picLocks noChangeAspect="1"/>
          </p:cNvPicPr>
          <p:nvPr/>
        </p:nvPicPr>
        <p:blipFill>
          <a:blip r:embed="rId12"/>
          <a:stretch>
            <a:fillRect/>
          </a:stretch>
        </p:blipFill>
        <p:spPr>
          <a:xfrm>
            <a:off x="6554071" y="5745495"/>
            <a:ext cx="1769392" cy="520670"/>
          </a:xfrm>
          <a:prstGeom prst="rect">
            <a:avLst/>
          </a:prstGeom>
        </p:spPr>
      </p:pic>
      <p:pic>
        <p:nvPicPr>
          <p:cNvPr id="20" name="图片 19"/>
          <p:cNvPicPr>
            <a:picLocks noChangeAspect="1"/>
          </p:cNvPicPr>
          <p:nvPr/>
        </p:nvPicPr>
        <p:blipFill rotWithShape="1">
          <a:blip r:embed="rId13" cstate="print">
            <a:extLst>
              <a:ext uri="{28A0092B-C50C-407E-A947-70E740481C1C}">
                <a14:useLocalDpi xmlns:a14="http://schemas.microsoft.com/office/drawing/2010/main" val="0"/>
              </a:ext>
            </a:extLst>
          </a:blip>
          <a:srcRect l="7422" t="28168" r="15937" b="13435"/>
          <a:stretch/>
        </p:blipFill>
        <p:spPr>
          <a:xfrm>
            <a:off x="6458905" y="4857959"/>
            <a:ext cx="1959634" cy="359596"/>
          </a:xfrm>
          <a:prstGeom prst="rect">
            <a:avLst/>
          </a:prstGeom>
        </p:spPr>
      </p:pic>
      <p:sp>
        <p:nvSpPr>
          <p:cNvPr id="2" name="灯片编号占位符 1">
            <a:extLst>
              <a:ext uri="{FF2B5EF4-FFF2-40B4-BE49-F238E27FC236}">
                <a16:creationId xmlns:a16="http://schemas.microsoft.com/office/drawing/2014/main" id="{D5712FBC-AB22-408E-9682-68288FD5FA5C}"/>
              </a:ext>
            </a:extLst>
          </p:cNvPr>
          <p:cNvSpPr>
            <a:spLocks noGrp="1"/>
          </p:cNvSpPr>
          <p:nvPr>
            <p:ph type="sldNum" sz="quarter" idx="12"/>
          </p:nvPr>
        </p:nvSpPr>
        <p:spPr/>
        <p:txBody>
          <a:bodyPr/>
          <a:lstStyle/>
          <a:p>
            <a:fld id="{67C1E22E-686C-430B-B6AB-268FF78E25C8}" type="slidenum">
              <a:rPr lang="zh-CN" altLang="en-US" smtClean="0"/>
              <a:t>10</a:t>
            </a:fld>
            <a:endParaRPr lang="zh-CN" altLang="en-US"/>
          </a:p>
        </p:txBody>
      </p:sp>
    </p:spTree>
    <p:extLst>
      <p:ext uri="{BB962C8B-B14F-4D97-AF65-F5344CB8AC3E}">
        <p14:creationId xmlns:p14="http://schemas.microsoft.com/office/powerpoint/2010/main" val="378400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75856" y="116632"/>
            <a:ext cx="2508522" cy="715963"/>
          </a:xfrm>
        </p:spPr>
        <p:txBody>
          <a:bodyPr>
            <a:noAutofit/>
          </a:bodyPr>
          <a:lstStyle/>
          <a:p>
            <a:r>
              <a:rPr lang="en-US" sz="4400" dirty="0">
                <a:latin typeface="Arial" panose="020B0604020202020204" pitchFamily="34" charset="0"/>
                <a:cs typeface="Arial" panose="020B0604020202020204" pitchFamily="34" charset="0"/>
              </a:rPr>
              <a:t>Outline</a:t>
            </a:r>
            <a:endParaRPr lang="en-GB" sz="4400" dirty="0">
              <a:latin typeface="Arial" panose="020B0604020202020204" pitchFamily="34" charset="0"/>
              <a:cs typeface="Arial" panose="020B0604020202020204" pitchFamily="34" charset="0"/>
            </a:endParaRPr>
          </a:p>
        </p:txBody>
      </p:sp>
      <p:sp>
        <p:nvSpPr>
          <p:cNvPr id="5" name="AutoShape 707"/>
          <p:cNvSpPr>
            <a:spLocks noChangeArrowheads="1"/>
          </p:cNvSpPr>
          <p:nvPr/>
        </p:nvSpPr>
        <p:spPr bwMode="auto">
          <a:xfrm>
            <a:off x="2997010" y="1690915"/>
            <a:ext cx="4789487" cy="541337"/>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O</a:t>
            </a:r>
            <a:r>
              <a:rPr lang="en-US" altLang="zh-CN" sz="2000" dirty="0">
                <a:latin typeface="Arial Unicode MS" pitchFamily="34" charset="-122"/>
                <a:ea typeface="Arial Unicode MS" pitchFamily="34" charset="-122"/>
                <a:cs typeface="Arial Unicode MS" pitchFamily="34" charset="-122"/>
              </a:rPr>
              <a:t>verview</a:t>
            </a:r>
            <a:endParaRPr lang="en-US" altLang="ko-KR" sz="2000" dirty="0">
              <a:latin typeface="Arial Unicode MS" pitchFamily="34" charset="-122"/>
              <a:ea typeface="Arial Unicode MS" pitchFamily="34" charset="-122"/>
              <a:cs typeface="Arial Unicode MS" pitchFamily="34" charset="-122"/>
            </a:endParaRPr>
          </a:p>
        </p:txBody>
      </p:sp>
      <p:sp>
        <p:nvSpPr>
          <p:cNvPr id="6" name="Oval 722"/>
          <p:cNvSpPr>
            <a:spLocks noChangeArrowheads="1"/>
          </p:cNvSpPr>
          <p:nvPr/>
        </p:nvSpPr>
        <p:spPr bwMode="auto">
          <a:xfrm>
            <a:off x="2385822" y="1725840"/>
            <a:ext cx="465138"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pitchFamily="34" charset="0"/>
              </a:rPr>
              <a:t>1</a:t>
            </a:r>
          </a:p>
        </p:txBody>
      </p:sp>
      <p:sp>
        <p:nvSpPr>
          <p:cNvPr id="7" name="Oval 723"/>
          <p:cNvSpPr>
            <a:spLocks noChangeArrowheads="1"/>
          </p:cNvSpPr>
          <p:nvPr/>
        </p:nvSpPr>
        <p:spPr bwMode="auto">
          <a:xfrm>
            <a:off x="2550922" y="1735365"/>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1" hangingPunct="1">
              <a:spcBef>
                <a:spcPct val="0"/>
              </a:spcBef>
              <a:buFontTx/>
              <a:buNone/>
              <a:defRPr/>
            </a:pPr>
            <a:endParaRPr lang="ko-KR" altLang="ko-KR" sz="1800">
              <a:latin typeface="+mn-lt"/>
            </a:endParaRPr>
          </a:p>
        </p:txBody>
      </p:sp>
      <p:sp>
        <p:nvSpPr>
          <p:cNvPr id="8" name="AutoShape 708"/>
          <p:cNvSpPr>
            <a:spLocks noChangeArrowheads="1"/>
          </p:cNvSpPr>
          <p:nvPr/>
        </p:nvSpPr>
        <p:spPr bwMode="auto">
          <a:xfrm>
            <a:off x="2997010" y="2551340"/>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zh-CN" sz="2000" dirty="0">
                <a:latin typeface="Arial Unicode MS" pitchFamily="34" charset="-122"/>
                <a:ea typeface="Arial Unicode MS" pitchFamily="34" charset="-122"/>
                <a:cs typeface="Arial Unicode MS" pitchFamily="34" charset="-122"/>
              </a:rPr>
              <a:t>Members of Our SIG</a:t>
            </a:r>
            <a:endParaRPr lang="en-US" altLang="ko-KR" sz="2000" dirty="0">
              <a:latin typeface="Arial Unicode MS" pitchFamily="34" charset="-122"/>
              <a:ea typeface="Arial Unicode MS" pitchFamily="34" charset="-122"/>
              <a:cs typeface="Arial Unicode MS" pitchFamily="34" charset="-122"/>
            </a:endParaRPr>
          </a:p>
        </p:txBody>
      </p:sp>
      <p:sp>
        <p:nvSpPr>
          <p:cNvPr id="9" name="Oval 725"/>
          <p:cNvSpPr>
            <a:spLocks noChangeArrowheads="1"/>
          </p:cNvSpPr>
          <p:nvPr/>
        </p:nvSpPr>
        <p:spPr bwMode="auto">
          <a:xfrm>
            <a:off x="2385822" y="258626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2</a:t>
            </a:r>
          </a:p>
        </p:txBody>
      </p:sp>
      <p:sp>
        <p:nvSpPr>
          <p:cNvPr id="10" name="Oval 726"/>
          <p:cNvSpPr>
            <a:spLocks noChangeArrowheads="1"/>
          </p:cNvSpPr>
          <p:nvPr/>
        </p:nvSpPr>
        <p:spPr bwMode="auto">
          <a:xfrm>
            <a:off x="2550922" y="259579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1" name="AutoShape 709"/>
          <p:cNvSpPr>
            <a:spLocks noChangeArrowheads="1"/>
          </p:cNvSpPr>
          <p:nvPr/>
        </p:nvSpPr>
        <p:spPr bwMode="auto">
          <a:xfrm>
            <a:off x="3008122" y="3372077"/>
            <a:ext cx="4789488"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latinLnBrk="1"/>
            <a:r>
              <a:rPr lang="en-US" altLang="ko-KR" sz="20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Finished Activities</a:t>
            </a:r>
          </a:p>
        </p:txBody>
      </p:sp>
      <p:sp>
        <p:nvSpPr>
          <p:cNvPr id="12" name="Oval 728"/>
          <p:cNvSpPr>
            <a:spLocks noChangeArrowheads="1"/>
          </p:cNvSpPr>
          <p:nvPr/>
        </p:nvSpPr>
        <p:spPr bwMode="auto">
          <a:xfrm>
            <a:off x="2396935" y="3405415"/>
            <a:ext cx="465137"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3</a:t>
            </a:r>
          </a:p>
        </p:txBody>
      </p:sp>
      <p:sp>
        <p:nvSpPr>
          <p:cNvPr id="13" name="Oval 729"/>
          <p:cNvSpPr>
            <a:spLocks noChangeArrowheads="1"/>
          </p:cNvSpPr>
          <p:nvPr/>
        </p:nvSpPr>
        <p:spPr bwMode="auto">
          <a:xfrm>
            <a:off x="2562035" y="34149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4" name="AutoShape 713"/>
          <p:cNvSpPr>
            <a:spLocks noChangeArrowheads="1"/>
          </p:cNvSpPr>
          <p:nvPr/>
        </p:nvSpPr>
        <p:spPr bwMode="auto">
          <a:xfrm>
            <a:off x="2997010" y="4194402"/>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Plan</a:t>
            </a:r>
          </a:p>
        </p:txBody>
      </p:sp>
      <p:sp>
        <p:nvSpPr>
          <p:cNvPr id="15" name="Oval 731"/>
          <p:cNvSpPr>
            <a:spLocks noChangeArrowheads="1"/>
          </p:cNvSpPr>
          <p:nvPr/>
        </p:nvSpPr>
        <p:spPr bwMode="auto">
          <a:xfrm>
            <a:off x="2385822" y="423091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4</a:t>
            </a:r>
          </a:p>
        </p:txBody>
      </p:sp>
      <p:sp>
        <p:nvSpPr>
          <p:cNvPr id="16" name="Oval 732"/>
          <p:cNvSpPr>
            <a:spLocks noChangeArrowheads="1"/>
          </p:cNvSpPr>
          <p:nvPr/>
        </p:nvSpPr>
        <p:spPr bwMode="auto">
          <a:xfrm>
            <a:off x="2550922" y="42404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2" name="灯片编号占位符 1">
            <a:extLst>
              <a:ext uri="{FF2B5EF4-FFF2-40B4-BE49-F238E27FC236}">
                <a16:creationId xmlns:a16="http://schemas.microsoft.com/office/drawing/2014/main" id="{F5DA3710-19DA-4479-8950-3217C0B47D19}"/>
              </a:ext>
            </a:extLst>
          </p:cNvPr>
          <p:cNvSpPr>
            <a:spLocks noGrp="1"/>
          </p:cNvSpPr>
          <p:nvPr>
            <p:ph type="sldNum" sz="quarter" idx="12"/>
          </p:nvPr>
        </p:nvSpPr>
        <p:spPr/>
        <p:txBody>
          <a:bodyPr/>
          <a:lstStyle/>
          <a:p>
            <a:fld id="{67C1E22E-686C-430B-B6AB-268FF78E25C8}" type="slidenum">
              <a:rPr lang="zh-CN" altLang="en-US" smtClean="0"/>
              <a:t>11</a:t>
            </a:fld>
            <a:endParaRPr lang="zh-CN" altLang="en-US"/>
          </a:p>
        </p:txBody>
      </p:sp>
    </p:spTree>
    <p:extLst>
      <p:ext uri="{BB962C8B-B14F-4D97-AF65-F5344CB8AC3E}">
        <p14:creationId xmlns:p14="http://schemas.microsoft.com/office/powerpoint/2010/main" val="197469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442174616"/>
              </p:ext>
            </p:extLst>
          </p:nvPr>
        </p:nvGraphicFramePr>
        <p:xfrm>
          <a:off x="49140" y="759619"/>
          <a:ext cx="9045720" cy="5547360"/>
        </p:xfrm>
        <a:graphic>
          <a:graphicData uri="http://schemas.openxmlformats.org/drawingml/2006/table">
            <a:tbl>
              <a:tblPr firstRow="1" lastRow="1" bandRow="1">
                <a:tableStyleId>{5C22544A-7EE6-4342-B048-85BDC9FD1C3A}</a:tableStyleId>
              </a:tblPr>
              <a:tblGrid>
                <a:gridCol w="4522860">
                  <a:extLst>
                    <a:ext uri="{9D8B030D-6E8A-4147-A177-3AD203B41FA5}">
                      <a16:colId xmlns:a16="http://schemas.microsoft.com/office/drawing/2014/main" val="3696066162"/>
                    </a:ext>
                  </a:extLst>
                </a:gridCol>
                <a:gridCol w="4522860">
                  <a:extLst>
                    <a:ext uri="{9D8B030D-6E8A-4147-A177-3AD203B41FA5}">
                      <a16:colId xmlns:a16="http://schemas.microsoft.com/office/drawing/2014/main" val="2396065563"/>
                    </a:ext>
                  </a:extLst>
                </a:gridCol>
              </a:tblGrid>
              <a:tr h="276706">
                <a:tc gridSpan="2">
                  <a:txBody>
                    <a:bodyPr/>
                    <a:lstStyle/>
                    <a:p>
                      <a:pPr algn="ctr"/>
                      <a:r>
                        <a:rPr lang="en-US" altLang="zh-CN" sz="2000" dirty="0"/>
                        <a:t>Finished Activities:</a:t>
                      </a:r>
                      <a:r>
                        <a:rPr lang="en-US" altLang="zh-CN" sz="2000" baseline="0" dirty="0"/>
                        <a:t> 23 items</a:t>
                      </a:r>
                      <a:endParaRPr lang="zh-CN" altLang="en-US" sz="2000" dirty="0"/>
                    </a:p>
                  </a:txBody>
                  <a:tcPr/>
                </a:tc>
                <a:tc hMerge="1">
                  <a:txBody>
                    <a:bodyPr/>
                    <a:lstStyle/>
                    <a:p>
                      <a:endParaRPr lang="zh-CN" altLang="en-US" dirty="0"/>
                    </a:p>
                  </a:txBody>
                  <a:tcPr/>
                </a:tc>
                <a:extLst>
                  <a:ext uri="{0D108BD9-81ED-4DB2-BD59-A6C34878D82A}">
                    <a16:rowId xmlns:a16="http://schemas.microsoft.com/office/drawing/2014/main" val="1135989108"/>
                  </a:ext>
                </a:extLst>
              </a:tr>
              <a:tr h="255421">
                <a:tc>
                  <a:txBody>
                    <a:bodyPr/>
                    <a:lstStyle/>
                    <a:p>
                      <a:pPr algn="ctr"/>
                      <a:r>
                        <a:rPr lang="en-US" altLang="zh-CN" sz="1800" b="0" dirty="0">
                          <a:latin typeface="+mn-lt"/>
                        </a:rPr>
                        <a:t>IEEE A</a:t>
                      </a:r>
                      <a:r>
                        <a:rPr kumimoji="0" lang="en-US" altLang="zh-CN" sz="1800" b="0" i="0" u="none" strike="noStrike" kern="1200" cap="none" spc="0" normalizeH="0" baseline="0" noProof="0" dirty="0" err="1">
                          <a:ln>
                            <a:noFill/>
                          </a:ln>
                          <a:effectLst/>
                          <a:uLnTx/>
                          <a:uFillTx/>
                          <a:latin typeface="+mn-lt"/>
                          <a:ea typeface="+mn-ea"/>
                          <a:cs typeface="+mn-cs"/>
                        </a:rPr>
                        <a:t>ccess</a:t>
                      </a:r>
                      <a:r>
                        <a:rPr lang="en-US" altLang="zh-CN" sz="1800" b="0" dirty="0">
                          <a:latin typeface="+mn-lt"/>
                        </a:rPr>
                        <a:t> (2016.11)</a:t>
                      </a:r>
                      <a:endParaRPr lang="zh-CN" altLang="en-US" sz="1800" b="0" dirty="0">
                        <a:latin typeface="+mn-lt"/>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rgbClr val="000000"/>
                          </a:solidFill>
                          <a:latin typeface="+mn-lt"/>
                        </a:rPr>
                        <a:t>IEEE SPAWC (2017.07)</a:t>
                      </a:r>
                    </a:p>
                  </a:txBody>
                  <a:tcPr/>
                </a:tc>
                <a:extLst>
                  <a:ext uri="{0D108BD9-81ED-4DB2-BD59-A6C34878D82A}">
                    <a16:rowId xmlns:a16="http://schemas.microsoft.com/office/drawing/2014/main" val="3729048530"/>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rgbClr val="000000"/>
                          </a:solidFill>
                          <a:latin typeface="+mn-lt"/>
                        </a:rPr>
                        <a:t>IEEE JSAC (2017.08)</a:t>
                      </a:r>
                    </a:p>
                  </a:txBody>
                  <a:tcPr/>
                </a:tc>
                <a:tc>
                  <a:txBody>
                    <a:bodyPr/>
                    <a:lstStyle/>
                    <a:p>
                      <a:pPr algn="ctr"/>
                      <a:r>
                        <a:rPr lang="en-US" altLang="zh-CN" sz="1800" b="0" dirty="0">
                          <a:solidFill>
                            <a:srgbClr val="000000"/>
                          </a:solidFill>
                          <a:latin typeface="+mn-lt"/>
                        </a:rPr>
                        <a:t>International School on 5G Systems (2017.10)</a:t>
                      </a:r>
                      <a:endParaRPr lang="zh-CN" altLang="en-US" sz="1800" b="0" dirty="0">
                        <a:latin typeface="+mn-lt"/>
                      </a:endParaRPr>
                    </a:p>
                  </a:txBody>
                  <a:tcPr/>
                </a:tc>
                <a:extLst>
                  <a:ext uri="{0D108BD9-81ED-4DB2-BD59-A6C34878D82A}">
                    <a16:rowId xmlns:a16="http://schemas.microsoft.com/office/drawing/2014/main" val="3629945951"/>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Communications Magazine (2017.12)</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rgbClr val="000000"/>
                          </a:solidFill>
                          <a:latin typeface="+mn-lt"/>
                        </a:rPr>
                        <a:t>IEEE BTS Young Professionals 2018 (2018.04)</a:t>
                      </a:r>
                      <a:endParaRPr lang="zh-CN" altLang="en-US" sz="1800" b="0" dirty="0">
                        <a:latin typeface="+mn-lt"/>
                      </a:endParaRPr>
                    </a:p>
                  </a:txBody>
                  <a:tcPr/>
                </a:tc>
                <a:extLst>
                  <a:ext uri="{0D108BD9-81ED-4DB2-BD59-A6C34878D82A}">
                    <a16:rowId xmlns:a16="http://schemas.microsoft.com/office/drawing/2014/main" val="1037227596"/>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mn-lt"/>
                          <a:ea typeface="+mn-ea"/>
                          <a:cs typeface="+mn-cs"/>
                        </a:rPr>
                        <a:t>IEEE Access (2017.10)</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rgbClr val="000000"/>
                          </a:solidFill>
                          <a:latin typeface="+mn-lt"/>
                        </a:rPr>
                        <a:t>IEEE INFOCOM 2018 Workshop (2018.04)</a:t>
                      </a:r>
                    </a:p>
                  </a:txBody>
                  <a:tcPr/>
                </a:tc>
                <a:extLst>
                  <a:ext uri="{0D108BD9-81ED-4DB2-BD59-A6C34878D82A}">
                    <a16:rowId xmlns:a16="http://schemas.microsoft.com/office/drawing/2014/main" val="222450803"/>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mn-lt"/>
                          <a:ea typeface="+mn-ea"/>
                          <a:cs typeface="+mn-cs"/>
                        </a:rPr>
                        <a:t>IET Communications (2018.01)</a:t>
                      </a:r>
                      <a:endParaRPr kumimoji="0" lang="zh-CN" altLang="en-US" sz="1800" b="0" i="0" u="none" strike="noStrike" kern="1200" cap="none" spc="0" normalizeH="0" baseline="0" noProof="0" dirty="0">
                        <a:ln>
                          <a:noFill/>
                        </a:ln>
                        <a:effectLst/>
                        <a:uLnTx/>
                        <a:uFillTx/>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rgbClr val="000000"/>
                          </a:solidFill>
                          <a:latin typeface="+mn-lt"/>
                        </a:rPr>
                        <a:t>EUROPEAN WIRELESS 2018 (2018.05)</a:t>
                      </a:r>
                    </a:p>
                  </a:txBody>
                  <a:tcPr/>
                </a:tc>
                <a:extLst>
                  <a:ext uri="{0D108BD9-81ED-4DB2-BD59-A6C34878D82A}">
                    <a16:rowId xmlns:a16="http://schemas.microsoft.com/office/drawing/2014/main" val="1144125673"/>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mn-lt"/>
                          <a:ea typeface="+mn-ea"/>
                          <a:cs typeface="+mn-cs"/>
                        </a:rPr>
                        <a:t>IEEE Access</a:t>
                      </a:r>
                      <a:r>
                        <a:rPr kumimoji="0" lang="zh-CN" altLang="en-US" sz="1800" b="0" i="0" u="none" strike="noStrike" kern="1200" cap="none" spc="0" normalizeH="0" baseline="0" noProof="0" dirty="0">
                          <a:ln>
                            <a:noFill/>
                          </a:ln>
                          <a:effectLst/>
                          <a:uLnTx/>
                          <a:uFillTx/>
                          <a:latin typeface="+mn-lt"/>
                          <a:ea typeface="+mn-ea"/>
                          <a:cs typeface="+mn-cs"/>
                        </a:rPr>
                        <a:t> </a:t>
                      </a:r>
                      <a:r>
                        <a:rPr kumimoji="0" lang="en-US" altLang="zh-CN" sz="1800" b="0" i="0" u="none" strike="noStrike" kern="1200" cap="none" spc="0" normalizeH="0" baseline="0" noProof="0" dirty="0">
                          <a:ln>
                            <a:noFill/>
                          </a:ln>
                          <a:effectLst/>
                          <a:uLnTx/>
                          <a:uFillTx/>
                          <a:latin typeface="+mn-lt"/>
                          <a:ea typeface="+mn-ea"/>
                          <a:cs typeface="+mn-cs"/>
                        </a:rPr>
                        <a:t>(2018.01)</a:t>
                      </a:r>
                      <a:endParaRPr kumimoji="0" lang="zh-CN" altLang="en-US" sz="1800" b="0" i="0" u="none" strike="noStrike" kern="1200" cap="none" spc="0" normalizeH="0" baseline="0" noProof="0" dirty="0">
                        <a:ln>
                          <a:noFill/>
                        </a:ln>
                        <a:effectLst/>
                        <a:uLnTx/>
                        <a:uFillTx/>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mn-lt"/>
                          <a:ea typeface="+mn-ea"/>
                          <a:cs typeface="+mn-cs"/>
                        </a:rPr>
                        <a:t>IEEE </a:t>
                      </a:r>
                      <a:r>
                        <a:rPr kumimoji="0" lang="en-US" altLang="zh-CN" sz="1800" b="0" i="0" u="none" strike="noStrike" kern="1200" cap="none" spc="0" normalizeH="0" baseline="0" noProof="0" dirty="0" err="1">
                          <a:ln>
                            <a:noFill/>
                          </a:ln>
                          <a:effectLst/>
                          <a:uLnTx/>
                          <a:uFillTx/>
                          <a:latin typeface="+mn-lt"/>
                          <a:ea typeface="+mn-ea"/>
                          <a:cs typeface="+mn-cs"/>
                        </a:rPr>
                        <a:t>HotICN</a:t>
                      </a:r>
                      <a:r>
                        <a:rPr kumimoji="0" lang="en-US" altLang="zh-CN" sz="1800" b="0" i="0" u="none" strike="noStrike" kern="1200" cap="none" spc="0" normalizeH="0" baseline="0" noProof="0" dirty="0">
                          <a:ln>
                            <a:noFill/>
                          </a:ln>
                          <a:effectLst/>
                          <a:uLnTx/>
                          <a:uFillTx/>
                          <a:latin typeface="+mn-lt"/>
                          <a:ea typeface="+mn-ea"/>
                          <a:cs typeface="+mn-cs"/>
                        </a:rPr>
                        <a:t> 2018</a:t>
                      </a:r>
                      <a:r>
                        <a:rPr kumimoji="0" lang="zh-CN" altLang="en-US" sz="1800" b="0" i="0" u="none" strike="noStrike" kern="1200" cap="none" spc="0" normalizeH="0" baseline="0" noProof="0" dirty="0">
                          <a:ln>
                            <a:noFill/>
                          </a:ln>
                          <a:effectLst/>
                          <a:uLnTx/>
                          <a:uFillTx/>
                          <a:latin typeface="+mn-lt"/>
                          <a:ea typeface="+mn-ea"/>
                          <a:cs typeface="+mn-cs"/>
                        </a:rPr>
                        <a:t> </a:t>
                      </a:r>
                      <a:r>
                        <a:rPr kumimoji="0" lang="en-US" altLang="zh-CN" sz="1800" b="0" i="0" u="none" strike="noStrike" kern="1200" cap="none" spc="0" normalizeH="0" baseline="0" noProof="0" dirty="0">
                          <a:ln>
                            <a:noFill/>
                          </a:ln>
                          <a:effectLst/>
                          <a:uLnTx/>
                          <a:uFillTx/>
                          <a:latin typeface="+mn-lt"/>
                          <a:ea typeface="+mn-ea"/>
                          <a:cs typeface="+mn-cs"/>
                        </a:rPr>
                        <a:t>(2018.08)</a:t>
                      </a:r>
                    </a:p>
                  </a:txBody>
                  <a:tcPr/>
                </a:tc>
                <a:extLst>
                  <a:ext uri="{0D108BD9-81ED-4DB2-BD59-A6C34878D82A}">
                    <a16:rowId xmlns:a16="http://schemas.microsoft.com/office/drawing/2014/main" val="2401309216"/>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mn-lt"/>
                          <a:ea typeface="+mn-ea"/>
                          <a:cs typeface="+mn-cs"/>
                        </a:rPr>
                        <a:t>MONET Journal</a:t>
                      </a:r>
                      <a:r>
                        <a:rPr kumimoji="0" lang="zh-CN" altLang="en-US" sz="1800" b="0" i="0" u="none" strike="noStrike" kern="1200" cap="none" spc="0" normalizeH="0" baseline="0" noProof="0" dirty="0">
                          <a:ln>
                            <a:noFill/>
                          </a:ln>
                          <a:effectLst/>
                          <a:uLnTx/>
                          <a:uFillTx/>
                          <a:latin typeface="+mn-lt"/>
                          <a:ea typeface="+mn-ea"/>
                          <a:cs typeface="+mn-cs"/>
                        </a:rPr>
                        <a:t> </a:t>
                      </a:r>
                      <a:r>
                        <a:rPr kumimoji="0" lang="en-US" altLang="zh-CN" sz="1800" b="0" i="0" u="none" strike="noStrike" kern="1200" cap="none" spc="0" normalizeH="0" baseline="0" noProof="0" dirty="0">
                          <a:ln>
                            <a:noFill/>
                          </a:ln>
                          <a:effectLst/>
                          <a:uLnTx/>
                          <a:uFillTx/>
                          <a:latin typeface="+mn-lt"/>
                          <a:ea typeface="+mn-ea"/>
                          <a:cs typeface="+mn-cs"/>
                        </a:rPr>
                        <a:t>(2018.10)</a:t>
                      </a:r>
                      <a:endParaRPr kumimoji="0" lang="zh-CN" altLang="en-US" sz="1800" b="0" i="0" u="none" strike="noStrike" kern="1200" cap="none" spc="0" normalizeH="0" baseline="0" noProof="0" dirty="0">
                        <a:ln>
                          <a:noFill/>
                        </a:ln>
                        <a:effectLst/>
                        <a:uLnTx/>
                        <a:uFillTx/>
                        <a:latin typeface="+mn-lt"/>
                        <a:ea typeface="+mn-ea"/>
                        <a:cs typeface="+mn-cs"/>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mn-lt"/>
                          <a:ea typeface="+mn-ea"/>
                          <a:cs typeface="+mn-cs"/>
                        </a:rPr>
                        <a:t>IEEE/CIC ICCC 2018</a:t>
                      </a:r>
                      <a:r>
                        <a:rPr kumimoji="0" lang="zh-CN" altLang="en-US" sz="1800" b="0" i="0" u="none" strike="noStrike" kern="1200" cap="none" spc="0" normalizeH="0" baseline="0" noProof="0" dirty="0">
                          <a:ln>
                            <a:noFill/>
                          </a:ln>
                          <a:effectLst/>
                          <a:uLnTx/>
                          <a:uFillTx/>
                          <a:latin typeface="+mn-lt"/>
                          <a:ea typeface="+mn-ea"/>
                          <a:cs typeface="+mn-cs"/>
                        </a:rPr>
                        <a:t> </a:t>
                      </a:r>
                      <a:r>
                        <a:rPr kumimoji="0" lang="en-US" altLang="zh-CN" sz="1800" b="0" i="0" u="none" strike="noStrike" kern="1200" cap="none" spc="0" normalizeH="0" baseline="0" noProof="0" dirty="0">
                          <a:ln>
                            <a:noFill/>
                          </a:ln>
                          <a:effectLst/>
                          <a:uLnTx/>
                          <a:uFillTx/>
                          <a:latin typeface="+mn-lt"/>
                          <a:ea typeface="+mn-ea"/>
                          <a:cs typeface="+mn-cs"/>
                        </a:rPr>
                        <a:t>(2018.08)</a:t>
                      </a:r>
                    </a:p>
                  </a:txBody>
                  <a:tcPr/>
                </a:tc>
                <a:extLst>
                  <a:ext uri="{0D108BD9-81ED-4DB2-BD59-A6C34878D82A}">
                    <a16:rowId xmlns:a16="http://schemas.microsoft.com/office/drawing/2014/main" val="1528318814"/>
                  </a:ext>
                </a:extLst>
              </a:tr>
              <a:tr h="32342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A</a:t>
                      </a:r>
                      <a:r>
                        <a:rPr kumimoji="0" lang="en-US" altLang="zh-CN" sz="1800" b="0" i="0" u="none" strike="noStrike" kern="1200" cap="none" spc="0" normalizeH="0" baseline="0" noProof="0" dirty="0" err="1">
                          <a:ln>
                            <a:noFill/>
                          </a:ln>
                          <a:effectLst/>
                          <a:uLnTx/>
                          <a:uFillTx/>
                          <a:latin typeface="+mn-lt"/>
                          <a:ea typeface="+mn-ea"/>
                          <a:cs typeface="+mn-cs"/>
                        </a:rPr>
                        <a:t>ccess</a:t>
                      </a:r>
                      <a:r>
                        <a:rPr kumimoji="0" lang="en-US" altLang="zh-CN" sz="1800" b="0" i="0" u="none" strike="noStrike" kern="1200" cap="none" spc="0" normalizeH="0" baseline="0" noProof="0" dirty="0">
                          <a:ln>
                            <a:noFill/>
                          </a:ln>
                          <a:effectLst/>
                          <a:uLnTx/>
                          <a:uFillTx/>
                          <a:latin typeface="+mn-lt"/>
                          <a:ea typeface="+mn-ea"/>
                          <a:cs typeface="+mn-cs"/>
                        </a:rPr>
                        <a:t> </a:t>
                      </a:r>
                      <a:r>
                        <a:rPr lang="en-US" altLang="zh-CN" sz="1800" b="0" dirty="0">
                          <a:latin typeface="+mn-lt"/>
                        </a:rPr>
                        <a:t>(2018.12)</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GLOBECOM 2018</a:t>
                      </a:r>
                      <a:r>
                        <a:rPr lang="zh-CN" altLang="en-US" sz="1800" b="0" dirty="0">
                          <a:latin typeface="+mn-lt"/>
                        </a:rPr>
                        <a:t> </a:t>
                      </a:r>
                      <a:r>
                        <a:rPr lang="en-US" altLang="zh-CN" sz="1800" b="0" dirty="0">
                          <a:latin typeface="+mn-lt"/>
                        </a:rPr>
                        <a:t>(2018.12)</a:t>
                      </a:r>
                    </a:p>
                  </a:txBody>
                  <a:tcPr/>
                </a:tc>
                <a:extLst>
                  <a:ext uri="{0D108BD9-81ED-4DB2-BD59-A6C34878D82A}">
                    <a16:rowId xmlns:a16="http://schemas.microsoft.com/office/drawing/2014/main" val="2228460700"/>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JSAC</a:t>
                      </a:r>
                      <a:r>
                        <a:rPr lang="zh-CN" altLang="en-US" sz="1800" b="0" dirty="0">
                          <a:latin typeface="+mn-lt"/>
                        </a:rPr>
                        <a:t> </a:t>
                      </a:r>
                      <a:r>
                        <a:rPr lang="en-US" altLang="zh-CN" sz="1800" b="0" dirty="0">
                          <a:latin typeface="+mn-lt"/>
                        </a:rPr>
                        <a:t>(2018.12)</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INFOCOM 2019</a:t>
                      </a:r>
                      <a:r>
                        <a:rPr lang="zh-CN" altLang="en-US" sz="1800" b="0" dirty="0">
                          <a:latin typeface="+mn-lt"/>
                        </a:rPr>
                        <a:t> </a:t>
                      </a:r>
                      <a:r>
                        <a:rPr lang="en-US" altLang="zh-CN" sz="1800" b="0" dirty="0">
                          <a:latin typeface="+mn-lt"/>
                        </a:rPr>
                        <a:t>(2019.04)</a:t>
                      </a:r>
                    </a:p>
                  </a:txBody>
                  <a:tcPr/>
                </a:tc>
                <a:extLst>
                  <a:ext uri="{0D108BD9-81ED-4DB2-BD59-A6C34878D82A}">
                    <a16:rowId xmlns:a16="http://schemas.microsoft.com/office/drawing/2014/main" val="3836978295"/>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Access</a:t>
                      </a:r>
                      <a:r>
                        <a:rPr lang="zh-CN" altLang="en-US" sz="1800" b="0" dirty="0">
                          <a:latin typeface="+mn-lt"/>
                        </a:rPr>
                        <a:t> </a:t>
                      </a:r>
                      <a:r>
                        <a:rPr lang="en-US" altLang="zh-CN" sz="1800" b="0" dirty="0">
                          <a:latin typeface="+mn-lt"/>
                        </a:rPr>
                        <a:t>(2019.03)</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ICC Workshop 2019</a:t>
                      </a:r>
                      <a:r>
                        <a:rPr lang="zh-CN" altLang="en-US" sz="1800" b="0" dirty="0">
                          <a:latin typeface="+mn-lt"/>
                        </a:rPr>
                        <a:t> </a:t>
                      </a:r>
                      <a:r>
                        <a:rPr lang="en-US" altLang="zh-CN" sz="1800" b="0" dirty="0">
                          <a:latin typeface="+mn-lt"/>
                        </a:rPr>
                        <a:t>(2019.05)</a:t>
                      </a:r>
                    </a:p>
                  </a:txBody>
                  <a:tcPr/>
                </a:tc>
                <a:extLst>
                  <a:ext uri="{0D108BD9-81ED-4DB2-BD59-A6C34878D82A}">
                    <a16:rowId xmlns:a16="http://schemas.microsoft.com/office/drawing/2014/main" val="1103333253"/>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MONET Journal</a:t>
                      </a:r>
                      <a:r>
                        <a:rPr lang="zh-CN" altLang="en-US" sz="1800" b="0" dirty="0">
                          <a:latin typeface="+mn-lt"/>
                        </a:rPr>
                        <a:t> </a:t>
                      </a:r>
                      <a:r>
                        <a:rPr lang="en-US" altLang="zh-CN" sz="1800" b="0" dirty="0">
                          <a:latin typeface="+mn-lt"/>
                        </a:rPr>
                        <a:t>(2019.05)</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zh-CN" sz="1800" b="0" dirty="0">
                        <a:latin typeface="+mn-lt"/>
                      </a:endParaRPr>
                    </a:p>
                  </a:txBody>
                  <a:tcPr/>
                </a:tc>
                <a:extLst>
                  <a:ext uri="{0D108BD9-81ED-4DB2-BD59-A6C34878D82A}">
                    <a16:rowId xmlns:a16="http://schemas.microsoft.com/office/drawing/2014/main" val="1949765580"/>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Wireless Communications</a:t>
                      </a:r>
                      <a:r>
                        <a:rPr lang="zh-CN" altLang="en-US" sz="1800" b="0" dirty="0">
                          <a:latin typeface="+mn-lt"/>
                        </a:rPr>
                        <a:t> </a:t>
                      </a:r>
                      <a:r>
                        <a:rPr lang="en-US" altLang="zh-CN" sz="1800" b="0" dirty="0">
                          <a:latin typeface="+mn-lt"/>
                        </a:rPr>
                        <a:t>(2019.10)</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zh-CN" sz="1800" b="0" dirty="0">
                        <a:latin typeface="+mn-lt"/>
                      </a:endParaRPr>
                    </a:p>
                  </a:txBody>
                  <a:tcPr/>
                </a:tc>
                <a:extLst>
                  <a:ext uri="{0D108BD9-81ED-4DB2-BD59-A6C34878D82A}">
                    <a16:rowId xmlns:a16="http://schemas.microsoft.com/office/drawing/2014/main" val="318992335"/>
                  </a:ext>
                </a:extLst>
              </a:tr>
              <a:tr h="25542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800" b="0" dirty="0">
                          <a:latin typeface="+mn-lt"/>
                        </a:rPr>
                        <a:t>IEEE JSTSP (2020.01)</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altLang="zh-CN" sz="1800" b="0" dirty="0">
                        <a:latin typeface="+mn-lt"/>
                      </a:endParaRPr>
                    </a:p>
                  </a:txBody>
                  <a:tcPr/>
                </a:tc>
                <a:extLst>
                  <a:ext uri="{0D108BD9-81ED-4DB2-BD59-A6C34878D82A}">
                    <a16:rowId xmlns:a16="http://schemas.microsoft.com/office/drawing/2014/main" val="1014986055"/>
                  </a:ext>
                </a:extLst>
              </a:tr>
              <a:tr h="276706">
                <a:tc>
                  <a:txBody>
                    <a:bodyPr/>
                    <a:lstStyle/>
                    <a:p>
                      <a:pPr algn="ctr"/>
                      <a:r>
                        <a:rPr lang="en-US" altLang="zh-CN" sz="2000" dirty="0"/>
                        <a:t>13 Special</a:t>
                      </a:r>
                      <a:r>
                        <a:rPr lang="en-US" altLang="zh-CN" sz="2000" baseline="0" dirty="0"/>
                        <a:t> Issues</a:t>
                      </a:r>
                      <a:endParaRPr lang="zh-CN" altLang="en-US" sz="2000" dirty="0"/>
                    </a:p>
                  </a:txBody>
                  <a:tcPr/>
                </a:tc>
                <a:tc>
                  <a:txBody>
                    <a:bodyPr/>
                    <a:lstStyle/>
                    <a:p>
                      <a:pPr algn="ctr"/>
                      <a:r>
                        <a:rPr lang="en-US" altLang="zh-CN" sz="2000" dirty="0"/>
                        <a:t>10 Workshops</a:t>
                      </a:r>
                      <a:endParaRPr lang="zh-CN" altLang="en-US" sz="2000" dirty="0"/>
                    </a:p>
                  </a:txBody>
                  <a:tcPr/>
                </a:tc>
                <a:extLst>
                  <a:ext uri="{0D108BD9-81ED-4DB2-BD59-A6C34878D82A}">
                    <a16:rowId xmlns:a16="http://schemas.microsoft.com/office/drawing/2014/main" val="3419112584"/>
                  </a:ext>
                </a:extLst>
              </a:tr>
            </a:tbl>
          </a:graphicData>
        </a:graphic>
      </p:graphicFrame>
      <p:sp>
        <p:nvSpPr>
          <p:cNvPr id="5" name="文本框 4"/>
          <p:cNvSpPr txBox="1"/>
          <p:nvPr/>
        </p:nvSpPr>
        <p:spPr>
          <a:xfrm>
            <a:off x="190326" y="168050"/>
            <a:ext cx="28870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Finished Activities</a:t>
            </a:r>
            <a:endParaRPr kumimoji="0" lang="zh-CN" altLang="en-US"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2" name="灯片编号占位符 1">
            <a:extLst>
              <a:ext uri="{FF2B5EF4-FFF2-40B4-BE49-F238E27FC236}">
                <a16:creationId xmlns:a16="http://schemas.microsoft.com/office/drawing/2014/main" id="{E1EEC33A-87F5-4A50-B60B-E7B11D729851}"/>
              </a:ext>
            </a:extLst>
          </p:cNvPr>
          <p:cNvSpPr>
            <a:spLocks noGrp="1"/>
          </p:cNvSpPr>
          <p:nvPr>
            <p:ph type="sldNum" sz="quarter" idx="12"/>
          </p:nvPr>
        </p:nvSpPr>
        <p:spPr/>
        <p:txBody>
          <a:bodyPr/>
          <a:lstStyle/>
          <a:p>
            <a:fld id="{67C1E22E-686C-430B-B6AB-268FF78E25C8}" type="slidenum">
              <a:rPr lang="zh-CN" altLang="en-US" smtClean="0"/>
              <a:t>12</a:t>
            </a:fld>
            <a:endParaRPr lang="zh-CN" altLang="en-US"/>
          </a:p>
        </p:txBody>
      </p:sp>
    </p:spTree>
    <p:extLst>
      <p:ext uri="{BB962C8B-B14F-4D97-AF65-F5344CB8AC3E}">
        <p14:creationId xmlns:p14="http://schemas.microsoft.com/office/powerpoint/2010/main" val="372949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127" y="1397060"/>
            <a:ext cx="5773773"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Guest Editors</a:t>
            </a:r>
          </a:p>
        </p:txBody>
      </p:sp>
      <p:sp>
        <p:nvSpPr>
          <p:cNvPr id="8" name="文本框 7"/>
          <p:cNvSpPr txBox="1"/>
          <p:nvPr/>
        </p:nvSpPr>
        <p:spPr>
          <a:xfrm>
            <a:off x="6481239" y="273323"/>
            <a:ext cx="2655150" cy="40011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Special Issue: IEEE JSAC</a:t>
            </a:r>
            <a:endParaRPr kumimoji="0" lang="zh-CN" altLang="en-US" sz="20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30126" y="794207"/>
            <a:ext cx="7970873" cy="615553"/>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IEEE JSAC: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16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Special Issue Series</a:t>
            </a:r>
            <a:r>
              <a:rPr kumimoji="0" lang="zh-Hans" altLang="en-US" sz="1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GB"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on “Network Softwarization &amp; Enablers”</a:t>
            </a:r>
            <a:endParaRPr kumimoji="0" lang="zh-CN"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 name="图片 19">
            <a:extLst>
              <a:ext uri="{FF2B5EF4-FFF2-40B4-BE49-F238E27FC236}">
                <a16:creationId xmlns:a16="http://schemas.microsoft.com/office/drawing/2014/main" id="{AFE01711-E3BD-6243-B287-C9477FA3519A}"/>
              </a:ext>
            </a:extLst>
          </p:cNvPr>
          <p:cNvPicPr>
            <a:picLocks noChangeAspect="1"/>
          </p:cNvPicPr>
          <p:nvPr/>
        </p:nvPicPr>
        <p:blipFill rotWithShape="1">
          <a:blip r:embed="rId3"/>
          <a:srcRect l="13049" t="6876" r="9041" b="9266"/>
          <a:stretch/>
        </p:blipFill>
        <p:spPr>
          <a:xfrm>
            <a:off x="7017704" y="1746497"/>
            <a:ext cx="1735990" cy="1796453"/>
          </a:xfrm>
          <a:prstGeom prst="rect">
            <a:avLst/>
          </a:prstGeom>
        </p:spPr>
      </p:pic>
      <p:pic>
        <p:nvPicPr>
          <p:cNvPr id="2" name="图片 1">
            <a:extLst>
              <a:ext uri="{FF2B5EF4-FFF2-40B4-BE49-F238E27FC236}">
                <a16:creationId xmlns:a16="http://schemas.microsoft.com/office/drawing/2014/main" id="{EF3DE9B0-FE64-B645-A82E-B94D89CC2AB7}"/>
              </a:ext>
            </a:extLst>
          </p:cNvPr>
          <p:cNvPicPr>
            <a:picLocks noChangeAspect="1"/>
          </p:cNvPicPr>
          <p:nvPr/>
        </p:nvPicPr>
        <p:blipFill>
          <a:blip r:embed="rId4"/>
          <a:stretch>
            <a:fillRect/>
          </a:stretch>
        </p:blipFill>
        <p:spPr>
          <a:xfrm>
            <a:off x="123754" y="1732479"/>
            <a:ext cx="5454086" cy="2186997"/>
          </a:xfrm>
          <a:prstGeom prst="rect">
            <a:avLst/>
          </a:prstGeom>
        </p:spPr>
      </p:pic>
      <p:pic>
        <p:nvPicPr>
          <p:cNvPr id="4" name="图片 3">
            <a:extLst>
              <a:ext uri="{FF2B5EF4-FFF2-40B4-BE49-F238E27FC236}">
                <a16:creationId xmlns:a16="http://schemas.microsoft.com/office/drawing/2014/main" id="{477AFF21-75A7-A240-BE2E-127ABAC95218}"/>
              </a:ext>
            </a:extLst>
          </p:cNvPr>
          <p:cNvPicPr>
            <a:picLocks noChangeAspect="1"/>
          </p:cNvPicPr>
          <p:nvPr/>
        </p:nvPicPr>
        <p:blipFill>
          <a:blip r:embed="rId5"/>
          <a:stretch>
            <a:fillRect/>
          </a:stretch>
        </p:blipFill>
        <p:spPr>
          <a:xfrm>
            <a:off x="123754" y="3919476"/>
            <a:ext cx="7054285" cy="2374643"/>
          </a:xfrm>
          <a:prstGeom prst="rect">
            <a:avLst/>
          </a:prstGeom>
        </p:spPr>
      </p:pic>
      <p:sp>
        <p:nvSpPr>
          <p:cNvPr id="23" name="圆角矩形 22">
            <a:extLst>
              <a:ext uri="{FF2B5EF4-FFF2-40B4-BE49-F238E27FC236}">
                <a16:creationId xmlns:a16="http://schemas.microsoft.com/office/drawing/2014/main" id="{CA4CB562-C159-9E4A-9C06-CF518029D667}"/>
              </a:ext>
            </a:extLst>
          </p:cNvPr>
          <p:cNvSpPr/>
          <p:nvPr/>
        </p:nvSpPr>
        <p:spPr>
          <a:xfrm>
            <a:off x="123754" y="2456497"/>
            <a:ext cx="3483045" cy="248603"/>
          </a:xfrm>
          <a:prstGeom prst="roundRec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4214084" y="1931365"/>
            <a:ext cx="1300588" cy="48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Vice Chair</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箭头连接符 10"/>
          <p:cNvCxnSpPr/>
          <p:nvPr/>
        </p:nvCxnSpPr>
        <p:spPr>
          <a:xfrm flipV="1">
            <a:off x="3640394" y="2369245"/>
            <a:ext cx="526473" cy="120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298F3510-8BE1-4648-9587-7485207D6B46}"/>
              </a:ext>
            </a:extLst>
          </p:cNvPr>
          <p:cNvSpPr txBox="1"/>
          <p:nvPr/>
        </p:nvSpPr>
        <p:spPr>
          <a:xfrm>
            <a:off x="106680" y="274320"/>
            <a:ext cx="397764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Finished activities</a:t>
            </a:r>
            <a:b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b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3" name="灯片编号占位符 2">
            <a:extLst>
              <a:ext uri="{FF2B5EF4-FFF2-40B4-BE49-F238E27FC236}">
                <a16:creationId xmlns:a16="http://schemas.microsoft.com/office/drawing/2014/main" id="{7880A0A9-A2C5-4258-9164-91D3E0A3A743}"/>
              </a:ext>
            </a:extLst>
          </p:cNvPr>
          <p:cNvSpPr>
            <a:spLocks noGrp="1"/>
          </p:cNvSpPr>
          <p:nvPr>
            <p:ph type="sldNum" sz="quarter" idx="12"/>
          </p:nvPr>
        </p:nvSpPr>
        <p:spPr/>
        <p:txBody>
          <a:bodyPr/>
          <a:lstStyle/>
          <a:p>
            <a:fld id="{67C1E22E-686C-430B-B6AB-268FF78E25C8}" type="slidenum">
              <a:rPr lang="zh-CN" altLang="en-US" smtClean="0"/>
              <a:t>13</a:t>
            </a:fld>
            <a:endParaRPr lang="zh-CN" altLang="en-US"/>
          </a:p>
        </p:txBody>
      </p:sp>
    </p:spTree>
    <p:extLst>
      <p:ext uri="{BB962C8B-B14F-4D97-AF65-F5344CB8AC3E}">
        <p14:creationId xmlns:p14="http://schemas.microsoft.com/office/powerpoint/2010/main" val="168590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930" y="3609306"/>
            <a:ext cx="7111390" cy="281788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Guest Editors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Nan Yang</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Australian National University, Australia</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Yongpeng</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Wu </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Shanghai Jiao Tong University, China</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Trung</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Q. Duong </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Queen’s University Belfast, United Kingdom</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Robert </a:t>
            </a: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Schober</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Friedrich-Alexander University Erlangen-</a:t>
            </a: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Nrnberg</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Germany</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 Lee </a:t>
            </a: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Swindlehurst</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University of California, USA</a:t>
            </a:r>
            <a:endParaRPr kumimoji="0" lang="en-US" altLang="zh-CN"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4301390" y="291162"/>
            <a:ext cx="4919616" cy="40011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Special Issue: IEEE Wireless Communications</a:t>
            </a:r>
            <a:endParaRPr kumimoji="0" lang="zh-CN" altLang="en-US" sz="20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23" name="圆角矩形 22">
            <a:extLst>
              <a:ext uri="{FF2B5EF4-FFF2-40B4-BE49-F238E27FC236}">
                <a16:creationId xmlns:a16="http://schemas.microsoft.com/office/drawing/2014/main" id="{CA4CB562-C159-9E4A-9C06-CF518029D667}"/>
              </a:ext>
            </a:extLst>
          </p:cNvPr>
          <p:cNvSpPr/>
          <p:nvPr/>
        </p:nvSpPr>
        <p:spPr>
          <a:xfrm>
            <a:off x="795624" y="4423771"/>
            <a:ext cx="5121000" cy="279529"/>
          </a:xfrm>
          <a:prstGeom prst="roundRec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14"/>
          <p:cNvSpPr/>
          <p:nvPr/>
        </p:nvSpPr>
        <p:spPr>
          <a:xfrm>
            <a:off x="60617" y="2699858"/>
            <a:ext cx="7649220" cy="1200329"/>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IEEE Wireless Communications: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1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Special Issue </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on “</a:t>
            </a:r>
            <a:r>
              <a:rPr kumimoji="0" lang="en-US" altLang="zh-CN" sz="1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Safeguarding 5G-and-Beyond Networks with Physical Layer Security</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GB" altLang="zh-CN" sz="1800" b="1"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zh-CN" sz="1800" b="1" i="0" u="none" strike="noStrike" kern="1200" cap="none" spc="0" normalizeH="0" baseline="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图片 16"/>
          <p:cNvPicPr>
            <a:picLocks noChangeAspect="1"/>
          </p:cNvPicPr>
          <p:nvPr/>
        </p:nvPicPr>
        <p:blipFill>
          <a:blip r:embed="rId3"/>
          <a:stretch>
            <a:fillRect/>
          </a:stretch>
        </p:blipFill>
        <p:spPr>
          <a:xfrm>
            <a:off x="7333045" y="4778066"/>
            <a:ext cx="1129720" cy="1232641"/>
          </a:xfrm>
          <a:prstGeom prst="rect">
            <a:avLst/>
          </a:prstGeom>
        </p:spPr>
      </p:pic>
      <p:cxnSp>
        <p:nvCxnSpPr>
          <p:cNvPr id="11" name="直接箭头连接符 10"/>
          <p:cNvCxnSpPr/>
          <p:nvPr/>
        </p:nvCxnSpPr>
        <p:spPr>
          <a:xfrm flipV="1">
            <a:off x="5986914" y="4185015"/>
            <a:ext cx="1342076" cy="238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a:stretch>
            <a:fillRect/>
          </a:stretch>
        </p:blipFill>
        <p:spPr>
          <a:xfrm>
            <a:off x="60617" y="982350"/>
            <a:ext cx="4463257" cy="720948"/>
          </a:xfrm>
          <a:prstGeom prst="rect">
            <a:avLst/>
          </a:prstGeom>
        </p:spPr>
      </p:pic>
      <p:pic>
        <p:nvPicPr>
          <p:cNvPr id="4" name="图片 3"/>
          <p:cNvPicPr>
            <a:picLocks noChangeAspect="1"/>
          </p:cNvPicPr>
          <p:nvPr/>
        </p:nvPicPr>
        <p:blipFill>
          <a:blip r:embed="rId5"/>
          <a:stretch>
            <a:fillRect/>
          </a:stretch>
        </p:blipFill>
        <p:spPr>
          <a:xfrm>
            <a:off x="1" y="1690809"/>
            <a:ext cx="9082194" cy="782990"/>
          </a:xfrm>
          <a:prstGeom prst="rect">
            <a:avLst/>
          </a:prstGeom>
        </p:spPr>
      </p:pic>
      <p:pic>
        <p:nvPicPr>
          <p:cNvPr id="6" name="图片 5"/>
          <p:cNvPicPr>
            <a:picLocks noChangeAspect="1"/>
          </p:cNvPicPr>
          <p:nvPr/>
        </p:nvPicPr>
        <p:blipFill>
          <a:blip r:embed="rId6"/>
          <a:stretch>
            <a:fillRect/>
          </a:stretch>
        </p:blipFill>
        <p:spPr>
          <a:xfrm>
            <a:off x="7393336" y="3368275"/>
            <a:ext cx="1066892" cy="1322947"/>
          </a:xfrm>
          <a:prstGeom prst="rect">
            <a:avLst/>
          </a:prstGeom>
        </p:spPr>
      </p:pic>
      <p:sp>
        <p:nvSpPr>
          <p:cNvPr id="18" name="圆角矩形 17">
            <a:extLst>
              <a:ext uri="{FF2B5EF4-FFF2-40B4-BE49-F238E27FC236}">
                <a16:creationId xmlns:a16="http://schemas.microsoft.com/office/drawing/2014/main" id="{CA4CB562-C159-9E4A-9C06-CF518029D667}"/>
              </a:ext>
            </a:extLst>
          </p:cNvPr>
          <p:cNvSpPr/>
          <p:nvPr/>
        </p:nvSpPr>
        <p:spPr>
          <a:xfrm>
            <a:off x="795624" y="4863966"/>
            <a:ext cx="5884309" cy="256674"/>
          </a:xfrm>
          <a:prstGeom prst="roundRec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9" name="直接箭头连接符 18"/>
          <p:cNvCxnSpPr/>
          <p:nvPr/>
        </p:nvCxnSpPr>
        <p:spPr>
          <a:xfrm>
            <a:off x="6679933" y="5105584"/>
            <a:ext cx="599402" cy="227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F69B4DC3-C270-4237-AE6F-F6E8DAF547D9}"/>
              </a:ext>
            </a:extLst>
          </p:cNvPr>
          <p:cNvSpPr txBox="1"/>
          <p:nvPr/>
        </p:nvSpPr>
        <p:spPr>
          <a:xfrm>
            <a:off x="106680" y="274320"/>
            <a:ext cx="397764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Finished activities</a:t>
            </a:r>
            <a:b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b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2" name="灯片编号占位符 1">
            <a:extLst>
              <a:ext uri="{FF2B5EF4-FFF2-40B4-BE49-F238E27FC236}">
                <a16:creationId xmlns:a16="http://schemas.microsoft.com/office/drawing/2014/main" id="{4543D6C8-26DC-4091-B831-F04B921E3898}"/>
              </a:ext>
            </a:extLst>
          </p:cNvPr>
          <p:cNvSpPr>
            <a:spLocks noGrp="1"/>
          </p:cNvSpPr>
          <p:nvPr>
            <p:ph type="sldNum" sz="quarter" idx="12"/>
          </p:nvPr>
        </p:nvSpPr>
        <p:spPr/>
        <p:txBody>
          <a:bodyPr/>
          <a:lstStyle/>
          <a:p>
            <a:fld id="{67C1E22E-686C-430B-B6AB-268FF78E25C8}" type="slidenum">
              <a:rPr lang="zh-CN" altLang="en-US" smtClean="0"/>
              <a:t>14</a:t>
            </a:fld>
            <a:endParaRPr lang="zh-CN" altLang="en-US"/>
          </a:p>
        </p:txBody>
      </p:sp>
    </p:spTree>
    <p:extLst>
      <p:ext uri="{BB962C8B-B14F-4D97-AF65-F5344CB8AC3E}">
        <p14:creationId xmlns:p14="http://schemas.microsoft.com/office/powerpoint/2010/main" val="425243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675120" y="274319"/>
            <a:ext cx="30937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Special Issue: JSTSP</a:t>
            </a:r>
          </a:p>
        </p:txBody>
      </p:sp>
      <p:pic>
        <p:nvPicPr>
          <p:cNvPr id="7" name="图片 6"/>
          <p:cNvPicPr>
            <a:picLocks noChangeAspect="1"/>
          </p:cNvPicPr>
          <p:nvPr/>
        </p:nvPicPr>
        <p:blipFill>
          <a:blip r:embed="rId2"/>
          <a:stretch>
            <a:fillRect/>
          </a:stretch>
        </p:blipFill>
        <p:spPr>
          <a:xfrm>
            <a:off x="106680" y="870898"/>
            <a:ext cx="6147116" cy="1092256"/>
          </a:xfrm>
          <a:prstGeom prst="rect">
            <a:avLst/>
          </a:prstGeom>
        </p:spPr>
      </p:pic>
      <p:pic>
        <p:nvPicPr>
          <p:cNvPr id="8" name="图片 7"/>
          <p:cNvPicPr>
            <a:picLocks noChangeAspect="1"/>
          </p:cNvPicPr>
          <p:nvPr/>
        </p:nvPicPr>
        <p:blipFill>
          <a:blip r:embed="rId3"/>
          <a:stretch>
            <a:fillRect/>
          </a:stretch>
        </p:blipFill>
        <p:spPr>
          <a:xfrm>
            <a:off x="139338" y="2055564"/>
            <a:ext cx="7741048" cy="717587"/>
          </a:xfrm>
          <a:prstGeom prst="rect">
            <a:avLst/>
          </a:prstGeom>
        </p:spPr>
      </p:pic>
      <p:sp>
        <p:nvSpPr>
          <p:cNvPr id="15" name="矩形 14"/>
          <p:cNvSpPr/>
          <p:nvPr/>
        </p:nvSpPr>
        <p:spPr>
          <a:xfrm>
            <a:off x="-23221" y="3057665"/>
            <a:ext cx="5662021" cy="313932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Guest Editors</a:t>
            </a:r>
          </a:p>
          <a:p>
            <a:pPr marL="7239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Mai Xu, </a:t>
            </a: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Beihang</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University, </a:t>
            </a: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Beijing,China</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7239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Ali Borji</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r>
              <a:rPr kumimoji="0" lang="pt-BR"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University of Central Florida Orlando, Orlando, USA</a:t>
            </a:r>
          </a:p>
          <a:p>
            <a:pPr marL="7239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Ce Zhu, University of Electronic Science and Technology of China, Chengdu, China</a:t>
            </a:r>
          </a:p>
          <a:p>
            <a:pPr marL="7239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Edward </a:t>
            </a:r>
            <a:r>
              <a:rPr kumimoji="0" lang="en-US" altLang="zh-CN" sz="18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Delp</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Purdue University, West Lafayette, USA</a:t>
            </a:r>
          </a:p>
          <a:p>
            <a:pPr marL="7239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Patrick Le Callet, Ecole Polytechnique l'Universit de Nantes, Nantes, France</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7239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20" name="圆角矩形 19"/>
          <p:cNvSpPr/>
          <p:nvPr/>
        </p:nvSpPr>
        <p:spPr>
          <a:xfrm>
            <a:off x="718177" y="3379503"/>
            <a:ext cx="3908252" cy="288983"/>
          </a:xfrm>
          <a:prstGeom prst="roundRect">
            <a:avLst>
              <a:gd name="adj" fmla="val 11097"/>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2" name="直接箭头连接符 21"/>
          <p:cNvCxnSpPr>
            <a:stCxn id="20" idx="3"/>
            <a:endCxn id="1028" idx="1"/>
          </p:cNvCxnSpPr>
          <p:nvPr/>
        </p:nvCxnSpPr>
        <p:spPr>
          <a:xfrm>
            <a:off x="4626429" y="3523995"/>
            <a:ext cx="1452235" cy="481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http://shi.buaa.edu.cn/__local/5/12/A3/DC699F863BA014AA9E2517DE1C7_F4904223_BD4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8664" y="2505302"/>
            <a:ext cx="2143316" cy="3000643"/>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7"/>
          <p:cNvPicPr>
            <a:picLocks noChangeAspect="1"/>
          </p:cNvPicPr>
          <p:nvPr/>
        </p:nvPicPr>
        <p:blipFill>
          <a:blip r:embed="rId5"/>
          <a:stretch>
            <a:fillRect/>
          </a:stretch>
        </p:blipFill>
        <p:spPr>
          <a:xfrm>
            <a:off x="6177925" y="5684878"/>
            <a:ext cx="1944793" cy="512108"/>
          </a:xfrm>
          <a:prstGeom prst="rect">
            <a:avLst/>
          </a:prstGeom>
        </p:spPr>
      </p:pic>
      <p:sp>
        <p:nvSpPr>
          <p:cNvPr id="2" name="灯片编号占位符 1">
            <a:extLst>
              <a:ext uri="{FF2B5EF4-FFF2-40B4-BE49-F238E27FC236}">
                <a16:creationId xmlns:a16="http://schemas.microsoft.com/office/drawing/2014/main" id="{DC425C56-3C97-430B-8FA9-DEFDCC9ED797}"/>
              </a:ext>
            </a:extLst>
          </p:cNvPr>
          <p:cNvSpPr>
            <a:spLocks noGrp="1"/>
          </p:cNvSpPr>
          <p:nvPr>
            <p:ph type="sldNum" sz="quarter" idx="12"/>
          </p:nvPr>
        </p:nvSpPr>
        <p:spPr/>
        <p:txBody>
          <a:bodyPr/>
          <a:lstStyle/>
          <a:p>
            <a:fld id="{67C1E22E-686C-430B-B6AB-268FF78E25C8}" type="slidenum">
              <a:rPr lang="zh-CN" altLang="en-US" smtClean="0"/>
              <a:t>15</a:t>
            </a:fld>
            <a:endParaRPr lang="zh-CN" altLang="en-US"/>
          </a:p>
        </p:txBody>
      </p:sp>
      <p:sp>
        <p:nvSpPr>
          <p:cNvPr id="12" name="文本框 11">
            <a:extLst>
              <a:ext uri="{FF2B5EF4-FFF2-40B4-BE49-F238E27FC236}">
                <a16:creationId xmlns:a16="http://schemas.microsoft.com/office/drawing/2014/main" id="{52B07684-8967-4D45-9A68-F969F1655C4A}"/>
              </a:ext>
            </a:extLst>
          </p:cNvPr>
          <p:cNvSpPr txBox="1"/>
          <p:nvPr/>
        </p:nvSpPr>
        <p:spPr>
          <a:xfrm>
            <a:off x="106680" y="274320"/>
            <a:ext cx="397764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Finished activities</a:t>
            </a:r>
            <a:b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b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8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675120" y="274319"/>
            <a:ext cx="30937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Special Issue: JSTSP</a:t>
            </a:r>
          </a:p>
        </p:txBody>
      </p:sp>
      <p:pic>
        <p:nvPicPr>
          <p:cNvPr id="28" name="图片 27"/>
          <p:cNvPicPr>
            <a:picLocks noChangeAspect="1"/>
          </p:cNvPicPr>
          <p:nvPr/>
        </p:nvPicPr>
        <p:blipFill>
          <a:blip r:embed="rId2"/>
          <a:stretch>
            <a:fillRect/>
          </a:stretch>
        </p:blipFill>
        <p:spPr>
          <a:xfrm>
            <a:off x="6177925" y="5684878"/>
            <a:ext cx="1944793" cy="512108"/>
          </a:xfrm>
          <a:prstGeom prst="rect">
            <a:avLst/>
          </a:prstGeom>
        </p:spPr>
      </p:pic>
      <p:sp>
        <p:nvSpPr>
          <p:cNvPr id="2" name="灯片编号占位符 1">
            <a:extLst>
              <a:ext uri="{FF2B5EF4-FFF2-40B4-BE49-F238E27FC236}">
                <a16:creationId xmlns:a16="http://schemas.microsoft.com/office/drawing/2014/main" id="{DC425C56-3C97-430B-8FA9-DEFDCC9ED797}"/>
              </a:ext>
            </a:extLst>
          </p:cNvPr>
          <p:cNvSpPr>
            <a:spLocks noGrp="1"/>
          </p:cNvSpPr>
          <p:nvPr>
            <p:ph type="sldNum" sz="quarter" idx="12"/>
          </p:nvPr>
        </p:nvSpPr>
        <p:spPr/>
        <p:txBody>
          <a:bodyPr/>
          <a:lstStyle/>
          <a:p>
            <a:fld id="{67C1E22E-686C-430B-B6AB-268FF78E25C8}" type="slidenum">
              <a:rPr lang="zh-CN" altLang="en-US" smtClean="0"/>
              <a:t>16</a:t>
            </a:fld>
            <a:endParaRPr lang="zh-CN" altLang="en-US"/>
          </a:p>
        </p:txBody>
      </p:sp>
      <p:sp>
        <p:nvSpPr>
          <p:cNvPr id="12" name="文本框 11">
            <a:extLst>
              <a:ext uri="{FF2B5EF4-FFF2-40B4-BE49-F238E27FC236}">
                <a16:creationId xmlns:a16="http://schemas.microsoft.com/office/drawing/2014/main" id="{52B07684-8967-4D45-9A68-F969F1655C4A}"/>
              </a:ext>
            </a:extLst>
          </p:cNvPr>
          <p:cNvSpPr txBox="1"/>
          <p:nvPr/>
        </p:nvSpPr>
        <p:spPr>
          <a:xfrm>
            <a:off x="106680" y="274320"/>
            <a:ext cx="397764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Finished activities</a:t>
            </a:r>
            <a:b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b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pic>
        <p:nvPicPr>
          <p:cNvPr id="4" name="图片 3">
            <a:extLst>
              <a:ext uri="{FF2B5EF4-FFF2-40B4-BE49-F238E27FC236}">
                <a16:creationId xmlns:a16="http://schemas.microsoft.com/office/drawing/2014/main" id="{F55EDD5D-05D3-40F5-8120-D2CF7F670F5F}"/>
              </a:ext>
            </a:extLst>
          </p:cNvPr>
          <p:cNvPicPr>
            <a:picLocks noChangeAspect="1"/>
          </p:cNvPicPr>
          <p:nvPr/>
        </p:nvPicPr>
        <p:blipFill>
          <a:blip r:embed="rId3"/>
          <a:stretch>
            <a:fillRect/>
          </a:stretch>
        </p:blipFill>
        <p:spPr>
          <a:xfrm>
            <a:off x="141514" y="3801495"/>
            <a:ext cx="5534677" cy="2477776"/>
          </a:xfrm>
          <a:prstGeom prst="rect">
            <a:avLst/>
          </a:prstGeom>
        </p:spPr>
      </p:pic>
      <p:pic>
        <p:nvPicPr>
          <p:cNvPr id="9" name="图片 8">
            <a:extLst>
              <a:ext uri="{FF2B5EF4-FFF2-40B4-BE49-F238E27FC236}">
                <a16:creationId xmlns:a16="http://schemas.microsoft.com/office/drawing/2014/main" id="{128B078F-0A10-4E05-839F-BC6AB33FF57D}"/>
              </a:ext>
            </a:extLst>
          </p:cNvPr>
          <p:cNvPicPr>
            <a:picLocks noChangeAspect="1"/>
          </p:cNvPicPr>
          <p:nvPr/>
        </p:nvPicPr>
        <p:blipFill>
          <a:blip r:embed="rId4"/>
          <a:stretch>
            <a:fillRect/>
          </a:stretch>
        </p:blipFill>
        <p:spPr>
          <a:xfrm>
            <a:off x="813161" y="782178"/>
            <a:ext cx="6970125" cy="1208052"/>
          </a:xfrm>
          <a:prstGeom prst="rect">
            <a:avLst/>
          </a:prstGeom>
        </p:spPr>
      </p:pic>
      <p:pic>
        <p:nvPicPr>
          <p:cNvPr id="14" name="图片 13">
            <a:extLst>
              <a:ext uri="{FF2B5EF4-FFF2-40B4-BE49-F238E27FC236}">
                <a16:creationId xmlns:a16="http://schemas.microsoft.com/office/drawing/2014/main" id="{B290DE94-C88E-43F5-9650-4A2C781A56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445" y="2133599"/>
            <a:ext cx="2090273" cy="3135086"/>
          </a:xfrm>
          <a:prstGeom prst="rect">
            <a:avLst/>
          </a:prstGeom>
        </p:spPr>
      </p:pic>
      <p:sp>
        <p:nvSpPr>
          <p:cNvPr id="21" name="圆角矩形 19">
            <a:extLst>
              <a:ext uri="{FF2B5EF4-FFF2-40B4-BE49-F238E27FC236}">
                <a16:creationId xmlns:a16="http://schemas.microsoft.com/office/drawing/2014/main" id="{7D3C0A96-2DCD-4657-98A7-C7E7C333517C}"/>
              </a:ext>
            </a:extLst>
          </p:cNvPr>
          <p:cNvSpPr/>
          <p:nvPr/>
        </p:nvSpPr>
        <p:spPr>
          <a:xfrm>
            <a:off x="513173" y="4235879"/>
            <a:ext cx="4539622" cy="288983"/>
          </a:xfrm>
          <a:prstGeom prst="roundRect">
            <a:avLst>
              <a:gd name="adj" fmla="val 11097"/>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3" name="直接箭头连接符 22">
            <a:extLst>
              <a:ext uri="{FF2B5EF4-FFF2-40B4-BE49-F238E27FC236}">
                <a16:creationId xmlns:a16="http://schemas.microsoft.com/office/drawing/2014/main" id="{495790BA-B7FC-4CDF-9D71-00B219099216}"/>
              </a:ext>
            </a:extLst>
          </p:cNvPr>
          <p:cNvCxnSpPr>
            <a:cxnSpLocks/>
          </p:cNvCxnSpPr>
          <p:nvPr/>
        </p:nvCxnSpPr>
        <p:spPr>
          <a:xfrm flipV="1">
            <a:off x="5083628" y="3701142"/>
            <a:ext cx="927045" cy="64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图片 28">
            <a:extLst>
              <a:ext uri="{FF2B5EF4-FFF2-40B4-BE49-F238E27FC236}">
                <a16:creationId xmlns:a16="http://schemas.microsoft.com/office/drawing/2014/main" id="{E646EB73-3D14-4476-89AE-B3E47674961A}"/>
              </a:ext>
            </a:extLst>
          </p:cNvPr>
          <p:cNvPicPr>
            <a:picLocks noChangeAspect="1"/>
          </p:cNvPicPr>
          <p:nvPr/>
        </p:nvPicPr>
        <p:blipFill>
          <a:blip r:embed="rId6"/>
          <a:stretch>
            <a:fillRect/>
          </a:stretch>
        </p:blipFill>
        <p:spPr>
          <a:xfrm>
            <a:off x="417909" y="2016625"/>
            <a:ext cx="5129241" cy="1658121"/>
          </a:xfrm>
          <a:prstGeom prst="rect">
            <a:avLst/>
          </a:prstGeom>
        </p:spPr>
      </p:pic>
    </p:spTree>
    <p:extLst>
      <p:ext uri="{BB962C8B-B14F-4D97-AF65-F5344CB8AC3E}">
        <p14:creationId xmlns:p14="http://schemas.microsoft.com/office/powerpoint/2010/main" val="186513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621" y="172230"/>
            <a:ext cx="349018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Finished  Invited Talks </a:t>
            </a:r>
            <a:endParaRPr kumimoji="0" lang="zh-CN" altLang="en-US"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95201" y="775083"/>
            <a:ext cx="8775334" cy="507831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Invited talks </a:t>
            </a:r>
            <a:r>
              <a:rPr lang="en-US" altLang="zh-CN" sz="3600" b="1" dirty="0">
                <a:solidFill>
                  <a:srgbClr val="000000"/>
                </a:solidFill>
                <a:latin typeface="Calibri" panose="020F0502020204030204"/>
                <a:ea typeface="宋体" panose="02010600030101010101" pitchFamily="2" charset="-122"/>
              </a:rPr>
              <a:t>in 2022  </a:t>
            </a: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endPar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1200150" lvl="2" indent="-285750">
              <a:buFont typeface="Arial" panose="020B0604020202020204" pitchFamily="34" charset="0"/>
              <a:buChar char="•"/>
              <a:defRPr/>
            </a:pPr>
            <a:r>
              <a:rPr lang="zh-CN" altLang="en-US" sz="3600" dirty="0">
                <a:solidFill>
                  <a:srgbClr val="000000"/>
                </a:solidFill>
                <a:latin typeface="Calibri" panose="020F0502020204030204"/>
                <a:ea typeface="宋体" panose="02010600030101010101" pitchFamily="2" charset="-122"/>
              </a:rPr>
              <a:t>Prof</a:t>
            </a:r>
            <a:r>
              <a:rPr lang="en-US" altLang="zh-CN" sz="3600" dirty="0">
                <a:solidFill>
                  <a:srgbClr val="000000"/>
                </a:solidFill>
                <a:latin typeface="Calibri" panose="020F0502020204030204"/>
                <a:ea typeface="宋体" panose="02010600030101010101" pitchFamily="2" charset="-122"/>
              </a:rPr>
              <a:t>. ‪Geoffrey Ye Li </a:t>
            </a:r>
            <a:r>
              <a:rPr lang="zh-CN" altLang="en-US" sz="3600" dirty="0">
                <a:solidFill>
                  <a:srgbClr val="000000"/>
                </a:solidFill>
                <a:latin typeface="Calibri" panose="020F0502020204030204"/>
                <a:ea typeface="宋体" panose="02010600030101010101" pitchFamily="2" charset="-122"/>
              </a:rPr>
              <a:t>at </a:t>
            </a:r>
            <a:r>
              <a:rPr lang="en-US" altLang="zh-CN" sz="3600" dirty="0">
                <a:solidFill>
                  <a:srgbClr val="000000"/>
                </a:solidFill>
                <a:latin typeface="Calibri" panose="020F0502020204030204"/>
                <a:ea typeface="宋体" panose="02010600030101010101" pitchFamily="2" charset="-122"/>
              </a:rPr>
              <a:t>Imperial College London (Onsite, SJTU)</a:t>
            </a:r>
            <a:r>
              <a:rPr lang="zh-CN" altLang="en-US" sz="3600" dirty="0">
                <a:solidFill>
                  <a:srgbClr val="000000"/>
                </a:solidFill>
                <a:latin typeface="Calibri" panose="020F0502020204030204"/>
                <a:ea typeface="宋体" panose="02010600030101010101" pitchFamily="2" charset="-122"/>
              </a:rPr>
              <a:t>; </a:t>
            </a:r>
            <a:endParaRPr lang="en-US" altLang="zh-CN" sz="3600" dirty="0">
              <a:solidFill>
                <a:srgbClr val="000000"/>
              </a:solidFill>
              <a:latin typeface="Calibri" panose="020F0502020204030204"/>
              <a:ea typeface="宋体" panose="02010600030101010101" pitchFamily="2" charset="-122"/>
            </a:endParaRPr>
          </a:p>
          <a:p>
            <a:pPr marL="1200150" lvl="2" indent="-285750">
              <a:buFont typeface="Arial" panose="020B0604020202020204" pitchFamily="34" charset="0"/>
              <a:buChar char="•"/>
              <a:defRPr/>
            </a:pP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Prof. </a:t>
            </a:r>
            <a:r>
              <a:rPr kumimoji="0" lang="en-US" altLang="zh-CN" sz="36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Jiangzhou</a:t>
            </a:r>
            <a:r>
              <a:rPr kumimoji="0" lang="en-US" altLang="zh-CN"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Wang </a:t>
            </a:r>
            <a:r>
              <a:rPr lang="zh-CN" altLang="en-US" sz="3600" dirty="0">
                <a:solidFill>
                  <a:srgbClr val="000000"/>
                </a:solidFill>
                <a:latin typeface="Calibri" panose="020F0502020204030204"/>
                <a:ea typeface="宋体" panose="02010600030101010101" pitchFamily="2" charset="-122"/>
              </a:rPr>
              <a:t>at </a:t>
            </a:r>
            <a:r>
              <a:rPr lang="en-US" altLang="zh-CN" sz="3600" dirty="0">
                <a:solidFill>
                  <a:srgbClr val="000000"/>
                </a:solidFill>
                <a:latin typeface="Calibri" panose="020F0502020204030204"/>
                <a:ea typeface="宋体" panose="02010600030101010101" pitchFamily="2" charset="-122"/>
              </a:rPr>
              <a:t>University of Kent </a:t>
            </a:r>
            <a:r>
              <a:rPr lang="zh-CN" altLang="en-US" sz="3600" dirty="0">
                <a:solidFill>
                  <a:srgbClr val="000000"/>
                </a:solidFill>
                <a:latin typeface="Calibri" panose="020F0502020204030204"/>
                <a:ea typeface="宋体" panose="02010600030101010101" pitchFamily="2" charset="-122"/>
              </a:rPr>
              <a:t> </a:t>
            </a:r>
            <a:r>
              <a:rPr lang="en-US" altLang="zh-CN" sz="3600" dirty="0">
                <a:solidFill>
                  <a:srgbClr val="000000"/>
                </a:solidFill>
                <a:latin typeface="Calibri" panose="020F0502020204030204"/>
                <a:ea typeface="宋体" panose="02010600030101010101" pitchFamily="2" charset="-122"/>
              </a:rPr>
              <a:t>(Onsite, SJTU);</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Prof. </a:t>
            </a:r>
            <a:r>
              <a:rPr kumimoji="0" lang="en-US" altLang="zh-CN"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Cheng-Xiang Wang at</a:t>
            </a: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r>
              <a:rPr kumimoji="0" lang="en-US" altLang="zh-CN"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Southeast  University (Online, SJTU)</a:t>
            </a: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Prof.  </a:t>
            </a:r>
            <a:r>
              <a:rPr kumimoji="0" lang="en-US" altLang="zh-CN"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Xiang-Gen Xia</a:t>
            </a: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t>
            </a:r>
            <a:r>
              <a:rPr kumimoji="0" lang="en-US" altLang="zh-CN"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University of Delaware (Online, BUPT)</a:t>
            </a:r>
            <a:endParaRPr kumimoji="0" lang="zh-CN" altLang="en-US" sz="3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2" name="灯片编号占位符 1">
            <a:extLst>
              <a:ext uri="{FF2B5EF4-FFF2-40B4-BE49-F238E27FC236}">
                <a16:creationId xmlns:a16="http://schemas.microsoft.com/office/drawing/2014/main" id="{F5E7B538-72E6-4BF7-A1C5-8885AC37FFE2}"/>
              </a:ext>
            </a:extLst>
          </p:cNvPr>
          <p:cNvSpPr>
            <a:spLocks noGrp="1"/>
          </p:cNvSpPr>
          <p:nvPr>
            <p:ph type="sldNum" sz="quarter" idx="12"/>
          </p:nvPr>
        </p:nvSpPr>
        <p:spPr/>
        <p:txBody>
          <a:bodyPr/>
          <a:lstStyle/>
          <a:p>
            <a:fld id="{67C1E22E-686C-430B-B6AB-268FF78E25C8}" type="slidenum">
              <a:rPr lang="zh-CN" altLang="en-US" smtClean="0"/>
              <a:t>17</a:t>
            </a:fld>
            <a:endParaRPr lang="zh-CN" altLang="en-US"/>
          </a:p>
        </p:txBody>
      </p:sp>
    </p:spTree>
    <p:extLst>
      <p:ext uri="{BB962C8B-B14F-4D97-AF65-F5344CB8AC3E}">
        <p14:creationId xmlns:p14="http://schemas.microsoft.com/office/powerpoint/2010/main" val="257526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75856" y="116632"/>
            <a:ext cx="2508522" cy="715963"/>
          </a:xfrm>
        </p:spPr>
        <p:txBody>
          <a:bodyPr>
            <a:noAutofit/>
          </a:bodyPr>
          <a:lstStyle/>
          <a:p>
            <a:r>
              <a:rPr lang="en-US" sz="4400" dirty="0">
                <a:latin typeface="Arial" panose="020B0604020202020204" pitchFamily="34" charset="0"/>
                <a:cs typeface="Arial" panose="020B0604020202020204" pitchFamily="34" charset="0"/>
              </a:rPr>
              <a:t>Outline</a:t>
            </a:r>
            <a:endParaRPr lang="en-GB" sz="4400" dirty="0">
              <a:latin typeface="Arial" panose="020B0604020202020204" pitchFamily="34" charset="0"/>
              <a:cs typeface="Arial" panose="020B0604020202020204" pitchFamily="34" charset="0"/>
            </a:endParaRPr>
          </a:p>
        </p:txBody>
      </p:sp>
      <p:sp>
        <p:nvSpPr>
          <p:cNvPr id="5" name="AutoShape 707"/>
          <p:cNvSpPr>
            <a:spLocks noChangeArrowheads="1"/>
          </p:cNvSpPr>
          <p:nvPr/>
        </p:nvSpPr>
        <p:spPr bwMode="auto">
          <a:xfrm>
            <a:off x="2997010" y="1690915"/>
            <a:ext cx="4789487" cy="541337"/>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O</a:t>
            </a:r>
            <a:r>
              <a:rPr lang="en-US" altLang="zh-CN" sz="2000" dirty="0">
                <a:latin typeface="Arial Unicode MS" pitchFamily="34" charset="-122"/>
                <a:ea typeface="Arial Unicode MS" pitchFamily="34" charset="-122"/>
                <a:cs typeface="Arial Unicode MS" pitchFamily="34" charset="-122"/>
              </a:rPr>
              <a:t>verview</a:t>
            </a:r>
            <a:endParaRPr lang="en-US" altLang="ko-KR" sz="2000" dirty="0">
              <a:latin typeface="Arial Unicode MS" pitchFamily="34" charset="-122"/>
              <a:ea typeface="Arial Unicode MS" pitchFamily="34" charset="-122"/>
              <a:cs typeface="Arial Unicode MS" pitchFamily="34" charset="-122"/>
            </a:endParaRPr>
          </a:p>
        </p:txBody>
      </p:sp>
      <p:sp>
        <p:nvSpPr>
          <p:cNvPr id="6" name="Oval 722"/>
          <p:cNvSpPr>
            <a:spLocks noChangeArrowheads="1"/>
          </p:cNvSpPr>
          <p:nvPr/>
        </p:nvSpPr>
        <p:spPr bwMode="auto">
          <a:xfrm>
            <a:off x="2385822" y="1725840"/>
            <a:ext cx="465138"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pitchFamily="34" charset="0"/>
              </a:rPr>
              <a:t>1</a:t>
            </a:r>
          </a:p>
        </p:txBody>
      </p:sp>
      <p:sp>
        <p:nvSpPr>
          <p:cNvPr id="7" name="Oval 723"/>
          <p:cNvSpPr>
            <a:spLocks noChangeArrowheads="1"/>
          </p:cNvSpPr>
          <p:nvPr/>
        </p:nvSpPr>
        <p:spPr bwMode="auto">
          <a:xfrm>
            <a:off x="2550922" y="1735365"/>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1" hangingPunct="1">
              <a:spcBef>
                <a:spcPct val="0"/>
              </a:spcBef>
              <a:buFontTx/>
              <a:buNone/>
              <a:defRPr/>
            </a:pPr>
            <a:endParaRPr lang="ko-KR" altLang="ko-KR" sz="1800">
              <a:latin typeface="+mn-lt"/>
            </a:endParaRPr>
          </a:p>
        </p:txBody>
      </p:sp>
      <p:sp>
        <p:nvSpPr>
          <p:cNvPr id="8" name="AutoShape 708"/>
          <p:cNvSpPr>
            <a:spLocks noChangeArrowheads="1"/>
          </p:cNvSpPr>
          <p:nvPr/>
        </p:nvSpPr>
        <p:spPr bwMode="auto">
          <a:xfrm>
            <a:off x="2997010" y="2551340"/>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zh-CN" sz="2000" dirty="0">
                <a:latin typeface="Arial Unicode MS" pitchFamily="34" charset="-122"/>
                <a:ea typeface="Arial Unicode MS" pitchFamily="34" charset="-122"/>
                <a:cs typeface="Arial Unicode MS" pitchFamily="34" charset="-122"/>
              </a:rPr>
              <a:t>Members of Our SIG</a:t>
            </a:r>
            <a:endParaRPr lang="en-US" altLang="ko-KR" sz="2000" dirty="0">
              <a:latin typeface="Arial Unicode MS" pitchFamily="34" charset="-122"/>
              <a:ea typeface="Arial Unicode MS" pitchFamily="34" charset="-122"/>
              <a:cs typeface="Arial Unicode MS" pitchFamily="34" charset="-122"/>
            </a:endParaRPr>
          </a:p>
        </p:txBody>
      </p:sp>
      <p:sp>
        <p:nvSpPr>
          <p:cNvPr id="9" name="Oval 725"/>
          <p:cNvSpPr>
            <a:spLocks noChangeArrowheads="1"/>
          </p:cNvSpPr>
          <p:nvPr/>
        </p:nvSpPr>
        <p:spPr bwMode="auto">
          <a:xfrm>
            <a:off x="2385822" y="258626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2</a:t>
            </a:r>
          </a:p>
        </p:txBody>
      </p:sp>
      <p:sp>
        <p:nvSpPr>
          <p:cNvPr id="10" name="Oval 726"/>
          <p:cNvSpPr>
            <a:spLocks noChangeArrowheads="1"/>
          </p:cNvSpPr>
          <p:nvPr/>
        </p:nvSpPr>
        <p:spPr bwMode="auto">
          <a:xfrm>
            <a:off x="2550922" y="259579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1" name="AutoShape 709"/>
          <p:cNvSpPr>
            <a:spLocks noChangeArrowheads="1"/>
          </p:cNvSpPr>
          <p:nvPr/>
        </p:nvSpPr>
        <p:spPr bwMode="auto">
          <a:xfrm>
            <a:off x="3008122" y="3372077"/>
            <a:ext cx="4789488"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Finished Activities</a:t>
            </a:r>
          </a:p>
        </p:txBody>
      </p:sp>
      <p:sp>
        <p:nvSpPr>
          <p:cNvPr id="12" name="Oval 728"/>
          <p:cNvSpPr>
            <a:spLocks noChangeArrowheads="1"/>
          </p:cNvSpPr>
          <p:nvPr/>
        </p:nvSpPr>
        <p:spPr bwMode="auto">
          <a:xfrm>
            <a:off x="2396935" y="3405415"/>
            <a:ext cx="465137"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3</a:t>
            </a:r>
          </a:p>
        </p:txBody>
      </p:sp>
      <p:sp>
        <p:nvSpPr>
          <p:cNvPr id="13" name="Oval 729"/>
          <p:cNvSpPr>
            <a:spLocks noChangeArrowheads="1"/>
          </p:cNvSpPr>
          <p:nvPr/>
        </p:nvSpPr>
        <p:spPr bwMode="auto">
          <a:xfrm>
            <a:off x="2562035" y="34149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4" name="AutoShape 713"/>
          <p:cNvSpPr>
            <a:spLocks noChangeArrowheads="1"/>
          </p:cNvSpPr>
          <p:nvPr/>
        </p:nvSpPr>
        <p:spPr bwMode="auto">
          <a:xfrm>
            <a:off x="2997010" y="4194402"/>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latinLnBrk="1"/>
            <a:r>
              <a:rPr lang="en-US" altLang="ko-KR" sz="20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Plan</a:t>
            </a:r>
          </a:p>
        </p:txBody>
      </p:sp>
      <p:sp>
        <p:nvSpPr>
          <p:cNvPr id="15" name="Oval 731"/>
          <p:cNvSpPr>
            <a:spLocks noChangeArrowheads="1"/>
          </p:cNvSpPr>
          <p:nvPr/>
        </p:nvSpPr>
        <p:spPr bwMode="auto">
          <a:xfrm>
            <a:off x="2385822" y="423091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4</a:t>
            </a:r>
          </a:p>
        </p:txBody>
      </p:sp>
      <p:sp>
        <p:nvSpPr>
          <p:cNvPr id="16" name="Oval 732"/>
          <p:cNvSpPr>
            <a:spLocks noChangeArrowheads="1"/>
          </p:cNvSpPr>
          <p:nvPr/>
        </p:nvSpPr>
        <p:spPr bwMode="auto">
          <a:xfrm>
            <a:off x="2550922" y="42404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2" name="灯片编号占位符 1">
            <a:extLst>
              <a:ext uri="{FF2B5EF4-FFF2-40B4-BE49-F238E27FC236}">
                <a16:creationId xmlns:a16="http://schemas.microsoft.com/office/drawing/2014/main" id="{637A6AC2-DE37-4FFB-B7CC-42A2BE3F7730}"/>
              </a:ext>
            </a:extLst>
          </p:cNvPr>
          <p:cNvSpPr>
            <a:spLocks noGrp="1"/>
          </p:cNvSpPr>
          <p:nvPr>
            <p:ph type="sldNum" sz="quarter" idx="12"/>
          </p:nvPr>
        </p:nvSpPr>
        <p:spPr/>
        <p:txBody>
          <a:bodyPr/>
          <a:lstStyle/>
          <a:p>
            <a:fld id="{67C1E22E-686C-430B-B6AB-268FF78E25C8}" type="slidenum">
              <a:rPr lang="zh-CN" altLang="en-US" smtClean="0"/>
              <a:t>18</a:t>
            </a:fld>
            <a:endParaRPr lang="zh-CN" altLang="en-US"/>
          </a:p>
        </p:txBody>
      </p:sp>
    </p:spTree>
    <p:extLst>
      <p:ext uri="{BB962C8B-B14F-4D97-AF65-F5344CB8AC3E}">
        <p14:creationId xmlns:p14="http://schemas.microsoft.com/office/powerpoint/2010/main" val="112887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621" y="172230"/>
            <a:ext cx="32649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Schedule for Our SIG</a:t>
            </a:r>
            <a:endParaRPr kumimoji="0" lang="zh-CN" altLang="en-US" sz="2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95201" y="775083"/>
            <a:ext cx="8775334" cy="566308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Workshops</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742950" lvl="1" indent="-285750">
              <a:buFont typeface="Arial" panose="020B0604020202020204" pitchFamily="34" charset="0"/>
              <a:buChar char="•"/>
            </a:pPr>
            <a:r>
              <a:rPr lang="zh-CN" altLang="en-US" sz="1600" dirty="0"/>
              <a:t>GLOBECOM 20</a:t>
            </a:r>
            <a:r>
              <a:rPr lang="en-US" altLang="zh-CN" sz="1600" dirty="0"/>
              <a:t>23, ICC</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20</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24</a:t>
            </a:r>
            <a:r>
              <a:rPr lang="en-US" altLang="zh-CN" sz="1600" dirty="0"/>
              <a:t>, </a:t>
            </a:r>
            <a:r>
              <a:rPr lang="en-US" altLang="zh-CN" sz="1600" dirty="0" err="1"/>
              <a:t>etc</a:t>
            </a:r>
            <a:r>
              <a:rPr lang="zh-CN" altLang="en-US" sz="1600" dirty="0"/>
              <a:t>. </a:t>
            </a:r>
            <a:endParaRPr lang="en-US" altLang="zh-CN" sz="16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Special Issues </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742950" lvl="1" indent="-285750">
              <a:buFont typeface="Arial" panose="020B0604020202020204" pitchFamily="34" charset="0"/>
              <a:buChar char="•"/>
            </a:pPr>
            <a:r>
              <a:rPr lang="zh-CN" altLang="en-US" sz="1600" dirty="0"/>
              <a:t>IEEE JSAC, Trans. on Communications, Trans. on Wireless Communications, Trans. on </a:t>
            </a:r>
            <a:r>
              <a:rPr lang="en-US" altLang="zh-CN" sz="1600" dirty="0"/>
              <a:t>Mobile</a:t>
            </a:r>
            <a:r>
              <a:rPr lang="zh-CN" altLang="en-US" sz="1600" dirty="0"/>
              <a:t> Computing, Trans. on </a:t>
            </a:r>
            <a:r>
              <a:rPr lang="en-US" altLang="zh-CN" sz="1600" dirty="0"/>
              <a:t>Vehicular Technology</a:t>
            </a:r>
            <a:r>
              <a:rPr lang="zh-CN" altLang="en-US" sz="1600" dirty="0"/>
              <a:t>, Trans. </a:t>
            </a:r>
            <a:r>
              <a:rPr lang="en-US" altLang="zh-CN" sz="1600" dirty="0"/>
              <a:t>O</a:t>
            </a:r>
            <a:r>
              <a:rPr lang="zh-CN" altLang="en-US" sz="1600" dirty="0"/>
              <a:t>n Networking, Communication Mag., Wireless Communications, </a:t>
            </a:r>
            <a:r>
              <a:rPr lang="en-US" altLang="zh-CN" sz="1600" dirty="0"/>
              <a:t>IEEE Access, </a:t>
            </a:r>
            <a:r>
              <a:rPr lang="zh-CN" altLang="en-US" sz="1600" dirty="0"/>
              <a:t>etc. </a:t>
            </a:r>
            <a:endParaRPr lang="en-US" altLang="zh-CN" sz="1600" dirty="0"/>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T</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he </a:t>
            </a:r>
            <a:r>
              <a:rPr kumimoji="0" lang="zh-CN" altLang="en-US" sz="1600" b="1" i="0" u="none" strike="noStrike" kern="1200" cap="none" spc="0" normalizeH="0" baseline="0" noProof="0" dirty="0">
                <a:ln>
                  <a:noFill/>
                </a:ln>
                <a:solidFill>
                  <a:srgbClr val="0000FF"/>
                </a:solidFill>
                <a:effectLst/>
                <a:uLnTx/>
                <a:uFillTx/>
                <a:latin typeface="Calibri" panose="020F0502020204030204"/>
                <a:ea typeface="宋体" panose="02010600030101010101" pitchFamily="2" charset="-122"/>
                <a:cs typeface="+mn-cs"/>
              </a:rPr>
              <a:t>first SI </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on IEEE </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Access </a:t>
            </a:r>
            <a:r>
              <a:rPr lang="zh-CN" altLang="en-US" sz="1600" dirty="0"/>
              <a:t>before </a:t>
            </a:r>
            <a:r>
              <a:rPr lang="en-US" altLang="zh-CN" sz="1600" b="1" dirty="0">
                <a:solidFill>
                  <a:srgbClr val="0000FF"/>
                </a:solidFill>
                <a:latin typeface="Calibri" panose="020F0502020204030204"/>
                <a:ea typeface="宋体" panose="02010600030101010101" pitchFamily="2" charset="-122"/>
              </a:rPr>
              <a:t>Dec</a:t>
            </a:r>
            <a:r>
              <a:rPr lang="zh-CN" altLang="en-US" sz="1600" b="1" dirty="0">
                <a:solidFill>
                  <a:srgbClr val="0000FF"/>
                </a:solidFill>
                <a:latin typeface="Calibri" panose="020F0502020204030204"/>
                <a:ea typeface="宋体" panose="02010600030101010101" pitchFamily="2" charset="-122"/>
              </a:rPr>
              <a:t>. of </a:t>
            </a:r>
            <a:r>
              <a:rPr kumimoji="0" lang="en-US" altLang="zh-CN" sz="1600" b="1" i="0" u="none" strike="noStrike" kern="1200" cap="none" spc="0" normalizeH="0" baseline="0" noProof="0" dirty="0">
                <a:ln>
                  <a:noFill/>
                </a:ln>
                <a:solidFill>
                  <a:srgbClr val="0000FF"/>
                </a:solidFill>
                <a:effectLst/>
                <a:uLnTx/>
                <a:uFillTx/>
                <a:latin typeface="Calibri" panose="020F0502020204030204"/>
                <a:ea typeface="宋体" panose="02010600030101010101" pitchFamily="2" charset="-122"/>
                <a:cs typeface="+mn-cs"/>
              </a:rPr>
              <a:t>2023</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0000FF"/>
                </a:solidFill>
                <a:effectLst/>
                <a:uLnTx/>
                <a:uFillTx/>
                <a:latin typeface="Calibri" panose="020F0502020204030204"/>
                <a:ea typeface="宋体" panose="02010600030101010101" pitchFamily="2" charset="-122"/>
                <a:cs typeface="+mn-cs"/>
              </a:rPr>
              <a:t>T</a:t>
            </a:r>
            <a:r>
              <a:rPr kumimoji="0" lang="zh-CN" altLang="en-US" sz="1600" b="1" i="0" u="none" strike="noStrike" kern="1200" cap="none" spc="0" normalizeH="0" baseline="0" noProof="0" dirty="0">
                <a:ln>
                  <a:noFill/>
                </a:ln>
                <a:solidFill>
                  <a:srgbClr val="0000FF"/>
                </a:solidFill>
                <a:effectLst/>
                <a:uLnTx/>
                <a:uFillTx/>
                <a:latin typeface="Calibri" panose="020F0502020204030204"/>
                <a:ea typeface="宋体" panose="02010600030101010101" pitchFamily="2" charset="-122"/>
                <a:cs typeface="+mn-cs"/>
              </a:rPr>
              <a:t>wo SIs </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on IEEE Transactions on Cognitive Communications and Networks, IEEE Wireless Communications, or IEEE JSAC before </a:t>
            </a:r>
            <a:r>
              <a:rPr kumimoji="0" lang="en-US" altLang="zh-CN" sz="1600" b="1" i="0" u="none" strike="noStrike" kern="1200" cap="none" spc="0" normalizeH="0" baseline="0" noProof="0" dirty="0">
                <a:ln>
                  <a:noFill/>
                </a:ln>
                <a:solidFill>
                  <a:srgbClr val="0000FF"/>
                </a:solidFill>
                <a:effectLst/>
                <a:uLnTx/>
                <a:uFillTx/>
                <a:latin typeface="Calibri" panose="020F0502020204030204"/>
                <a:ea typeface="宋体" panose="02010600030101010101" pitchFamily="2" charset="-122"/>
                <a:cs typeface="+mn-cs"/>
              </a:rPr>
              <a:t>Dec. 2023</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and at the </a:t>
            </a:r>
            <a:r>
              <a:rPr kumimoji="0" lang="zh-CN" altLang="en-US" sz="1600" b="1" i="0" u="none" strike="noStrike" kern="1200" cap="none" spc="0" normalizeH="0" baseline="0" noProof="0" dirty="0">
                <a:ln>
                  <a:noFill/>
                </a:ln>
                <a:solidFill>
                  <a:srgbClr val="0000FF"/>
                </a:solidFill>
                <a:effectLst/>
                <a:uLnTx/>
                <a:uFillTx/>
                <a:latin typeface="Calibri" panose="020F0502020204030204"/>
                <a:ea typeface="宋体" panose="02010600030101010101" pitchFamily="2" charset="-122"/>
                <a:cs typeface="+mn-cs"/>
              </a:rPr>
              <a:t>beginning of </a:t>
            </a:r>
            <a:r>
              <a:rPr kumimoji="0" lang="en-US" altLang="zh-CN" sz="1600" b="1" i="0" u="none" strike="noStrike" kern="1200" cap="none" spc="0" normalizeH="0" baseline="0" noProof="0" dirty="0">
                <a:ln>
                  <a:noFill/>
                </a:ln>
                <a:solidFill>
                  <a:srgbClr val="0000FF"/>
                </a:solidFill>
                <a:effectLst/>
                <a:uLnTx/>
                <a:uFillTx/>
                <a:latin typeface="Calibri" panose="020F0502020204030204"/>
                <a:ea typeface="宋体" panose="02010600030101010101" pitchFamily="2" charset="-122"/>
                <a:cs typeface="+mn-cs"/>
              </a:rPr>
              <a:t>2024</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respectively.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Organizing regular meetings</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During special sessions at related conferences (INFOCOM, ICC, GLOBECOM, etc.), on the personal web pages of the SIG organizers</a:t>
            </a:r>
            <a:endPar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T</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hrough an email distribution list of potential members. </a:t>
            </a:r>
            <a:endPar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Invited talks  </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The possible candidates are Professors listed as follows</a:t>
            </a:r>
          </a:p>
          <a:p>
            <a:pPr marL="1200150" lvl="2" indent="-285750">
              <a:buFont typeface="Arial" panose="020B0604020202020204" pitchFamily="34" charset="0"/>
              <a:buChar char="•"/>
              <a:defRPr/>
            </a:pPr>
            <a:r>
              <a:rPr lang="zh-CN" altLang="en-US" sz="1600" dirty="0"/>
              <a:t>Prof. </a:t>
            </a:r>
            <a:r>
              <a:rPr lang="en-US" altLang="zh-CN" sz="1600" dirty="0"/>
              <a:t>Giuseppe </a:t>
            </a:r>
            <a:r>
              <a:rPr lang="en-US" altLang="zh-CN" sz="1600" dirty="0" err="1"/>
              <a:t>Caire</a:t>
            </a:r>
            <a:r>
              <a:rPr lang="zh-CN" altLang="en-US" sz="1600" dirty="0">
                <a:solidFill>
                  <a:srgbClr val="000000"/>
                </a:solidFill>
                <a:latin typeface="Calibri" panose="020F0502020204030204"/>
                <a:ea typeface="宋体" panose="02010600030101010101" pitchFamily="2" charset="-122"/>
              </a:rPr>
              <a:t>, </a:t>
            </a:r>
            <a:r>
              <a:rPr lang="en-US" altLang="zh-CN" sz="1600" dirty="0">
                <a:solidFill>
                  <a:srgbClr val="000000"/>
                </a:solidFill>
                <a:latin typeface="Calibri" panose="020F0502020204030204"/>
                <a:ea typeface="宋体" panose="02010600030101010101" pitchFamily="2" charset="-122"/>
              </a:rPr>
              <a:t>Technical University of Berlin</a:t>
            </a:r>
          </a:p>
          <a:p>
            <a:pPr marL="1200150" lvl="2" indent="-285750">
              <a:buFont typeface="Arial" panose="020B0604020202020204" pitchFamily="34" charset="0"/>
              <a:buChar char="•"/>
              <a:defRPr/>
            </a:pP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Prof. </a:t>
            </a:r>
            <a:r>
              <a:rPr kumimoji="0" lang="en-US" altLang="zh-CN" sz="1600" b="0" i="0" u="none" strike="noStrike" kern="1200" cap="none" spc="0" normalizeH="0" baseline="0" noProof="0" dirty="0" err="1">
                <a:ln>
                  <a:noFill/>
                </a:ln>
                <a:solidFill>
                  <a:srgbClr val="000000"/>
                </a:solidFill>
                <a:effectLst/>
                <a:uLnTx/>
                <a:uFillTx/>
                <a:latin typeface="Calibri" panose="020F0502020204030204"/>
                <a:ea typeface="宋体" panose="02010600030101010101" pitchFamily="2" charset="-122"/>
                <a:cs typeface="+mn-cs"/>
              </a:rPr>
              <a:t>Chengshan</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Xiao,  Lehigh </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University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Prof</a:t>
            </a:r>
            <a:r>
              <a:rPr lang="en-US" altLang="zh-CN" sz="1600" dirty="0">
                <a:solidFill>
                  <a:srgbClr val="000000"/>
                </a:solidFill>
                <a:latin typeface="Calibri" panose="020F0502020204030204"/>
                <a:ea typeface="宋体" panose="02010600030101010101" pitchFamily="2" charset="-122"/>
              </a:rPr>
              <a:t>. </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Erik G. Larsson, </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Linkoping University</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Prof. </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Robert Schober</a:t>
            </a:r>
            <a:r>
              <a:rPr lang="en-US" altLang="zh-CN" sz="1600" dirty="0">
                <a:solidFill>
                  <a:srgbClr val="000000"/>
                </a:solidFill>
                <a:latin typeface="Calibri" panose="020F0502020204030204"/>
                <a:ea typeface="宋体" panose="02010600030101010101" pitchFamily="2" charset="-122"/>
              </a:rPr>
              <a:t>,</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Erlangen University</a:t>
            </a:r>
            <a:endPar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Prof. </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Zhi Ding, </a:t>
            </a:r>
            <a:r>
              <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 </a:t>
            </a:r>
            <a:r>
              <a:rPr kumimoji="0" lang="en-US" altLang="zh-CN"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UC Davis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CN" altLang="en-US" sz="16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2" name="灯片编号占位符 1">
            <a:extLst>
              <a:ext uri="{FF2B5EF4-FFF2-40B4-BE49-F238E27FC236}">
                <a16:creationId xmlns:a16="http://schemas.microsoft.com/office/drawing/2014/main" id="{F5E7B538-72E6-4BF7-A1C5-8885AC37FFE2}"/>
              </a:ext>
            </a:extLst>
          </p:cNvPr>
          <p:cNvSpPr>
            <a:spLocks noGrp="1"/>
          </p:cNvSpPr>
          <p:nvPr>
            <p:ph type="sldNum" sz="quarter" idx="12"/>
          </p:nvPr>
        </p:nvSpPr>
        <p:spPr/>
        <p:txBody>
          <a:bodyPr/>
          <a:lstStyle/>
          <a:p>
            <a:fld id="{67C1E22E-686C-430B-B6AB-268FF78E25C8}" type="slidenum">
              <a:rPr lang="zh-CN" altLang="en-US" smtClean="0"/>
              <a:t>19</a:t>
            </a:fld>
            <a:endParaRPr lang="zh-CN" altLang="en-US"/>
          </a:p>
        </p:txBody>
      </p:sp>
    </p:spTree>
    <p:extLst>
      <p:ext uri="{BB962C8B-B14F-4D97-AF65-F5344CB8AC3E}">
        <p14:creationId xmlns:p14="http://schemas.microsoft.com/office/powerpoint/2010/main" val="407200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75856" y="116632"/>
            <a:ext cx="2508522" cy="715963"/>
          </a:xfrm>
        </p:spPr>
        <p:txBody>
          <a:bodyPr>
            <a:noAutofit/>
          </a:bodyPr>
          <a:lstStyle/>
          <a:p>
            <a:r>
              <a:rPr lang="en-US" sz="4400" dirty="0">
                <a:latin typeface="Arial" panose="020B0604020202020204" pitchFamily="34" charset="0"/>
                <a:cs typeface="Arial" panose="020B0604020202020204" pitchFamily="34" charset="0"/>
              </a:rPr>
              <a:t>Outline</a:t>
            </a:r>
            <a:endParaRPr lang="en-GB" sz="4400" dirty="0">
              <a:latin typeface="Arial" panose="020B0604020202020204" pitchFamily="34" charset="0"/>
              <a:cs typeface="Arial" panose="020B0604020202020204" pitchFamily="34" charset="0"/>
            </a:endParaRPr>
          </a:p>
        </p:txBody>
      </p:sp>
      <p:sp>
        <p:nvSpPr>
          <p:cNvPr id="5" name="AutoShape 707"/>
          <p:cNvSpPr>
            <a:spLocks noChangeArrowheads="1"/>
          </p:cNvSpPr>
          <p:nvPr/>
        </p:nvSpPr>
        <p:spPr bwMode="auto">
          <a:xfrm>
            <a:off x="2997010" y="1690915"/>
            <a:ext cx="4789487" cy="541337"/>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O</a:t>
            </a:r>
            <a:r>
              <a:rPr lang="en-US" altLang="zh-CN" sz="20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verview</a:t>
            </a:r>
            <a:endParaRPr lang="en-US" altLang="ko-KR" sz="20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6" name="Oval 722"/>
          <p:cNvSpPr>
            <a:spLocks noChangeArrowheads="1"/>
          </p:cNvSpPr>
          <p:nvPr/>
        </p:nvSpPr>
        <p:spPr bwMode="auto">
          <a:xfrm>
            <a:off x="2385822" y="1725840"/>
            <a:ext cx="465138"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pitchFamily="34" charset="0"/>
              </a:rPr>
              <a:t>1</a:t>
            </a:r>
          </a:p>
        </p:txBody>
      </p:sp>
      <p:sp>
        <p:nvSpPr>
          <p:cNvPr id="7" name="Oval 723"/>
          <p:cNvSpPr>
            <a:spLocks noChangeArrowheads="1"/>
          </p:cNvSpPr>
          <p:nvPr/>
        </p:nvSpPr>
        <p:spPr bwMode="auto">
          <a:xfrm>
            <a:off x="2550922" y="1735365"/>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1" hangingPunct="1">
              <a:spcBef>
                <a:spcPct val="0"/>
              </a:spcBef>
              <a:buFontTx/>
              <a:buNone/>
              <a:defRPr/>
            </a:pPr>
            <a:endParaRPr lang="ko-KR" altLang="ko-KR" sz="1800">
              <a:latin typeface="+mn-lt"/>
            </a:endParaRPr>
          </a:p>
        </p:txBody>
      </p:sp>
      <p:sp>
        <p:nvSpPr>
          <p:cNvPr id="8" name="AutoShape 708"/>
          <p:cNvSpPr>
            <a:spLocks noChangeArrowheads="1"/>
          </p:cNvSpPr>
          <p:nvPr/>
        </p:nvSpPr>
        <p:spPr bwMode="auto">
          <a:xfrm>
            <a:off x="2997010" y="2551340"/>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zh-CN" sz="2000" dirty="0">
                <a:latin typeface="Arial Unicode MS" pitchFamily="34" charset="-122"/>
                <a:ea typeface="Arial Unicode MS" pitchFamily="34" charset="-122"/>
                <a:cs typeface="Arial Unicode MS" pitchFamily="34" charset="-122"/>
              </a:rPr>
              <a:t>Members of Our SIG</a:t>
            </a:r>
            <a:endParaRPr lang="en-US" altLang="ko-KR" sz="2000" dirty="0">
              <a:latin typeface="Arial Unicode MS" pitchFamily="34" charset="-122"/>
              <a:ea typeface="Arial Unicode MS" pitchFamily="34" charset="-122"/>
              <a:cs typeface="Arial Unicode MS" pitchFamily="34" charset="-122"/>
            </a:endParaRPr>
          </a:p>
        </p:txBody>
      </p:sp>
      <p:sp>
        <p:nvSpPr>
          <p:cNvPr id="9" name="Oval 725"/>
          <p:cNvSpPr>
            <a:spLocks noChangeArrowheads="1"/>
          </p:cNvSpPr>
          <p:nvPr/>
        </p:nvSpPr>
        <p:spPr bwMode="auto">
          <a:xfrm>
            <a:off x="2385822" y="258626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2</a:t>
            </a:r>
          </a:p>
        </p:txBody>
      </p:sp>
      <p:sp>
        <p:nvSpPr>
          <p:cNvPr id="10" name="Oval 726"/>
          <p:cNvSpPr>
            <a:spLocks noChangeArrowheads="1"/>
          </p:cNvSpPr>
          <p:nvPr/>
        </p:nvSpPr>
        <p:spPr bwMode="auto">
          <a:xfrm>
            <a:off x="2550922" y="259579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1" name="AutoShape 709"/>
          <p:cNvSpPr>
            <a:spLocks noChangeArrowheads="1"/>
          </p:cNvSpPr>
          <p:nvPr/>
        </p:nvSpPr>
        <p:spPr bwMode="auto">
          <a:xfrm>
            <a:off x="3008122" y="3372077"/>
            <a:ext cx="4789488"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Finished Activities</a:t>
            </a:r>
          </a:p>
        </p:txBody>
      </p:sp>
      <p:sp>
        <p:nvSpPr>
          <p:cNvPr id="12" name="Oval 728"/>
          <p:cNvSpPr>
            <a:spLocks noChangeArrowheads="1"/>
          </p:cNvSpPr>
          <p:nvPr/>
        </p:nvSpPr>
        <p:spPr bwMode="auto">
          <a:xfrm>
            <a:off x="2396935" y="3405415"/>
            <a:ext cx="465137"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3</a:t>
            </a:r>
          </a:p>
        </p:txBody>
      </p:sp>
      <p:sp>
        <p:nvSpPr>
          <p:cNvPr id="13" name="Oval 729"/>
          <p:cNvSpPr>
            <a:spLocks noChangeArrowheads="1"/>
          </p:cNvSpPr>
          <p:nvPr/>
        </p:nvSpPr>
        <p:spPr bwMode="auto">
          <a:xfrm>
            <a:off x="2562035" y="34149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4" name="AutoShape 713"/>
          <p:cNvSpPr>
            <a:spLocks noChangeArrowheads="1"/>
          </p:cNvSpPr>
          <p:nvPr/>
        </p:nvSpPr>
        <p:spPr bwMode="auto">
          <a:xfrm>
            <a:off x="2997010" y="4194402"/>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Plan</a:t>
            </a:r>
          </a:p>
        </p:txBody>
      </p:sp>
      <p:sp>
        <p:nvSpPr>
          <p:cNvPr id="15" name="Oval 731"/>
          <p:cNvSpPr>
            <a:spLocks noChangeArrowheads="1"/>
          </p:cNvSpPr>
          <p:nvPr/>
        </p:nvSpPr>
        <p:spPr bwMode="auto">
          <a:xfrm>
            <a:off x="2385822" y="423091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4</a:t>
            </a:r>
          </a:p>
        </p:txBody>
      </p:sp>
      <p:sp>
        <p:nvSpPr>
          <p:cNvPr id="16" name="Oval 732"/>
          <p:cNvSpPr>
            <a:spLocks noChangeArrowheads="1"/>
          </p:cNvSpPr>
          <p:nvPr/>
        </p:nvSpPr>
        <p:spPr bwMode="auto">
          <a:xfrm>
            <a:off x="2550922" y="42404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7" name="文本框 16"/>
          <p:cNvSpPr txBox="1"/>
          <p:nvPr/>
        </p:nvSpPr>
        <p:spPr>
          <a:xfrm>
            <a:off x="8780319" y="6421583"/>
            <a:ext cx="301686" cy="369332"/>
          </a:xfrm>
          <a:prstGeom prst="rect">
            <a:avLst/>
          </a:prstGeom>
          <a:noFill/>
        </p:spPr>
        <p:txBody>
          <a:bodyPr wrap="none" rtlCol="0">
            <a:spAutoFit/>
          </a:bodyPr>
          <a:lstStyle/>
          <a:p>
            <a:r>
              <a:rPr lang="en-US" altLang="zh-CN" dirty="0"/>
              <a:t>2</a:t>
            </a:r>
            <a:endParaRPr lang="zh-CN" altLang="en-US" dirty="0"/>
          </a:p>
        </p:txBody>
      </p:sp>
      <p:sp>
        <p:nvSpPr>
          <p:cNvPr id="2" name="灯片编号占位符 1">
            <a:extLst>
              <a:ext uri="{FF2B5EF4-FFF2-40B4-BE49-F238E27FC236}">
                <a16:creationId xmlns:a16="http://schemas.microsoft.com/office/drawing/2014/main" id="{307D3C19-A302-40A0-B2A1-2A8207B03186}"/>
              </a:ext>
            </a:extLst>
          </p:cNvPr>
          <p:cNvSpPr>
            <a:spLocks noGrp="1"/>
          </p:cNvSpPr>
          <p:nvPr>
            <p:ph type="sldNum" sz="quarter" idx="12"/>
          </p:nvPr>
        </p:nvSpPr>
        <p:spPr/>
        <p:txBody>
          <a:bodyPr/>
          <a:lstStyle/>
          <a:p>
            <a:fld id="{67C1E22E-686C-430B-B6AB-268FF78E25C8}" type="slidenum">
              <a:rPr lang="zh-CN" altLang="en-US" smtClean="0"/>
              <a:t>2</a:t>
            </a:fld>
            <a:endParaRPr lang="zh-CN" altLang="en-US"/>
          </a:p>
        </p:txBody>
      </p:sp>
    </p:spTree>
    <p:extLst>
      <p:ext uri="{BB962C8B-B14F-4D97-AF65-F5344CB8AC3E}">
        <p14:creationId xmlns:p14="http://schemas.microsoft.com/office/powerpoint/2010/main" val="116215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a:spLocks noChangeArrowheads="1"/>
          </p:cNvSpPr>
          <p:nvPr/>
        </p:nvSpPr>
        <p:spPr bwMode="auto">
          <a:xfrm>
            <a:off x="66958" y="2823538"/>
            <a:ext cx="2813442" cy="1343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a:spAutoFit/>
          </a:bodyPr>
          <a:lstStyle>
            <a:lvl1pPr>
              <a:spcBef>
                <a:spcPct val="20000"/>
              </a:spcBef>
              <a:buClr>
                <a:schemeClr val="tx2"/>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kumimoji="1" lang="en-US" altLang="zh-CN" sz="4066" b="0" dirty="0">
                <a:solidFill>
                  <a:srgbClr val="000000"/>
                </a:solidFill>
                <a:effectLst>
                  <a:outerShdw blurRad="38100" dist="38100" dir="2700000" algn="tl">
                    <a:srgbClr val="000000">
                      <a:alpha val="43137"/>
                    </a:srgbClr>
                  </a:outerShdw>
                </a:effectLst>
                <a:latin typeface="Monotype Corsiva" panose="03010101010201010101" pitchFamily="66" charset="0"/>
                <a:ea typeface="굴림" panose="020B0600000101010101" pitchFamily="34" charset="-127"/>
              </a:rPr>
              <a:t>Thank  you !</a:t>
            </a:r>
          </a:p>
          <a:p>
            <a:pPr algn="ctr">
              <a:spcBef>
                <a:spcPct val="0"/>
              </a:spcBef>
              <a:buClrTx/>
              <a:buFontTx/>
              <a:buNone/>
            </a:pPr>
            <a:r>
              <a:rPr kumimoji="1" lang="en-US" altLang="zh-CN" sz="4066" b="0" dirty="0">
                <a:solidFill>
                  <a:srgbClr val="000000"/>
                </a:solidFill>
                <a:effectLst>
                  <a:outerShdw blurRad="38100" dist="38100" dir="2700000" algn="tl">
                    <a:srgbClr val="000000">
                      <a:alpha val="43137"/>
                    </a:srgbClr>
                  </a:outerShdw>
                </a:effectLst>
                <a:latin typeface="Monotype Corsiva" panose="03010101010201010101" pitchFamily="66" charset="0"/>
                <a:ea typeface="굴림" panose="020B0600000101010101" pitchFamily="34" charset="-127"/>
              </a:rPr>
              <a:t>Welcome!</a:t>
            </a:r>
          </a:p>
        </p:txBody>
      </p:sp>
      <p:sp>
        <p:nvSpPr>
          <p:cNvPr id="2" name="灯片编号占位符 1">
            <a:extLst>
              <a:ext uri="{FF2B5EF4-FFF2-40B4-BE49-F238E27FC236}">
                <a16:creationId xmlns:a16="http://schemas.microsoft.com/office/drawing/2014/main" id="{FC753FF1-BE28-48D1-8B0C-650D888E0900}"/>
              </a:ext>
            </a:extLst>
          </p:cNvPr>
          <p:cNvSpPr>
            <a:spLocks noGrp="1"/>
          </p:cNvSpPr>
          <p:nvPr>
            <p:ph type="sldNum" sz="quarter" idx="12"/>
          </p:nvPr>
        </p:nvSpPr>
        <p:spPr/>
        <p:txBody>
          <a:bodyPr/>
          <a:lstStyle/>
          <a:p>
            <a:fld id="{67C1E22E-686C-430B-B6AB-268FF78E25C8}" type="slidenum">
              <a:rPr lang="zh-CN" altLang="en-US" smtClean="0"/>
              <a:t>20</a:t>
            </a:fld>
            <a:endParaRPr lang="zh-CN" altLang="en-US"/>
          </a:p>
        </p:txBody>
      </p:sp>
      <p:grpSp>
        <p:nvGrpSpPr>
          <p:cNvPr id="11" name="组合 10">
            <a:extLst>
              <a:ext uri="{FF2B5EF4-FFF2-40B4-BE49-F238E27FC236}">
                <a16:creationId xmlns:a16="http://schemas.microsoft.com/office/drawing/2014/main" id="{BCD8B4D1-10F5-4430-A9C7-8CA84C918399}"/>
              </a:ext>
            </a:extLst>
          </p:cNvPr>
          <p:cNvGrpSpPr/>
          <p:nvPr/>
        </p:nvGrpSpPr>
        <p:grpSpPr>
          <a:xfrm>
            <a:off x="2716040" y="823865"/>
            <a:ext cx="6199008" cy="5180611"/>
            <a:chOff x="3241571" y="1063872"/>
            <a:chExt cx="5328477" cy="4560359"/>
          </a:xfrm>
        </p:grpSpPr>
        <p:pic>
          <p:nvPicPr>
            <p:cNvPr id="6" name="图片 5"/>
            <p:cNvPicPr>
              <a:picLocks noChangeAspect="1"/>
            </p:cNvPicPr>
            <p:nvPr/>
          </p:nvPicPr>
          <p:blipFill>
            <a:blip r:embed="rId3" cstate="print"/>
            <a:stretch>
              <a:fillRect/>
            </a:stretch>
          </p:blipFill>
          <p:spPr>
            <a:xfrm>
              <a:off x="3273490" y="1063872"/>
              <a:ext cx="5294088" cy="643483"/>
            </a:xfrm>
            <a:prstGeom prst="rect">
              <a:avLst/>
            </a:prstGeom>
          </p:spPr>
          <p:style>
            <a:lnRef idx="2">
              <a:schemeClr val="dk1"/>
            </a:lnRef>
            <a:fillRef idx="1">
              <a:schemeClr val="lt1"/>
            </a:fillRef>
            <a:effectRef idx="0">
              <a:schemeClr val="dk1"/>
            </a:effectRef>
            <a:fontRef idx="minor">
              <a:schemeClr val="dk1"/>
            </a:fontRef>
          </p:style>
        </p:pic>
        <p:pic>
          <p:nvPicPr>
            <p:cNvPr id="10" name="图片 9">
              <a:extLst>
                <a:ext uri="{FF2B5EF4-FFF2-40B4-BE49-F238E27FC236}">
                  <a16:creationId xmlns:a16="http://schemas.microsoft.com/office/drawing/2014/main" id="{151F6CAD-234F-41DF-AA67-1CDE7E0B5C22}"/>
                </a:ext>
              </a:extLst>
            </p:cNvPr>
            <p:cNvPicPr>
              <a:picLocks noChangeAspect="1"/>
            </p:cNvPicPr>
            <p:nvPr/>
          </p:nvPicPr>
          <p:blipFill>
            <a:blip r:embed="rId4"/>
            <a:stretch>
              <a:fillRect/>
            </a:stretch>
          </p:blipFill>
          <p:spPr>
            <a:xfrm>
              <a:off x="3241571" y="1937668"/>
              <a:ext cx="5328477" cy="3686563"/>
            </a:xfrm>
            <a:prstGeom prst="rect">
              <a:avLst/>
            </a:prstGeom>
          </p:spPr>
        </p:pic>
      </p:grpSp>
    </p:spTree>
    <p:extLst>
      <p:ext uri="{BB962C8B-B14F-4D97-AF65-F5344CB8AC3E}">
        <p14:creationId xmlns:p14="http://schemas.microsoft.com/office/powerpoint/2010/main" val="252061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331" y="118481"/>
            <a:ext cx="9081688" cy="523220"/>
          </a:xfrm>
          <a:prstGeom prst="rect">
            <a:avLst/>
          </a:prstGeom>
        </p:spPr>
        <p:txBody>
          <a:bodyPr wrap="square">
            <a:spAutoFit/>
          </a:bodyPr>
          <a:lstStyle/>
          <a:p>
            <a:r>
              <a:rPr lang="en-US" altLang="zh-CN" sz="2800" b="1" dirty="0"/>
              <a:t>Overview of this SIG</a:t>
            </a:r>
          </a:p>
        </p:txBody>
      </p:sp>
      <p:sp>
        <p:nvSpPr>
          <p:cNvPr id="9" name="矩形 8"/>
          <p:cNvSpPr/>
          <p:nvPr/>
        </p:nvSpPr>
        <p:spPr>
          <a:xfrm>
            <a:off x="51953" y="800298"/>
            <a:ext cx="9051066" cy="1692771"/>
          </a:xfrm>
          <a:prstGeom prst="rect">
            <a:avLst/>
          </a:prstGeom>
        </p:spPr>
        <p:txBody>
          <a:bodyPr wrap="square">
            <a:spAutoFit/>
          </a:bodyPr>
          <a:lstStyle/>
          <a:p>
            <a:pPr marL="342900" indent="-342900">
              <a:buFont typeface="Wingdings" panose="05000000000000000000" pitchFamily="2" charset="2"/>
              <a:buChar char="Ø"/>
            </a:pPr>
            <a:r>
              <a:rPr lang="en-US" altLang="zh-CN" sz="2400" b="1" dirty="0">
                <a:effectLst>
                  <a:outerShdw blurRad="38100" dist="38100" dir="2700000" algn="tl">
                    <a:srgbClr val="000000">
                      <a:alpha val="43137"/>
                    </a:srgbClr>
                  </a:outerShdw>
                </a:effectLst>
              </a:rPr>
              <a:t>Scope and Objectives</a:t>
            </a:r>
          </a:p>
          <a:p>
            <a:pPr marL="625475" lvl="1" indent="-342900">
              <a:buFont typeface="Arial" panose="020B0604020202020204" pitchFamily="34" charset="0"/>
              <a:buChar char="•"/>
            </a:pPr>
            <a:r>
              <a:rPr lang="en-US" altLang="zh-CN" sz="2000" dirty="0">
                <a:solidFill>
                  <a:srgbClr val="0000FF"/>
                </a:solidFill>
              </a:rPr>
              <a:t>Interplay between Social science and Wireless Communications</a:t>
            </a:r>
          </a:p>
          <a:p>
            <a:pPr marL="1082675" lvl="2" indent="-342900">
              <a:buFont typeface="Arial" panose="020B0604020202020204" pitchFamily="34" charset="0"/>
              <a:buChar char="•"/>
            </a:pPr>
            <a:r>
              <a:rPr lang="en-US" altLang="zh-CN" sz="2000" dirty="0"/>
              <a:t>Mobility and Social behaviors of mobile users trigger more applications</a:t>
            </a:r>
          </a:p>
          <a:p>
            <a:pPr marL="625475" lvl="1" indent="-342900">
              <a:buFont typeface="Arial" panose="020B0604020202020204" pitchFamily="34" charset="0"/>
              <a:buChar char="•"/>
            </a:pPr>
            <a:r>
              <a:rPr lang="en-US" altLang="zh-CN" sz="2000" dirty="0"/>
              <a:t>Exploit social behaviors and improve spectrum utilization to provide more flexibility in networking</a:t>
            </a:r>
            <a:endParaRPr lang="en-US" altLang="zh-CN" sz="2000" b="1" dirty="0">
              <a:effectLst>
                <a:outerShdw blurRad="38100" dist="38100" dir="2700000" algn="tl">
                  <a:srgbClr val="000000">
                    <a:alpha val="43137"/>
                  </a:srgbClr>
                </a:outerShdw>
              </a:effectLst>
            </a:endParaRPr>
          </a:p>
        </p:txBody>
      </p:sp>
      <p:sp>
        <p:nvSpPr>
          <p:cNvPr id="12" name="矩形 11"/>
          <p:cNvSpPr/>
          <p:nvPr/>
        </p:nvSpPr>
        <p:spPr>
          <a:xfrm>
            <a:off x="0" y="2493069"/>
            <a:ext cx="8959707" cy="2308324"/>
          </a:xfrm>
          <a:prstGeom prst="rect">
            <a:avLst/>
          </a:prstGeom>
        </p:spPr>
        <p:txBody>
          <a:bodyPr wrap="square">
            <a:spAutoFit/>
          </a:bodyPr>
          <a:lstStyle/>
          <a:p>
            <a:pPr marL="342900" indent="-342900">
              <a:buFont typeface="Wingdings" panose="05000000000000000000" pitchFamily="2" charset="2"/>
              <a:buChar char="Ø"/>
            </a:pPr>
            <a:r>
              <a:rPr lang="en-US" altLang="zh-CN" sz="2400" b="1" dirty="0">
                <a:effectLst>
                  <a:outerShdw blurRad="38100" dist="38100" dir="2700000" algn="tl">
                    <a:srgbClr val="000000">
                      <a:alpha val="43137"/>
                    </a:srgbClr>
                  </a:outerShdw>
                </a:effectLst>
              </a:rPr>
              <a:t>Critical technical problems </a:t>
            </a:r>
          </a:p>
          <a:p>
            <a:pPr marL="625475" lvl="1" indent="-342900">
              <a:buFont typeface="Arial" panose="020B0604020202020204" pitchFamily="34" charset="0"/>
              <a:buChar char="•"/>
            </a:pPr>
            <a:r>
              <a:rPr lang="en-US" altLang="zh-CN" sz="2000" dirty="0"/>
              <a:t>How to </a:t>
            </a:r>
            <a:r>
              <a:rPr lang="en-US" altLang="zh-CN" sz="2000" dirty="0">
                <a:solidFill>
                  <a:srgbClr val="0000FF"/>
                </a:solidFill>
              </a:rPr>
              <a:t>sense and understand </a:t>
            </a:r>
            <a:r>
              <a:rPr lang="en-US" altLang="zh-CN" sz="2000" dirty="0"/>
              <a:t>social </a:t>
            </a:r>
            <a:r>
              <a:rPr lang="en-US" altLang="zh-CN" sz="2000" dirty="0" err="1"/>
              <a:t>behaviours</a:t>
            </a:r>
            <a:r>
              <a:rPr lang="en-US" altLang="zh-CN" sz="2000" dirty="0"/>
              <a:t> and diverse applications characteristics?</a:t>
            </a:r>
          </a:p>
          <a:p>
            <a:pPr marL="625475" lvl="1" indent="-342900">
              <a:buFont typeface="Arial" panose="020B0604020202020204" pitchFamily="34" charset="0"/>
              <a:buChar char="•"/>
            </a:pPr>
            <a:r>
              <a:rPr lang="en-US" altLang="zh-CN" sz="2000" dirty="0"/>
              <a:t>How to formulate and </a:t>
            </a:r>
            <a:r>
              <a:rPr lang="en-US" altLang="zh-CN" sz="2000" dirty="0">
                <a:solidFill>
                  <a:srgbClr val="0000FF"/>
                </a:solidFill>
              </a:rPr>
              <a:t>utilize human-device interactions </a:t>
            </a:r>
            <a:r>
              <a:rPr lang="en-US" altLang="zh-CN" sz="2000" dirty="0"/>
              <a:t>to boost communication performance?</a:t>
            </a:r>
          </a:p>
          <a:p>
            <a:pPr marL="625475" lvl="1" indent="-342900">
              <a:buFont typeface="Arial" panose="020B0604020202020204" pitchFamily="34" charset="0"/>
              <a:buChar char="•"/>
            </a:pPr>
            <a:r>
              <a:rPr lang="en-US" altLang="zh-CN" sz="2000" dirty="0"/>
              <a:t>How to facilitate the benefits of considering social </a:t>
            </a:r>
            <a:r>
              <a:rPr lang="en-US" altLang="zh-CN" sz="2000" dirty="0" err="1"/>
              <a:t>behaviours</a:t>
            </a:r>
            <a:r>
              <a:rPr lang="en-US" altLang="zh-CN" sz="2000" dirty="0"/>
              <a:t> and application characteristics from </a:t>
            </a:r>
            <a:r>
              <a:rPr lang="en-US" altLang="zh-CN" sz="2000" dirty="0" err="1"/>
              <a:t>mulit</a:t>
            </a:r>
            <a:r>
              <a:rPr lang="en-US" altLang="zh-CN" sz="2000" dirty="0"/>
              <a:t>-dimensional resources, e.g., </a:t>
            </a:r>
            <a:r>
              <a:rPr lang="en-US" altLang="zh-CN" sz="2000" dirty="0">
                <a:solidFill>
                  <a:srgbClr val="0000FF"/>
                </a:solidFill>
              </a:rPr>
              <a:t>caching and computing</a:t>
            </a:r>
            <a:r>
              <a:rPr lang="en-US" altLang="zh-CN" sz="2000" dirty="0"/>
              <a:t>?</a:t>
            </a:r>
          </a:p>
        </p:txBody>
      </p:sp>
      <p:sp>
        <p:nvSpPr>
          <p:cNvPr id="13" name="矩形 12"/>
          <p:cNvSpPr/>
          <p:nvPr/>
        </p:nvSpPr>
        <p:spPr>
          <a:xfrm>
            <a:off x="334537" y="4913044"/>
            <a:ext cx="8530683" cy="1323439"/>
          </a:xfrm>
          <a:prstGeom prst="rect">
            <a:avLst/>
          </a:prstGeom>
        </p:spPr>
        <p:style>
          <a:lnRef idx="1">
            <a:schemeClr val="accent1"/>
          </a:lnRef>
          <a:fillRef idx="1001">
            <a:schemeClr val="lt2"/>
          </a:fillRef>
          <a:effectRef idx="1">
            <a:schemeClr val="accent1"/>
          </a:effectRef>
          <a:fontRef idx="minor">
            <a:schemeClr val="dk1"/>
          </a:fontRef>
        </p:style>
        <p:txBody>
          <a:bodyPr wrap="square">
            <a:spAutoFit/>
          </a:bodyPr>
          <a:lstStyle/>
          <a:p>
            <a:pPr algn="just"/>
            <a:r>
              <a:rPr lang="en-US" altLang="zh-CN" sz="2000" b="1" dirty="0">
                <a:solidFill>
                  <a:srgbClr val="0000FF"/>
                </a:solidFill>
              </a:rPr>
              <a:t>Goal: </a:t>
            </a:r>
            <a:r>
              <a:rPr lang="en-US" altLang="zh-CN" sz="2000" dirty="0"/>
              <a:t>Provide a platform for exploiting social science into cognitive radio networks by exploring and providing more new dimensions.</a:t>
            </a:r>
          </a:p>
          <a:p>
            <a:pPr algn="just"/>
            <a:r>
              <a:rPr lang="en-US" altLang="zh-CN" sz="2000" u="sng" dirty="0">
                <a:solidFill>
                  <a:srgbClr val="C00000"/>
                </a:solidFill>
              </a:rPr>
              <a:t>New goal</a:t>
            </a:r>
            <a:r>
              <a:rPr lang="en-US" altLang="zh-CN" sz="2000" dirty="0"/>
              <a:t>: </a:t>
            </a:r>
            <a:r>
              <a:rPr lang="en-US" altLang="zh-CN" sz="2000" dirty="0">
                <a:solidFill>
                  <a:srgbClr val="0000FF"/>
                </a:solidFill>
              </a:rPr>
              <a:t>sensing, communications, caching, and computing (C^3) in cognitive networks</a:t>
            </a:r>
            <a:r>
              <a:rPr lang="en-US" altLang="zh-CN" sz="2000" dirty="0">
                <a:solidFill>
                  <a:schemeClr val="tx1"/>
                </a:solidFill>
              </a:rPr>
              <a:t>. </a:t>
            </a:r>
          </a:p>
        </p:txBody>
      </p:sp>
      <p:sp>
        <p:nvSpPr>
          <p:cNvPr id="3" name="灯片编号占位符 2">
            <a:extLst>
              <a:ext uri="{FF2B5EF4-FFF2-40B4-BE49-F238E27FC236}">
                <a16:creationId xmlns:a16="http://schemas.microsoft.com/office/drawing/2014/main" id="{72E40288-F8BC-4DEE-B7CF-A8E7FED9769D}"/>
              </a:ext>
            </a:extLst>
          </p:cNvPr>
          <p:cNvSpPr>
            <a:spLocks noGrp="1"/>
          </p:cNvSpPr>
          <p:nvPr>
            <p:ph type="sldNum" sz="quarter" idx="12"/>
          </p:nvPr>
        </p:nvSpPr>
        <p:spPr/>
        <p:txBody>
          <a:bodyPr/>
          <a:lstStyle/>
          <a:p>
            <a:fld id="{67C1E22E-686C-430B-B6AB-268FF78E25C8}" type="slidenum">
              <a:rPr lang="zh-CN" altLang="en-US" smtClean="0"/>
              <a:t>3</a:t>
            </a:fld>
            <a:endParaRPr lang="zh-CN" altLang="en-US"/>
          </a:p>
        </p:txBody>
      </p:sp>
    </p:spTree>
    <p:extLst>
      <p:ext uri="{BB962C8B-B14F-4D97-AF65-F5344CB8AC3E}">
        <p14:creationId xmlns:p14="http://schemas.microsoft.com/office/powerpoint/2010/main" val="185978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标题 4"/>
          <p:cNvSpPr txBox="1"/>
          <p:nvPr/>
        </p:nvSpPr>
        <p:spPr>
          <a:xfrm>
            <a:off x="-60903" y="257969"/>
            <a:ext cx="9458325" cy="458587"/>
          </a:xfrm>
          <a:prstGeom prst="rect">
            <a:avLst/>
          </a:prstGeom>
        </p:spPr>
        <p:txBody>
          <a:bodyPr vert="horz" wrap="square" lIns="91440" tIns="45720" rIns="91440" bIns="45720" rtlCol="0" anchor="b">
            <a:spAutoFit/>
          </a:bodyPr>
          <a:lstStyle>
            <a:defPPr>
              <a:defRPr lang="zh-CN"/>
            </a:defPPr>
            <a:lvl1pPr>
              <a:lnSpc>
                <a:spcPct val="85000"/>
              </a:lnSpc>
              <a:spcBef>
                <a:spcPct val="0"/>
              </a:spcBef>
              <a:buNone/>
              <a:defRPr sz="2800" b="1" spc="-50" baseline="0"/>
            </a:lvl1pPr>
          </a:lstStyle>
          <a:p>
            <a:r>
              <a:rPr lang="en-US" altLang="zh-CN" dirty="0">
                <a:solidFill>
                  <a:srgbClr val="C00000"/>
                </a:solidFill>
              </a:rPr>
              <a:t>Emergency Management</a:t>
            </a:r>
            <a:r>
              <a:rPr lang="zh-CN" altLang="en-US" dirty="0">
                <a:solidFill>
                  <a:srgbClr val="C00000"/>
                </a:solidFill>
              </a:rPr>
              <a:t>：</a:t>
            </a:r>
            <a:r>
              <a:rPr lang="en-US" altLang="zh-CN" dirty="0"/>
              <a:t>Services and Challenges</a:t>
            </a:r>
          </a:p>
        </p:txBody>
      </p:sp>
      <p:grpSp>
        <p:nvGrpSpPr>
          <p:cNvPr id="5" name="组合 4"/>
          <p:cNvGrpSpPr/>
          <p:nvPr/>
        </p:nvGrpSpPr>
        <p:grpSpPr>
          <a:xfrm>
            <a:off x="5386498" y="1084781"/>
            <a:ext cx="3868842" cy="4056742"/>
            <a:chOff x="5432733" y="735112"/>
            <a:chExt cx="3610217" cy="4035722"/>
          </a:xfrm>
        </p:grpSpPr>
        <p:pic>
          <p:nvPicPr>
            <p:cNvPr id="6" name="图片 5"/>
            <p:cNvPicPr>
              <a:picLocks noChangeAspect="1"/>
            </p:cNvPicPr>
            <p:nvPr/>
          </p:nvPicPr>
          <p:blipFill>
            <a:blip r:embed="rId3"/>
            <a:stretch>
              <a:fillRect/>
            </a:stretch>
          </p:blipFill>
          <p:spPr>
            <a:xfrm>
              <a:off x="5432733" y="2398604"/>
              <a:ext cx="3610217" cy="2372230"/>
            </a:xfrm>
            <a:prstGeom prst="rect">
              <a:avLst/>
            </a:prstGeom>
          </p:spPr>
        </p:pic>
        <p:cxnSp>
          <p:nvCxnSpPr>
            <p:cNvPr id="7" name="直接箭头连接符 6"/>
            <p:cNvCxnSpPr/>
            <p:nvPr/>
          </p:nvCxnSpPr>
          <p:spPr>
            <a:xfrm>
              <a:off x="7792778" y="2044106"/>
              <a:ext cx="593994" cy="870256"/>
            </a:xfrm>
            <a:prstGeom prst="straightConnector1">
              <a:avLst/>
            </a:prstGeom>
            <a:ln w="3810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6068704" y="2148884"/>
              <a:ext cx="612631" cy="1873930"/>
            </a:xfrm>
            <a:prstGeom prst="straightConnector1">
              <a:avLst/>
            </a:prstGeom>
            <a:ln w="3810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839923" y="735112"/>
              <a:ext cx="2666856" cy="1729495"/>
              <a:chOff x="9285750" y="1676965"/>
              <a:chExt cx="2666856" cy="1729495"/>
            </a:xfrm>
          </p:grpSpPr>
          <p:pic>
            <p:nvPicPr>
              <p:cNvPr id="11" name="图片 10"/>
              <p:cNvPicPr>
                <a:picLocks noChangeAspect="1"/>
              </p:cNvPicPr>
              <p:nvPr/>
            </p:nvPicPr>
            <p:blipFill>
              <a:blip r:embed="rId4"/>
              <a:stretch>
                <a:fillRect/>
              </a:stretch>
            </p:blipFill>
            <p:spPr>
              <a:xfrm>
                <a:off x="11328488" y="2694483"/>
                <a:ext cx="624118" cy="624134"/>
              </a:xfrm>
              <a:prstGeom prst="rect">
                <a:avLst/>
              </a:prstGeom>
            </p:spPr>
          </p:pic>
          <p:pic>
            <p:nvPicPr>
              <p:cNvPr id="12" name="图片 11"/>
              <p:cNvPicPr>
                <a:picLocks noChangeAspect="1"/>
              </p:cNvPicPr>
              <p:nvPr/>
            </p:nvPicPr>
            <p:blipFill>
              <a:blip r:embed="rId4"/>
              <a:stretch>
                <a:fillRect/>
              </a:stretch>
            </p:blipFill>
            <p:spPr>
              <a:xfrm>
                <a:off x="9285750" y="2671242"/>
                <a:ext cx="671042" cy="671060"/>
              </a:xfrm>
              <a:prstGeom prst="rect">
                <a:avLst/>
              </a:prstGeom>
              <a:noFill/>
              <a:ln>
                <a:prstDash val="sysDash"/>
                <a:headEnd type="none" w="med" len="med"/>
                <a:tailEnd type="triangle" w="med" len="med"/>
              </a:ln>
            </p:spPr>
          </p:pic>
          <p:sp>
            <p:nvSpPr>
              <p:cNvPr id="13" name="文本框 12"/>
              <p:cNvSpPr txBox="1"/>
              <p:nvPr/>
            </p:nvSpPr>
            <p:spPr>
              <a:xfrm>
                <a:off x="9883648" y="1676965"/>
                <a:ext cx="1746272" cy="37800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5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Relay / SBS/ Edge</a:t>
                </a:r>
                <a:endParaRPr kumimoji="0" lang="zh-CN" altLang="en-US" sz="135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4" name="图片 13"/>
              <p:cNvPicPr>
                <a:picLocks noChangeAspect="1"/>
              </p:cNvPicPr>
              <p:nvPr/>
            </p:nvPicPr>
            <p:blipFill>
              <a:blip r:embed="rId4"/>
              <a:stretch>
                <a:fillRect/>
              </a:stretch>
            </p:blipFill>
            <p:spPr>
              <a:xfrm>
                <a:off x="10262416" y="1960946"/>
                <a:ext cx="926686" cy="926709"/>
              </a:xfrm>
              <a:prstGeom prst="rect">
                <a:avLst/>
              </a:prstGeom>
            </p:spPr>
          </p:pic>
          <p:cxnSp>
            <p:nvCxnSpPr>
              <p:cNvPr id="15" name="直接连接符 14"/>
              <p:cNvCxnSpPr/>
              <p:nvPr/>
            </p:nvCxnSpPr>
            <p:spPr>
              <a:xfrm flipH="1">
                <a:off x="9838110" y="2492042"/>
                <a:ext cx="685782" cy="369388"/>
              </a:xfrm>
              <a:prstGeom prst="line">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952411" y="2956623"/>
                <a:ext cx="1462517" cy="19106"/>
              </a:xfrm>
              <a:prstGeom prst="line">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10927625" y="2492042"/>
                <a:ext cx="544020" cy="353653"/>
              </a:xfrm>
              <a:prstGeom prst="line">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078344" y="1914411"/>
                <a:ext cx="1213712" cy="32251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5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Leader-UAV</a:t>
                </a:r>
                <a:endParaRPr kumimoji="0" lang="zh-CN" altLang="en-US" sz="135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9" name="文本框 18"/>
              <p:cNvSpPr txBox="1"/>
              <p:nvPr/>
            </p:nvSpPr>
            <p:spPr>
              <a:xfrm>
                <a:off x="10046675" y="3083942"/>
                <a:ext cx="1338337" cy="32251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5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Follower-UAV</a:t>
                </a:r>
                <a:endParaRPr kumimoji="0" lang="zh-CN" altLang="en-US" sz="135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
          <p:nvSpPr>
            <p:cNvPr id="10" name="矩形 9"/>
            <p:cNvSpPr/>
            <p:nvPr/>
          </p:nvSpPr>
          <p:spPr>
            <a:xfrm>
              <a:off x="6437821" y="4468979"/>
              <a:ext cx="738077" cy="2863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
        <p:nvSpPr>
          <p:cNvPr id="20" name="矩形 19"/>
          <p:cNvSpPr/>
          <p:nvPr/>
        </p:nvSpPr>
        <p:spPr>
          <a:xfrm>
            <a:off x="-84150" y="915913"/>
            <a:ext cx="7405069" cy="1077218"/>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Emergency disaster scenarios:</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Natural catastrophes: Earthquake, flood, etc.</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Others: Urban fire in mega-city, etc.</a:t>
            </a:r>
            <a:endParaRPr kumimoji="0" lang="en-US" altLang="zh-CN" sz="1350" b="1"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endParaRPr>
          </a:p>
        </p:txBody>
      </p:sp>
      <p:grpSp>
        <p:nvGrpSpPr>
          <p:cNvPr id="21" name="组合 20"/>
          <p:cNvGrpSpPr/>
          <p:nvPr/>
        </p:nvGrpSpPr>
        <p:grpSpPr>
          <a:xfrm>
            <a:off x="-60903" y="4839594"/>
            <a:ext cx="9447445" cy="1870338"/>
            <a:chOff x="-250599" y="2625907"/>
            <a:chExt cx="9215486" cy="1870338"/>
          </a:xfrm>
        </p:grpSpPr>
        <p:sp>
          <p:nvSpPr>
            <p:cNvPr id="22" name="文本框 21"/>
            <p:cNvSpPr txBox="1"/>
            <p:nvPr/>
          </p:nvSpPr>
          <p:spPr>
            <a:xfrm>
              <a:off x="-250599" y="2625907"/>
              <a:ext cx="9215486" cy="138499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Critical challenges</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Diversified service needs: URLLC,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eMBB</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and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mMTC</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Limitation of end devices: Storage space, computing capability, and battery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Dynamic network topology and changing wireless environment</a:t>
              </a:r>
            </a:p>
          </p:txBody>
        </p:sp>
        <p:sp>
          <p:nvSpPr>
            <p:cNvPr id="23" name="矩形 22"/>
            <p:cNvSpPr/>
            <p:nvPr/>
          </p:nvSpPr>
          <p:spPr>
            <a:xfrm>
              <a:off x="-13252" y="4034580"/>
              <a:ext cx="8892209" cy="46166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3" name="组合 2"/>
          <p:cNvGrpSpPr/>
          <p:nvPr/>
        </p:nvGrpSpPr>
        <p:grpSpPr>
          <a:xfrm>
            <a:off x="-9719" y="2740886"/>
            <a:ext cx="8326650" cy="1938992"/>
            <a:chOff x="-20730" y="2840196"/>
            <a:chExt cx="8326650" cy="1938992"/>
          </a:xfrm>
        </p:grpSpPr>
        <p:sp>
          <p:nvSpPr>
            <p:cNvPr id="26" name="矩形 25"/>
            <p:cNvSpPr/>
            <p:nvPr/>
          </p:nvSpPr>
          <p:spPr>
            <a:xfrm>
              <a:off x="-20730" y="2840196"/>
              <a:ext cx="6714209" cy="1938992"/>
            </a:xfrm>
            <a:prstGeom prst="rect">
              <a:avLst/>
            </a:prstGeom>
          </p:spPr>
          <p:txBody>
            <a:bodyPr wrap="square">
              <a:spAutoFit/>
            </a:bodyPr>
            <a:lstStyle/>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Object recognition </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the severity of damage to infrastructures</a:t>
              </a: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level of danger to rescuer/victims </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a:p>
              <a:pPr marL="1257300" marR="0" lvl="2"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humans and animals in distress</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High-definition mapping</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Emergency live surveillance</a:t>
              </a:r>
            </a:p>
          </p:txBody>
        </p:sp>
        <p:sp>
          <p:nvSpPr>
            <p:cNvPr id="2" name="矩形 1"/>
            <p:cNvSpPr/>
            <p:nvPr/>
          </p:nvSpPr>
          <p:spPr>
            <a:xfrm>
              <a:off x="0" y="4201504"/>
              <a:ext cx="8305920" cy="400110"/>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
        <p:nvSpPr>
          <p:cNvPr id="28" name="文本框 27"/>
          <p:cNvSpPr txBox="1"/>
          <p:nvPr/>
        </p:nvSpPr>
        <p:spPr>
          <a:xfrm>
            <a:off x="-85014" y="2067122"/>
            <a:ext cx="6308064" cy="76944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Typical services and applications</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000" b="1" i="0" u="none" strike="noStrike" kern="1200" cap="none" spc="0" normalizeH="0" baseline="0" noProof="0" dirty="0">
                <a:ln>
                  <a:noFill/>
                </a:ln>
                <a:solidFill>
                  <a:srgbClr val="1405A7"/>
                </a:solidFill>
                <a:effectLst/>
                <a:uLnTx/>
                <a:uFillTx/>
                <a:latin typeface="Arial" panose="020B0604020202020204" pitchFamily="34" charset="0"/>
                <a:ea typeface="等线" panose="02010600030101010101" pitchFamily="2" charset="-122"/>
                <a:cs typeface="Arial" panose="020B0604020202020204" pitchFamily="34" charset="0"/>
              </a:rPr>
              <a:t>Mission cognition &amp; timely decision-making</a:t>
            </a:r>
          </a:p>
        </p:txBody>
      </p:sp>
      <p:sp>
        <p:nvSpPr>
          <p:cNvPr id="4" name="灯片编号占位符 3">
            <a:extLst>
              <a:ext uri="{FF2B5EF4-FFF2-40B4-BE49-F238E27FC236}">
                <a16:creationId xmlns:a16="http://schemas.microsoft.com/office/drawing/2014/main" id="{30894A7D-CFFC-434F-AA94-2777E3B76229}"/>
              </a:ext>
            </a:extLst>
          </p:cNvPr>
          <p:cNvSpPr>
            <a:spLocks noGrp="1"/>
          </p:cNvSpPr>
          <p:nvPr>
            <p:ph type="sldNum" sz="quarter" idx="12"/>
          </p:nvPr>
        </p:nvSpPr>
        <p:spPr>
          <a:xfrm>
            <a:off x="6457950" y="6356351"/>
            <a:ext cx="2057400" cy="365125"/>
          </a:xfrm>
        </p:spPr>
        <p:txBody>
          <a:bodyPr/>
          <a:lstStyle/>
          <a:p>
            <a:fld id="{4E78B399-E260-4C93-BFD0-524BD65BAC9C}" type="slidenum">
              <a:rPr lang="zh-CN" altLang="en-US" smtClean="0"/>
              <a:t>4</a:t>
            </a:fld>
            <a:endParaRPr lang="zh-CN" altLang="en-US"/>
          </a:p>
        </p:txBody>
      </p:sp>
    </p:spTree>
    <p:extLst>
      <p:ext uri="{BB962C8B-B14F-4D97-AF65-F5344CB8AC3E}">
        <p14:creationId xmlns:p14="http://schemas.microsoft.com/office/powerpoint/2010/main" val="131667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a:extLst>
              <a:ext uri="{FF2B5EF4-FFF2-40B4-BE49-F238E27FC236}">
                <a16:creationId xmlns:a16="http://schemas.microsoft.com/office/drawing/2014/main" id="{21B9CDA6-B259-4801-B22B-BDD6329F57E2}"/>
              </a:ext>
            </a:extLst>
          </p:cNvPr>
          <p:cNvSpPr>
            <a:spLocks noGrp="1"/>
          </p:cNvSpPr>
          <p:nvPr>
            <p:ph type="title"/>
          </p:nvPr>
        </p:nvSpPr>
        <p:spPr>
          <a:xfrm>
            <a:off x="0" y="302979"/>
            <a:ext cx="7543800" cy="461793"/>
          </a:xfrm>
        </p:spPr>
        <p:txBody>
          <a:bodyPr wrap="square">
            <a:spAutoFit/>
          </a:bodyPr>
          <a:lstStyle/>
          <a:p>
            <a:r>
              <a:rPr lang="en-US" altLang="zh-CN" sz="2800" b="1" dirty="0">
                <a:solidFill>
                  <a:schemeClr val="tx1"/>
                </a:solidFill>
                <a:latin typeface="+mn-lt"/>
                <a:ea typeface="+mn-ea"/>
                <a:cs typeface="+mn-cs"/>
              </a:rPr>
              <a:t>Mission Cognitive Wireless Emergency Network</a:t>
            </a:r>
            <a:endParaRPr lang="zh-CN" altLang="en-US" sz="2800" b="1" dirty="0">
              <a:solidFill>
                <a:schemeClr val="tx1"/>
              </a:solidFill>
              <a:latin typeface="+mn-lt"/>
              <a:ea typeface="+mn-ea"/>
              <a:cs typeface="+mn-cs"/>
            </a:endParaRPr>
          </a:p>
        </p:txBody>
      </p:sp>
      <p:pic>
        <p:nvPicPr>
          <p:cNvPr id="15" name="内容占位符 14">
            <a:extLst>
              <a:ext uri="{FF2B5EF4-FFF2-40B4-BE49-F238E27FC236}">
                <a16:creationId xmlns:a16="http://schemas.microsoft.com/office/drawing/2014/main" id="{C92AA349-5E2C-48A0-8DEC-5662EA10246A}"/>
              </a:ext>
            </a:extLst>
          </p:cNvPr>
          <p:cNvPicPr>
            <a:picLocks noGrp="1" noChangeAspect="1"/>
          </p:cNvPicPr>
          <p:nvPr>
            <p:ph idx="1"/>
          </p:nvPr>
        </p:nvPicPr>
        <p:blipFill>
          <a:blip r:embed="rId3"/>
          <a:stretch>
            <a:fillRect/>
          </a:stretch>
        </p:blipFill>
        <p:spPr>
          <a:xfrm>
            <a:off x="810195" y="1053349"/>
            <a:ext cx="6979970" cy="4454476"/>
          </a:xfrm>
          <a:prstGeom prst="rect">
            <a:avLst/>
          </a:prstGeom>
        </p:spPr>
      </p:pic>
      <p:sp>
        <p:nvSpPr>
          <p:cNvPr id="17" name="灯片编号占位符 16">
            <a:extLst>
              <a:ext uri="{FF2B5EF4-FFF2-40B4-BE49-F238E27FC236}">
                <a16:creationId xmlns:a16="http://schemas.microsoft.com/office/drawing/2014/main" id="{49461695-5709-4CB0-8C06-403EFC0ADACB}"/>
              </a:ext>
            </a:extLst>
          </p:cNvPr>
          <p:cNvSpPr>
            <a:spLocks noGrp="1"/>
          </p:cNvSpPr>
          <p:nvPr>
            <p:ph type="sldNum" sz="quarter" idx="12"/>
          </p:nvPr>
        </p:nvSpPr>
        <p:spPr/>
        <p:txBody>
          <a:bodyPr/>
          <a:lstStyle/>
          <a:p>
            <a:fld id="{67C1E22E-686C-430B-B6AB-268FF78E25C8}" type="slidenum">
              <a:rPr lang="zh-CN" altLang="en-US" smtClean="0"/>
              <a:t>5</a:t>
            </a:fld>
            <a:endParaRPr lang="zh-CN" altLang="en-US"/>
          </a:p>
        </p:txBody>
      </p:sp>
      <p:sp>
        <p:nvSpPr>
          <p:cNvPr id="5" name="文本框 52">
            <a:extLst>
              <a:ext uri="{FF2B5EF4-FFF2-40B4-BE49-F238E27FC236}">
                <a16:creationId xmlns:a16="http://schemas.microsoft.com/office/drawing/2014/main" id="{FF9A4769-C549-4137-8BE7-6916084F5950}"/>
              </a:ext>
            </a:extLst>
          </p:cNvPr>
          <p:cNvSpPr txBox="1"/>
          <p:nvPr/>
        </p:nvSpPr>
        <p:spPr>
          <a:xfrm>
            <a:off x="90571" y="5722195"/>
            <a:ext cx="8971478" cy="523220"/>
          </a:xfrm>
          <a:prstGeom prst="rect">
            <a:avLst/>
          </a:prstGeom>
          <a:solidFill>
            <a:schemeClr val="accent4">
              <a:lumMod val="20000"/>
              <a:lumOff val="8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L. Wang, J. Zhang, J. </a:t>
            </a:r>
            <a:r>
              <a:rPr kumimoji="0" lang="en-US" altLang="zh-CN" sz="14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Chuan</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 R. Ma, and A. </a:t>
            </a:r>
            <a:r>
              <a:rPr kumimoji="0" lang="en-US" altLang="zh-CN" sz="14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Fei</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 “Edge Intelligence for Mission Cognitive Wireless Emergency Networks,” </a:t>
            </a:r>
            <a:r>
              <a:rPr kumimoji="0" lang="en-US" altLang="zh-CN" sz="1400" b="1" i="1"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IEEE Wireless Communications</a:t>
            </a: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 vol.27, no.4, pp.103-109, August. 2020.</a:t>
            </a:r>
          </a:p>
        </p:txBody>
      </p:sp>
    </p:spTree>
    <p:extLst>
      <p:ext uri="{BB962C8B-B14F-4D97-AF65-F5344CB8AC3E}">
        <p14:creationId xmlns:p14="http://schemas.microsoft.com/office/powerpoint/2010/main" val="135392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410" y="266791"/>
            <a:ext cx="7543800" cy="458587"/>
          </a:xfrm>
        </p:spPr>
        <p:txBody>
          <a:bodyPr vert="horz" wrap="square" lIns="91440" tIns="45720" rIns="91440" bIns="45720" rtlCol="0" anchor="b">
            <a:spAutoFit/>
          </a:bodyPr>
          <a:lstStyle/>
          <a:p>
            <a:r>
              <a:rPr lang="en-US" altLang="zh-CN" sz="2800" b="1" dirty="0">
                <a:solidFill>
                  <a:schemeClr val="tx1"/>
                </a:solidFill>
                <a:latin typeface="+mn-lt"/>
                <a:ea typeface="+mn-ea"/>
                <a:cs typeface="+mn-cs"/>
              </a:rPr>
              <a:t>Another case</a:t>
            </a:r>
            <a:r>
              <a:rPr lang="zh-CN" altLang="en-US" sz="2800" b="1" dirty="0">
                <a:solidFill>
                  <a:schemeClr val="tx1"/>
                </a:solidFill>
                <a:latin typeface="+mn-lt"/>
                <a:ea typeface="+mn-ea"/>
                <a:cs typeface="+mn-cs"/>
              </a:rPr>
              <a:t>：</a:t>
            </a:r>
            <a:r>
              <a:rPr lang="en-US" altLang="zh-CN" sz="2800" b="1" dirty="0">
                <a:solidFill>
                  <a:srgbClr val="C00000"/>
                </a:solidFill>
                <a:latin typeface="+mn-lt"/>
                <a:ea typeface="+mn-ea"/>
                <a:cs typeface="+mn-cs"/>
              </a:rPr>
              <a:t>Virtual Power Plant</a:t>
            </a:r>
            <a:endParaRPr lang="zh-CN" altLang="en-US" sz="2800" b="1" dirty="0">
              <a:solidFill>
                <a:srgbClr val="C00000"/>
              </a:solidFill>
              <a:latin typeface="+mn-lt"/>
              <a:ea typeface="+mn-ea"/>
              <a:cs typeface="+mn-cs"/>
            </a:endParaRPr>
          </a:p>
        </p:txBody>
      </p:sp>
      <p:pic>
        <p:nvPicPr>
          <p:cNvPr id="4" name="内容占位符 3"/>
          <p:cNvPicPr>
            <a:picLocks noGrp="1" noChangeAspect="1"/>
          </p:cNvPicPr>
          <p:nvPr>
            <p:ph idx="1"/>
          </p:nvPr>
        </p:nvPicPr>
        <p:blipFill rotWithShape="1">
          <a:blip r:embed="rId3">
            <a:extLst>
              <a:ext uri="{28A0092B-C50C-407E-A947-70E740481C1C}">
                <a14:useLocalDpi xmlns:a14="http://schemas.microsoft.com/office/drawing/2010/main" val="0"/>
              </a:ext>
            </a:extLst>
          </a:blip>
          <a:srcRect l="43551"/>
          <a:stretch/>
        </p:blipFill>
        <p:spPr>
          <a:xfrm>
            <a:off x="687238" y="1343207"/>
            <a:ext cx="4115625" cy="3829615"/>
          </a:xfrm>
        </p:spPr>
      </p:pic>
      <p:sp>
        <p:nvSpPr>
          <p:cNvPr id="3" name="灯片编号占位符 2">
            <a:extLst>
              <a:ext uri="{FF2B5EF4-FFF2-40B4-BE49-F238E27FC236}">
                <a16:creationId xmlns:a16="http://schemas.microsoft.com/office/drawing/2014/main" id="{B1D7AC32-BAE2-4ED1-938C-6260CF2CC989}"/>
              </a:ext>
            </a:extLst>
          </p:cNvPr>
          <p:cNvSpPr>
            <a:spLocks noGrp="1"/>
          </p:cNvSpPr>
          <p:nvPr>
            <p:ph type="sldNum" sz="quarter" idx="12"/>
          </p:nvPr>
        </p:nvSpPr>
        <p:spPr/>
        <p:txBody>
          <a:bodyPr/>
          <a:lstStyle/>
          <a:p>
            <a:fld id="{67C1E22E-686C-430B-B6AB-268FF78E25C8}" type="slidenum">
              <a:rPr lang="zh-CN" altLang="en-US" smtClean="0"/>
              <a:t>6</a:t>
            </a:fld>
            <a:endParaRPr lang="zh-CN" altLang="en-US"/>
          </a:p>
        </p:txBody>
      </p:sp>
      <p:pic>
        <p:nvPicPr>
          <p:cNvPr id="5" name="内容占位符 4"/>
          <p:cNvPicPr>
            <a:picLocks noChangeAspect="1"/>
          </p:cNvPicPr>
          <p:nvPr/>
        </p:nvPicPr>
        <p:blipFill rotWithShape="1">
          <a:blip r:embed="rId4">
            <a:extLst>
              <a:ext uri="{28A0092B-C50C-407E-A947-70E740481C1C}">
                <a14:useLocalDpi xmlns:a14="http://schemas.microsoft.com/office/drawing/2010/main" val="0"/>
              </a:ext>
            </a:extLst>
          </a:blip>
          <a:srcRect b="13447"/>
          <a:stretch/>
        </p:blipFill>
        <p:spPr>
          <a:xfrm>
            <a:off x="4906381" y="995880"/>
            <a:ext cx="3980191" cy="4372823"/>
          </a:xfrm>
          <a:prstGeom prst="rect">
            <a:avLst/>
          </a:prstGeom>
        </p:spPr>
      </p:pic>
      <p:sp>
        <p:nvSpPr>
          <p:cNvPr id="6" name="矩形 5"/>
          <p:cNvSpPr/>
          <p:nvPr/>
        </p:nvSpPr>
        <p:spPr>
          <a:xfrm>
            <a:off x="64669" y="5282819"/>
            <a:ext cx="8975216"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CN" sz="2000" dirty="0">
                <a:solidFill>
                  <a:srgbClr val="C00000"/>
                </a:solidFill>
              </a:rPr>
              <a:t>Virtual power plant (VPP) </a:t>
            </a:r>
            <a:r>
              <a:rPr lang="en-US" altLang="zh-CN" sz="2000" dirty="0"/>
              <a:t>can aggregate the capacity of distributed </a:t>
            </a:r>
          </a:p>
          <a:p>
            <a:pPr algn="ctr"/>
            <a:r>
              <a:rPr lang="en-US" altLang="zh-CN" sz="2000" dirty="0"/>
              <a:t>resources through the fusion of power system and Information </a:t>
            </a:r>
          </a:p>
          <a:p>
            <a:pPr algn="ctr"/>
            <a:r>
              <a:rPr lang="en-US" altLang="zh-CN" sz="2000" dirty="0"/>
              <a:t>Communication Technologies</a:t>
            </a:r>
            <a:endParaRPr lang="zh-CN" altLang="en-US" sz="2000" dirty="0"/>
          </a:p>
        </p:txBody>
      </p:sp>
    </p:spTree>
    <p:extLst>
      <p:ext uri="{BB962C8B-B14F-4D97-AF65-F5344CB8AC3E}">
        <p14:creationId xmlns:p14="http://schemas.microsoft.com/office/powerpoint/2010/main" val="180449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75856" y="116632"/>
            <a:ext cx="2508522" cy="715963"/>
          </a:xfrm>
        </p:spPr>
        <p:txBody>
          <a:bodyPr>
            <a:noAutofit/>
          </a:bodyPr>
          <a:lstStyle/>
          <a:p>
            <a:r>
              <a:rPr lang="en-US" sz="4400" dirty="0">
                <a:latin typeface="Arial" panose="020B0604020202020204" pitchFamily="34" charset="0"/>
                <a:cs typeface="Arial" panose="020B0604020202020204" pitchFamily="34" charset="0"/>
              </a:rPr>
              <a:t>Outline</a:t>
            </a:r>
            <a:endParaRPr lang="en-GB" sz="4400" dirty="0">
              <a:latin typeface="Arial" panose="020B0604020202020204" pitchFamily="34" charset="0"/>
              <a:cs typeface="Arial" panose="020B0604020202020204" pitchFamily="34" charset="0"/>
            </a:endParaRPr>
          </a:p>
        </p:txBody>
      </p:sp>
      <p:sp>
        <p:nvSpPr>
          <p:cNvPr id="5" name="AutoShape 707"/>
          <p:cNvSpPr>
            <a:spLocks noChangeArrowheads="1"/>
          </p:cNvSpPr>
          <p:nvPr/>
        </p:nvSpPr>
        <p:spPr bwMode="auto">
          <a:xfrm>
            <a:off x="2997010" y="1690915"/>
            <a:ext cx="4789487" cy="541337"/>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O</a:t>
            </a:r>
            <a:r>
              <a:rPr lang="en-US" altLang="zh-CN" sz="2000" dirty="0">
                <a:latin typeface="Arial Unicode MS" pitchFamily="34" charset="-122"/>
                <a:ea typeface="Arial Unicode MS" pitchFamily="34" charset="-122"/>
                <a:cs typeface="Arial Unicode MS" pitchFamily="34" charset="-122"/>
              </a:rPr>
              <a:t>verview</a:t>
            </a:r>
            <a:endParaRPr lang="en-US" altLang="ko-KR" sz="2000" dirty="0">
              <a:latin typeface="Arial Unicode MS" pitchFamily="34" charset="-122"/>
              <a:ea typeface="Arial Unicode MS" pitchFamily="34" charset="-122"/>
              <a:cs typeface="Arial Unicode MS" pitchFamily="34" charset="-122"/>
            </a:endParaRPr>
          </a:p>
        </p:txBody>
      </p:sp>
      <p:sp>
        <p:nvSpPr>
          <p:cNvPr id="6" name="Oval 722"/>
          <p:cNvSpPr>
            <a:spLocks noChangeArrowheads="1"/>
          </p:cNvSpPr>
          <p:nvPr/>
        </p:nvSpPr>
        <p:spPr bwMode="auto">
          <a:xfrm>
            <a:off x="2385822" y="1725840"/>
            <a:ext cx="465138"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pitchFamily="34" charset="0"/>
              </a:rPr>
              <a:t>1</a:t>
            </a:r>
          </a:p>
        </p:txBody>
      </p:sp>
      <p:sp>
        <p:nvSpPr>
          <p:cNvPr id="7" name="Oval 723"/>
          <p:cNvSpPr>
            <a:spLocks noChangeArrowheads="1"/>
          </p:cNvSpPr>
          <p:nvPr/>
        </p:nvSpPr>
        <p:spPr bwMode="auto">
          <a:xfrm>
            <a:off x="2550922" y="1735365"/>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latinLnBrk="1" hangingPunct="1">
              <a:spcBef>
                <a:spcPct val="0"/>
              </a:spcBef>
              <a:buFontTx/>
              <a:buNone/>
              <a:defRPr/>
            </a:pPr>
            <a:endParaRPr lang="ko-KR" altLang="ko-KR" sz="1800">
              <a:latin typeface="+mn-lt"/>
            </a:endParaRPr>
          </a:p>
        </p:txBody>
      </p:sp>
      <p:sp>
        <p:nvSpPr>
          <p:cNvPr id="8" name="AutoShape 708"/>
          <p:cNvSpPr>
            <a:spLocks noChangeArrowheads="1"/>
          </p:cNvSpPr>
          <p:nvPr/>
        </p:nvSpPr>
        <p:spPr bwMode="auto">
          <a:xfrm>
            <a:off x="2997010" y="2551340"/>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latinLnBrk="1"/>
            <a:r>
              <a:rPr lang="en-US" altLang="zh-CN" sz="20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Members of Our SIG</a:t>
            </a:r>
            <a:endParaRPr lang="en-US" altLang="ko-KR" sz="2000" b="1" dirty="0">
              <a:solidFill>
                <a:srgbClr val="FF0000"/>
              </a:solidFill>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endParaRPr>
          </a:p>
        </p:txBody>
      </p:sp>
      <p:sp>
        <p:nvSpPr>
          <p:cNvPr id="9" name="Oval 725"/>
          <p:cNvSpPr>
            <a:spLocks noChangeArrowheads="1"/>
          </p:cNvSpPr>
          <p:nvPr/>
        </p:nvSpPr>
        <p:spPr bwMode="auto">
          <a:xfrm>
            <a:off x="2385822" y="258626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2</a:t>
            </a:r>
          </a:p>
        </p:txBody>
      </p:sp>
      <p:sp>
        <p:nvSpPr>
          <p:cNvPr id="10" name="Oval 726"/>
          <p:cNvSpPr>
            <a:spLocks noChangeArrowheads="1"/>
          </p:cNvSpPr>
          <p:nvPr/>
        </p:nvSpPr>
        <p:spPr bwMode="auto">
          <a:xfrm>
            <a:off x="2550922" y="259579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1" name="AutoShape 709"/>
          <p:cNvSpPr>
            <a:spLocks noChangeArrowheads="1"/>
          </p:cNvSpPr>
          <p:nvPr/>
        </p:nvSpPr>
        <p:spPr bwMode="auto">
          <a:xfrm>
            <a:off x="3008122" y="3372077"/>
            <a:ext cx="4789488"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Finished Activities</a:t>
            </a:r>
          </a:p>
        </p:txBody>
      </p:sp>
      <p:sp>
        <p:nvSpPr>
          <p:cNvPr id="12" name="Oval 728"/>
          <p:cNvSpPr>
            <a:spLocks noChangeArrowheads="1"/>
          </p:cNvSpPr>
          <p:nvPr/>
        </p:nvSpPr>
        <p:spPr bwMode="auto">
          <a:xfrm>
            <a:off x="2396935" y="3405415"/>
            <a:ext cx="465137" cy="468312"/>
          </a:xfrm>
          <a:prstGeom prst="ellipse">
            <a:avLst/>
          </a:prstGeom>
          <a:gradFill rotWithShape="1">
            <a:gsLst>
              <a:gs pos="0">
                <a:srgbClr val="0099CC"/>
              </a:gs>
              <a:gs pos="100000">
                <a:srgbClr val="007DA7"/>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3</a:t>
            </a:r>
          </a:p>
        </p:txBody>
      </p:sp>
      <p:sp>
        <p:nvSpPr>
          <p:cNvPr id="13" name="Oval 729"/>
          <p:cNvSpPr>
            <a:spLocks noChangeArrowheads="1"/>
          </p:cNvSpPr>
          <p:nvPr/>
        </p:nvSpPr>
        <p:spPr bwMode="auto">
          <a:xfrm>
            <a:off x="2562035" y="34149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14" name="AutoShape 713"/>
          <p:cNvSpPr>
            <a:spLocks noChangeArrowheads="1"/>
          </p:cNvSpPr>
          <p:nvPr/>
        </p:nvSpPr>
        <p:spPr bwMode="auto">
          <a:xfrm>
            <a:off x="2997010" y="4194402"/>
            <a:ext cx="4789487" cy="539750"/>
          </a:xfrm>
          <a:prstGeom prst="roundRect">
            <a:avLst>
              <a:gd name="adj" fmla="val 12032"/>
            </a:avLst>
          </a:prstGeom>
          <a:gradFill rotWithShape="1">
            <a:gsLst>
              <a:gs pos="0">
                <a:srgbClr val="FFFFFF">
                  <a:alpha val="89998"/>
                </a:srgbClr>
              </a:gs>
              <a:gs pos="100000">
                <a:srgbClr val="FFFFFF">
                  <a:alpha val="50000"/>
                </a:srgbClr>
              </a:gs>
            </a:gsLst>
            <a:lin ang="5400000" scaled="1"/>
          </a:gradFill>
          <a:ln>
            <a:noFill/>
          </a:ln>
          <a:extLst>
            <a:ext uri="{91240B29-F687-4F45-9708-019B960494DF}">
              <a14:hiddenLine xmlns:a14="http://schemas.microsoft.com/office/drawing/2010/main" w="19050" cap="rnd" algn="ctr">
                <a:solidFill>
                  <a:srgbClr val="000000"/>
                </a:solidFill>
                <a:prstDash val="sysDot"/>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eaLnBrk="1" latinLnBrk="1" hangingPunct="1"/>
            <a:r>
              <a:rPr lang="en-US" altLang="ko-KR" sz="2000" dirty="0">
                <a:latin typeface="Arial Unicode MS" pitchFamily="34" charset="-122"/>
                <a:ea typeface="Arial Unicode MS" pitchFamily="34" charset="-122"/>
                <a:cs typeface="Arial Unicode MS" pitchFamily="34" charset="-122"/>
              </a:rPr>
              <a:t>Plan</a:t>
            </a:r>
          </a:p>
        </p:txBody>
      </p:sp>
      <p:sp>
        <p:nvSpPr>
          <p:cNvPr id="15" name="Oval 731"/>
          <p:cNvSpPr>
            <a:spLocks noChangeArrowheads="1"/>
          </p:cNvSpPr>
          <p:nvPr/>
        </p:nvSpPr>
        <p:spPr bwMode="auto">
          <a:xfrm>
            <a:off x="2385822" y="4230915"/>
            <a:ext cx="465138" cy="468312"/>
          </a:xfrm>
          <a:prstGeom prst="ellipse">
            <a:avLst/>
          </a:prstGeom>
          <a:gradFill rotWithShape="1">
            <a:gsLst>
              <a:gs pos="0">
                <a:srgbClr val="945803"/>
              </a:gs>
              <a:gs pos="100000">
                <a:srgbClr val="794802"/>
              </a:gs>
            </a:gsLst>
            <a:lin ang="5400000" scaled="1"/>
          </a:gradFill>
          <a:ln w="19050" algn="ctr">
            <a:solidFill>
              <a:schemeClr val="bg1"/>
            </a:solidFill>
            <a:round/>
            <a:headEnd/>
            <a:tailEnd/>
          </a:ln>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r>
              <a:rPr lang="en-US" altLang="ko-KR">
                <a:solidFill>
                  <a:schemeClr val="bg1"/>
                </a:solidFill>
                <a:latin typeface="Arial Black" pitchFamily="34" charset="0"/>
              </a:rPr>
              <a:t>4</a:t>
            </a:r>
          </a:p>
        </p:txBody>
      </p:sp>
      <p:sp>
        <p:nvSpPr>
          <p:cNvPr id="16" name="Oval 732"/>
          <p:cNvSpPr>
            <a:spLocks noChangeArrowheads="1"/>
          </p:cNvSpPr>
          <p:nvPr/>
        </p:nvSpPr>
        <p:spPr bwMode="auto">
          <a:xfrm>
            <a:off x="2550922" y="4240440"/>
            <a:ext cx="123825" cy="125412"/>
          </a:xfrm>
          <a:prstGeom prst="ellipse">
            <a:avLst/>
          </a:prstGeom>
          <a:gradFill rotWithShape="1">
            <a:gsLst>
              <a:gs pos="0">
                <a:srgbClr val="FFFFFF">
                  <a:alpha val="50000"/>
                </a:srgb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kumimoji="1">
                <a:solidFill>
                  <a:schemeClr val="tx1"/>
                </a:solidFill>
                <a:latin typeface="굴림" pitchFamily="34" charset="-127"/>
                <a:ea typeface="굴림" pitchFamily="34" charset="-127"/>
              </a:defRPr>
            </a:lvl1pPr>
            <a:lvl2pPr marL="742950" indent="-285750">
              <a:defRPr kumimoji="1">
                <a:solidFill>
                  <a:schemeClr val="tx1"/>
                </a:solidFill>
                <a:latin typeface="굴림" pitchFamily="34" charset="-127"/>
                <a:ea typeface="굴림" pitchFamily="34" charset="-127"/>
              </a:defRPr>
            </a:lvl2pPr>
            <a:lvl3pPr marL="1143000" indent="-228600">
              <a:defRPr kumimoji="1">
                <a:solidFill>
                  <a:schemeClr val="tx1"/>
                </a:solidFill>
                <a:latin typeface="굴림" pitchFamily="34" charset="-127"/>
                <a:ea typeface="굴림" pitchFamily="34" charset="-127"/>
              </a:defRPr>
            </a:lvl3pPr>
            <a:lvl4pPr marL="1600200" indent="-228600">
              <a:defRPr kumimoji="1">
                <a:solidFill>
                  <a:schemeClr val="tx1"/>
                </a:solidFill>
                <a:latin typeface="굴림" pitchFamily="34" charset="-127"/>
                <a:ea typeface="굴림" pitchFamily="34" charset="-127"/>
              </a:defRPr>
            </a:lvl4pPr>
            <a:lvl5pPr marL="2057400" indent="-228600">
              <a:defRPr kumimoji="1">
                <a:solidFill>
                  <a:schemeClr val="tx1"/>
                </a:solidFill>
                <a:latin typeface="굴림" pitchFamily="34" charset="-127"/>
                <a:ea typeface="굴림" pitchFamily="34" charset="-127"/>
              </a:defRPr>
            </a:lvl5pPr>
            <a:lvl6pPr marL="2514600" indent="-228600" eaLnBrk="0" fontAlgn="base"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endParaRPr lang="ko-KR" altLang="ko-KR"/>
          </a:p>
        </p:txBody>
      </p:sp>
      <p:sp>
        <p:nvSpPr>
          <p:cNvPr id="2" name="灯片编号占位符 1">
            <a:extLst>
              <a:ext uri="{FF2B5EF4-FFF2-40B4-BE49-F238E27FC236}">
                <a16:creationId xmlns:a16="http://schemas.microsoft.com/office/drawing/2014/main" id="{BBA47AD4-0271-4946-9F98-4704D1134CAA}"/>
              </a:ext>
            </a:extLst>
          </p:cNvPr>
          <p:cNvSpPr>
            <a:spLocks noGrp="1"/>
          </p:cNvSpPr>
          <p:nvPr>
            <p:ph type="sldNum" sz="quarter" idx="12"/>
          </p:nvPr>
        </p:nvSpPr>
        <p:spPr/>
        <p:txBody>
          <a:bodyPr/>
          <a:lstStyle/>
          <a:p>
            <a:fld id="{67C1E22E-686C-430B-B6AB-268FF78E25C8}" type="slidenum">
              <a:rPr lang="zh-CN" altLang="en-US" smtClean="0"/>
              <a:t>7</a:t>
            </a:fld>
            <a:endParaRPr lang="zh-CN" altLang="en-US"/>
          </a:p>
        </p:txBody>
      </p:sp>
    </p:spTree>
    <p:extLst>
      <p:ext uri="{BB962C8B-B14F-4D97-AF65-F5344CB8AC3E}">
        <p14:creationId xmlns:p14="http://schemas.microsoft.com/office/powerpoint/2010/main" val="275153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705" y="132516"/>
            <a:ext cx="4069729" cy="523220"/>
          </a:xfrm>
          <a:prstGeom prst="rect">
            <a:avLst/>
          </a:prstGeom>
        </p:spPr>
        <p:txBody>
          <a:bodyPr wrap="square">
            <a:spAutoFit/>
          </a:bodyPr>
          <a:lstStyle/>
          <a:p>
            <a:r>
              <a:rPr lang="en-US" altLang="zh-CN" sz="2800" b="1" dirty="0"/>
              <a:t>Members of SIG</a:t>
            </a:r>
          </a:p>
        </p:txBody>
      </p:sp>
      <p:sp>
        <p:nvSpPr>
          <p:cNvPr id="5" name="文本框 4"/>
          <p:cNvSpPr txBox="1"/>
          <p:nvPr/>
        </p:nvSpPr>
        <p:spPr>
          <a:xfrm>
            <a:off x="3206674" y="2749215"/>
            <a:ext cx="4637706" cy="3046988"/>
          </a:xfrm>
          <a:prstGeom prst="rect">
            <a:avLst/>
          </a:prstGeom>
          <a:noFill/>
        </p:spPr>
        <p:txBody>
          <a:bodyPr wrap="square" rtlCol="0">
            <a:spAutoFit/>
          </a:bodyPr>
          <a:lstStyle/>
          <a:p>
            <a:pPr marL="1790700" lvl="1" indent="-260350">
              <a:buFont typeface="Arial" panose="020B0604020202020204" pitchFamily="34" charset="0"/>
              <a:buChar char="•"/>
              <a:tabLst>
                <a:tab pos="1701800" algn="l"/>
              </a:tabLst>
            </a:pPr>
            <a:r>
              <a:rPr lang="it-IT" altLang="zh-CN" sz="1600" dirty="0"/>
              <a:t>Giuseppe Araniti </a:t>
            </a:r>
          </a:p>
          <a:p>
            <a:pPr marL="1790700" lvl="2">
              <a:tabLst>
                <a:tab pos="1701800" algn="l"/>
              </a:tabLst>
            </a:pPr>
            <a:r>
              <a:rPr lang="it-IT" altLang="zh-CN" sz="1600" dirty="0"/>
              <a:t>University Mediterranea of Reggio Calabria, Italy </a:t>
            </a:r>
          </a:p>
          <a:p>
            <a:pPr marL="1790700" lvl="2">
              <a:tabLst>
                <a:tab pos="1701800" algn="l"/>
              </a:tabLst>
            </a:pPr>
            <a:r>
              <a:rPr lang="it-IT" altLang="zh-CN" sz="1600" dirty="0">
                <a:hlinkClick r:id="rId3"/>
              </a:rPr>
              <a:t>araniti@unirc.it</a:t>
            </a:r>
            <a:r>
              <a:rPr lang="it-IT" altLang="zh-CN" sz="1600" dirty="0"/>
              <a:t>  </a:t>
            </a:r>
          </a:p>
          <a:p>
            <a:pPr marL="1524000" lvl="2" indent="-260350">
              <a:tabLst>
                <a:tab pos="1701800" algn="l"/>
              </a:tabLst>
            </a:pPr>
            <a:endParaRPr lang="it-IT" altLang="zh-CN" sz="1600" dirty="0"/>
          </a:p>
          <a:p>
            <a:pPr marL="1524000" lvl="2" indent="-260350">
              <a:tabLst>
                <a:tab pos="1701800" algn="l"/>
              </a:tabLst>
            </a:pPr>
            <a:endParaRPr lang="it-IT" altLang="zh-CN" sz="1600" dirty="0"/>
          </a:p>
          <a:p>
            <a:pPr marL="1790700" lvl="2" indent="-266700">
              <a:buFont typeface="Arial" panose="020B0604020202020204" pitchFamily="34" charset="0"/>
              <a:buChar char="•"/>
              <a:tabLst>
                <a:tab pos="1701800" algn="l"/>
                <a:tab pos="1790700" algn="l"/>
              </a:tabLst>
            </a:pPr>
            <a:r>
              <a:rPr lang="it-IT" altLang="zh-CN" sz="1600" dirty="0"/>
              <a:t>Bo Bai </a:t>
            </a:r>
          </a:p>
          <a:p>
            <a:pPr marL="1790700" lvl="2">
              <a:tabLst>
                <a:tab pos="1701800" algn="l"/>
              </a:tabLst>
            </a:pPr>
            <a:r>
              <a:rPr lang="it-IT" altLang="zh-CN" sz="1600" dirty="0"/>
              <a:t>Future Network Theory Lab, 2012 Labs, Huawei Technologies Co., Ltd., HongKong </a:t>
            </a:r>
          </a:p>
          <a:p>
            <a:pPr marL="1790700" lvl="2">
              <a:tabLst>
                <a:tab pos="1701800" algn="l"/>
              </a:tabLst>
            </a:pPr>
            <a:r>
              <a:rPr lang="it-IT" altLang="zh-CN" sz="1600" dirty="0">
                <a:hlinkClick r:id="rId4"/>
              </a:rPr>
              <a:t>ee.bobbai@gmail.com</a:t>
            </a:r>
            <a:r>
              <a:rPr lang="it-IT" altLang="zh-CN" sz="1600" dirty="0"/>
              <a:t> ;    </a:t>
            </a:r>
            <a:r>
              <a:rPr lang="it-IT" altLang="zh-CN" sz="1600" dirty="0">
                <a:hlinkClick r:id="rId5"/>
              </a:rPr>
              <a:t>baibo8@huawei.com</a:t>
            </a:r>
            <a:endParaRPr lang="it-IT" altLang="zh-CN" sz="1600" dirty="0"/>
          </a:p>
        </p:txBody>
      </p:sp>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21668" t="38575" r="47663" b="38252"/>
          <a:stretch/>
        </p:blipFill>
        <p:spPr>
          <a:xfrm>
            <a:off x="7508274" y="895570"/>
            <a:ext cx="1546879" cy="1558417"/>
          </a:xfrm>
          <a:prstGeom prst="ellipse">
            <a:avLst/>
          </a:prstGeom>
          <a:ln>
            <a:noFill/>
          </a:ln>
          <a:effectLst>
            <a:softEdge rad="112500"/>
          </a:effectLst>
        </p:spPr>
      </p:pic>
      <p:pic>
        <p:nvPicPr>
          <p:cNvPr id="8" name="图片 7"/>
          <p:cNvPicPr>
            <a:picLocks noChangeAspect="1"/>
          </p:cNvPicPr>
          <p:nvPr/>
        </p:nvPicPr>
        <p:blipFill>
          <a:blip r:embed="rId7"/>
          <a:stretch>
            <a:fillRect/>
          </a:stretch>
        </p:blipFill>
        <p:spPr>
          <a:xfrm>
            <a:off x="7520671" y="2688494"/>
            <a:ext cx="1522087" cy="1584215"/>
          </a:xfrm>
          <a:prstGeom prst="ellipse">
            <a:avLst/>
          </a:prstGeom>
          <a:ln>
            <a:noFill/>
          </a:ln>
          <a:effectLst>
            <a:softEdge rad="112500"/>
          </a:effectLst>
        </p:spPr>
      </p:pic>
      <p:sp>
        <p:nvSpPr>
          <p:cNvPr id="10" name="矩形 9"/>
          <p:cNvSpPr/>
          <p:nvPr/>
        </p:nvSpPr>
        <p:spPr>
          <a:xfrm>
            <a:off x="104706" y="955776"/>
            <a:ext cx="7226728" cy="954107"/>
          </a:xfrm>
          <a:prstGeom prst="rect">
            <a:avLst/>
          </a:prstGeom>
        </p:spPr>
        <p:txBody>
          <a:bodyPr wrap="square">
            <a:spAutoFit/>
          </a:bodyPr>
          <a:lstStyle/>
          <a:p>
            <a:pPr marL="342900" indent="-342900">
              <a:buFont typeface="Wingdings" panose="05000000000000000000" pitchFamily="2" charset="2"/>
              <a:buChar char="Ø"/>
            </a:pPr>
            <a:r>
              <a:rPr lang="en-US" altLang="zh-CN" sz="2000" b="1" dirty="0">
                <a:effectLst>
                  <a:outerShdw blurRad="38100" dist="38100" dir="2700000" algn="tl">
                    <a:srgbClr val="000000">
                      <a:alpha val="43137"/>
                    </a:srgbClr>
                  </a:outerShdw>
                </a:effectLst>
              </a:rPr>
              <a:t>Chair</a:t>
            </a:r>
            <a:r>
              <a:rPr lang="en-US" altLang="zh-CN" sz="2000" dirty="0"/>
              <a:t>:  </a:t>
            </a:r>
          </a:p>
          <a:p>
            <a:pPr marL="623888" lvl="1" indent="-260350">
              <a:buFont typeface="Arial" panose="020B0604020202020204" pitchFamily="34" charset="0"/>
              <a:buChar char="•"/>
            </a:pPr>
            <a:r>
              <a:rPr lang="en-US" altLang="zh-CN" dirty="0"/>
              <a:t>Dr. Li Wang,  Professor, </a:t>
            </a:r>
            <a:r>
              <a:rPr lang="en-US" altLang="zh-CN" dirty="0">
                <a:hlinkClick r:id="rId8"/>
              </a:rPr>
              <a:t>liwang@bupt.edu.cn</a:t>
            </a:r>
            <a:endParaRPr lang="en-US" altLang="zh-CN" dirty="0"/>
          </a:p>
          <a:p>
            <a:pPr marL="623888" lvl="1" indent="-260350">
              <a:buFont typeface="Arial" panose="020B0604020202020204" pitchFamily="34" charset="0"/>
              <a:buChar char="•"/>
            </a:pPr>
            <a:r>
              <a:rPr lang="en-US" altLang="zh-CN" dirty="0"/>
              <a:t>Beijing University of Posts and Telecommunications (BUPT), China</a:t>
            </a:r>
          </a:p>
        </p:txBody>
      </p:sp>
      <p:pic>
        <p:nvPicPr>
          <p:cNvPr id="11" name="图片 10"/>
          <p:cNvPicPr>
            <a:picLocks noChangeAspect="1"/>
          </p:cNvPicPr>
          <p:nvPr/>
        </p:nvPicPr>
        <p:blipFill rotWithShape="1">
          <a:blip r:embed="rId9"/>
          <a:srcRect l="2638"/>
          <a:stretch/>
        </p:blipFill>
        <p:spPr>
          <a:xfrm>
            <a:off x="7580532" y="4556666"/>
            <a:ext cx="1423973" cy="1458213"/>
          </a:xfrm>
          <a:prstGeom prst="ellipse">
            <a:avLst/>
          </a:prstGeom>
          <a:ln w="3175">
            <a:solidFill>
              <a:schemeClr val="bg1">
                <a:lumMod val="95000"/>
              </a:schemeClr>
            </a:solidFill>
          </a:ln>
          <a:effectLst>
            <a:softEdge rad="112500"/>
          </a:effectLst>
        </p:spPr>
      </p:pic>
      <p:pic>
        <p:nvPicPr>
          <p:cNvPr id="12" name="Picture 1"/>
          <p:cNvPicPr>
            <a:picLocks noChangeAspect="1"/>
          </p:cNvPicPr>
          <p:nvPr/>
        </p:nvPicPr>
        <p:blipFill rotWithShape="1">
          <a:blip r:embed="rId10">
            <a:extLst>
              <a:ext uri="{28A0092B-C50C-407E-A947-70E740481C1C}">
                <a14:useLocalDpi xmlns:a14="http://schemas.microsoft.com/office/drawing/2010/main" val="0"/>
              </a:ext>
            </a:extLst>
          </a:blip>
          <a:srcRect l="15619" r="11402" b="9369"/>
          <a:stretch/>
        </p:blipFill>
        <p:spPr bwMode="auto">
          <a:xfrm>
            <a:off x="233362" y="4260553"/>
            <a:ext cx="1373678" cy="1420351"/>
          </a:xfrm>
          <a:prstGeom prst="ellipse">
            <a:avLst/>
          </a:prstGeom>
          <a:ln w="9525">
            <a:solidFill>
              <a:schemeClr val="bg1">
                <a:lumMod val="95000"/>
              </a:schemeClr>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292" y="2610154"/>
            <a:ext cx="1227163" cy="1431723"/>
          </a:xfrm>
          <a:prstGeom prst="ellipse">
            <a:avLst/>
          </a:prstGeom>
          <a:ln w="3175">
            <a:solidFill>
              <a:schemeClr val="bg1">
                <a:lumMod val="95000"/>
              </a:schemeClr>
            </a:solidFill>
          </a:ln>
          <a:effectLst>
            <a:softEdge rad="112500"/>
          </a:effectLst>
        </p:spPr>
      </p:pic>
      <p:sp>
        <p:nvSpPr>
          <p:cNvPr id="16" name="矩形 15"/>
          <p:cNvSpPr/>
          <p:nvPr/>
        </p:nvSpPr>
        <p:spPr>
          <a:xfrm>
            <a:off x="1095743" y="2766332"/>
            <a:ext cx="3681106" cy="2831544"/>
          </a:xfrm>
          <a:prstGeom prst="rect">
            <a:avLst/>
          </a:prstGeom>
        </p:spPr>
        <p:txBody>
          <a:bodyPr wrap="square">
            <a:spAutoFit/>
          </a:bodyPr>
          <a:lstStyle/>
          <a:p>
            <a:pPr marL="623888" lvl="1" indent="-271463">
              <a:buFont typeface="Arial" panose="020B0604020202020204" pitchFamily="34" charset="0"/>
              <a:buChar char="•"/>
            </a:pPr>
            <a:r>
              <a:rPr lang="en-US" altLang="zh-CN" sz="1600" dirty="0" err="1"/>
              <a:t>Yongpeng</a:t>
            </a:r>
            <a:r>
              <a:rPr lang="en-US" altLang="zh-CN" sz="1600" dirty="0"/>
              <a:t> Wu </a:t>
            </a:r>
          </a:p>
          <a:p>
            <a:pPr marL="623888" lvl="2"/>
            <a:r>
              <a:rPr lang="en-US" altLang="zh-CN" sz="1600" dirty="0"/>
              <a:t>Shanghai </a:t>
            </a:r>
            <a:r>
              <a:rPr lang="en-US" altLang="zh-CN" sz="1600" dirty="0" err="1"/>
              <a:t>Jiaotong</a:t>
            </a:r>
            <a:r>
              <a:rPr lang="en-US" altLang="zh-CN" sz="1600" dirty="0"/>
              <a:t> University, China </a:t>
            </a:r>
          </a:p>
          <a:p>
            <a:pPr marL="623888" lvl="2"/>
            <a:r>
              <a:rPr lang="en-US" altLang="zh-CN" sz="1600" dirty="0">
                <a:hlinkClick r:id="rId12"/>
              </a:rPr>
              <a:t>yongpeng.wu@sjtu.edu.cn</a:t>
            </a:r>
            <a:r>
              <a:rPr lang="en-US" altLang="zh-CN" sz="1600" dirty="0"/>
              <a:t> </a:t>
            </a:r>
          </a:p>
          <a:p>
            <a:pPr marL="623888" lvl="2"/>
            <a:endParaRPr lang="en-US" altLang="zh-CN" sz="1600" dirty="0"/>
          </a:p>
          <a:p>
            <a:pPr marL="623888" lvl="2"/>
            <a:endParaRPr lang="en-US" altLang="zh-CN" sz="1600" dirty="0"/>
          </a:p>
          <a:p>
            <a:pPr marL="623888" lvl="1" indent="-271463">
              <a:buFont typeface="Arial" panose="020B0604020202020204" pitchFamily="34" charset="0"/>
              <a:buChar char="•"/>
            </a:pPr>
            <a:r>
              <a:rPr lang="it-IT" altLang="zh-CN" sz="1600" dirty="0"/>
              <a:t>Trung Q. Duong(PhD Sep. 2012) </a:t>
            </a:r>
          </a:p>
          <a:p>
            <a:pPr marL="623888" lvl="2"/>
            <a:r>
              <a:rPr lang="it-IT" altLang="zh-CN" sz="1600" dirty="0"/>
              <a:t>Queen's Uni. Belfast, UK </a:t>
            </a:r>
          </a:p>
          <a:p>
            <a:pPr marL="623888" lvl="2"/>
            <a:r>
              <a:rPr lang="it-IT" altLang="zh-CN" sz="1600" dirty="0">
                <a:hlinkClick r:id="rId13"/>
              </a:rPr>
              <a:t>trung.q.duong@gmail.com</a:t>
            </a:r>
            <a:r>
              <a:rPr lang="it-IT" altLang="zh-CN" sz="1600" dirty="0"/>
              <a:t> </a:t>
            </a:r>
          </a:p>
          <a:p>
            <a:pPr marL="623888" lvl="2"/>
            <a:endParaRPr lang="it-IT" altLang="zh-CN" sz="1600" dirty="0"/>
          </a:p>
          <a:p>
            <a:pPr marL="623888" lvl="2"/>
            <a:endParaRPr lang="it-IT" altLang="zh-CN" dirty="0"/>
          </a:p>
        </p:txBody>
      </p:sp>
      <p:sp>
        <p:nvSpPr>
          <p:cNvPr id="2" name="矩形 1"/>
          <p:cNvSpPr/>
          <p:nvPr/>
        </p:nvSpPr>
        <p:spPr>
          <a:xfrm>
            <a:off x="104706" y="2178324"/>
            <a:ext cx="1502334" cy="369332"/>
          </a:xfrm>
          <a:prstGeom prst="rect">
            <a:avLst/>
          </a:prstGeom>
        </p:spPr>
        <p:txBody>
          <a:bodyPr wrap="none">
            <a:spAutoFit/>
          </a:bodyPr>
          <a:lstStyle/>
          <a:p>
            <a:pPr marL="342900" indent="-342900">
              <a:buFont typeface="Wingdings" panose="05000000000000000000" pitchFamily="2" charset="2"/>
              <a:buChar char="Ø"/>
            </a:pPr>
            <a:r>
              <a:rPr lang="en-US" altLang="zh-CN" b="1" dirty="0">
                <a:effectLst>
                  <a:outerShdw blurRad="38100" dist="38100" dir="2700000" algn="tl">
                    <a:srgbClr val="000000">
                      <a:alpha val="43137"/>
                    </a:srgbClr>
                  </a:outerShdw>
                </a:effectLst>
              </a:rPr>
              <a:t>Vice-Chair</a:t>
            </a:r>
          </a:p>
        </p:txBody>
      </p:sp>
      <p:sp>
        <p:nvSpPr>
          <p:cNvPr id="3" name="灯片编号占位符 2">
            <a:extLst>
              <a:ext uri="{FF2B5EF4-FFF2-40B4-BE49-F238E27FC236}">
                <a16:creationId xmlns:a16="http://schemas.microsoft.com/office/drawing/2014/main" id="{D6FCE0C0-3ACB-4914-B3E2-C5E91B86CE32}"/>
              </a:ext>
            </a:extLst>
          </p:cNvPr>
          <p:cNvSpPr>
            <a:spLocks noGrp="1"/>
          </p:cNvSpPr>
          <p:nvPr>
            <p:ph type="sldNum" sz="quarter" idx="12"/>
          </p:nvPr>
        </p:nvSpPr>
        <p:spPr/>
        <p:txBody>
          <a:bodyPr/>
          <a:lstStyle/>
          <a:p>
            <a:fld id="{67C1E22E-686C-430B-B6AB-268FF78E25C8}" type="slidenum">
              <a:rPr lang="zh-CN" altLang="en-US" smtClean="0"/>
              <a:t>8</a:t>
            </a:fld>
            <a:endParaRPr lang="zh-CN" altLang="en-US"/>
          </a:p>
        </p:txBody>
      </p:sp>
    </p:spTree>
    <p:extLst>
      <p:ext uri="{BB962C8B-B14F-4D97-AF65-F5344CB8AC3E}">
        <p14:creationId xmlns:p14="http://schemas.microsoft.com/office/powerpoint/2010/main" val="262863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16919" y="815780"/>
            <a:ext cx="7543106" cy="1877437"/>
          </a:xfrm>
          <a:prstGeom prst="rect">
            <a:avLst/>
          </a:prstGeom>
        </p:spPr>
        <p:txBody>
          <a:bodyPr wrap="square">
            <a:spAutoFit/>
          </a:bodyPr>
          <a:lstStyle/>
          <a:p>
            <a:r>
              <a:rPr lang="zh-CN" altLang="en-US" dirty="0"/>
              <a:t>Prof. Lajos Hanzo, University of Southampton (Communications) </a:t>
            </a:r>
            <a:endParaRPr lang="en-US" altLang="zh-CN" dirty="0"/>
          </a:p>
          <a:p>
            <a:pPr marL="285750" indent="-285750">
              <a:buFont typeface="Arial" panose="020B0604020202020204" pitchFamily="34" charset="0"/>
              <a:buChar char="•"/>
            </a:pPr>
            <a:r>
              <a:rPr lang="en-US" altLang="zh-CN" sz="1400" dirty="0"/>
              <a:t>IEEE fellow and IEE/IET fellow;</a:t>
            </a:r>
          </a:p>
          <a:p>
            <a:pPr marL="285750" indent="-285750">
              <a:buFont typeface="Arial" panose="020B0604020202020204" pitchFamily="34" charset="0"/>
              <a:buChar char="•"/>
            </a:pPr>
            <a:r>
              <a:rPr lang="en-US" altLang="zh-CN" sz="1400" dirty="0"/>
              <a:t>Fellow of the </a:t>
            </a:r>
            <a:r>
              <a:rPr lang="en-US" altLang="zh-CN" sz="1400" dirty="0">
                <a:hlinkClick r:id="rId3"/>
              </a:rPr>
              <a:t>Royal Academy</a:t>
            </a:r>
            <a:r>
              <a:rPr lang="en-US" altLang="zh-CN" sz="1400" dirty="0"/>
              <a:t> of Engineering (</a:t>
            </a:r>
            <a:r>
              <a:rPr lang="en-US" altLang="zh-CN" sz="1400" dirty="0" err="1"/>
              <a:t>FREng</a:t>
            </a:r>
            <a:r>
              <a:rPr lang="en-US" altLang="zh-CN" sz="1400" dirty="0"/>
              <a:t>);</a:t>
            </a:r>
          </a:p>
          <a:p>
            <a:pPr marL="285750" indent="-285750">
              <a:buFont typeface="Arial" panose="020B0604020202020204" pitchFamily="34" charset="0"/>
              <a:buChar char="•"/>
            </a:pPr>
            <a:r>
              <a:rPr lang="en-US" altLang="zh-CN" sz="1400" dirty="0"/>
              <a:t>A Governor of the IEEE VTS as well as of </a:t>
            </a:r>
            <a:r>
              <a:rPr lang="en-US" altLang="zh-CN" sz="1400" dirty="0" err="1"/>
              <a:t>ComSoc</a:t>
            </a:r>
            <a:r>
              <a:rPr lang="en-US" altLang="zh-CN" sz="1400" dirty="0"/>
              <a:t>;</a:t>
            </a:r>
          </a:p>
          <a:p>
            <a:pPr marL="285750" indent="-285750">
              <a:buFont typeface="Arial" panose="020B0604020202020204" pitchFamily="34" charset="0"/>
              <a:buChar char="•"/>
            </a:pPr>
            <a:r>
              <a:rPr lang="en-US" altLang="zh-CN" sz="1400" dirty="0"/>
              <a:t>The Editor-in-Chief of the </a:t>
            </a:r>
            <a:r>
              <a:rPr lang="en-US" altLang="zh-CN" sz="1400" dirty="0">
                <a:hlinkClick r:id="rId4"/>
              </a:rPr>
              <a:t>IEEE Press</a:t>
            </a:r>
            <a:r>
              <a:rPr lang="en-US" altLang="zh-CN" sz="1400" dirty="0"/>
              <a:t>;</a:t>
            </a:r>
          </a:p>
          <a:p>
            <a:pPr marL="285750" indent="-285750">
              <a:buFont typeface="Arial" panose="020B0604020202020204" pitchFamily="34" charset="0"/>
              <a:buChar char="•"/>
            </a:pPr>
            <a:r>
              <a:rPr lang="en-US" altLang="zh-CN" sz="1400" dirty="0"/>
              <a:t>An IEEE Distinguished Lecturer of both the </a:t>
            </a:r>
            <a:r>
              <a:rPr lang="en-US" altLang="zh-CN" sz="1400" dirty="0">
                <a:hlinkClick r:id="rId5"/>
              </a:rPr>
              <a:t>Communications Society</a:t>
            </a:r>
            <a:r>
              <a:rPr lang="en-US" altLang="zh-CN" sz="1400" dirty="0"/>
              <a:t> and the </a:t>
            </a:r>
            <a:r>
              <a:rPr lang="en-US" altLang="zh-CN" sz="1400" dirty="0">
                <a:hlinkClick r:id="rId6"/>
              </a:rPr>
              <a:t>Vehicular Society</a:t>
            </a:r>
            <a:r>
              <a:rPr lang="en-US" altLang="zh-CN" sz="1400" dirty="0"/>
              <a:t> .</a:t>
            </a:r>
          </a:p>
          <a:p>
            <a:pPr marL="285750" indent="-285750">
              <a:buFont typeface="Arial" panose="020B0604020202020204" pitchFamily="34" charset="0"/>
              <a:buChar char="•"/>
            </a:pPr>
            <a:r>
              <a:rPr lang="en-US" altLang="zh-CN" sz="1400" dirty="0"/>
              <a:t>The Honorary Doctorate “Doctor </a:t>
            </a:r>
            <a:r>
              <a:rPr lang="en-US" altLang="zh-CN" sz="1400" dirty="0" err="1"/>
              <a:t>Honaris</a:t>
            </a:r>
            <a:r>
              <a:rPr lang="en-US" altLang="zh-CN" sz="1400" dirty="0"/>
              <a:t> Causa”. </a:t>
            </a:r>
          </a:p>
          <a:p>
            <a:pPr marL="285750" indent="-285750">
              <a:buFont typeface="Arial" panose="020B0604020202020204" pitchFamily="34" charset="0"/>
              <a:buChar char="•"/>
            </a:pPr>
            <a:r>
              <a:rPr lang="en-US" altLang="zh-CN" sz="1400" dirty="0"/>
              <a:t>The Doctor of Sciences (DSc) degree</a:t>
            </a:r>
          </a:p>
        </p:txBody>
      </p:sp>
      <p:sp>
        <p:nvSpPr>
          <p:cNvPr id="5" name="矩形 4"/>
          <p:cNvSpPr/>
          <p:nvPr/>
        </p:nvSpPr>
        <p:spPr>
          <a:xfrm>
            <a:off x="154667" y="178508"/>
            <a:ext cx="2570384" cy="523220"/>
          </a:xfrm>
          <a:prstGeom prst="rect">
            <a:avLst/>
          </a:prstGeom>
        </p:spPr>
        <p:txBody>
          <a:bodyPr wrap="none">
            <a:spAutoFit/>
          </a:bodyPr>
          <a:lstStyle/>
          <a:p>
            <a:r>
              <a:rPr lang="zh-CN" altLang="en-US" sz="2800" b="1" dirty="0"/>
              <a:t>Senior Advisors </a:t>
            </a:r>
          </a:p>
        </p:txBody>
      </p:sp>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650" y="989527"/>
            <a:ext cx="1093018" cy="1366272"/>
          </a:xfrm>
          <a:prstGeom prst="rect">
            <a:avLst/>
          </a:prstGeom>
        </p:spPr>
      </p:pic>
      <p:sp>
        <p:nvSpPr>
          <p:cNvPr id="3" name="矩形 2"/>
          <p:cNvSpPr/>
          <p:nvPr/>
        </p:nvSpPr>
        <p:spPr>
          <a:xfrm>
            <a:off x="1511164" y="4483861"/>
            <a:ext cx="7632835" cy="1877437"/>
          </a:xfrm>
          <a:prstGeom prst="rect">
            <a:avLst/>
          </a:prstGeom>
        </p:spPr>
        <p:txBody>
          <a:bodyPr wrap="square">
            <a:spAutoFit/>
          </a:bodyPr>
          <a:lstStyle/>
          <a:p>
            <a:r>
              <a:rPr lang="zh-CN" altLang="en-US" dirty="0"/>
              <a:t>Prof. Zhu Han, University of Houston (Artificial Intelligence) </a:t>
            </a:r>
            <a:endParaRPr lang="en-US" altLang="zh-CN" dirty="0"/>
          </a:p>
          <a:p>
            <a:pPr marL="285750" indent="-285750">
              <a:buFont typeface="Arial" panose="020B0604020202020204" pitchFamily="34" charset="0"/>
              <a:buChar char="•"/>
            </a:pPr>
            <a:r>
              <a:rPr lang="en-US" altLang="zh-CN" sz="1400" dirty="0"/>
              <a:t>IEEE fellow</a:t>
            </a:r>
          </a:p>
          <a:p>
            <a:pPr marL="285750" indent="-285750">
              <a:buFont typeface="Arial" panose="020B0604020202020204" pitchFamily="34" charset="0"/>
              <a:buChar char="•"/>
            </a:pPr>
            <a:r>
              <a:rPr lang="en-US" altLang="zh-CN" sz="1400" dirty="0"/>
              <a:t>IEEE Distinguished Lecturer</a:t>
            </a:r>
          </a:p>
          <a:p>
            <a:pPr marL="285750" indent="-285750">
              <a:buFont typeface="Arial" panose="020B0604020202020204" pitchFamily="34" charset="0"/>
              <a:buChar char="•"/>
            </a:pPr>
            <a:r>
              <a:rPr lang="en-US" altLang="zh-CN" sz="1400" dirty="0"/>
              <a:t>An NSF Career Award in 2010,</a:t>
            </a:r>
          </a:p>
          <a:p>
            <a:pPr marL="285750" indent="-285750">
              <a:buFont typeface="Arial" panose="020B0604020202020204" pitchFamily="34" charset="0"/>
              <a:buChar char="•"/>
            </a:pPr>
            <a:r>
              <a:rPr lang="en-US" altLang="zh-CN" sz="1400" dirty="0"/>
              <a:t>The Fred W. </a:t>
            </a:r>
            <a:r>
              <a:rPr lang="en-US" altLang="zh-CN" sz="1400" dirty="0" err="1"/>
              <a:t>Ellersick</a:t>
            </a:r>
            <a:r>
              <a:rPr lang="en-US" altLang="zh-CN" sz="1400" dirty="0"/>
              <a:t> Prize of the IEEE Communication Society in 2011</a:t>
            </a:r>
          </a:p>
          <a:p>
            <a:pPr marL="285750" indent="-285750">
              <a:buFont typeface="Arial" panose="020B0604020202020204" pitchFamily="34" charset="0"/>
              <a:buChar char="•"/>
            </a:pPr>
            <a:r>
              <a:rPr lang="en-US" altLang="zh-CN" sz="1400" dirty="0"/>
              <a:t>The EURASIP Best Paper Award for the Journal on Advances in Signal Processing in 2015</a:t>
            </a:r>
          </a:p>
          <a:p>
            <a:pPr marL="285750" indent="-285750">
              <a:buFont typeface="Arial" panose="020B0604020202020204" pitchFamily="34" charset="0"/>
              <a:buChar char="•"/>
            </a:pPr>
            <a:r>
              <a:rPr lang="en-US" altLang="zh-CN" sz="1400" dirty="0"/>
              <a:t>IEEE Leonard G. Abraham Prize in the field of Communications Systems (best paper award in IEEE JSAC) in 2016, and several best paper awards in IEEE conferences</a:t>
            </a:r>
            <a:endParaRPr lang="zh-CN" altLang="en-US" sz="1400" dirty="0"/>
          </a:p>
        </p:txBody>
      </p:sp>
      <p:sp>
        <p:nvSpPr>
          <p:cNvPr id="8" name="矩形 7"/>
          <p:cNvSpPr/>
          <p:nvPr/>
        </p:nvSpPr>
        <p:spPr>
          <a:xfrm>
            <a:off x="1511165" y="2763453"/>
            <a:ext cx="6526467" cy="1661993"/>
          </a:xfrm>
          <a:prstGeom prst="rect">
            <a:avLst/>
          </a:prstGeom>
        </p:spPr>
        <p:txBody>
          <a:bodyPr wrap="none">
            <a:spAutoFit/>
          </a:bodyPr>
          <a:lstStyle/>
          <a:p>
            <a:r>
              <a:rPr lang="zh-CN" altLang="en-US" dirty="0"/>
              <a:t>Prof. Jie Wu, Temple University (Networking) </a:t>
            </a:r>
            <a:endParaRPr lang="en-US" altLang="zh-CN" dirty="0"/>
          </a:p>
          <a:p>
            <a:pPr marL="285750" indent="-285750">
              <a:buFont typeface="Arial" panose="020B0604020202020204" pitchFamily="34" charset="0"/>
              <a:buChar char="•"/>
            </a:pPr>
            <a:r>
              <a:rPr lang="en-US" altLang="zh-CN" sz="1400" dirty="0"/>
              <a:t>IEEE fellow </a:t>
            </a:r>
          </a:p>
          <a:p>
            <a:pPr marL="285750" indent="-285750">
              <a:buFont typeface="Arial" panose="020B0604020202020204" pitchFamily="34" charset="0"/>
              <a:buChar char="•"/>
            </a:pPr>
            <a:r>
              <a:rPr lang="en-US" altLang="zh-CN" sz="1400" dirty="0"/>
              <a:t>Director, International Affairs, College of Science and Technology (CST)</a:t>
            </a:r>
          </a:p>
          <a:p>
            <a:pPr marL="285750" indent="-285750">
              <a:buFont typeface="Arial" panose="020B0604020202020204" pitchFamily="34" charset="0"/>
              <a:buChar char="•"/>
            </a:pPr>
            <a:r>
              <a:rPr lang="en-US" altLang="zh-CN" sz="1400" dirty="0"/>
              <a:t>Director, Center of Networked Computing, CST</a:t>
            </a:r>
          </a:p>
          <a:p>
            <a:pPr marL="285750" indent="-285750">
              <a:buFont typeface="Arial" panose="020B0604020202020204" pitchFamily="34" charset="0"/>
              <a:buChar char="•"/>
            </a:pPr>
            <a:r>
              <a:rPr lang="en-US" altLang="zh-CN" sz="1400" dirty="0"/>
              <a:t>Laura H. Carnell Professor, Department of Computer and Information Sciences (CIS)</a:t>
            </a:r>
          </a:p>
          <a:p>
            <a:pPr marL="285750" indent="-285750">
              <a:buFont typeface="Arial" panose="020B0604020202020204" pitchFamily="34" charset="0"/>
              <a:buChar char="•"/>
            </a:pPr>
            <a:r>
              <a:rPr lang="en-US" altLang="zh-CN" sz="1400" dirty="0"/>
              <a:t>A CCF Distinguished Speaker</a:t>
            </a:r>
          </a:p>
          <a:p>
            <a:pPr marL="285750" indent="-285750">
              <a:buFont typeface="Arial" panose="020B0604020202020204" pitchFamily="34" charset="0"/>
              <a:buChar char="•"/>
            </a:pPr>
            <a:r>
              <a:rPr lang="en-US" altLang="zh-CN" sz="1400" dirty="0"/>
              <a:t>China Computer Federation (CCF) Overseas Outstanding Achievement Award</a:t>
            </a:r>
          </a:p>
        </p:txBody>
      </p:sp>
      <p:pic>
        <p:nvPicPr>
          <p:cNvPr id="12" name="图片 11"/>
          <p:cNvPicPr>
            <a:picLocks noChangeAspect="1"/>
          </p:cNvPicPr>
          <p:nvPr/>
        </p:nvPicPr>
        <p:blipFill rotWithShape="1">
          <a:blip r:embed="rId8"/>
          <a:srcRect t="15036"/>
          <a:stretch/>
        </p:blipFill>
        <p:spPr>
          <a:xfrm>
            <a:off x="246896" y="2897349"/>
            <a:ext cx="1093018" cy="1394202"/>
          </a:xfrm>
          <a:prstGeom prst="rect">
            <a:avLst/>
          </a:prstGeom>
        </p:spPr>
      </p:pic>
      <p:cxnSp>
        <p:nvCxnSpPr>
          <p:cNvPr id="14" name="直接连接符 13"/>
          <p:cNvCxnSpPr/>
          <p:nvPr/>
        </p:nvCxnSpPr>
        <p:spPr>
          <a:xfrm>
            <a:off x="154667" y="2711074"/>
            <a:ext cx="88131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46896" y="4477825"/>
            <a:ext cx="8813129"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9"/>
          <a:srcRect t="8554"/>
          <a:stretch/>
        </p:blipFill>
        <p:spPr>
          <a:xfrm>
            <a:off x="233266" y="4664100"/>
            <a:ext cx="1106648" cy="1495425"/>
          </a:xfrm>
          <a:prstGeom prst="rect">
            <a:avLst/>
          </a:prstGeom>
        </p:spPr>
      </p:pic>
      <p:sp>
        <p:nvSpPr>
          <p:cNvPr id="6" name="灯片编号占位符 5">
            <a:extLst>
              <a:ext uri="{FF2B5EF4-FFF2-40B4-BE49-F238E27FC236}">
                <a16:creationId xmlns:a16="http://schemas.microsoft.com/office/drawing/2014/main" id="{A9D2AF79-54FC-469C-B411-8392FC50BF84}"/>
              </a:ext>
            </a:extLst>
          </p:cNvPr>
          <p:cNvSpPr>
            <a:spLocks noGrp="1"/>
          </p:cNvSpPr>
          <p:nvPr>
            <p:ph type="sldNum" sz="quarter" idx="12"/>
          </p:nvPr>
        </p:nvSpPr>
        <p:spPr/>
        <p:txBody>
          <a:bodyPr/>
          <a:lstStyle/>
          <a:p>
            <a:fld id="{67C1E22E-686C-430B-B6AB-268FF78E25C8}" type="slidenum">
              <a:rPr lang="zh-CN" altLang="en-US" smtClean="0"/>
              <a:t>9</a:t>
            </a:fld>
            <a:endParaRPr lang="zh-CN" altLang="en-US"/>
          </a:p>
        </p:txBody>
      </p:sp>
    </p:spTree>
    <p:extLst>
      <p:ext uri="{BB962C8B-B14F-4D97-AF65-F5344CB8AC3E}">
        <p14:creationId xmlns:p14="http://schemas.microsoft.com/office/powerpoint/2010/main" val="1492677106"/>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14313</TotalTime>
  <Words>2544</Words>
  <Application>Microsoft Office PowerPoint</Application>
  <PresentationFormat>全屏显示(4:3)</PresentationFormat>
  <Paragraphs>312</Paragraphs>
  <Slides>20</Slides>
  <Notes>15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Arial Unicode MS</vt:lpstr>
      <vt:lpstr>굴림</vt:lpstr>
      <vt:lpstr>等线</vt:lpstr>
      <vt:lpstr>Arial</vt:lpstr>
      <vt:lpstr>Arial Black</vt:lpstr>
      <vt:lpstr>Calibri</vt:lpstr>
      <vt:lpstr>Calibri Light</vt:lpstr>
      <vt:lpstr>Georgia</vt:lpstr>
      <vt:lpstr>Monotype Corsiva</vt:lpstr>
      <vt:lpstr>Times New Roman</vt:lpstr>
      <vt:lpstr>Wingdings</vt:lpstr>
      <vt:lpstr>回顾</vt:lpstr>
      <vt:lpstr>Office 主题​​</vt:lpstr>
      <vt:lpstr>Special Interest Groups（SIG） on sensing, communications, caching, and computing (C^3) in cognitive networks</vt:lpstr>
      <vt:lpstr>Outline</vt:lpstr>
      <vt:lpstr>PowerPoint 演示文稿</vt:lpstr>
      <vt:lpstr>PowerPoint 演示文稿</vt:lpstr>
      <vt:lpstr>Mission Cognitive Wireless Emergency Network</vt:lpstr>
      <vt:lpstr>Another case：Virtual Power Plant</vt:lpstr>
      <vt:lpstr>Outline</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丁祎楠</dc:creator>
  <cp:lastModifiedBy>zm_cynthia@163.com</cp:lastModifiedBy>
  <cp:revision>449</cp:revision>
  <cp:lastPrinted>2017-12-02T12:54:20Z</cp:lastPrinted>
  <dcterms:created xsi:type="dcterms:W3CDTF">2017-11-13T02:27:37Z</dcterms:created>
  <dcterms:modified xsi:type="dcterms:W3CDTF">2023-04-26T23:55:20Z</dcterms:modified>
</cp:coreProperties>
</file>