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  <p:sldMasterId id="2147483839" r:id="rId2"/>
  </p:sldMasterIdLst>
  <p:notesMasterIdLst>
    <p:notesMasterId r:id="rId9"/>
  </p:notesMasterIdLst>
  <p:handoutMasterIdLst>
    <p:handoutMasterId r:id="rId10"/>
  </p:handoutMasterIdLst>
  <p:sldIdLst>
    <p:sldId id="804" r:id="rId3"/>
    <p:sldId id="839" r:id="rId4"/>
    <p:sldId id="808" r:id="rId5"/>
    <p:sldId id="844" r:id="rId6"/>
    <p:sldId id="843" r:id="rId7"/>
    <p:sldId id="840" r:id="rId8"/>
  </p:sldIdLst>
  <p:sldSz cx="9144000" cy="6858000" type="screen4x3"/>
  <p:notesSz cx="7102475" cy="10233025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8000"/>
    <a:srgbClr val="FF0000"/>
    <a:srgbClr val="6600FF"/>
    <a:srgbClr val="FE7D04"/>
    <a:srgbClr val="0099FF"/>
    <a:srgbClr val="FF00FF"/>
    <a:srgbClr val="1F179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5"/>
    <p:restoredTop sz="86382" autoAdjust="0"/>
  </p:normalViewPr>
  <p:slideViewPr>
    <p:cSldViewPr>
      <p:cViewPr varScale="1">
        <p:scale>
          <a:sx n="66" d="100"/>
          <a:sy n="66" d="100"/>
        </p:scale>
        <p:origin x="1324" y="40"/>
      </p:cViewPr>
      <p:guideLst>
        <p:guide orient="horz" pos="215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1D144-962F-4CC1-8170-74AF1D7E2A3C}" type="datetime1">
              <a:rPr kumimoji="1" lang="zh-CN" altLang="en-US" smtClean="0"/>
              <a:t>2023/4/30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208E6-7B23-C641-B7A2-E33F695B66E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2341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3076775" cy="510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7" tIns="49524" rIns="99047" bIns="49524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099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485" y="0"/>
            <a:ext cx="3076774" cy="510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7" tIns="49524" rIns="99047" bIns="49524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230D0D0-1BFA-40C5-B18D-27BDC9CED21D}" type="datetime1">
              <a:rPr lang="zh-CN" altLang="en-US" smtClean="0"/>
              <a:t>2023/4/30</a:t>
            </a:fld>
            <a:endParaRPr lang="en-US" sz="1300"/>
          </a:p>
        </p:txBody>
      </p:sp>
      <p:sp>
        <p:nvSpPr>
          <p:cNvPr id="23556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93775" y="766763"/>
            <a:ext cx="5114925" cy="383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3557" name="Notes Placeholder 4"/>
          <p:cNvSpPr>
            <a:spLocks noGrp="1" noRot="1" noChangeAspect="1" noChangeArrowheads="1"/>
          </p:cNvSpPr>
          <p:nvPr/>
        </p:nvSpPr>
        <p:spPr bwMode="auto">
          <a:xfrm>
            <a:off x="709284" y="4859639"/>
            <a:ext cx="5682301" cy="4604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7" tIns="49524" rIns="99047" bIns="49524" anchor="ctr"/>
          <a:lstStyle/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altLang="zh-CN" sz="1300"/>
              <a:t>Click to edit Master text styles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altLang="zh-CN" sz="1300"/>
              <a:t>Second level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altLang="zh-CN" sz="1300"/>
              <a:t>Third level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altLang="zh-CN" sz="1300"/>
              <a:t>Fourth level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altLang="zh-CN" sz="1300"/>
              <a:t>Fifth level</a:t>
            </a:r>
          </a:p>
        </p:txBody>
      </p:sp>
      <p:sp>
        <p:nvSpPr>
          <p:cNvPr id="4102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9277"/>
            <a:ext cx="3076775" cy="510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7" tIns="49524" rIns="99047" bIns="49524" numCol="1" anchor="b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103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485" y="9719277"/>
            <a:ext cx="3076774" cy="510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7" tIns="49524" rIns="99047" bIns="49524" numCol="1" anchor="b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3F2DC8B-55B1-4B2B-B27E-DCF297A9A7A5}" type="slidenum">
              <a:rPr lang="en-US"/>
              <a:pPr>
                <a:defRPr/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5632811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709613" y="4924425"/>
            <a:ext cx="5683250" cy="4029075"/>
          </a:xfrm>
          <a:prstGeom prst="rect">
            <a:avLst/>
          </a:prstGeom>
        </p:spPr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5B4CD0C8-A3CD-4CFD-8809-D25539F43F69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2023/4/30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33F2DC8B-55B1-4B2B-B27E-DCF297A9A7A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654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709613" y="4924425"/>
            <a:ext cx="5683250" cy="4029075"/>
          </a:xfrm>
          <a:prstGeom prst="rect">
            <a:avLst/>
          </a:prstGeom>
        </p:spPr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5B4CD0C8-A3CD-4CFD-8809-D25539F43F69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2023/4/30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33F2DC8B-55B1-4B2B-B27E-DCF297A9A7A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309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709613" y="4924425"/>
            <a:ext cx="5683250" cy="4029075"/>
          </a:xfrm>
          <a:prstGeom prst="rect">
            <a:avLst/>
          </a:prstGeom>
        </p:spPr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5B4CD0C8-A3CD-4CFD-8809-D25539F43F69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2023/4/30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33F2DC8B-55B1-4B2B-B27E-DCF297A9A7A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165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709613" y="4924425"/>
            <a:ext cx="5683250" cy="4029075"/>
          </a:xfrm>
          <a:prstGeom prst="rect">
            <a:avLst/>
          </a:prstGeom>
        </p:spPr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5B4CD0C8-A3CD-4CFD-8809-D25539F43F69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2023/4/30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33F2DC8B-55B1-4B2B-B27E-DCF297A9A7A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024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709613" y="4924425"/>
            <a:ext cx="5683250" cy="4029075"/>
          </a:xfrm>
          <a:prstGeom prst="rect">
            <a:avLst/>
          </a:prstGeom>
        </p:spPr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5B4CD0C8-A3CD-4CFD-8809-D25539F43F69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2023/4/30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33F2DC8B-55B1-4B2B-B27E-DCF297A9A7A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340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709613" y="4924425"/>
            <a:ext cx="5683250" cy="4029075"/>
          </a:xfrm>
          <a:prstGeom prst="rect">
            <a:avLst/>
          </a:prstGeom>
        </p:spPr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5B4CD0C8-A3CD-4CFD-8809-D25539F43F69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2023/4/30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33F2DC8B-55B1-4B2B-B27E-DCF297A9A7A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356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" name="Footer Placeholder 2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幻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051104" y="645333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4C99-D93E-DC43-80AC-01A0A79049BC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8301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30909D-188B-5D47-808F-587D54D98D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1949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051104" y="645333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4C99-D93E-DC43-80AC-01A0A79049BC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5861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30909D-188B-5D47-808F-587D54D98D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87391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30909D-188B-5D47-808F-587D54D98D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16125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30909D-188B-5D47-808F-587D54D98D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6828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30909D-188B-5D47-808F-587D54D98D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363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sz="4400" b="1" kern="1200" smtClean="0">
                <a:solidFill>
                  <a:srgbClr val="FF6600"/>
                </a:solidFill>
                <a:latin typeface="Calibri" pitchFamily="34" charset="0"/>
                <a:ea typeface="宋体" pitchFamily="2" charset="-122"/>
                <a:cs typeface="+mn-cs"/>
                <a:sym typeface="Calibri" pitchFamily="34" charset="0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74C99-D93E-DC43-80AC-01A0A79049BC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319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Footer Placeholder 2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幻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051104" y="645333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4C99-D93E-DC43-80AC-01A0A79049BC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479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幻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051104" y="645333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4C99-D93E-DC43-80AC-01A0A79049BC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276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30909D-188B-5D47-808F-587D54D98D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577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30909D-188B-5D47-808F-587D54D98D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5309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30909D-188B-5D47-808F-587D54D98D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4351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30909D-188B-5D47-808F-587D54D98D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84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30909D-188B-5D47-808F-587D54D98DA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015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dirty="0">
                <a:sym typeface="Calibri" pitchFamily="34" charset="0"/>
              </a:rPr>
              <a:t>Click to edit Master title style</a:t>
            </a:r>
          </a:p>
        </p:txBody>
      </p:sp>
      <p:sp>
        <p:nvSpPr>
          <p:cNvPr id="1027" name="Text Placeholder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itchFamily="34" charset="0"/>
              </a:rPr>
              <a:t>Click to edit Master text styles</a:t>
            </a:r>
          </a:p>
          <a:p>
            <a:pPr lvl="1"/>
            <a:r>
              <a:rPr lang="zh-CN" altLang="zh-CN">
                <a:sym typeface="Calibri" pitchFamily="34" charset="0"/>
              </a:rPr>
              <a:t>Second level</a:t>
            </a:r>
          </a:p>
          <a:p>
            <a:pPr lvl="2"/>
            <a:r>
              <a:rPr lang="zh-CN" altLang="zh-CN">
                <a:sym typeface="Calibri" pitchFamily="34" charset="0"/>
              </a:rPr>
              <a:t>Third level</a:t>
            </a:r>
          </a:p>
          <a:p>
            <a:pPr lvl="3"/>
            <a:r>
              <a:rPr lang="zh-CN" altLang="zh-CN">
                <a:sym typeface="Calibri" pitchFamily="34" charset="0"/>
              </a:rPr>
              <a:t>Fourth level</a:t>
            </a:r>
          </a:p>
          <a:p>
            <a:pPr lvl="4"/>
            <a:r>
              <a:rPr lang="zh-CN" altLang="zh-CN">
                <a:sym typeface="Calibri" pitchFamily="34" charset="0"/>
              </a:rPr>
              <a:t>Fifth level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279525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051104" y="645333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4C99-D93E-DC43-80AC-01A0A79049BC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8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  <a:sym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宋体" pitchFamily="2" charset="-122"/>
          <a:sym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宋体" pitchFamily="2" charset="-122"/>
          <a:sym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宋体" pitchFamily="2" charset="-122"/>
          <a:sym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宋体" pitchFamily="2" charset="-122"/>
          <a:sym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宋体" pitchFamily="2" charset="-122"/>
          <a:sym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宋体" pitchFamily="2" charset="-122"/>
          <a:sym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宋体" pitchFamily="2" charset="-122"/>
          <a:sym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宋体" pitchFamily="2" charset="-122"/>
          <a:sym typeface="Calibri" pitchFamily="34" charset="0"/>
        </a:defRPr>
      </a:lvl9pPr>
    </p:titleStyle>
    <p:bodyStyle>
      <a:lvl1pPr marL="320675" indent="-320675" algn="l" defTabSz="0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639763" indent="-273050" algn="l" defTabSz="0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914400" indent="-228600" algn="l" defTabSz="0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371600" indent="-228600" algn="l" defTabSz="0" rtl="0" eaLnBrk="0" fontAlgn="base" hangingPunct="0">
        <a:spcBef>
          <a:spcPts val="400"/>
        </a:spcBef>
        <a:spcAft>
          <a:spcPct val="0"/>
        </a:spcAft>
        <a:buClr>
          <a:srgbClr val="1B587C"/>
        </a:buClr>
        <a:buSzPct val="75000"/>
        <a:buFont typeface="Wingdings" pitchFamily="2" charset="2"/>
        <a:buChar char="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1828800" indent="-228600" algn="l" defTabSz="0" rtl="0" eaLnBrk="0" fontAlgn="base" hangingPunct="0">
        <a:spcBef>
          <a:spcPts val="400"/>
        </a:spcBef>
        <a:spcAft>
          <a:spcPct val="0"/>
        </a:spcAft>
        <a:buClr>
          <a:srgbClr val="4E8542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286000" indent="-228600" algn="l" defTabSz="0" rtl="0" fontAlgn="base">
        <a:spcBef>
          <a:spcPts val="400"/>
        </a:spcBef>
        <a:spcAft>
          <a:spcPct val="0"/>
        </a:spcAft>
        <a:buClr>
          <a:srgbClr val="4E8542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743200" indent="-228600" algn="l" defTabSz="0" rtl="0" fontAlgn="base">
        <a:spcBef>
          <a:spcPts val="400"/>
        </a:spcBef>
        <a:spcAft>
          <a:spcPct val="0"/>
        </a:spcAft>
        <a:buClr>
          <a:srgbClr val="4E8542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200400" indent="-228600" algn="l" defTabSz="0" rtl="0" fontAlgn="base">
        <a:spcBef>
          <a:spcPts val="400"/>
        </a:spcBef>
        <a:spcAft>
          <a:spcPct val="0"/>
        </a:spcAft>
        <a:buClr>
          <a:srgbClr val="4E8542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657600" indent="-228600" algn="l" defTabSz="0" rtl="0" fontAlgn="base">
        <a:spcBef>
          <a:spcPts val="400"/>
        </a:spcBef>
        <a:spcAft>
          <a:spcPct val="0"/>
        </a:spcAft>
        <a:buClr>
          <a:srgbClr val="4E8542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幻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051104" y="645333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4C99-D93E-DC43-80AC-01A0A79049BC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38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cn.committees.comsoc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n.committees.comsoc.org/seminar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>
            <a:extLst>
              <a:ext uri="{FF2B5EF4-FFF2-40B4-BE49-F238E27FC236}">
                <a16:creationId xmlns:a16="http://schemas.microsoft.com/office/drawing/2014/main" id="{DD85DD77-1294-4FC6-8566-3FB35C0E5E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240130"/>
          </a:xfrm>
          <a:prstGeom prst="rect">
            <a:avLst/>
          </a:prstGeom>
        </p:spPr>
      </p:pic>
      <p:sp>
        <p:nvSpPr>
          <p:cNvPr id="18" name="Rectangle 9">
            <a:extLst>
              <a:ext uri="{FF2B5EF4-FFF2-40B4-BE49-F238E27FC236}">
                <a16:creationId xmlns:a16="http://schemas.microsoft.com/office/drawing/2014/main" id="{0292392C-8374-4363-9AB8-C524A925F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938" y="6053106"/>
            <a:ext cx="2249488" cy="712787"/>
          </a:xfrm>
          <a:prstGeom prst="rect">
            <a:avLst/>
          </a:prstGeom>
          <a:solidFill>
            <a:srgbClr val="9F29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9B93BB13-88E1-4F17-BE4A-C74AF3DC6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025" y="6043581"/>
            <a:ext cx="6784975" cy="712787"/>
          </a:xfrm>
          <a:prstGeom prst="rect">
            <a:avLst/>
          </a:prstGeom>
          <a:solidFill>
            <a:srgbClr val="F07F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6B72787-64D9-4914-AFF9-D83E5C1B1453}"/>
              </a:ext>
            </a:extLst>
          </p:cNvPr>
          <p:cNvSpPr txBox="1"/>
          <p:nvPr/>
        </p:nvSpPr>
        <p:spPr>
          <a:xfrm>
            <a:off x="-7938" y="2085237"/>
            <a:ext cx="91519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/>
              <a:t>TCCN Website Updates</a:t>
            </a:r>
            <a:endParaRPr lang="zh-CN" altLang="en-US" sz="4400" b="1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E124AE97-04D1-4B46-A58D-46314EEAB387}"/>
              </a:ext>
            </a:extLst>
          </p:cNvPr>
          <p:cNvSpPr txBox="1"/>
          <p:nvPr/>
        </p:nvSpPr>
        <p:spPr>
          <a:xfrm>
            <a:off x="0" y="2987491"/>
            <a:ext cx="9151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hlinkClick r:id="rId4"/>
              </a:rPr>
              <a:t>https://cn.committees.comsoc.org/</a:t>
            </a:r>
            <a:endParaRPr lang="zh-CN" altLang="en-US" sz="2800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150C555-DC45-4241-A7F2-EAA74AC8F75C}"/>
              </a:ext>
            </a:extLst>
          </p:cNvPr>
          <p:cNvSpPr txBox="1"/>
          <p:nvPr/>
        </p:nvSpPr>
        <p:spPr>
          <a:xfrm>
            <a:off x="0" y="3832598"/>
            <a:ext cx="9151938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Hongliang Zhang</a:t>
            </a:r>
          </a:p>
          <a:p>
            <a:pPr algn="ctr">
              <a:lnSpc>
                <a:spcPct val="150000"/>
              </a:lnSpc>
            </a:pPr>
            <a:r>
              <a:rPr lang="en-US" altLang="zh-CN" sz="2800" dirty="0"/>
              <a:t>Peking University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8881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C771A2D-DF61-4A19-9AE7-585A68A0B50A}"/>
              </a:ext>
            </a:extLst>
          </p:cNvPr>
          <p:cNvSpPr/>
          <p:nvPr/>
        </p:nvSpPr>
        <p:spPr>
          <a:xfrm>
            <a:off x="0" y="362584"/>
            <a:ext cx="9036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035F78"/>
                </a:solidFill>
                <a:effectLst/>
                <a:uLnTx/>
                <a:uFillTx/>
                <a:latin typeface="Bookman Old Style" panose="02050604050505020204" pitchFamily="18" charset="0"/>
                <a:ea typeface="宋体" pitchFamily="2" charset="-122"/>
                <a:cs typeface="+mn-cs"/>
              </a:rPr>
              <a:t>Between GC’22 and Now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35F78"/>
              </a:solidFill>
              <a:effectLst/>
              <a:uLnTx/>
              <a:uFillTx/>
              <a:latin typeface="Bookman Old Style" panose="02050604050505020204" pitchFamily="18" charset="0"/>
              <a:ea typeface="宋体" pitchFamily="2" charset="-122"/>
              <a:cs typeface="+mn-cs"/>
            </a:endParaRPr>
          </a:p>
        </p:txBody>
      </p:sp>
      <p:sp>
        <p:nvSpPr>
          <p:cNvPr id="28" name="灯片编号占位符 1">
            <a:extLst>
              <a:ext uri="{FF2B5EF4-FFF2-40B4-BE49-F238E27FC236}">
                <a16:creationId xmlns:a16="http://schemas.microsoft.com/office/drawing/2014/main" id="{F0461E44-BC68-4863-9A5B-87FA1A3CC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51104" y="6453336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83A74C99-D93E-DC43-80AC-01A0A79049BC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2</a:t>
            </a:fld>
            <a:endParaRPr kumimoji="1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3C5124E-7270-4935-BDDB-BF2845FEDBAB}"/>
              </a:ext>
            </a:extLst>
          </p:cNvPr>
          <p:cNvSpPr/>
          <p:nvPr/>
        </p:nvSpPr>
        <p:spPr>
          <a:xfrm>
            <a:off x="107504" y="1988840"/>
            <a:ext cx="8602163" cy="1493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dvPSTim"/>
              </a:rPr>
              <a:t>Update on Websites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dvPSTim"/>
              </a:rPr>
              <a:t>Virtual seminar announcement and content</a:t>
            </a:r>
          </a:p>
        </p:txBody>
      </p:sp>
    </p:spTree>
    <p:extLst>
      <p:ext uri="{BB962C8B-B14F-4D97-AF65-F5344CB8AC3E}">
        <p14:creationId xmlns:p14="http://schemas.microsoft.com/office/powerpoint/2010/main" val="3096130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C771A2D-DF61-4A19-9AE7-585A68A0B50A}"/>
              </a:ext>
            </a:extLst>
          </p:cNvPr>
          <p:cNvSpPr/>
          <p:nvPr/>
        </p:nvSpPr>
        <p:spPr>
          <a:xfrm>
            <a:off x="0" y="248335"/>
            <a:ext cx="86021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zh-CN" sz="4400" b="1" dirty="0">
                <a:solidFill>
                  <a:srgbClr val="035F78"/>
                </a:solidFill>
                <a:latin typeface="Bookman Old Style" panose="02050604050505020204" pitchFamily="18" charset="0"/>
              </a:rPr>
              <a:t>Updates</a:t>
            </a:r>
          </a:p>
        </p:txBody>
      </p:sp>
      <p:sp>
        <p:nvSpPr>
          <p:cNvPr id="28" name="灯片编号占位符 1">
            <a:extLst>
              <a:ext uri="{FF2B5EF4-FFF2-40B4-BE49-F238E27FC236}">
                <a16:creationId xmlns:a16="http://schemas.microsoft.com/office/drawing/2014/main" id="{F0461E44-BC68-4863-9A5B-87FA1A3CC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51104" y="6453336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83A74C99-D93E-DC43-80AC-01A0A79049BC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3</a:t>
            </a:fld>
            <a:endParaRPr kumimoji="1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F6E11F4-E5EC-44A2-928B-C714EA301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657498"/>
            <a:ext cx="5472608" cy="478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15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C771A2D-DF61-4A19-9AE7-585A68A0B50A}"/>
              </a:ext>
            </a:extLst>
          </p:cNvPr>
          <p:cNvSpPr/>
          <p:nvPr/>
        </p:nvSpPr>
        <p:spPr>
          <a:xfrm>
            <a:off x="0" y="248335"/>
            <a:ext cx="86021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zh-CN" sz="4400" b="1" dirty="0">
                <a:solidFill>
                  <a:srgbClr val="035F78"/>
                </a:solidFill>
                <a:latin typeface="Bookman Old Style" panose="02050604050505020204" pitchFamily="18" charset="0"/>
              </a:rPr>
              <a:t>Virtual Seminars</a:t>
            </a:r>
          </a:p>
        </p:txBody>
      </p:sp>
      <p:sp>
        <p:nvSpPr>
          <p:cNvPr id="28" name="灯片编号占位符 1">
            <a:extLst>
              <a:ext uri="{FF2B5EF4-FFF2-40B4-BE49-F238E27FC236}">
                <a16:creationId xmlns:a16="http://schemas.microsoft.com/office/drawing/2014/main" id="{F0461E44-BC68-4863-9A5B-87FA1A3CC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51104" y="6453336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83A74C99-D93E-DC43-80AC-01A0A79049BC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4</a:t>
            </a:fld>
            <a:endParaRPr kumimoji="1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AE4E3E5-4997-4DC6-925E-84DDA8E21BB4}"/>
              </a:ext>
            </a:extLst>
          </p:cNvPr>
          <p:cNvSpPr/>
          <p:nvPr/>
        </p:nvSpPr>
        <p:spPr>
          <a:xfrm>
            <a:off x="270917" y="1449851"/>
            <a:ext cx="8602163" cy="1682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dvPSTim"/>
              </a:rPr>
              <a:t>3 seminars conducted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AdvPSTim"/>
              </a:rPr>
              <a:t>2 of these by SIG on AI/ML Security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0066FF"/>
                </a:solidFill>
                <a:latin typeface="AdvPSTim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https://cn.committees.comsoc.org/seminars</a:t>
            </a:r>
            <a:endParaRPr lang="en-US" altLang="zh-CN" sz="2800" dirty="0">
              <a:solidFill>
                <a:srgbClr val="0066FF"/>
              </a:solidFill>
              <a:latin typeface="AdvPSTim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E816042-941F-4D19-AAAB-AF40C06A9A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810" y="3338970"/>
            <a:ext cx="7956376" cy="323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5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C771A2D-DF61-4A19-9AE7-585A68A0B50A}"/>
              </a:ext>
            </a:extLst>
          </p:cNvPr>
          <p:cNvSpPr/>
          <p:nvPr/>
        </p:nvSpPr>
        <p:spPr>
          <a:xfrm>
            <a:off x="0" y="248335"/>
            <a:ext cx="9108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zh-CN" sz="4400" b="1" dirty="0">
                <a:solidFill>
                  <a:srgbClr val="035F78"/>
                </a:solidFill>
                <a:latin typeface="Bookman Old Style" panose="02050604050505020204" pitchFamily="18" charset="0"/>
              </a:rPr>
              <a:t>TCCN’s Web Traffic Statistics</a:t>
            </a:r>
          </a:p>
        </p:txBody>
      </p:sp>
      <p:sp>
        <p:nvSpPr>
          <p:cNvPr id="28" name="灯片编号占位符 1">
            <a:extLst>
              <a:ext uri="{FF2B5EF4-FFF2-40B4-BE49-F238E27FC236}">
                <a16:creationId xmlns:a16="http://schemas.microsoft.com/office/drawing/2014/main" id="{F0461E44-BC68-4863-9A5B-87FA1A3CC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51104" y="6453336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83A74C99-D93E-DC43-80AC-01A0A79049BC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5</a:t>
            </a:fld>
            <a:endParaRPr kumimoji="1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AE4E3E5-4997-4DC6-925E-84DDA8E21BB4}"/>
              </a:ext>
            </a:extLst>
          </p:cNvPr>
          <p:cNvSpPr/>
          <p:nvPr/>
        </p:nvSpPr>
        <p:spPr>
          <a:xfrm>
            <a:off x="270918" y="5849195"/>
            <a:ext cx="86021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AdvPSTim"/>
              </a:rPr>
              <a:t>Online seminars attract a lot of interest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AdvPSTim"/>
              </a:rPr>
              <a:t>Mailing list and membership</a:t>
            </a:r>
            <a:endParaRPr lang="en-US" altLang="zh-CN" sz="2400" dirty="0">
              <a:latin typeface="AdvPSTim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7E97416-57D2-42A5-9E77-BCB94F9F51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39" y="1619879"/>
            <a:ext cx="7256884" cy="424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23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C771A2D-DF61-4A19-9AE7-585A68A0B50A}"/>
              </a:ext>
            </a:extLst>
          </p:cNvPr>
          <p:cNvSpPr/>
          <p:nvPr/>
        </p:nvSpPr>
        <p:spPr>
          <a:xfrm>
            <a:off x="0" y="188640"/>
            <a:ext cx="86021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zh-CN" sz="4400" b="1" dirty="0">
                <a:solidFill>
                  <a:srgbClr val="035F78"/>
                </a:solidFill>
                <a:latin typeface="Bookman Old Style" panose="02050604050505020204" pitchFamily="18" charset="0"/>
              </a:rPr>
              <a:t>Open to New Content</a:t>
            </a:r>
          </a:p>
        </p:txBody>
      </p:sp>
      <p:sp>
        <p:nvSpPr>
          <p:cNvPr id="28" name="灯片编号占位符 1">
            <a:extLst>
              <a:ext uri="{FF2B5EF4-FFF2-40B4-BE49-F238E27FC236}">
                <a16:creationId xmlns:a16="http://schemas.microsoft.com/office/drawing/2014/main" id="{F0461E44-BC68-4863-9A5B-87FA1A3CC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51104" y="6453336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83A74C99-D93E-DC43-80AC-01A0A79049BC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6</a:t>
            </a:fld>
            <a:endParaRPr kumimoji="1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AE4E3E5-4997-4DC6-925E-84DDA8E21BB4}"/>
              </a:ext>
            </a:extLst>
          </p:cNvPr>
          <p:cNvSpPr/>
          <p:nvPr/>
        </p:nvSpPr>
        <p:spPr>
          <a:xfrm>
            <a:off x="179512" y="1700808"/>
            <a:ext cx="8602163" cy="1825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dvPSTim"/>
              </a:rPr>
              <a:t>CFPs, white papers, articles, and ideas that fall within the scope TCCN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AdvPSTim"/>
              </a:rPr>
              <a:t>Invite to use this as a platform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51CFB38-3D0D-41B4-A0AB-68882E648387}"/>
              </a:ext>
            </a:extLst>
          </p:cNvPr>
          <p:cNvSpPr/>
          <p:nvPr/>
        </p:nvSpPr>
        <p:spPr>
          <a:xfrm>
            <a:off x="179511" y="4005064"/>
            <a:ext cx="8602163" cy="643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200" dirty="0">
                <a:latin typeface="AdvPSTim"/>
              </a:rPr>
              <a:t>Please contact me by</a:t>
            </a:r>
            <a:r>
              <a:rPr lang="en-US" altLang="zh-CN" sz="2800" dirty="0">
                <a:latin typeface="AdvPSTim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dvPSTim"/>
              </a:rPr>
              <a:t>hongliang.zhang@pku.edu.cn</a:t>
            </a:r>
            <a:endParaRPr lang="en-US" altLang="zh-CN" sz="3200" dirty="0">
              <a:solidFill>
                <a:srgbClr val="FF0000"/>
              </a:solidFill>
              <a:latin typeface="AdvPSTim"/>
            </a:endParaRPr>
          </a:p>
        </p:txBody>
      </p:sp>
    </p:spTree>
    <p:extLst>
      <p:ext uri="{BB962C8B-B14F-4D97-AF65-F5344CB8AC3E}">
        <p14:creationId xmlns:p14="http://schemas.microsoft.com/office/powerpoint/2010/main" val="3841612828"/>
      </p:ext>
    </p:extLst>
  </p:cSld>
  <p:clrMapOvr>
    <a:masterClrMapping/>
  </p:clrMapOvr>
</p:sld>
</file>

<file path=ppt/theme/theme1.xml><?xml version="1.0" encoding="utf-8"?>
<a:theme xmlns:a="http://schemas.openxmlformats.org/drawingml/2006/main" name="Median">
  <a:themeElements>
    <a:clrScheme name="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Median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31515</TotalTime>
  <Pages>0</Pages>
  <Words>127</Words>
  <Characters>0</Characters>
  <Application>Microsoft Office PowerPoint</Application>
  <DocSecurity>0</DocSecurity>
  <PresentationFormat>全屏显示(4:3)</PresentationFormat>
  <Lines>0</Lines>
  <Paragraphs>36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AdvPSTim</vt:lpstr>
      <vt:lpstr>DengXian</vt:lpstr>
      <vt:lpstr>DengXian Light</vt:lpstr>
      <vt:lpstr>Arial</vt:lpstr>
      <vt:lpstr>Bookman Old Style</vt:lpstr>
      <vt:lpstr>Calibri</vt:lpstr>
      <vt:lpstr>Wingdings</vt:lpstr>
      <vt:lpstr>Wingdings 2</vt:lpstr>
      <vt:lpstr>Median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The University of Texas at Austin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Engineered World:  Exploring Innovative Products  Dr. Kristin Wood Cullen Trust Endowed Professor in Engineering &amp; University Distinguished Teaching Professor Cockrell School of Engineering The University of Texas</dc:title>
  <dc:creator>Christina White</dc:creator>
  <cp:lastModifiedBy>Hongliang Zhang</cp:lastModifiedBy>
  <cp:revision>2499</cp:revision>
  <cp:lastPrinted>2016-01-29T09:23:33Z</cp:lastPrinted>
  <dcterms:created xsi:type="dcterms:W3CDTF">2011-03-16T23:16:00Z</dcterms:created>
  <dcterms:modified xsi:type="dcterms:W3CDTF">2023-04-30T15:48:15Z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2052-9.1.0.4993</vt:lpwstr>
  </property>
</Properties>
</file>