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364" r:id="rId3"/>
    <p:sldId id="372" r:id="rId4"/>
    <p:sldId id="298" r:id="rId5"/>
    <p:sldId id="380" r:id="rId6"/>
    <p:sldId id="377" r:id="rId7"/>
    <p:sldId id="382" r:id="rId8"/>
    <p:sldId id="321" r:id="rId9"/>
    <p:sldId id="329" r:id="rId10"/>
    <p:sldId id="378" r:id="rId11"/>
    <p:sldId id="379" r:id="rId12"/>
    <p:sldId id="383" r:id="rId13"/>
    <p:sldId id="376" r:id="rId14"/>
    <p:sldId id="375" r:id="rId15"/>
    <p:sldId id="374" r:id="rId16"/>
    <p:sldId id="368" r:id="rId17"/>
    <p:sldId id="367" r:id="rId18"/>
    <p:sldId id="388" r:id="rId19"/>
    <p:sldId id="389" r:id="rId20"/>
    <p:sldId id="390" r:id="rId21"/>
    <p:sldId id="386" r:id="rId22"/>
    <p:sldId id="363" r:id="rId23"/>
    <p:sldId id="391"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0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835"/>
    <a:srgbClr val="84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6" autoAdjust="0"/>
    <p:restoredTop sz="94648" autoAdjust="0"/>
  </p:normalViewPr>
  <p:slideViewPr>
    <p:cSldViewPr>
      <p:cViewPr varScale="1">
        <p:scale>
          <a:sx n="112" d="100"/>
          <a:sy n="112" d="100"/>
        </p:scale>
        <p:origin x="920" y="192"/>
      </p:cViewPr>
      <p:guideLst>
        <p:guide orient="horz" pos="90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5CC1A-6621-41B0-8523-7DEB6371BDFB}" type="datetimeFigureOut">
              <a:rPr lang="en-GB" smtClean="0"/>
              <a:pPr/>
              <a:t>01/05/2023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5ADBC-C71E-4BA3-91D7-8C112150F618}" type="slidenum">
              <a:rPr lang="en-GB" smtClean="0"/>
              <a:pPr/>
              <a:t>‹#›</a:t>
            </a:fld>
            <a:endParaRPr lang="en-GB"/>
          </a:p>
        </p:txBody>
      </p:sp>
    </p:spTree>
    <p:extLst>
      <p:ext uri="{BB962C8B-B14F-4D97-AF65-F5344CB8AC3E}">
        <p14:creationId xmlns:p14="http://schemas.microsoft.com/office/powerpoint/2010/main" val="242260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p>
            <a:r>
              <a:rPr lang="en-GB"/>
              <a:t>Communications Research at the University of York</a:t>
            </a:r>
          </a:p>
        </p:txBody>
      </p:sp>
      <p:sp>
        <p:nvSpPr>
          <p:cNvPr id="25603" name="Rectangle 3"/>
          <p:cNvSpPr>
            <a:spLocks noGrp="1" noChangeArrowheads="1"/>
          </p:cNvSpPr>
          <p:nvPr>
            <p:ph type="dt" sz="quarter" idx="1"/>
          </p:nvPr>
        </p:nvSpPr>
        <p:spPr>
          <a:noFill/>
        </p:spPr>
        <p:txBody>
          <a:bodyPr/>
          <a:lstStyle/>
          <a:p>
            <a:endParaRPr lang="en-US"/>
          </a:p>
        </p:txBody>
      </p:sp>
      <p:sp>
        <p:nvSpPr>
          <p:cNvPr id="25604" name="Rectangle 7"/>
          <p:cNvSpPr>
            <a:spLocks noGrp="1" noChangeArrowheads="1"/>
          </p:cNvSpPr>
          <p:nvPr>
            <p:ph type="sldNum" sz="quarter" idx="5"/>
          </p:nvPr>
        </p:nvSpPr>
        <p:spPr>
          <a:noFill/>
        </p:spPr>
        <p:txBody>
          <a:bodyPr/>
          <a:lstStyle/>
          <a:p>
            <a:fld id="{047D97C8-CD32-4BAE-9E3B-B9C50A0C738E}" type="slidenum">
              <a:rPr lang="en-GB" smtClean="0"/>
              <a:pPr/>
              <a:t>1</a:t>
            </a:fld>
            <a:endParaRPr lang="en-GB"/>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3FB8A19-BA53-4B56-A751-CD380AD4BBB8}" type="slidenum">
              <a:rPr lang="en-GB"/>
              <a:pPr/>
              <a:t>‹#›</a:t>
            </a:fld>
            <a:endParaRPr lang="en-GB"/>
          </a:p>
        </p:txBody>
      </p:sp>
      <p:sp>
        <p:nvSpPr>
          <p:cNvPr id="7" name="Rectangle 6"/>
          <p:cNvSpPr/>
          <p:nvPr userDrawn="1"/>
        </p:nvSpPr>
        <p:spPr>
          <a:xfrm>
            <a:off x="74848" y="6301156"/>
            <a:ext cx="28409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694553A-7EB6-4D3D-9F2D-C475D0B57909}"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5888"/>
            <a:ext cx="2058988" cy="6038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29325" cy="6038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E18228D-B1EA-40D1-A3DF-CBAF62D5D09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lumMod val="65000"/>
                    <a:lumOff val="3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5C1BEE7-D5CE-4309-83B8-2CB42066FC89}"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ABDA996-A419-4A4F-BF42-69AF851B534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0F61F16-B10D-49A8-8525-19D3425DF17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7173A2C-2043-47A4-A5DE-C84148CE111E}"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B43AC01-D54A-4A35-8398-029234B33571}"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9951724-6079-4D23-B143-F777015CDFBA}"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A8F0742-8DF0-46B8-84A5-AA1A4DFBA3C4}"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B871D1D-2589-4716-B644-69BD1D01A1A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5364088" y="6453336"/>
            <a:ext cx="331236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69428" y="75068"/>
            <a:ext cx="5554663" cy="1143000"/>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323528" y="1628775"/>
            <a:ext cx="8568952" cy="4525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3635896" y="6237312"/>
            <a:ext cx="693440"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400">
                <a:solidFill>
                  <a:srgbClr val="848383"/>
                </a:solidFill>
                <a:latin typeface="+mn-lt"/>
              </a:defRPr>
            </a:lvl1pPr>
          </a:lstStyle>
          <a:p>
            <a:endParaRPr lang="en-GB" dirty="0"/>
          </a:p>
        </p:txBody>
      </p:sp>
      <p:sp>
        <p:nvSpPr>
          <p:cNvPr id="1029" name="Rectangle 5"/>
          <p:cNvSpPr>
            <a:spLocks noGrp="1" noChangeArrowheads="1"/>
          </p:cNvSpPr>
          <p:nvPr>
            <p:ph type="ftr" sz="quarter" idx="3"/>
          </p:nvPr>
        </p:nvSpPr>
        <p:spPr bwMode="auto">
          <a:xfrm>
            <a:off x="4427984" y="6237312"/>
            <a:ext cx="2895600"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ctr">
              <a:defRPr sz="1400">
                <a:solidFill>
                  <a:srgbClr val="848383"/>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7380312" y="6237312"/>
            <a:ext cx="1656283" cy="4762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400">
                <a:solidFill>
                  <a:srgbClr val="848383"/>
                </a:solidFill>
                <a:latin typeface="+mn-lt"/>
              </a:defRPr>
            </a:lvl1pPr>
          </a:lstStyle>
          <a:p>
            <a:fld id="{516EBC7C-6B89-44C9-8922-17275897AA65}" type="slidenum">
              <a:rPr lang="en-GB"/>
              <a:pPr/>
              <a:t>‹#›</a:t>
            </a:fld>
            <a:endParaRPr lang="en-GB" dirty="0"/>
          </a:p>
        </p:txBody>
      </p:sp>
      <p:sp>
        <p:nvSpPr>
          <p:cNvPr id="9" name="Rectangle 8"/>
          <p:cNvSpPr/>
          <p:nvPr userDrawn="1"/>
        </p:nvSpPr>
        <p:spPr>
          <a:xfrm>
            <a:off x="179512" y="6412832"/>
            <a:ext cx="436338" cy="338554"/>
          </a:xfrm>
          <a:prstGeom prst="rect">
            <a:avLst/>
          </a:prstGeom>
        </p:spPr>
        <p:txBody>
          <a:bodyPr wrap="none">
            <a:spAutoFit/>
          </a:bodyPr>
          <a:lstStyle/>
          <a:p>
            <a:fld id="{516EBC7C-6B89-44C9-8922-17275897AA65}" type="slidenum">
              <a:rPr kumimoji="0" lang="en-GB" sz="1600" b="0" i="0" u="none" strike="noStrike" kern="1200" cap="none" spc="0" normalizeH="0" baseline="0" noProof="0" smtClean="0">
                <a:ln>
                  <a:noFill/>
                </a:ln>
                <a:solidFill>
                  <a:schemeClr val="bg2"/>
                </a:solidFill>
                <a:effectLst/>
                <a:uLnTx/>
                <a:uFillTx/>
                <a:latin typeface="Arial" charset="0"/>
                <a:ea typeface="+mn-ea"/>
                <a:cs typeface="Arial" charset="0"/>
              </a:rPr>
              <a:pPr/>
              <a:t>‹#›</a:t>
            </a:fld>
            <a:endParaRPr lang="en-GB" sz="9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venir LT Std 35 Light" pitchFamily="34" charset="0"/>
          <a:cs typeface="Arial" charset="0"/>
        </a:defRPr>
      </a:lvl2pPr>
      <a:lvl3pPr algn="l" rtl="0" eaLnBrk="1" fontAlgn="base" hangingPunct="1">
        <a:spcBef>
          <a:spcPct val="0"/>
        </a:spcBef>
        <a:spcAft>
          <a:spcPct val="0"/>
        </a:spcAft>
        <a:defRPr sz="2400">
          <a:solidFill>
            <a:schemeClr val="bg1"/>
          </a:solidFill>
          <a:latin typeface="Avenir LT Std 35 Light" pitchFamily="34" charset="0"/>
          <a:cs typeface="Arial" charset="0"/>
        </a:defRPr>
      </a:lvl3pPr>
      <a:lvl4pPr algn="l" rtl="0" eaLnBrk="1" fontAlgn="base" hangingPunct="1">
        <a:spcBef>
          <a:spcPct val="0"/>
        </a:spcBef>
        <a:spcAft>
          <a:spcPct val="0"/>
        </a:spcAft>
        <a:defRPr sz="2400">
          <a:solidFill>
            <a:schemeClr val="bg1"/>
          </a:solidFill>
          <a:latin typeface="Avenir LT Std 35 Light" pitchFamily="34" charset="0"/>
          <a:cs typeface="Arial" charset="0"/>
        </a:defRPr>
      </a:lvl4pPr>
      <a:lvl5pPr algn="l" rtl="0" eaLnBrk="1" fontAlgn="base" hangingPunct="1">
        <a:spcBef>
          <a:spcPct val="0"/>
        </a:spcBef>
        <a:spcAft>
          <a:spcPct val="0"/>
        </a:spcAft>
        <a:defRPr sz="2400">
          <a:solidFill>
            <a:schemeClr val="bg1"/>
          </a:solidFill>
          <a:latin typeface="Avenir LT Std 35 Light" pitchFamily="34" charset="0"/>
          <a:cs typeface="Arial" charset="0"/>
        </a:defRPr>
      </a:lvl5pPr>
      <a:lvl6pPr marL="457200" algn="l" rtl="0" eaLnBrk="1" fontAlgn="base" hangingPunct="1">
        <a:spcBef>
          <a:spcPct val="0"/>
        </a:spcBef>
        <a:spcAft>
          <a:spcPct val="0"/>
        </a:spcAft>
        <a:defRPr sz="2400">
          <a:solidFill>
            <a:schemeClr val="bg1"/>
          </a:solidFill>
          <a:latin typeface="Avenir LT Std 35 Light" pitchFamily="34" charset="0"/>
          <a:cs typeface="Arial" charset="0"/>
        </a:defRPr>
      </a:lvl6pPr>
      <a:lvl7pPr marL="914400" algn="l" rtl="0" eaLnBrk="1" fontAlgn="base" hangingPunct="1">
        <a:spcBef>
          <a:spcPct val="0"/>
        </a:spcBef>
        <a:spcAft>
          <a:spcPct val="0"/>
        </a:spcAft>
        <a:defRPr sz="2400">
          <a:solidFill>
            <a:schemeClr val="bg1"/>
          </a:solidFill>
          <a:latin typeface="Avenir LT Std 35 Light" pitchFamily="34" charset="0"/>
          <a:cs typeface="Arial" charset="0"/>
        </a:defRPr>
      </a:lvl7pPr>
      <a:lvl8pPr marL="1371600" algn="l" rtl="0" eaLnBrk="1" fontAlgn="base" hangingPunct="1">
        <a:spcBef>
          <a:spcPct val="0"/>
        </a:spcBef>
        <a:spcAft>
          <a:spcPct val="0"/>
        </a:spcAft>
        <a:defRPr sz="2400">
          <a:solidFill>
            <a:schemeClr val="bg1"/>
          </a:solidFill>
          <a:latin typeface="Avenir LT Std 35 Light" pitchFamily="34" charset="0"/>
          <a:cs typeface="Arial" charset="0"/>
        </a:defRPr>
      </a:lvl8pPr>
      <a:lvl9pPr marL="1828800" algn="l" rtl="0" eaLnBrk="1" fontAlgn="base" hangingPunct="1">
        <a:spcBef>
          <a:spcPct val="0"/>
        </a:spcBef>
        <a:spcAft>
          <a:spcPct val="0"/>
        </a:spcAft>
        <a:defRPr sz="2400">
          <a:solidFill>
            <a:schemeClr val="bg1"/>
          </a:solidFill>
          <a:latin typeface="Avenir LT Std 35 Light" pitchFamily="34" charset="0"/>
          <a:cs typeface="Arial" charset="0"/>
        </a:defRPr>
      </a:lvl9pPr>
    </p:titleStyle>
    <p:bodyStyle>
      <a:lvl1pPr marL="342900" indent="-342900" algn="l" rtl="0" eaLnBrk="1" fontAlgn="base" hangingPunct="1">
        <a:spcBef>
          <a:spcPct val="20000"/>
        </a:spcBef>
        <a:spcAft>
          <a:spcPct val="0"/>
        </a:spcAft>
        <a:buChar char="•"/>
        <a:defRPr sz="2400" b="1">
          <a:solidFill>
            <a:srgbClr val="B3B835"/>
          </a:solidFill>
          <a:latin typeface="+mn-lt"/>
          <a:ea typeface="+mn-ea"/>
          <a:cs typeface="+mn-cs"/>
        </a:defRPr>
      </a:lvl1pPr>
      <a:lvl2pPr marL="742950" indent="-285750" algn="l" rtl="0" eaLnBrk="1" fontAlgn="base" hangingPunct="1">
        <a:spcBef>
          <a:spcPct val="20000"/>
        </a:spcBef>
        <a:spcAft>
          <a:spcPct val="0"/>
        </a:spcAft>
        <a:buChar char="–"/>
        <a:defRPr sz="2200">
          <a:solidFill>
            <a:srgbClr val="848383"/>
          </a:solidFill>
          <a:latin typeface="+mn-lt"/>
          <a:cs typeface="+mn-cs"/>
        </a:defRPr>
      </a:lvl2pPr>
      <a:lvl3pPr marL="1143000" indent="-228600" algn="l" rtl="0" eaLnBrk="1" fontAlgn="base" hangingPunct="1">
        <a:spcBef>
          <a:spcPct val="20000"/>
        </a:spcBef>
        <a:spcAft>
          <a:spcPct val="0"/>
        </a:spcAft>
        <a:buChar char="•"/>
        <a:defRPr sz="2000">
          <a:solidFill>
            <a:srgbClr val="848383"/>
          </a:solidFill>
          <a:latin typeface="+mn-lt"/>
          <a:cs typeface="+mn-cs"/>
        </a:defRPr>
      </a:lvl3pPr>
      <a:lvl4pPr marL="1600200" indent="-228600" algn="l" rtl="0" eaLnBrk="1" fontAlgn="base" hangingPunct="1">
        <a:spcBef>
          <a:spcPct val="20000"/>
        </a:spcBef>
        <a:spcAft>
          <a:spcPct val="0"/>
        </a:spcAft>
        <a:buChar char="–"/>
        <a:defRPr>
          <a:solidFill>
            <a:srgbClr val="848383"/>
          </a:solidFill>
          <a:latin typeface="+mn-lt"/>
          <a:cs typeface="+mn-cs"/>
        </a:defRPr>
      </a:lvl4pPr>
      <a:lvl5pPr marL="2057400" indent="-228600" algn="l" rtl="0" eaLnBrk="1" fontAlgn="base" hangingPunct="1">
        <a:spcBef>
          <a:spcPct val="20000"/>
        </a:spcBef>
        <a:spcAft>
          <a:spcPct val="0"/>
        </a:spcAft>
        <a:buChar char="»"/>
        <a:defRPr sz="1600">
          <a:solidFill>
            <a:srgbClr val="848383"/>
          </a:solidFill>
          <a:latin typeface="+mn-lt"/>
          <a:cs typeface="+mn-cs"/>
        </a:defRPr>
      </a:lvl5pPr>
      <a:lvl6pPr marL="2514600" indent="-228600" algn="l" rtl="0" eaLnBrk="1" fontAlgn="base" hangingPunct="1">
        <a:spcBef>
          <a:spcPct val="20000"/>
        </a:spcBef>
        <a:spcAft>
          <a:spcPct val="0"/>
        </a:spcAft>
        <a:buChar char="»"/>
        <a:defRPr sz="1600">
          <a:solidFill>
            <a:srgbClr val="848383"/>
          </a:solidFill>
          <a:latin typeface="+mn-lt"/>
          <a:cs typeface="+mn-cs"/>
        </a:defRPr>
      </a:lvl6pPr>
      <a:lvl7pPr marL="2971800" indent="-228600" algn="l" rtl="0" eaLnBrk="1" fontAlgn="base" hangingPunct="1">
        <a:spcBef>
          <a:spcPct val="20000"/>
        </a:spcBef>
        <a:spcAft>
          <a:spcPct val="0"/>
        </a:spcAft>
        <a:buChar char="»"/>
        <a:defRPr sz="1600">
          <a:solidFill>
            <a:srgbClr val="848383"/>
          </a:solidFill>
          <a:latin typeface="+mn-lt"/>
          <a:cs typeface="+mn-cs"/>
        </a:defRPr>
      </a:lvl7pPr>
      <a:lvl8pPr marL="3429000" indent="-228600" algn="l" rtl="0" eaLnBrk="1" fontAlgn="base" hangingPunct="1">
        <a:spcBef>
          <a:spcPct val="20000"/>
        </a:spcBef>
        <a:spcAft>
          <a:spcPct val="0"/>
        </a:spcAft>
        <a:buChar char="»"/>
        <a:defRPr sz="1600">
          <a:solidFill>
            <a:srgbClr val="848383"/>
          </a:solidFill>
          <a:latin typeface="+mn-lt"/>
          <a:cs typeface="+mn-cs"/>
        </a:defRPr>
      </a:lvl8pPr>
      <a:lvl9pPr marL="3886200" indent="-228600" algn="l" rtl="0" eaLnBrk="1" fontAlgn="base" hangingPunct="1">
        <a:spcBef>
          <a:spcPct val="20000"/>
        </a:spcBef>
        <a:spcAft>
          <a:spcPct val="0"/>
        </a:spcAft>
        <a:buChar char="»"/>
        <a:defRPr sz="1600">
          <a:solidFill>
            <a:srgbClr val="84838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n.committees.comsoc.org/award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ommunity.comso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n.committees.comsoc.org/special-interest-groups-sigs/application-for-special-interest-group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64849" y="2089770"/>
            <a:ext cx="8483616" cy="1470025"/>
          </a:xfrm>
          <a:noFill/>
        </p:spPr>
        <p:txBody>
          <a:bodyPr anchor="ctr"/>
          <a:lstStyle/>
          <a:p>
            <a:pPr algn="ctr">
              <a:lnSpc>
                <a:spcPct val="120000"/>
              </a:lnSpc>
            </a:pPr>
            <a:r>
              <a:rPr lang="en-GB" sz="2800" dirty="0">
                <a:solidFill>
                  <a:schemeClr val="accent1">
                    <a:lumMod val="25000"/>
                  </a:schemeClr>
                </a:solidFill>
                <a:latin typeface="Arial Unicode MS" panose="020B0604020202020204" pitchFamily="34" charset="-122"/>
                <a:cs typeface="Times New Roman" panose="02020603050405020304" pitchFamily="18" charset="0"/>
              </a:rPr>
              <a:t>IEEE ComSoc Technical Committee </a:t>
            </a:r>
            <a:br>
              <a:rPr lang="en-GB" sz="2800" dirty="0">
                <a:solidFill>
                  <a:schemeClr val="accent1">
                    <a:lumMod val="25000"/>
                  </a:schemeClr>
                </a:solidFill>
                <a:latin typeface="Arial Unicode MS" panose="020B0604020202020204" pitchFamily="34" charset="-122"/>
                <a:cs typeface="Times New Roman" panose="02020603050405020304" pitchFamily="18" charset="0"/>
              </a:rPr>
            </a:br>
            <a:r>
              <a:rPr lang="en-GB" sz="2800" dirty="0">
                <a:solidFill>
                  <a:schemeClr val="accent1">
                    <a:lumMod val="25000"/>
                  </a:schemeClr>
                </a:solidFill>
                <a:latin typeface="Arial Unicode MS" panose="020B0604020202020204" pitchFamily="34" charset="-122"/>
                <a:cs typeface="Times New Roman" panose="02020603050405020304" pitchFamily="18" charset="0"/>
              </a:rPr>
              <a:t>on Cognitive Networks (TCCN)</a:t>
            </a:r>
            <a:br>
              <a:rPr lang="en-GB" sz="2800" dirty="0">
                <a:solidFill>
                  <a:schemeClr val="accent1">
                    <a:lumMod val="25000"/>
                  </a:schemeClr>
                </a:solidFill>
                <a:latin typeface="Arial Unicode MS" panose="020B0604020202020204" pitchFamily="34" charset="-122"/>
                <a:cs typeface="Times New Roman" panose="02020603050405020304" pitchFamily="18" charset="0"/>
              </a:rPr>
            </a:br>
            <a:endParaRPr lang="en-US" sz="2000" i="1" dirty="0">
              <a:solidFill>
                <a:schemeClr val="accent1">
                  <a:lumMod val="25000"/>
                </a:schemeClr>
              </a:solidFill>
              <a:latin typeface="Arial Unicode MS" panose="020B0604020202020204" pitchFamily="34" charset="-122"/>
              <a:cs typeface="Times New Roman" panose="02020603050405020304" pitchFamily="18" charset="0"/>
            </a:endParaRPr>
          </a:p>
        </p:txBody>
      </p:sp>
      <p:sp>
        <p:nvSpPr>
          <p:cNvPr id="7" name="Rectangle 3">
            <a:extLst>
              <a:ext uri="{FF2B5EF4-FFF2-40B4-BE49-F238E27FC236}">
                <a16:creationId xmlns:a16="http://schemas.microsoft.com/office/drawing/2014/main" id="{14FA7E7E-782D-F840-83DE-D21345B7E160}"/>
              </a:ext>
            </a:extLst>
          </p:cNvPr>
          <p:cNvSpPr>
            <a:spLocks noGrp="1" noChangeArrowheads="1"/>
          </p:cNvSpPr>
          <p:nvPr>
            <p:ph type="subTitle" idx="1"/>
          </p:nvPr>
        </p:nvSpPr>
        <p:spPr>
          <a:xfrm>
            <a:off x="0" y="3789040"/>
            <a:ext cx="9144000" cy="2256656"/>
          </a:xfrm>
        </p:spPr>
        <p:txBody>
          <a:bodyPr/>
          <a:lstStyle/>
          <a:p>
            <a:pPr>
              <a:lnSpc>
                <a:spcPct val="120000"/>
              </a:lnSpc>
              <a:spcBef>
                <a:spcPct val="0"/>
              </a:spcBef>
            </a:pPr>
            <a:endParaRPr lang="en-US" dirty="0">
              <a:solidFill>
                <a:schemeClr val="tx2"/>
              </a:solidFill>
              <a:latin typeface="Times New Roman" panose="02020603050405020304" pitchFamily="18" charset="0"/>
              <a:cs typeface="Times New Roman" panose="02020603050405020304" pitchFamily="18" charset="0"/>
            </a:endParaRPr>
          </a:p>
          <a:p>
            <a:pPr>
              <a:lnSpc>
                <a:spcPct val="120000"/>
              </a:lnSpc>
              <a:spcBef>
                <a:spcPct val="0"/>
              </a:spcBef>
            </a:pPr>
            <a:r>
              <a:rPr lang="en-US" dirty="0">
                <a:solidFill>
                  <a:schemeClr val="tx2"/>
                </a:solidFill>
                <a:latin typeface="Times New Roman" panose="02020603050405020304" pitchFamily="18" charset="0"/>
                <a:cs typeface="Times New Roman" panose="02020603050405020304" pitchFamily="18" charset="0"/>
              </a:rPr>
              <a:t>Chair: </a:t>
            </a:r>
            <a:r>
              <a:rPr lang="en-US" dirty="0" err="1">
                <a:solidFill>
                  <a:schemeClr val="tx2"/>
                </a:solidFill>
                <a:latin typeface="Times New Roman" panose="02020603050405020304" pitchFamily="18" charset="0"/>
                <a:cs typeface="Times New Roman" panose="02020603050405020304" pitchFamily="18" charset="0"/>
              </a:rPr>
              <a:t>S</a:t>
            </a:r>
            <a:r>
              <a:rPr lang="en-US" altLang="zh-CN" dirty="0" err="1">
                <a:solidFill>
                  <a:schemeClr val="tx2"/>
                </a:solidFill>
                <a:latin typeface="Times New Roman" panose="02020603050405020304" pitchFamily="18" charset="0"/>
                <a:cs typeface="Times New Roman" panose="02020603050405020304" pitchFamily="18" charset="0"/>
              </a:rPr>
              <a:t>hiwen</a:t>
            </a:r>
            <a:r>
              <a:rPr lang="en-US" altLang="zh-CN" dirty="0">
                <a:solidFill>
                  <a:schemeClr val="tx2"/>
                </a:solidFill>
                <a:latin typeface="Times New Roman" panose="02020603050405020304" pitchFamily="18" charset="0"/>
                <a:cs typeface="Times New Roman" panose="02020603050405020304" pitchFamily="18" charset="0"/>
              </a:rPr>
              <a:t> Mao</a:t>
            </a:r>
            <a:endParaRPr lang="en-US" dirty="0">
              <a:solidFill>
                <a:schemeClr val="tx2"/>
              </a:solidFill>
              <a:latin typeface="Times New Roman" panose="02020603050405020304" pitchFamily="18" charset="0"/>
              <a:cs typeface="Times New Roman" panose="02020603050405020304" pitchFamily="18" charset="0"/>
            </a:endParaRPr>
          </a:p>
          <a:p>
            <a:pPr>
              <a:lnSpc>
                <a:spcPct val="120000"/>
              </a:lnSpc>
              <a:spcBef>
                <a:spcPct val="0"/>
              </a:spcBef>
            </a:pPr>
            <a:r>
              <a:rPr lang="en-US" sz="1600" u="sng" dirty="0">
                <a:solidFill>
                  <a:srgbClr val="0070C0"/>
                </a:solidFill>
                <a:latin typeface="Times New Roman" panose="02020603050405020304" pitchFamily="18" charset="0"/>
                <a:cs typeface="Times New Roman" panose="02020603050405020304" pitchFamily="18" charset="0"/>
              </a:rPr>
              <a:t>szm0001@auburn.edu </a:t>
            </a:r>
          </a:p>
          <a:p>
            <a:pPr>
              <a:lnSpc>
                <a:spcPct val="120000"/>
              </a:lnSpc>
              <a:spcBef>
                <a:spcPct val="0"/>
              </a:spcBef>
            </a:pPr>
            <a:endParaRPr lang="en-US" sz="1600" dirty="0">
              <a:solidFill>
                <a:schemeClr val="tx2"/>
              </a:solidFill>
              <a:latin typeface="Times New Roman" panose="02020603050405020304" pitchFamily="18" charset="0"/>
              <a:cs typeface="Times New Roman" panose="02020603050405020304" pitchFamily="18" charset="0"/>
            </a:endParaRPr>
          </a:p>
          <a:p>
            <a:pPr>
              <a:lnSpc>
                <a:spcPct val="120000"/>
              </a:lnSpc>
              <a:spcBef>
                <a:spcPct val="0"/>
              </a:spcBef>
            </a:pPr>
            <a:r>
              <a:rPr lang="en-US" sz="2000" dirty="0">
                <a:solidFill>
                  <a:schemeClr val="tx2"/>
                </a:solidFill>
                <a:latin typeface="Times New Roman" panose="02020603050405020304" pitchFamily="18" charset="0"/>
                <a:cs typeface="Times New Roman" panose="02020603050405020304" pitchFamily="18" charset="0"/>
              </a:rPr>
              <a:t>Auburn University, Auburn, AL, USA</a:t>
            </a:r>
            <a:endParaRPr lang="en-US" altLang="zh-CN" sz="2000" dirty="0">
              <a:solidFill>
                <a:schemeClr val="tx2"/>
              </a:solidFill>
              <a:latin typeface="Times New Roman" panose="02020603050405020304" pitchFamily="18" charset="0"/>
              <a:cs typeface="Times New Roman" panose="02020603050405020304" pitchFamily="18" charset="0"/>
            </a:endParaRPr>
          </a:p>
          <a:p>
            <a:pPr eaLnBrk="1" hangingPunct="1">
              <a:lnSpc>
                <a:spcPct val="120000"/>
              </a:lnSpc>
              <a:spcBef>
                <a:spcPct val="0"/>
              </a:spcBef>
            </a:pPr>
            <a:endParaRPr lang="en-US" sz="2000" dirty="0">
              <a:solidFill>
                <a:schemeClr val="tx2"/>
              </a:solidFill>
            </a:endParaRPr>
          </a:p>
          <a:p>
            <a:pPr>
              <a:lnSpc>
                <a:spcPct val="120000"/>
              </a:lnSpc>
              <a:spcBef>
                <a:spcPct val="0"/>
              </a:spcBef>
            </a:pPr>
            <a:r>
              <a:rPr lang="en-GB" altLang="zh-CN" sz="1600" dirty="0">
                <a:solidFill>
                  <a:schemeClr val="tx2"/>
                </a:solidFill>
                <a:latin typeface="Arial Unicode MS" panose="020B0604020202020204" pitchFamily="34" charset="-122"/>
                <a:cs typeface="Times New Roman" panose="02020603050405020304" pitchFamily="18" charset="0"/>
              </a:rPr>
              <a:t>IEEE ICC 2023, </a:t>
            </a:r>
            <a:r>
              <a:rPr lang="en-US" altLang="zh-CN" sz="1600" dirty="0">
                <a:solidFill>
                  <a:schemeClr val="tx2"/>
                </a:solidFill>
                <a:latin typeface="Arial Unicode MS" panose="020B0604020202020204" pitchFamily="34" charset="-122"/>
                <a:cs typeface="Times New Roman" panose="02020603050405020304" pitchFamily="18" charset="0"/>
              </a:rPr>
              <a:t>May 2, </a:t>
            </a:r>
            <a:r>
              <a:rPr lang="en-GB" altLang="zh-CN" sz="1600" dirty="0">
                <a:solidFill>
                  <a:schemeClr val="tx2"/>
                </a:solidFill>
                <a:latin typeface="Arial Unicode MS" panose="020B0604020202020204" pitchFamily="34" charset="-122"/>
                <a:cs typeface="Times New Roman" panose="02020603050405020304" pitchFamily="18" charset="0"/>
              </a:rPr>
              <a:t>2023</a:t>
            </a:r>
          </a:p>
          <a:p>
            <a:pPr eaLnBrk="1" hangingPunct="1">
              <a:lnSpc>
                <a:spcPct val="120000"/>
              </a:lnSpc>
              <a:spcBef>
                <a:spcPct val="0"/>
              </a:spcBef>
            </a:pPr>
            <a:endParaRPr lang="en-US" sz="2000" dirty="0">
              <a:solidFill>
                <a:schemeClr val="tx2"/>
              </a:solidFill>
            </a:endParaRPr>
          </a:p>
          <a:p>
            <a:pPr eaLnBrk="1" hangingPunct="1">
              <a:lnSpc>
                <a:spcPct val="120000"/>
              </a:lnSpc>
              <a:spcBef>
                <a:spcPct val="0"/>
              </a:spcBef>
            </a:pPr>
            <a:endParaRPr lang="en-US" sz="2800" i="1" dirty="0">
              <a:solidFill>
                <a:schemeClr val="tx2"/>
              </a:solidFill>
            </a:endParaRPr>
          </a:p>
          <a:p>
            <a:pPr eaLnBrk="1" hangingPunct="1">
              <a:lnSpc>
                <a:spcPct val="120000"/>
              </a:lnSpc>
              <a:spcBef>
                <a:spcPct val="0"/>
              </a:spcBef>
            </a:pPr>
            <a:endParaRPr lang="en-US" sz="2800" i="1" dirty="0">
              <a:solidFill>
                <a:schemeClr val="tx2"/>
              </a:solidFill>
            </a:endParaRPr>
          </a:p>
          <a:p>
            <a:pPr eaLnBrk="1" hangingPunct="1">
              <a:lnSpc>
                <a:spcPct val="120000"/>
              </a:lnSpc>
              <a:spcBef>
                <a:spcPct val="0"/>
              </a:spcBef>
            </a:pPr>
            <a:endParaRPr lang="en-US" i="1" dirty="0">
              <a:solidFill>
                <a:schemeClr val="tx2"/>
              </a:solidFill>
            </a:endParaRPr>
          </a:p>
          <a:p>
            <a:pPr eaLnBrk="1" hangingPunct="1">
              <a:lnSpc>
                <a:spcPct val="120000"/>
              </a:lnSpc>
              <a:spcBef>
                <a:spcPct val="0"/>
              </a:spcBef>
            </a:pPr>
            <a:endParaRPr lang="en-US" sz="2400" i="1" dirty="0"/>
          </a:p>
          <a:p>
            <a:pPr eaLnBrk="1" hangingPunct="1">
              <a:lnSpc>
                <a:spcPct val="120000"/>
              </a:lnSpc>
            </a:pPr>
            <a:endParaRPr lang="en-US" sz="2000" dirty="0">
              <a:solidFill>
                <a:srgbClr val="0033CC"/>
              </a:solidFill>
            </a:endParaRPr>
          </a:p>
        </p:txBody>
      </p:sp>
      <p:sp>
        <p:nvSpPr>
          <p:cNvPr id="2" name="矩形 1"/>
          <p:cNvSpPr/>
          <p:nvPr/>
        </p:nvSpPr>
        <p:spPr>
          <a:xfrm>
            <a:off x="2729188" y="3244334"/>
            <a:ext cx="3685624" cy="397673"/>
          </a:xfrm>
          <a:prstGeom prst="rect">
            <a:avLst/>
          </a:prstGeom>
        </p:spPr>
        <p:txBody>
          <a:bodyPr wrap="none">
            <a:spAutoFit/>
          </a:bodyPr>
          <a:lstStyle/>
          <a:p>
            <a:pPr>
              <a:lnSpc>
                <a:spcPct val="120000"/>
              </a:lnSpc>
            </a:pPr>
            <a:r>
              <a:rPr lang="zh-CN" altLang="en-US" dirty="0">
                <a:latin typeface="Arial Unicode MS" panose="020B0604020202020204" pitchFamily="34" charset="-122"/>
              </a:rPr>
              <a:t>https://cn.committees.comsoc.org/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dirty="0">
                <a:latin typeface="Times New Roman" panose="02020603050405020304" pitchFamily="18" charset="0"/>
                <a:cs typeface="Times New Roman" panose="02020603050405020304" pitchFamily="18" charset="0"/>
              </a:rPr>
              <a:t>TCCN Nominations</a:t>
            </a:r>
          </a:p>
        </p:txBody>
      </p:sp>
      <p:sp>
        <p:nvSpPr>
          <p:cNvPr id="3" name="Content Placeholder 2"/>
          <p:cNvSpPr>
            <a:spLocks noGrp="1"/>
          </p:cNvSpPr>
          <p:nvPr>
            <p:ph idx="1"/>
          </p:nvPr>
        </p:nvSpPr>
        <p:spPr/>
        <p:txBody>
          <a:bodyPr/>
          <a:lstStyle/>
          <a:p>
            <a:pPr>
              <a:buFont typeface="+mj-lt"/>
              <a:buAutoNum type="arabicPeriod"/>
            </a:pPr>
            <a:endParaRPr lang="en-US" sz="1800" dirty="0"/>
          </a:p>
          <a:p>
            <a:pPr>
              <a:buFont typeface="+mj-lt"/>
              <a:buAutoNum type="arabicPeriod"/>
            </a:pPr>
            <a:r>
              <a:rPr lang="en-US" altLang="zh-CN" dirty="0" err="1">
                <a:latin typeface="Times New Roman" panose="02020603050405020304" pitchFamily="18" charset="0"/>
                <a:cs typeface="Times New Roman" panose="02020603050405020304" pitchFamily="18" charset="0"/>
              </a:rPr>
              <a:t>ComSoc</a:t>
            </a:r>
            <a:r>
              <a:rPr lang="en-US" altLang="zh-CN" dirty="0">
                <a:latin typeface="Times New Roman" panose="02020603050405020304" pitchFamily="18" charset="0"/>
                <a:cs typeface="Times New Roman" panose="02020603050405020304" pitchFamily="18" charset="0"/>
              </a:rPr>
              <a:t> Distinguished Lecturers</a:t>
            </a:r>
          </a:p>
          <a:p>
            <a:pPr>
              <a:buFont typeface="+mj-lt"/>
              <a:buAutoNum type="arabicPeriod"/>
            </a:pPr>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altLang="zh-CN" dirty="0">
                <a:latin typeface="Times New Roman" panose="02020603050405020304" pitchFamily="18" charset="0"/>
                <a:cs typeface="Times New Roman" panose="02020603050405020304" pitchFamily="18" charset="0"/>
              </a:rPr>
              <a:t>ICC/GC Symposium Chairs</a:t>
            </a:r>
          </a:p>
          <a:p>
            <a:pPr>
              <a:buFont typeface="+mj-lt"/>
              <a:buAutoNum type="arabicPeriod"/>
            </a:pPr>
            <a:endParaRPr lang="en-US" altLang="zh-CN" dirty="0">
              <a:latin typeface="Times New Roman" panose="02020603050405020304" pitchFamily="18" charset="0"/>
              <a:cs typeface="Times New Roman" panose="02020603050405020304" pitchFamily="18" charset="0"/>
            </a:endParaRPr>
          </a:p>
          <a:p>
            <a:pPr>
              <a:buFont typeface="+mj-lt"/>
              <a:buAutoNum type="arabicPeriod"/>
            </a:pPr>
            <a:r>
              <a:rPr lang="en-US" altLang="zh-CN" dirty="0">
                <a:latin typeface="Times New Roman" panose="02020603050405020304" pitchFamily="18" charset="0"/>
                <a:cs typeface="Times New Roman" panose="02020603050405020304" pitchFamily="18" charset="0"/>
              </a:rPr>
              <a:t>TCCN Awards</a:t>
            </a:r>
          </a:p>
          <a:p>
            <a:pPr>
              <a:buFont typeface="+mj-lt"/>
              <a:buAutoNum type="arabicPeriod"/>
            </a:pPr>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altLang="zh-CN" dirty="0">
                <a:latin typeface="Times New Roman" panose="02020603050405020304" pitchFamily="18" charset="0"/>
                <a:cs typeface="Times New Roman" panose="02020603050405020304" pitchFamily="18" charset="0"/>
              </a:rPr>
              <a:t>IEEE Fellows </a:t>
            </a:r>
          </a:p>
          <a:p>
            <a:pPr>
              <a:buFont typeface="+mj-lt"/>
              <a:buAutoNum type="arabicPeriod"/>
            </a:pPr>
            <a:endParaRPr lang="en-US" altLang="zh-CN" dirty="0">
              <a:latin typeface="Times New Roman" panose="02020603050405020304" pitchFamily="18" charset="0"/>
              <a:cs typeface="Times New Roman" panose="02020603050405020304" pitchFamily="18" charset="0"/>
            </a:endParaRPr>
          </a:p>
          <a:p>
            <a:pPr>
              <a:buFont typeface="+mj-lt"/>
              <a:buAutoNum type="arabicPeriod"/>
            </a:pPr>
            <a:r>
              <a:rPr lang="en-US" altLang="zh-CN" dirty="0">
                <a:latin typeface="Times New Roman" panose="02020603050405020304" pitchFamily="18" charset="0"/>
                <a:cs typeface="Times New Roman" panose="02020603050405020304" pitchFamily="18" charset="0"/>
              </a:rPr>
              <a:t>Senior Member, paper and service awards</a:t>
            </a:r>
          </a:p>
          <a:p>
            <a:pPr>
              <a:buFont typeface="+mj-lt"/>
              <a:buAutoNum type="arabicPeriod"/>
            </a:pPr>
            <a:endParaRPr lang="en-US"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33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428" y="75068"/>
            <a:ext cx="8767068" cy="1143000"/>
          </a:xfrm>
        </p:spPr>
        <p:txBody>
          <a:bodyPr/>
          <a:lstStyle/>
          <a:p>
            <a:r>
              <a:rPr lang="en-US" altLang="zh-CN" dirty="0">
                <a:latin typeface="Times New Roman" panose="02020603050405020304" pitchFamily="18" charset="0"/>
                <a:cs typeface="Times New Roman" panose="02020603050405020304" pitchFamily="18" charset="0"/>
              </a:rPr>
              <a:t>Nominations for </a:t>
            </a:r>
            <a:r>
              <a:rPr lang="en-US" altLang="zh-CN" dirty="0" err="1">
                <a:latin typeface="Times New Roman" panose="02020603050405020304" pitchFamily="18" charset="0"/>
                <a:cs typeface="Times New Roman" panose="02020603050405020304" pitchFamily="18" charset="0"/>
              </a:rPr>
              <a:t>ComSoc</a:t>
            </a:r>
            <a:r>
              <a:rPr lang="en-US" altLang="zh-CN" dirty="0">
                <a:latin typeface="Times New Roman" panose="02020603050405020304" pitchFamily="18" charset="0"/>
                <a:cs typeface="Times New Roman" panose="02020603050405020304" pitchFamily="18" charset="0"/>
              </a:rPr>
              <a:t> Distinguished Lecturer Program</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200" b="0" dirty="0">
                <a:latin typeface="Times New Roman" panose="02020603050405020304" pitchFamily="18" charset="0"/>
                <a:cs typeface="Times New Roman" panose="02020603050405020304" pitchFamily="18" charset="0"/>
              </a:rPr>
              <a:t>TCCN can nominate up to 4 candidates</a:t>
            </a:r>
          </a:p>
          <a:p>
            <a:r>
              <a:rPr lang="en-US" altLang="zh-CN" sz="2200" b="0" dirty="0">
                <a:latin typeface="Times New Roman" panose="02020603050405020304" pitchFamily="18" charset="0"/>
                <a:cs typeface="Times New Roman" panose="02020603050405020304" pitchFamily="18" charset="0"/>
              </a:rPr>
              <a:t>If you are interested, please send the following information</a:t>
            </a:r>
          </a:p>
          <a:p>
            <a:endParaRPr lang="en-US" altLang="zh-CN" sz="2200" b="0" dirty="0">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rPr>
              <a:t>to: </a:t>
            </a:r>
            <a:r>
              <a:rPr lang="en-US" altLang="zh-CN" sz="2000" dirty="0" err="1">
                <a:solidFill>
                  <a:schemeClr val="tx1"/>
                </a:solidFill>
                <a:latin typeface="Times New Roman" panose="02020603050405020304" pitchFamily="18" charset="0"/>
                <a:cs typeface="Times New Roman" panose="02020603050405020304" pitchFamily="18" charset="0"/>
              </a:rPr>
              <a:t>Shiwen</a:t>
            </a:r>
            <a:r>
              <a:rPr lang="en-US" altLang="zh-CN" sz="2000" dirty="0">
                <a:solidFill>
                  <a:schemeClr val="tx1"/>
                </a:solidFill>
                <a:latin typeface="Times New Roman" panose="02020603050405020304" pitchFamily="18" charset="0"/>
                <a:cs typeface="Times New Roman" panose="02020603050405020304" pitchFamily="18" charset="0"/>
              </a:rPr>
              <a:t> Mao (smao@ieee.org), </a:t>
            </a:r>
          </a:p>
          <a:p>
            <a:pPr lvl="1"/>
            <a:r>
              <a:rPr lang="en-US" altLang="zh-CN" sz="2000" dirty="0">
                <a:solidFill>
                  <a:schemeClr val="tx1"/>
                </a:solidFill>
                <a:latin typeface="Times New Roman" panose="02020603050405020304" pitchFamily="18" charset="0"/>
                <a:cs typeface="Times New Roman" panose="02020603050405020304" pitchFamily="18" charset="0"/>
              </a:rPr>
              <a:t>cc: Hongliang Zhang (hongliang.zhang@pku.edu.cn)</a:t>
            </a:r>
          </a:p>
          <a:p>
            <a:pPr lvl="1"/>
            <a:endParaRPr lang="en-US" altLang="zh-CN" sz="2000" dirty="0">
              <a:solidFill>
                <a:schemeClr val="tx1"/>
              </a:solidFill>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rPr>
              <a:t>with detailed CV, including your contribution/involvement to TCCN</a:t>
            </a:r>
          </a:p>
          <a:p>
            <a:pPr lvl="1"/>
            <a:r>
              <a:rPr lang="en-US" altLang="zh-CN" sz="2000" dirty="0">
                <a:solidFill>
                  <a:schemeClr val="tx1"/>
                </a:solidFill>
                <a:latin typeface="Times New Roman" panose="02020603050405020304" pitchFamily="18" charset="0"/>
                <a:cs typeface="Times New Roman" panose="02020603050405020304" pitchFamily="18" charset="0"/>
              </a:rPr>
              <a:t>list of potential DL topics</a:t>
            </a:r>
          </a:p>
          <a:p>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Deadline: Sept. 1, 2023</a:t>
            </a:r>
            <a:br>
              <a:rPr lang="en-US" altLang="zh-CN" sz="2200" dirty="0">
                <a:latin typeface="Times New Roman" panose="02020603050405020304" pitchFamily="18" charset="0"/>
                <a:cs typeface="Times New Roman" panose="02020603050405020304" pitchFamily="18" charset="0"/>
              </a:rPr>
            </a:br>
            <a:endParaRPr lang="zh-CN"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68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428" y="75068"/>
            <a:ext cx="8767068" cy="1143000"/>
          </a:xfrm>
        </p:spPr>
        <p:txBody>
          <a:bodyPr/>
          <a:lstStyle/>
          <a:p>
            <a:r>
              <a:rPr lang="en-US" altLang="zh-CN" dirty="0">
                <a:latin typeface="Times New Roman" panose="02020603050405020304" pitchFamily="18" charset="0"/>
                <a:cs typeface="Times New Roman" panose="02020603050405020304" pitchFamily="18" charset="0"/>
              </a:rPr>
              <a:t>Nominations for Symposium Co-chairs for IEEE ICC 2025</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000" b="0" dirty="0">
                <a:solidFill>
                  <a:schemeClr val="tx1"/>
                </a:solidFill>
                <a:latin typeface="Times New Roman" panose="02020603050405020304" pitchFamily="18" charset="0"/>
                <a:cs typeface="Times New Roman" panose="02020603050405020304" pitchFamily="18" charset="0"/>
              </a:rPr>
              <a:t>TCCN can nominate up to 3 candidates</a:t>
            </a:r>
          </a:p>
          <a:p>
            <a:r>
              <a:rPr lang="en-US" altLang="zh-CN" sz="2000" b="0" dirty="0">
                <a:solidFill>
                  <a:schemeClr val="tx1"/>
                </a:solidFill>
                <a:latin typeface="Times New Roman" panose="02020603050405020304" pitchFamily="18" charset="0"/>
                <a:cs typeface="Times New Roman" panose="02020603050405020304" pitchFamily="18" charset="0"/>
              </a:rPr>
              <a:t>If you are interested, please email your nomination (in a single PDF file)</a:t>
            </a:r>
          </a:p>
          <a:p>
            <a:pPr lvl="1"/>
            <a:r>
              <a:rPr lang="en-US" altLang="zh-CN" sz="2000" dirty="0">
                <a:solidFill>
                  <a:schemeClr val="tx1"/>
                </a:solidFill>
                <a:latin typeface="Times New Roman" panose="02020603050405020304" pitchFamily="18" charset="0"/>
                <a:cs typeface="Times New Roman" panose="02020603050405020304" pitchFamily="18" charset="0"/>
              </a:rPr>
              <a:t>to: </a:t>
            </a:r>
            <a:r>
              <a:rPr lang="en-US" altLang="zh-CN" sz="2000" dirty="0" err="1">
                <a:solidFill>
                  <a:schemeClr val="tx1"/>
                </a:solidFill>
                <a:latin typeface="Times New Roman" panose="02020603050405020304" pitchFamily="18" charset="0"/>
                <a:cs typeface="Times New Roman" panose="02020603050405020304" pitchFamily="18" charset="0"/>
              </a:rPr>
              <a:t>Shiwen</a:t>
            </a:r>
            <a:r>
              <a:rPr lang="en-US" altLang="zh-CN" sz="2000" dirty="0">
                <a:solidFill>
                  <a:schemeClr val="tx1"/>
                </a:solidFill>
                <a:latin typeface="Times New Roman" panose="02020603050405020304" pitchFamily="18" charset="0"/>
                <a:cs typeface="Times New Roman" panose="02020603050405020304" pitchFamily="18" charset="0"/>
              </a:rPr>
              <a:t> Mao</a:t>
            </a:r>
            <a:r>
              <a:rPr lang="en-US" altLang="zh-CN" sz="2000" b="0" dirty="0">
                <a:solidFill>
                  <a:schemeClr val="tx1"/>
                </a:solidFill>
                <a:latin typeface="Times New Roman" panose="02020603050405020304" pitchFamily="18" charset="0"/>
                <a:cs typeface="Times New Roman" panose="02020603050405020304" pitchFamily="18" charset="0"/>
              </a:rPr>
              <a:t> (smao@ieee.org), </a:t>
            </a:r>
          </a:p>
          <a:p>
            <a:pPr lvl="1"/>
            <a:r>
              <a:rPr lang="en-US" altLang="zh-CN" sz="2000" b="0" dirty="0">
                <a:solidFill>
                  <a:schemeClr val="tx1"/>
                </a:solidFill>
                <a:latin typeface="Times New Roman" panose="02020603050405020304" pitchFamily="18" charset="0"/>
                <a:cs typeface="Times New Roman" panose="02020603050405020304" pitchFamily="18" charset="0"/>
              </a:rPr>
              <a:t>cc: Hongliang Zhang (</a:t>
            </a:r>
            <a:r>
              <a:rPr lang="en-US" altLang="zh-CN" sz="2000" dirty="0">
                <a:solidFill>
                  <a:schemeClr val="tx1"/>
                </a:solidFill>
                <a:latin typeface="Times New Roman" panose="02020603050405020304" pitchFamily="18" charset="0"/>
                <a:cs typeface="Times New Roman" panose="02020603050405020304" pitchFamily="18" charset="0"/>
              </a:rPr>
              <a:t>h</a:t>
            </a:r>
            <a:r>
              <a:rPr lang="en-US" altLang="zh-CN" sz="2000" b="0" dirty="0">
                <a:solidFill>
                  <a:schemeClr val="tx1"/>
                </a:solidFill>
                <a:latin typeface="Times New Roman" panose="02020603050405020304" pitchFamily="18" charset="0"/>
                <a:cs typeface="Times New Roman" panose="02020603050405020304" pitchFamily="18" charset="0"/>
              </a:rPr>
              <a:t>ongliang.zhang@pku.edu.cn)</a:t>
            </a:r>
            <a:endParaRPr lang="en-US" altLang="zh-CN" sz="1800" dirty="0">
              <a:solidFill>
                <a:schemeClr val="tx1"/>
              </a:solidFill>
              <a:latin typeface="Times New Roman" panose="02020603050405020304" pitchFamily="18" charset="0"/>
              <a:cs typeface="Times New Roman" panose="02020603050405020304" pitchFamily="18" charset="0"/>
            </a:endParaRPr>
          </a:p>
          <a:p>
            <a:pPr lvl="1"/>
            <a:r>
              <a:rPr lang="en-US" altLang="zh-CN" sz="1800" dirty="0">
                <a:solidFill>
                  <a:schemeClr val="tx1"/>
                </a:solidFill>
                <a:latin typeface="Times New Roman" panose="02020603050405020304" pitchFamily="18" charset="0"/>
                <a:cs typeface="Times New Roman" panose="02020603050405020304" pitchFamily="18" charset="0"/>
              </a:rPr>
              <a:t>including the following information</a:t>
            </a:r>
          </a:p>
          <a:p>
            <a:pPr lvl="2"/>
            <a:r>
              <a:rPr lang="en-US" altLang="zh-CN" sz="1600" dirty="0">
                <a:solidFill>
                  <a:schemeClr val="tx1"/>
                </a:solidFill>
                <a:latin typeface="Times New Roman" panose="02020603050405020304" pitchFamily="18" charset="0"/>
                <a:cs typeface="Times New Roman" panose="02020603050405020304" pitchFamily="18" charset="0"/>
              </a:rPr>
              <a:t>Your name, affiliation, contact information, bio and website, your </a:t>
            </a:r>
            <a:r>
              <a:rPr lang="en-US" altLang="zh-CN" sz="1600" dirty="0" err="1">
                <a:solidFill>
                  <a:schemeClr val="tx1"/>
                </a:solidFill>
                <a:latin typeface="Times New Roman" panose="02020603050405020304" pitchFamily="18" charset="0"/>
                <a:cs typeface="Times New Roman" panose="02020603050405020304" pitchFamily="18" charset="0"/>
              </a:rPr>
              <a:t>ComSoc</a:t>
            </a:r>
            <a:r>
              <a:rPr lang="en-US" altLang="zh-CN" sz="1600" dirty="0">
                <a:solidFill>
                  <a:schemeClr val="tx1"/>
                </a:solidFill>
                <a:latin typeface="Times New Roman" panose="02020603050405020304" pitchFamily="18" charset="0"/>
                <a:cs typeface="Times New Roman" panose="02020603050405020304" pitchFamily="18" charset="0"/>
              </a:rPr>
              <a:t> Member Number</a:t>
            </a:r>
          </a:p>
          <a:p>
            <a:pPr lvl="2"/>
            <a:r>
              <a:rPr lang="en-US" altLang="zh-CN" sz="1600" dirty="0">
                <a:solidFill>
                  <a:schemeClr val="tx1"/>
                </a:solidFill>
                <a:latin typeface="Times New Roman" panose="02020603050405020304" pitchFamily="18" charset="0"/>
                <a:cs typeface="Times New Roman" panose="02020603050405020304" pitchFamily="18" charset="0"/>
              </a:rPr>
              <a:t>A ranked list of up to 3 symposia or tracks that you want to chair</a:t>
            </a:r>
          </a:p>
          <a:p>
            <a:pPr lvl="2"/>
            <a:r>
              <a:rPr lang="en-US" altLang="zh-CN" sz="1600" dirty="0">
                <a:solidFill>
                  <a:schemeClr val="tx1"/>
                </a:solidFill>
                <a:latin typeface="Times New Roman" panose="02020603050405020304" pitchFamily="18" charset="0"/>
                <a:cs typeface="Times New Roman" panose="02020603050405020304" pitchFamily="18" charset="0"/>
              </a:rPr>
              <a:t>A list of all prior ICC/GLOBECOM symposia chaired or comparable experiences in other major conferences</a:t>
            </a:r>
          </a:p>
          <a:p>
            <a:pPr lvl="2"/>
            <a:r>
              <a:rPr lang="en-US" altLang="zh-CN" sz="1600" dirty="0">
                <a:solidFill>
                  <a:schemeClr val="tx1"/>
                </a:solidFill>
                <a:latin typeface="Times New Roman" panose="02020603050405020304" pitchFamily="18" charset="0"/>
                <a:cs typeface="Times New Roman" panose="02020603050405020304" pitchFamily="18" charset="0"/>
              </a:rPr>
              <a:t>Your past experience/contributions to TCCN</a:t>
            </a:r>
          </a:p>
          <a:p>
            <a:pPr lvl="2"/>
            <a:r>
              <a:rPr lang="en-US" altLang="zh-CN" sz="1600" dirty="0">
                <a:solidFill>
                  <a:schemeClr val="tx1"/>
                </a:solidFill>
                <a:latin typeface="Times New Roman" panose="02020603050405020304" pitchFamily="18" charset="0"/>
                <a:cs typeface="Times New Roman" panose="02020603050405020304" pitchFamily="18" charset="0"/>
              </a:rPr>
              <a:t>Your commitment of time/efforts, and your plans to increase submissions to the Cognitive Radio &amp; AI-Enabled Networks Symposium.</a:t>
            </a:r>
          </a:p>
          <a:p>
            <a:r>
              <a:rPr lang="en-US" altLang="zh-CN" sz="2000" dirty="0">
                <a:solidFill>
                  <a:schemeClr val="tx1"/>
                </a:solidFill>
                <a:latin typeface="Times New Roman" panose="02020603050405020304" pitchFamily="18" charset="0"/>
                <a:cs typeface="Times New Roman" panose="02020603050405020304" pitchFamily="18" charset="0"/>
              </a:rPr>
              <a:t>Deadline: Apr. 25, 2023</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31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3AF9-7F8C-F249-A718-51EABF2FBF0B}"/>
              </a:ext>
            </a:extLst>
          </p:cNvPr>
          <p:cNvSpPr>
            <a:spLocks noGrp="1"/>
          </p:cNvSpPr>
          <p:nvPr>
            <p:ph type="title"/>
          </p:nvPr>
        </p:nvSpPr>
        <p:spPr>
          <a:xfrm>
            <a:off x="269428" y="54167"/>
            <a:ext cx="7542932" cy="1143000"/>
          </a:xfrm>
        </p:spPr>
        <p:txBody>
          <a:bodyPr/>
          <a:lstStyle/>
          <a:p>
            <a:r>
              <a:rPr lang="en-US" altLang="zh-CN" dirty="0">
                <a:latin typeface="Times New Roman" panose="02020603050405020304" pitchFamily="18" charset="0"/>
                <a:cs typeface="Times New Roman" panose="02020603050405020304" pitchFamily="18" charset="0"/>
              </a:rPr>
              <a:t>Nominations for 2023 TCCN Recognition Award and TCCN Publication Award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19EA91-4D6A-BD4A-8F7C-D81DAAE122F8}"/>
              </a:ext>
            </a:extLst>
          </p:cNvPr>
          <p:cNvSpPr>
            <a:spLocks noGrp="1"/>
          </p:cNvSpPr>
          <p:nvPr>
            <p:ph idx="1"/>
          </p:nvPr>
        </p:nvSpPr>
        <p:spPr/>
        <p:txBody>
          <a:bodyPr/>
          <a:lstStyle/>
          <a:p>
            <a:r>
              <a:rPr lang="en-US" altLang="zh-CN" b="0" dirty="0">
                <a:solidFill>
                  <a:schemeClr val="tx1"/>
                </a:solidFill>
                <a:latin typeface="Times New Roman" panose="02020603050405020304" pitchFamily="18" charset="0"/>
                <a:cs typeface="Times New Roman" panose="02020603050405020304" pitchFamily="18" charset="0"/>
              </a:rPr>
              <a:t>IEEE </a:t>
            </a:r>
            <a:r>
              <a:rPr lang="en-US" altLang="zh-CN" b="0" dirty="0" err="1">
                <a:solidFill>
                  <a:schemeClr val="tx1"/>
                </a:solidFill>
                <a:latin typeface="Times New Roman" panose="02020603050405020304" pitchFamily="18" charset="0"/>
                <a:cs typeface="Times New Roman" panose="02020603050405020304" pitchFamily="18" charset="0"/>
              </a:rPr>
              <a:t>ComSoc</a:t>
            </a:r>
            <a:r>
              <a:rPr lang="en-US" altLang="zh-CN" b="0" dirty="0">
                <a:solidFill>
                  <a:schemeClr val="tx1"/>
                </a:solidFill>
                <a:latin typeface="Times New Roman" panose="02020603050405020304" pitchFamily="18" charset="0"/>
                <a:cs typeface="Times New Roman" panose="02020603050405020304" pitchFamily="18" charset="0"/>
              </a:rPr>
              <a:t> Technical Committee on Cognitive Networks (TCCN) sponsors:</a:t>
            </a:r>
          </a:p>
          <a:p>
            <a:pPr lvl="1"/>
            <a:r>
              <a:rPr lang="en-US" altLang="zh-CN" sz="2000" b="0" dirty="0">
                <a:solidFill>
                  <a:schemeClr val="tx1"/>
                </a:solidFill>
                <a:latin typeface="Times New Roman" panose="02020603050405020304" pitchFamily="18" charset="0"/>
                <a:cs typeface="Times New Roman" panose="02020603050405020304" pitchFamily="18" charset="0"/>
              </a:rPr>
              <a:t>IEEE </a:t>
            </a:r>
            <a:r>
              <a:rPr lang="en-US" altLang="zh-CN" sz="2000" b="0" dirty="0" err="1">
                <a:solidFill>
                  <a:schemeClr val="tx1"/>
                </a:solidFill>
                <a:latin typeface="Times New Roman" panose="02020603050405020304" pitchFamily="18" charset="0"/>
                <a:cs typeface="Times New Roman" panose="02020603050405020304" pitchFamily="18" charset="0"/>
              </a:rPr>
              <a:t>ComSoc</a:t>
            </a:r>
            <a:r>
              <a:rPr lang="en-US" altLang="zh-CN" sz="2000" b="0" dirty="0">
                <a:solidFill>
                  <a:schemeClr val="tx1"/>
                </a:solidFill>
                <a:latin typeface="Times New Roman" panose="02020603050405020304" pitchFamily="18" charset="0"/>
                <a:cs typeface="Times New Roman" panose="02020603050405020304" pitchFamily="18" charset="0"/>
              </a:rPr>
              <a:t> TCCN Recognition Award</a:t>
            </a:r>
          </a:p>
          <a:p>
            <a:pPr lvl="1"/>
            <a:r>
              <a:rPr lang="en-US" altLang="zh-CN" sz="2000" b="0" dirty="0">
                <a:solidFill>
                  <a:schemeClr val="tx1"/>
                </a:solidFill>
                <a:latin typeface="Times New Roman" panose="02020603050405020304" pitchFamily="18" charset="0"/>
                <a:cs typeface="Times New Roman" panose="02020603050405020304" pitchFamily="18" charset="0"/>
              </a:rPr>
              <a:t>IEEE </a:t>
            </a:r>
            <a:r>
              <a:rPr lang="en-US" altLang="zh-CN" sz="2000" b="0" dirty="0" err="1">
                <a:solidFill>
                  <a:schemeClr val="tx1"/>
                </a:solidFill>
                <a:latin typeface="Times New Roman" panose="02020603050405020304" pitchFamily="18" charset="0"/>
                <a:cs typeface="Times New Roman" panose="02020603050405020304" pitchFamily="18" charset="0"/>
              </a:rPr>
              <a:t>ComSoc</a:t>
            </a:r>
            <a:r>
              <a:rPr lang="en-US" altLang="zh-CN" sz="2000" b="0" dirty="0">
                <a:solidFill>
                  <a:schemeClr val="tx1"/>
                </a:solidFill>
                <a:latin typeface="Times New Roman" panose="02020603050405020304" pitchFamily="18" charset="0"/>
                <a:cs typeface="Times New Roman" panose="02020603050405020304" pitchFamily="18" charset="0"/>
              </a:rPr>
              <a:t> TCCN Publication Award </a:t>
            </a:r>
          </a:p>
          <a:p>
            <a:endParaRPr lang="en-US" altLang="zh-CN" b="0" dirty="0">
              <a:solidFill>
                <a:schemeClr val="tx1"/>
              </a:solidFill>
              <a:latin typeface="Times New Roman" panose="02020603050405020304" pitchFamily="18" charset="0"/>
              <a:cs typeface="Times New Roman" panose="02020603050405020304" pitchFamily="18" charset="0"/>
            </a:endParaRPr>
          </a:p>
          <a:p>
            <a:r>
              <a:rPr lang="en-US" altLang="zh-CN" b="0" dirty="0">
                <a:solidFill>
                  <a:schemeClr val="tx1"/>
                </a:solidFill>
                <a:latin typeface="Times New Roman" panose="02020603050405020304" pitchFamily="18" charset="0"/>
                <a:cs typeface="Times New Roman" panose="02020603050405020304" pitchFamily="18" charset="0"/>
              </a:rPr>
              <a:t>See the call for nominations for the TCCN Recognition Award and TCCN Publication Award</a:t>
            </a:r>
          </a:p>
          <a:p>
            <a:pPr lvl="1"/>
            <a:r>
              <a:rPr lang="en-US" altLang="zh-CN" sz="2000" dirty="0">
                <a:solidFill>
                  <a:schemeClr val="tx1"/>
                </a:solidFill>
                <a:latin typeface="Times New Roman" panose="02020603050405020304" pitchFamily="18" charset="0"/>
                <a:cs typeface="Times New Roman" panose="02020603050405020304" pitchFamily="18" charset="0"/>
                <a:hlinkClick r:id="rId2"/>
              </a:rPr>
              <a:t>https://cn.committees.comsoc.org/awards/</a:t>
            </a:r>
            <a:r>
              <a:rPr lang="en-US" altLang="zh-CN" sz="2000" dirty="0">
                <a:solidFill>
                  <a:schemeClr val="tx1"/>
                </a:solidFill>
                <a:latin typeface="Times New Roman" panose="02020603050405020304" pitchFamily="18" charset="0"/>
                <a:cs typeface="Times New Roman" panose="02020603050405020304" pitchFamily="18" charset="0"/>
              </a:rPr>
              <a:t> (Will be updated after the meeting)</a:t>
            </a:r>
            <a:endParaRPr lang="en-US" altLang="zh-CN" sz="2000" b="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3AF9-7F8C-F249-A718-51EABF2FBF0B}"/>
              </a:ext>
            </a:extLst>
          </p:cNvPr>
          <p:cNvSpPr>
            <a:spLocks noGrp="1"/>
          </p:cNvSpPr>
          <p:nvPr>
            <p:ph type="title"/>
          </p:nvPr>
        </p:nvSpPr>
        <p:spPr>
          <a:xfrm>
            <a:off x="269428" y="54167"/>
            <a:ext cx="7542932" cy="1143000"/>
          </a:xfrm>
        </p:spPr>
        <p:txBody>
          <a:bodyPr/>
          <a:lstStyle/>
          <a:p>
            <a:r>
              <a:rPr lang="en-US" dirty="0">
                <a:latin typeface="Times New Roman" panose="02020603050405020304" pitchFamily="18" charset="0"/>
                <a:cs typeface="Times New Roman" panose="02020603050405020304" pitchFamily="18" charset="0"/>
              </a:rPr>
              <a:t>IEEE ComSoc TCCN Recognition Award</a:t>
            </a:r>
          </a:p>
        </p:txBody>
      </p:sp>
      <p:sp>
        <p:nvSpPr>
          <p:cNvPr id="3" name="Content Placeholder 2">
            <a:extLst>
              <a:ext uri="{FF2B5EF4-FFF2-40B4-BE49-F238E27FC236}">
                <a16:creationId xmlns:a16="http://schemas.microsoft.com/office/drawing/2014/main" id="{FB19EA91-4D6A-BD4A-8F7C-D81DAAE122F8}"/>
              </a:ext>
            </a:extLst>
          </p:cNvPr>
          <p:cNvSpPr>
            <a:spLocks noGrp="1"/>
          </p:cNvSpPr>
          <p:nvPr>
            <p:ph idx="1"/>
          </p:nvPr>
        </p:nvSpPr>
        <p:spPr>
          <a:xfrm>
            <a:off x="323528" y="1628775"/>
            <a:ext cx="8568952" cy="5040585"/>
          </a:xfrm>
        </p:spPr>
        <p:txBody>
          <a:bodyPr/>
          <a:lstStyle/>
          <a:p>
            <a:pPr marL="0" indent="0">
              <a:buNone/>
            </a:pPr>
            <a:r>
              <a:rPr lang="en-US" altLang="zh-CN" sz="1800" b="0" dirty="0">
                <a:solidFill>
                  <a:schemeClr val="tx1"/>
                </a:solidFill>
                <a:latin typeface="Times New Roman" panose="02020603050405020304" pitchFamily="18" charset="0"/>
                <a:cs typeface="Times New Roman" panose="02020603050405020304" pitchFamily="18" charset="0"/>
              </a:rPr>
              <a:t>The recognition award is given to (up to) one individual who is deemed to have made significant and sustained contributions to cognitive network community. </a:t>
            </a:r>
            <a:endParaRPr lang="en-US" sz="1800" b="0" dirty="0">
              <a:solidFill>
                <a:schemeClr val="tx1"/>
              </a:solidFill>
              <a:latin typeface="Times New Roman" panose="02020603050405020304" pitchFamily="18" charset="0"/>
              <a:cs typeface="Times New Roman" panose="02020603050405020304" pitchFamily="18" charset="0"/>
            </a:endParaRPr>
          </a:p>
          <a:p>
            <a:pPr>
              <a:spcBef>
                <a:spcPts val="1200"/>
              </a:spcBef>
            </a:pPr>
            <a:r>
              <a:rPr lang="en-US" altLang="zh-CN" sz="1800" b="0" dirty="0">
                <a:solidFill>
                  <a:schemeClr val="tx1"/>
                </a:solidFill>
                <a:latin typeface="Times New Roman" panose="02020603050405020304" pitchFamily="18" charset="0"/>
                <a:cs typeface="Times New Roman" panose="02020603050405020304" pitchFamily="18" charset="0"/>
              </a:rPr>
              <a:t>Nomination Process</a:t>
            </a:r>
          </a:p>
          <a:p>
            <a:pPr lvl="1"/>
            <a:r>
              <a:rPr lang="en-US" altLang="zh-CN" sz="1800" b="0" dirty="0">
                <a:solidFill>
                  <a:schemeClr val="tx1"/>
                </a:solidFill>
                <a:latin typeface="Times New Roman" panose="02020603050405020304" pitchFamily="18" charset="0"/>
                <a:cs typeface="Times New Roman" panose="02020603050405020304" pitchFamily="18" charset="0"/>
              </a:rPr>
              <a:t>For each nomination, both the nominator and the nominee must be members of IEEE </a:t>
            </a:r>
            <a:r>
              <a:rPr lang="en-US" altLang="zh-CN" sz="1800" b="0" dirty="0" err="1">
                <a:solidFill>
                  <a:schemeClr val="tx1"/>
                </a:solidFill>
                <a:latin typeface="Times New Roman" panose="02020603050405020304" pitchFamily="18" charset="0"/>
                <a:cs typeface="Times New Roman" panose="02020603050405020304" pitchFamily="18" charset="0"/>
              </a:rPr>
              <a:t>ComSoc</a:t>
            </a:r>
            <a:r>
              <a:rPr lang="en-US" altLang="zh-CN" sz="1800" b="0" dirty="0">
                <a:solidFill>
                  <a:schemeClr val="tx1"/>
                </a:solidFill>
                <a:latin typeface="Times New Roman" panose="02020603050405020304" pitchFamily="18" charset="0"/>
                <a:cs typeface="Times New Roman" panose="02020603050405020304" pitchFamily="18" charset="0"/>
              </a:rPr>
              <a:t>. The nominator should send the nomination to the TCCN Recognition Award Committee in PDF format by Sep. 30, 2023. </a:t>
            </a:r>
          </a:p>
          <a:p>
            <a:pPr lvl="1"/>
            <a:r>
              <a:rPr lang="en-US" altLang="zh-CN" sz="1800" b="0" dirty="0">
                <a:solidFill>
                  <a:schemeClr val="tx1"/>
                </a:solidFill>
                <a:latin typeface="Times New Roman" panose="02020603050405020304" pitchFamily="18" charset="0"/>
                <a:cs typeface="Times New Roman" panose="02020603050405020304" pitchFamily="18" charset="0"/>
              </a:rPr>
              <a:t>A nomination must include a short CV of the nominee (no more than 5 pages), copies of supporting materials, and an advocacy statement by the nominator (no more than 300 words) detailing the reasons for nomination. No late and no self-­nominations will be considered.</a:t>
            </a:r>
          </a:p>
          <a:p>
            <a:pPr>
              <a:spcBef>
                <a:spcPts val="1200"/>
              </a:spcBef>
            </a:pPr>
            <a:r>
              <a:rPr lang="en-US" altLang="zh-CN" sz="1800" b="0" dirty="0">
                <a:solidFill>
                  <a:schemeClr val="tx1"/>
                </a:solidFill>
                <a:latin typeface="Times New Roman" panose="02020603050405020304" pitchFamily="18" charset="0"/>
                <a:cs typeface="Times New Roman" panose="02020603050405020304" pitchFamily="18" charset="0"/>
              </a:rPr>
              <a:t>Award Announcement</a:t>
            </a:r>
          </a:p>
          <a:p>
            <a:pPr lvl="1"/>
            <a:r>
              <a:rPr lang="en-US" altLang="zh-CN" sz="1800" b="0" dirty="0">
                <a:solidFill>
                  <a:schemeClr val="tx1"/>
                </a:solidFill>
                <a:latin typeface="Times New Roman" panose="02020603050405020304" pitchFamily="18" charset="0"/>
                <a:cs typeface="Times New Roman" panose="02020603050405020304" pitchFamily="18" charset="0"/>
              </a:rPr>
              <a:t>The selected award recipient(s) will be informed via e-mail. The award ceremony will take place in IEEE GLOBECOM 2023.</a:t>
            </a:r>
          </a:p>
        </p:txBody>
      </p:sp>
    </p:spTree>
    <p:extLst>
      <p:ext uri="{BB962C8B-B14F-4D97-AF65-F5344CB8AC3E}">
        <p14:creationId xmlns:p14="http://schemas.microsoft.com/office/powerpoint/2010/main" val="303163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3AF9-7F8C-F249-A718-51EABF2FBF0B}"/>
              </a:ext>
            </a:extLst>
          </p:cNvPr>
          <p:cNvSpPr>
            <a:spLocks noGrp="1"/>
          </p:cNvSpPr>
          <p:nvPr>
            <p:ph type="title"/>
          </p:nvPr>
        </p:nvSpPr>
        <p:spPr>
          <a:xfrm>
            <a:off x="269428" y="54167"/>
            <a:ext cx="7542932" cy="1143000"/>
          </a:xfrm>
        </p:spPr>
        <p:txBody>
          <a:bodyPr/>
          <a:lstStyle/>
          <a:p>
            <a:r>
              <a:rPr lang="en-US" dirty="0">
                <a:latin typeface="Times New Roman" panose="02020603050405020304" pitchFamily="18" charset="0"/>
                <a:cs typeface="Times New Roman" panose="02020603050405020304" pitchFamily="18" charset="0"/>
              </a:rPr>
              <a:t>IEEE ComSoc TCCN Publication Award</a:t>
            </a:r>
          </a:p>
        </p:txBody>
      </p:sp>
      <p:sp>
        <p:nvSpPr>
          <p:cNvPr id="3" name="Content Placeholder 2">
            <a:extLst>
              <a:ext uri="{FF2B5EF4-FFF2-40B4-BE49-F238E27FC236}">
                <a16:creationId xmlns:a16="http://schemas.microsoft.com/office/drawing/2014/main" id="{FB19EA91-4D6A-BD4A-8F7C-D81DAAE122F8}"/>
              </a:ext>
            </a:extLst>
          </p:cNvPr>
          <p:cNvSpPr>
            <a:spLocks noGrp="1"/>
          </p:cNvSpPr>
          <p:nvPr>
            <p:ph idx="1"/>
          </p:nvPr>
        </p:nvSpPr>
        <p:spPr/>
        <p:txBody>
          <a:bodyPr/>
          <a:lstStyle/>
          <a:p>
            <a:r>
              <a:rPr lang="en-US" altLang="zh-CN" sz="1800" b="0" dirty="0">
                <a:solidFill>
                  <a:schemeClr val="tx1"/>
                </a:solidFill>
                <a:latin typeface="Times New Roman" panose="02020603050405020304" pitchFamily="18" charset="0"/>
                <a:cs typeface="Times New Roman" panose="02020603050405020304" pitchFamily="18" charset="0"/>
              </a:rPr>
              <a:t>The recognition award is given to (up to) one individual or group who are deemed to have made outstanding technical contributions to TCCN. the Awards committee may choose, at their discretion and based on nominations, to award it for a singular (Best Paper) achievement.</a:t>
            </a:r>
          </a:p>
          <a:p>
            <a:pPr>
              <a:spcBef>
                <a:spcPts val="1200"/>
              </a:spcBef>
            </a:pPr>
            <a:r>
              <a:rPr lang="en-US" altLang="zh-CN" sz="1800" b="0" dirty="0">
                <a:solidFill>
                  <a:schemeClr val="tx1"/>
                </a:solidFill>
                <a:latin typeface="Times New Roman" panose="02020603050405020304" pitchFamily="18" charset="0"/>
                <a:cs typeface="Times New Roman" panose="02020603050405020304" pitchFamily="18" charset="0"/>
              </a:rPr>
              <a:t>Nomination Process</a:t>
            </a:r>
          </a:p>
          <a:p>
            <a:pPr lvl="1"/>
            <a:r>
              <a:rPr lang="en-US" altLang="zh-CN" sz="1800" b="0" dirty="0">
                <a:solidFill>
                  <a:schemeClr val="tx1"/>
                </a:solidFill>
                <a:latin typeface="Times New Roman" panose="02020603050405020304" pitchFamily="18" charset="0"/>
                <a:cs typeface="Times New Roman" panose="02020603050405020304" pitchFamily="18" charset="0"/>
              </a:rPr>
              <a:t>For each nomination, both the nominator and the nominee must be members of IEEE </a:t>
            </a:r>
            <a:r>
              <a:rPr lang="en-US" altLang="zh-CN" sz="1800" b="0" dirty="0" err="1">
                <a:solidFill>
                  <a:schemeClr val="tx1"/>
                </a:solidFill>
                <a:latin typeface="Times New Roman" panose="02020603050405020304" pitchFamily="18" charset="0"/>
                <a:cs typeface="Times New Roman" panose="02020603050405020304" pitchFamily="18" charset="0"/>
              </a:rPr>
              <a:t>ComSoc</a:t>
            </a:r>
            <a:r>
              <a:rPr lang="en-US" altLang="zh-CN" sz="1800" b="0" dirty="0">
                <a:solidFill>
                  <a:schemeClr val="tx1"/>
                </a:solidFill>
                <a:latin typeface="Times New Roman" panose="02020603050405020304" pitchFamily="18" charset="0"/>
                <a:cs typeface="Times New Roman" panose="02020603050405020304" pitchFamily="18" charset="0"/>
              </a:rPr>
              <a:t>. The nominator should send the nomination to the TCCN Publication Award Committee in PDF format by Sep. 30, 2023.</a:t>
            </a:r>
          </a:p>
          <a:p>
            <a:pPr lvl="1"/>
            <a:r>
              <a:rPr lang="en-US" altLang="zh-CN" sz="1800" b="0" dirty="0">
                <a:solidFill>
                  <a:schemeClr val="tx1"/>
                </a:solidFill>
                <a:latin typeface="Times New Roman" panose="02020603050405020304" pitchFamily="18" charset="0"/>
                <a:cs typeface="Times New Roman" panose="02020603050405020304" pitchFamily="18" charset="0"/>
              </a:rPr>
              <a:t>A nomination must include a brief CV of the nominee, copies of supporting materials (publications in </a:t>
            </a:r>
            <a:r>
              <a:rPr lang="en-US" altLang="zh-CN" sz="1800" b="0" dirty="0" err="1">
                <a:solidFill>
                  <a:schemeClr val="tx1"/>
                </a:solidFill>
                <a:latin typeface="Times New Roman" panose="02020603050405020304" pitchFamily="18" charset="0"/>
                <a:cs typeface="Times New Roman" panose="02020603050405020304" pitchFamily="18" charset="0"/>
              </a:rPr>
              <a:t>ComSoc</a:t>
            </a:r>
            <a:r>
              <a:rPr lang="en-US" altLang="zh-CN" sz="1800" b="0" dirty="0">
                <a:solidFill>
                  <a:schemeClr val="tx1"/>
                </a:solidFill>
                <a:latin typeface="Times New Roman" panose="02020603050405020304" pitchFamily="18" charset="0"/>
                <a:cs typeface="Times New Roman" panose="02020603050405020304" pitchFamily="18" charset="0"/>
              </a:rPr>
              <a:t> journals and conferences) that form the basis for the nomination, and an advocacy statement by the nominator (no more than 200 words) detailing the reasons for the nomination.</a:t>
            </a:r>
          </a:p>
          <a:p>
            <a:pPr>
              <a:spcBef>
                <a:spcPts val="1200"/>
              </a:spcBef>
            </a:pPr>
            <a:r>
              <a:rPr lang="en-US" altLang="zh-CN" sz="1800" b="0" dirty="0">
                <a:solidFill>
                  <a:schemeClr val="tx1"/>
                </a:solidFill>
                <a:latin typeface="Times New Roman" panose="02020603050405020304" pitchFamily="18" charset="0"/>
                <a:cs typeface="Times New Roman" panose="02020603050405020304" pitchFamily="18" charset="0"/>
              </a:rPr>
              <a:t>Award Announcement</a:t>
            </a:r>
          </a:p>
          <a:p>
            <a:pPr lvl="1"/>
            <a:r>
              <a:rPr lang="en-US" altLang="zh-CN" sz="1800" dirty="0">
                <a:solidFill>
                  <a:schemeClr val="tx1"/>
                </a:solidFill>
                <a:latin typeface="Times New Roman" panose="02020603050405020304" pitchFamily="18" charset="0"/>
                <a:cs typeface="Times New Roman" panose="02020603050405020304" pitchFamily="18" charset="0"/>
              </a:rPr>
              <a:t>The selected award recipient(s) will be informed via e-mail. The award ceremony will take place in IEEE GLOBECOM 2023.</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84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3AF9-7F8C-F249-A718-51EABF2FBF0B}"/>
              </a:ext>
            </a:extLst>
          </p:cNvPr>
          <p:cNvSpPr>
            <a:spLocks noGrp="1"/>
          </p:cNvSpPr>
          <p:nvPr>
            <p:ph type="title"/>
          </p:nvPr>
        </p:nvSpPr>
        <p:spPr>
          <a:xfrm>
            <a:off x="269428" y="54167"/>
            <a:ext cx="7542932" cy="1143000"/>
          </a:xfrm>
        </p:spPr>
        <p:txBody>
          <a:bodyPr/>
          <a:lstStyle/>
          <a:p>
            <a:r>
              <a:rPr lang="en-US" dirty="0">
                <a:latin typeface="Times New Roman" panose="02020603050405020304" pitchFamily="18" charset="0"/>
                <a:cs typeface="Times New Roman" panose="02020603050405020304" pitchFamily="18" charset="0"/>
              </a:rPr>
              <a:t>IEEE ComSoc TCCN Recognition Award Committee</a:t>
            </a:r>
          </a:p>
        </p:txBody>
      </p:sp>
      <p:sp>
        <p:nvSpPr>
          <p:cNvPr id="3" name="Content Placeholder 2">
            <a:extLst>
              <a:ext uri="{FF2B5EF4-FFF2-40B4-BE49-F238E27FC236}">
                <a16:creationId xmlns:a16="http://schemas.microsoft.com/office/drawing/2014/main" id="{FB19EA91-4D6A-BD4A-8F7C-D81DAAE122F8}"/>
              </a:ext>
            </a:extLst>
          </p:cNvPr>
          <p:cNvSpPr>
            <a:spLocks noGrp="1"/>
          </p:cNvSpPr>
          <p:nvPr>
            <p:ph idx="1"/>
          </p:nvPr>
        </p:nvSpPr>
        <p:spPr>
          <a:xfrm>
            <a:off x="323528" y="1783357"/>
            <a:ext cx="8568952" cy="4525963"/>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TCCN Recognition Award Committee (2023-2024)</a:t>
            </a:r>
          </a:p>
          <a:p>
            <a:r>
              <a:rPr lang="en-US" dirty="0">
                <a:solidFill>
                  <a:schemeClr val="tx1"/>
                </a:solidFill>
                <a:latin typeface="Times New Roman" panose="02020603050405020304" pitchFamily="18" charset="0"/>
                <a:cs typeface="Times New Roman" panose="02020603050405020304" pitchFamily="18" charset="0"/>
              </a:rPr>
              <a:t>Chair:</a:t>
            </a:r>
          </a:p>
          <a:p>
            <a:pPr lvl="1"/>
            <a:r>
              <a:rPr lang="en-US" altLang="zh-CN" sz="2000" dirty="0" err="1">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Lingyang</a:t>
            </a:r>
            <a:r>
              <a:rPr lang="en-US" altLang="zh-CN" sz="20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Song, Peking University, China</a:t>
            </a:r>
          </a:p>
          <a:p>
            <a:pPr lvl="1"/>
            <a:endParaRPr lang="en-US" sz="2400"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Members:</a:t>
            </a:r>
          </a:p>
          <a:p>
            <a:pPr lvl="1"/>
            <a:r>
              <a:rPr lang="en-GB" altLang="zh-CN" sz="2000" dirty="0">
                <a:solidFill>
                  <a:schemeClr val="tx1"/>
                </a:solidFill>
                <a:effectLst/>
                <a:latin typeface="Times New Roman" panose="02020603050405020304" pitchFamily="18" charset="0"/>
                <a:ea typeface="等线" panose="02010600030101010101" pitchFamily="2" charset="-122"/>
              </a:rPr>
              <a:t>Marco De Renzo, Paris-</a:t>
            </a:r>
            <a:r>
              <a:rPr lang="en-GB" altLang="zh-CN" sz="2000" dirty="0" err="1">
                <a:solidFill>
                  <a:schemeClr val="tx1"/>
                </a:solidFill>
                <a:effectLst/>
                <a:latin typeface="Times New Roman" panose="02020603050405020304" pitchFamily="18" charset="0"/>
                <a:ea typeface="等线" panose="02010600030101010101" pitchFamily="2" charset="-122"/>
              </a:rPr>
              <a:t>Saclay</a:t>
            </a:r>
            <a:r>
              <a:rPr lang="en-GB" altLang="zh-CN" sz="2000" dirty="0">
                <a:solidFill>
                  <a:schemeClr val="tx1"/>
                </a:solidFill>
                <a:effectLst/>
                <a:latin typeface="Times New Roman" panose="02020603050405020304" pitchFamily="18" charset="0"/>
                <a:ea typeface="等线" panose="02010600030101010101" pitchFamily="2" charset="-122"/>
              </a:rPr>
              <a:t> University, France</a:t>
            </a:r>
          </a:p>
          <a:p>
            <a:pPr lvl="1"/>
            <a:r>
              <a:rPr lang="en-GB" altLang="zh-CN" sz="2000" dirty="0">
                <a:solidFill>
                  <a:schemeClr val="tx1"/>
                </a:solidFill>
                <a:effectLst/>
                <a:latin typeface="Times New Roman" panose="02020603050405020304" pitchFamily="18" charset="0"/>
                <a:ea typeface="等线" panose="02010600030101010101" pitchFamily="2" charset="-122"/>
              </a:rPr>
              <a:t>Luiz DaSilva, Virginia Tech, US</a:t>
            </a:r>
          </a:p>
          <a:p>
            <a:pPr lvl="1"/>
            <a:r>
              <a:rPr lang="en-GB" altLang="zh-CN" sz="2000" dirty="0">
                <a:solidFill>
                  <a:schemeClr val="tx1"/>
                </a:solidFill>
                <a:effectLst/>
                <a:latin typeface="Times New Roman" panose="02020603050405020304" pitchFamily="18" charset="0"/>
                <a:ea typeface="等线" panose="02010600030101010101" pitchFamily="2" charset="-122"/>
              </a:rPr>
              <a:t>Geoffrey Ye Li, Imperial College London, UK</a:t>
            </a:r>
          </a:p>
          <a:p>
            <a:pPr lvl="1"/>
            <a:r>
              <a:rPr lang="en-GB" altLang="zh-CN" sz="2000" dirty="0">
                <a:solidFill>
                  <a:schemeClr val="tx1"/>
                </a:solidFill>
                <a:effectLst/>
                <a:latin typeface="Times New Roman" panose="02020603050405020304" pitchFamily="18" charset="0"/>
                <a:ea typeface="等线" panose="02010600030101010101" pitchFamily="2" charset="-122"/>
              </a:rPr>
              <a:t>Angela </a:t>
            </a:r>
            <a:r>
              <a:rPr lang="en-GB" altLang="zh-CN" sz="2000" dirty="0" err="1">
                <a:solidFill>
                  <a:schemeClr val="tx1"/>
                </a:solidFill>
                <a:effectLst/>
                <a:latin typeface="Times New Roman" panose="02020603050405020304" pitchFamily="18" charset="0"/>
                <a:ea typeface="等线" panose="02010600030101010101" pitchFamily="2" charset="-122"/>
              </a:rPr>
              <a:t>Yingjun</a:t>
            </a:r>
            <a:r>
              <a:rPr lang="en-GB" altLang="zh-CN" sz="2000" dirty="0">
                <a:solidFill>
                  <a:schemeClr val="tx1"/>
                </a:solidFill>
                <a:effectLst/>
                <a:latin typeface="Times New Roman" panose="02020603050405020304" pitchFamily="18" charset="0"/>
                <a:ea typeface="等线" panose="02010600030101010101" pitchFamily="2" charset="-122"/>
              </a:rPr>
              <a:t> Zhang, Chinese University of Hong Kong, China</a:t>
            </a:r>
          </a:p>
        </p:txBody>
      </p:sp>
    </p:spTree>
    <p:extLst>
      <p:ext uri="{BB962C8B-B14F-4D97-AF65-F5344CB8AC3E}">
        <p14:creationId xmlns:p14="http://schemas.microsoft.com/office/powerpoint/2010/main" val="222628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3AF9-7F8C-F249-A718-51EABF2FBF0B}"/>
              </a:ext>
            </a:extLst>
          </p:cNvPr>
          <p:cNvSpPr>
            <a:spLocks noGrp="1"/>
          </p:cNvSpPr>
          <p:nvPr>
            <p:ph type="title"/>
          </p:nvPr>
        </p:nvSpPr>
        <p:spPr>
          <a:xfrm>
            <a:off x="269428" y="54167"/>
            <a:ext cx="7542932" cy="1143000"/>
          </a:xfrm>
        </p:spPr>
        <p:txBody>
          <a:bodyPr/>
          <a:lstStyle/>
          <a:p>
            <a:r>
              <a:rPr lang="en-US" dirty="0">
                <a:latin typeface="Times New Roman" panose="02020603050405020304" pitchFamily="18" charset="0"/>
                <a:cs typeface="Times New Roman" panose="02020603050405020304" pitchFamily="18" charset="0"/>
              </a:rPr>
              <a:t>IEEE ComSoc TCCN Publication Award</a:t>
            </a:r>
            <a:r>
              <a:rPr lang="en-US" altLang="zh-CN" dirty="0">
                <a:latin typeface="Times New Roman" panose="02020603050405020304" pitchFamily="18" charset="0"/>
                <a:cs typeface="Times New Roman" panose="02020603050405020304" pitchFamily="18" charset="0"/>
              </a:rPr>
              <a:t> Committee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19EA91-4D6A-BD4A-8F7C-D81DAAE122F8}"/>
              </a:ext>
            </a:extLst>
          </p:cNvPr>
          <p:cNvSpPr>
            <a:spLocks noGrp="1"/>
          </p:cNvSpPr>
          <p:nvPr>
            <p:ph idx="1"/>
          </p:nvPr>
        </p:nvSpPr>
        <p:spPr>
          <a:xfrm>
            <a:off x="323528" y="1783357"/>
            <a:ext cx="8568952" cy="4525963"/>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TCCN Publication Award Committee </a:t>
            </a:r>
            <a:r>
              <a:rPr lang="en-US" altLang="zh-CN" dirty="0">
                <a:solidFill>
                  <a:schemeClr val="tx1"/>
                </a:solidFill>
                <a:latin typeface="Times New Roman" panose="02020603050405020304" pitchFamily="18" charset="0"/>
                <a:cs typeface="Times New Roman" panose="02020603050405020304" pitchFamily="18" charset="0"/>
              </a:rPr>
              <a:t>(2023-2024)</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Chair:</a:t>
            </a:r>
          </a:p>
          <a:p>
            <a:pPr lvl="1"/>
            <a:r>
              <a:rPr lang="en-US" altLang="zh-CN" sz="2000" dirty="0" err="1">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Lingyang</a:t>
            </a:r>
            <a:r>
              <a:rPr lang="en-US" altLang="zh-CN" sz="20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Song, Peking University, China</a:t>
            </a:r>
          </a:p>
          <a:p>
            <a:pPr lvl="1"/>
            <a:endParaRPr lang="en-US" sz="2400"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Members:</a:t>
            </a:r>
          </a:p>
          <a:p>
            <a:pPr lvl="1"/>
            <a:r>
              <a:rPr lang="en-GB" altLang="zh-CN" sz="2000" dirty="0">
                <a:solidFill>
                  <a:schemeClr val="tx1"/>
                </a:solidFill>
                <a:effectLst/>
                <a:latin typeface="Times New Roman" panose="02020603050405020304" pitchFamily="18" charset="0"/>
                <a:ea typeface="等线" panose="02010600030101010101" pitchFamily="2" charset="-122"/>
              </a:rPr>
              <a:t>Yusheng Ji, National Institute of Informatics, Japan  </a:t>
            </a:r>
          </a:p>
          <a:p>
            <a:pPr lvl="1"/>
            <a:r>
              <a:rPr lang="en-GB" altLang="zh-CN" sz="2000" dirty="0" err="1">
                <a:solidFill>
                  <a:schemeClr val="tx1"/>
                </a:solidFill>
                <a:effectLst/>
                <a:latin typeface="Times New Roman" panose="02020603050405020304" pitchFamily="18" charset="0"/>
                <a:ea typeface="等线" panose="02010600030101010101" pitchFamily="2" charset="-122"/>
              </a:rPr>
              <a:t>Petar</a:t>
            </a:r>
            <a:r>
              <a:rPr lang="en-GB" altLang="zh-CN" sz="2000" dirty="0">
                <a:solidFill>
                  <a:schemeClr val="tx1"/>
                </a:solidFill>
                <a:effectLst/>
                <a:latin typeface="Times New Roman" panose="02020603050405020304" pitchFamily="18" charset="0"/>
                <a:ea typeface="等线" panose="02010600030101010101" pitchFamily="2" charset="-122"/>
              </a:rPr>
              <a:t> </a:t>
            </a:r>
            <a:r>
              <a:rPr lang="en-GB" altLang="zh-CN" sz="2000" dirty="0" err="1">
                <a:solidFill>
                  <a:schemeClr val="tx1"/>
                </a:solidFill>
                <a:effectLst/>
                <a:latin typeface="Times New Roman" panose="02020603050405020304" pitchFamily="18" charset="0"/>
                <a:ea typeface="等线" panose="02010600030101010101" pitchFamily="2" charset="-122"/>
              </a:rPr>
              <a:t>Popovski</a:t>
            </a:r>
            <a:r>
              <a:rPr lang="en-GB" altLang="zh-CN" sz="2000" dirty="0">
                <a:solidFill>
                  <a:schemeClr val="tx1"/>
                </a:solidFill>
                <a:effectLst/>
                <a:latin typeface="Times New Roman" panose="02020603050405020304" pitchFamily="18" charset="0"/>
                <a:ea typeface="等线" panose="02010600030101010101" pitchFamily="2" charset="-122"/>
              </a:rPr>
              <a:t>, Aalborg University, Denmark     </a:t>
            </a:r>
          </a:p>
          <a:p>
            <a:pPr lvl="1"/>
            <a:r>
              <a:rPr lang="en-GB" altLang="zh-CN" sz="2000" dirty="0">
                <a:solidFill>
                  <a:schemeClr val="tx1"/>
                </a:solidFill>
                <a:effectLst/>
                <a:latin typeface="Times New Roman" panose="02020603050405020304" pitchFamily="18" charset="0"/>
                <a:ea typeface="等线" panose="02010600030101010101" pitchFamily="2" charset="-122"/>
              </a:rPr>
              <a:t>Dusit </a:t>
            </a:r>
            <a:r>
              <a:rPr lang="en-GB" altLang="zh-CN" sz="2000" dirty="0" err="1">
                <a:solidFill>
                  <a:schemeClr val="tx1"/>
                </a:solidFill>
                <a:effectLst/>
                <a:latin typeface="Times New Roman" panose="02020603050405020304" pitchFamily="18" charset="0"/>
                <a:ea typeface="等线" panose="02010600030101010101" pitchFamily="2" charset="-122"/>
              </a:rPr>
              <a:t>Niyato</a:t>
            </a:r>
            <a:r>
              <a:rPr lang="en-GB" altLang="zh-CN" sz="2000" dirty="0">
                <a:solidFill>
                  <a:schemeClr val="tx1"/>
                </a:solidFill>
                <a:effectLst/>
                <a:latin typeface="Times New Roman" panose="02020603050405020304" pitchFamily="18" charset="0"/>
                <a:ea typeface="等线" panose="02010600030101010101" pitchFamily="2" charset="-122"/>
              </a:rPr>
              <a:t>, Nanyang Technological University, Singapore </a:t>
            </a:r>
          </a:p>
          <a:p>
            <a:pPr lvl="1"/>
            <a:r>
              <a:rPr lang="en-GB" altLang="zh-CN" sz="2000" dirty="0" err="1">
                <a:solidFill>
                  <a:schemeClr val="tx1"/>
                </a:solidFill>
                <a:effectLst/>
                <a:latin typeface="Times New Roman" panose="02020603050405020304" pitchFamily="18" charset="0"/>
                <a:ea typeface="等线" panose="02010600030101010101" pitchFamily="2" charset="-122"/>
              </a:rPr>
              <a:t>Jianwei</a:t>
            </a:r>
            <a:r>
              <a:rPr lang="en-GB" altLang="zh-CN" sz="2000" dirty="0">
                <a:solidFill>
                  <a:schemeClr val="tx1"/>
                </a:solidFill>
                <a:effectLst/>
                <a:latin typeface="Times New Roman" panose="02020603050405020304" pitchFamily="18" charset="0"/>
                <a:ea typeface="等线" panose="02010600030101010101" pitchFamily="2" charset="-122"/>
              </a:rPr>
              <a:t> Huang, Chinese University of Hong Kong (Shenzhen), China</a:t>
            </a:r>
          </a:p>
        </p:txBody>
      </p:sp>
    </p:spTree>
    <p:extLst>
      <p:ext uri="{BB962C8B-B14F-4D97-AF65-F5344CB8AC3E}">
        <p14:creationId xmlns:p14="http://schemas.microsoft.com/office/powerpoint/2010/main" val="144536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TCCN Webinars</a:t>
            </a:r>
            <a:endParaRPr lang="zh-CN" altLang="en-US" dirty="0">
              <a:latin typeface="Times New Roman" panose="02020603050405020304" pitchFamily="18" charset="0"/>
              <a:cs typeface="Times New Roman" panose="02020603050405020304" pitchFamily="18" charset="0"/>
            </a:endParaRPr>
          </a:p>
        </p:txBody>
      </p:sp>
      <p:sp>
        <p:nvSpPr>
          <p:cNvPr id="4" name="TextBox 4">
            <a:extLst>
              <a:ext uri="{FF2B5EF4-FFF2-40B4-BE49-F238E27FC236}">
                <a16:creationId xmlns:a16="http://schemas.microsoft.com/office/drawing/2014/main" id="{F293A600-CBCC-4518-A856-A903EF082D53}"/>
              </a:ext>
            </a:extLst>
          </p:cNvPr>
          <p:cNvSpPr txBox="1"/>
          <p:nvPr/>
        </p:nvSpPr>
        <p:spPr>
          <a:xfrm>
            <a:off x="935596" y="6380779"/>
            <a:ext cx="7344816"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Slides and recordings at: https://</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cn.committees.comsoc.org</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/seminars/</a:t>
            </a:r>
          </a:p>
        </p:txBody>
      </p:sp>
      <p:sp>
        <p:nvSpPr>
          <p:cNvPr id="7" name="内容占位符 2">
            <a:extLst>
              <a:ext uri="{FF2B5EF4-FFF2-40B4-BE49-F238E27FC236}">
                <a16:creationId xmlns:a16="http://schemas.microsoft.com/office/drawing/2014/main" id="{9426FE03-AE11-E248-768B-BE9B4EE8A6E9}"/>
              </a:ext>
            </a:extLst>
          </p:cNvPr>
          <p:cNvSpPr txBox="1">
            <a:spLocks/>
          </p:cNvSpPr>
          <p:nvPr/>
        </p:nvSpPr>
        <p:spPr>
          <a:xfrm>
            <a:off x="395536" y="1700808"/>
            <a:ext cx="8568952" cy="45446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Clr>
                <a:srgbClr val="0066A1"/>
              </a:buClr>
              <a:buFont typeface="LucidaGrande"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0066A1"/>
              </a:buClr>
              <a:buFont typeface="Wingdings"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0066A1"/>
              </a:buClr>
              <a:buFont typeface="Courier New"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b="0" i="0" dirty="0">
                <a:solidFill>
                  <a:srgbClr val="C00000"/>
                </a:solidFill>
                <a:latin typeface="Times New Roman" panose="02020603050405020304" pitchFamily="18" charset="0"/>
                <a:cs typeface="Times New Roman" panose="02020603050405020304" pitchFamily="18" charset="0"/>
              </a:rPr>
              <a:t>12</a:t>
            </a:r>
            <a:r>
              <a:rPr lang="en-US" altLang="zh-CN" sz="1600" i="0" dirty="0">
                <a:solidFill>
                  <a:srgbClr val="C00000"/>
                </a:solidFill>
                <a:latin typeface="Times New Roman" panose="02020603050405020304" pitchFamily="18" charset="0"/>
                <a:cs typeface="Times New Roman" panose="02020603050405020304" pitchFamily="18" charset="0"/>
              </a:rPr>
              <a:t>/01/2022</a:t>
            </a:r>
            <a:r>
              <a:rPr lang="en-US" altLang="zh-CN" sz="1600" b="0" i="0" dirty="0">
                <a:solidFill>
                  <a:schemeClr val="tx1"/>
                </a:solidFill>
                <a:latin typeface="Times New Roman" panose="02020603050405020304" pitchFamily="18" charset="0"/>
                <a:cs typeface="Times New Roman" panose="02020603050405020304" pitchFamily="18" charset="0"/>
              </a:rPr>
              <a:t>] Rethinking Modern Communication from Semantic Coding to Semantic Communication – Prof. </a:t>
            </a:r>
            <a:r>
              <a:rPr lang="en-US" altLang="zh-CN" sz="1600" b="0" i="0" dirty="0" err="1">
                <a:solidFill>
                  <a:schemeClr val="tx1"/>
                </a:solidFill>
                <a:latin typeface="Times New Roman" panose="02020603050405020304" pitchFamily="18" charset="0"/>
                <a:cs typeface="Times New Roman" panose="02020603050405020304" pitchFamily="18" charset="0"/>
              </a:rPr>
              <a:t>Honggang</a:t>
            </a:r>
            <a:r>
              <a:rPr lang="en-US" altLang="zh-CN" sz="1600" b="0" i="0" dirty="0">
                <a:solidFill>
                  <a:schemeClr val="tx1"/>
                </a:solidFill>
                <a:latin typeface="Times New Roman" panose="02020603050405020304" pitchFamily="18" charset="0"/>
                <a:cs typeface="Times New Roman" panose="02020603050405020304" pitchFamily="18" charset="0"/>
              </a:rPr>
              <a:t> Zhang, Zhejiang University, China </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b="0" i="0" dirty="0">
                <a:solidFill>
                  <a:srgbClr val="C00000"/>
                </a:solidFill>
                <a:latin typeface="Times New Roman" panose="02020603050405020304" pitchFamily="18" charset="0"/>
                <a:cs typeface="Times New Roman" panose="02020603050405020304" pitchFamily="18" charset="0"/>
              </a:rPr>
              <a:t>7</a:t>
            </a:r>
            <a:r>
              <a:rPr lang="en-US" altLang="zh-CN" sz="1600" i="0" dirty="0">
                <a:solidFill>
                  <a:srgbClr val="C00000"/>
                </a:solidFill>
                <a:latin typeface="Times New Roman" panose="02020603050405020304" pitchFamily="18" charset="0"/>
                <a:cs typeface="Times New Roman" panose="02020603050405020304" pitchFamily="18" charset="0"/>
              </a:rPr>
              <a:t>/22/2022</a:t>
            </a:r>
            <a:r>
              <a:rPr lang="en-US" altLang="zh-CN" sz="1600" b="0" i="0" dirty="0">
                <a:solidFill>
                  <a:schemeClr val="tx1"/>
                </a:solidFill>
                <a:latin typeface="Times New Roman" panose="02020603050405020304" pitchFamily="18" charset="0"/>
                <a:cs typeface="Times New Roman" panose="02020603050405020304" pitchFamily="18" charset="0"/>
              </a:rPr>
              <a:t>] Holographic Radio: A New Paradigm for Ultra-Massive MIMO – Prof. </a:t>
            </a:r>
            <a:r>
              <a:rPr lang="en-US" altLang="zh-CN" sz="1600" b="0" i="0" dirty="0" err="1">
                <a:solidFill>
                  <a:schemeClr val="tx1"/>
                </a:solidFill>
                <a:latin typeface="Times New Roman" panose="02020603050405020304" pitchFamily="18" charset="0"/>
                <a:cs typeface="Times New Roman" panose="02020603050405020304" pitchFamily="18" charset="0"/>
              </a:rPr>
              <a:t>Lingyang</a:t>
            </a:r>
            <a:r>
              <a:rPr lang="en-US" altLang="zh-CN" sz="1600" b="0" i="0" dirty="0">
                <a:solidFill>
                  <a:schemeClr val="tx1"/>
                </a:solidFill>
                <a:latin typeface="Times New Roman" panose="02020603050405020304" pitchFamily="18" charset="0"/>
                <a:cs typeface="Times New Roman" panose="02020603050405020304" pitchFamily="18" charset="0"/>
              </a:rPr>
              <a:t> Song, Peking University, China </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b="0" i="0" dirty="0">
                <a:solidFill>
                  <a:srgbClr val="C00000"/>
                </a:solidFill>
                <a:latin typeface="Times New Roman" panose="02020603050405020304" pitchFamily="18" charset="0"/>
                <a:cs typeface="Times New Roman" panose="02020603050405020304" pitchFamily="18" charset="0"/>
              </a:rPr>
              <a:t>4</a:t>
            </a:r>
            <a:r>
              <a:rPr lang="en-US" altLang="zh-CN" sz="1600" i="0" dirty="0">
                <a:solidFill>
                  <a:srgbClr val="C00000"/>
                </a:solidFill>
                <a:latin typeface="Times New Roman" panose="02020603050405020304" pitchFamily="18" charset="0"/>
                <a:cs typeface="Times New Roman" panose="02020603050405020304" pitchFamily="18" charset="0"/>
              </a:rPr>
              <a:t>/8/2022</a:t>
            </a:r>
            <a:r>
              <a:rPr lang="en-US" altLang="zh-CN" sz="1600" b="0" i="0" dirty="0">
                <a:solidFill>
                  <a:schemeClr val="tx1"/>
                </a:solidFill>
                <a:latin typeface="Times New Roman" panose="02020603050405020304" pitchFamily="18" charset="0"/>
                <a:cs typeface="Times New Roman" panose="02020603050405020304" pitchFamily="18" charset="0"/>
              </a:rPr>
              <a:t>] Algorithmic Sensing in the Age of Artificial Intelligence – Prof. Jun Luo, Nanyang Technological University, Singapore </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i="0" dirty="0">
                <a:solidFill>
                  <a:srgbClr val="C00000"/>
                </a:solidFill>
                <a:latin typeface="Times New Roman" panose="02020603050405020304" pitchFamily="18" charset="0"/>
                <a:cs typeface="Times New Roman" panose="02020603050405020304" pitchFamily="18" charset="0"/>
              </a:rPr>
              <a:t>1/13/2022</a:t>
            </a:r>
            <a:r>
              <a:rPr lang="en-US" altLang="zh-CN" sz="1600" b="0" i="0" dirty="0">
                <a:solidFill>
                  <a:schemeClr val="tx1"/>
                </a:solidFill>
                <a:latin typeface="Times New Roman" panose="02020603050405020304" pitchFamily="18" charset="0"/>
                <a:cs typeface="Times New Roman" panose="02020603050405020304" pitchFamily="18" charset="0"/>
              </a:rPr>
              <a:t>] Distributionally Robust Optimization and Its Applications in Communications and Networking – Prof. Zhu Han, University of Huston, USA</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i="0" dirty="0">
                <a:solidFill>
                  <a:srgbClr val="C00000"/>
                </a:solidFill>
                <a:latin typeface="Times New Roman" panose="02020603050405020304" pitchFamily="18" charset="0"/>
                <a:cs typeface="Times New Roman" panose="02020603050405020304" pitchFamily="18" charset="0"/>
              </a:rPr>
              <a:t>11/17/2021</a:t>
            </a:r>
            <a:r>
              <a:rPr lang="en-US" altLang="zh-CN" sz="1600" b="0" i="0" dirty="0">
                <a:solidFill>
                  <a:schemeClr val="tx1"/>
                </a:solidFill>
                <a:latin typeface="Times New Roman" panose="02020603050405020304" pitchFamily="18" charset="0"/>
                <a:cs typeface="Times New Roman" panose="02020603050405020304" pitchFamily="18" charset="0"/>
              </a:rPr>
              <a:t>] Printable Smart Surfaces for IoT Communication and Sensing – Prof. </a:t>
            </a:r>
            <a:r>
              <a:rPr lang="en-US" altLang="zh-CN" sz="1600" b="0" i="0" dirty="0" err="1">
                <a:solidFill>
                  <a:schemeClr val="tx1"/>
                </a:solidFill>
                <a:latin typeface="Times New Roman" panose="02020603050405020304" pitchFamily="18" charset="0"/>
                <a:cs typeface="Times New Roman" panose="02020603050405020304" pitchFamily="18" charset="0"/>
              </a:rPr>
              <a:t>Xinyu</a:t>
            </a:r>
            <a:r>
              <a:rPr lang="en-US" altLang="zh-CN" sz="1600" b="0" i="0" dirty="0">
                <a:solidFill>
                  <a:schemeClr val="tx1"/>
                </a:solidFill>
                <a:latin typeface="Times New Roman" panose="02020603050405020304" pitchFamily="18" charset="0"/>
                <a:cs typeface="Times New Roman" panose="02020603050405020304" pitchFamily="18" charset="0"/>
              </a:rPr>
              <a:t> Zhang, University of California San Diego, USA</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i="0" dirty="0">
                <a:solidFill>
                  <a:srgbClr val="C00000"/>
                </a:solidFill>
                <a:latin typeface="Times New Roman" panose="02020603050405020304" pitchFamily="18" charset="0"/>
                <a:cs typeface="Times New Roman" panose="02020603050405020304" pitchFamily="18" charset="0"/>
              </a:rPr>
              <a:t>10/15/2021</a:t>
            </a:r>
            <a:r>
              <a:rPr lang="en-US" altLang="zh-CN" sz="1600" b="0" i="0" dirty="0">
                <a:solidFill>
                  <a:schemeClr val="tx1"/>
                </a:solidFill>
                <a:latin typeface="Times New Roman" panose="02020603050405020304" pitchFamily="18" charset="0"/>
                <a:cs typeface="Times New Roman" panose="02020603050405020304" pitchFamily="18" charset="0"/>
              </a:rPr>
              <a:t>] Adapting PBFT for Use with Blockchain-enabled IoT Systems – Prof. Jelena </a:t>
            </a:r>
            <a:r>
              <a:rPr lang="en-US" altLang="zh-CN" sz="1600" b="0" i="0" dirty="0" err="1">
                <a:solidFill>
                  <a:schemeClr val="tx1"/>
                </a:solidFill>
                <a:latin typeface="Times New Roman" panose="02020603050405020304" pitchFamily="18" charset="0"/>
                <a:cs typeface="Times New Roman" panose="02020603050405020304" pitchFamily="18" charset="0"/>
              </a:rPr>
              <a:t>Mišić</a:t>
            </a:r>
            <a:r>
              <a:rPr lang="en-US" altLang="zh-CN" sz="1600" b="0" i="0" dirty="0">
                <a:solidFill>
                  <a:schemeClr val="tx1"/>
                </a:solidFill>
                <a:latin typeface="Times New Roman" panose="02020603050405020304" pitchFamily="18" charset="0"/>
                <a:cs typeface="Times New Roman" panose="02020603050405020304" pitchFamily="18" charset="0"/>
              </a:rPr>
              <a:t>, Ryerson University, Canada</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i="0" dirty="0">
                <a:solidFill>
                  <a:srgbClr val="C00000"/>
                </a:solidFill>
                <a:latin typeface="Times New Roman" panose="02020603050405020304" pitchFamily="18" charset="0"/>
                <a:cs typeface="Times New Roman" panose="02020603050405020304" pitchFamily="18" charset="0"/>
              </a:rPr>
              <a:t>8/13/2021</a:t>
            </a:r>
            <a:r>
              <a:rPr lang="en-US" altLang="zh-CN" sz="1600" b="0" i="0" dirty="0">
                <a:solidFill>
                  <a:schemeClr val="tx1"/>
                </a:solidFill>
                <a:latin typeface="Times New Roman" panose="02020603050405020304" pitchFamily="18" charset="0"/>
                <a:cs typeface="Times New Roman" panose="02020603050405020304" pitchFamily="18" charset="0"/>
              </a:rPr>
              <a:t>] Reliable Federated Learning for Mobile Networks – Prof. Dusit </a:t>
            </a:r>
            <a:r>
              <a:rPr lang="en-US" altLang="zh-CN" sz="1600" b="0" i="0" dirty="0" err="1">
                <a:solidFill>
                  <a:schemeClr val="tx1"/>
                </a:solidFill>
                <a:latin typeface="Times New Roman" panose="02020603050405020304" pitchFamily="18" charset="0"/>
                <a:cs typeface="Times New Roman" panose="02020603050405020304" pitchFamily="18" charset="0"/>
              </a:rPr>
              <a:t>Niyato</a:t>
            </a:r>
            <a:r>
              <a:rPr lang="en-US" altLang="zh-CN" sz="1600" b="0" i="0" dirty="0">
                <a:solidFill>
                  <a:schemeClr val="tx1"/>
                </a:solidFill>
                <a:latin typeface="Times New Roman" panose="02020603050405020304" pitchFamily="18" charset="0"/>
                <a:cs typeface="Times New Roman" panose="02020603050405020304" pitchFamily="18" charset="0"/>
              </a:rPr>
              <a:t>, Nanyang Technological University, Singapore, August 13, 2021</a:t>
            </a:r>
          </a:p>
          <a:p>
            <a:r>
              <a:rPr lang="en-US" altLang="zh-CN" sz="1600" b="0" i="0" dirty="0">
                <a:solidFill>
                  <a:schemeClr val="tx1"/>
                </a:solidFill>
                <a:latin typeface="Times New Roman" panose="02020603050405020304" pitchFamily="18" charset="0"/>
                <a:cs typeface="Times New Roman" panose="02020603050405020304" pitchFamily="18" charset="0"/>
              </a:rPr>
              <a:t>[</a:t>
            </a:r>
            <a:r>
              <a:rPr lang="en-US" altLang="zh-CN" sz="1600" i="0" dirty="0">
                <a:solidFill>
                  <a:srgbClr val="C00000"/>
                </a:solidFill>
                <a:latin typeface="Times New Roman" panose="02020603050405020304" pitchFamily="18" charset="0"/>
                <a:cs typeface="Times New Roman" panose="02020603050405020304" pitchFamily="18" charset="0"/>
              </a:rPr>
              <a:t>3/30/2021</a:t>
            </a:r>
            <a:r>
              <a:rPr lang="en-US" altLang="zh-CN" sz="1600" b="0" i="0" dirty="0">
                <a:solidFill>
                  <a:schemeClr val="tx1"/>
                </a:solidFill>
                <a:latin typeface="Times New Roman" panose="02020603050405020304" pitchFamily="18" charset="0"/>
                <a:cs typeface="Times New Roman" panose="02020603050405020304" pitchFamily="18" charset="0"/>
              </a:rPr>
              <a:t>] </a:t>
            </a:r>
            <a:r>
              <a:rPr lang="en-US" altLang="zh-CN" sz="1600" b="0" i="0" dirty="0" err="1">
                <a:solidFill>
                  <a:schemeClr val="tx1"/>
                </a:solidFill>
                <a:latin typeface="Times New Roman" panose="02020603050405020304" pitchFamily="18" charset="0"/>
                <a:cs typeface="Times New Roman" panose="02020603050405020304" pitchFamily="18" charset="0"/>
              </a:rPr>
              <a:t>MetaSensing</a:t>
            </a:r>
            <a:r>
              <a:rPr lang="en-US" altLang="zh-CN" sz="1600" b="0" i="0" dirty="0">
                <a:solidFill>
                  <a:schemeClr val="tx1"/>
                </a:solidFill>
                <a:latin typeface="Times New Roman" panose="02020603050405020304" pitchFamily="18" charset="0"/>
                <a:cs typeface="Times New Roman" panose="02020603050405020304" pitchFamily="18" charset="0"/>
              </a:rPr>
              <a:t>: Reconfigurable intelligent surface Assisted RF 3D Sensing using Machine Learning – Prof. Zhu Han, University of Houston, USA </a:t>
            </a:r>
          </a:p>
        </p:txBody>
      </p:sp>
    </p:spTree>
    <p:extLst>
      <p:ext uri="{BB962C8B-B14F-4D97-AF65-F5344CB8AC3E}">
        <p14:creationId xmlns:p14="http://schemas.microsoft.com/office/powerpoint/2010/main" val="198762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Upcoming TCCN Webinars</a:t>
            </a:r>
            <a:endParaRPr lang="zh-CN" altLang="en-US" dirty="0">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28406198-43EA-4B4C-9BA2-A12FA508E7A8}"/>
              </a:ext>
            </a:extLst>
          </p:cNvPr>
          <p:cNvSpPr txBox="1">
            <a:spLocks/>
          </p:cNvSpPr>
          <p:nvPr/>
        </p:nvSpPr>
        <p:spPr>
          <a:xfrm>
            <a:off x="663864" y="2481839"/>
            <a:ext cx="7941365" cy="1275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66A1"/>
              </a:solidFill>
              <a:effectLst/>
              <a:uLnTx/>
              <a:uFillTx/>
              <a:latin typeface="Calibri" charset="0"/>
              <a:ea typeface="Calibri" charset="0"/>
              <a:cs typeface="Calibri" charset="0"/>
            </a:endParaRPr>
          </a:p>
        </p:txBody>
      </p:sp>
      <p:pic>
        <p:nvPicPr>
          <p:cNvPr id="3" name="图片 2">
            <a:extLst>
              <a:ext uri="{FF2B5EF4-FFF2-40B4-BE49-F238E27FC236}">
                <a16:creationId xmlns:a16="http://schemas.microsoft.com/office/drawing/2014/main" id="{D9DA86EE-CC95-4144-99ED-B983FF15F574}"/>
              </a:ext>
            </a:extLst>
          </p:cNvPr>
          <p:cNvPicPr>
            <a:picLocks noChangeAspect="1"/>
          </p:cNvPicPr>
          <p:nvPr/>
        </p:nvPicPr>
        <p:blipFill>
          <a:blip r:embed="rId2"/>
          <a:stretch>
            <a:fillRect/>
          </a:stretch>
        </p:blipFill>
        <p:spPr>
          <a:xfrm>
            <a:off x="7151308" y="5945023"/>
            <a:ext cx="652329" cy="652329"/>
          </a:xfrm>
          <a:prstGeom prst="rect">
            <a:avLst/>
          </a:prstGeom>
        </p:spPr>
      </p:pic>
      <p:sp>
        <p:nvSpPr>
          <p:cNvPr id="4" name="Subtitle 2">
            <a:extLst>
              <a:ext uri="{FF2B5EF4-FFF2-40B4-BE49-F238E27FC236}">
                <a16:creationId xmlns:a16="http://schemas.microsoft.com/office/drawing/2014/main" id="{D732A4AE-4BD2-F53E-2BF3-652EBD0D4492}"/>
              </a:ext>
            </a:extLst>
          </p:cNvPr>
          <p:cNvSpPr txBox="1">
            <a:spLocks/>
          </p:cNvSpPr>
          <p:nvPr/>
        </p:nvSpPr>
        <p:spPr>
          <a:xfrm>
            <a:off x="1187852" y="3401566"/>
            <a:ext cx="4513351" cy="20753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0" i="0" dirty="0">
                <a:solidFill>
                  <a:schemeClr val="tx1"/>
                </a:solidFill>
              </a:rPr>
              <a:t>Speaker: </a:t>
            </a:r>
            <a:r>
              <a:rPr lang="en-GB" sz="2000" i="0" dirty="0" err="1">
                <a:solidFill>
                  <a:schemeClr val="tx1"/>
                </a:solidFill>
              </a:rPr>
              <a:t>Dr.</a:t>
            </a:r>
            <a:r>
              <a:rPr lang="en-GB" sz="2000" i="0" dirty="0">
                <a:solidFill>
                  <a:schemeClr val="tx1"/>
                </a:solidFill>
              </a:rPr>
              <a:t> Nada T. </a:t>
            </a:r>
            <a:r>
              <a:rPr lang="en-GB" sz="2000" i="0" dirty="0" err="1">
                <a:solidFill>
                  <a:schemeClr val="tx1"/>
                </a:solidFill>
              </a:rPr>
              <a:t>Golmie</a:t>
            </a:r>
            <a:endParaRPr lang="en-GB" sz="2000" i="0" dirty="0">
              <a:solidFill>
                <a:schemeClr val="tx1"/>
              </a:solidFill>
            </a:endParaRPr>
          </a:p>
          <a:p>
            <a:r>
              <a:rPr lang="en-GB" sz="2000" b="0" i="0" dirty="0">
                <a:solidFill>
                  <a:schemeClr val="tx1"/>
                </a:solidFill>
              </a:rPr>
              <a:t>IEEE Fellow, NIST Fellow</a:t>
            </a:r>
          </a:p>
          <a:p>
            <a:r>
              <a:rPr lang="en-GB" sz="2000" b="0" i="0" dirty="0">
                <a:solidFill>
                  <a:schemeClr val="tx1"/>
                </a:solidFill>
              </a:rPr>
              <a:t>National Institute of Standards and Technology, USA</a:t>
            </a:r>
            <a:endParaRPr lang="en-GB" sz="2000" i="0" dirty="0">
              <a:solidFill>
                <a:schemeClr val="tx1"/>
              </a:solidFill>
            </a:endParaRPr>
          </a:p>
        </p:txBody>
      </p:sp>
      <p:sp>
        <p:nvSpPr>
          <p:cNvPr id="5" name="Rectangle 4">
            <a:extLst>
              <a:ext uri="{FF2B5EF4-FFF2-40B4-BE49-F238E27FC236}">
                <a16:creationId xmlns:a16="http://schemas.microsoft.com/office/drawing/2014/main" id="{32F6FF07-217D-A215-1630-32B615F1F7AA}"/>
              </a:ext>
            </a:extLst>
          </p:cNvPr>
          <p:cNvSpPr/>
          <p:nvPr/>
        </p:nvSpPr>
        <p:spPr>
          <a:xfrm>
            <a:off x="663864" y="6271187"/>
            <a:ext cx="7487328" cy="369332"/>
          </a:xfrm>
          <a:prstGeom prst="rect">
            <a:avLst/>
          </a:prstGeom>
        </p:spPr>
        <p:txBody>
          <a:bodyPr wrap="square">
            <a:spAutoFit/>
          </a:bodyPr>
          <a:lstStyle/>
          <a:p>
            <a:r>
              <a:rPr lang="en-US" dirty="0">
                <a:latin typeface="Calibri" charset="0"/>
                <a:cs typeface="Calibri" charset="0"/>
              </a:rPr>
              <a:t>When: 9:00am-10:00am, Thursday, June 15, 2023, US Eastern Time</a:t>
            </a:r>
          </a:p>
        </p:txBody>
      </p:sp>
      <p:sp>
        <p:nvSpPr>
          <p:cNvPr id="6" name="TextBox 5">
            <a:extLst>
              <a:ext uri="{FF2B5EF4-FFF2-40B4-BE49-F238E27FC236}">
                <a16:creationId xmlns:a16="http://schemas.microsoft.com/office/drawing/2014/main" id="{E319F1A2-4C60-4745-E308-2962D863775C}"/>
              </a:ext>
            </a:extLst>
          </p:cNvPr>
          <p:cNvSpPr txBox="1"/>
          <p:nvPr/>
        </p:nvSpPr>
        <p:spPr>
          <a:xfrm>
            <a:off x="337930" y="1641950"/>
            <a:ext cx="8432247" cy="1077218"/>
          </a:xfrm>
          <a:prstGeom prst="rect">
            <a:avLst/>
          </a:prstGeom>
          <a:noFill/>
        </p:spPr>
        <p:txBody>
          <a:bodyPr wrap="square" rtlCol="0">
            <a:spAutoFit/>
          </a:bodyPr>
          <a:lstStyle/>
          <a:p>
            <a:pPr algn="ctr"/>
            <a:r>
              <a:rPr lang="en-US" sz="3200" dirty="0"/>
              <a:t>On Communication and Sensing Measurements and Modeling for Next “G”</a:t>
            </a:r>
          </a:p>
        </p:txBody>
      </p:sp>
      <p:pic>
        <p:nvPicPr>
          <p:cNvPr id="8" name="Picture 2">
            <a:extLst>
              <a:ext uri="{FF2B5EF4-FFF2-40B4-BE49-F238E27FC236}">
                <a16:creationId xmlns:a16="http://schemas.microsoft.com/office/drawing/2014/main" id="{155247C1-C763-6DB1-A6AB-D4C3DC5A7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505" y="2902012"/>
            <a:ext cx="1768132" cy="247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Registration – 1 min break</a:t>
            </a:r>
          </a:p>
        </p:txBody>
      </p:sp>
      <p:sp>
        <p:nvSpPr>
          <p:cNvPr id="3" name="Content Placeholder 2"/>
          <p:cNvSpPr>
            <a:spLocks noGrp="1"/>
          </p:cNvSpPr>
          <p:nvPr>
            <p:ph idx="1"/>
          </p:nvPr>
        </p:nvSpPr>
        <p:spPr>
          <a:xfrm>
            <a:off x="0" y="1950489"/>
            <a:ext cx="8568952" cy="4525963"/>
          </a:xfrm>
        </p:spPr>
        <p:txBody>
          <a:bodyPr/>
          <a:lstStyle/>
          <a:p>
            <a:pPr lvl="1">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Step </a:t>
            </a:r>
            <a:r>
              <a:rPr lang="en-US" b="1"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find and click “Chat” icon at the bottom of Zoom meeting interface</a:t>
            </a:r>
            <a:endParaRPr lang="en-US"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45221" y="1581649"/>
            <a:ext cx="434612" cy="434612"/>
          </a:xfrm>
          <a:prstGeom prst="rect">
            <a:avLst/>
          </a:prstGeom>
        </p:spPr>
      </p:pic>
      <p:pic>
        <p:nvPicPr>
          <p:cNvPr id="5" name="Picture 4"/>
          <p:cNvPicPr>
            <a:picLocks noChangeAspect="1"/>
          </p:cNvPicPr>
          <p:nvPr/>
        </p:nvPicPr>
        <p:blipFill>
          <a:blip r:embed="rId3"/>
          <a:stretch>
            <a:fillRect/>
          </a:stretch>
        </p:blipFill>
        <p:spPr>
          <a:xfrm>
            <a:off x="842854" y="3007286"/>
            <a:ext cx="7501919" cy="414720"/>
          </a:xfrm>
          <a:prstGeom prst="rect">
            <a:avLst/>
          </a:prstGeom>
        </p:spPr>
      </p:pic>
      <p:sp>
        <p:nvSpPr>
          <p:cNvPr id="6" name="Rectangle 5"/>
          <p:cNvSpPr/>
          <p:nvPr/>
        </p:nvSpPr>
        <p:spPr>
          <a:xfrm>
            <a:off x="4201013" y="2928848"/>
            <a:ext cx="576837" cy="576837"/>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6094" y="3999287"/>
            <a:ext cx="6050981" cy="1301619"/>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742950" lvl="1" indent="-285750">
              <a:spcBef>
                <a:spcPct val="20000"/>
              </a:spcBef>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Step 2: please write your information in the chat box: </a:t>
            </a:r>
          </a:p>
          <a:p>
            <a:pPr lvl="1">
              <a:buFont typeface="Arial" pitchFamily="34" charset="0"/>
              <a:buChar char="•"/>
            </a:pPr>
            <a:endParaRPr lang="en-US" sz="1800" dirty="0"/>
          </a:p>
          <a:p>
            <a:pPr marL="3429" lvl="1" indent="0">
              <a:buNone/>
            </a:pPr>
            <a:r>
              <a:rPr lang="en-US" sz="1800" i="1" dirty="0">
                <a:solidFill>
                  <a:srgbClr val="50B4C8"/>
                </a:solidFill>
              </a:rPr>
              <a:t>		</a:t>
            </a:r>
            <a:r>
              <a:rPr lang="en-US" sz="1800" b="1" i="1" dirty="0">
                <a:solidFill>
                  <a:srgbClr val="0070C0"/>
                </a:solidFill>
                <a:latin typeface="Times New Roman" panose="02020603050405020304" pitchFamily="18" charset="0"/>
                <a:cs typeface="Times New Roman" panose="02020603050405020304" pitchFamily="18" charset="0"/>
              </a:rPr>
              <a:t>your name + affiliation + email</a:t>
            </a:r>
          </a:p>
        </p:txBody>
      </p:sp>
      <p:pic>
        <p:nvPicPr>
          <p:cNvPr id="8" name="Picture 7"/>
          <p:cNvPicPr>
            <a:picLocks noChangeAspect="1"/>
          </p:cNvPicPr>
          <p:nvPr/>
        </p:nvPicPr>
        <p:blipFill>
          <a:blip r:embed="rId4"/>
          <a:stretch>
            <a:fillRect/>
          </a:stretch>
        </p:blipFill>
        <p:spPr>
          <a:xfrm>
            <a:off x="6172541" y="3682625"/>
            <a:ext cx="2207292" cy="2258426"/>
          </a:xfrm>
          <a:prstGeom prst="rect">
            <a:avLst/>
          </a:prstGeom>
        </p:spPr>
      </p:pic>
      <p:sp>
        <p:nvSpPr>
          <p:cNvPr id="9" name="Content Placeholder 2"/>
          <p:cNvSpPr txBox="1">
            <a:spLocks/>
          </p:cNvSpPr>
          <p:nvPr/>
        </p:nvSpPr>
        <p:spPr>
          <a:xfrm>
            <a:off x="6252638" y="5269088"/>
            <a:ext cx="1997903" cy="542200"/>
          </a:xfrm>
          <a:prstGeom prst="rect">
            <a:avLst/>
          </a:prstGeom>
          <a:solidFill>
            <a:schemeClr val="bg1"/>
          </a:solidFill>
          <a:ln>
            <a:solidFill>
              <a:srgbClr val="0070C0"/>
            </a:solidFill>
          </a:ln>
        </p:spPr>
        <p:txBody>
          <a:bodyPr vert="horz" lIns="68580" tIns="34290" rIns="68580" bIns="3429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3429" lvl="1" indent="0">
              <a:buNone/>
            </a:pPr>
            <a:r>
              <a:rPr lang="en-US" sz="2000" b="1" dirty="0">
                <a:solidFill>
                  <a:srgbClr val="0070C0"/>
                </a:solidFill>
                <a:latin typeface="Times New Roman" panose="02020603050405020304" pitchFamily="18" charset="0"/>
                <a:cs typeface="Times New Roman" panose="02020603050405020304" pitchFamily="18" charset="0"/>
              </a:rPr>
              <a:t>Please enter here</a:t>
            </a:r>
            <a:endParaRPr lang="en-US" sz="1600" i="1" dirty="0">
              <a:solidFill>
                <a:srgbClr val="0070C0"/>
              </a:solidFill>
              <a:latin typeface="Times New Roman" panose="02020603050405020304" pitchFamily="18" charset="0"/>
              <a:cs typeface="Times New Roman" panose="02020603050405020304" pitchFamily="18" charset="0"/>
            </a:endParaRPr>
          </a:p>
        </p:txBody>
      </p:sp>
      <p:sp>
        <p:nvSpPr>
          <p:cNvPr id="23" name="Oval 22"/>
          <p:cNvSpPr/>
          <p:nvPr/>
        </p:nvSpPr>
        <p:spPr bwMode="auto">
          <a:xfrm>
            <a:off x="6071379" y="5540427"/>
            <a:ext cx="91393" cy="91393"/>
          </a:xfrm>
          <a:prstGeom prst="ellipse">
            <a:avLst/>
          </a:prstGeom>
          <a:solidFill>
            <a:srgbClr val="DB652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en-US" sz="2250">
              <a:latin typeface="Arial" pitchFamily="34" charset="0"/>
            </a:endParaRPr>
          </a:p>
        </p:txBody>
      </p:sp>
      <p:cxnSp>
        <p:nvCxnSpPr>
          <p:cNvPr id="24" name="Straight Connector 23"/>
          <p:cNvCxnSpPr/>
          <p:nvPr/>
        </p:nvCxnSpPr>
        <p:spPr bwMode="auto">
          <a:xfrm flipV="1">
            <a:off x="840521" y="4762832"/>
            <a:ext cx="4196376" cy="5423"/>
          </a:xfrm>
          <a:prstGeom prst="line">
            <a:avLst/>
          </a:prstGeom>
          <a:ln>
            <a:solidFill>
              <a:srgbClr val="0070C0"/>
            </a:solidFill>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bwMode="auto">
          <a:xfrm>
            <a:off x="5453077" y="5586123"/>
            <a:ext cx="618561" cy="1"/>
          </a:xfrm>
          <a:prstGeom prst="line">
            <a:avLst/>
          </a:prstGeom>
          <a:ln>
            <a:solidFill>
              <a:srgbClr val="0070C0"/>
            </a:solidFill>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bwMode="auto">
          <a:xfrm>
            <a:off x="5036897" y="4762832"/>
            <a:ext cx="416180" cy="823290"/>
          </a:xfrm>
          <a:prstGeom prst="line">
            <a:avLst/>
          </a:prstGeom>
          <a:ln>
            <a:solidFill>
              <a:srgbClr val="0070C0"/>
            </a:solidFill>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sp>
        <p:nvSpPr>
          <p:cNvPr id="27" name="Oval 26"/>
          <p:cNvSpPr/>
          <p:nvPr/>
        </p:nvSpPr>
        <p:spPr bwMode="auto">
          <a:xfrm>
            <a:off x="840520" y="4722558"/>
            <a:ext cx="91393" cy="91393"/>
          </a:xfrm>
          <a:prstGeom prst="ellipse">
            <a:avLst/>
          </a:prstGeom>
          <a:solidFill>
            <a:srgbClr val="DB652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en-US" sz="2250">
              <a:latin typeface="Arial" pitchFamily="34" charset="0"/>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t>2</a:t>
            </a:fld>
            <a:endParaRPr lang="en-US" dirty="0"/>
          </a:p>
        </p:txBody>
      </p:sp>
      <p:sp>
        <p:nvSpPr>
          <p:cNvPr id="11" name="TextBox 10">
            <a:extLst>
              <a:ext uri="{FF2B5EF4-FFF2-40B4-BE49-F238E27FC236}">
                <a16:creationId xmlns:a16="http://schemas.microsoft.com/office/drawing/2014/main" id="{245A90BA-DDEC-F238-31B8-BB2EB71B9AB0}"/>
              </a:ext>
            </a:extLst>
          </p:cNvPr>
          <p:cNvSpPr txBox="1"/>
          <p:nvPr/>
        </p:nvSpPr>
        <p:spPr>
          <a:xfrm>
            <a:off x="819992" y="6114067"/>
            <a:ext cx="7673896" cy="369332"/>
          </a:xfrm>
          <a:prstGeom prst="rect">
            <a:avLst/>
          </a:prstGeom>
          <a:noFill/>
        </p:spPr>
        <p:txBody>
          <a:bodyPr wrap="none" rtlCol="0">
            <a:spAutoFit/>
          </a:bodyPr>
          <a:lstStyle/>
          <a:p>
            <a:r>
              <a:rPr lang="en-US" dirty="0"/>
              <a:t>Important for your active member status (for voting, election, and awards)</a:t>
            </a:r>
          </a:p>
        </p:txBody>
      </p:sp>
    </p:spTree>
    <p:extLst>
      <p:ext uri="{BB962C8B-B14F-4D97-AF65-F5344CB8AC3E}">
        <p14:creationId xmlns:p14="http://schemas.microsoft.com/office/powerpoint/2010/main" val="3508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Upcoming TCCN Webinars</a:t>
            </a:r>
            <a:endParaRPr lang="zh-CN" altLang="en-US" dirty="0">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28406198-43EA-4B4C-9BA2-A12FA508E7A8}"/>
              </a:ext>
            </a:extLst>
          </p:cNvPr>
          <p:cNvSpPr txBox="1">
            <a:spLocks/>
          </p:cNvSpPr>
          <p:nvPr/>
        </p:nvSpPr>
        <p:spPr>
          <a:xfrm>
            <a:off x="663864" y="2481839"/>
            <a:ext cx="7941365" cy="1275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66A1"/>
              </a:solidFill>
              <a:effectLst/>
              <a:uLnTx/>
              <a:uFillTx/>
              <a:latin typeface="Calibri" charset="0"/>
              <a:ea typeface="Calibri" charset="0"/>
              <a:cs typeface="Calibri" charset="0"/>
            </a:endParaRPr>
          </a:p>
        </p:txBody>
      </p:sp>
      <p:sp>
        <p:nvSpPr>
          <p:cNvPr id="13" name="Subtitle 2">
            <a:extLst>
              <a:ext uri="{FF2B5EF4-FFF2-40B4-BE49-F238E27FC236}">
                <a16:creationId xmlns:a16="http://schemas.microsoft.com/office/drawing/2014/main" id="{71CCEEBA-40DB-604F-B784-3AA6C5FFD120}"/>
              </a:ext>
            </a:extLst>
          </p:cNvPr>
          <p:cNvSpPr txBox="1">
            <a:spLocks/>
          </p:cNvSpPr>
          <p:nvPr/>
        </p:nvSpPr>
        <p:spPr>
          <a:xfrm>
            <a:off x="1107312" y="3333754"/>
            <a:ext cx="5037464" cy="2150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6A1"/>
              </a:buClr>
              <a:buSzTx/>
              <a:buFont typeface="LucidaGrande" charset="0"/>
              <a:buNone/>
              <a:tabLst/>
              <a:defRPr/>
            </a:pPr>
            <a:r>
              <a:rPr kumimoji="0" lang="en-US" sz="2000" b="0" i="0" u="none" strike="noStrike" kern="1200" cap="none" spc="0" normalizeH="0" baseline="0" noProof="0" dirty="0">
                <a:ln>
                  <a:noFill/>
                </a:ln>
                <a:solidFill>
                  <a:srgbClr val="000000"/>
                </a:solidFill>
                <a:effectLst/>
                <a:uLnTx/>
                <a:uFillTx/>
                <a:latin typeface="Calibri" charset="0"/>
                <a:ea typeface="Calibri" charset="0"/>
                <a:cs typeface="Calibri" charset="0"/>
              </a:rPr>
              <a:t>Speaker: Professor </a:t>
            </a:r>
            <a:r>
              <a:rPr kumimoji="0" lang="en-US" sz="2000" b="0" i="0" u="none" strike="noStrike" kern="1200" cap="none" spc="0" normalizeH="0" baseline="0" noProof="0" dirty="0" err="1">
                <a:ln>
                  <a:noFill/>
                </a:ln>
                <a:solidFill>
                  <a:srgbClr val="000000"/>
                </a:solidFill>
                <a:effectLst/>
                <a:uLnTx/>
                <a:uFillTx/>
                <a:latin typeface="Calibri" charset="0"/>
                <a:ea typeface="Calibri" charset="0"/>
                <a:cs typeface="Calibri" charset="0"/>
              </a:rPr>
              <a:t>Jie</a:t>
            </a:r>
            <a:r>
              <a:rPr kumimoji="0" lang="en-US" sz="2000" b="0" i="0" u="none" strike="noStrike" kern="1200" cap="none" spc="0" normalizeH="0" baseline="0" noProof="0" dirty="0">
                <a:ln>
                  <a:noFill/>
                </a:ln>
                <a:solidFill>
                  <a:srgbClr val="000000"/>
                </a:solidFill>
                <a:effectLst/>
                <a:uLnTx/>
                <a:uFillTx/>
                <a:latin typeface="Calibri" charset="0"/>
                <a:ea typeface="Calibri" charset="0"/>
                <a:cs typeface="Calibri" charset="0"/>
              </a:rPr>
              <a:t> Wu</a:t>
            </a:r>
          </a:p>
          <a:p>
            <a:pPr marL="0" marR="0" lvl="0" indent="0" algn="l" defTabSz="914400" rtl="0" eaLnBrk="1" fontAlgn="base" latinLnBrk="0" hangingPunct="1">
              <a:lnSpc>
                <a:spcPct val="90000"/>
              </a:lnSpc>
              <a:spcBef>
                <a:spcPts val="1000"/>
              </a:spcBef>
              <a:spcAft>
                <a:spcPct val="0"/>
              </a:spcAft>
              <a:buClr>
                <a:srgbClr val="0066A1"/>
              </a:buClr>
              <a:buSzTx/>
              <a:buFont typeface="LucidaGrande" charset="0"/>
              <a:buNone/>
              <a:tabLst/>
              <a:defRPr/>
            </a:pPr>
            <a:r>
              <a:rPr kumimoji="0" lang="en-US" sz="2000" b="0" i="0" u="none" strike="noStrike" kern="1200" cap="none" spc="0" normalizeH="0" baseline="0" noProof="0" dirty="0">
                <a:ln>
                  <a:noFill/>
                </a:ln>
                <a:solidFill>
                  <a:srgbClr val="000000"/>
                </a:solidFill>
                <a:effectLst/>
                <a:uLnTx/>
                <a:uFillTx/>
                <a:latin typeface="Calibri" charset="0"/>
                <a:ea typeface="Calibri" charset="0"/>
                <a:cs typeface="Calibri" charset="0"/>
              </a:rPr>
              <a:t>IEEE Fellow, AAAS Fellow, Member of Academia Europaea (MAE)</a:t>
            </a:r>
          </a:p>
          <a:p>
            <a:pPr marL="0" marR="0" lvl="0" indent="0" algn="l" defTabSz="914400" rtl="0" eaLnBrk="1" fontAlgn="base" latinLnBrk="0" hangingPunct="1">
              <a:lnSpc>
                <a:spcPct val="90000"/>
              </a:lnSpc>
              <a:spcBef>
                <a:spcPts val="1000"/>
              </a:spcBef>
              <a:spcAft>
                <a:spcPct val="0"/>
              </a:spcAft>
              <a:buClr>
                <a:srgbClr val="0066A1"/>
              </a:buClr>
              <a:buSzTx/>
              <a:buFont typeface="LucidaGrande" charset="0"/>
              <a:buNone/>
              <a:tabLst/>
              <a:defRPr/>
            </a:pPr>
            <a:r>
              <a:rPr kumimoji="0" lang="en-US" sz="2000" b="0" i="0" u="none" strike="noStrike" kern="1200" cap="none" spc="0" normalizeH="0" baseline="0" noProof="0" dirty="0">
                <a:ln>
                  <a:noFill/>
                </a:ln>
                <a:solidFill>
                  <a:srgbClr val="000000"/>
                </a:solidFill>
                <a:effectLst/>
                <a:uLnTx/>
                <a:uFillTx/>
                <a:latin typeface="Calibri" charset="0"/>
                <a:ea typeface="Calibri" charset="0"/>
                <a:cs typeface="Calibri" charset="0"/>
              </a:rPr>
              <a:t>Director of the Center for Networked Computing and Laura H. Carnell professor, Temple University, USA</a:t>
            </a:r>
          </a:p>
        </p:txBody>
      </p:sp>
      <p:sp>
        <p:nvSpPr>
          <p:cNvPr id="14" name="Rectangle 13">
            <a:extLst>
              <a:ext uri="{FF2B5EF4-FFF2-40B4-BE49-F238E27FC236}">
                <a16:creationId xmlns:a16="http://schemas.microsoft.com/office/drawing/2014/main" id="{EF8630DB-EE0D-4C44-908B-93BEC0FF9E46}"/>
              </a:ext>
            </a:extLst>
          </p:cNvPr>
          <p:cNvSpPr/>
          <p:nvPr/>
        </p:nvSpPr>
        <p:spPr>
          <a:xfrm>
            <a:off x="736977" y="6202995"/>
            <a:ext cx="7487328"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rgbClr val="000000"/>
                </a:solidFill>
                <a:effectLst/>
                <a:uLnTx/>
                <a:uFillTx/>
                <a:latin typeface="Calibri" charset="0"/>
                <a:ea typeface="+mn-ea"/>
                <a:cs typeface="Calibri" charset="0"/>
              </a:rPr>
              <a:t>When: 9:00am-10:00am, Friday, July 21, 2023, US Eastern Time</a:t>
            </a:r>
          </a:p>
        </p:txBody>
      </p:sp>
      <p:sp>
        <p:nvSpPr>
          <p:cNvPr id="15" name="TextBox 14">
            <a:extLst>
              <a:ext uri="{FF2B5EF4-FFF2-40B4-BE49-F238E27FC236}">
                <a16:creationId xmlns:a16="http://schemas.microsoft.com/office/drawing/2014/main" id="{EF7003EC-6843-1148-A616-A6E1D7C1FBD3}"/>
              </a:ext>
            </a:extLst>
          </p:cNvPr>
          <p:cNvSpPr txBox="1"/>
          <p:nvPr/>
        </p:nvSpPr>
        <p:spPr>
          <a:xfrm>
            <a:off x="527295" y="1751871"/>
            <a:ext cx="7906693"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Arial" charset="0"/>
              </a:rPr>
              <a:t>On Optimal Partitioning and Scheduling of DNNs in Mobile Edge/Cloud Computing</a:t>
            </a:r>
          </a:p>
        </p:txBody>
      </p:sp>
      <p:pic>
        <p:nvPicPr>
          <p:cNvPr id="3" name="图片 2">
            <a:extLst>
              <a:ext uri="{FF2B5EF4-FFF2-40B4-BE49-F238E27FC236}">
                <a16:creationId xmlns:a16="http://schemas.microsoft.com/office/drawing/2014/main" id="{D9DA86EE-CC95-4144-99ED-B983FF15F574}"/>
              </a:ext>
            </a:extLst>
          </p:cNvPr>
          <p:cNvPicPr>
            <a:picLocks noChangeAspect="1"/>
          </p:cNvPicPr>
          <p:nvPr/>
        </p:nvPicPr>
        <p:blipFill>
          <a:blip r:embed="rId2"/>
          <a:stretch>
            <a:fillRect/>
          </a:stretch>
        </p:blipFill>
        <p:spPr>
          <a:xfrm>
            <a:off x="7287325" y="5860158"/>
            <a:ext cx="652329" cy="652329"/>
          </a:xfrm>
          <a:prstGeom prst="rect">
            <a:avLst/>
          </a:prstGeom>
        </p:spPr>
      </p:pic>
      <p:pic>
        <p:nvPicPr>
          <p:cNvPr id="10" name="Picture 2" descr="A person with his arms crossed&#10;&#10;Description automatically generated with medium confidence">
            <a:extLst>
              <a:ext uri="{FF2B5EF4-FFF2-40B4-BE49-F238E27FC236}">
                <a16:creationId xmlns:a16="http://schemas.microsoft.com/office/drawing/2014/main" id="{C6D2F8D0-880A-4A32-B0FB-681588766262}"/>
              </a:ext>
            </a:extLst>
          </p:cNvPr>
          <p:cNvPicPr>
            <a:picLocks noChangeAspect="1"/>
          </p:cNvPicPr>
          <p:nvPr/>
        </p:nvPicPr>
        <p:blipFill>
          <a:blip r:embed="rId3"/>
          <a:stretch>
            <a:fillRect/>
          </a:stretch>
        </p:blipFill>
        <p:spPr>
          <a:xfrm>
            <a:off x="6552758" y="3252759"/>
            <a:ext cx="1351430" cy="2021739"/>
          </a:xfrm>
          <a:prstGeom prst="rect">
            <a:avLst/>
          </a:prstGeom>
        </p:spPr>
      </p:pic>
    </p:spTree>
    <p:extLst>
      <p:ext uri="{BB962C8B-B14F-4D97-AF65-F5344CB8AC3E}">
        <p14:creationId xmlns:p14="http://schemas.microsoft.com/office/powerpoint/2010/main" val="381717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Journal Collaboration</a:t>
            </a:r>
            <a:endParaRPr lang="zh-CN" altLang="en-US" dirty="0">
              <a:latin typeface="Times New Roman" panose="02020603050405020304" pitchFamily="18" charset="0"/>
              <a:cs typeface="Times New Roman" panose="02020603050405020304" pitchFamily="18" charset="0"/>
            </a:endParaRPr>
          </a:p>
        </p:txBody>
      </p:sp>
      <p:pic>
        <p:nvPicPr>
          <p:cNvPr id="1026" name="Picture 2" descr="Default Cover Image">
            <a:extLst>
              <a:ext uri="{FF2B5EF4-FFF2-40B4-BE49-F238E27FC236}">
                <a16:creationId xmlns:a16="http://schemas.microsoft.com/office/drawing/2014/main" id="{D70DA3D3-50E0-8549-9780-8EEED1058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71" y="1920653"/>
            <a:ext cx="1569494" cy="2140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9224B31-3468-704D-997D-F1A701981FC6}"/>
              </a:ext>
            </a:extLst>
          </p:cNvPr>
          <p:cNvPicPr>
            <a:picLocks noChangeAspect="1"/>
          </p:cNvPicPr>
          <p:nvPr/>
        </p:nvPicPr>
        <p:blipFill>
          <a:blip r:embed="rId3"/>
          <a:stretch>
            <a:fillRect/>
          </a:stretch>
        </p:blipFill>
        <p:spPr>
          <a:xfrm>
            <a:off x="2411579" y="4251752"/>
            <a:ext cx="6192868" cy="823386"/>
          </a:xfrm>
          <a:prstGeom prst="rect">
            <a:avLst/>
          </a:prstGeom>
        </p:spPr>
      </p:pic>
      <p:pic>
        <p:nvPicPr>
          <p:cNvPr id="5" name="Picture 4">
            <a:extLst>
              <a:ext uri="{FF2B5EF4-FFF2-40B4-BE49-F238E27FC236}">
                <a16:creationId xmlns:a16="http://schemas.microsoft.com/office/drawing/2014/main" id="{8D443394-981E-D548-97A5-4875323EDB9D}"/>
              </a:ext>
            </a:extLst>
          </p:cNvPr>
          <p:cNvPicPr>
            <a:picLocks noChangeAspect="1"/>
          </p:cNvPicPr>
          <p:nvPr/>
        </p:nvPicPr>
        <p:blipFill>
          <a:blip r:embed="rId4"/>
          <a:stretch>
            <a:fillRect/>
          </a:stretch>
        </p:blipFill>
        <p:spPr>
          <a:xfrm>
            <a:off x="2411579" y="5345426"/>
            <a:ext cx="6192869" cy="819878"/>
          </a:xfrm>
          <a:prstGeom prst="rect">
            <a:avLst/>
          </a:prstGeom>
        </p:spPr>
      </p:pic>
      <p:pic>
        <p:nvPicPr>
          <p:cNvPr id="1028" name="Picture 4">
            <a:extLst>
              <a:ext uri="{FF2B5EF4-FFF2-40B4-BE49-F238E27FC236}">
                <a16:creationId xmlns:a16="http://schemas.microsoft.com/office/drawing/2014/main" id="{DAFBAA4C-5733-184E-B5FF-6A341C950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8467" y="1965744"/>
            <a:ext cx="170699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 to journal home page - Digital Communications and Networks">
            <a:extLst>
              <a:ext uri="{FF2B5EF4-FFF2-40B4-BE49-F238E27FC236}">
                <a16:creationId xmlns:a16="http://schemas.microsoft.com/office/drawing/2014/main" id="{538FC2AD-7BE4-AE4A-8588-9BD90197CC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919" y="1916832"/>
            <a:ext cx="1620180"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4BA822-AE82-A948-8458-5BF9F843ED19}"/>
              </a:ext>
            </a:extLst>
          </p:cNvPr>
          <p:cNvSpPr txBox="1"/>
          <p:nvPr/>
        </p:nvSpPr>
        <p:spPr>
          <a:xfrm>
            <a:off x="683568" y="1556792"/>
            <a:ext cx="2069976" cy="3077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Impact Factor 6.359</a:t>
            </a:r>
          </a:p>
        </p:txBody>
      </p:sp>
      <p:sp>
        <p:nvSpPr>
          <p:cNvPr id="13" name="TextBox 12">
            <a:extLst>
              <a:ext uri="{FF2B5EF4-FFF2-40B4-BE49-F238E27FC236}">
                <a16:creationId xmlns:a16="http://schemas.microsoft.com/office/drawing/2014/main" id="{2504E3FE-38B0-704B-89C3-129D22C5A0F4}"/>
              </a:ext>
            </a:extLst>
          </p:cNvPr>
          <p:cNvSpPr txBox="1"/>
          <p:nvPr/>
        </p:nvSpPr>
        <p:spPr>
          <a:xfrm>
            <a:off x="3654152" y="1556792"/>
            <a:ext cx="2069976" cy="3077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Impact Factor 3.17</a:t>
            </a:r>
          </a:p>
        </p:txBody>
      </p:sp>
      <p:sp>
        <p:nvSpPr>
          <p:cNvPr id="14" name="TextBox 13">
            <a:extLst>
              <a:ext uri="{FF2B5EF4-FFF2-40B4-BE49-F238E27FC236}">
                <a16:creationId xmlns:a16="http://schemas.microsoft.com/office/drawing/2014/main" id="{E3511329-D9DF-644D-A549-D0AB343BCF46}"/>
              </a:ext>
            </a:extLst>
          </p:cNvPr>
          <p:cNvSpPr txBox="1"/>
          <p:nvPr/>
        </p:nvSpPr>
        <p:spPr>
          <a:xfrm>
            <a:off x="6588224" y="1556792"/>
            <a:ext cx="2069976" cy="3077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Impact Factor 6.348</a:t>
            </a:r>
          </a:p>
        </p:txBody>
      </p:sp>
      <p:sp>
        <p:nvSpPr>
          <p:cNvPr id="16" name="TextBox 15">
            <a:extLst>
              <a:ext uri="{FF2B5EF4-FFF2-40B4-BE49-F238E27FC236}">
                <a16:creationId xmlns:a16="http://schemas.microsoft.com/office/drawing/2014/main" id="{0F855613-305D-2B4D-BA49-A17E979C3587}"/>
              </a:ext>
            </a:extLst>
          </p:cNvPr>
          <p:cNvSpPr txBox="1"/>
          <p:nvPr/>
        </p:nvSpPr>
        <p:spPr>
          <a:xfrm>
            <a:off x="821720" y="4221088"/>
            <a:ext cx="1470460"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China Institute of Communications recommended top journals</a:t>
            </a:r>
          </a:p>
        </p:txBody>
      </p:sp>
      <p:sp>
        <p:nvSpPr>
          <p:cNvPr id="17" name="TextBox 16">
            <a:extLst>
              <a:ext uri="{FF2B5EF4-FFF2-40B4-BE49-F238E27FC236}">
                <a16:creationId xmlns:a16="http://schemas.microsoft.com/office/drawing/2014/main" id="{677B441D-4309-EC4A-BCB6-AF1D19A9E65B}"/>
              </a:ext>
            </a:extLst>
          </p:cNvPr>
          <p:cNvSpPr txBox="1"/>
          <p:nvPr/>
        </p:nvSpPr>
        <p:spPr>
          <a:xfrm>
            <a:off x="821720" y="5077633"/>
            <a:ext cx="1470460" cy="13849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Recommend AEs, submitting papers, serving as reviewers, and organizing special issues.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2" name="Rectangle 11">
            <a:extLst>
              <a:ext uri="{FF2B5EF4-FFF2-40B4-BE49-F238E27FC236}">
                <a16:creationId xmlns:a16="http://schemas.microsoft.com/office/drawing/2014/main" id="{414E50BB-A599-5A4F-A3F8-4B706778DAED}"/>
              </a:ext>
            </a:extLst>
          </p:cNvPr>
          <p:cNvSpPr/>
          <p:nvPr/>
        </p:nvSpPr>
        <p:spPr>
          <a:xfrm>
            <a:off x="2339752" y="4251752"/>
            <a:ext cx="6366020" cy="545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LT Std"/>
              <a:ea typeface="+mn-ea"/>
              <a:cs typeface="Arial"/>
            </a:endParaRPr>
          </a:p>
        </p:txBody>
      </p:sp>
      <p:sp>
        <p:nvSpPr>
          <p:cNvPr id="20" name="Rectangle 19">
            <a:extLst>
              <a:ext uri="{FF2B5EF4-FFF2-40B4-BE49-F238E27FC236}">
                <a16:creationId xmlns:a16="http://schemas.microsoft.com/office/drawing/2014/main" id="{344E298A-9322-8943-885B-9AC6C28888C9}"/>
              </a:ext>
            </a:extLst>
          </p:cNvPr>
          <p:cNvSpPr/>
          <p:nvPr/>
        </p:nvSpPr>
        <p:spPr>
          <a:xfrm>
            <a:off x="2339752" y="5345426"/>
            <a:ext cx="6366020" cy="45983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LT Std"/>
              <a:ea typeface="+mn-ea"/>
              <a:cs typeface="Arial"/>
            </a:endParaRPr>
          </a:p>
        </p:txBody>
      </p:sp>
      <p:sp>
        <p:nvSpPr>
          <p:cNvPr id="15" name="TextBox 14">
            <a:extLst>
              <a:ext uri="{FF2B5EF4-FFF2-40B4-BE49-F238E27FC236}">
                <a16:creationId xmlns:a16="http://schemas.microsoft.com/office/drawing/2014/main" id="{018A3932-3792-584B-98AE-108757BD6011}"/>
              </a:ext>
            </a:extLst>
          </p:cNvPr>
          <p:cNvSpPr txBox="1"/>
          <p:nvPr/>
        </p:nvSpPr>
        <p:spPr>
          <a:xfrm>
            <a:off x="9895114" y="3727106"/>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id="{F5374D58-62C5-EA45-8E95-002D91396E44}"/>
              </a:ext>
            </a:extLst>
          </p:cNvPr>
          <p:cNvSpPr txBox="1"/>
          <p:nvPr/>
        </p:nvSpPr>
        <p:spPr>
          <a:xfrm>
            <a:off x="2556252" y="6300028"/>
            <a:ext cx="5040084"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https://</a:t>
            </a:r>
            <a:r>
              <a:rPr kumimoji="0" lang="en-US" sz="1600" b="0" i="0" u="none" strike="noStrike" kern="1200" cap="none" spc="0" normalizeH="0" baseline="0" noProof="0" dirty="0" err="1">
                <a:ln>
                  <a:noFill/>
                </a:ln>
                <a:solidFill>
                  <a:srgbClr val="000000"/>
                </a:solidFill>
                <a:effectLst/>
                <a:uLnTx/>
                <a:uFillTx/>
                <a:latin typeface="Arial" charset="0"/>
                <a:ea typeface="+mn-ea"/>
                <a:cs typeface="Arial" charset="0"/>
              </a:rPr>
              <a:t>cn.committees.comsoc.org</a:t>
            </a: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/journals/</a:t>
            </a:r>
          </a:p>
        </p:txBody>
      </p:sp>
    </p:spTree>
    <p:extLst>
      <p:ext uri="{BB962C8B-B14F-4D97-AF65-F5344CB8AC3E}">
        <p14:creationId xmlns:p14="http://schemas.microsoft.com/office/powerpoint/2010/main" val="247785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 – last reminder</a:t>
            </a:r>
          </a:p>
        </p:txBody>
      </p:sp>
      <p:sp>
        <p:nvSpPr>
          <p:cNvPr id="3" name="Content Placeholder 2"/>
          <p:cNvSpPr>
            <a:spLocks noGrp="1"/>
          </p:cNvSpPr>
          <p:nvPr>
            <p:ph idx="1"/>
          </p:nvPr>
        </p:nvSpPr>
        <p:spPr>
          <a:xfrm>
            <a:off x="492919" y="3008880"/>
            <a:ext cx="4286741" cy="1503449"/>
          </a:xfrm>
        </p:spPr>
        <p:txBody>
          <a:bodyPr>
            <a:normAutofit fontScale="92500" lnSpcReduction="20000"/>
          </a:bodyPr>
          <a:lstStyle/>
          <a:p>
            <a:pPr marL="3429" lvl="1" indent="0" algn="ctr">
              <a:buNone/>
            </a:pPr>
            <a:r>
              <a:rPr lang="en-US" sz="2100" dirty="0">
                <a:solidFill>
                  <a:schemeClr val="tx1"/>
                </a:solidFill>
                <a:latin typeface="Times New Roman" panose="02020603050405020304" pitchFamily="18" charset="0"/>
                <a:cs typeface="Times New Roman" panose="02020603050405020304" pitchFamily="18" charset="0"/>
              </a:rPr>
              <a:t>Before you leave the meeting, please check if you have written your information in the Zoom chat box: </a:t>
            </a:r>
          </a:p>
          <a:p>
            <a:pPr marL="3429" lvl="1" indent="0" algn="ctr">
              <a:buNone/>
            </a:pPr>
            <a:endParaRPr lang="en-US" i="1" dirty="0">
              <a:solidFill>
                <a:schemeClr val="tx1"/>
              </a:solidFill>
              <a:latin typeface="Times New Roman" panose="02020603050405020304" pitchFamily="18" charset="0"/>
              <a:cs typeface="Times New Roman" panose="02020603050405020304" pitchFamily="18" charset="0"/>
            </a:endParaRPr>
          </a:p>
          <a:p>
            <a:pPr marL="3429" lvl="1" indent="0" algn="ctr">
              <a:buNone/>
            </a:pPr>
            <a:r>
              <a:rPr lang="en-US" i="1" dirty="0">
                <a:solidFill>
                  <a:srgbClr val="0070C0"/>
                </a:solidFill>
                <a:latin typeface="Times New Roman" panose="02020603050405020304" pitchFamily="18" charset="0"/>
                <a:cs typeface="Times New Roman" panose="02020603050405020304" pitchFamily="18" charset="0"/>
              </a:rPr>
              <a:t>your name + affiliation + email</a:t>
            </a:r>
          </a:p>
        </p:txBody>
      </p:sp>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1476" b="96822" l="1667" r="98333">
                        <a14:foregroundMark x1="59643" y1="41884" x2="59643" y2="41884"/>
                      </a14:backgroundRemoval>
                    </a14:imgEffect>
                  </a14:imgLayer>
                </a14:imgProps>
              </a:ext>
              <a:ext uri="{28A0092B-C50C-407E-A947-70E740481C1C}">
                <a14:useLocalDpi xmlns:a14="http://schemas.microsoft.com/office/drawing/2010/main" val="0"/>
              </a:ext>
            </a:extLst>
          </a:blip>
          <a:stretch>
            <a:fillRect/>
          </a:stretch>
        </p:blipFill>
        <p:spPr>
          <a:xfrm>
            <a:off x="633515" y="4243958"/>
            <a:ext cx="216345" cy="226904"/>
          </a:xfrm>
          <a:prstGeom prst="rect">
            <a:avLst/>
          </a:prstGeom>
        </p:spPr>
      </p:pic>
      <p:sp>
        <p:nvSpPr>
          <p:cNvPr id="21" name="Oval 20"/>
          <p:cNvSpPr/>
          <p:nvPr/>
        </p:nvSpPr>
        <p:spPr bwMode="auto">
          <a:xfrm>
            <a:off x="5327997" y="5299614"/>
            <a:ext cx="91393" cy="91393"/>
          </a:xfrm>
          <a:prstGeom prst="ellipse">
            <a:avLst/>
          </a:prstGeom>
          <a:solidFill>
            <a:srgbClr val="DB652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en-US" sz="2250">
              <a:latin typeface="Times New Roman" panose="02020603050405020304" pitchFamily="18" charset="0"/>
              <a:cs typeface="Times New Roman" panose="02020603050405020304" pitchFamily="18" charset="0"/>
            </a:endParaRPr>
          </a:p>
        </p:txBody>
      </p:sp>
      <p:cxnSp>
        <p:nvCxnSpPr>
          <p:cNvPr id="22" name="Straight Connector 21"/>
          <p:cNvCxnSpPr/>
          <p:nvPr/>
        </p:nvCxnSpPr>
        <p:spPr bwMode="auto">
          <a:xfrm flipV="1">
            <a:off x="542123" y="4516598"/>
            <a:ext cx="3751392" cy="10845"/>
          </a:xfrm>
          <a:prstGeom prst="line">
            <a:avLst/>
          </a:prstGeom>
          <a:ln>
            <a:solidFill>
              <a:srgbClr val="0070C0"/>
            </a:solidFill>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bwMode="auto">
          <a:xfrm>
            <a:off x="4709695" y="5345311"/>
            <a:ext cx="618561" cy="1"/>
          </a:xfrm>
          <a:prstGeom prst="line">
            <a:avLst/>
          </a:prstGeom>
          <a:ln>
            <a:solidFill>
              <a:srgbClr val="0070C0"/>
            </a:solidFill>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bwMode="auto">
          <a:xfrm>
            <a:off x="4293515" y="4522020"/>
            <a:ext cx="416180" cy="823290"/>
          </a:xfrm>
          <a:prstGeom prst="line">
            <a:avLst/>
          </a:prstGeom>
          <a:ln>
            <a:solidFill>
              <a:srgbClr val="0070C0"/>
            </a:solidFill>
            <a:headEnd type="none" w="med" len="med"/>
            <a:tailEnd type="none" w="med" len="med"/>
          </a:ln>
          <a:effectLst/>
        </p:spPr>
        <p:style>
          <a:lnRef idx="2">
            <a:schemeClr val="accent3"/>
          </a:lnRef>
          <a:fillRef idx="0">
            <a:schemeClr val="accent3"/>
          </a:fillRef>
          <a:effectRef idx="1">
            <a:schemeClr val="accent3"/>
          </a:effectRef>
          <a:fontRef idx="minor">
            <a:schemeClr val="tx1"/>
          </a:fontRef>
        </p:style>
      </p:cxnSp>
      <p:sp>
        <p:nvSpPr>
          <p:cNvPr id="25" name="Oval 24"/>
          <p:cNvSpPr/>
          <p:nvPr/>
        </p:nvSpPr>
        <p:spPr bwMode="auto">
          <a:xfrm>
            <a:off x="542122" y="4481746"/>
            <a:ext cx="91393" cy="91393"/>
          </a:xfrm>
          <a:prstGeom prst="ellipse">
            <a:avLst/>
          </a:prstGeom>
          <a:solidFill>
            <a:srgbClr val="DB652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20000"/>
              </a:spcBef>
              <a:buFontTx/>
              <a:buChar char="•"/>
            </a:pPr>
            <a:endParaRPr lang="en-US" sz="225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5490969" y="2423197"/>
            <a:ext cx="3252625" cy="3327975"/>
          </a:xfrm>
          <a:prstGeom prst="rect">
            <a:avLst/>
          </a:prstGeom>
        </p:spPr>
      </p:pic>
      <p:sp>
        <p:nvSpPr>
          <p:cNvPr id="12" name="Content Placeholder 2">
            <a:extLst>
              <a:ext uri="{FF2B5EF4-FFF2-40B4-BE49-F238E27FC236}">
                <a16:creationId xmlns:a16="http://schemas.microsoft.com/office/drawing/2014/main" id="{2DA7C4AE-72F6-4A13-8C5F-BC55DDDE5D4F}"/>
              </a:ext>
            </a:extLst>
          </p:cNvPr>
          <p:cNvSpPr txBox="1">
            <a:spLocks/>
          </p:cNvSpPr>
          <p:nvPr/>
        </p:nvSpPr>
        <p:spPr>
          <a:xfrm>
            <a:off x="5744436" y="5013176"/>
            <a:ext cx="1997903" cy="542200"/>
          </a:xfrm>
          <a:prstGeom prst="rect">
            <a:avLst/>
          </a:prstGeom>
          <a:solidFill>
            <a:schemeClr val="bg1"/>
          </a:solidFill>
          <a:ln>
            <a:solidFill>
              <a:srgbClr val="0070C0"/>
            </a:solidFill>
          </a:ln>
        </p:spPr>
        <p:txBody>
          <a:bodyPr vert="horz" lIns="68580" tIns="34290" rIns="68580" bIns="3429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3429" lvl="1" indent="0">
              <a:buNone/>
            </a:pPr>
            <a:r>
              <a:rPr lang="en-US" sz="2000" b="1" dirty="0">
                <a:solidFill>
                  <a:srgbClr val="0070C0"/>
                </a:solidFill>
                <a:latin typeface="Times New Roman" panose="02020603050405020304" pitchFamily="18" charset="0"/>
                <a:cs typeface="Times New Roman" panose="02020603050405020304" pitchFamily="18" charset="0"/>
              </a:rPr>
              <a:t>Please enter here</a:t>
            </a:r>
            <a:endParaRPr lang="en-US" sz="1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29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dirty="0">
                <a:latin typeface="Times New Roman" panose="02020603050405020304" pitchFamily="18" charset="0"/>
                <a:cs typeface="Times New Roman" panose="02020603050405020304" pitchFamily="18" charset="0"/>
              </a:rPr>
              <a:t>Agenda</a:t>
            </a:r>
          </a:p>
        </p:txBody>
      </p:sp>
      <p:sp>
        <p:nvSpPr>
          <p:cNvPr id="3" name="Content Placeholder 2"/>
          <p:cNvSpPr>
            <a:spLocks noGrp="1"/>
          </p:cNvSpPr>
          <p:nvPr>
            <p:ph idx="1"/>
          </p:nvPr>
        </p:nvSpPr>
        <p:spPr>
          <a:xfrm>
            <a:off x="467544" y="1628800"/>
            <a:ext cx="8496944" cy="4824536"/>
          </a:xfrm>
        </p:spPr>
        <p:txBody>
          <a:bodyPr/>
          <a:lstStyle/>
          <a:p>
            <a:pPr marL="457200" lvl="0" indent="-457200">
              <a:buFont typeface="+mj-lt"/>
              <a:buAutoNum type="arabicPeriod"/>
            </a:pPr>
            <a:r>
              <a:rPr lang="en-GB" sz="1600" b="0" i="1" dirty="0">
                <a:latin typeface="Times New Roman" panose="02020603050405020304" pitchFamily="18" charset="0"/>
                <a:cs typeface="Times New Roman" panose="02020603050405020304" pitchFamily="18" charset="0"/>
              </a:rPr>
              <a:t>Welcome and Introduction </a:t>
            </a:r>
          </a:p>
          <a:p>
            <a:pPr marL="457200" lvl="0" indent="-457200">
              <a:buFont typeface="+mj-lt"/>
              <a:buAutoNum type="arabicPeriod"/>
            </a:pPr>
            <a:r>
              <a:rPr lang="en-GB" sz="1600" b="0" i="1" dirty="0">
                <a:latin typeface="Times New Roman" panose="02020603050405020304" pitchFamily="18" charset="0"/>
                <a:cs typeface="Times New Roman" panose="02020603050405020304" pitchFamily="18" charset="0"/>
              </a:rPr>
              <a:t>Attendance Registration</a:t>
            </a:r>
          </a:p>
          <a:p>
            <a:pPr marL="457200" lvl="0" indent="-457200">
              <a:buFont typeface="+mj-lt"/>
              <a:buAutoNum type="arabicPeriod"/>
            </a:pPr>
            <a:r>
              <a:rPr lang="en-GB" sz="1600" b="0" i="1" dirty="0">
                <a:latin typeface="Times New Roman" panose="02020603050405020304" pitchFamily="18" charset="0"/>
                <a:cs typeface="Times New Roman" panose="02020603050405020304" pitchFamily="18" charset="0"/>
              </a:rPr>
              <a:t>Approval of the Agenda </a:t>
            </a:r>
          </a:p>
          <a:p>
            <a:pPr marL="457200" lvl="0" indent="-457200">
              <a:buFont typeface="+mj-lt"/>
              <a:buAutoNum type="arabicPeriod"/>
            </a:pPr>
            <a:r>
              <a:rPr lang="en-GB" sz="1600" b="0" i="1" dirty="0">
                <a:latin typeface="Times New Roman" panose="02020603050405020304" pitchFamily="18" charset="0"/>
                <a:cs typeface="Times New Roman" panose="02020603050405020304" pitchFamily="18" charset="0"/>
              </a:rPr>
              <a:t>Approval of the </a:t>
            </a:r>
            <a:r>
              <a:rPr lang="en-GB" altLang="zh-CN" sz="1600" b="0" i="1" dirty="0">
                <a:effectLst/>
                <a:latin typeface="Times New Roman" panose="02020603050405020304" pitchFamily="18" charset="0"/>
                <a:ea typeface="PMingLiU" panose="02020500000000000000" pitchFamily="18" charset="-120"/>
              </a:rPr>
              <a:t>GLOBECOM 2022 (N</a:t>
            </a:r>
            <a:r>
              <a:rPr lang="en-US" altLang="zh-CN" sz="1600" b="0" i="1" dirty="0" err="1">
                <a:effectLst/>
                <a:latin typeface="Times New Roman" panose="02020603050405020304" pitchFamily="18" charset="0"/>
                <a:ea typeface="PMingLiU" panose="02020500000000000000" pitchFamily="18" charset="-120"/>
              </a:rPr>
              <a:t>ov</a:t>
            </a:r>
            <a:r>
              <a:rPr lang="en-US" altLang="zh-CN" sz="1600" b="0" i="1" dirty="0">
                <a:effectLst/>
                <a:latin typeface="Times New Roman" panose="02020603050405020304" pitchFamily="18" charset="0"/>
                <a:ea typeface="PMingLiU" panose="02020500000000000000" pitchFamily="18" charset="-120"/>
              </a:rPr>
              <a:t>.</a:t>
            </a:r>
            <a:r>
              <a:rPr lang="en-GB" altLang="zh-CN" sz="1600" b="0" i="1" dirty="0">
                <a:effectLst/>
                <a:latin typeface="Times New Roman" panose="02020603050405020304" pitchFamily="18" charset="0"/>
                <a:ea typeface="PMingLiU" panose="02020500000000000000" pitchFamily="18" charset="-120"/>
              </a:rPr>
              <a:t> 2022) </a:t>
            </a:r>
            <a:r>
              <a:rPr lang="en-GB" sz="1600" b="0" i="1" dirty="0">
                <a:latin typeface="Times New Roman" panose="02020603050405020304" pitchFamily="18" charset="0"/>
                <a:cs typeface="Times New Roman" panose="02020603050405020304" pitchFamily="18" charset="0"/>
              </a:rPr>
              <a:t>TCCN meeting minutes</a:t>
            </a:r>
          </a:p>
          <a:p>
            <a:pPr marL="457200" lvl="0" indent="-457200">
              <a:buFont typeface="+mj-lt"/>
              <a:buAutoNum type="arabicPeriod"/>
            </a:pPr>
            <a:r>
              <a:rPr lang="en-US" altLang="zh-CN" sz="1600" b="0" i="1" dirty="0">
                <a:latin typeface="Times New Roman" panose="02020603050405020304" pitchFamily="18" charset="0"/>
                <a:ea typeface="PMingLiU" panose="02020500000000000000" pitchFamily="18" charset="-120"/>
              </a:rPr>
              <a:t>Reports from the Chairs</a:t>
            </a:r>
            <a:endParaRPr lang="en-US" altLang="zh-CN" sz="1600" b="0" i="1" dirty="0">
              <a:effectLst/>
              <a:latin typeface="Times New Roman" panose="02020603050405020304" pitchFamily="18" charset="0"/>
              <a:ea typeface="PMingLiU" panose="02020500000000000000" pitchFamily="18" charset="-120"/>
            </a:endParaRPr>
          </a:p>
          <a:p>
            <a:pPr marL="457200" lvl="0" indent="-457200">
              <a:buFont typeface="+mj-lt"/>
              <a:buAutoNum type="arabicPeriod"/>
            </a:pPr>
            <a:r>
              <a:rPr lang="en-US" altLang="zh-CN" sz="1600" b="0" i="1" dirty="0">
                <a:effectLst/>
                <a:latin typeface="Times New Roman" panose="02020603050405020304" pitchFamily="18" charset="0"/>
                <a:ea typeface="PMingLiU" panose="02020500000000000000" pitchFamily="18" charset="-120"/>
              </a:rPr>
              <a:t>Reports on TCCN Nominations</a:t>
            </a:r>
            <a:endParaRPr lang="en-GB" altLang="zh-CN" sz="1600" b="0" i="1" dirty="0">
              <a:effectLst/>
              <a:latin typeface="Times New Roman" panose="02020603050405020304" pitchFamily="18" charset="0"/>
              <a:ea typeface="PMingLiU" panose="02020500000000000000" pitchFamily="18" charset="-120"/>
            </a:endParaRPr>
          </a:p>
          <a:p>
            <a:pPr marL="457200" lvl="0" indent="-457200">
              <a:buFont typeface="+mj-lt"/>
              <a:buAutoNum type="arabicPeriod"/>
            </a:pPr>
            <a:r>
              <a:rPr lang="en-GB" altLang="zh-CN" sz="1600" b="0" i="1" dirty="0">
                <a:effectLst/>
                <a:latin typeface="Times New Roman" panose="02020603050405020304" pitchFamily="18" charset="0"/>
                <a:ea typeface="PMingLiU" panose="02020500000000000000" pitchFamily="18" charset="-120"/>
              </a:rPr>
              <a:t>Reports on TCCN Award</a:t>
            </a:r>
            <a:r>
              <a:rPr lang="en-US" altLang="zh-CN" sz="1600" b="0" i="1" dirty="0">
                <a:effectLst/>
                <a:latin typeface="Times New Roman" panose="02020603050405020304" pitchFamily="18" charset="0"/>
                <a:ea typeface="PMingLiU" panose="02020500000000000000" pitchFamily="18" charset="-120"/>
              </a:rPr>
              <a:t>s and Subcommittee</a:t>
            </a:r>
          </a:p>
          <a:p>
            <a:pPr marL="457200" lvl="0" indent="-457200">
              <a:buFont typeface="+mj-lt"/>
              <a:buAutoNum type="arabicPeriod"/>
            </a:pPr>
            <a:r>
              <a:rPr lang="en-US" altLang="zh-CN" sz="1600" b="0" i="1" dirty="0">
                <a:latin typeface="Times New Roman" panose="02020603050405020304" pitchFamily="18" charset="0"/>
                <a:ea typeface="PMingLiU" panose="02020500000000000000" pitchFamily="18" charset="-120"/>
              </a:rPr>
              <a:t>Reports on TCCN Webinars and Journal Collaborations</a:t>
            </a:r>
            <a:r>
              <a:rPr lang="en-US" altLang="zh-CN" sz="1600" i="1" dirty="0">
                <a:latin typeface="Times New Roman" panose="02020603050405020304" pitchFamily="18" charset="0"/>
                <a:ea typeface="PMingLiU" panose="02020500000000000000" pitchFamily="18" charset="-120"/>
              </a:rPr>
              <a:t> </a:t>
            </a:r>
            <a:endParaRPr lang="en-US" altLang="zh-CN" sz="1600" i="1" dirty="0">
              <a:effectLst/>
              <a:latin typeface="Times New Roman" panose="02020603050405020304" pitchFamily="18" charset="0"/>
              <a:ea typeface="PMingLiU" panose="02020500000000000000" pitchFamily="18" charset="-120"/>
            </a:endParaRP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Reports on Special Interest Groups (SIGs) </a:t>
            </a: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Reports on conferences </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Reports on publications  </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TCCN publicity</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TC restructure report</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TC Innovation Project</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TC Campaign Video Project</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Next TCCN Meeting </a:t>
            </a:r>
          </a:p>
          <a:p>
            <a:pPr marL="457200" indent="-457200">
              <a:buFont typeface="+mj-lt"/>
              <a:buAutoNum type="arabicPeriod"/>
            </a:pPr>
            <a:r>
              <a:rPr lang="en-GB" altLang="zh-CN" sz="1600" dirty="0">
                <a:latin typeface="Times New Roman" panose="02020603050405020304" pitchFamily="18" charset="0"/>
                <a:cs typeface="Times New Roman" panose="02020603050405020304" pitchFamily="18" charset="0"/>
              </a:rPr>
              <a:t>Any other business</a:t>
            </a:r>
          </a:p>
        </p:txBody>
      </p:sp>
    </p:spTree>
    <p:extLst>
      <p:ext uri="{BB962C8B-B14F-4D97-AF65-F5344CB8AC3E}">
        <p14:creationId xmlns:p14="http://schemas.microsoft.com/office/powerpoint/2010/main" val="32681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sz="2800" dirty="0">
                <a:latin typeface="Times New Roman" panose="02020603050405020304" pitchFamily="18" charset="0"/>
                <a:cs typeface="Times New Roman" panose="02020603050405020304" pitchFamily="18" charset="0"/>
              </a:rPr>
              <a:t>Meet the Officers (2023-2024)</a:t>
            </a:r>
          </a:p>
        </p:txBody>
      </p:sp>
      <p:sp>
        <p:nvSpPr>
          <p:cNvPr id="3" name="Content Placeholder 2"/>
          <p:cNvSpPr>
            <a:spLocks noGrp="1"/>
          </p:cNvSpPr>
          <p:nvPr>
            <p:ph idx="1"/>
          </p:nvPr>
        </p:nvSpPr>
        <p:spPr>
          <a:xfrm>
            <a:off x="269428" y="1628336"/>
            <a:ext cx="8551044" cy="5235268"/>
          </a:xfrm>
        </p:spPr>
        <p:txBody>
          <a:bodyPr/>
          <a:lstStyle/>
          <a:p>
            <a:r>
              <a:rPr lang="en-US" altLang="zh-CN" sz="1600" dirty="0">
                <a:solidFill>
                  <a:schemeClr val="tx1"/>
                </a:solidFill>
                <a:latin typeface="Times New Roman" panose="02020603050405020304" pitchFamily="18" charset="0"/>
                <a:cs typeface="Times New Roman" panose="02020603050405020304" pitchFamily="18" charset="0"/>
              </a:rPr>
              <a:t>Chair</a:t>
            </a:r>
          </a:p>
          <a:p>
            <a:pPr lvl="1"/>
            <a:r>
              <a:rPr lang="en-US" altLang="zh-CN" sz="1600" b="0" dirty="0" err="1">
                <a:solidFill>
                  <a:schemeClr val="tx1"/>
                </a:solidFill>
                <a:latin typeface="Times New Roman" panose="02020603050405020304" pitchFamily="18" charset="0"/>
                <a:cs typeface="Times New Roman" panose="02020603050405020304" pitchFamily="18" charset="0"/>
              </a:rPr>
              <a:t>Shiwen</a:t>
            </a:r>
            <a:r>
              <a:rPr lang="en-US" altLang="zh-CN" sz="1600" b="0" dirty="0">
                <a:solidFill>
                  <a:schemeClr val="tx1"/>
                </a:solidFill>
                <a:latin typeface="Times New Roman" panose="02020603050405020304" pitchFamily="18" charset="0"/>
                <a:cs typeface="Times New Roman" panose="02020603050405020304" pitchFamily="18" charset="0"/>
              </a:rPr>
              <a:t> Mao, Auburn University, USA </a:t>
            </a:r>
          </a:p>
          <a:p>
            <a:r>
              <a:rPr lang="en-US" altLang="zh-CN" sz="1600" dirty="0">
                <a:solidFill>
                  <a:schemeClr val="tx1"/>
                </a:solidFill>
                <a:latin typeface="Times New Roman" panose="02020603050405020304" pitchFamily="18" charset="0"/>
                <a:cs typeface="Times New Roman" panose="02020603050405020304" pitchFamily="18" charset="0"/>
              </a:rPr>
              <a:t>Vice-Chairs</a:t>
            </a:r>
          </a:p>
          <a:p>
            <a:pPr lvl="1"/>
            <a:r>
              <a:rPr lang="en-US" altLang="zh-CN" sz="1600" dirty="0">
                <a:solidFill>
                  <a:schemeClr val="tx1"/>
                </a:solidFill>
                <a:latin typeface="Times New Roman" panose="02020603050405020304" pitchFamily="18" charset="0"/>
                <a:cs typeface="Times New Roman" panose="02020603050405020304" pitchFamily="18" charset="0"/>
              </a:rPr>
              <a:t>Yuan Ma, Shenzhen University, China (Asia Pacific)</a:t>
            </a:r>
          </a:p>
          <a:p>
            <a:pPr lvl="1"/>
            <a:r>
              <a:rPr lang="en-US" altLang="zh-CN" sz="1600" dirty="0" err="1">
                <a:solidFill>
                  <a:schemeClr val="tx1"/>
                </a:solidFill>
                <a:latin typeface="Times New Roman" panose="02020603050405020304" pitchFamily="18" charset="0"/>
                <a:cs typeface="Times New Roman" panose="02020603050405020304" pitchFamily="18" charset="0"/>
              </a:rPr>
              <a:t>Yuanwei</a:t>
            </a:r>
            <a:r>
              <a:rPr lang="en-US" altLang="zh-CN" sz="1600" dirty="0">
                <a:solidFill>
                  <a:schemeClr val="tx1"/>
                </a:solidFill>
                <a:latin typeface="Times New Roman" panose="02020603050405020304" pitchFamily="18" charset="0"/>
                <a:cs typeface="Times New Roman" panose="02020603050405020304" pitchFamily="18" charset="0"/>
              </a:rPr>
              <a:t> Liu, Queen Mary University of London, UK (Europe/Africa)</a:t>
            </a:r>
          </a:p>
          <a:p>
            <a:pPr lvl="1"/>
            <a:r>
              <a:rPr lang="en-US" altLang="zh-CN" sz="1600" dirty="0">
                <a:solidFill>
                  <a:schemeClr val="tx1"/>
                </a:solidFill>
                <a:latin typeface="Times New Roman" panose="02020603050405020304" pitchFamily="18" charset="0"/>
                <a:cs typeface="Times New Roman" panose="02020603050405020304" pitchFamily="18" charset="0"/>
              </a:rPr>
              <a:t>Ning Zhang, University of Windsor, Canada (Americas)</a:t>
            </a:r>
          </a:p>
          <a:p>
            <a:r>
              <a:rPr lang="en-US" altLang="zh-CN" sz="1600" dirty="0">
                <a:solidFill>
                  <a:schemeClr val="tx1"/>
                </a:solidFill>
                <a:latin typeface="Times New Roman" panose="02020603050405020304" pitchFamily="18" charset="0"/>
                <a:cs typeface="Times New Roman" panose="02020603050405020304" pitchFamily="18" charset="0"/>
              </a:rPr>
              <a:t>Secretary</a:t>
            </a:r>
          </a:p>
          <a:p>
            <a:pPr lvl="1"/>
            <a:r>
              <a:rPr lang="en-US" altLang="zh-CN" sz="1600" dirty="0">
                <a:solidFill>
                  <a:schemeClr val="tx1"/>
                </a:solidFill>
                <a:latin typeface="Times New Roman" panose="02020603050405020304" pitchFamily="18" charset="0"/>
                <a:cs typeface="Times New Roman" panose="02020603050405020304" pitchFamily="18" charset="0"/>
              </a:rPr>
              <a:t>Hongliang Zhang, Peking University, China</a:t>
            </a:r>
          </a:p>
          <a:p>
            <a:r>
              <a:rPr lang="en-US" altLang="zh-CN" sz="1600" dirty="0">
                <a:solidFill>
                  <a:schemeClr val="tx1"/>
                </a:solidFill>
                <a:latin typeface="Times New Roman" panose="02020603050405020304" pitchFamily="18" charset="0"/>
                <a:cs typeface="Times New Roman" panose="02020603050405020304" pitchFamily="18" charset="0"/>
              </a:rPr>
              <a:t>Standards Liaison</a:t>
            </a:r>
          </a:p>
          <a:p>
            <a:pPr lvl="1"/>
            <a:r>
              <a:rPr lang="en-US" altLang="zh-CN" sz="1600" dirty="0">
                <a:solidFill>
                  <a:schemeClr val="tx1"/>
                </a:solidFill>
                <a:latin typeface="Times New Roman" panose="02020603050405020304" pitchFamily="18" charset="0"/>
                <a:cs typeface="Times New Roman" panose="02020603050405020304" pitchFamily="18" charset="0"/>
              </a:rPr>
              <a:t>R. Venkatesha Prasad, Delft University of Technology, Netherlands</a:t>
            </a:r>
          </a:p>
          <a:p>
            <a:r>
              <a:rPr lang="en-US" altLang="zh-CN" sz="1600" dirty="0">
                <a:solidFill>
                  <a:schemeClr val="tx1"/>
                </a:solidFill>
                <a:latin typeface="Times New Roman" panose="02020603050405020304" pitchFamily="18" charset="0"/>
                <a:cs typeface="Times New Roman" panose="02020603050405020304" pitchFamily="18" charset="0"/>
              </a:rPr>
              <a:t>Publicity Board</a:t>
            </a:r>
          </a:p>
          <a:p>
            <a:pPr lvl="1"/>
            <a:r>
              <a:rPr lang="en-US" altLang="zh-CN" sz="1600" dirty="0">
                <a:solidFill>
                  <a:schemeClr val="tx1"/>
                </a:solidFill>
                <a:latin typeface="Times New Roman" panose="02020603050405020304" pitchFamily="18" charset="0"/>
                <a:cs typeface="Times New Roman" panose="02020603050405020304" pitchFamily="18" charset="0"/>
              </a:rPr>
              <a:t>Hongliang Zhang, Peking University, China</a:t>
            </a:r>
          </a:p>
          <a:p>
            <a:r>
              <a:rPr lang="en-US" altLang="zh-CN" sz="1600" dirty="0">
                <a:solidFill>
                  <a:schemeClr val="tx1"/>
                </a:solidFill>
                <a:latin typeface="Times New Roman" panose="02020603050405020304" pitchFamily="18" charset="0"/>
                <a:cs typeface="Times New Roman" panose="02020603050405020304" pitchFamily="18" charset="0"/>
              </a:rPr>
              <a:t>Student Competition Program</a:t>
            </a:r>
          </a:p>
          <a:p>
            <a:pPr lvl="1"/>
            <a:r>
              <a:rPr lang="en-US" altLang="zh-CN" sz="1600" dirty="0">
                <a:solidFill>
                  <a:schemeClr val="tx1"/>
                </a:solidFill>
                <a:latin typeface="Times New Roman" panose="02020603050405020304" pitchFamily="18" charset="0"/>
                <a:cs typeface="Times New Roman" panose="02020603050405020304" pitchFamily="18" charset="0"/>
              </a:rPr>
              <a:t>Kaoru Ota, </a:t>
            </a:r>
            <a:r>
              <a:rPr lang="en-US" altLang="zh-CN" sz="1600" dirty="0" err="1">
                <a:solidFill>
                  <a:schemeClr val="tx1"/>
                </a:solidFill>
                <a:latin typeface="Times New Roman" panose="02020603050405020304" pitchFamily="18" charset="0"/>
                <a:cs typeface="Times New Roman" panose="02020603050405020304" pitchFamily="18" charset="0"/>
              </a:rPr>
              <a:t>Muroran</a:t>
            </a:r>
            <a:r>
              <a:rPr lang="en-US" altLang="zh-CN" sz="1600" dirty="0">
                <a:solidFill>
                  <a:schemeClr val="tx1"/>
                </a:solidFill>
                <a:latin typeface="Times New Roman" panose="02020603050405020304" pitchFamily="18" charset="0"/>
                <a:cs typeface="Times New Roman" panose="02020603050405020304" pitchFamily="18" charset="0"/>
              </a:rPr>
              <a:t> Institute of Technology, Japan</a:t>
            </a:r>
          </a:p>
          <a:p>
            <a:pPr lvl="1"/>
            <a:r>
              <a:rPr lang="en-US" altLang="zh-CN" sz="1600" dirty="0">
                <a:solidFill>
                  <a:schemeClr val="tx1"/>
                </a:solidFill>
                <a:latin typeface="Times New Roman" panose="02020603050405020304" pitchFamily="18" charset="0"/>
                <a:cs typeface="Times New Roman" panose="02020603050405020304" pitchFamily="18" charset="0"/>
              </a:rPr>
              <a:t>Boya Di, Peking University, China</a:t>
            </a:r>
          </a:p>
          <a:p>
            <a:r>
              <a:rPr lang="en-US" altLang="zh-CN" sz="1600" dirty="0">
                <a:solidFill>
                  <a:schemeClr val="tx1"/>
                </a:solidFill>
                <a:latin typeface="Times New Roman" panose="02020603050405020304" pitchFamily="18" charset="0"/>
                <a:cs typeface="Times New Roman" panose="02020603050405020304" pitchFamily="18" charset="0"/>
              </a:rPr>
              <a:t>Newsletter Coordinator</a:t>
            </a:r>
          </a:p>
          <a:p>
            <a:pPr lvl="1"/>
            <a:r>
              <a:rPr lang="en-US" altLang="zh-CN" sz="1600" dirty="0" err="1">
                <a:solidFill>
                  <a:schemeClr val="tx1"/>
                </a:solidFill>
                <a:latin typeface="Times New Roman" panose="02020603050405020304" pitchFamily="18" charset="0"/>
                <a:cs typeface="Times New Roman" panose="02020603050405020304" pitchFamily="18" charset="0"/>
              </a:rPr>
              <a:t>Dola</a:t>
            </a:r>
            <a:r>
              <a:rPr lang="en-US" altLang="zh-CN" sz="1600" dirty="0">
                <a:solidFill>
                  <a:schemeClr val="tx1"/>
                </a:solidFill>
                <a:latin typeface="Times New Roman" panose="02020603050405020304" pitchFamily="18" charset="0"/>
                <a:cs typeface="Times New Roman" panose="02020603050405020304" pitchFamily="18" charset="0"/>
              </a:rPr>
              <a:t> </a:t>
            </a:r>
            <a:r>
              <a:rPr lang="en-US" altLang="zh-CN" sz="1600" dirty="0" err="1">
                <a:solidFill>
                  <a:schemeClr val="tx1"/>
                </a:solidFill>
                <a:latin typeface="Times New Roman" panose="02020603050405020304" pitchFamily="18" charset="0"/>
                <a:cs typeface="Times New Roman" panose="02020603050405020304" pitchFamily="18" charset="0"/>
              </a:rPr>
              <a:t>Saha</a:t>
            </a:r>
            <a:r>
              <a:rPr lang="en-US" altLang="zh-CN" sz="1600" dirty="0">
                <a:solidFill>
                  <a:schemeClr val="tx1"/>
                </a:solidFill>
                <a:latin typeface="Times New Roman" panose="02020603050405020304" pitchFamily="18" charset="0"/>
                <a:cs typeface="Times New Roman" panose="02020603050405020304" pitchFamily="18" charset="0"/>
              </a:rPr>
              <a:t>, University at Albany, USA</a:t>
            </a:r>
          </a:p>
        </p:txBody>
      </p:sp>
    </p:spTree>
    <p:extLst>
      <p:ext uri="{BB962C8B-B14F-4D97-AF65-F5344CB8AC3E}">
        <p14:creationId xmlns:p14="http://schemas.microsoft.com/office/powerpoint/2010/main" val="247992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dirty="0">
                <a:latin typeface="Times New Roman" panose="02020603050405020304" pitchFamily="18" charset="0"/>
                <a:cs typeface="Times New Roman" panose="02020603050405020304" pitchFamily="18" charset="0"/>
              </a:rPr>
              <a:t>Agenda</a:t>
            </a:r>
          </a:p>
        </p:txBody>
      </p:sp>
      <p:sp>
        <p:nvSpPr>
          <p:cNvPr id="3" name="Content Placeholder 2"/>
          <p:cNvSpPr>
            <a:spLocks noGrp="1"/>
          </p:cNvSpPr>
          <p:nvPr>
            <p:ph idx="1"/>
          </p:nvPr>
        </p:nvSpPr>
        <p:spPr>
          <a:xfrm>
            <a:off x="467544" y="1628800"/>
            <a:ext cx="8496944" cy="4824536"/>
          </a:xfrm>
        </p:spPr>
        <p:txBody>
          <a:bodyPr/>
          <a:lstStyle/>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Welcome and Introduction </a:t>
            </a: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Attendance Registration</a:t>
            </a: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Approval of the Agenda </a:t>
            </a: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Approval of the </a:t>
            </a:r>
            <a:r>
              <a:rPr lang="en-GB" altLang="zh-CN" sz="1600" dirty="0">
                <a:effectLst/>
                <a:latin typeface="Times New Roman" panose="02020603050405020304" pitchFamily="18" charset="0"/>
                <a:ea typeface="PMingLiU" panose="02020500000000000000" pitchFamily="18" charset="-120"/>
              </a:rPr>
              <a:t>GLOBECOM 2022 (N</a:t>
            </a:r>
            <a:r>
              <a:rPr lang="en-US" altLang="zh-CN" sz="1600" dirty="0" err="1">
                <a:effectLst/>
                <a:latin typeface="Times New Roman" panose="02020603050405020304" pitchFamily="18" charset="0"/>
                <a:ea typeface="PMingLiU" panose="02020500000000000000" pitchFamily="18" charset="-120"/>
              </a:rPr>
              <a:t>ov</a:t>
            </a:r>
            <a:r>
              <a:rPr lang="en-US" altLang="zh-CN" sz="1600" dirty="0">
                <a:effectLst/>
                <a:latin typeface="Times New Roman" panose="02020603050405020304" pitchFamily="18" charset="0"/>
                <a:ea typeface="PMingLiU" panose="02020500000000000000" pitchFamily="18" charset="-120"/>
              </a:rPr>
              <a:t>.</a:t>
            </a:r>
            <a:r>
              <a:rPr lang="en-GB" altLang="zh-CN" sz="1600" dirty="0">
                <a:effectLst/>
                <a:latin typeface="Times New Roman" panose="02020603050405020304" pitchFamily="18" charset="0"/>
                <a:ea typeface="PMingLiU" panose="02020500000000000000" pitchFamily="18" charset="-120"/>
              </a:rPr>
              <a:t> 2022) </a:t>
            </a:r>
            <a:r>
              <a:rPr lang="en-GB" sz="1600" dirty="0">
                <a:latin typeface="Times New Roman" panose="02020603050405020304" pitchFamily="18" charset="0"/>
                <a:cs typeface="Times New Roman" panose="02020603050405020304" pitchFamily="18" charset="0"/>
              </a:rPr>
              <a:t>TCCN meeting minutes</a:t>
            </a:r>
          </a:p>
          <a:p>
            <a:pPr marL="457200" lvl="0" indent="-457200">
              <a:buFont typeface="+mj-lt"/>
              <a:buAutoNum type="arabicPeriod"/>
            </a:pPr>
            <a:r>
              <a:rPr lang="en-US" altLang="zh-CN" sz="1600" dirty="0">
                <a:latin typeface="Times New Roman" panose="02020603050405020304" pitchFamily="18" charset="0"/>
                <a:ea typeface="PMingLiU" panose="02020500000000000000" pitchFamily="18" charset="-120"/>
              </a:rPr>
              <a:t>Reports from the Chairs</a:t>
            </a:r>
            <a:endParaRPr lang="en-US" altLang="zh-CN" sz="1600" dirty="0">
              <a:effectLst/>
              <a:latin typeface="Times New Roman" panose="02020603050405020304" pitchFamily="18" charset="0"/>
              <a:ea typeface="PMingLiU" panose="02020500000000000000" pitchFamily="18" charset="-120"/>
            </a:endParaRPr>
          </a:p>
          <a:p>
            <a:pPr marL="457200" lvl="0" indent="-457200">
              <a:buFont typeface="+mj-lt"/>
              <a:buAutoNum type="arabicPeriod"/>
            </a:pPr>
            <a:r>
              <a:rPr lang="en-US" altLang="zh-CN" sz="1600" dirty="0">
                <a:effectLst/>
                <a:latin typeface="Times New Roman" panose="02020603050405020304" pitchFamily="18" charset="0"/>
                <a:ea typeface="PMingLiU" panose="02020500000000000000" pitchFamily="18" charset="-120"/>
              </a:rPr>
              <a:t>Reports on TCCN Nominations</a:t>
            </a:r>
            <a:endParaRPr lang="en-GB" altLang="zh-CN" sz="1600" dirty="0">
              <a:effectLst/>
              <a:latin typeface="Times New Roman" panose="02020603050405020304" pitchFamily="18" charset="0"/>
              <a:ea typeface="PMingLiU" panose="02020500000000000000" pitchFamily="18" charset="-120"/>
            </a:endParaRPr>
          </a:p>
          <a:p>
            <a:pPr marL="457200" lvl="0" indent="-457200">
              <a:buFont typeface="+mj-lt"/>
              <a:buAutoNum type="arabicPeriod"/>
            </a:pPr>
            <a:r>
              <a:rPr lang="en-GB" altLang="zh-CN" sz="1600" dirty="0">
                <a:effectLst/>
                <a:latin typeface="Times New Roman" panose="02020603050405020304" pitchFamily="18" charset="0"/>
                <a:ea typeface="PMingLiU" panose="02020500000000000000" pitchFamily="18" charset="-120"/>
              </a:rPr>
              <a:t>Reports on TCCN Award</a:t>
            </a:r>
            <a:r>
              <a:rPr lang="en-US" altLang="zh-CN" sz="1600" dirty="0">
                <a:effectLst/>
                <a:latin typeface="Times New Roman" panose="02020603050405020304" pitchFamily="18" charset="0"/>
                <a:ea typeface="PMingLiU" panose="02020500000000000000" pitchFamily="18" charset="-120"/>
              </a:rPr>
              <a:t>s and Subcommittee</a:t>
            </a:r>
          </a:p>
          <a:p>
            <a:pPr marL="457200" lvl="0" indent="-457200">
              <a:buFont typeface="+mj-lt"/>
              <a:buAutoNum type="arabicPeriod"/>
            </a:pPr>
            <a:r>
              <a:rPr lang="en-US" altLang="zh-CN" sz="1600" dirty="0">
                <a:latin typeface="Times New Roman" panose="02020603050405020304" pitchFamily="18" charset="0"/>
                <a:ea typeface="PMingLiU" panose="02020500000000000000" pitchFamily="18" charset="-120"/>
              </a:rPr>
              <a:t>Reports on TCCN Webinars and Journal Collaborations </a:t>
            </a:r>
            <a:endParaRPr lang="en-US" altLang="zh-CN" sz="1600" dirty="0">
              <a:effectLst/>
              <a:latin typeface="Times New Roman" panose="02020603050405020304" pitchFamily="18" charset="0"/>
              <a:ea typeface="PMingLiU" panose="02020500000000000000" pitchFamily="18" charset="-120"/>
            </a:endParaRP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Reports on Special Interest Groups (SIGs) </a:t>
            </a:r>
          </a:p>
          <a:p>
            <a:pPr marL="457200" lvl="0" indent="-457200">
              <a:buFont typeface="+mj-lt"/>
              <a:buAutoNum type="arabicPeriod"/>
            </a:pPr>
            <a:r>
              <a:rPr lang="en-GB" sz="1600" dirty="0">
                <a:latin typeface="Times New Roman" panose="02020603050405020304" pitchFamily="18" charset="0"/>
                <a:cs typeface="Times New Roman" panose="02020603050405020304" pitchFamily="18" charset="0"/>
              </a:rPr>
              <a:t>Reports on conferences </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Reports on publications  </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TCCN publicity</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TC restructure report</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TC Innovation Project</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TC Campaign Video Project</a:t>
            </a:r>
          </a:p>
          <a:p>
            <a:pPr marL="457200" indent="-457200">
              <a:buFont typeface="+mj-lt"/>
              <a:buAutoNum type="arabicPeriod"/>
            </a:pPr>
            <a:r>
              <a:rPr lang="en-GB" sz="1600" dirty="0">
                <a:latin typeface="Times New Roman" panose="02020603050405020304" pitchFamily="18" charset="0"/>
                <a:cs typeface="Times New Roman" panose="02020603050405020304" pitchFamily="18" charset="0"/>
              </a:rPr>
              <a:t>Next TCCN Meeting </a:t>
            </a:r>
          </a:p>
          <a:p>
            <a:pPr marL="457200" indent="-457200">
              <a:buFont typeface="+mj-lt"/>
              <a:buAutoNum type="arabicPeriod"/>
            </a:pPr>
            <a:r>
              <a:rPr lang="en-GB" altLang="zh-CN" sz="1600" dirty="0">
                <a:latin typeface="Times New Roman" panose="02020603050405020304" pitchFamily="18" charset="0"/>
                <a:cs typeface="Times New Roman" panose="02020603050405020304" pitchFamily="18" charset="0"/>
              </a:rPr>
              <a:t>Any other business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sz="28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269428" y="1628336"/>
            <a:ext cx="8551044" cy="5235268"/>
          </a:xfrm>
        </p:spPr>
        <p:txBody>
          <a:bodyPr/>
          <a:lstStyle/>
          <a:p>
            <a:r>
              <a:rPr lang="en-US" altLang="zh-CN" b="0" dirty="0">
                <a:solidFill>
                  <a:schemeClr val="tx1"/>
                </a:solidFill>
                <a:latin typeface="Times New Roman" panose="02020603050405020304" pitchFamily="18" charset="0"/>
                <a:cs typeface="Times New Roman" panose="02020603050405020304" pitchFamily="18" charset="0"/>
              </a:rPr>
              <a:t>TC Goal</a:t>
            </a:r>
          </a:p>
          <a:p>
            <a:pPr lvl="1"/>
            <a:r>
              <a:rPr lang="en-US" altLang="zh-CN" sz="2000" b="0" dirty="0">
                <a:solidFill>
                  <a:schemeClr val="tx1"/>
                </a:solidFill>
                <a:latin typeface="Times New Roman" panose="02020603050405020304" pitchFamily="18" charset="0"/>
                <a:cs typeface="Times New Roman" panose="02020603050405020304" pitchFamily="18" charset="0"/>
              </a:rPr>
              <a:t>Technical Committee on Cognitive Networks (TCCN) is to provide a platform for its members in particular, and </a:t>
            </a:r>
            <a:r>
              <a:rPr lang="en-US" altLang="zh-CN" sz="2000" b="0" u="sng" dirty="0">
                <a:solidFill>
                  <a:schemeClr val="accent2"/>
                </a:solidFill>
                <a:latin typeface="Times New Roman" panose="02020603050405020304" pitchFamily="18" charset="0"/>
                <a:cs typeface="Times New Roman" panose="02020603050405020304" pitchFamily="18" charset="0"/>
              </a:rPr>
              <a:t>the cognitive and artificial intelligence (AI) enabled networking research</a:t>
            </a:r>
            <a:r>
              <a:rPr lang="en-US" altLang="zh-CN" sz="2000" b="0" dirty="0">
                <a:solidFill>
                  <a:schemeClr val="tx1"/>
                </a:solidFill>
                <a:latin typeface="Times New Roman" panose="02020603050405020304" pitchFamily="18" charset="0"/>
                <a:cs typeface="Times New Roman" panose="02020603050405020304" pitchFamily="18" charset="0"/>
              </a:rPr>
              <a:t>, development, policy making and standardization community in general, to interact and exchange technical ideas to identify major challenges and also drive solutions in the development of AI-enabled networking technologies </a:t>
            </a:r>
          </a:p>
          <a:p>
            <a:endParaRPr lang="en-US" altLang="zh-CN" b="0" dirty="0">
              <a:solidFill>
                <a:schemeClr val="tx1"/>
              </a:solidFill>
              <a:latin typeface="Times New Roman" panose="02020603050405020304" pitchFamily="18" charset="0"/>
              <a:cs typeface="Times New Roman" panose="02020603050405020304" pitchFamily="18" charset="0"/>
            </a:endParaRPr>
          </a:p>
          <a:p>
            <a:r>
              <a:rPr lang="en-US" altLang="zh-CN" b="0" dirty="0">
                <a:solidFill>
                  <a:schemeClr val="tx1"/>
                </a:solidFill>
                <a:latin typeface="Times New Roman" panose="02020603050405020304" pitchFamily="18" charset="0"/>
                <a:cs typeface="Times New Roman" panose="02020603050405020304" pitchFamily="18" charset="0"/>
              </a:rPr>
              <a:t>Technical Scope </a:t>
            </a:r>
          </a:p>
          <a:p>
            <a:pPr lvl="1"/>
            <a:r>
              <a:rPr lang="en-US" altLang="zh-CN" sz="2000" b="0" dirty="0">
                <a:solidFill>
                  <a:schemeClr val="accent2"/>
                </a:solidFill>
                <a:latin typeface="Times New Roman" panose="02020603050405020304" pitchFamily="18" charset="0"/>
                <a:cs typeface="Times New Roman" panose="02020603050405020304" pitchFamily="18" charset="0"/>
              </a:rPr>
              <a:t>Spectrum</a:t>
            </a:r>
            <a:r>
              <a:rPr lang="en-US" altLang="zh-CN" sz="2000" b="0" dirty="0">
                <a:solidFill>
                  <a:schemeClr val="tx1"/>
                </a:solidFill>
                <a:latin typeface="Times New Roman" panose="02020603050405020304" pitchFamily="18" charset="0"/>
                <a:cs typeface="Times New Roman" panose="02020603050405020304" pitchFamily="18" charset="0"/>
              </a:rPr>
              <a:t> agile/dynamic spectrum access networks, related issues from PHY to application layers, security and privacy issues, policy issues, implementation technologies (e.g., embedded </a:t>
            </a:r>
            <a:r>
              <a:rPr lang="en-US" altLang="zh-CN" sz="2000" b="0" dirty="0">
                <a:solidFill>
                  <a:schemeClr val="accent2"/>
                </a:solidFill>
                <a:latin typeface="Times New Roman" panose="02020603050405020304" pitchFamily="18" charset="0"/>
                <a:cs typeface="Times New Roman" panose="02020603050405020304" pitchFamily="18" charset="0"/>
              </a:rPr>
              <a:t>AI</a:t>
            </a:r>
            <a:r>
              <a:rPr lang="en-US" altLang="zh-CN" sz="2000" b="0" dirty="0">
                <a:solidFill>
                  <a:schemeClr val="tx1"/>
                </a:solidFill>
                <a:latin typeface="Times New Roman" panose="02020603050405020304" pitchFamily="18" charset="0"/>
                <a:cs typeface="Times New Roman" panose="02020603050405020304" pitchFamily="18" charset="0"/>
              </a:rPr>
              <a:t>, software </a:t>
            </a:r>
            <a:r>
              <a:rPr lang="en-US" altLang="zh-CN" sz="2000" b="0" dirty="0">
                <a:solidFill>
                  <a:schemeClr val="accent2"/>
                </a:solidFill>
                <a:latin typeface="Times New Roman" panose="02020603050405020304" pitchFamily="18" charset="0"/>
                <a:cs typeface="Times New Roman" panose="02020603050405020304" pitchFamily="18" charset="0"/>
              </a:rPr>
              <a:t>radio</a:t>
            </a:r>
            <a:r>
              <a:rPr lang="en-US" altLang="zh-CN" sz="2000" b="0" dirty="0">
                <a:solidFill>
                  <a:schemeClr val="tx1"/>
                </a:solidFill>
                <a:latin typeface="Times New Roman" panose="02020603050405020304" pitchFamily="18" charset="0"/>
                <a:cs typeface="Times New Roman" panose="02020603050405020304" pitchFamily="18" charset="0"/>
              </a:rPr>
              <a:t>, middleware), economic considerations and standardization activities </a:t>
            </a:r>
          </a:p>
        </p:txBody>
      </p:sp>
    </p:spTree>
    <p:extLst>
      <p:ext uri="{BB962C8B-B14F-4D97-AF65-F5344CB8AC3E}">
        <p14:creationId xmlns:p14="http://schemas.microsoft.com/office/powerpoint/2010/main" val="38228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US" dirty="0">
                <a:latin typeface="Times New Roman" panose="02020603050405020304" pitchFamily="18" charset="0"/>
                <a:cs typeface="Times New Roman" panose="02020603050405020304" pitchFamily="18" charset="0"/>
              </a:rPr>
              <a:t>How to Get Involved in TCCN</a:t>
            </a:r>
          </a:p>
        </p:txBody>
      </p:sp>
      <p:sp>
        <p:nvSpPr>
          <p:cNvPr id="3" name="Content Placeholder 2"/>
          <p:cNvSpPr>
            <a:spLocks noGrp="1"/>
          </p:cNvSpPr>
          <p:nvPr>
            <p:ph idx="1"/>
          </p:nvPr>
        </p:nvSpPr>
        <p:spPr>
          <a:xfrm>
            <a:off x="323528" y="1628775"/>
            <a:ext cx="8136904" cy="4525963"/>
          </a:xfrm>
        </p:spPr>
        <p:txBody>
          <a:bodyPr/>
          <a:lstStyle/>
          <a:p>
            <a:endParaRPr lang="en-US" sz="18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Many ways of getting involved</a:t>
            </a:r>
          </a:p>
          <a:p>
            <a:pPr lvl="1"/>
            <a:r>
              <a:rPr lang="en-US" sz="1800" dirty="0">
                <a:solidFill>
                  <a:schemeClr val="tx1"/>
                </a:solidFill>
                <a:latin typeface="Times New Roman" panose="02020603050405020304" pitchFamily="18" charset="0"/>
                <a:cs typeface="Times New Roman" panose="02020603050405020304" pitchFamily="18" charset="0"/>
              </a:rPr>
              <a:t>Subscribe to the mailing list to become a member</a:t>
            </a:r>
          </a:p>
          <a:p>
            <a:pPr lvl="1"/>
            <a:r>
              <a:rPr lang="en-US" sz="1800" dirty="0">
                <a:solidFill>
                  <a:schemeClr val="tx1"/>
                </a:solidFill>
                <a:latin typeface="Times New Roman" panose="02020603050405020304" pitchFamily="18" charset="0"/>
                <a:cs typeface="Times New Roman" panose="02020603050405020304" pitchFamily="18" charset="0"/>
              </a:rPr>
              <a:t>Attend two out of the past five TCCN meetings to become an active member (need to be IEEE and ComSoc member or student member)</a:t>
            </a:r>
          </a:p>
          <a:p>
            <a:pPr lvl="1"/>
            <a:r>
              <a:rPr lang="en-US" sz="1800" dirty="0">
                <a:solidFill>
                  <a:schemeClr val="tx1"/>
                </a:solidFill>
                <a:latin typeface="Times New Roman" panose="02020603050405020304" pitchFamily="18" charset="0"/>
                <a:cs typeface="Times New Roman" panose="02020603050405020304" pitchFamily="18" charset="0"/>
              </a:rPr>
              <a:t>Organize or participate in Special Interest Groups (SIGs) </a:t>
            </a:r>
          </a:p>
          <a:p>
            <a:pPr lvl="1"/>
            <a:r>
              <a:rPr lang="en-US" sz="1800" dirty="0">
                <a:solidFill>
                  <a:schemeClr val="tx1"/>
                </a:solidFill>
                <a:latin typeface="Times New Roman" panose="02020603050405020304" pitchFamily="18" charset="0"/>
                <a:cs typeface="Times New Roman" panose="02020603050405020304" pitchFamily="18" charset="0"/>
              </a:rPr>
              <a:t>Organize special issues for the TCCN Newsletter </a:t>
            </a:r>
          </a:p>
          <a:p>
            <a:pPr lvl="1"/>
            <a:r>
              <a:rPr lang="en-US" sz="1800" dirty="0">
                <a:solidFill>
                  <a:schemeClr val="tx1"/>
                </a:solidFill>
                <a:latin typeface="Times New Roman" panose="02020603050405020304" pitchFamily="18" charset="0"/>
                <a:cs typeface="Times New Roman" panose="02020603050405020304" pitchFamily="18" charset="0"/>
              </a:rPr>
              <a:t>Participate in TCCN related standardization efforts</a:t>
            </a:r>
          </a:p>
          <a:p>
            <a:pPr lvl="1"/>
            <a:r>
              <a:rPr lang="en-US" sz="1800" dirty="0">
                <a:solidFill>
                  <a:schemeClr val="tx1"/>
                </a:solidFill>
                <a:latin typeface="Times New Roman" panose="02020603050405020304" pitchFamily="18" charset="0"/>
                <a:cs typeface="Times New Roman" panose="02020603050405020304" pitchFamily="18" charset="0"/>
              </a:rPr>
              <a:t>Contribute to the publicity efforts of TCCN </a:t>
            </a:r>
          </a:p>
          <a:p>
            <a:pPr lvl="1"/>
            <a:r>
              <a:rPr lang="en-US" sz="1800" dirty="0">
                <a:solidFill>
                  <a:schemeClr val="tx1"/>
                </a:solidFill>
                <a:latin typeface="Times New Roman" panose="02020603050405020304" pitchFamily="18" charset="0"/>
                <a:cs typeface="Times New Roman" panose="02020603050405020304" pitchFamily="18" charset="0"/>
              </a:rPr>
              <a:t>Contribute to student competition program</a:t>
            </a:r>
          </a:p>
          <a:p>
            <a:pPr lvl="1"/>
            <a:r>
              <a:rPr lang="en-US" sz="1800" dirty="0">
                <a:solidFill>
                  <a:schemeClr val="tx1"/>
                </a:solidFill>
                <a:latin typeface="Times New Roman" panose="02020603050405020304" pitchFamily="18" charset="0"/>
                <a:cs typeface="Times New Roman" panose="02020603050405020304" pitchFamily="18" charset="0"/>
              </a:rPr>
              <a:t>Involve TCCN in ComSoc conference organization</a:t>
            </a:r>
          </a:p>
          <a:p>
            <a:pPr lvl="1"/>
            <a:r>
              <a:rPr lang="en-US" sz="1800" dirty="0">
                <a:solidFill>
                  <a:schemeClr val="tx1"/>
                </a:solidFill>
                <a:latin typeface="Times New Roman" panose="02020603050405020304" pitchFamily="18" charset="0"/>
                <a:cs typeface="Times New Roman" panose="02020603050405020304" pitchFamily="18" charset="0"/>
              </a:rPr>
              <a:t>Involve TCCN in ComSoc journal special issues</a:t>
            </a:r>
            <a:endParaRPr lang="en-US" sz="1600" dirty="0">
              <a:solidFill>
                <a:schemeClr val="tx1"/>
              </a:solidFill>
              <a:latin typeface="Times New Roman" panose="02020603050405020304" pitchFamily="18" charset="0"/>
              <a:cs typeface="Times New Roman" panose="02020603050405020304" pitchFamily="18" charset="0"/>
            </a:endParaRPr>
          </a:p>
          <a:p>
            <a:pPr>
              <a:spcBef>
                <a:spcPts val="1200"/>
              </a:spcBef>
            </a:pPr>
            <a:r>
              <a:rPr lang="en-US" sz="1800" dirty="0">
                <a:solidFill>
                  <a:schemeClr val="tx1"/>
                </a:solidFill>
                <a:latin typeface="Times New Roman" panose="02020603050405020304" pitchFamily="18" charset="0"/>
                <a:cs typeface="Times New Roman" panose="02020603050405020304" pitchFamily="18" charset="0"/>
              </a:rPr>
              <a:t>TC will reward excellent volunteers through various nominations and endorsements</a:t>
            </a:r>
          </a:p>
        </p:txBody>
      </p:sp>
    </p:spTree>
    <p:extLst>
      <p:ext uri="{BB962C8B-B14F-4D97-AF65-F5344CB8AC3E}">
        <p14:creationId xmlns:p14="http://schemas.microsoft.com/office/powerpoint/2010/main" val="78989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5D8E05-BACB-4B96-BC05-08895D570F4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TCCN membership</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63FF4CA-AB3D-4BC3-A479-D2F555789664}"/>
              </a:ext>
            </a:extLst>
          </p:cNvPr>
          <p:cNvSpPr>
            <a:spLocks noGrp="1"/>
          </p:cNvSpPr>
          <p:nvPr>
            <p:ph idx="1"/>
          </p:nvPr>
        </p:nvSpPr>
        <p:spPr>
          <a:xfrm>
            <a:off x="323528" y="1628775"/>
            <a:ext cx="8712968" cy="5112593"/>
          </a:xfrm>
        </p:spPr>
        <p:txBody>
          <a:bodyPr/>
          <a:lstStyle/>
          <a:p>
            <a:r>
              <a:rPr lang="en-US" altLang="zh-CN" sz="1800" b="0" i="0" dirty="0">
                <a:solidFill>
                  <a:srgbClr val="333333"/>
                </a:solidFill>
                <a:effectLst/>
                <a:latin typeface="Times New Roman" panose="02020603050405020304" pitchFamily="18" charset="0"/>
                <a:cs typeface="Times New Roman" panose="02020603050405020304" pitchFamily="18" charset="0"/>
              </a:rPr>
              <a:t>Joining TCCN</a:t>
            </a:r>
          </a:p>
          <a:p>
            <a:pPr>
              <a:buAutoNum type="arabicPeriod"/>
            </a:pPr>
            <a:r>
              <a:rPr lang="en-US" altLang="zh-CN" sz="1600" b="0" dirty="0">
                <a:solidFill>
                  <a:srgbClr val="333333"/>
                </a:solidFill>
                <a:latin typeface="Times New Roman" panose="02020603050405020304" pitchFamily="18" charset="0"/>
                <a:cs typeface="Times New Roman" panose="02020603050405020304" pitchFamily="18" charset="0"/>
              </a:rPr>
              <a:t>The TCCN mailing list</a:t>
            </a:r>
          </a:p>
          <a:p>
            <a:pPr marL="800100" lvl="1" indent="-342900">
              <a:buFont typeface="+mj-ea"/>
              <a:buAutoNum type="circleNumDbPlain"/>
            </a:pPr>
            <a:r>
              <a:rPr lang="en-US" altLang="zh-CN" sz="1600" dirty="0">
                <a:solidFill>
                  <a:srgbClr val="333333"/>
                </a:solidFill>
                <a:latin typeface="Times New Roman" panose="02020603050405020304" pitchFamily="18" charset="0"/>
                <a:cs typeface="Times New Roman" panose="02020603050405020304" pitchFamily="18" charset="0"/>
              </a:rPr>
              <a:t>The TCCN mailing list is reserved for the </a:t>
            </a:r>
            <a:r>
              <a:rPr lang="en-US" altLang="zh-CN" sz="1600" b="1" dirty="0">
                <a:solidFill>
                  <a:srgbClr val="333333"/>
                </a:solidFill>
                <a:latin typeface="Times New Roman" panose="02020603050405020304" pitchFamily="18" charset="0"/>
                <a:cs typeface="Times New Roman" panose="02020603050405020304" pitchFamily="18" charset="0"/>
              </a:rPr>
              <a:t>most important TC announcements</a:t>
            </a:r>
          </a:p>
          <a:p>
            <a:pPr marL="800100" lvl="1" indent="-342900">
              <a:buFont typeface="+mj-ea"/>
              <a:buAutoNum type="circleNumDbPlain"/>
            </a:pPr>
            <a:r>
              <a:rPr lang="en-US" altLang="zh-CN" sz="1600" dirty="0">
                <a:solidFill>
                  <a:srgbClr val="333333"/>
                </a:solidFill>
                <a:latin typeface="Times New Roman" panose="02020603050405020304" pitchFamily="18" charset="0"/>
                <a:cs typeface="Times New Roman" panose="02020603050405020304" pitchFamily="18" charset="0"/>
              </a:rPr>
              <a:t>To subscribe to the mailing list, please visit </a:t>
            </a:r>
            <a:r>
              <a:rPr lang="en-US" altLang="zh-CN" sz="1600" u="sng" dirty="0">
                <a:solidFill>
                  <a:srgbClr val="428BCA"/>
                </a:solidFill>
                <a:latin typeface="Times New Roman" panose="02020603050405020304" pitchFamily="18" charset="0"/>
                <a:cs typeface="Times New Roman" panose="02020603050405020304" pitchFamily="18" charset="0"/>
              </a:rPr>
              <a:t>https://cn.committees.comsoc.org/mailing-list/</a:t>
            </a:r>
          </a:p>
          <a:p>
            <a:pPr>
              <a:buAutoNum type="arabicPeriod"/>
            </a:pPr>
            <a:r>
              <a:rPr lang="en-US" altLang="zh-CN" sz="1600" b="0" i="0" dirty="0" err="1">
                <a:solidFill>
                  <a:srgbClr val="333333"/>
                </a:solidFill>
                <a:effectLst/>
                <a:latin typeface="Times New Roman" panose="02020603050405020304" pitchFamily="18" charset="0"/>
                <a:cs typeface="Times New Roman" panose="02020603050405020304" pitchFamily="18" charset="0"/>
              </a:rPr>
              <a:t>ComSoC</a:t>
            </a:r>
            <a:r>
              <a:rPr lang="en-US" altLang="zh-CN" sz="1600" b="0" i="0" dirty="0">
                <a:solidFill>
                  <a:srgbClr val="333333"/>
                </a:solidFill>
                <a:effectLst/>
                <a:latin typeface="Times New Roman" panose="02020603050405020304" pitchFamily="18" charset="0"/>
                <a:cs typeface="Times New Roman" panose="02020603050405020304" pitchFamily="18" charset="0"/>
              </a:rPr>
              <a:t> Group</a:t>
            </a:r>
          </a:p>
          <a:p>
            <a:pPr marL="800100" lvl="1" indent="-342900">
              <a:buFont typeface="+mj-ea"/>
              <a:buAutoNum type="circleNumDbPlain"/>
            </a:pPr>
            <a:r>
              <a:rPr lang="en-US" altLang="zh-CN" sz="1600" b="0" i="0" dirty="0">
                <a:solidFill>
                  <a:srgbClr val="333333"/>
                </a:solidFill>
                <a:effectLst/>
                <a:latin typeface="Times New Roman" panose="02020603050405020304" pitchFamily="18" charset="0"/>
                <a:cs typeface="Times New Roman" panose="02020603050405020304" pitchFamily="18" charset="0"/>
              </a:rPr>
              <a:t>Go to </a:t>
            </a:r>
            <a:r>
              <a:rPr lang="en-US" altLang="zh-CN" sz="1600" u="sng" dirty="0">
                <a:solidFill>
                  <a:srgbClr val="428BCA"/>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http://community.comsoc.org/</a:t>
            </a:r>
            <a:r>
              <a:rPr lang="en-US" altLang="zh-CN" sz="1600" b="0" i="0" dirty="0">
                <a:solidFill>
                  <a:srgbClr val="333333"/>
                </a:solidFill>
                <a:effectLst/>
                <a:latin typeface="Times New Roman" panose="02020603050405020304" pitchFamily="18" charset="0"/>
                <a:cs typeface="Times New Roman" panose="02020603050405020304" pitchFamily="18" charset="0"/>
              </a:rPr>
              <a:t>, and create your account by your email address (you can directly use your current IEEE account credentials).</a:t>
            </a:r>
          </a:p>
          <a:p>
            <a:pPr marL="800100" lvl="1" indent="-342900">
              <a:buFont typeface="+mj-ea"/>
              <a:buAutoNum type="circleNumDbPlain"/>
            </a:pPr>
            <a:r>
              <a:rPr lang="en-US" altLang="zh-CN" sz="1600" b="0" i="0" dirty="0">
                <a:solidFill>
                  <a:srgbClr val="333333"/>
                </a:solidFill>
                <a:effectLst/>
                <a:latin typeface="Times New Roman" panose="02020603050405020304" pitchFamily="18" charset="0"/>
                <a:cs typeface="Times New Roman" panose="02020603050405020304" pitchFamily="18" charset="0"/>
              </a:rPr>
              <a:t>Log in and choose “TC Cognitive Networks” as “My Groups”</a:t>
            </a:r>
          </a:p>
          <a:p>
            <a:pPr marL="800100" lvl="1" indent="-342900">
              <a:buFont typeface="+mj-ea"/>
              <a:buAutoNum type="circleNumDbPlain"/>
            </a:pPr>
            <a:endParaRPr lang="en-US" altLang="zh-CN" sz="1600" b="0" i="0" dirty="0">
              <a:solidFill>
                <a:srgbClr val="333333"/>
              </a:solidFill>
              <a:effectLst/>
              <a:latin typeface="Times New Roman" panose="02020603050405020304" pitchFamily="18" charset="0"/>
              <a:cs typeface="Times New Roman" panose="02020603050405020304" pitchFamily="18" charset="0"/>
            </a:endParaRPr>
          </a:p>
          <a:p>
            <a:r>
              <a:rPr lang="en-US" altLang="zh-CN" sz="1800" b="0" dirty="0">
                <a:solidFill>
                  <a:srgbClr val="333333"/>
                </a:solidFill>
                <a:latin typeface="Times New Roman" panose="02020603050405020304" pitchFamily="18" charset="0"/>
                <a:cs typeface="Times New Roman" panose="02020603050405020304" pitchFamily="18" charset="0"/>
              </a:rPr>
              <a:t>Active Membership</a:t>
            </a:r>
          </a:p>
          <a:p>
            <a:pPr lvl="1" algn="just"/>
            <a:r>
              <a:rPr lang="en-US" altLang="zh-CN" sz="1600" dirty="0">
                <a:latin typeface="Times New Roman" panose="02020603050405020304" pitchFamily="18" charset="0"/>
                <a:cs typeface="Times New Roman" panose="02020603050405020304" pitchFamily="18" charset="0"/>
              </a:rPr>
              <a:t>Anybody can be a member of the TCCN. To become a member, it is necessary to subscribe to the TCCN mailing list.</a:t>
            </a:r>
          </a:p>
          <a:p>
            <a:pPr lvl="1" algn="just"/>
            <a:r>
              <a:rPr lang="en-US" altLang="zh-CN" sz="1600" dirty="0">
                <a:latin typeface="Times New Roman" panose="02020603050405020304" pitchFamily="18" charset="0"/>
                <a:cs typeface="Times New Roman" panose="02020603050405020304" pitchFamily="18" charset="0"/>
              </a:rPr>
              <a:t>A member becomes an Active Member if he/she has attended (physically present or by teleconference) two or more of the prior five regularly scheduled TCCN meetings. </a:t>
            </a:r>
          </a:p>
        </p:txBody>
      </p:sp>
      <p:graphicFrame>
        <p:nvGraphicFramePr>
          <p:cNvPr id="4" name="表格 4">
            <a:extLst>
              <a:ext uri="{FF2B5EF4-FFF2-40B4-BE49-F238E27FC236}">
                <a16:creationId xmlns:a16="http://schemas.microsoft.com/office/drawing/2014/main" id="{BC10F9F6-6A5A-489B-A566-7FA8BA177560}"/>
              </a:ext>
            </a:extLst>
          </p:cNvPr>
          <p:cNvGraphicFramePr>
            <a:graphicFrameLocks/>
          </p:cNvGraphicFramePr>
          <p:nvPr>
            <p:extLst>
              <p:ext uri="{D42A27DB-BD31-4B8C-83A1-F6EECF244321}">
                <p14:modId xmlns:p14="http://schemas.microsoft.com/office/powerpoint/2010/main" val="2799515307"/>
              </p:ext>
            </p:extLst>
          </p:nvPr>
        </p:nvGraphicFramePr>
        <p:xfrm>
          <a:off x="1151619" y="5727443"/>
          <a:ext cx="7056785" cy="1013925"/>
        </p:xfrm>
        <a:graphic>
          <a:graphicData uri="http://schemas.openxmlformats.org/drawingml/2006/table">
            <a:tbl>
              <a:tblPr firstRow="1" bandRow="1">
                <a:tableStyleId>{5C22544A-7EE6-4342-B048-85BDC9FD1C3A}</a:tableStyleId>
              </a:tblPr>
              <a:tblGrid>
                <a:gridCol w="1411357">
                  <a:extLst>
                    <a:ext uri="{9D8B030D-6E8A-4147-A177-3AD203B41FA5}">
                      <a16:colId xmlns:a16="http://schemas.microsoft.com/office/drawing/2014/main" val="2835468902"/>
                    </a:ext>
                  </a:extLst>
                </a:gridCol>
                <a:gridCol w="1411357">
                  <a:extLst>
                    <a:ext uri="{9D8B030D-6E8A-4147-A177-3AD203B41FA5}">
                      <a16:colId xmlns:a16="http://schemas.microsoft.com/office/drawing/2014/main" val="3361507677"/>
                    </a:ext>
                  </a:extLst>
                </a:gridCol>
                <a:gridCol w="1411357">
                  <a:extLst>
                    <a:ext uri="{9D8B030D-6E8A-4147-A177-3AD203B41FA5}">
                      <a16:colId xmlns:a16="http://schemas.microsoft.com/office/drawing/2014/main" val="1649186873"/>
                    </a:ext>
                  </a:extLst>
                </a:gridCol>
                <a:gridCol w="1411357">
                  <a:extLst>
                    <a:ext uri="{9D8B030D-6E8A-4147-A177-3AD203B41FA5}">
                      <a16:colId xmlns:a16="http://schemas.microsoft.com/office/drawing/2014/main" val="292577352"/>
                    </a:ext>
                  </a:extLst>
                </a:gridCol>
                <a:gridCol w="1411357">
                  <a:extLst>
                    <a:ext uri="{9D8B030D-6E8A-4147-A177-3AD203B41FA5}">
                      <a16:colId xmlns:a16="http://schemas.microsoft.com/office/drawing/2014/main" val="1446461347"/>
                    </a:ext>
                  </a:extLst>
                </a:gridCol>
              </a:tblGrid>
              <a:tr h="673815">
                <a:tc>
                  <a:txBody>
                    <a:bodyPr/>
                    <a:lstStyle/>
                    <a:p>
                      <a:pPr algn="ctr" fontAlgn="ctr"/>
                      <a:r>
                        <a:rPr lang="en-US" sz="1200" b="1" u="none" strike="noStrike" dirty="0">
                          <a:solidFill>
                            <a:srgbClr val="000000"/>
                          </a:solidFill>
                          <a:effectLst/>
                          <a:latin typeface="Times New Roman" panose="02020603050405020304" pitchFamily="18" charset="0"/>
                          <a:cs typeface="Times New Roman" panose="02020603050405020304" pitchFamily="18" charset="0"/>
                        </a:rPr>
                        <a:t>Attendance Online Meeting Dec 2020</a:t>
                      </a:r>
                      <a:endParaRPr lang="en-US"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tc>
                  <a:txBody>
                    <a:bodyPr/>
                    <a:lstStyle/>
                    <a:p>
                      <a:pPr algn="ctr" fontAlgn="ctr"/>
                      <a:r>
                        <a:rPr lang="en-US" sz="1200" b="1" u="none" strike="noStrike" dirty="0">
                          <a:solidFill>
                            <a:srgbClr val="000000"/>
                          </a:solidFill>
                          <a:effectLst/>
                          <a:latin typeface="Times New Roman" panose="02020603050405020304" pitchFamily="18" charset="0"/>
                          <a:cs typeface="Times New Roman" panose="02020603050405020304" pitchFamily="18" charset="0"/>
                        </a:rPr>
                        <a:t>Attendance Online Meeting July 2021</a:t>
                      </a:r>
                      <a:endParaRPr lang="en-US"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tc>
                  <a:txBody>
                    <a:bodyPr/>
                    <a:lstStyle/>
                    <a:p>
                      <a:pPr algn="ctr" fontAlgn="ctr"/>
                      <a:r>
                        <a:rPr lang="en-US" sz="1200" b="1" u="none" strike="noStrike" dirty="0">
                          <a:solidFill>
                            <a:srgbClr val="000000"/>
                          </a:solidFill>
                          <a:effectLst/>
                          <a:latin typeface="Times New Roman" panose="02020603050405020304" pitchFamily="18" charset="0"/>
                          <a:cs typeface="Times New Roman" panose="02020603050405020304" pitchFamily="18" charset="0"/>
                        </a:rPr>
                        <a:t>Attendance Online Meeting Nov 2021</a:t>
                      </a:r>
                      <a:endParaRPr lang="en-US"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tc>
                  <a:txBody>
                    <a:bodyPr/>
                    <a:lstStyle/>
                    <a:p>
                      <a:pPr algn="ctr" fontAlgn="ctr"/>
                      <a:r>
                        <a:rPr lang="en-US" altLang="zh-CN" sz="1200" b="1" u="none" strike="noStrike" dirty="0">
                          <a:solidFill>
                            <a:srgbClr val="000000"/>
                          </a:solidFill>
                          <a:effectLst/>
                          <a:latin typeface="Times New Roman" panose="02020603050405020304" pitchFamily="18" charset="0"/>
                          <a:cs typeface="Times New Roman" panose="02020603050405020304" pitchFamily="18" charset="0"/>
                        </a:rPr>
                        <a:t>Attendance Online Meeting Apr 2022</a:t>
                      </a:r>
                      <a:endPar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tc>
                  <a:txBody>
                    <a:bodyPr/>
                    <a:lstStyle/>
                    <a:p>
                      <a:pPr algn="ctr" fontAlgn="ctr"/>
                      <a:r>
                        <a:rPr lang="en-US" altLang="zh-CN" sz="1200" b="1" u="none" strike="noStrike" dirty="0">
                          <a:solidFill>
                            <a:srgbClr val="000000"/>
                          </a:solidFill>
                          <a:effectLst/>
                          <a:latin typeface="Times New Roman" panose="02020603050405020304" pitchFamily="18" charset="0"/>
                          <a:cs typeface="Times New Roman" panose="02020603050405020304" pitchFamily="18" charset="0"/>
                        </a:rPr>
                        <a:t>Attendance Online Meeting Nov 2022</a:t>
                      </a:r>
                      <a:endPar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extLst>
                  <a:ext uri="{0D108BD9-81ED-4DB2-BD59-A6C34878D82A}">
                    <a16:rowId xmlns:a16="http://schemas.microsoft.com/office/drawing/2014/main" val="624920836"/>
                  </a:ext>
                </a:extLst>
              </a:tr>
              <a:tr h="340110">
                <a:tc>
                  <a:txBody>
                    <a:bodyPr/>
                    <a:lstStyle/>
                    <a:p>
                      <a:pPr algn="ctr" fontAlgn="ctr"/>
                      <a:r>
                        <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57</a:t>
                      </a:r>
                    </a:p>
                  </a:txBody>
                  <a:tcPr marL="3175" marR="3175" marT="3175" marB="0" anchor="ctr"/>
                </a:tc>
                <a:tc>
                  <a:txBody>
                    <a:bodyPr/>
                    <a:lstStyle/>
                    <a:p>
                      <a:pPr algn="ctr" fontAlgn="ctr"/>
                      <a:r>
                        <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60</a:t>
                      </a:r>
                    </a:p>
                  </a:txBody>
                  <a:tcPr marL="3175" marR="3175" marT="3175" marB="0" anchor="ctr"/>
                </a:tc>
                <a:tc>
                  <a:txBody>
                    <a:bodyPr/>
                    <a:lstStyle/>
                    <a:p>
                      <a:pPr algn="ctr" fontAlgn="ctr"/>
                      <a:r>
                        <a:rPr lang="en-US" altLang="zh-CN" sz="1200" b="1" u="none" strike="noStrike" dirty="0">
                          <a:solidFill>
                            <a:srgbClr val="000000"/>
                          </a:solidFill>
                          <a:effectLst/>
                          <a:latin typeface="Times New Roman" panose="02020603050405020304" pitchFamily="18" charset="0"/>
                          <a:cs typeface="Times New Roman" panose="02020603050405020304" pitchFamily="18" charset="0"/>
                        </a:rPr>
                        <a:t>51</a:t>
                      </a:r>
                      <a:endPar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tc>
                  <a:txBody>
                    <a:bodyPr/>
                    <a:lstStyle/>
                    <a:p>
                      <a:pPr algn="ctr" fontAlgn="ctr"/>
                      <a:r>
                        <a:rPr lang="en-US" altLang="zh-CN" sz="1200" b="1" u="none" strike="noStrike" dirty="0">
                          <a:solidFill>
                            <a:srgbClr val="000000"/>
                          </a:solidFill>
                          <a:effectLst/>
                          <a:latin typeface="Times New Roman" panose="02020603050405020304" pitchFamily="18" charset="0"/>
                          <a:cs typeface="Times New Roman" panose="02020603050405020304" pitchFamily="18" charset="0"/>
                        </a:rPr>
                        <a:t>44</a:t>
                      </a:r>
                      <a:endPar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tc>
                  <a:txBody>
                    <a:bodyPr/>
                    <a:lstStyle/>
                    <a:p>
                      <a:pPr algn="ctr" fontAlgn="ctr"/>
                      <a:r>
                        <a:rPr lang="en-US" altLang="zh-CN" sz="1200" b="1" u="none" strike="noStrike" dirty="0">
                          <a:solidFill>
                            <a:srgbClr val="000000"/>
                          </a:solidFill>
                          <a:effectLst/>
                          <a:latin typeface="Times New Roman" panose="02020603050405020304" pitchFamily="18" charset="0"/>
                          <a:cs typeface="Times New Roman" panose="02020603050405020304" pitchFamily="18" charset="0"/>
                        </a:rPr>
                        <a:t>66</a:t>
                      </a:r>
                      <a:endParaRPr lang="en-US" altLang="zh-CN" sz="1200" b="1" i="0" u="none" strike="noStrike"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marL="3175" marR="3175" marT="3175" marB="0" anchor="ctr"/>
                </a:tc>
                <a:extLst>
                  <a:ext uri="{0D108BD9-81ED-4DB2-BD59-A6C34878D82A}">
                    <a16:rowId xmlns:a16="http://schemas.microsoft.com/office/drawing/2014/main" val="2380156550"/>
                  </a:ext>
                </a:extLst>
              </a:tr>
            </a:tbl>
          </a:graphicData>
        </a:graphic>
      </p:graphicFrame>
    </p:spTree>
    <p:extLst>
      <p:ext uri="{BB962C8B-B14F-4D97-AF65-F5344CB8AC3E}">
        <p14:creationId xmlns:p14="http://schemas.microsoft.com/office/powerpoint/2010/main" val="385089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dirty="0">
                <a:latin typeface="Times New Roman" panose="02020603050405020304" pitchFamily="18" charset="0"/>
                <a:cs typeface="Times New Roman" panose="02020603050405020304" pitchFamily="18" charset="0"/>
              </a:rPr>
              <a:t>TCCN Special Interest Groups (SIGs)</a:t>
            </a:r>
          </a:p>
        </p:txBody>
      </p:sp>
      <p:sp>
        <p:nvSpPr>
          <p:cNvPr id="3" name="Content Placeholder 2"/>
          <p:cNvSpPr>
            <a:spLocks noGrp="1"/>
          </p:cNvSpPr>
          <p:nvPr>
            <p:ph idx="1"/>
          </p:nvPr>
        </p:nvSpPr>
        <p:spPr>
          <a:xfrm>
            <a:off x="323528" y="1628775"/>
            <a:ext cx="8568952" cy="4752553"/>
          </a:xfrm>
        </p:spPr>
        <p:txBody>
          <a:bodyPr/>
          <a:lstStyle/>
          <a:p>
            <a:r>
              <a:rPr lang="en-US" sz="1600" dirty="0">
                <a:latin typeface="Times New Roman" panose="02020603050405020304" pitchFamily="18" charset="0"/>
                <a:cs typeface="Times New Roman" panose="02020603050405020304" pitchFamily="18" charset="0"/>
              </a:rPr>
              <a:t>What is a SIG?</a:t>
            </a:r>
          </a:p>
          <a:p>
            <a:pPr lvl="1"/>
            <a:r>
              <a:rPr lang="en-US" sz="1400" dirty="0">
                <a:latin typeface="Times New Roman" panose="02020603050405020304" pitchFamily="18" charset="0"/>
                <a:cs typeface="Times New Roman" panose="02020603050405020304" pitchFamily="18" charset="0"/>
              </a:rPr>
              <a:t>SIGs are mini-TC, representing the hop and emerging research areas in the general field of cognitive networks</a:t>
            </a:r>
          </a:p>
          <a:p>
            <a:r>
              <a:rPr lang="en-US" sz="1600" dirty="0">
                <a:latin typeface="Times New Roman" panose="02020603050405020304" pitchFamily="18" charset="0"/>
                <a:cs typeface="Times New Roman" panose="02020603050405020304" pitchFamily="18" charset="0"/>
              </a:rPr>
              <a:t>What does a SIG do?</a:t>
            </a:r>
          </a:p>
          <a:p>
            <a:pPr lvl="1"/>
            <a:r>
              <a:rPr lang="en-US" sz="1400" dirty="0">
                <a:latin typeface="Times New Roman" panose="02020603050405020304" pitchFamily="18" charset="0"/>
                <a:cs typeface="Times New Roman" panose="02020603050405020304" pitchFamily="18" charset="0"/>
              </a:rPr>
              <a:t>Attract submissions to CRN symposium at ICC and GLOBECOM</a:t>
            </a:r>
          </a:p>
          <a:p>
            <a:pPr lvl="1"/>
            <a:r>
              <a:rPr lang="en-US" sz="1400" dirty="0">
                <a:latin typeface="Times New Roman" panose="02020603050405020304" pitchFamily="18" charset="0"/>
                <a:cs typeface="Times New Roman" panose="02020603050405020304" pitchFamily="18" charset="0"/>
              </a:rPr>
              <a:t>Organize journal special issues for TCCN and others</a:t>
            </a:r>
          </a:p>
          <a:p>
            <a:pPr lvl="1"/>
            <a:r>
              <a:rPr lang="en-US" sz="1400" dirty="0">
                <a:latin typeface="Times New Roman" panose="02020603050405020304" pitchFamily="18" charset="0"/>
                <a:cs typeface="Times New Roman" panose="02020603050405020304" pitchFamily="18" charset="0"/>
              </a:rPr>
              <a:t>Organize workshops and conferences</a:t>
            </a:r>
          </a:p>
          <a:p>
            <a:pPr lvl="1"/>
            <a:r>
              <a:rPr lang="en-US" sz="1400" dirty="0">
                <a:latin typeface="Times New Roman" panose="02020603050405020304" pitchFamily="18" charset="0"/>
                <a:cs typeface="Times New Roman" panose="02020603050405020304" pitchFamily="18" charset="0"/>
              </a:rPr>
              <a:t>Organize other related technical activities (conference call, blogs, etc.)</a:t>
            </a:r>
          </a:p>
          <a:p>
            <a:r>
              <a:rPr lang="en-US" sz="1600" dirty="0">
                <a:latin typeface="Times New Roman" panose="02020603050405020304" pitchFamily="18" charset="0"/>
                <a:cs typeface="Times New Roman" panose="02020603050405020304" pitchFamily="18" charset="0"/>
              </a:rPr>
              <a:t>Who are in a SIG?</a:t>
            </a:r>
          </a:p>
          <a:p>
            <a:pPr lvl="1"/>
            <a:r>
              <a:rPr lang="en-US" sz="1400" dirty="0">
                <a:latin typeface="Times New Roman" panose="02020603050405020304" pitchFamily="18" charset="0"/>
                <a:cs typeface="Times New Roman" panose="02020603050405020304" pitchFamily="18" charset="0"/>
              </a:rPr>
              <a:t>Leadership team: a Chair, one or more Vice-Chairs, one or more advisors</a:t>
            </a:r>
          </a:p>
          <a:p>
            <a:pPr lvl="1"/>
            <a:r>
              <a:rPr lang="en-US" sz="1400" dirty="0">
                <a:latin typeface="Times New Roman" panose="02020603050405020304" pitchFamily="18" charset="0"/>
                <a:cs typeface="Times New Roman" panose="02020603050405020304" pitchFamily="18" charset="0"/>
              </a:rPr>
              <a:t>10+ key members</a:t>
            </a:r>
          </a:p>
          <a:p>
            <a:pPr lvl="1"/>
            <a:r>
              <a:rPr lang="en-US" sz="1400" dirty="0">
                <a:latin typeface="Times New Roman" panose="02020603050405020304" pitchFamily="18" charset="0"/>
                <a:cs typeface="Times New Roman" panose="02020603050405020304" pitchFamily="18" charset="0"/>
              </a:rPr>
              <a:t>Considering geographical and academia/industry balance</a:t>
            </a:r>
          </a:p>
          <a:p>
            <a:r>
              <a:rPr lang="en-US" sz="1600" dirty="0">
                <a:latin typeface="Times New Roman" panose="02020603050405020304" pitchFamily="18" charset="0"/>
                <a:cs typeface="Times New Roman" panose="02020603050405020304" pitchFamily="18" charset="0"/>
              </a:rPr>
              <a:t>How to establish a SIG?</a:t>
            </a:r>
          </a:p>
          <a:p>
            <a:pPr lvl="1"/>
            <a:r>
              <a:rPr lang="en-US" sz="1400" dirty="0">
                <a:latin typeface="Times New Roman" panose="02020603050405020304" pitchFamily="18" charset="0"/>
                <a:cs typeface="Times New Roman" panose="02020603050405020304" pitchFamily="18" charset="0"/>
              </a:rPr>
              <a:t>Fill in the form with the proposed SIG team and activities </a:t>
            </a:r>
            <a:r>
              <a:rPr lang="en-US" sz="1200" dirty="0">
                <a:latin typeface="Times New Roman" panose="02020603050405020304" pitchFamily="18" charset="0"/>
                <a:cs typeface="Times New Roman" panose="02020603050405020304" pitchFamily="18" charset="0"/>
                <a:hlinkClick r:id="rId2"/>
              </a:rPr>
              <a:t>http://cn.committees.comsoc.org/special-interest-groups-sigs/application-for-special-interest-groups/</a:t>
            </a:r>
            <a:endParaRPr lang="en-US" sz="1200" dirty="0">
              <a:latin typeface="Times New Roman" panose="02020603050405020304" pitchFamily="18" charset="0"/>
              <a:cs typeface="Times New Roman" panose="02020603050405020304" pitchFamily="18" charset="0"/>
            </a:endParaRPr>
          </a:p>
          <a:p>
            <a:pPr lvl="1"/>
            <a:r>
              <a:rPr lang="en-US" sz="1400" dirty="0">
                <a:latin typeface="Times New Roman" panose="02020603050405020304" pitchFamily="18" charset="0"/>
                <a:cs typeface="Times New Roman" panose="02020603050405020304" pitchFamily="18" charset="0"/>
              </a:rPr>
              <a:t>Send to TC Chair</a:t>
            </a:r>
          </a:p>
          <a:p>
            <a:pPr lvl="1"/>
            <a:r>
              <a:rPr lang="en-US" sz="1400" dirty="0">
                <a:latin typeface="Times New Roman" panose="02020603050405020304" pitchFamily="18" charset="0"/>
                <a:cs typeface="Times New Roman" panose="02020603050405020304" pitchFamily="18" charset="0"/>
              </a:rPr>
              <a:t>Usually go through 1-2 rounds of feedback before official approval </a:t>
            </a:r>
            <a:endParaRPr lang="en-US" sz="1600" dirty="0">
              <a:latin typeface="Times New Roman" panose="02020603050405020304" pitchFamily="18" charset="0"/>
              <a:cs typeface="Times New Roman" panose="02020603050405020304" pitchFamily="18" charset="0"/>
            </a:endParaRPr>
          </a:p>
          <a:p>
            <a:pPr lvl="1"/>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90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8" y="75068"/>
            <a:ext cx="8263012" cy="1143000"/>
          </a:xfrm>
        </p:spPr>
        <p:txBody>
          <a:bodyPr/>
          <a:lstStyle/>
          <a:p>
            <a:r>
              <a:rPr lang="en-GB" dirty="0">
                <a:latin typeface="Times New Roman" panose="02020603050405020304" pitchFamily="18" charset="0"/>
                <a:cs typeface="Times New Roman" panose="02020603050405020304" pitchFamily="18" charset="0"/>
              </a:rPr>
              <a:t>Current Status of TCCN SIGs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sz="2000" dirty="0">
                    <a:solidFill>
                      <a:schemeClr val="tx1"/>
                    </a:solidFill>
                    <a:latin typeface="Times New Roman" panose="02020603050405020304" pitchFamily="18" charset="0"/>
                    <a:cs typeface="Times New Roman" panose="02020603050405020304" pitchFamily="18" charset="0"/>
                  </a:rPr>
                  <a:t>Active SIGs</a:t>
                </a:r>
              </a:p>
              <a:p>
                <a:pPr marL="800100" lvl="1" indent="-342900">
                  <a:buFont typeface="+mj-lt"/>
                  <a:buAutoNum type="arabicPeriod"/>
                </a:pPr>
                <a:r>
                  <a:rPr lang="en-GB" altLang="zh-CN" sz="1800" dirty="0">
                    <a:solidFill>
                      <a:schemeClr val="tx1"/>
                    </a:solidFill>
                    <a:latin typeface="Times New Roman" panose="02020603050405020304" pitchFamily="18" charset="0"/>
                    <a:cs typeface="Times New Roman" panose="02020603050405020304" pitchFamily="18" charset="0"/>
                  </a:rPr>
                  <a:t>SIG on AI and Machine Learning in Security (</a:t>
                </a:r>
                <a:r>
                  <a:rPr lang="en-US" altLang="zh-CN" sz="1800" dirty="0">
                    <a:solidFill>
                      <a:schemeClr val="tx1"/>
                    </a:solidFill>
                    <a:latin typeface="Times New Roman" panose="02020603050405020304" pitchFamily="18" charset="0"/>
                    <a:cs typeface="Times New Roman" panose="02020603050405020304" pitchFamily="18" charset="0"/>
                  </a:rPr>
                  <a:t>K.P. (Suba) Subbalakshmi)</a:t>
                </a:r>
              </a:p>
              <a:p>
                <a:pPr marL="800100" lvl="1" indent="-342900">
                  <a:buFont typeface="+mj-lt"/>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SIG on </a:t>
                </a:r>
                <a:r>
                  <a:rPr lang="en-GB" altLang="zh-CN" sz="1800" dirty="0">
                    <a:solidFill>
                      <a:schemeClr val="tx1"/>
                    </a:solidFill>
                    <a:latin typeface="Times New Roman" panose="02020603050405020304" pitchFamily="18" charset="0"/>
                    <a:cs typeface="Times New Roman" panose="02020603050405020304" pitchFamily="18" charset="0"/>
                  </a:rPr>
                  <a:t>Sensing, Communications, Caching, and Computing</a:t>
                </a:r>
                <a:r>
                  <a:rPr lang="en-US" altLang="zh-CN" sz="1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1800" i="1">
                            <a:solidFill>
                              <a:schemeClr val="tx1"/>
                            </a:solidFill>
                            <a:latin typeface="Cambria Math" panose="02040503050406030204" pitchFamily="18" charset="0"/>
                            <a:cs typeface="Times New Roman" panose="02020603050405020304" pitchFamily="18" charset="0"/>
                          </a:rPr>
                        </m:ctrlPr>
                      </m:sSupPr>
                      <m:e>
                        <m:r>
                          <a:rPr lang="en-US" altLang="zh-CN" sz="1800">
                            <a:solidFill>
                              <a:schemeClr val="tx1"/>
                            </a:solidFill>
                            <a:latin typeface="Cambria Math" panose="02040503050406030204" pitchFamily="18" charset="0"/>
                            <a:cs typeface="Times New Roman" panose="02020603050405020304" pitchFamily="18" charset="0"/>
                          </a:rPr>
                          <m:t>𝑪</m:t>
                        </m:r>
                      </m:e>
                      <m:sup>
                        <m:r>
                          <a:rPr lang="en-US" altLang="zh-CN" sz="1800">
                            <a:solidFill>
                              <a:schemeClr val="tx1"/>
                            </a:solidFill>
                            <a:latin typeface="Cambria Math" panose="02040503050406030204" pitchFamily="18" charset="0"/>
                            <a:cs typeface="Times New Roman" panose="02020603050405020304" pitchFamily="18" charset="0"/>
                          </a:rPr>
                          <m:t>𝟑</m:t>
                        </m:r>
                      </m:sup>
                    </m:sSup>
                  </m:oMath>
                </a14:m>
                <a:r>
                  <a:rPr lang="en-US" altLang="zh-CN" sz="1800" dirty="0">
                    <a:solidFill>
                      <a:schemeClr val="tx1"/>
                    </a:solidFill>
                    <a:latin typeface="Times New Roman" panose="02020603050405020304" pitchFamily="18" charset="0"/>
                    <a:cs typeface="Times New Roman" panose="02020603050405020304" pitchFamily="18" charset="0"/>
                  </a:rPr>
                  <a:t> in Cognitive Networks (Li Wang)</a:t>
                </a:r>
              </a:p>
              <a:p>
                <a:pPr marL="800100" lvl="1" indent="-342900">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SIG on AI Empowered Internet of Vehicles (Ning Zhang)</a:t>
                </a:r>
                <a:r>
                  <a:rPr lang="en-US" altLang="zh-CN" sz="1800" dirty="0">
                    <a:solidFill>
                      <a:schemeClr val="tx1"/>
                    </a:solidFill>
                    <a:latin typeface="Times New Roman" panose="02020603050405020304" pitchFamily="18" charset="0"/>
                    <a:cs typeface="Times New Roman" panose="02020603050405020304" pitchFamily="18" charset="0"/>
                  </a:rPr>
                  <a:t> </a:t>
                </a:r>
              </a:p>
              <a:p>
                <a:pPr marL="800100" lvl="1" indent="-342900">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SIG </a:t>
                </a:r>
                <a:r>
                  <a:rPr lang="en-US" altLang="zh-CN" sz="1800" dirty="0">
                    <a:solidFill>
                      <a:schemeClr val="tx1"/>
                    </a:solidFill>
                    <a:latin typeface="Times New Roman" panose="02020603050405020304" pitchFamily="18" charset="0"/>
                    <a:cs typeface="Times New Roman" panose="02020603050405020304" pitchFamily="18" charset="0"/>
                  </a:rPr>
                  <a:t>on </a:t>
                </a:r>
                <a:r>
                  <a:rPr lang="en-GB" altLang="zh-CN" sz="1800" dirty="0">
                    <a:solidFill>
                      <a:schemeClr val="tx1"/>
                    </a:solidFill>
                    <a:latin typeface="Times New Roman" panose="02020603050405020304" pitchFamily="18" charset="0"/>
                    <a:cs typeface="Times New Roman" panose="02020603050405020304" pitchFamily="18" charset="0"/>
                  </a:rPr>
                  <a:t>Wireless Blockchain Networks </a:t>
                </a:r>
                <a:r>
                  <a:rPr lang="zh-CN" altLang="en-US" sz="1800"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a:t>
                </a:r>
                <a:r>
                  <a:rPr lang="en-US" altLang="zh-CN" sz="1800" dirty="0" err="1">
                    <a:solidFill>
                      <a:schemeClr val="tx1"/>
                    </a:solidFill>
                    <a:latin typeface="Times New Roman" panose="02020603050405020304" pitchFamily="18" charset="0"/>
                    <a:cs typeface="Times New Roman" panose="02020603050405020304" pitchFamily="18" charset="0"/>
                  </a:rPr>
                  <a:t>Zehui</a:t>
                </a:r>
                <a:r>
                  <a:rPr lang="en-US" altLang="zh-CN" sz="1800" dirty="0">
                    <a:solidFill>
                      <a:schemeClr val="tx1"/>
                    </a:solidFill>
                    <a:latin typeface="Times New Roman" panose="02020603050405020304" pitchFamily="18" charset="0"/>
                    <a:cs typeface="Times New Roman" panose="02020603050405020304" pitchFamily="18" charset="0"/>
                  </a:rPr>
                  <a:t> </a:t>
                </a:r>
                <a:r>
                  <a:rPr lang="en-US" altLang="zh-CN" sz="1800" dirty="0" err="1">
                    <a:solidFill>
                      <a:schemeClr val="tx1"/>
                    </a:solidFill>
                    <a:latin typeface="Times New Roman" panose="02020603050405020304" pitchFamily="18" charset="0"/>
                    <a:cs typeface="Times New Roman" panose="02020603050405020304" pitchFamily="18" charset="0"/>
                  </a:rPr>
                  <a:t>Xiong</a:t>
                </a:r>
                <a:r>
                  <a:rPr lang="en-US" altLang="zh-CN" sz="1800" dirty="0">
                    <a:solidFill>
                      <a:schemeClr val="tx1"/>
                    </a:solidFill>
                    <a:latin typeface="Times New Roman" panose="02020603050405020304" pitchFamily="18" charset="0"/>
                    <a:cs typeface="Times New Roman" panose="02020603050405020304" pitchFamily="18" charset="0"/>
                  </a:rPr>
                  <a:t>)</a:t>
                </a:r>
              </a:p>
              <a:p>
                <a:pPr marL="0" indent="0">
                  <a:buNone/>
                </a:pPr>
                <a:endParaRPr lang="en-US" sz="1800"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endParaRPr>
              </a:p>
              <a:p>
                <a:r>
                  <a:rPr lang="en-US" altLang="zh-CN" sz="2000" dirty="0">
                    <a:solidFill>
                      <a:schemeClr val="tx1"/>
                    </a:solidFill>
                    <a:latin typeface="Times New Roman" panose="02020603050405020304" pitchFamily="18" charset="0"/>
                    <a:cs typeface="Times New Roman" panose="02020603050405020304" pitchFamily="18" charset="0"/>
                  </a:rPr>
                  <a:t>Inactive SIGs</a:t>
                </a:r>
              </a:p>
              <a:p>
                <a:pPr lvl="1"/>
                <a:r>
                  <a:rPr lang="en-US" altLang="zh-CN" sz="1800" dirty="0">
                    <a:solidFill>
                      <a:schemeClr val="tx1"/>
                    </a:solidFill>
                    <a:latin typeface="Times New Roman" panose="02020603050405020304" pitchFamily="18" charset="0"/>
                    <a:cs typeface="Times New Roman" panose="02020603050405020304" pitchFamily="18" charset="0"/>
                  </a:rPr>
                  <a:t>SIG on Cognitive Network for 5G </a:t>
                </a:r>
              </a:p>
              <a:p>
                <a:pPr lvl="1"/>
                <a:r>
                  <a:rPr lang="en-US" altLang="zh-CN" sz="1800" dirty="0">
                    <a:solidFill>
                      <a:schemeClr val="tx1"/>
                    </a:solidFill>
                    <a:latin typeface="Times New Roman" panose="02020603050405020304" pitchFamily="18" charset="0"/>
                    <a:cs typeface="Times New Roman" panose="02020603050405020304" pitchFamily="18" charset="0"/>
                  </a:rPr>
                  <a:t>SIG on Data-Driven Cognitive Networks </a:t>
                </a:r>
              </a:p>
              <a:p>
                <a:pPr lvl="1"/>
                <a:r>
                  <a:rPr lang="en-US" altLang="zh-CN" sz="1800" dirty="0">
                    <a:solidFill>
                      <a:schemeClr val="tx1"/>
                    </a:solidFill>
                    <a:latin typeface="Times New Roman" panose="02020603050405020304" pitchFamily="18" charset="0"/>
                    <a:cs typeface="Times New Roman" panose="02020603050405020304" pitchFamily="18" charset="0"/>
                  </a:rPr>
                  <a:t>SIG on AI Embedded Cognitive Networks </a:t>
                </a:r>
              </a:p>
              <a:p>
                <a:pPr lvl="1"/>
                <a:r>
                  <a:rPr lang="en-US" altLang="zh-CN" sz="18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SIG on Cognitive Communications and Networking in Cyber-Physical Systems</a:t>
                </a:r>
              </a:p>
              <a:p>
                <a:pPr lvl="1"/>
                <a:r>
                  <a:rPr lang="en-US" altLang="zh-CN" sz="18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SIG on Energy-harvesting Cognitive Radio Networks </a:t>
                </a:r>
                <a:endParaRPr lang="zh-CN" altLang="zh-CN" sz="18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pPr lvl="1"/>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9" t="-6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0901013"/>
      </p:ext>
    </p:extLst>
  </p:cSld>
  <p:clrMapOvr>
    <a:masterClrMapping/>
  </p:clrMapOvr>
</p:sld>
</file>

<file path=ppt/theme/theme1.xml><?xml version="1.0" encoding="utf-8"?>
<a:theme xmlns:a="http://schemas.openxmlformats.org/drawingml/2006/main" name="powerpoint_presentation">
  <a:themeElements>
    <a:clrScheme name="Electronic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ectronics Design">
      <a:majorFont>
        <a:latin typeface="Avenir LT Std 35 Light"/>
        <a:ea typeface=""/>
        <a:cs typeface="Arial"/>
      </a:majorFont>
      <a:minorFont>
        <a:latin typeface="Helvetica LT St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lectronic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ectronic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ectronic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ectronic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ectronic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ectronic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ectronic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ectronic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ectronic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ectronic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ectronic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ectronic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powerpoint_presentation</Template>
  <TotalTime>26572</TotalTime>
  <Words>2164</Words>
  <Application>Microsoft Macintosh PowerPoint</Application>
  <PresentationFormat>On-screen Show (4:3)</PresentationFormat>
  <Paragraphs>258</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 Unicode MS</vt:lpstr>
      <vt:lpstr>Arial</vt:lpstr>
      <vt:lpstr>Avenir LT Std 35 Light</vt:lpstr>
      <vt:lpstr>Calibri</vt:lpstr>
      <vt:lpstr>Cambria Math</vt:lpstr>
      <vt:lpstr>Helvetica LT Std</vt:lpstr>
      <vt:lpstr>LucidaGrande</vt:lpstr>
      <vt:lpstr>Times New Roman</vt:lpstr>
      <vt:lpstr>powerpoint_presentation</vt:lpstr>
      <vt:lpstr>IEEE ComSoc Technical Committee  on Cognitive Networks (TCCN) </vt:lpstr>
      <vt:lpstr>Registration – 1 min break</vt:lpstr>
      <vt:lpstr>Meet the Officers (2023-2024)</vt:lpstr>
      <vt:lpstr>Agenda</vt:lpstr>
      <vt:lpstr>Introduction</vt:lpstr>
      <vt:lpstr>How to Get Involved in TCCN</vt:lpstr>
      <vt:lpstr>TCCN membership</vt:lpstr>
      <vt:lpstr>TCCN Special Interest Groups (SIGs)</vt:lpstr>
      <vt:lpstr>Current Status of TCCN SIGs</vt:lpstr>
      <vt:lpstr>TCCN Nominations</vt:lpstr>
      <vt:lpstr>Nominations for ComSoc Distinguished Lecturer Program</vt:lpstr>
      <vt:lpstr>Nominations for Symposium Co-chairs for IEEE ICC 2025</vt:lpstr>
      <vt:lpstr>Nominations for 2023 TCCN Recognition Award and TCCN Publication Award </vt:lpstr>
      <vt:lpstr>IEEE ComSoc TCCN Recognition Award</vt:lpstr>
      <vt:lpstr>IEEE ComSoc TCCN Publication Award</vt:lpstr>
      <vt:lpstr>IEEE ComSoc TCCN Recognition Award Committee</vt:lpstr>
      <vt:lpstr>IEEE ComSoc TCCN Publication Award Committee</vt:lpstr>
      <vt:lpstr>TCCN Webinars</vt:lpstr>
      <vt:lpstr>Upcoming TCCN Webinars</vt:lpstr>
      <vt:lpstr>Upcoming TCCN Webinars</vt:lpstr>
      <vt:lpstr>Journal Collaboration</vt:lpstr>
      <vt:lpstr>Registration – last reminder</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dg6</dc:creator>
  <cp:lastModifiedBy>Shiwen Mao</cp:lastModifiedBy>
  <cp:revision>551</cp:revision>
  <cp:lastPrinted>2013-01-17T02:57:17Z</cp:lastPrinted>
  <dcterms:created xsi:type="dcterms:W3CDTF">2012-02-02T13:06:31Z</dcterms:created>
  <dcterms:modified xsi:type="dcterms:W3CDTF">2023-05-02T01:43:14Z</dcterms:modified>
</cp:coreProperties>
</file>