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56"/>
  </p:notesMasterIdLst>
  <p:handoutMasterIdLst>
    <p:handoutMasterId r:id="rId57"/>
  </p:handoutMasterIdLst>
  <p:sldIdLst>
    <p:sldId id="310" r:id="rId2"/>
    <p:sldId id="256" r:id="rId3"/>
    <p:sldId id="276" r:id="rId4"/>
    <p:sldId id="293" r:id="rId5"/>
    <p:sldId id="295" r:id="rId6"/>
    <p:sldId id="294" r:id="rId7"/>
    <p:sldId id="281" r:id="rId8"/>
    <p:sldId id="269" r:id="rId9"/>
    <p:sldId id="306" r:id="rId10"/>
    <p:sldId id="259" r:id="rId11"/>
    <p:sldId id="262" r:id="rId12"/>
    <p:sldId id="260" r:id="rId13"/>
    <p:sldId id="261" r:id="rId14"/>
    <p:sldId id="279" r:id="rId15"/>
    <p:sldId id="258" r:id="rId16"/>
    <p:sldId id="268" r:id="rId17"/>
    <p:sldId id="280" r:id="rId18"/>
    <p:sldId id="270" r:id="rId19"/>
    <p:sldId id="271" r:id="rId20"/>
    <p:sldId id="311" r:id="rId21"/>
    <p:sldId id="272" r:id="rId22"/>
    <p:sldId id="273" r:id="rId23"/>
    <p:sldId id="288" r:id="rId24"/>
    <p:sldId id="289" r:id="rId25"/>
    <p:sldId id="278" r:id="rId26"/>
    <p:sldId id="264" r:id="rId27"/>
    <p:sldId id="282" r:id="rId28"/>
    <p:sldId id="285" r:id="rId29"/>
    <p:sldId id="284" r:id="rId30"/>
    <p:sldId id="297" r:id="rId31"/>
    <p:sldId id="304" r:id="rId32"/>
    <p:sldId id="307" r:id="rId33"/>
    <p:sldId id="298" r:id="rId34"/>
    <p:sldId id="299" r:id="rId35"/>
    <p:sldId id="302" r:id="rId36"/>
    <p:sldId id="303" r:id="rId37"/>
    <p:sldId id="300" r:id="rId38"/>
    <p:sldId id="301" r:id="rId39"/>
    <p:sldId id="305" r:id="rId40"/>
    <p:sldId id="296" r:id="rId41"/>
    <p:sldId id="265" r:id="rId42"/>
    <p:sldId id="266" r:id="rId43"/>
    <p:sldId id="309" r:id="rId44"/>
    <p:sldId id="267" r:id="rId45"/>
    <p:sldId id="287" r:id="rId46"/>
    <p:sldId id="263" r:id="rId47"/>
    <p:sldId id="283" r:id="rId48"/>
    <p:sldId id="286" r:id="rId49"/>
    <p:sldId id="292" r:id="rId50"/>
    <p:sldId id="274" r:id="rId51"/>
    <p:sldId id="275" r:id="rId52"/>
    <p:sldId id="291" r:id="rId53"/>
    <p:sldId id="308" r:id="rId54"/>
    <p:sldId id="312" r:id="rId55"/>
  </p:sldIdLst>
  <p:sldSz cx="9144000" cy="6858000" type="screen4x3"/>
  <p:notesSz cx="6934200" cy="9220200"/>
  <p:embeddedFontLst>
    <p:embeddedFont>
      <p:font typeface="Verdana" panose="020B060403050404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ＭＳ Ｐゴシック" panose="020B0600070205080204" pitchFamily="34" charset="-128"/>
      <p:regular r:id="rId66"/>
    </p:embeddedFont>
    <p:embeddedFont>
      <p:font typeface="Arial Narrow" panose="020B0606020202030204" pitchFamily="34" charset="0"/>
      <p:regular r:id="rId67"/>
      <p:bold r:id="rId68"/>
      <p:italic r:id="rId69"/>
      <p:boldItalic r:id="rId70"/>
    </p:embeddedFont>
  </p:embeddedFontLst>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82" d="100"/>
          <a:sy n="82" d="100"/>
        </p:scale>
        <p:origin x="6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10"/>
    </p:cViewPr>
  </p:sorterViewPr>
  <p:notesViewPr>
    <p:cSldViewPr>
      <p:cViewPr varScale="1">
        <p:scale>
          <a:sx n="71" d="100"/>
          <a:sy n="71" d="100"/>
        </p:scale>
        <p:origin x="216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2B8436-B651-4AB4-977E-C62673657EE3}"/>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BC54DD-C49A-4A59-97DF-A687BEB36186}"/>
              </a:ext>
            </a:extLst>
          </p:cNvPr>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A5A8580D-4018-4FF3-A978-3BB299D8619D}" type="datetimeFigureOut">
              <a:rPr lang="en-US" smtClean="0"/>
              <a:t>9/25/2017</a:t>
            </a:fld>
            <a:endParaRPr lang="en-US" dirty="0"/>
          </a:p>
        </p:txBody>
      </p:sp>
      <p:sp>
        <p:nvSpPr>
          <p:cNvPr id="4" name="Footer Placeholder 3">
            <a:extLst>
              <a:ext uri="{FF2B5EF4-FFF2-40B4-BE49-F238E27FC236}">
                <a16:creationId xmlns:a16="http://schemas.microsoft.com/office/drawing/2014/main" id="{84D38030-F698-48C7-BFA9-3831C9A55C29}"/>
              </a:ext>
            </a:extLst>
          </p:cNvPr>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886A5B6-9B4B-488F-A6BB-16D9EA7E3235}"/>
              </a:ext>
            </a:extLst>
          </p:cNvPr>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6FB54C19-5850-4219-90F1-9F860A822813}" type="slidenum">
              <a:rPr lang="en-US" smtClean="0"/>
              <a:t>‹#›</a:t>
            </a:fld>
            <a:endParaRPr lang="en-US" dirty="0"/>
          </a:p>
        </p:txBody>
      </p:sp>
    </p:spTree>
    <p:extLst>
      <p:ext uri="{BB962C8B-B14F-4D97-AF65-F5344CB8AC3E}">
        <p14:creationId xmlns:p14="http://schemas.microsoft.com/office/powerpoint/2010/main" val="10988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35A14032-A50A-4DEC-8453-EC47CA1DF668}" type="datetimeFigureOut">
              <a:rPr lang="en-US" smtClean="0"/>
              <a:t>9/25/2017</a:t>
            </a:fld>
            <a:endParaRPr lang="en-US" dirty="0"/>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46759F57-6EAB-4490-A0DE-DC624F32E2F2}" type="slidenum">
              <a:rPr lang="en-US" smtClean="0"/>
              <a:t>‹#›</a:t>
            </a:fld>
            <a:endParaRPr lang="en-US" dirty="0"/>
          </a:p>
        </p:txBody>
      </p:sp>
    </p:spTree>
    <p:extLst>
      <p:ext uri="{BB962C8B-B14F-4D97-AF65-F5344CB8AC3E}">
        <p14:creationId xmlns:p14="http://schemas.microsoft.com/office/powerpoint/2010/main" val="115875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3tier.com/en/support/solar-prospecting-tools/what-global-horizontal-irradiance-solar-prospect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a:t>
            </a:fld>
            <a:endParaRPr lang="en-US" dirty="0"/>
          </a:p>
        </p:txBody>
      </p:sp>
    </p:spTree>
    <p:extLst>
      <p:ext uri="{BB962C8B-B14F-4D97-AF65-F5344CB8AC3E}">
        <p14:creationId xmlns:p14="http://schemas.microsoft.com/office/powerpoint/2010/main" val="79382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10</a:t>
            </a:fld>
            <a:endParaRPr lang="en-US" dirty="0"/>
          </a:p>
        </p:txBody>
      </p:sp>
    </p:spTree>
    <p:extLst>
      <p:ext uri="{BB962C8B-B14F-4D97-AF65-F5344CB8AC3E}">
        <p14:creationId xmlns:p14="http://schemas.microsoft.com/office/powerpoint/2010/main" val="321143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from EIA as of March 2016:  Please recall that even though NC is much less than</a:t>
            </a:r>
            <a:r>
              <a:rPr lang="en-US" baseline="0" dirty="0"/>
              <a:t> CA, it is still third in the nation with solar.  Hawaii has a lower amount of renewables but it reflects a large percentage of its overall generation.</a:t>
            </a:r>
            <a:endParaRPr lang="en-US" dirty="0"/>
          </a:p>
        </p:txBody>
      </p:sp>
      <p:sp>
        <p:nvSpPr>
          <p:cNvPr id="4" name="Slide Number Placeholder 3"/>
          <p:cNvSpPr>
            <a:spLocks noGrp="1"/>
          </p:cNvSpPr>
          <p:nvPr>
            <p:ph type="sldNum" sz="quarter" idx="10"/>
          </p:nvPr>
        </p:nvSpPr>
        <p:spPr/>
        <p:txBody>
          <a:bodyPr/>
          <a:lstStyle/>
          <a:p>
            <a:fld id="{16413CCC-122E-441A-9A0C-8B571D8D4D4E}" type="slidenum">
              <a:rPr lang="en-US" smtClean="0"/>
              <a:t>11</a:t>
            </a:fld>
            <a:endParaRPr lang="en-US" dirty="0"/>
          </a:p>
        </p:txBody>
      </p:sp>
    </p:spTree>
    <p:extLst>
      <p:ext uri="{BB962C8B-B14F-4D97-AF65-F5344CB8AC3E}">
        <p14:creationId xmlns:p14="http://schemas.microsoft.com/office/powerpoint/2010/main" val="392463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12</a:t>
            </a:fld>
            <a:endParaRPr lang="en-US" dirty="0"/>
          </a:p>
        </p:txBody>
      </p:sp>
    </p:spTree>
    <p:extLst>
      <p:ext uri="{BB962C8B-B14F-4D97-AF65-F5344CB8AC3E}">
        <p14:creationId xmlns:p14="http://schemas.microsoft.com/office/powerpoint/2010/main" val="3989412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13</a:t>
            </a:fld>
            <a:endParaRPr lang="en-US" dirty="0"/>
          </a:p>
        </p:txBody>
      </p:sp>
    </p:spTree>
    <p:extLst>
      <p:ext uri="{BB962C8B-B14F-4D97-AF65-F5344CB8AC3E}">
        <p14:creationId xmlns:p14="http://schemas.microsoft.com/office/powerpoint/2010/main" val="744518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14</a:t>
            </a:fld>
            <a:endParaRPr lang="en-US" dirty="0"/>
          </a:p>
        </p:txBody>
      </p:sp>
    </p:spTree>
    <p:extLst>
      <p:ext uri="{BB962C8B-B14F-4D97-AF65-F5344CB8AC3E}">
        <p14:creationId xmlns:p14="http://schemas.microsoft.com/office/powerpoint/2010/main" val="9974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fontAlgn="base">
              <a:spcBef>
                <a:spcPct val="30000"/>
              </a:spcBef>
              <a:spcAft>
                <a:spcPct val="0"/>
              </a:spcAft>
              <a:defRPr/>
            </a:pPr>
            <a:r>
              <a:rPr lang="en-US" u="sng" dirty="0">
                <a:latin typeface="Arial" charset="0"/>
                <a:hlinkClick r:id="rId3"/>
              </a:rPr>
              <a:t>http://www.3tier.com/en/support/solar-prospecting-tools/what-global-horizontal-irradiance-solar-prospecting/</a:t>
            </a:r>
            <a:r>
              <a:rPr lang="en-US" dirty="0">
                <a:latin typeface="Arial" charset="0"/>
              </a:rPr>
              <a:t>  </a:t>
            </a:r>
          </a:p>
          <a:p>
            <a:pPr defTabSz="923087" fontAlgn="base">
              <a:spcBef>
                <a:spcPct val="30000"/>
              </a:spcBef>
              <a:spcAft>
                <a:spcPct val="0"/>
              </a:spcAft>
              <a:defRPr/>
            </a:pPr>
            <a:r>
              <a:rPr lang="en-US" dirty="0">
                <a:latin typeface="Arial" charset="0"/>
              </a:rPr>
              <a:t>Look at this map.  Why are California and North Carolina the largest solar power producers if this map is true? Government incentives.</a:t>
            </a:r>
          </a:p>
          <a:p>
            <a:endParaRPr lang="en-US" dirty="0"/>
          </a:p>
        </p:txBody>
      </p:sp>
      <p:sp>
        <p:nvSpPr>
          <p:cNvPr id="4" name="Slide Number Placeholder 3"/>
          <p:cNvSpPr>
            <a:spLocks noGrp="1"/>
          </p:cNvSpPr>
          <p:nvPr>
            <p:ph type="sldNum" sz="quarter" idx="10"/>
          </p:nvPr>
        </p:nvSpPr>
        <p:spPr/>
        <p:txBody>
          <a:bodyPr/>
          <a:lstStyle/>
          <a:p>
            <a:fld id="{A4A67883-92E7-4000-AEC0-9CEDF892DDAB}" type="slidenum">
              <a:rPr lang="en-US" smtClean="0"/>
              <a:pPr/>
              <a:t>15</a:t>
            </a:fld>
            <a:endParaRPr lang="en-US" dirty="0"/>
          </a:p>
        </p:txBody>
      </p:sp>
    </p:spTree>
    <p:extLst>
      <p:ext uri="{BB962C8B-B14F-4D97-AF65-F5344CB8AC3E}">
        <p14:creationId xmlns:p14="http://schemas.microsoft.com/office/powerpoint/2010/main" val="3748400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16</a:t>
            </a:fld>
            <a:endParaRPr lang="en-US" dirty="0"/>
          </a:p>
        </p:txBody>
      </p:sp>
    </p:spTree>
    <p:extLst>
      <p:ext uri="{BB962C8B-B14F-4D97-AF65-F5344CB8AC3E}">
        <p14:creationId xmlns:p14="http://schemas.microsoft.com/office/powerpoint/2010/main" val="2911227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17</a:t>
            </a:fld>
            <a:endParaRPr lang="en-US" dirty="0"/>
          </a:p>
        </p:txBody>
      </p:sp>
    </p:spTree>
    <p:extLst>
      <p:ext uri="{BB962C8B-B14F-4D97-AF65-F5344CB8AC3E}">
        <p14:creationId xmlns:p14="http://schemas.microsoft.com/office/powerpoint/2010/main" val="348725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18</a:t>
            </a:fld>
            <a:endParaRPr lang="en-US" dirty="0"/>
          </a:p>
        </p:txBody>
      </p:sp>
    </p:spTree>
    <p:extLst>
      <p:ext uri="{BB962C8B-B14F-4D97-AF65-F5344CB8AC3E}">
        <p14:creationId xmlns:p14="http://schemas.microsoft.com/office/powerpoint/2010/main" val="178199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19</a:t>
            </a:fld>
            <a:endParaRPr lang="en-US" dirty="0"/>
          </a:p>
        </p:txBody>
      </p:sp>
    </p:spTree>
    <p:extLst>
      <p:ext uri="{BB962C8B-B14F-4D97-AF65-F5344CB8AC3E}">
        <p14:creationId xmlns:p14="http://schemas.microsoft.com/office/powerpoint/2010/main" val="252262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From the perspective of a utility protection</a:t>
            </a:r>
            <a:r>
              <a:rPr lang="en-US" baseline="0" dirty="0"/>
              <a:t> engineer.  * NOT AFFILIATED WITH ANY SPECIFIC UTILITY</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a:t>
            </a:fld>
            <a:endParaRPr lang="en-US" dirty="0"/>
          </a:p>
        </p:txBody>
      </p:sp>
    </p:spTree>
    <p:extLst>
      <p:ext uri="{BB962C8B-B14F-4D97-AF65-F5344CB8AC3E}">
        <p14:creationId xmlns:p14="http://schemas.microsoft.com/office/powerpoint/2010/main" val="3139626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20</a:t>
            </a:fld>
            <a:endParaRPr lang="en-US" dirty="0"/>
          </a:p>
        </p:txBody>
      </p:sp>
    </p:spTree>
    <p:extLst>
      <p:ext uri="{BB962C8B-B14F-4D97-AF65-F5344CB8AC3E}">
        <p14:creationId xmlns:p14="http://schemas.microsoft.com/office/powerpoint/2010/main" val="326925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97D"/>
                </a:solidFill>
                <a:latin typeface="Times New Roman" panose="02020603050405020304" pitchFamily="18" charset="0"/>
                <a:cs typeface="Times New Roman" panose="02020603050405020304" pitchFamily="18" charset="0"/>
              </a:rPr>
              <a:t>This image represents a typical “skid” that would be provided by an inverter manufacturer for a “utility grade” application.  On the left are the sectionalized collection of DC inputs from the solar panel arrays, the inverter in the center, and the transformer to the right.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21</a:t>
            </a:fld>
            <a:endParaRPr lang="en-US" dirty="0"/>
          </a:p>
        </p:txBody>
      </p:sp>
    </p:spTree>
    <p:extLst>
      <p:ext uri="{BB962C8B-B14F-4D97-AF65-F5344CB8AC3E}">
        <p14:creationId xmlns:p14="http://schemas.microsoft.com/office/powerpoint/2010/main" val="441569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F497D"/>
                </a:solidFill>
                <a:latin typeface="Calibri" panose="020F0502020204030204" pitchFamily="34" charset="0"/>
              </a:rPr>
              <a:t>This image represents a typical utility substation.  Transmission coming in from the right and delivery to the DER shown on the left.  In the center would be the protective device(s), control house, and transformer.</a:t>
            </a:r>
            <a:endParaRPr lang="en-US" dirty="0"/>
          </a:p>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22</a:t>
            </a:fld>
            <a:endParaRPr lang="en-US" dirty="0"/>
          </a:p>
        </p:txBody>
      </p:sp>
    </p:spTree>
    <p:extLst>
      <p:ext uri="{BB962C8B-B14F-4D97-AF65-F5344CB8AC3E}">
        <p14:creationId xmlns:p14="http://schemas.microsoft.com/office/powerpoint/2010/main" val="867987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POC vs. PCC discussion</a:t>
            </a:r>
          </a:p>
        </p:txBody>
      </p:sp>
      <p:sp>
        <p:nvSpPr>
          <p:cNvPr id="4" name="Slide Number Placeholder 3"/>
          <p:cNvSpPr>
            <a:spLocks noGrp="1"/>
          </p:cNvSpPr>
          <p:nvPr>
            <p:ph type="sldNum" sz="quarter" idx="10"/>
          </p:nvPr>
        </p:nvSpPr>
        <p:spPr/>
        <p:txBody>
          <a:bodyPr/>
          <a:lstStyle/>
          <a:p>
            <a:fld id="{46759F57-6EAB-4490-A0DE-DC624F32E2F2}" type="slidenum">
              <a:rPr lang="en-US" smtClean="0"/>
              <a:t>23</a:t>
            </a:fld>
            <a:endParaRPr lang="en-US" dirty="0"/>
          </a:p>
        </p:txBody>
      </p:sp>
    </p:spTree>
    <p:extLst>
      <p:ext uri="{BB962C8B-B14F-4D97-AF65-F5344CB8AC3E}">
        <p14:creationId xmlns:p14="http://schemas.microsoft.com/office/powerpoint/2010/main" val="2381317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determine PCC or POC for commissioning</a:t>
            </a:r>
            <a:r>
              <a:rPr lang="en-US" baseline="0" dirty="0"/>
              <a:t>/ site testing?</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24</a:t>
            </a:fld>
            <a:endParaRPr lang="en-US" dirty="0"/>
          </a:p>
        </p:txBody>
      </p:sp>
    </p:spTree>
    <p:extLst>
      <p:ext uri="{BB962C8B-B14F-4D97-AF65-F5344CB8AC3E}">
        <p14:creationId xmlns:p14="http://schemas.microsoft.com/office/powerpoint/2010/main" val="253711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 typical Utility “PCC” look like</a:t>
            </a:r>
            <a:r>
              <a:rPr lang="en-US" baseline="0" dirty="0"/>
              <a:t> for most “Utility scale” DER sites?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25</a:t>
            </a:fld>
            <a:endParaRPr lang="en-US" dirty="0"/>
          </a:p>
        </p:txBody>
      </p:sp>
    </p:spTree>
    <p:extLst>
      <p:ext uri="{BB962C8B-B14F-4D97-AF65-F5344CB8AC3E}">
        <p14:creationId xmlns:p14="http://schemas.microsoft.com/office/powerpoint/2010/main" val="2390726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discuss effective grounding…</a:t>
            </a:r>
          </a:p>
          <a:p>
            <a:r>
              <a:rPr lang="en-US" dirty="0"/>
              <a:t>(reference Reigh Walling’s overview of PC62.926). </a:t>
            </a:r>
          </a:p>
        </p:txBody>
      </p:sp>
      <p:sp>
        <p:nvSpPr>
          <p:cNvPr id="4" name="Slide Number Placeholder 3"/>
          <p:cNvSpPr>
            <a:spLocks noGrp="1"/>
          </p:cNvSpPr>
          <p:nvPr>
            <p:ph type="sldNum" sz="quarter" idx="10"/>
          </p:nvPr>
        </p:nvSpPr>
        <p:spPr/>
        <p:txBody>
          <a:bodyPr/>
          <a:lstStyle/>
          <a:p>
            <a:fld id="{46759F57-6EAB-4490-A0DE-DC624F32E2F2}" type="slidenum">
              <a:rPr lang="en-US" smtClean="0"/>
              <a:t>26</a:t>
            </a:fld>
            <a:endParaRPr lang="en-US" dirty="0"/>
          </a:p>
        </p:txBody>
      </p:sp>
    </p:spTree>
    <p:extLst>
      <p:ext uri="{BB962C8B-B14F-4D97-AF65-F5344CB8AC3E}">
        <p14:creationId xmlns:p14="http://schemas.microsoft.com/office/powerpoint/2010/main" val="2809950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direct flux linkages between each phase for all types but Triplex Core that could induce voltage.  This is most severe under situations with little neutral loading.  Significantly inhibits DER from detecting an “open phase” condition at PCC.  The 5 legged core is popular since it better handles stray flux generated due to typical unbalanced loads on the system.</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27</a:t>
            </a:fld>
            <a:endParaRPr lang="en-US" dirty="0"/>
          </a:p>
        </p:txBody>
      </p:sp>
    </p:spTree>
    <p:extLst>
      <p:ext uri="{BB962C8B-B14F-4D97-AF65-F5344CB8AC3E}">
        <p14:creationId xmlns:p14="http://schemas.microsoft.com/office/powerpoint/2010/main" val="256400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a:defRPr/>
            </a:pPr>
            <a:r>
              <a:rPr lang="en-US" baseline="0" dirty="0"/>
              <a:t>This was on a wye-delta transformer for a 1MW rotating site.</a:t>
            </a:r>
          </a:p>
          <a:p>
            <a:pPr defTabSz="923087">
              <a:defRPr/>
            </a:pPr>
            <a:r>
              <a:rPr lang="en-US" baseline="0" dirty="0"/>
              <a:t>This test was supposed to Open the “B” phase on the primary side of the transformer and verify that the DER detected the open phase condition and shutdown.</a:t>
            </a:r>
          </a:p>
          <a:p>
            <a:r>
              <a:rPr lang="en-US" dirty="0"/>
              <a:t>1</a:t>
            </a:r>
            <a:r>
              <a:rPr lang="en-US" baseline="30000" dirty="0"/>
              <a:t>st</a:t>
            </a:r>
            <a:r>
              <a:rPr lang="en-US" baseline="0" dirty="0"/>
              <a:t> step.  TRIP B  Note time and mechanical contact response</a:t>
            </a:r>
          </a:p>
          <a:p>
            <a:r>
              <a:rPr lang="en-US" baseline="0" dirty="0"/>
              <a:t>Note time on PB12 pulse (manual trip performed by utility recloser after obvious failure) and all phase trips….</a:t>
            </a:r>
          </a:p>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28</a:t>
            </a:fld>
            <a:endParaRPr lang="en-US" dirty="0"/>
          </a:p>
        </p:txBody>
      </p:sp>
    </p:spTree>
    <p:extLst>
      <p:ext uri="{BB962C8B-B14F-4D97-AF65-F5344CB8AC3E}">
        <p14:creationId xmlns:p14="http://schemas.microsoft.com/office/powerpoint/2010/main" val="1328246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Breaker</a:t>
            </a:r>
            <a:r>
              <a:rPr lang="en-US" baseline="0" dirty="0"/>
              <a:t> is opened at the station, result is transient overvoltage on the system from an inverter driven DER facility.</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29</a:t>
            </a:fld>
            <a:endParaRPr lang="en-US" dirty="0"/>
          </a:p>
        </p:txBody>
      </p:sp>
    </p:spTree>
    <p:extLst>
      <p:ext uri="{BB962C8B-B14F-4D97-AF65-F5344CB8AC3E}">
        <p14:creationId xmlns:p14="http://schemas.microsoft.com/office/powerpoint/2010/main" val="344787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a:t>
            </a:r>
            <a:r>
              <a:rPr lang="en-US" baseline="0" dirty="0"/>
              <a:t> types of DER</a:t>
            </a:r>
            <a:endParaRPr lang="en-US" dirty="0"/>
          </a:p>
        </p:txBody>
      </p:sp>
      <p:sp>
        <p:nvSpPr>
          <p:cNvPr id="4" name="Slide Number Placeholder 3"/>
          <p:cNvSpPr>
            <a:spLocks noGrp="1"/>
          </p:cNvSpPr>
          <p:nvPr>
            <p:ph type="sldNum" sz="quarter" idx="10"/>
          </p:nvPr>
        </p:nvSpPr>
        <p:spPr/>
        <p:txBody>
          <a:bodyPr/>
          <a:lstStyle/>
          <a:p>
            <a:fld id="{C09DC1AE-CDB6-4B88-A98B-3DAC97C0A801}" type="slidenum">
              <a:rPr lang="en-US" smtClean="0"/>
              <a:t>3</a:t>
            </a:fld>
            <a:endParaRPr lang="en-US" dirty="0"/>
          </a:p>
        </p:txBody>
      </p:sp>
    </p:spTree>
    <p:extLst>
      <p:ext uri="{BB962C8B-B14F-4D97-AF65-F5344CB8AC3E}">
        <p14:creationId xmlns:p14="http://schemas.microsoft.com/office/powerpoint/2010/main" val="2840102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Asymmetrical/DC offset in this</a:t>
            </a:r>
            <a:r>
              <a:rPr lang="en-US" baseline="0" dirty="0"/>
              <a:t> example</a:t>
            </a:r>
            <a:r>
              <a:rPr lang="en-US" dirty="0"/>
              <a:t> but very typical of rotating sources.  Large Sub-transient and relatively large</a:t>
            </a:r>
            <a:r>
              <a:rPr lang="en-US" baseline="0" dirty="0"/>
              <a:t> and lengthy transient current.</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30</a:t>
            </a:fld>
            <a:endParaRPr lang="en-US" dirty="0"/>
          </a:p>
        </p:txBody>
      </p:sp>
    </p:spTree>
    <p:extLst>
      <p:ext uri="{BB962C8B-B14F-4D97-AF65-F5344CB8AC3E}">
        <p14:creationId xmlns:p14="http://schemas.microsoft.com/office/powerpoint/2010/main" val="47312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31</a:t>
            </a:fld>
            <a:endParaRPr lang="en-US" dirty="0"/>
          </a:p>
        </p:txBody>
      </p:sp>
    </p:spTree>
    <p:extLst>
      <p:ext uri="{BB962C8B-B14F-4D97-AF65-F5344CB8AC3E}">
        <p14:creationId xmlns:p14="http://schemas.microsoft.com/office/powerpoint/2010/main" val="61545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32</a:t>
            </a:fld>
            <a:endParaRPr lang="en-US" dirty="0"/>
          </a:p>
        </p:txBody>
      </p:sp>
    </p:spTree>
    <p:extLst>
      <p:ext uri="{BB962C8B-B14F-4D97-AF65-F5344CB8AC3E}">
        <p14:creationId xmlns:p14="http://schemas.microsoft.com/office/powerpoint/2010/main" val="2445484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1 wind turbine.</a:t>
            </a:r>
            <a:r>
              <a:rPr lang="en-US" baseline="0" dirty="0"/>
              <a:t>  Seems to follow a typical rotating generation’s response to a fault, with some Asymmetrical/DC offset shown.  Refresher:  Magnitude of the DC offset is dependent on where in the cycle that the fault inception takes place.  The decay rate is associated with the X/R ratio of the circuit.</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33</a:t>
            </a:fld>
            <a:endParaRPr lang="en-US" dirty="0"/>
          </a:p>
        </p:txBody>
      </p:sp>
    </p:spTree>
    <p:extLst>
      <p:ext uri="{BB962C8B-B14F-4D97-AF65-F5344CB8AC3E}">
        <p14:creationId xmlns:p14="http://schemas.microsoft.com/office/powerpoint/2010/main" val="3657767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units have</a:t>
            </a:r>
            <a:r>
              <a:rPr lang="en-US" baseline="0" dirty="0"/>
              <a:t> features that allow them to run at variable speeds slightly above or below their natural synchronous speed and allows the import &amp; export of reactive power to the grid, to support voltage disturbances.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34</a:t>
            </a:fld>
            <a:endParaRPr lang="en-US" dirty="0"/>
          </a:p>
        </p:txBody>
      </p:sp>
    </p:spTree>
    <p:extLst>
      <p:ext uri="{BB962C8B-B14F-4D97-AF65-F5344CB8AC3E}">
        <p14:creationId xmlns:p14="http://schemas.microsoft.com/office/powerpoint/2010/main" val="2516143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reduced voltage on A phase during the fault.  Now look at the current during and</a:t>
            </a:r>
            <a:r>
              <a:rPr lang="en-US" baseline="0" dirty="0"/>
              <a:t> after the fault.  Less than 2.0 per unit for 1-2 cycles….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35</a:t>
            </a:fld>
            <a:endParaRPr lang="en-US" dirty="0"/>
          </a:p>
        </p:txBody>
      </p:sp>
    </p:spTree>
    <p:extLst>
      <p:ext uri="{BB962C8B-B14F-4D97-AF65-F5344CB8AC3E}">
        <p14:creationId xmlns:p14="http://schemas.microsoft.com/office/powerpoint/2010/main" val="873614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r>
              <a:rPr lang="en-US" baseline="0" dirty="0"/>
              <a:t> results for BC fault.</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36</a:t>
            </a:fld>
            <a:endParaRPr lang="en-US" dirty="0"/>
          </a:p>
        </p:txBody>
      </p:sp>
    </p:spTree>
    <p:extLst>
      <p:ext uri="{BB962C8B-B14F-4D97-AF65-F5344CB8AC3E}">
        <p14:creationId xmlns:p14="http://schemas.microsoft.com/office/powerpoint/2010/main" val="375079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Ferroresonance</a:t>
            </a:r>
            <a:r>
              <a:rPr lang="en-US" baseline="0" dirty="0"/>
              <a:t> can cause over-voltages in order of 3.0 pu.  Over-voltages are caused by discharging and charging of system capacitance thru nonlinear magnetizing reactances of transformers as they pass into and out of saturated condition.  Seems to be more common at higher voltages.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37</a:t>
            </a:fld>
            <a:endParaRPr lang="en-US" dirty="0"/>
          </a:p>
        </p:txBody>
      </p:sp>
    </p:spTree>
    <p:extLst>
      <p:ext uri="{BB962C8B-B14F-4D97-AF65-F5344CB8AC3E}">
        <p14:creationId xmlns:p14="http://schemas.microsoft.com/office/powerpoint/2010/main" val="4221816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5x pre-fault current but duration only 1.6 ms</a:t>
            </a:r>
            <a:r>
              <a:rPr lang="en-US" baseline="0" dirty="0"/>
              <a:t> (1/10 of a cycle).  Utilities can’t set a time delayed overcurrent (51) that will pick this up.  Instantaneous OC’s (50) can be used but are often tripped from inrush.  Some 2</a:t>
            </a:r>
            <a:r>
              <a:rPr lang="en-US" baseline="30000" dirty="0"/>
              <a:t>nd</a:t>
            </a:r>
            <a:r>
              <a:rPr lang="en-US" baseline="0" dirty="0"/>
              <a:t> harmonic blocking techniques can be used to supervise inrush conditions for 50 elements but are not common practice for utilities.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38</a:t>
            </a:fld>
            <a:endParaRPr lang="en-US" dirty="0"/>
          </a:p>
        </p:txBody>
      </p:sp>
    </p:spTree>
    <p:extLst>
      <p:ext uri="{BB962C8B-B14F-4D97-AF65-F5344CB8AC3E}">
        <p14:creationId xmlns:p14="http://schemas.microsoft.com/office/powerpoint/2010/main" val="3517596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Inverter driven DER fault.</a:t>
            </a:r>
          </a:p>
        </p:txBody>
      </p:sp>
      <p:sp>
        <p:nvSpPr>
          <p:cNvPr id="4" name="Slide Number Placeholder 3"/>
          <p:cNvSpPr>
            <a:spLocks noGrp="1"/>
          </p:cNvSpPr>
          <p:nvPr>
            <p:ph type="sldNum" sz="quarter" idx="10"/>
          </p:nvPr>
        </p:nvSpPr>
        <p:spPr/>
        <p:txBody>
          <a:bodyPr/>
          <a:lstStyle/>
          <a:p>
            <a:fld id="{46759F57-6EAB-4490-A0DE-DC624F32E2F2}" type="slidenum">
              <a:rPr lang="en-US" smtClean="0"/>
              <a:t>39</a:t>
            </a:fld>
            <a:endParaRPr lang="en-US" dirty="0"/>
          </a:p>
        </p:txBody>
      </p:sp>
    </p:spTree>
    <p:extLst>
      <p:ext uri="{BB962C8B-B14F-4D97-AF65-F5344CB8AC3E}">
        <p14:creationId xmlns:p14="http://schemas.microsoft.com/office/powerpoint/2010/main" val="97441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digester?  A facility</a:t>
            </a:r>
            <a:r>
              <a:rPr lang="en-US" baseline="0" dirty="0"/>
              <a:t> that produces power from converting organic waste into a biogas to fuel an engine driven generator.</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a:t>
            </a:fld>
            <a:endParaRPr lang="en-US" dirty="0"/>
          </a:p>
        </p:txBody>
      </p:sp>
    </p:spTree>
    <p:extLst>
      <p:ext uri="{BB962C8B-B14F-4D97-AF65-F5344CB8AC3E}">
        <p14:creationId xmlns:p14="http://schemas.microsoft.com/office/powerpoint/2010/main" val="282455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GROUNDING” has</a:t>
            </a:r>
            <a:r>
              <a:rPr lang="en-US" baseline="0" dirty="0"/>
              <a:t> been redefined and can still be achieved via conditions described here.  For an unintentional islanding condition, there would appear to be “effective grounding” for the segment of circuit involved in the condition.</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40</a:t>
            </a:fld>
            <a:endParaRPr lang="en-US" dirty="0"/>
          </a:p>
        </p:txBody>
      </p:sp>
    </p:spTree>
    <p:extLst>
      <p:ext uri="{BB962C8B-B14F-4D97-AF65-F5344CB8AC3E}">
        <p14:creationId xmlns:p14="http://schemas.microsoft.com/office/powerpoint/2010/main" val="798510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how the fault</a:t>
            </a:r>
            <a:r>
              <a:rPr lang="en-US" baseline="0" dirty="0"/>
              <a:t> magnitude can increase on the adjacent circuit with the addition of the new DER.  Also note that the 200A recloser typically trips on its fast curve at 400A, which would result in blinking the customers on CB 2.</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41</a:t>
            </a:fld>
            <a:endParaRPr lang="en-US" dirty="0"/>
          </a:p>
        </p:txBody>
      </p:sp>
    </p:spTree>
    <p:extLst>
      <p:ext uri="{BB962C8B-B14F-4D97-AF65-F5344CB8AC3E}">
        <p14:creationId xmlns:p14="http://schemas.microsoft.com/office/powerpoint/2010/main" val="55897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150E fuse passes</a:t>
            </a:r>
            <a:r>
              <a:rPr lang="en-US" baseline="0" dirty="0"/>
              <a:t> more fault current than the upstream 280A recloser, “fuse savings” coordination attempts may fail.  “Fuse Saving” is an attempt to allow the fast curves of the upstream recloser to clear a temporary fault (lightning, tree limb falling, squirrel, etc.) without clearing the fuse which requires a “truck roll” to replace the fuse.</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42</a:t>
            </a:fld>
            <a:endParaRPr lang="en-US" dirty="0"/>
          </a:p>
        </p:txBody>
      </p:sp>
    </p:spTree>
    <p:extLst>
      <p:ext uri="{BB962C8B-B14F-4D97-AF65-F5344CB8AC3E}">
        <p14:creationId xmlns:p14="http://schemas.microsoft.com/office/powerpoint/2010/main" val="2185241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coordination</a:t>
            </a:r>
            <a:r>
              <a:rPr lang="en-US" baseline="0" dirty="0"/>
              <a:t> software is showing a fuse that is coordinated between the fast curve of a hydraulic recloser and the slow curve.  This allows for fuse savings for temporary faults.  Thus not blowing the fuse and requiring a truck to roll to restore service.  A DER, strategically placed, will misalign this comparison and actually blow the fuse faster than anticipated.</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43</a:t>
            </a:fld>
            <a:endParaRPr lang="en-US" dirty="0"/>
          </a:p>
        </p:txBody>
      </p:sp>
    </p:spTree>
    <p:extLst>
      <p:ext uri="{BB962C8B-B14F-4D97-AF65-F5344CB8AC3E}">
        <p14:creationId xmlns:p14="http://schemas.microsoft.com/office/powerpoint/2010/main" val="1166931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I offers</a:t>
            </a:r>
            <a:r>
              <a:rPr lang="en-US" baseline="0" dirty="0"/>
              <a:t> the fastest response times for protection needs with the least ride-through support.</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44</a:t>
            </a:fld>
            <a:endParaRPr lang="en-US" dirty="0"/>
          </a:p>
        </p:txBody>
      </p:sp>
    </p:spTree>
    <p:extLst>
      <p:ext uri="{BB962C8B-B14F-4D97-AF65-F5344CB8AC3E}">
        <p14:creationId xmlns:p14="http://schemas.microsoft.com/office/powerpoint/2010/main" val="3137455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III offers</a:t>
            </a:r>
            <a:r>
              <a:rPr lang="en-US" baseline="0" dirty="0"/>
              <a:t> the most ride-through support with a significant increase in protective response times.</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45</a:t>
            </a:fld>
            <a:endParaRPr lang="en-US" dirty="0"/>
          </a:p>
        </p:txBody>
      </p:sp>
    </p:spTree>
    <p:extLst>
      <p:ext uri="{BB962C8B-B14F-4D97-AF65-F5344CB8AC3E}">
        <p14:creationId xmlns:p14="http://schemas.microsoft.com/office/powerpoint/2010/main" val="4110509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Unintentional islanding.  Where could they occur on this slide?  How does</a:t>
            </a:r>
            <a:r>
              <a:rPr lang="en-US" baseline="0" dirty="0"/>
              <a:t> the industry attempt to prevent and/or mitigate these islands? Generation to load ratios, DTT, active islanding detection, etc.</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46</a:t>
            </a:fld>
            <a:endParaRPr lang="en-US" dirty="0"/>
          </a:p>
        </p:txBody>
      </p:sp>
    </p:spTree>
    <p:extLst>
      <p:ext uri="{BB962C8B-B14F-4D97-AF65-F5344CB8AC3E}">
        <p14:creationId xmlns:p14="http://schemas.microsoft.com/office/powerpoint/2010/main" val="2268572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unexpected occurs.  The DER may increase harmonics</a:t>
            </a:r>
            <a:r>
              <a:rPr lang="en-US" baseline="0" dirty="0"/>
              <a:t>, or in this case, help filter some of them out.</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47</a:t>
            </a:fld>
            <a:endParaRPr lang="en-US" dirty="0"/>
          </a:p>
        </p:txBody>
      </p:sp>
    </p:spTree>
    <p:extLst>
      <p:ext uri="{BB962C8B-B14F-4D97-AF65-F5344CB8AC3E}">
        <p14:creationId xmlns:p14="http://schemas.microsoft.com/office/powerpoint/2010/main" val="893519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a:t>
            </a:r>
            <a:r>
              <a:rPr lang="en-US" baseline="0" dirty="0"/>
              <a:t> morning for 24 solar sites, various sizes.</a:t>
            </a:r>
          </a:p>
          <a:p>
            <a:r>
              <a:rPr lang="en-US" baseline="0" dirty="0"/>
              <a:t>Why all the sags?  Clouds</a:t>
            </a:r>
          </a:p>
          <a:p>
            <a:r>
              <a:rPr lang="en-US" baseline="0" dirty="0"/>
              <a:t>Why the variations in ramp rates?  Fixed panels vs. rotating panels and some Solar sites grossly increase their DC capacity over their AC output capacity to increase output over the course of each day.</a:t>
            </a:r>
          </a:p>
          <a:p>
            <a:r>
              <a:rPr lang="en-US" baseline="0" dirty="0"/>
              <a:t>Note the diversity of cloud cover impacts to the system as a whole, which minimizes adverse impacts of such fluctuations to the grid.</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48</a:t>
            </a:fld>
            <a:endParaRPr lang="en-US" dirty="0"/>
          </a:p>
        </p:txBody>
      </p:sp>
    </p:spTree>
    <p:extLst>
      <p:ext uri="{BB962C8B-B14F-4D97-AF65-F5344CB8AC3E}">
        <p14:creationId xmlns:p14="http://schemas.microsoft.com/office/powerpoint/2010/main" val="639189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continuation of the previous slide.</a:t>
            </a:r>
            <a:r>
              <a:rPr lang="en-US" baseline="0" dirty="0"/>
              <a:t>  </a:t>
            </a:r>
            <a:r>
              <a:rPr lang="en-US" dirty="0"/>
              <a:t>What is this loss of diversity reduction</a:t>
            </a:r>
            <a:r>
              <a:rPr lang="en-US" baseline="0" dirty="0"/>
              <a:t> that affected all sites around 2:40 PM in the afternoon?  Solar Eclipse</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49</a:t>
            </a:fld>
            <a:endParaRPr lang="en-US" dirty="0"/>
          </a:p>
        </p:txBody>
      </p:sp>
    </p:spTree>
    <p:extLst>
      <p:ext uri="{BB962C8B-B14F-4D97-AF65-F5344CB8AC3E}">
        <p14:creationId xmlns:p14="http://schemas.microsoft.com/office/powerpoint/2010/main" val="75013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digester</a:t>
            </a:r>
            <a:r>
              <a:rPr lang="en-US" baseline="0" dirty="0"/>
              <a:t> representation</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5</a:t>
            </a:fld>
            <a:endParaRPr lang="en-US" dirty="0"/>
          </a:p>
        </p:txBody>
      </p:sp>
    </p:spTree>
    <p:extLst>
      <p:ext uri="{BB962C8B-B14F-4D97-AF65-F5344CB8AC3E}">
        <p14:creationId xmlns:p14="http://schemas.microsoft.com/office/powerpoint/2010/main" val="792866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Self-Optimizing Grid, Self Healing circuits, automatic circuit reconfiguration --</a:t>
            </a:r>
            <a:r>
              <a:rPr lang="en-US" baseline="0" dirty="0"/>
              <a:t>this is called many things.  Let’s walk through a scenario for some additional understanding, then we will discuss how it impacts DER.</a:t>
            </a:r>
            <a:endParaRPr lang="en-US" dirty="0"/>
          </a:p>
        </p:txBody>
      </p:sp>
    </p:spTree>
    <p:extLst>
      <p:ext uri="{BB962C8B-B14F-4D97-AF65-F5344CB8AC3E}">
        <p14:creationId xmlns:p14="http://schemas.microsoft.com/office/powerpoint/2010/main" val="3737413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Restoration of SOG.</a:t>
            </a:r>
          </a:p>
        </p:txBody>
      </p:sp>
    </p:spTree>
    <p:extLst>
      <p:ext uri="{BB962C8B-B14F-4D97-AF65-F5344CB8AC3E}">
        <p14:creationId xmlns:p14="http://schemas.microsoft.com/office/powerpoint/2010/main" val="2511156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having to rebuild the grid from blackout</a:t>
            </a:r>
            <a:r>
              <a:rPr lang="en-US" baseline="0" dirty="0"/>
              <a:t> conditions and having DER sites return at staggering times (5 minute requirement of IEEE 1547) to strip away the load as you are trying to balance the system.</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52</a:t>
            </a:fld>
            <a:endParaRPr lang="en-US" dirty="0"/>
          </a:p>
        </p:txBody>
      </p:sp>
    </p:spTree>
    <p:extLst>
      <p:ext uri="{BB962C8B-B14F-4D97-AF65-F5344CB8AC3E}">
        <p14:creationId xmlns:p14="http://schemas.microsoft.com/office/powerpoint/2010/main" val="207029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Landfill - Layer</a:t>
            </a:r>
            <a:r>
              <a:rPr lang="en-US" baseline="0" dirty="0"/>
              <a:t> of plastic, layer of waste, layer of dirt… repeat.</a:t>
            </a:r>
          </a:p>
          <a:p>
            <a:r>
              <a:rPr lang="en-US" baseline="0" dirty="0"/>
              <a:t>Dump Heat Radiator</a:t>
            </a:r>
            <a:endParaRPr lang="en-US" dirty="0"/>
          </a:p>
        </p:txBody>
      </p:sp>
      <p:sp>
        <p:nvSpPr>
          <p:cNvPr id="4" name="Slide Number Placeholder 3"/>
          <p:cNvSpPr>
            <a:spLocks noGrp="1"/>
          </p:cNvSpPr>
          <p:nvPr>
            <p:ph type="sldNum" sz="quarter" idx="10"/>
          </p:nvPr>
        </p:nvSpPr>
        <p:spPr/>
        <p:txBody>
          <a:bodyPr/>
          <a:lstStyle/>
          <a:p>
            <a:fld id="{46759F57-6EAB-4490-A0DE-DC624F32E2F2}" type="slidenum">
              <a:rPr lang="en-US" smtClean="0"/>
              <a:t>6</a:t>
            </a:fld>
            <a:endParaRPr lang="en-US" dirty="0"/>
          </a:p>
        </p:txBody>
      </p:sp>
    </p:spTree>
    <p:extLst>
      <p:ext uri="{BB962C8B-B14F-4D97-AF65-F5344CB8AC3E}">
        <p14:creationId xmlns:p14="http://schemas.microsoft.com/office/powerpoint/2010/main" val="269878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Backup generator</a:t>
            </a:r>
          </a:p>
        </p:txBody>
      </p:sp>
      <p:sp>
        <p:nvSpPr>
          <p:cNvPr id="4" name="Slide Number Placeholder 3"/>
          <p:cNvSpPr>
            <a:spLocks noGrp="1"/>
          </p:cNvSpPr>
          <p:nvPr>
            <p:ph type="sldNum" sz="quarter" idx="10"/>
          </p:nvPr>
        </p:nvSpPr>
        <p:spPr/>
        <p:txBody>
          <a:bodyPr/>
          <a:lstStyle/>
          <a:p>
            <a:fld id="{46759F57-6EAB-4490-A0DE-DC624F32E2F2}" type="slidenum">
              <a:rPr lang="en-US" smtClean="0"/>
              <a:t>7</a:t>
            </a:fld>
            <a:endParaRPr lang="en-US" dirty="0"/>
          </a:p>
        </p:txBody>
      </p:sp>
    </p:spTree>
    <p:extLst>
      <p:ext uri="{BB962C8B-B14F-4D97-AF65-F5344CB8AC3E}">
        <p14:creationId xmlns:p14="http://schemas.microsoft.com/office/powerpoint/2010/main" val="18720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Dyno…</a:t>
            </a:r>
          </a:p>
        </p:txBody>
      </p:sp>
      <p:sp>
        <p:nvSpPr>
          <p:cNvPr id="4" name="Slide Number Placeholder 3"/>
          <p:cNvSpPr>
            <a:spLocks noGrp="1"/>
          </p:cNvSpPr>
          <p:nvPr>
            <p:ph type="sldNum" sz="quarter" idx="10"/>
          </p:nvPr>
        </p:nvSpPr>
        <p:spPr/>
        <p:txBody>
          <a:bodyPr/>
          <a:lstStyle/>
          <a:p>
            <a:fld id="{46759F57-6EAB-4490-A0DE-DC624F32E2F2}" type="slidenum">
              <a:rPr lang="en-US" smtClean="0"/>
              <a:t>8</a:t>
            </a:fld>
            <a:endParaRPr lang="en-US" dirty="0"/>
          </a:p>
        </p:txBody>
      </p:sp>
    </p:spTree>
    <p:extLst>
      <p:ext uri="{BB962C8B-B14F-4D97-AF65-F5344CB8AC3E}">
        <p14:creationId xmlns:p14="http://schemas.microsoft.com/office/powerpoint/2010/main" val="370451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photo</a:t>
            </a:r>
          </a:p>
        </p:txBody>
      </p:sp>
      <p:sp>
        <p:nvSpPr>
          <p:cNvPr id="4" name="Slide Number Placeholder 3"/>
          <p:cNvSpPr>
            <a:spLocks noGrp="1"/>
          </p:cNvSpPr>
          <p:nvPr>
            <p:ph type="sldNum" sz="quarter" idx="10"/>
          </p:nvPr>
        </p:nvSpPr>
        <p:spPr/>
        <p:txBody>
          <a:bodyPr/>
          <a:lstStyle/>
          <a:p>
            <a:fld id="{46759F57-6EAB-4490-A0DE-DC624F32E2F2}" type="slidenum">
              <a:rPr lang="en-US" smtClean="0"/>
              <a:t>9</a:t>
            </a:fld>
            <a:endParaRPr lang="en-US" dirty="0"/>
          </a:p>
        </p:txBody>
      </p:sp>
    </p:spTree>
    <p:extLst>
      <p:ext uri="{BB962C8B-B14F-4D97-AF65-F5344CB8AC3E}">
        <p14:creationId xmlns:p14="http://schemas.microsoft.com/office/powerpoint/2010/main" val="253971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Master title style</a:t>
            </a:r>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Tree>
    <p:extLst>
      <p:ext uri="{BB962C8B-B14F-4D97-AF65-F5344CB8AC3E}">
        <p14:creationId xmlns:p14="http://schemas.microsoft.com/office/powerpoint/2010/main" val="126894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4738864" y="1636663"/>
            <a:ext cx="3952702" cy="4367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a:t>Click to edit Master title style</a:t>
            </a:r>
          </a:p>
        </p:txBody>
      </p:sp>
      <p:sp>
        <p:nvSpPr>
          <p:cNvPr id="6" name="Slide Number Placeholder 1"/>
          <p:cNvSpPr>
            <a:spLocks noGrp="1"/>
          </p:cNvSpPr>
          <p:nvPr>
            <p:ph type="sldNum" sz="quarter" idx="25"/>
          </p:nvPr>
        </p:nvSpPr>
        <p:spPr/>
        <p:txBody>
          <a:bodyPr/>
          <a:lstStyle>
            <a:lvl1pPr>
              <a:defRPr/>
            </a:lvl1pPr>
          </a:lstStyle>
          <a:p>
            <a:fld id="{D4FF8E12-D56B-4DAC-A908-D7D461DEB6F1}" type="slidenum">
              <a:rPr lang="en-US" smtClean="0"/>
              <a:t>‹#›</a:t>
            </a:fld>
            <a:endParaRPr lang="en-US" dirty="0"/>
          </a:p>
        </p:txBody>
      </p:sp>
      <p:sp>
        <p:nvSpPr>
          <p:cNvPr id="7" name="Date Placeholder 2"/>
          <p:cNvSpPr>
            <a:spLocks noGrp="1"/>
          </p:cNvSpPr>
          <p:nvPr>
            <p:ph type="dt" sz="half" idx="26"/>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354367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2"/>
          <p:cNvSpPr>
            <a:spLocks noGrp="1"/>
          </p:cNvSpPr>
          <p:nvPr>
            <p:ph type="body" idx="17"/>
          </p:nvPr>
        </p:nvSpPr>
        <p:spPr>
          <a:xfrm>
            <a:off x="4703762" y="1645920"/>
            <a:ext cx="3987803"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25"/>
          </p:nvPr>
        </p:nvSpPr>
        <p:spPr>
          <a:xfrm>
            <a:off x="4703762" y="2659063"/>
            <a:ext cx="3987803" cy="3352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6"/>
          </p:nvPr>
        </p:nvSpPr>
        <p:spPr/>
        <p:txBody>
          <a:bodyPr/>
          <a:lstStyle>
            <a:lvl1pPr>
              <a:defRPr/>
            </a:lvl1pPr>
          </a:lstStyle>
          <a:p>
            <a:fld id="{D4FF8E12-D56B-4DAC-A908-D7D461DEB6F1}" type="slidenum">
              <a:rPr lang="en-US" smtClean="0"/>
              <a:t>‹#›</a:t>
            </a:fld>
            <a:endParaRPr lang="en-US" dirty="0"/>
          </a:p>
        </p:txBody>
      </p:sp>
      <p:sp>
        <p:nvSpPr>
          <p:cNvPr id="9" name="Date Placeholder 2"/>
          <p:cNvSpPr>
            <a:spLocks noGrp="1"/>
          </p:cNvSpPr>
          <p:nvPr>
            <p:ph type="dt" sz="half" idx="27"/>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229794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a:t>Click to edit Master title style</a:t>
            </a:r>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6" name="Slide Number Placeholder 1"/>
          <p:cNvSpPr>
            <a:spLocks noGrp="1"/>
          </p:cNvSpPr>
          <p:nvPr>
            <p:ph type="sldNum" sz="quarter" idx="23"/>
          </p:nvPr>
        </p:nvSpPr>
        <p:spPr/>
        <p:txBody>
          <a:bodyPr/>
          <a:lstStyle>
            <a:lvl1pPr>
              <a:defRPr/>
            </a:lvl1pPr>
          </a:lstStyle>
          <a:p>
            <a:fld id="{D4FF8E12-D56B-4DAC-A908-D7D461DEB6F1}" type="slidenum">
              <a:rPr lang="en-US" smtClean="0"/>
              <a:t>‹#›</a:t>
            </a:fld>
            <a:endParaRPr lang="en-US" dirty="0"/>
          </a:p>
        </p:txBody>
      </p:sp>
      <p:sp>
        <p:nvSpPr>
          <p:cNvPr id="7" name="Date Placeholder 2"/>
          <p:cNvSpPr>
            <a:spLocks noGrp="1"/>
          </p:cNvSpPr>
          <p:nvPr>
            <p:ph type="dt" sz="half" idx="24"/>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267105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a:t>Click to edit Master title style</a:t>
            </a:r>
          </a:p>
        </p:txBody>
      </p:sp>
      <p:sp>
        <p:nvSpPr>
          <p:cNvPr id="12" name="Picture Placeholder 5"/>
          <p:cNvSpPr>
            <a:spLocks noGrp="1"/>
          </p:cNvSpPr>
          <p:nvPr>
            <p:ph type="pic" sz="quarter" idx="24"/>
          </p:nvPr>
        </p:nvSpPr>
        <p:spPr>
          <a:xfrm>
            <a:off x="4752975" y="1644650"/>
            <a:ext cx="3938590" cy="207738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13" name="Picture Placeholder 7"/>
          <p:cNvSpPr>
            <a:spLocks noGrp="1"/>
          </p:cNvSpPr>
          <p:nvPr>
            <p:ph type="pic" sz="quarter" idx="25"/>
          </p:nvPr>
        </p:nvSpPr>
        <p:spPr>
          <a:xfrm>
            <a:off x="4752975" y="3945672"/>
            <a:ext cx="3938590" cy="2072542"/>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6" name="Slide Number Placeholder 1"/>
          <p:cNvSpPr>
            <a:spLocks noGrp="1"/>
          </p:cNvSpPr>
          <p:nvPr>
            <p:ph type="sldNum" sz="quarter" idx="26"/>
          </p:nvPr>
        </p:nvSpPr>
        <p:spPr/>
        <p:txBody>
          <a:bodyPr/>
          <a:lstStyle>
            <a:lvl1pPr>
              <a:defRPr/>
            </a:lvl1pPr>
          </a:lstStyle>
          <a:p>
            <a:fld id="{D4FF8E12-D56B-4DAC-A908-D7D461DEB6F1}" type="slidenum">
              <a:rPr lang="en-US" smtClean="0"/>
              <a:t>‹#›</a:t>
            </a:fld>
            <a:endParaRPr lang="en-US" dirty="0"/>
          </a:p>
        </p:txBody>
      </p:sp>
      <p:sp>
        <p:nvSpPr>
          <p:cNvPr id="7" name="Date Placeholder 2"/>
          <p:cNvSpPr>
            <a:spLocks noGrp="1"/>
          </p:cNvSpPr>
          <p:nvPr>
            <p:ph type="dt" sz="half" idx="27"/>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399582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0"/>
          </p:nvPr>
        </p:nvSpPr>
        <p:spPr>
          <a:xfrm>
            <a:off x="4760290" y="1645920"/>
            <a:ext cx="3931276"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22"/>
          </p:nvPr>
        </p:nvSpPr>
        <p:spPr>
          <a:xfrm>
            <a:off x="4737592" y="3920063"/>
            <a:ext cx="3953974"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3"/>
          </p:nvPr>
        </p:nvSpPr>
        <p:spPr/>
        <p:txBody>
          <a:bodyPr/>
          <a:lstStyle>
            <a:lvl1pPr>
              <a:defRPr/>
            </a:lvl1pPr>
          </a:lstStyle>
          <a:p>
            <a:fld id="{D4FF8E12-D56B-4DAC-A908-D7D461DEB6F1}" type="slidenum">
              <a:rPr lang="en-US" smtClean="0"/>
              <a:t>‹#›</a:t>
            </a:fld>
            <a:endParaRPr lang="en-US" dirty="0"/>
          </a:p>
        </p:txBody>
      </p:sp>
      <p:sp>
        <p:nvSpPr>
          <p:cNvPr id="8" name="Date Placeholder 2"/>
          <p:cNvSpPr>
            <a:spLocks noGrp="1"/>
          </p:cNvSpPr>
          <p:nvPr>
            <p:ph type="dt" sz="half" idx="24"/>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77001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a:t>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a:t>Click icon to add picture</a:t>
            </a:r>
          </a:p>
        </p:txBody>
      </p:sp>
      <p:sp>
        <p:nvSpPr>
          <p:cNvPr id="5" name="Slide Number Placeholder 1"/>
          <p:cNvSpPr>
            <a:spLocks noGrp="1"/>
          </p:cNvSpPr>
          <p:nvPr>
            <p:ph type="sldNum" sz="quarter" idx="13"/>
          </p:nvPr>
        </p:nvSpPr>
        <p:spPr/>
        <p:txBody>
          <a:bodyPr/>
          <a:lstStyle>
            <a:lvl1pPr>
              <a:defRPr/>
            </a:lvl1pPr>
          </a:lstStyle>
          <a:p>
            <a:fld id="{D4FF8E12-D56B-4DAC-A908-D7D461DEB6F1}" type="slidenum">
              <a:rPr lang="en-US" smtClean="0"/>
              <a:t>‹#›</a:t>
            </a:fld>
            <a:endParaRPr lang="en-US" dirty="0"/>
          </a:p>
        </p:txBody>
      </p:sp>
      <p:sp>
        <p:nvSpPr>
          <p:cNvPr id="6" name="Date Placeholder 2"/>
          <p:cNvSpPr>
            <a:spLocks noGrp="1"/>
          </p:cNvSpPr>
          <p:nvPr>
            <p:ph type="dt" sz="half" idx="14"/>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167980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lide Number Placeholder 2"/>
          <p:cNvSpPr>
            <a:spLocks noGrp="1"/>
          </p:cNvSpPr>
          <p:nvPr>
            <p:ph type="sldNum" sz="quarter" idx="10"/>
          </p:nvPr>
        </p:nvSpPr>
        <p:spPr/>
        <p:txBody>
          <a:bodyPr/>
          <a:lstStyle>
            <a:lvl1pPr>
              <a:defRPr/>
            </a:lvl1pPr>
          </a:lstStyle>
          <a:p>
            <a:fld id="{D4FF8E12-D56B-4DAC-A908-D7D461DEB6F1}" type="slidenum">
              <a:rPr lang="en-US" smtClean="0"/>
              <a:t>‹#›</a:t>
            </a:fld>
            <a:endParaRPr lang="en-US" dirty="0"/>
          </a:p>
        </p:txBody>
      </p:sp>
      <p:sp>
        <p:nvSpPr>
          <p:cNvPr id="4" name="Date Placeholder 3"/>
          <p:cNvSpPr>
            <a:spLocks noGrp="1"/>
          </p:cNvSpPr>
          <p:nvPr>
            <p:ph type="dt" sz="half" idx="11"/>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3488459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AEAADB-E5A8-428C-9192-ACEFA83489F2}"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F8E12-D56B-4DAC-A908-D7D461DEB6F1}" type="slidenum">
              <a:rPr lang="en-US" smtClean="0"/>
              <a:t>‹#›</a:t>
            </a:fld>
            <a:endParaRPr lang="en-US" dirty="0"/>
          </a:p>
        </p:txBody>
      </p:sp>
    </p:spTree>
    <p:extLst>
      <p:ext uri="{BB962C8B-B14F-4D97-AF65-F5344CB8AC3E}">
        <p14:creationId xmlns:p14="http://schemas.microsoft.com/office/powerpoint/2010/main" val="1843563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EAADB-E5A8-428C-9192-ACEFA83489F2}"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F8E12-D56B-4DAC-A908-D7D461DEB6F1}" type="slidenum">
              <a:rPr lang="en-US" smtClean="0"/>
              <a:t>‹#›</a:t>
            </a:fld>
            <a:endParaRPr lang="en-US" dirty="0"/>
          </a:p>
        </p:txBody>
      </p:sp>
    </p:spTree>
    <p:extLst>
      <p:ext uri="{BB962C8B-B14F-4D97-AF65-F5344CB8AC3E}">
        <p14:creationId xmlns:p14="http://schemas.microsoft.com/office/powerpoint/2010/main" val="4068570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82563"/>
            <a:ext cx="8595360" cy="400143"/>
          </a:xfrm>
        </p:spPr>
        <p:txBody>
          <a:bodyPr>
            <a:no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274320" y="1005840"/>
            <a:ext cx="8595360" cy="5394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0"/>
          </p:nvPr>
        </p:nvSpPr>
        <p:spPr>
          <a:xfrm>
            <a:off x="274638" y="606425"/>
            <a:ext cx="8594725" cy="334963"/>
          </a:xfrm>
        </p:spPr>
        <p:txBody>
          <a:bodyPr>
            <a:noAutofit/>
          </a:bodyPr>
          <a:lstStyle>
            <a:lvl1pPr marL="0" indent="0">
              <a:buNone/>
              <a:defRPr sz="2000" b="0">
                <a:latin typeface="Arial Narrow" panose="020B0606020202030204" pitchFamily="34" charset="0"/>
              </a:defRPr>
            </a:lvl1pPr>
            <a:lvl2pPr marL="287338" indent="0">
              <a:buNone/>
              <a:defRPr sz="2000">
                <a:latin typeface="Arial Narrow" panose="020B0606020202030204" pitchFamily="34" charset="0"/>
              </a:defRPr>
            </a:lvl2pPr>
            <a:lvl3pPr marL="631825" indent="0">
              <a:buNone/>
              <a:defRPr sz="2000">
                <a:latin typeface="Arial Narrow" panose="020B0606020202030204" pitchFamily="34" charset="0"/>
              </a:defRPr>
            </a:lvl3pPr>
            <a:lvl4pPr marL="973137" indent="0">
              <a:buNone/>
              <a:defRPr sz="2000">
                <a:latin typeface="Arial Narrow" panose="020B0606020202030204" pitchFamily="34" charset="0"/>
              </a:defRPr>
            </a:lvl4pPr>
            <a:lvl5pPr marL="1312863" indent="0">
              <a:buNone/>
              <a:defRPr sz="2000">
                <a:latin typeface="Arial Narrow" panose="020B0606020202030204" pitchFamily="34" charset="0"/>
              </a:defRPr>
            </a:lvl5pPr>
          </a:lstStyle>
          <a:p>
            <a:pPr lvl="0"/>
            <a:r>
              <a:rPr lang="en-US"/>
              <a:t>Click to edit Master text styles</a:t>
            </a:r>
          </a:p>
        </p:txBody>
      </p:sp>
    </p:spTree>
    <p:extLst>
      <p:ext uri="{BB962C8B-B14F-4D97-AF65-F5344CB8AC3E}">
        <p14:creationId xmlns:p14="http://schemas.microsoft.com/office/powerpoint/2010/main" val="395844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D4FF8E12-D56B-4DAC-A908-D7D461DEB6F1}" type="slidenum">
              <a:rPr lang="en-US" smtClean="0"/>
              <a:t>‹#›</a:t>
            </a:fld>
            <a:endParaRPr lang="en-US" dirty="0"/>
          </a:p>
        </p:txBody>
      </p:sp>
      <p:sp>
        <p:nvSpPr>
          <p:cNvPr id="6" name="Date Placeholder 2"/>
          <p:cNvSpPr>
            <a:spLocks noGrp="1"/>
          </p:cNvSpPr>
          <p:nvPr>
            <p:ph type="dt" sz="half" idx="16"/>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397361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EAADB-E5A8-428C-9192-ACEFA83489F2}"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F8E12-D56B-4DAC-A908-D7D461DEB6F1}" type="slidenum">
              <a:rPr lang="en-US" smtClean="0"/>
              <a:t>‹#›</a:t>
            </a:fld>
            <a:endParaRPr lang="en-US" dirty="0"/>
          </a:p>
        </p:txBody>
      </p:sp>
    </p:spTree>
    <p:extLst>
      <p:ext uri="{BB962C8B-B14F-4D97-AF65-F5344CB8AC3E}">
        <p14:creationId xmlns:p14="http://schemas.microsoft.com/office/powerpoint/2010/main" val="398683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cstate="print">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cstate="print">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
        <p:nvSpPr>
          <p:cNvPr id="11" name="Date Placeholder 1"/>
          <p:cNvSpPr>
            <a:spLocks noGrp="1"/>
          </p:cNvSpPr>
          <p:nvPr>
            <p:ph type="dt" sz="half" idx="14"/>
          </p:nvPr>
        </p:nvSpPr>
        <p:spPr/>
        <p:txBody>
          <a:bodyPr/>
          <a:lstStyle>
            <a:lvl1pPr>
              <a:defRPr/>
            </a:lvl1pPr>
          </a:lstStyle>
          <a:p>
            <a:fld id="{18AEAADB-E5A8-428C-9192-ACEFA83489F2}" type="datetimeFigureOut">
              <a:rPr lang="en-US" smtClean="0"/>
              <a:t>9/25/2017</a:t>
            </a:fld>
            <a:endParaRPr lang="en-US" dirty="0"/>
          </a:p>
        </p:txBody>
      </p:sp>
      <p:sp>
        <p:nvSpPr>
          <p:cNvPr id="14" name="Slide Number Placeholder 2"/>
          <p:cNvSpPr>
            <a:spLocks noGrp="1"/>
          </p:cNvSpPr>
          <p:nvPr>
            <p:ph type="sldNum" sz="quarter" idx="15"/>
          </p:nvPr>
        </p:nvSpPr>
        <p:spPr/>
        <p:txBody>
          <a:bodyPr/>
          <a:lstStyle>
            <a:lvl1pPr>
              <a:defRPr/>
            </a:lvl1pPr>
          </a:lstStyle>
          <a:p>
            <a:fld id="{D4FF8E12-D56B-4DAC-A908-D7D461DEB6F1}" type="slidenum">
              <a:rPr lang="en-US" smtClean="0"/>
              <a:t>‹#›</a:t>
            </a:fld>
            <a:endParaRPr lang="en-US" dirty="0"/>
          </a:p>
        </p:txBody>
      </p:sp>
    </p:spTree>
    <p:extLst>
      <p:ext uri="{BB962C8B-B14F-4D97-AF65-F5344CB8AC3E}">
        <p14:creationId xmlns:p14="http://schemas.microsoft.com/office/powerpoint/2010/main" val="2608291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
        <p:nvSpPr>
          <p:cNvPr id="11" name="Date Placeholder 1"/>
          <p:cNvSpPr>
            <a:spLocks noGrp="1"/>
          </p:cNvSpPr>
          <p:nvPr>
            <p:ph type="dt" sz="half" idx="14"/>
          </p:nvPr>
        </p:nvSpPr>
        <p:spPr/>
        <p:txBody>
          <a:bodyPr/>
          <a:lstStyle>
            <a:lvl1pPr>
              <a:defRPr/>
            </a:lvl1pPr>
          </a:lstStyle>
          <a:p>
            <a:fld id="{18AEAADB-E5A8-428C-9192-ACEFA83489F2}" type="datetimeFigureOut">
              <a:rPr lang="en-US" smtClean="0"/>
              <a:t>9/25/2017</a:t>
            </a:fld>
            <a:endParaRPr lang="en-US" dirty="0"/>
          </a:p>
        </p:txBody>
      </p:sp>
      <p:sp>
        <p:nvSpPr>
          <p:cNvPr id="14" name="Slide Number Placeholder 2"/>
          <p:cNvSpPr>
            <a:spLocks noGrp="1"/>
          </p:cNvSpPr>
          <p:nvPr>
            <p:ph type="sldNum" sz="quarter" idx="15"/>
          </p:nvPr>
        </p:nvSpPr>
        <p:spPr/>
        <p:txBody>
          <a:bodyPr/>
          <a:lstStyle>
            <a:lvl1pPr>
              <a:defRPr/>
            </a:lvl1pPr>
          </a:lstStyle>
          <a:p>
            <a:fld id="{D4FF8E12-D56B-4DAC-A908-D7D461DEB6F1}" type="slidenum">
              <a:rPr lang="en-US" smtClean="0"/>
              <a:t>‹#›</a:t>
            </a:fld>
            <a:endParaRPr lang="en-US" dirty="0"/>
          </a:p>
        </p:txBody>
      </p:sp>
    </p:spTree>
    <p:extLst>
      <p:ext uri="{BB962C8B-B14F-4D97-AF65-F5344CB8AC3E}">
        <p14:creationId xmlns:p14="http://schemas.microsoft.com/office/powerpoint/2010/main" val="211041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
        <p:nvSpPr>
          <p:cNvPr id="11" name="Date Placeholder 1"/>
          <p:cNvSpPr>
            <a:spLocks noGrp="1"/>
          </p:cNvSpPr>
          <p:nvPr>
            <p:ph type="dt" sz="half" idx="14"/>
          </p:nvPr>
        </p:nvSpPr>
        <p:spPr/>
        <p:txBody>
          <a:bodyPr/>
          <a:lstStyle>
            <a:lvl1pPr>
              <a:defRPr/>
            </a:lvl1pPr>
          </a:lstStyle>
          <a:p>
            <a:fld id="{18AEAADB-E5A8-428C-9192-ACEFA83489F2}" type="datetimeFigureOut">
              <a:rPr lang="en-US" smtClean="0"/>
              <a:t>9/25/2017</a:t>
            </a:fld>
            <a:endParaRPr lang="en-US" dirty="0"/>
          </a:p>
        </p:txBody>
      </p:sp>
      <p:sp>
        <p:nvSpPr>
          <p:cNvPr id="12" name="Slide Number Placeholder 2"/>
          <p:cNvSpPr>
            <a:spLocks noGrp="1"/>
          </p:cNvSpPr>
          <p:nvPr>
            <p:ph type="sldNum" sz="quarter" idx="15"/>
          </p:nvPr>
        </p:nvSpPr>
        <p:spPr/>
        <p:txBody>
          <a:bodyPr/>
          <a:lstStyle>
            <a:lvl1pPr>
              <a:defRPr/>
            </a:lvl1pPr>
          </a:lstStyle>
          <a:p>
            <a:fld id="{D4FF8E12-D56B-4DAC-A908-D7D461DEB6F1}" type="slidenum">
              <a:rPr lang="en-US" smtClean="0"/>
              <a:t>‹#›</a:t>
            </a:fld>
            <a:endParaRPr lang="en-US" dirty="0"/>
          </a:p>
        </p:txBody>
      </p:sp>
    </p:spTree>
    <p:extLst>
      <p:ext uri="{BB962C8B-B14F-4D97-AF65-F5344CB8AC3E}">
        <p14:creationId xmlns:p14="http://schemas.microsoft.com/office/powerpoint/2010/main" val="4083593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
        <p:nvSpPr>
          <p:cNvPr id="17" name="Date Placeholder 1"/>
          <p:cNvSpPr>
            <a:spLocks noGrp="1"/>
          </p:cNvSpPr>
          <p:nvPr>
            <p:ph type="dt" sz="half" idx="18"/>
          </p:nvPr>
        </p:nvSpPr>
        <p:spPr/>
        <p:txBody>
          <a:bodyPr/>
          <a:lstStyle>
            <a:lvl1pPr>
              <a:defRPr/>
            </a:lvl1pPr>
          </a:lstStyle>
          <a:p>
            <a:fld id="{18AEAADB-E5A8-428C-9192-ACEFA83489F2}" type="datetimeFigureOut">
              <a:rPr lang="en-US" smtClean="0"/>
              <a:t>9/25/2017</a:t>
            </a:fld>
            <a:endParaRPr lang="en-US" dirty="0"/>
          </a:p>
        </p:txBody>
      </p:sp>
      <p:sp>
        <p:nvSpPr>
          <p:cNvPr id="18" name="Slide Number Placeholder 2"/>
          <p:cNvSpPr>
            <a:spLocks noGrp="1"/>
          </p:cNvSpPr>
          <p:nvPr>
            <p:ph type="sldNum" sz="quarter" idx="19"/>
          </p:nvPr>
        </p:nvSpPr>
        <p:spPr/>
        <p:txBody>
          <a:bodyPr/>
          <a:lstStyle>
            <a:lvl1pPr>
              <a:defRPr/>
            </a:lvl1pPr>
          </a:lstStyle>
          <a:p>
            <a:fld id="{D4FF8E12-D56B-4DAC-A908-D7D461DEB6F1}" type="slidenum">
              <a:rPr lang="en-US" smtClean="0"/>
              <a:t>‹#›</a:t>
            </a:fld>
            <a:endParaRPr lang="en-US" dirty="0"/>
          </a:p>
        </p:txBody>
      </p:sp>
    </p:spTree>
    <p:extLst>
      <p:ext uri="{BB962C8B-B14F-4D97-AF65-F5344CB8AC3E}">
        <p14:creationId xmlns:p14="http://schemas.microsoft.com/office/powerpoint/2010/main" val="39698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Edit Master text styles</a:t>
            </a:r>
          </a:p>
        </p:txBody>
      </p:sp>
      <p:sp>
        <p:nvSpPr>
          <p:cNvPr id="11" name="Date Placeholder 1"/>
          <p:cNvSpPr>
            <a:spLocks noGrp="1"/>
          </p:cNvSpPr>
          <p:nvPr>
            <p:ph type="dt" sz="half" idx="15"/>
          </p:nvPr>
        </p:nvSpPr>
        <p:spPr/>
        <p:txBody>
          <a:bodyPr/>
          <a:lstStyle>
            <a:lvl1pPr>
              <a:defRPr/>
            </a:lvl1pPr>
          </a:lstStyle>
          <a:p>
            <a:fld id="{18AEAADB-E5A8-428C-9192-ACEFA83489F2}" type="datetimeFigureOut">
              <a:rPr lang="en-US" smtClean="0"/>
              <a:t>9/25/2017</a:t>
            </a:fld>
            <a:endParaRPr lang="en-US" dirty="0"/>
          </a:p>
        </p:txBody>
      </p:sp>
      <p:sp>
        <p:nvSpPr>
          <p:cNvPr id="13" name="Slide Number Placeholder 2"/>
          <p:cNvSpPr>
            <a:spLocks noGrp="1"/>
          </p:cNvSpPr>
          <p:nvPr>
            <p:ph type="sldNum" sz="quarter" idx="16"/>
          </p:nvPr>
        </p:nvSpPr>
        <p:spPr/>
        <p:txBody>
          <a:bodyPr/>
          <a:lstStyle>
            <a:lvl1pPr>
              <a:defRPr/>
            </a:lvl1pPr>
          </a:lstStyle>
          <a:p>
            <a:fld id="{D4FF8E12-D56B-4DAC-A908-D7D461DEB6F1}" type="slidenum">
              <a:rPr lang="en-US" smtClean="0"/>
              <a:t>‹#›</a:t>
            </a:fld>
            <a:endParaRPr lang="en-US" dirty="0"/>
          </a:p>
        </p:txBody>
      </p:sp>
    </p:spTree>
    <p:extLst>
      <p:ext uri="{BB962C8B-B14F-4D97-AF65-F5344CB8AC3E}">
        <p14:creationId xmlns:p14="http://schemas.microsoft.com/office/powerpoint/2010/main" val="212668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D4FF8E12-D56B-4DAC-A908-D7D461DEB6F1}" type="slidenum">
              <a:rPr lang="en-US" smtClean="0"/>
              <a:t>‹#›</a:t>
            </a:fld>
            <a:endParaRPr lang="en-US" dirty="0"/>
          </a:p>
        </p:txBody>
      </p:sp>
      <p:sp>
        <p:nvSpPr>
          <p:cNvPr id="5" name="Date Placeholder 3"/>
          <p:cNvSpPr>
            <a:spLocks noGrp="1"/>
          </p:cNvSpPr>
          <p:nvPr>
            <p:ph type="dt" sz="half" idx="11"/>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860708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D4FF8E12-D56B-4DAC-A908-D7D461DEB6F1}" type="slidenum">
              <a:rPr lang="en-US" smtClean="0"/>
              <a:t>‹#›</a:t>
            </a:fld>
            <a:endParaRPr lang="en-US" dirty="0"/>
          </a:p>
        </p:txBody>
      </p:sp>
      <p:sp>
        <p:nvSpPr>
          <p:cNvPr id="4" name="Date Placeholder 2"/>
          <p:cNvSpPr>
            <a:spLocks noGrp="1"/>
          </p:cNvSpPr>
          <p:nvPr>
            <p:ph type="dt" sz="half" idx="11"/>
          </p:nvPr>
        </p:nvSpPr>
        <p:spPr/>
        <p:txBody>
          <a:bodyPr/>
          <a:lstStyle>
            <a:lvl1pPr>
              <a:defRPr/>
            </a:lvl1pPr>
          </a:lstStyle>
          <a:p>
            <a:fld id="{18AEAADB-E5A8-428C-9192-ACEFA83489F2}" type="datetimeFigureOut">
              <a:rPr lang="en-US" smtClean="0"/>
              <a:t>9/25/2017</a:t>
            </a:fld>
            <a:endParaRPr lang="en-US" dirty="0"/>
          </a:p>
        </p:txBody>
      </p:sp>
    </p:spTree>
    <p:extLst>
      <p:ext uri="{BB962C8B-B14F-4D97-AF65-F5344CB8AC3E}">
        <p14:creationId xmlns:p14="http://schemas.microsoft.com/office/powerpoint/2010/main" val="199419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D4FF8E12-D56B-4DAC-A908-D7D461DEB6F1}" type="slidenum">
              <a:rPr lang="en-US" smtClean="0"/>
              <a:t>‹#›</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18AEAADB-E5A8-428C-9192-ACEFA83489F2}" type="datetimeFigureOut">
              <a:rPr lang="en-US" smtClean="0"/>
              <a:t>9/25/2017</a:t>
            </a:fld>
            <a:endParaRPr lang="en-US" dirty="0"/>
          </a:p>
        </p:txBody>
      </p:sp>
      <p:sp>
        <p:nvSpPr>
          <p:cNvPr id="1029"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8 FEB 2013</a:t>
            </a:r>
          </a:p>
        </p:txBody>
      </p:sp>
      <p:sp>
        <p:nvSpPr>
          <p:cNvPr id="1030"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 descr="ieee_tag_blue_006699.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718425" y="6132513"/>
            <a:ext cx="9890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2192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http://www.3tier.com/en/support/solar-prospecting-tools/what-global-horizontal-irradiance-solar-prospect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0850" y="3260725"/>
            <a:ext cx="7908925" cy="765175"/>
          </a:xfrm>
        </p:spPr>
        <p:txBody>
          <a:bodyPr rtlCol="0">
            <a:noAutofit/>
          </a:bodyPr>
          <a:lstStyle/>
          <a:p>
            <a:pPr fontAlgn="auto">
              <a:spcAft>
                <a:spcPts val="0"/>
              </a:spcAft>
              <a:defRPr/>
            </a:pPr>
            <a:r>
              <a:rPr lang="en-US" dirty="0">
                <a:ea typeface="+mj-ea"/>
                <a:cs typeface="+mj-cs"/>
              </a:rPr>
              <a:t>Distributed Energy Resources and the Impact to the Grid</a:t>
            </a:r>
          </a:p>
        </p:txBody>
      </p:sp>
      <p:sp>
        <p:nvSpPr>
          <p:cNvPr id="10244" name="Subtitle 4"/>
          <p:cNvSpPr>
            <a:spLocks noGrp="1"/>
          </p:cNvSpPr>
          <p:nvPr>
            <p:ph type="subTitle" idx="1"/>
          </p:nvPr>
        </p:nvSpPr>
        <p:spPr>
          <a:xfrm>
            <a:off x="473075" y="4217987"/>
            <a:ext cx="7908925" cy="430213"/>
          </a:xfrm>
        </p:spPr>
        <p:txBody>
          <a:bodyPr/>
          <a:lstStyle/>
          <a:p>
            <a:pPr>
              <a:lnSpc>
                <a:spcPct val="100000"/>
              </a:lnSpc>
              <a:buFont typeface="Wingdings" charset="0"/>
              <a:buNone/>
            </a:pPr>
            <a:r>
              <a:rPr lang="en-US" sz="1800" dirty="0">
                <a:latin typeface="Verdana" charset="0"/>
                <a:cs typeface="Verdana" charset="0"/>
              </a:rPr>
              <a:t>Anthony E. Eason, PE                                                          </a:t>
            </a:r>
            <a:r>
              <a:rPr lang="en-US" sz="1800" dirty="0"/>
              <a:t>Utility System Protection and Controls Engineer</a:t>
            </a:r>
            <a:endParaRPr lang="en-US" sz="1800" dirty="0">
              <a:latin typeface="Verdana" charset="0"/>
              <a:cs typeface="Verdana" charset="0"/>
            </a:endParaRPr>
          </a:p>
        </p:txBody>
      </p:sp>
      <p:sp>
        <p:nvSpPr>
          <p:cNvPr id="10245" name="Text Placeholder 5"/>
          <p:cNvSpPr>
            <a:spLocks noGrp="1"/>
          </p:cNvSpPr>
          <p:nvPr>
            <p:ph type="body" sz="quarter" idx="13"/>
          </p:nvPr>
        </p:nvSpPr>
        <p:spPr>
          <a:xfrm>
            <a:off x="457200" y="4879975"/>
            <a:ext cx="4662487" cy="377825"/>
          </a:xfrm>
        </p:spPr>
        <p:txBody>
          <a:bodyPr/>
          <a:lstStyle/>
          <a:p>
            <a:r>
              <a:rPr lang="en-US" dirty="0">
                <a:latin typeface="Verdana" charset="0"/>
              </a:rPr>
              <a:t>September 19, 2017 @  6:00PM – 8:30PM Columbia, South Carolina</a:t>
            </a:r>
          </a:p>
        </p:txBody>
      </p:sp>
      <p:sp>
        <p:nvSpPr>
          <p:cNvPr id="5" name="TextBox 4">
            <a:extLst>
              <a:ext uri="{FF2B5EF4-FFF2-40B4-BE49-F238E27FC236}">
                <a16:creationId xmlns:a16="http://schemas.microsoft.com/office/drawing/2014/main" id="{E11004D2-8333-4C4C-B676-379933BBD6BE}"/>
              </a:ext>
            </a:extLst>
          </p:cNvPr>
          <p:cNvSpPr txBox="1"/>
          <p:nvPr/>
        </p:nvSpPr>
        <p:spPr>
          <a:xfrm>
            <a:off x="457200" y="2923401"/>
            <a:ext cx="5943600" cy="276999"/>
          </a:xfrm>
          <a:prstGeom prst="rect">
            <a:avLst/>
          </a:prstGeom>
          <a:ln>
            <a:noFill/>
          </a:ln>
        </p:spPr>
        <p:txBody>
          <a:bodyPr wrap="square" rtlCol="0">
            <a:spAutoFit/>
          </a:bodyPr>
          <a:lstStyle/>
          <a:p>
            <a:r>
              <a:rPr lang="en-US" sz="1200" dirty="0">
                <a:solidFill>
                  <a:schemeClr val="bg1"/>
                </a:solidFill>
              </a:rPr>
              <a:t>IEEE Columbia Technical Session</a:t>
            </a:r>
          </a:p>
        </p:txBody>
      </p:sp>
    </p:spTree>
    <p:extLst>
      <p:ext uri="{BB962C8B-B14F-4D97-AF65-F5344CB8AC3E}">
        <p14:creationId xmlns:p14="http://schemas.microsoft.com/office/powerpoint/2010/main" val="2193873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Generating Capacity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39" y="1524000"/>
            <a:ext cx="8581961" cy="4021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44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427" y="134938"/>
            <a:ext cx="3687136" cy="1076325"/>
          </a:xfrm>
        </p:spPr>
        <p:txBody>
          <a:bodyPr/>
          <a:lstStyle/>
          <a:p>
            <a:pPr algn="ctr"/>
            <a:r>
              <a:rPr lang="en-US" sz="1600" dirty="0"/>
              <a:t>Solar </a:t>
            </a:r>
            <a:br>
              <a:rPr lang="en-US" sz="1600" dirty="0"/>
            </a:br>
            <a:r>
              <a:rPr lang="en-US" sz="1600" dirty="0"/>
              <a:t>Generating </a:t>
            </a:r>
            <a:br>
              <a:rPr lang="en-US" sz="1600" dirty="0"/>
            </a:br>
            <a:r>
              <a:rPr lang="en-US" sz="1600" dirty="0"/>
              <a:t>Capacity (cont’d)</a:t>
            </a:r>
          </a:p>
        </p:txBody>
      </p:sp>
      <p:grpSp>
        <p:nvGrpSpPr>
          <p:cNvPr id="3" name="Group 2">
            <a:extLst>
              <a:ext uri="{FF2B5EF4-FFF2-40B4-BE49-F238E27FC236}">
                <a16:creationId xmlns:a16="http://schemas.microsoft.com/office/drawing/2014/main" id="{696AD2E8-85EC-42F0-BCD4-A8242DC07EBE}"/>
              </a:ext>
            </a:extLst>
          </p:cNvPr>
          <p:cNvGrpSpPr/>
          <p:nvPr/>
        </p:nvGrpSpPr>
        <p:grpSpPr>
          <a:xfrm>
            <a:off x="41170" y="3471067"/>
            <a:ext cx="4963257" cy="3127057"/>
            <a:chOff x="0" y="3211830"/>
            <a:chExt cx="4963257" cy="3127057"/>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11830"/>
              <a:ext cx="4810857" cy="3127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0" y="5257800"/>
              <a:ext cx="3810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F85B4940-9914-42A6-8F32-3E8A99C8643A}"/>
              </a:ext>
            </a:extLst>
          </p:cNvPr>
          <p:cNvGrpSpPr/>
          <p:nvPr/>
        </p:nvGrpSpPr>
        <p:grpSpPr>
          <a:xfrm>
            <a:off x="160599" y="134023"/>
            <a:ext cx="4724400" cy="3111190"/>
            <a:chOff x="76200" y="134419"/>
            <a:chExt cx="4724400" cy="3111190"/>
          </a:xfrm>
        </p:grpSpPr>
        <p:pic>
          <p:nvPicPr>
            <p:cNvPr id="15" name="Picture 2">
              <a:extLst>
                <a:ext uri="{FF2B5EF4-FFF2-40B4-BE49-F238E27FC236}">
                  <a16:creationId xmlns:a16="http://schemas.microsoft.com/office/drawing/2014/main" id="{31B09E20-C192-42FA-AB76-0A61B5078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4419"/>
              <a:ext cx="4724400" cy="3111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a:extLst>
                <a:ext uri="{FF2B5EF4-FFF2-40B4-BE49-F238E27FC236}">
                  <a16:creationId xmlns:a16="http://schemas.microsoft.com/office/drawing/2014/main" id="{6D5F558D-2391-4FFA-9F65-4DAAF989BB51}"/>
                </a:ext>
              </a:extLst>
            </p:cNvPr>
            <p:cNvSpPr/>
            <p:nvPr/>
          </p:nvSpPr>
          <p:spPr>
            <a:xfrm>
              <a:off x="76200" y="2209800"/>
              <a:ext cx="1600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E9B562C7-4636-4B95-9DC5-E5A7B421E098}"/>
              </a:ext>
            </a:extLst>
          </p:cNvPr>
          <p:cNvGrpSpPr/>
          <p:nvPr/>
        </p:nvGrpSpPr>
        <p:grpSpPr>
          <a:xfrm>
            <a:off x="4812544" y="1689618"/>
            <a:ext cx="4163326" cy="2752725"/>
            <a:chOff x="4800600" y="228600"/>
            <a:chExt cx="4163326" cy="2752725"/>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
              <a:ext cx="4163326" cy="275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4846163" y="1905000"/>
              <a:ext cx="1600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33B85622-3ABD-41C1-A9C9-4F8936E8AF1C}"/>
              </a:ext>
            </a:extLst>
          </p:cNvPr>
          <p:cNvSpPr txBox="1"/>
          <p:nvPr/>
        </p:nvSpPr>
        <p:spPr>
          <a:xfrm>
            <a:off x="5334000" y="4563148"/>
            <a:ext cx="3124200" cy="1200329"/>
          </a:xfrm>
          <a:prstGeom prst="rect">
            <a:avLst/>
          </a:prstGeom>
          <a:ln>
            <a:noFill/>
          </a:ln>
        </p:spPr>
        <p:txBody>
          <a:bodyPr wrap="square" rtlCol="0">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Additional information from EIA as of March 2016:  Please recall that even though NC is much less than CA, it is still third in the nation with solar.  Hawaii has a lower amount of renewables but it reflects a large percentage of its overall generation.</a:t>
            </a:r>
          </a:p>
        </p:txBody>
      </p:sp>
    </p:spTree>
    <p:extLst>
      <p:ext uri="{BB962C8B-B14F-4D97-AF65-F5344CB8AC3E}">
        <p14:creationId xmlns:p14="http://schemas.microsoft.com/office/powerpoint/2010/main" val="3588706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of Solar Power Plants</a:t>
            </a:r>
            <a:br>
              <a:rPr lang="en-US" dirty="0"/>
            </a:br>
            <a:r>
              <a:rPr lang="en-US" dirty="0"/>
              <a:t>(Lower 48 States)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66800" y="1676400"/>
            <a:ext cx="6161015"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Generating Capacity </a:t>
            </a:r>
            <a:br>
              <a:rPr lang="en-US" dirty="0"/>
            </a:br>
            <a:r>
              <a:rPr lang="en-US" dirty="0"/>
              <a:t>(Lower 48 States)</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222860" cy="504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11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Projects</a:t>
            </a:r>
            <a:br>
              <a:rPr lang="en-US" dirty="0"/>
            </a:br>
            <a:r>
              <a:rPr lang="en-US" dirty="0"/>
              <a:t>(USA and Canada)</a:t>
            </a:r>
          </a:p>
        </p:txBody>
      </p:sp>
      <p:pic>
        <p:nvPicPr>
          <p:cNvPr id="133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29" t="16322" r="1367" b="2027"/>
          <a:stretch/>
        </p:blipFill>
        <p:spPr bwMode="auto">
          <a:xfrm>
            <a:off x="1087395" y="2133600"/>
            <a:ext cx="6837406"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E21DD12-32C1-4893-B6BB-38EB05E6063A}"/>
              </a:ext>
            </a:extLst>
          </p:cNvPr>
          <p:cNvSpPr txBox="1"/>
          <p:nvPr/>
        </p:nvSpPr>
        <p:spPr>
          <a:xfrm>
            <a:off x="3886200" y="1600200"/>
            <a:ext cx="914400" cy="381000"/>
          </a:xfrm>
          <a:prstGeom prst="rect">
            <a:avLst/>
          </a:prstGeom>
          <a:ln>
            <a:noFill/>
          </a:ln>
        </p:spPr>
        <p:txBody>
          <a:bodyPr wrap="square" rtlCol="0">
            <a:spAutoFit/>
          </a:bodyPr>
          <a:lstStyle/>
          <a:p>
            <a:r>
              <a:rPr lang="en-US" b="1" dirty="0">
                <a:solidFill>
                  <a:schemeClr val="accent1">
                    <a:lumMod val="75000"/>
                  </a:schemeClr>
                </a:solidFill>
              </a:rPr>
              <a:t>2017</a:t>
            </a:r>
          </a:p>
        </p:txBody>
      </p:sp>
    </p:spTree>
    <p:extLst>
      <p:ext uri="{BB962C8B-B14F-4D97-AF65-F5344CB8AC3E}">
        <p14:creationId xmlns:p14="http://schemas.microsoft.com/office/powerpoint/2010/main" val="3607430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Irradiance vs. Solar Farm Locations</a:t>
            </a:r>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87464"/>
            <a:ext cx="5905511" cy="53340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503B5CF-27DF-483D-8E71-2584176AAD7A}"/>
              </a:ext>
            </a:extLst>
          </p:cNvPr>
          <p:cNvSpPr/>
          <p:nvPr/>
        </p:nvSpPr>
        <p:spPr>
          <a:xfrm>
            <a:off x="6472237" y="1752481"/>
            <a:ext cx="2519363" cy="4053417"/>
          </a:xfrm>
          <a:prstGeom prst="rect">
            <a:avLst/>
          </a:prstGeom>
        </p:spPr>
        <p:txBody>
          <a:bodyPr wrap="square">
            <a:spAutoFit/>
          </a:bodyPr>
          <a:lstStyle/>
          <a:p>
            <a:pPr defTabSz="923087">
              <a:spcBef>
                <a:spcPct val="30000"/>
              </a:spcBef>
              <a:defRPr/>
            </a:pPr>
            <a:r>
              <a:rPr lang="en-US" u="sng" dirty="0">
                <a:solidFill>
                  <a:schemeClr val="accent1">
                    <a:lumMod val="75000"/>
                  </a:schemeClr>
                </a:solidFill>
                <a:latin typeface="Times New Roman" panose="02020603050405020304" pitchFamily="18" charset="0"/>
                <a:cs typeface="Times New Roman" panose="02020603050405020304" pitchFamily="18" charset="0"/>
                <a:hlinkClick r:id="rId4"/>
              </a:rPr>
              <a:t>http://www.3tier.com/en/support/solar-prospecting-tools/what-global-horizontal-irradiance-solar-prospecting/</a:t>
            </a:r>
            <a:r>
              <a:rPr lang="en-US" dirty="0">
                <a:solidFill>
                  <a:schemeClr val="accent1">
                    <a:lumMod val="75000"/>
                  </a:schemeClr>
                </a:solidFill>
                <a:latin typeface="Times New Roman" panose="02020603050405020304" pitchFamily="18" charset="0"/>
                <a:cs typeface="Times New Roman" panose="02020603050405020304" pitchFamily="18" charset="0"/>
              </a:rPr>
              <a:t>  </a:t>
            </a:r>
          </a:p>
          <a:p>
            <a:pPr defTabSz="923087">
              <a:spcBef>
                <a:spcPct val="30000"/>
              </a:spcBef>
              <a:defRPr/>
            </a:pPr>
            <a:r>
              <a:rPr lang="en-US" dirty="0">
                <a:solidFill>
                  <a:schemeClr val="accent1">
                    <a:lumMod val="75000"/>
                  </a:schemeClr>
                </a:solidFill>
                <a:latin typeface="Times New Roman" panose="02020603050405020304" pitchFamily="18" charset="0"/>
                <a:cs typeface="Times New Roman" panose="02020603050405020304" pitchFamily="18" charset="0"/>
              </a:rPr>
              <a:t>Look at this map.  </a:t>
            </a:r>
            <a:r>
              <a:rPr lang="en-US" b="1" dirty="0">
                <a:solidFill>
                  <a:schemeClr val="accent1">
                    <a:lumMod val="75000"/>
                  </a:schemeClr>
                </a:solidFill>
                <a:latin typeface="Times New Roman" panose="02020603050405020304" pitchFamily="18" charset="0"/>
                <a:cs typeface="Times New Roman" panose="02020603050405020304" pitchFamily="18" charset="0"/>
              </a:rPr>
              <a:t>Why are California and North Carolina the largest solar power producers if this map is true? </a:t>
            </a:r>
            <a:r>
              <a:rPr lang="en-US" dirty="0">
                <a:solidFill>
                  <a:schemeClr val="accent1">
                    <a:lumMod val="75000"/>
                  </a:schemeClr>
                </a:solidFill>
                <a:latin typeface="Times New Roman" panose="02020603050405020304" pitchFamily="18" charset="0"/>
                <a:cs typeface="Times New Roman" panose="02020603050405020304" pitchFamily="18" charset="0"/>
              </a:rPr>
              <a:t>Government incentives.</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97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Location Examples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99" y="1093014"/>
            <a:ext cx="2390241" cy="239024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437" y="3581400"/>
            <a:ext cx="2484363" cy="248436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6084" y="1804313"/>
            <a:ext cx="2887168" cy="28871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557" y="3703590"/>
            <a:ext cx="2408414" cy="240841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2437" y="1066800"/>
            <a:ext cx="2414985" cy="24149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197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Medium Voltage Construction Quality</a:t>
            </a:r>
          </a:p>
        </p:txBody>
      </p:sp>
      <p:pic>
        <p:nvPicPr>
          <p:cNvPr id="1433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769" t="29301" r="2884" b="24838"/>
          <a:stretch/>
        </p:blipFill>
        <p:spPr bwMode="auto">
          <a:xfrm>
            <a:off x="908844" y="1939131"/>
            <a:ext cx="72390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12AEB19-7A9D-48AA-ADC1-DB87C6780ED6}"/>
              </a:ext>
            </a:extLst>
          </p:cNvPr>
          <p:cNvSpPr txBox="1"/>
          <p:nvPr/>
        </p:nvSpPr>
        <p:spPr>
          <a:xfrm>
            <a:off x="1861344" y="1569799"/>
            <a:ext cx="5334000" cy="369332"/>
          </a:xfrm>
          <a:prstGeom prst="rect">
            <a:avLst/>
          </a:prstGeom>
          <a:ln>
            <a:noFill/>
          </a:ln>
        </p:spPr>
        <p:txBody>
          <a:bodyPr wrap="square" rtlCol="0">
            <a:spAutoFit/>
          </a:bodyPr>
          <a:lstStyle/>
          <a:p>
            <a:r>
              <a:rPr lang="en-US" dirty="0">
                <a:solidFill>
                  <a:schemeClr val="accent1">
                    <a:lumMod val="75000"/>
                  </a:schemeClr>
                </a:solidFill>
              </a:rPr>
              <a:t>Crossarm brace bolts without washers</a:t>
            </a:r>
          </a:p>
        </p:txBody>
      </p:sp>
    </p:spTree>
    <p:extLst>
      <p:ext uri="{BB962C8B-B14F-4D97-AF65-F5344CB8AC3E}">
        <p14:creationId xmlns:p14="http://schemas.microsoft.com/office/powerpoint/2010/main" val="304231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Farm</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68" y="1447800"/>
            <a:ext cx="8692843" cy="4433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24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Farm Challenges</a:t>
            </a: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42630" y="1996512"/>
            <a:ext cx="7171428" cy="3685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19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
            <a:ext cx="7772400" cy="1066800"/>
          </a:xfrm>
        </p:spPr>
        <p:txBody>
          <a:bodyPr/>
          <a:lstStyle/>
          <a:p>
            <a:r>
              <a:rPr lang="en-US" dirty="0"/>
              <a:t>Distributed Energy Resources</a:t>
            </a:r>
          </a:p>
        </p:txBody>
      </p:sp>
      <p:sp>
        <p:nvSpPr>
          <p:cNvPr id="3" name="Subtitle 2"/>
          <p:cNvSpPr>
            <a:spLocks noGrp="1"/>
          </p:cNvSpPr>
          <p:nvPr>
            <p:ph type="subTitle" idx="1"/>
          </p:nvPr>
        </p:nvSpPr>
        <p:spPr>
          <a:xfrm>
            <a:off x="1219200" y="2743200"/>
            <a:ext cx="6400800" cy="1752600"/>
          </a:xfrm>
        </p:spPr>
        <p:txBody>
          <a:bodyPr/>
          <a:lstStyle/>
          <a:p>
            <a:r>
              <a:rPr lang="en-US" dirty="0">
                <a:solidFill>
                  <a:schemeClr val="accent1">
                    <a:lumMod val="75000"/>
                  </a:schemeClr>
                </a:solidFill>
              </a:rPr>
              <a:t>Basics and Challenges</a:t>
            </a:r>
          </a:p>
        </p:txBody>
      </p:sp>
      <p:sp>
        <p:nvSpPr>
          <p:cNvPr id="4" name="TextBox 3">
            <a:extLst>
              <a:ext uri="{FF2B5EF4-FFF2-40B4-BE49-F238E27FC236}">
                <a16:creationId xmlns:a16="http://schemas.microsoft.com/office/drawing/2014/main" id="{C5E8EEFD-B360-4C14-A649-0A9186A6BE94}"/>
              </a:ext>
            </a:extLst>
          </p:cNvPr>
          <p:cNvSpPr txBox="1"/>
          <p:nvPr/>
        </p:nvSpPr>
        <p:spPr>
          <a:xfrm>
            <a:off x="609600" y="6096000"/>
            <a:ext cx="6705600" cy="461665"/>
          </a:xfrm>
          <a:prstGeom prst="rect">
            <a:avLst/>
          </a:prstGeom>
          <a:ln>
            <a:noFill/>
          </a:ln>
        </p:spPr>
        <p:txBody>
          <a:bodyPr wrap="square" rtlCol="0">
            <a:spAutoFit/>
          </a:bodyPr>
          <a:lstStyle/>
          <a:p>
            <a:r>
              <a:rPr lang="en-US" sz="1200" i="1" dirty="0">
                <a:solidFill>
                  <a:schemeClr val="accent1">
                    <a:lumMod val="75000"/>
                  </a:schemeClr>
                </a:solidFill>
                <a:latin typeface="Times New Roman" panose="02020603050405020304" pitchFamily="18" charset="0"/>
                <a:cs typeface="Times New Roman" panose="02020603050405020304" pitchFamily="18" charset="0"/>
              </a:rPr>
              <a:t>NOTE:  This presentation is from the perspective of a utility protection engineer.  * NOT AFFILIATED WITH ANY SPECIFIC UTILITY</a:t>
            </a:r>
          </a:p>
        </p:txBody>
      </p:sp>
    </p:spTree>
    <p:extLst>
      <p:ext uri="{BB962C8B-B14F-4D97-AF65-F5344CB8AC3E}">
        <p14:creationId xmlns:p14="http://schemas.microsoft.com/office/powerpoint/2010/main" val="3001452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Farm Challenges (cont’d)</a:t>
            </a:r>
          </a:p>
        </p:txBody>
      </p:sp>
      <p:pic>
        <p:nvPicPr>
          <p:cNvPr id="6" name="Picture 2" descr="\\nt000030\tpu shared\OpenAccess\GeneratorInterconnections\Solar Presentation\Photos\SolarMaint.jpg">
            <a:extLst>
              <a:ext uri="{FF2B5EF4-FFF2-40B4-BE49-F238E27FC236}">
                <a16:creationId xmlns:a16="http://schemas.microsoft.com/office/drawing/2014/main" id="{DF7D335D-447A-4B1C-827A-65D1E521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1" y="1399011"/>
            <a:ext cx="6248400" cy="538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1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Inverter Manufacturer “Skid”:</a:t>
            </a:r>
            <a:br>
              <a:rPr lang="en-US" dirty="0"/>
            </a:br>
            <a:r>
              <a:rPr lang="en-US" dirty="0"/>
              <a:t>Utility Grade Application</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400" y="1524000"/>
            <a:ext cx="8326438" cy="4280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E4708911-6374-4F35-94F1-2C364C8FCB85}"/>
              </a:ext>
            </a:extLst>
          </p:cNvPr>
          <p:cNvSpPr/>
          <p:nvPr/>
        </p:nvSpPr>
        <p:spPr>
          <a:xfrm>
            <a:off x="533400" y="5804743"/>
            <a:ext cx="6858000" cy="738664"/>
          </a:xfrm>
          <a:prstGeom prst="rect">
            <a:avLst/>
          </a:prstGeom>
        </p:spPr>
        <p:txBody>
          <a:bodyPr wrap="square">
            <a:spAutoFit/>
          </a:bodyPr>
          <a:lstStyle/>
          <a:p>
            <a:r>
              <a:rPr lang="en-US" sz="1400" dirty="0">
                <a:solidFill>
                  <a:srgbClr val="1F497D"/>
                </a:solidFill>
                <a:latin typeface="Times New Roman" panose="02020603050405020304" pitchFamily="18" charset="0"/>
                <a:cs typeface="Times New Roman" panose="02020603050405020304" pitchFamily="18" charset="0"/>
              </a:rPr>
              <a:t>This image represents a typical “skid” that would be provided by an inverter manufacturer for a “utility grade” application.  On the left are the sectionalized collection of DC inputs from the solar panel arrays, the inverter in the center, and the transformer to the right.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935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Electric Power System:</a:t>
            </a:r>
            <a:br>
              <a:rPr lang="en-US" dirty="0"/>
            </a:br>
            <a:r>
              <a:rPr lang="en-US" dirty="0"/>
              <a:t>Typical Utility Substation</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3322" y="1371600"/>
            <a:ext cx="7970230" cy="4386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131702DB-6080-4CA5-8023-104E3BF754CE}"/>
              </a:ext>
            </a:extLst>
          </p:cNvPr>
          <p:cNvSpPr/>
          <p:nvPr/>
        </p:nvSpPr>
        <p:spPr>
          <a:xfrm>
            <a:off x="351476" y="5858470"/>
            <a:ext cx="7344723" cy="923330"/>
          </a:xfrm>
          <a:prstGeom prst="rect">
            <a:avLst/>
          </a:prstGeom>
        </p:spPr>
        <p:txBody>
          <a:bodyPr wrap="square">
            <a:spAutoFit/>
          </a:bodyPr>
          <a:lstStyle/>
          <a:p>
            <a:r>
              <a:rPr lang="en-US" dirty="0">
                <a:solidFill>
                  <a:srgbClr val="1F497D"/>
                </a:solidFill>
                <a:latin typeface="Calibri" panose="020F0502020204030204" pitchFamily="34" charset="0"/>
              </a:rPr>
              <a:t>This image represents a typical utility substation.  Transmission coming in from the right and delivery to the DER shown on the left.  In the center would be the protective device(s), control house, and transformer.</a:t>
            </a:r>
            <a:endParaRPr lang="en-US" dirty="0"/>
          </a:p>
        </p:txBody>
      </p:sp>
    </p:spTree>
    <p:extLst>
      <p:ext uri="{BB962C8B-B14F-4D97-AF65-F5344CB8AC3E}">
        <p14:creationId xmlns:p14="http://schemas.microsoft.com/office/powerpoint/2010/main" val="3426931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Electric Power System</a:t>
            </a:r>
            <a:r>
              <a:rPr lang="en-US" baseline="0" dirty="0"/>
              <a:t>: POC vs PCC</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81"/>
          <a:stretch/>
        </p:blipFill>
        <p:spPr bwMode="auto">
          <a:xfrm>
            <a:off x="127686" y="61392"/>
            <a:ext cx="8915400" cy="5577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72E1D99-F123-4D1F-AB3A-E6001F11A24E}"/>
              </a:ext>
            </a:extLst>
          </p:cNvPr>
          <p:cNvSpPr txBox="1"/>
          <p:nvPr/>
        </p:nvSpPr>
        <p:spPr>
          <a:xfrm>
            <a:off x="1277466" y="5867400"/>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2 – Relationship of interconnection terms.</a:t>
            </a:r>
          </a:p>
        </p:txBody>
      </p:sp>
      <p:sp>
        <p:nvSpPr>
          <p:cNvPr id="4" name="Rectangle 3">
            <a:extLst>
              <a:ext uri="{FF2B5EF4-FFF2-40B4-BE49-F238E27FC236}">
                <a16:creationId xmlns:a16="http://schemas.microsoft.com/office/drawing/2014/main" id="{8C2A736F-A1BA-4E12-ACFC-0A8DABC1F65E}"/>
              </a:ext>
            </a:extLst>
          </p:cNvPr>
          <p:cNvSpPr/>
          <p:nvPr/>
        </p:nvSpPr>
        <p:spPr>
          <a:xfrm>
            <a:off x="-12192" y="6454926"/>
            <a:ext cx="1704313" cy="276999"/>
          </a:xfrm>
          <a:prstGeom prst="rect">
            <a:avLst/>
          </a:prstGeom>
        </p:spPr>
        <p:txBody>
          <a:bodyPr wrap="none">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POC vs. PCC discussion</a:t>
            </a:r>
          </a:p>
        </p:txBody>
      </p:sp>
    </p:spTree>
    <p:extLst>
      <p:ext uri="{BB962C8B-B14F-4D97-AF65-F5344CB8AC3E}">
        <p14:creationId xmlns:p14="http://schemas.microsoft.com/office/powerpoint/2010/main" val="81437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PCC or POC</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819"/>
          <a:stretch/>
        </p:blipFill>
        <p:spPr bwMode="auto">
          <a:xfrm>
            <a:off x="113814" y="1295400"/>
            <a:ext cx="8953986"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616F1E4-D0E4-4421-AD5D-CA731161DDDB}"/>
              </a:ext>
            </a:extLst>
          </p:cNvPr>
          <p:cNvSpPr txBox="1"/>
          <p:nvPr/>
        </p:nvSpPr>
        <p:spPr>
          <a:xfrm>
            <a:off x="990600" y="6032500"/>
            <a:ext cx="6723534" cy="461665"/>
          </a:xfrm>
          <a:prstGeom prst="rect">
            <a:avLst/>
          </a:prstGeom>
          <a:ln>
            <a:noFill/>
          </a:ln>
        </p:spPr>
        <p:txBody>
          <a:bodyPr wrap="square" rtlCol="0">
            <a:spAutoFit/>
          </a:bodyPr>
          <a:lstStyle/>
          <a:p>
            <a:pPr algn="ctr"/>
            <a:r>
              <a:rPr lang="en-US" sz="1200" dirty="0">
                <a:solidFill>
                  <a:schemeClr val="accent1">
                    <a:lumMod val="75000"/>
                  </a:schemeClr>
                </a:solidFill>
              </a:rPr>
              <a:t>Figure 3 – Decision tree for reference point of applicability for Local EPS where zero sequence continuity is maintained (informative).</a:t>
            </a:r>
          </a:p>
        </p:txBody>
      </p:sp>
      <p:sp>
        <p:nvSpPr>
          <p:cNvPr id="10" name="Thought Bubble: Cloud 9">
            <a:extLst>
              <a:ext uri="{FF2B5EF4-FFF2-40B4-BE49-F238E27FC236}">
                <a16:creationId xmlns:a16="http://schemas.microsoft.com/office/drawing/2014/main" id="{7ED710BC-291C-427C-A2E9-115E0B688D1C}"/>
              </a:ext>
            </a:extLst>
          </p:cNvPr>
          <p:cNvSpPr/>
          <p:nvPr/>
        </p:nvSpPr>
        <p:spPr>
          <a:xfrm>
            <a:off x="6705600" y="161711"/>
            <a:ext cx="2237273" cy="197188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Times New Roman" panose="02020603050405020304" pitchFamily="18" charset="0"/>
                <a:cs typeface="Times New Roman" panose="02020603050405020304" pitchFamily="18" charset="0"/>
              </a:rPr>
              <a:t>How do you determine PCC or POC for commissioning/ site testing?</a:t>
            </a:r>
          </a:p>
          <a:p>
            <a:pPr algn="ctr"/>
            <a:endParaRPr lang="en-US" sz="1400" dirty="0"/>
          </a:p>
        </p:txBody>
      </p:sp>
    </p:spTree>
    <p:extLst>
      <p:ext uri="{BB962C8B-B14F-4D97-AF65-F5344CB8AC3E}">
        <p14:creationId xmlns:p14="http://schemas.microsoft.com/office/powerpoint/2010/main" val="173213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a:t>PCC for Most Utility Scale DER Sites</a:t>
            </a:r>
          </a:p>
        </p:txBody>
      </p:sp>
      <p:sp>
        <p:nvSpPr>
          <p:cNvPr id="11" name="Slide Number Placeholder 3"/>
          <p:cNvSpPr txBox="1">
            <a:spLocks/>
          </p:cNvSpPr>
          <p:nvPr/>
        </p:nvSpPr>
        <p:spPr bwMode="auto">
          <a:xfrm>
            <a:off x="6834120" y="6404211"/>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800" b="1"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a:lstStyle>
          <a:p>
            <a:fld id="{2CBD5BD5-9CB9-45BC-B306-607259E08085}" type="slidenum">
              <a:rPr lang="en-US" smtClean="0"/>
              <a:pPr/>
              <a:t>25</a:t>
            </a:fld>
            <a:endParaRPr lang="en-US"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015" y="2294668"/>
            <a:ext cx="4082166" cy="3641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18" y="2294668"/>
            <a:ext cx="3955597" cy="3962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029200" y="1622169"/>
            <a:ext cx="2601659" cy="923330"/>
          </a:xfrm>
          <a:prstGeom prst="rect">
            <a:avLst/>
          </a:prstGeom>
          <a:noFill/>
        </p:spPr>
        <p:txBody>
          <a:bodyPr wrap="square" rtlCol="0">
            <a:spAutoFit/>
          </a:bodyPr>
          <a:lstStyle/>
          <a:p>
            <a:pPr marL="341312" lvl="1" indent="0" algn="ctr">
              <a:buFont typeface="Wingdings" pitchFamily="2" charset="2"/>
              <a:buNone/>
            </a:pPr>
            <a:endParaRPr lang="en-US" b="1" kern="0" dirty="0">
              <a:solidFill>
                <a:schemeClr val="accent1">
                  <a:lumMod val="75000"/>
                </a:schemeClr>
              </a:solidFill>
              <a:latin typeface="Calibri"/>
            </a:endParaRPr>
          </a:p>
          <a:p>
            <a:pPr marL="341312" lvl="1" indent="0" algn="ctr">
              <a:buFont typeface="Wingdings" pitchFamily="2" charset="2"/>
              <a:buNone/>
            </a:pPr>
            <a:r>
              <a:rPr lang="en-US" kern="0" dirty="0">
                <a:solidFill>
                  <a:schemeClr val="accent1">
                    <a:lumMod val="75000"/>
                  </a:schemeClr>
                </a:solidFill>
                <a:latin typeface="Calibri"/>
              </a:rPr>
              <a:t>Utility B (UG delivery)</a:t>
            </a:r>
          </a:p>
          <a:p>
            <a:pPr algn="ctr"/>
            <a:endParaRPr lang="en-US" dirty="0">
              <a:solidFill>
                <a:schemeClr val="accent1">
                  <a:lumMod val="75000"/>
                </a:schemeClr>
              </a:solidFill>
            </a:endParaRPr>
          </a:p>
        </p:txBody>
      </p:sp>
      <p:sp>
        <p:nvSpPr>
          <p:cNvPr id="16" name="TextBox 15"/>
          <p:cNvSpPr txBox="1"/>
          <p:nvPr/>
        </p:nvSpPr>
        <p:spPr>
          <a:xfrm>
            <a:off x="533400" y="1600200"/>
            <a:ext cx="2821578" cy="923330"/>
          </a:xfrm>
          <a:prstGeom prst="rect">
            <a:avLst/>
          </a:prstGeom>
          <a:noFill/>
        </p:spPr>
        <p:txBody>
          <a:bodyPr wrap="square" rtlCol="0">
            <a:spAutoFit/>
          </a:bodyPr>
          <a:lstStyle/>
          <a:p>
            <a:pPr marL="341312" lvl="1" indent="0" algn="ctr">
              <a:buFont typeface="Wingdings" pitchFamily="2" charset="2"/>
              <a:buNone/>
            </a:pPr>
            <a:endParaRPr lang="en-US" b="1" kern="0" dirty="0">
              <a:solidFill>
                <a:schemeClr val="accent1">
                  <a:lumMod val="75000"/>
                </a:schemeClr>
              </a:solidFill>
              <a:latin typeface="Calibri"/>
            </a:endParaRPr>
          </a:p>
          <a:p>
            <a:pPr marL="341312" lvl="1" indent="0" algn="ctr">
              <a:buFont typeface="Wingdings" pitchFamily="2" charset="2"/>
              <a:buNone/>
            </a:pPr>
            <a:r>
              <a:rPr lang="en-US" kern="0" dirty="0">
                <a:solidFill>
                  <a:schemeClr val="accent1">
                    <a:lumMod val="75000"/>
                  </a:schemeClr>
                </a:solidFill>
                <a:latin typeface="Calibri"/>
              </a:rPr>
              <a:t> Utility A (UG delivery)</a:t>
            </a:r>
          </a:p>
          <a:p>
            <a:pPr algn="ctr"/>
            <a:endParaRPr lang="en-US" dirty="0">
              <a:solidFill>
                <a:schemeClr val="accent1">
                  <a:lumMod val="75000"/>
                </a:schemeClr>
              </a:solidFill>
            </a:endParaRPr>
          </a:p>
        </p:txBody>
      </p:sp>
      <p:sp>
        <p:nvSpPr>
          <p:cNvPr id="2" name="TextBox 1">
            <a:extLst>
              <a:ext uri="{FF2B5EF4-FFF2-40B4-BE49-F238E27FC236}">
                <a16:creationId xmlns:a16="http://schemas.microsoft.com/office/drawing/2014/main" id="{33615540-441F-4C9A-AC78-200709C6239F}"/>
              </a:ext>
            </a:extLst>
          </p:cNvPr>
          <p:cNvSpPr txBox="1"/>
          <p:nvPr/>
        </p:nvSpPr>
        <p:spPr>
          <a:xfrm>
            <a:off x="3733800" y="1524000"/>
            <a:ext cx="1676400" cy="369332"/>
          </a:xfrm>
          <a:prstGeom prst="rect">
            <a:avLst/>
          </a:prstGeom>
          <a:ln>
            <a:noFill/>
          </a:ln>
        </p:spPr>
        <p:txBody>
          <a:bodyPr wrap="square" rtlCol="0">
            <a:spAutoFit/>
          </a:bodyPr>
          <a:lstStyle/>
          <a:p>
            <a:r>
              <a:rPr lang="en-US" dirty="0">
                <a:solidFill>
                  <a:schemeClr val="accent1">
                    <a:lumMod val="75000"/>
                  </a:schemeClr>
                </a:solidFill>
              </a:rPr>
              <a:t>Construction</a:t>
            </a:r>
          </a:p>
        </p:txBody>
      </p:sp>
    </p:spTree>
    <p:extLst>
      <p:ext uri="{BB962C8B-B14F-4D97-AF65-F5344CB8AC3E}">
        <p14:creationId xmlns:p14="http://schemas.microsoft.com/office/powerpoint/2010/main" val="47816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Interconnection Transform  Connections</a:t>
            </a:r>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486"/>
          <a:stretch/>
        </p:blipFill>
        <p:spPr bwMode="auto">
          <a:xfrm>
            <a:off x="618170" y="1399697"/>
            <a:ext cx="5935030" cy="5353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7DE6249-94DD-4F28-922A-AD1263AAB858}"/>
              </a:ext>
            </a:extLst>
          </p:cNvPr>
          <p:cNvSpPr txBox="1"/>
          <p:nvPr/>
        </p:nvSpPr>
        <p:spPr>
          <a:xfrm>
            <a:off x="6934199" y="5112603"/>
            <a:ext cx="1757363" cy="830997"/>
          </a:xfrm>
          <a:prstGeom prst="rect">
            <a:avLst/>
          </a:prstGeom>
          <a:ln>
            <a:noFill/>
          </a:ln>
        </p:spPr>
        <p:txBody>
          <a:bodyPr wrap="square" rtlCol="0">
            <a:spAutoFit/>
          </a:bodyPr>
          <a:lstStyle/>
          <a:p>
            <a:r>
              <a:rPr lang="en-US" sz="1200" dirty="0">
                <a:solidFill>
                  <a:schemeClr val="accent1">
                    <a:lumMod val="75000"/>
                  </a:schemeClr>
                </a:solidFill>
              </a:rPr>
              <a:t>Figure 4 – Interconnection transform connections.</a:t>
            </a:r>
          </a:p>
        </p:txBody>
      </p:sp>
      <p:sp>
        <p:nvSpPr>
          <p:cNvPr id="3" name="TextBox 2">
            <a:extLst>
              <a:ext uri="{FF2B5EF4-FFF2-40B4-BE49-F238E27FC236}">
                <a16:creationId xmlns:a16="http://schemas.microsoft.com/office/drawing/2014/main" id="{A882307C-CBEA-4CCA-A0B6-C50DF6804E8E}"/>
              </a:ext>
            </a:extLst>
          </p:cNvPr>
          <p:cNvSpPr txBox="1"/>
          <p:nvPr/>
        </p:nvSpPr>
        <p:spPr>
          <a:xfrm>
            <a:off x="6934200" y="1402745"/>
            <a:ext cx="1582266" cy="3693319"/>
          </a:xfrm>
          <a:prstGeom prst="rect">
            <a:avLst/>
          </a:prstGeom>
          <a:ln>
            <a:noFill/>
          </a:ln>
        </p:spPr>
        <p:txBody>
          <a:bodyPr wrap="square" rtlCol="0">
            <a:spAutoFit/>
          </a:bodyPr>
          <a:lstStyle/>
          <a:p>
            <a:r>
              <a:rPr lang="en-US" dirty="0">
                <a:solidFill>
                  <a:schemeClr val="accent1">
                    <a:lumMod val="75000"/>
                  </a:schemeClr>
                </a:solidFill>
              </a:rPr>
              <a:t>NOTE:</a:t>
            </a:r>
          </a:p>
          <a:p>
            <a:r>
              <a:rPr lang="en-US" dirty="0">
                <a:solidFill>
                  <a:schemeClr val="accent1">
                    <a:lumMod val="75000"/>
                  </a:schemeClr>
                </a:solidFill>
              </a:rPr>
              <a:t>Consider effective grounding in this Figure.</a:t>
            </a:r>
          </a:p>
          <a:p>
            <a:endParaRPr lang="en-US" dirty="0">
              <a:solidFill>
                <a:schemeClr val="accent1">
                  <a:lumMod val="75000"/>
                </a:schemeClr>
              </a:solidFill>
            </a:endParaRPr>
          </a:p>
          <a:p>
            <a:r>
              <a:rPr lang="en-US" dirty="0">
                <a:solidFill>
                  <a:schemeClr val="accent1">
                    <a:lumMod val="75000"/>
                  </a:schemeClr>
                </a:solidFill>
              </a:rPr>
              <a:t>(Reference Reigh Walling’s Overview of PC62.926 .)</a:t>
            </a:r>
          </a:p>
          <a:p>
            <a:endParaRPr lang="en-US" dirty="0">
              <a:solidFill>
                <a:schemeClr val="accent1">
                  <a:lumMod val="75000"/>
                </a:schemeClr>
              </a:solidFill>
            </a:endParaRPr>
          </a:p>
        </p:txBody>
      </p:sp>
    </p:spTree>
    <p:extLst>
      <p:ext uri="{BB962C8B-B14F-4D97-AF65-F5344CB8AC3E}">
        <p14:creationId xmlns:p14="http://schemas.microsoft.com/office/powerpoint/2010/main" val="63013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Design vs. Direct Flux</a:t>
            </a:r>
          </a:p>
        </p:txBody>
      </p:sp>
      <p:pic>
        <p:nvPicPr>
          <p:cNvPr id="4" name="Picture 3"/>
          <p:cNvPicPr/>
          <p:nvPr/>
        </p:nvPicPr>
        <p:blipFill rotWithShape="1">
          <a:blip r:embed="rId3"/>
          <a:srcRect b="10396"/>
          <a:stretch/>
        </p:blipFill>
        <p:spPr bwMode="auto">
          <a:xfrm>
            <a:off x="228600" y="2133600"/>
            <a:ext cx="4671060" cy="384873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6A650F36-0EB2-48B0-990E-C982BA48B1B3}"/>
              </a:ext>
            </a:extLst>
          </p:cNvPr>
          <p:cNvPicPr>
            <a:picLocks noChangeAspect="1"/>
          </p:cNvPicPr>
          <p:nvPr/>
        </p:nvPicPr>
        <p:blipFill>
          <a:blip r:embed="rId4"/>
          <a:stretch>
            <a:fillRect/>
          </a:stretch>
        </p:blipFill>
        <p:spPr>
          <a:xfrm>
            <a:off x="5091610" y="2482373"/>
            <a:ext cx="3416241" cy="315118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8FE7F58-43DD-45E8-863B-6693CBB559C8}"/>
              </a:ext>
            </a:extLst>
          </p:cNvPr>
          <p:cNvSpPr txBox="1"/>
          <p:nvPr/>
        </p:nvSpPr>
        <p:spPr>
          <a:xfrm>
            <a:off x="685800" y="6200001"/>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5 – Three-phase three-, four- and five-legged core design.</a:t>
            </a:r>
          </a:p>
        </p:txBody>
      </p:sp>
      <p:sp>
        <p:nvSpPr>
          <p:cNvPr id="9" name="Rectangle 8">
            <a:extLst>
              <a:ext uri="{FF2B5EF4-FFF2-40B4-BE49-F238E27FC236}">
                <a16:creationId xmlns:a16="http://schemas.microsoft.com/office/drawing/2014/main" id="{34AAF663-C309-471A-9230-F1BAE922A9EE}"/>
              </a:ext>
            </a:extLst>
          </p:cNvPr>
          <p:cNvSpPr/>
          <p:nvPr/>
        </p:nvSpPr>
        <p:spPr>
          <a:xfrm>
            <a:off x="365125" y="1428930"/>
            <a:ext cx="8626475" cy="646331"/>
          </a:xfrm>
          <a:prstGeom prst="rect">
            <a:avLst/>
          </a:prstGeom>
        </p:spPr>
        <p:txBody>
          <a:bodyPr wrap="square">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There are direct flux linkages between each phase for all types but Triplex Core that could induce voltage.  This is most severe under situations with little neutral loading.  Significantly inhibits DER from detecting an “open phase” condition at PCC.  The 5 legged core is popular since it better handles stray flux generated due to typical unbalanced loads on the system.</a:t>
            </a:r>
          </a:p>
        </p:txBody>
      </p:sp>
    </p:spTree>
    <p:extLst>
      <p:ext uri="{BB962C8B-B14F-4D97-AF65-F5344CB8AC3E}">
        <p14:creationId xmlns:p14="http://schemas.microsoft.com/office/powerpoint/2010/main" val="152143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Wye-Delta Transformer </a:t>
            </a:r>
            <a:br>
              <a:rPr lang="en-US" dirty="0"/>
            </a:br>
            <a:r>
              <a:rPr lang="en-US" dirty="0"/>
              <a:t>(1MW Rotating Site)</a:t>
            </a:r>
          </a:p>
        </p:txBody>
      </p:sp>
      <p:pic>
        <p:nvPicPr>
          <p:cNvPr id="3074" name="Picture 2" descr="C:\Users\Aeeaso1\AppData\Local\Temp\SNAGHTML10efbd9c.PNG"/>
          <p:cNvPicPr>
            <a:picLocks noChangeAspect="1" noChangeArrowheads="1"/>
          </p:cNvPicPr>
          <p:nvPr/>
        </p:nvPicPr>
        <p:blipFill rotWithShape="1">
          <a:blip r:embed="rId3">
            <a:extLst>
              <a:ext uri="{28A0092B-C50C-407E-A947-70E740481C1C}">
                <a14:useLocalDpi xmlns:a14="http://schemas.microsoft.com/office/drawing/2010/main" val="0"/>
              </a:ext>
            </a:extLst>
          </a:blip>
          <a:srcRect r="34688"/>
          <a:stretch/>
        </p:blipFill>
        <p:spPr bwMode="auto">
          <a:xfrm>
            <a:off x="2667000" y="1981200"/>
            <a:ext cx="5638800"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C233795-9A77-4B4A-AA8F-11F154437D03}"/>
              </a:ext>
            </a:extLst>
          </p:cNvPr>
          <p:cNvSpPr/>
          <p:nvPr/>
        </p:nvSpPr>
        <p:spPr>
          <a:xfrm>
            <a:off x="352425" y="1612900"/>
            <a:ext cx="2057400" cy="3785652"/>
          </a:xfrm>
          <a:prstGeom prst="rect">
            <a:avLst/>
          </a:prstGeom>
          <a:solidFill>
            <a:schemeClr val="accent1">
              <a:lumMod val="75000"/>
              <a:alpha val="18000"/>
            </a:schemeClr>
          </a:solidFill>
        </p:spPr>
        <p:txBody>
          <a:bodyPr wrap="square">
            <a:spAutoFit/>
          </a:bodyPr>
          <a:lstStyle/>
          <a:p>
            <a:pPr defTabSz="923087">
              <a:defRPr/>
            </a:pPr>
            <a:r>
              <a:rPr lang="en-US" sz="1200" dirty="0">
                <a:solidFill>
                  <a:schemeClr val="accent1">
                    <a:lumMod val="75000"/>
                  </a:schemeClr>
                </a:solidFill>
                <a:latin typeface="Times New Roman" panose="02020603050405020304" pitchFamily="18" charset="0"/>
                <a:cs typeface="Times New Roman" panose="02020603050405020304" pitchFamily="18" charset="0"/>
              </a:rPr>
              <a:t>This was on a wye-delta transformer for a 1MW rotating site. </a:t>
            </a:r>
          </a:p>
          <a:p>
            <a:pPr defTabSz="923087">
              <a:defRPr/>
            </a:pP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a:p>
            <a:pPr defTabSz="923087">
              <a:defRPr/>
            </a:pPr>
            <a:r>
              <a:rPr lang="en-US" sz="1200" dirty="0">
                <a:solidFill>
                  <a:schemeClr val="accent1">
                    <a:lumMod val="75000"/>
                  </a:schemeClr>
                </a:solidFill>
                <a:latin typeface="Times New Roman" panose="02020603050405020304" pitchFamily="18" charset="0"/>
                <a:cs typeface="Times New Roman" panose="02020603050405020304" pitchFamily="18" charset="0"/>
              </a:rPr>
              <a:t>This test was supposed to Open the “B” phase on the primary side of the transformer and verify that the DER detected the open phase condition and shutdown. </a:t>
            </a:r>
          </a:p>
          <a:p>
            <a:pPr defTabSz="923087">
              <a:defRPr/>
            </a:pP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a:p>
            <a:pPr defTabSz="923087">
              <a:defRPr/>
            </a:pPr>
            <a:r>
              <a:rPr lang="en-US" sz="1200" dirty="0">
                <a:solidFill>
                  <a:schemeClr val="accent1">
                    <a:lumMod val="75000"/>
                  </a:schemeClr>
                </a:solidFill>
                <a:latin typeface="Times New Roman" panose="02020603050405020304" pitchFamily="18" charset="0"/>
                <a:cs typeface="Times New Roman" panose="02020603050405020304" pitchFamily="18" charset="0"/>
              </a:rPr>
              <a:t>1</a:t>
            </a:r>
            <a:r>
              <a:rPr lang="en-US" sz="1200" baseline="30000" dirty="0">
                <a:solidFill>
                  <a:schemeClr val="accent1">
                    <a:lumMod val="75000"/>
                  </a:schemeClr>
                </a:solidFill>
                <a:latin typeface="Times New Roman" panose="02020603050405020304" pitchFamily="18" charset="0"/>
                <a:cs typeface="Times New Roman" panose="02020603050405020304" pitchFamily="18" charset="0"/>
              </a:rPr>
              <a:t>st</a:t>
            </a:r>
            <a:r>
              <a:rPr lang="en-US" sz="1200" dirty="0">
                <a:solidFill>
                  <a:schemeClr val="accent1">
                    <a:lumMod val="75000"/>
                  </a:schemeClr>
                </a:solidFill>
                <a:latin typeface="Times New Roman" panose="02020603050405020304" pitchFamily="18" charset="0"/>
                <a:cs typeface="Times New Roman" panose="02020603050405020304" pitchFamily="18" charset="0"/>
              </a:rPr>
              <a:t> step.  TRIP B  </a:t>
            </a:r>
          </a:p>
          <a:p>
            <a:pPr defTabSz="923087">
              <a:defRPr/>
            </a:pP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a:p>
            <a:pPr defTabSz="923087">
              <a:defRPr/>
            </a:pPr>
            <a:r>
              <a:rPr lang="en-US" sz="1200" dirty="0">
                <a:solidFill>
                  <a:schemeClr val="accent1">
                    <a:lumMod val="75000"/>
                  </a:schemeClr>
                </a:solidFill>
                <a:latin typeface="Times New Roman" panose="02020603050405020304" pitchFamily="18" charset="0"/>
                <a:cs typeface="Times New Roman" panose="02020603050405020304" pitchFamily="18" charset="0"/>
              </a:rPr>
              <a:t>Note time and mechanical contact response.</a:t>
            </a:r>
          </a:p>
          <a:p>
            <a:pPr defTabSz="923087">
              <a:defRPr/>
            </a:pP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a:p>
            <a:r>
              <a:rPr lang="en-US" sz="1200" dirty="0">
                <a:solidFill>
                  <a:schemeClr val="accent1">
                    <a:lumMod val="75000"/>
                  </a:schemeClr>
                </a:solidFill>
                <a:latin typeface="Times New Roman" panose="02020603050405020304" pitchFamily="18" charset="0"/>
                <a:cs typeface="Times New Roman" panose="02020603050405020304" pitchFamily="18" charset="0"/>
              </a:rPr>
              <a:t>Note time on PB12 pulse (manual trip performed by utility recloser after obvious failure) and all phase trips….</a:t>
            </a:r>
          </a:p>
        </p:txBody>
      </p:sp>
    </p:spTree>
    <p:extLst>
      <p:ext uri="{BB962C8B-B14F-4D97-AF65-F5344CB8AC3E}">
        <p14:creationId xmlns:p14="http://schemas.microsoft.com/office/powerpoint/2010/main" val="1172903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Instantaneous Voltage &amp; Current</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52600" y="1524000"/>
            <a:ext cx="7098100" cy="4386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9A92B888-01F7-4757-8CE9-A1020CF105B3}"/>
              </a:ext>
            </a:extLst>
          </p:cNvPr>
          <p:cNvSpPr/>
          <p:nvPr/>
        </p:nvSpPr>
        <p:spPr>
          <a:xfrm>
            <a:off x="365125" y="1828800"/>
            <a:ext cx="1387475" cy="3139321"/>
          </a:xfrm>
          <a:prstGeom prst="rect">
            <a:avLst/>
          </a:prstGeom>
        </p:spPr>
        <p:txBody>
          <a:bodyPr wrap="square">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Breaker is opened at the station; the result is transient overvoltage on the system from an inverter driven DER facility.</a:t>
            </a:r>
          </a:p>
        </p:txBody>
      </p:sp>
    </p:spTree>
    <p:extLst>
      <p:ext uri="{BB962C8B-B14F-4D97-AF65-F5344CB8AC3E}">
        <p14:creationId xmlns:p14="http://schemas.microsoft.com/office/powerpoint/2010/main" val="267957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07771" y="1752600"/>
            <a:ext cx="8763000" cy="3770263"/>
          </a:xfrm>
          <a:prstGeom prst="rect">
            <a:avLst/>
          </a:prstGeom>
          <a:noFill/>
        </p:spPr>
        <p:txBody>
          <a:bodyPr wrap="square" rtlCol="0">
            <a:spAutoFit/>
          </a:bodyPr>
          <a:lstStyle/>
          <a:p>
            <a:r>
              <a:rPr lang="en-US" sz="2400" dirty="0">
                <a:solidFill>
                  <a:schemeClr val="accent1">
                    <a:lumMod val="75000"/>
                  </a:schemeClr>
                </a:solidFill>
                <a:latin typeface="Arial" panose="020B0604020202020204" pitchFamily="34" charset="0"/>
                <a:cs typeface="Arial" panose="020B0604020202020204" pitchFamily="34" charset="0"/>
              </a:rPr>
              <a:t>Distributed Energy Resources</a:t>
            </a:r>
          </a:p>
          <a:p>
            <a:pPr marL="571500"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Also known as Distributive Generation</a:t>
            </a:r>
          </a:p>
          <a:p>
            <a:pPr marL="571500"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These tend to be small-scale compared to traditional generation</a:t>
            </a:r>
          </a:p>
          <a:p>
            <a:pPr marL="571500"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Examples:</a:t>
            </a:r>
          </a:p>
          <a:p>
            <a:pPr marL="1028700" lvl="1"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Solar (uses inverters to convert DC to AC)</a:t>
            </a:r>
          </a:p>
          <a:p>
            <a:pPr marL="1028700" lvl="1"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Wind (Could be inverter and/or rotating)</a:t>
            </a:r>
          </a:p>
          <a:p>
            <a:pPr marL="1028700" lvl="1" indent="-571500">
              <a:buFont typeface="Arial" panose="020B0604020202020204" pitchFamily="34" charset="0"/>
              <a:buChar char="•"/>
            </a:pPr>
            <a:r>
              <a:rPr lang="en-US" sz="2300" dirty="0">
                <a:solidFill>
                  <a:schemeClr val="accent1">
                    <a:lumMod val="75000"/>
                  </a:schemeClr>
                </a:solidFill>
                <a:latin typeface="Arial" panose="020B0604020202020204" pitchFamily="34" charset="0"/>
                <a:cs typeface="Arial" panose="020B0604020202020204" pitchFamily="34" charset="0"/>
              </a:rPr>
              <a:t>Digesters (Organic Material, Food Products, etc.)</a:t>
            </a:r>
          </a:p>
          <a:p>
            <a:pPr marL="1028700" lvl="1"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Methane (Landfill Gas, etc.)</a:t>
            </a:r>
          </a:p>
          <a:p>
            <a:pPr marL="1028700" lvl="1" indent="-5715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Hydro</a:t>
            </a:r>
          </a:p>
        </p:txBody>
      </p:sp>
      <p:sp>
        <p:nvSpPr>
          <p:cNvPr id="5" name="Title 4">
            <a:extLst>
              <a:ext uri="{FF2B5EF4-FFF2-40B4-BE49-F238E27FC236}">
                <a16:creationId xmlns:a16="http://schemas.microsoft.com/office/drawing/2014/main" id="{46F4965D-6E40-4A6E-A15A-1A10C4094686}"/>
              </a:ext>
            </a:extLst>
          </p:cNvPr>
          <p:cNvSpPr>
            <a:spLocks noGrp="1"/>
          </p:cNvSpPr>
          <p:nvPr>
            <p:ph type="title" idx="4294967295"/>
          </p:nvPr>
        </p:nvSpPr>
        <p:spPr/>
        <p:txBody>
          <a:bodyPr/>
          <a:lstStyle/>
          <a:p>
            <a:r>
              <a:rPr lang="en-US" dirty="0"/>
              <a:t>What is DER?</a:t>
            </a:r>
          </a:p>
        </p:txBody>
      </p:sp>
    </p:spTree>
    <p:extLst>
      <p:ext uri="{BB962C8B-B14F-4D97-AF65-F5344CB8AC3E}">
        <p14:creationId xmlns:p14="http://schemas.microsoft.com/office/powerpoint/2010/main" val="16024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Circuit in Terminals of 69 MVA, 13.8 kV Generator</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68"/>
          <a:stretch/>
        </p:blipFill>
        <p:spPr bwMode="auto">
          <a:xfrm>
            <a:off x="152400" y="1371600"/>
            <a:ext cx="8844327"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5124429-5AFD-4B79-9A46-9F80B2D7B125}"/>
              </a:ext>
            </a:extLst>
          </p:cNvPr>
          <p:cNvSpPr/>
          <p:nvPr/>
        </p:nvSpPr>
        <p:spPr>
          <a:xfrm>
            <a:off x="210065" y="1447800"/>
            <a:ext cx="1999735" cy="3693319"/>
          </a:xfrm>
          <a:prstGeom prst="rect">
            <a:avLst/>
          </a:prstGeom>
        </p:spPr>
        <p:txBody>
          <a:bodyPr wrap="square">
            <a:spAutoFit/>
          </a:bodyPr>
          <a:lstStyle/>
          <a:p>
            <a:r>
              <a:rPr lang="en-US" dirty="0">
                <a:solidFill>
                  <a:schemeClr val="bg1"/>
                </a:solidFill>
              </a:rPr>
              <a:t>No Asymmetrical/DC offset in this example but very typical of rotating sources.  Large Sub-transient and relatively large and lengthy transient current.</a:t>
            </a:r>
          </a:p>
        </p:txBody>
      </p:sp>
    </p:spTree>
    <p:extLst>
      <p:ext uri="{BB962C8B-B14F-4D97-AF65-F5344CB8AC3E}">
        <p14:creationId xmlns:p14="http://schemas.microsoft.com/office/powerpoint/2010/main" val="4004931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Nonconventional DER sites</a:t>
            </a:r>
          </a:p>
        </p:txBody>
      </p:sp>
      <p:sp>
        <p:nvSpPr>
          <p:cNvPr id="3" name="Content Placeholder 2"/>
          <p:cNvSpPr>
            <a:spLocks noGrp="1"/>
          </p:cNvSpPr>
          <p:nvPr>
            <p:ph idx="1"/>
          </p:nvPr>
        </p:nvSpPr>
        <p:spPr/>
        <p:txBody>
          <a:bodyPr/>
          <a:lstStyle/>
          <a:p>
            <a:r>
              <a:rPr lang="en-US" dirty="0">
                <a:solidFill>
                  <a:schemeClr val="accent1">
                    <a:lumMod val="75000"/>
                  </a:schemeClr>
                </a:solidFill>
              </a:rPr>
              <a:t>Do not generate significant fault currents</a:t>
            </a:r>
          </a:p>
          <a:p>
            <a:r>
              <a:rPr lang="en-US" dirty="0">
                <a:solidFill>
                  <a:schemeClr val="accent1">
                    <a:lumMod val="75000"/>
                  </a:schemeClr>
                </a:solidFill>
              </a:rPr>
              <a:t>Do not generate zero and negative sequence currents during nonsymmetrical faults</a:t>
            </a:r>
          </a:p>
          <a:p>
            <a:r>
              <a:rPr lang="en-US" dirty="0">
                <a:solidFill>
                  <a:schemeClr val="accent1">
                    <a:lumMod val="75000"/>
                  </a:schemeClr>
                </a:solidFill>
              </a:rPr>
              <a:t>Can have zero sequence at PCC pending transformer type</a:t>
            </a:r>
          </a:p>
          <a:p>
            <a:r>
              <a:rPr lang="en-US" dirty="0">
                <a:solidFill>
                  <a:schemeClr val="accent1">
                    <a:lumMod val="75000"/>
                  </a:schemeClr>
                </a:solidFill>
              </a:rPr>
              <a:t>Not represented as voltage source behind an impedance</a:t>
            </a:r>
          </a:p>
        </p:txBody>
      </p:sp>
    </p:spTree>
    <p:extLst>
      <p:ext uri="{BB962C8B-B14F-4D97-AF65-F5344CB8AC3E}">
        <p14:creationId xmlns:p14="http://schemas.microsoft.com/office/powerpoint/2010/main" val="38544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types of Wind Generation</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269096" cy="5090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9183411-E45E-4CD8-9F67-6BF0BE7D0377}"/>
              </a:ext>
            </a:extLst>
          </p:cNvPr>
          <p:cNvSpPr txBox="1"/>
          <p:nvPr/>
        </p:nvSpPr>
        <p:spPr>
          <a:xfrm>
            <a:off x="685800" y="6504801"/>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6 – Four Types of Wind Generation.</a:t>
            </a:r>
          </a:p>
        </p:txBody>
      </p:sp>
    </p:spTree>
    <p:extLst>
      <p:ext uri="{BB962C8B-B14F-4D97-AF65-F5344CB8AC3E}">
        <p14:creationId xmlns:p14="http://schemas.microsoft.com/office/powerpoint/2010/main" val="300535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Wind Turbine:</a:t>
            </a:r>
            <a:r>
              <a:rPr lang="en-US" baseline="0" dirty="0"/>
              <a:t> AG Fault</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992"/>
          <a:stretch/>
        </p:blipFill>
        <p:spPr bwMode="auto">
          <a:xfrm>
            <a:off x="365125" y="1371600"/>
            <a:ext cx="6645275"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9C0EF79-7C80-4DF9-9517-B10DA1C5294F}"/>
              </a:ext>
            </a:extLst>
          </p:cNvPr>
          <p:cNvSpPr/>
          <p:nvPr/>
        </p:nvSpPr>
        <p:spPr>
          <a:xfrm>
            <a:off x="7076947" y="1524000"/>
            <a:ext cx="1676400" cy="3970318"/>
          </a:xfrm>
          <a:prstGeom prst="rect">
            <a:avLst/>
          </a:prstGeom>
        </p:spPr>
        <p:txBody>
          <a:bodyPr wrap="square">
            <a:spAutoFit/>
          </a:bodyPr>
          <a:lstStyle/>
          <a:p>
            <a:r>
              <a:rPr lang="en-US" sz="1400" dirty="0">
                <a:solidFill>
                  <a:schemeClr val="accent1">
                    <a:lumMod val="75000"/>
                  </a:schemeClr>
                </a:solidFill>
                <a:latin typeface="Times New Roman" panose="02020603050405020304" pitchFamily="18" charset="0"/>
                <a:cs typeface="Times New Roman" panose="02020603050405020304" pitchFamily="18" charset="0"/>
              </a:rPr>
              <a:t>Type 1 wind turbine seems to follow a typical rotating generation’s response to a fault, with some Asymmetrical/DC offset shown.  Refresher:  Magnitude of the DC offset is dependent on where in the cycle that the fault inception takes place.  The decay rate is associated with the X/R ratio of the circuit.</a:t>
            </a:r>
          </a:p>
        </p:txBody>
      </p:sp>
    </p:spTree>
    <p:extLst>
      <p:ext uri="{BB962C8B-B14F-4D97-AF65-F5344CB8AC3E}">
        <p14:creationId xmlns:p14="http://schemas.microsoft.com/office/powerpoint/2010/main" val="93886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3 Doubly Fed Induction Generator</a:t>
            </a:r>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272"/>
          <a:stretch/>
        </p:blipFill>
        <p:spPr bwMode="auto">
          <a:xfrm>
            <a:off x="365125" y="1376372"/>
            <a:ext cx="7238999" cy="4795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8CBFDEE-6DDF-42ED-9D7D-5BD4FBE57FE3}"/>
              </a:ext>
            </a:extLst>
          </p:cNvPr>
          <p:cNvSpPr txBox="1"/>
          <p:nvPr/>
        </p:nvSpPr>
        <p:spPr>
          <a:xfrm>
            <a:off x="685800" y="6200001"/>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7 – Type 3 – Doubly Fed Induction Generator.</a:t>
            </a:r>
          </a:p>
        </p:txBody>
      </p:sp>
      <p:sp>
        <p:nvSpPr>
          <p:cNvPr id="3" name="Rectangle 2">
            <a:extLst>
              <a:ext uri="{FF2B5EF4-FFF2-40B4-BE49-F238E27FC236}">
                <a16:creationId xmlns:a16="http://schemas.microsoft.com/office/drawing/2014/main" id="{8955F414-A2D3-4578-AEB1-1A3CB0983249}"/>
              </a:ext>
            </a:extLst>
          </p:cNvPr>
          <p:cNvSpPr/>
          <p:nvPr/>
        </p:nvSpPr>
        <p:spPr>
          <a:xfrm>
            <a:off x="7604124" y="1447800"/>
            <a:ext cx="1399833" cy="3754874"/>
          </a:xfrm>
          <a:prstGeom prst="rect">
            <a:avLst/>
          </a:prstGeom>
        </p:spPr>
        <p:txBody>
          <a:bodyPr wrap="square">
            <a:spAutoFit/>
          </a:bodyPr>
          <a:lstStyle/>
          <a:p>
            <a:r>
              <a:rPr lang="en-US" sz="1400" dirty="0">
                <a:solidFill>
                  <a:schemeClr val="accent1">
                    <a:lumMod val="75000"/>
                  </a:schemeClr>
                </a:solidFill>
                <a:latin typeface="Times New Roman" panose="02020603050405020304" pitchFamily="18" charset="0"/>
                <a:cs typeface="Times New Roman" panose="02020603050405020304" pitchFamily="18" charset="0"/>
              </a:rPr>
              <a:t>NOTE:</a:t>
            </a:r>
          </a:p>
          <a:p>
            <a:r>
              <a:rPr lang="en-US" sz="1400" dirty="0">
                <a:solidFill>
                  <a:schemeClr val="accent1">
                    <a:lumMod val="75000"/>
                  </a:schemeClr>
                </a:solidFill>
                <a:latin typeface="Times New Roman" panose="02020603050405020304" pitchFamily="18" charset="0"/>
                <a:cs typeface="Times New Roman" panose="02020603050405020304" pitchFamily="18" charset="0"/>
              </a:rPr>
              <a:t>These units have features that allow them to run at variable speeds slightly above or below their natural synchronous speed and allows the import &amp; export of reactive power to the grid, to support voltage disturbances.</a:t>
            </a:r>
          </a:p>
        </p:txBody>
      </p:sp>
    </p:spTree>
    <p:extLst>
      <p:ext uri="{BB962C8B-B14F-4D97-AF65-F5344CB8AC3E}">
        <p14:creationId xmlns:p14="http://schemas.microsoft.com/office/powerpoint/2010/main" val="4241878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4 Wind</a:t>
            </a:r>
            <a:r>
              <a:rPr lang="en-US" baseline="0" dirty="0"/>
              <a:t> Turbine: AG Fault</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242"/>
          <a:stretch/>
        </p:blipFill>
        <p:spPr bwMode="auto">
          <a:xfrm>
            <a:off x="381000" y="1408520"/>
            <a:ext cx="6627813" cy="5120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EABE9966-7728-4DC0-AA92-8A66AA62D6BB}"/>
              </a:ext>
            </a:extLst>
          </p:cNvPr>
          <p:cNvSpPr/>
          <p:nvPr/>
        </p:nvSpPr>
        <p:spPr>
          <a:xfrm>
            <a:off x="7239000" y="1417148"/>
            <a:ext cx="1711882" cy="2862322"/>
          </a:xfrm>
          <a:prstGeom prst="rect">
            <a:avLst/>
          </a:prstGeom>
        </p:spPr>
        <p:txBody>
          <a:bodyPr wrap="square">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Look at the reduced voltage on A phase during the fault.  Now look at the current during and after the fault.  Less than 2.0 per unit for 1-2 cycles.</a:t>
            </a:r>
          </a:p>
        </p:txBody>
      </p:sp>
    </p:spTree>
    <p:extLst>
      <p:ext uri="{BB962C8B-B14F-4D97-AF65-F5344CB8AC3E}">
        <p14:creationId xmlns:p14="http://schemas.microsoft.com/office/powerpoint/2010/main" val="1523764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4 Wind Turbine:</a:t>
            </a:r>
            <a:r>
              <a:rPr lang="en-US" baseline="0" dirty="0"/>
              <a:t> BC Fault</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730"/>
          <a:stretch/>
        </p:blipFill>
        <p:spPr bwMode="auto">
          <a:xfrm>
            <a:off x="365126" y="1371600"/>
            <a:ext cx="7067550" cy="527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CBCAEEF1-4D86-416D-A653-E7F05388991B}"/>
              </a:ext>
            </a:extLst>
          </p:cNvPr>
          <p:cNvSpPr/>
          <p:nvPr/>
        </p:nvSpPr>
        <p:spPr>
          <a:xfrm>
            <a:off x="7432676" y="3072068"/>
            <a:ext cx="1752600" cy="646331"/>
          </a:xfrm>
          <a:prstGeom prst="rect">
            <a:avLst/>
          </a:prstGeom>
        </p:spPr>
        <p:txBody>
          <a:bodyPr wrap="square">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Similar results for BC fault.</a:t>
            </a:r>
          </a:p>
        </p:txBody>
      </p:sp>
    </p:spTree>
    <p:extLst>
      <p:ext uri="{BB962C8B-B14F-4D97-AF65-F5344CB8AC3E}">
        <p14:creationId xmlns:p14="http://schemas.microsoft.com/office/powerpoint/2010/main" val="3939246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Conditions Where Ferroresonance Can Occur</a:t>
            </a:r>
          </a:p>
        </p:txBody>
      </p:sp>
      <p:sp>
        <p:nvSpPr>
          <p:cNvPr id="3" name="Content Placeholder 2"/>
          <p:cNvSpPr>
            <a:spLocks noGrp="1"/>
          </p:cNvSpPr>
          <p:nvPr>
            <p:ph idx="1"/>
          </p:nvPr>
        </p:nvSpPr>
        <p:spPr>
          <a:xfrm>
            <a:off x="365125" y="1646238"/>
            <a:ext cx="6035675" cy="4386262"/>
          </a:xfrm>
        </p:spPr>
        <p:txBody>
          <a:bodyPr/>
          <a:lstStyle/>
          <a:p>
            <a:r>
              <a:rPr lang="en-US" dirty="0">
                <a:solidFill>
                  <a:schemeClr val="accent1">
                    <a:lumMod val="75000"/>
                  </a:schemeClr>
                </a:solidFill>
              </a:rPr>
              <a:t>Generator must be separated from utility source (islanded).</a:t>
            </a:r>
          </a:p>
          <a:p>
            <a:r>
              <a:rPr lang="en-US" dirty="0">
                <a:solidFill>
                  <a:schemeClr val="accent1">
                    <a:lumMod val="75000"/>
                  </a:schemeClr>
                </a:solidFill>
              </a:rPr>
              <a:t>Real power load in island must be less than three times generator rating.</a:t>
            </a:r>
          </a:p>
          <a:p>
            <a:r>
              <a:rPr lang="en-US" dirty="0">
                <a:solidFill>
                  <a:schemeClr val="accent1">
                    <a:lumMod val="75000"/>
                  </a:schemeClr>
                </a:solidFill>
              </a:rPr>
              <a:t>System capacitance must be greater than 25% and less than 500% of generator rating.</a:t>
            </a:r>
          </a:p>
          <a:p>
            <a:r>
              <a:rPr lang="en-US" dirty="0">
                <a:solidFill>
                  <a:schemeClr val="accent1">
                    <a:lumMod val="75000"/>
                  </a:schemeClr>
                </a:solidFill>
              </a:rPr>
              <a:t>At least one transformer must be connected to island.</a:t>
            </a:r>
          </a:p>
        </p:txBody>
      </p:sp>
      <p:sp>
        <p:nvSpPr>
          <p:cNvPr id="6" name="Cylinder 5">
            <a:extLst>
              <a:ext uri="{FF2B5EF4-FFF2-40B4-BE49-F238E27FC236}">
                <a16:creationId xmlns:a16="http://schemas.microsoft.com/office/drawing/2014/main" id="{701EAECD-9FB6-45BF-843C-AA735A1ECF12}"/>
              </a:ext>
            </a:extLst>
          </p:cNvPr>
          <p:cNvSpPr/>
          <p:nvPr/>
        </p:nvSpPr>
        <p:spPr>
          <a:xfrm>
            <a:off x="6248400" y="1371600"/>
            <a:ext cx="2743200" cy="4724400"/>
          </a:xfrm>
          <a:prstGeom prst="can">
            <a:avLst/>
          </a:prstGeom>
          <a:gradFill>
            <a:gsLst>
              <a:gs pos="6000">
                <a:schemeClr val="accent1">
                  <a:tint val="100000"/>
                  <a:shade val="100000"/>
                  <a:satMod val="130000"/>
                </a:schemeClr>
              </a:gs>
              <a:gs pos="6000">
                <a:schemeClr val="accent1">
                  <a:tint val="50000"/>
                  <a:shade val="100000"/>
                  <a:satMod val="350000"/>
                  <a:alpha val="13000"/>
                </a:schemeClr>
              </a:gs>
            </a:gsLst>
          </a:gra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Ferroresonance can cause over-voltages in order of 3.0 pu.  Over-voltages are caused by discharging and charging of system capacitance thru nonlinear magnetizing reactances of transformers as they pass into and out of saturated condition.  Seems to be more common at higher voltages.</a:t>
            </a:r>
            <a:endParaRPr lang="en-US" dirty="0">
              <a:solidFill>
                <a:schemeClr val="accent1">
                  <a:lumMod val="75000"/>
                </a:schemeClr>
              </a:solidFill>
            </a:endParaRPr>
          </a:p>
        </p:txBody>
      </p:sp>
    </p:spTree>
    <p:extLst>
      <p:ext uri="{BB962C8B-B14F-4D97-AF65-F5344CB8AC3E}">
        <p14:creationId xmlns:p14="http://schemas.microsoft.com/office/powerpoint/2010/main" val="27131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kW Inverter Faulted at Terminals (NREL)</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810"/>
          <a:stretch/>
        </p:blipFill>
        <p:spPr bwMode="auto">
          <a:xfrm>
            <a:off x="365125" y="1371600"/>
            <a:ext cx="8590071"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89EB94D3-B889-41C8-8D48-D4C150FE8FF4}"/>
              </a:ext>
            </a:extLst>
          </p:cNvPr>
          <p:cNvSpPr/>
          <p:nvPr/>
        </p:nvSpPr>
        <p:spPr>
          <a:xfrm>
            <a:off x="365125" y="5187478"/>
            <a:ext cx="7254875" cy="1323439"/>
          </a:xfrm>
          <a:prstGeom prst="rect">
            <a:avLst/>
          </a:prstGeom>
        </p:spPr>
        <p:txBody>
          <a:bodyPr wrap="square">
            <a:spAutoFit/>
          </a:bodyPr>
          <a:lstStyle/>
          <a:p>
            <a:r>
              <a:rPr lang="en-US" sz="1600" dirty="0">
                <a:solidFill>
                  <a:schemeClr val="accent1">
                    <a:lumMod val="75000"/>
                  </a:schemeClr>
                </a:solidFill>
                <a:latin typeface="Times New Roman" panose="02020603050405020304" pitchFamily="18" charset="0"/>
                <a:cs typeface="Times New Roman" panose="02020603050405020304" pitchFamily="18" charset="0"/>
              </a:rPr>
              <a:t>NOTE: 5x pre-fault current but duration only 1.6 ms (1/10 of a cycle).  Utilities can’t set a time delayed overcurrent (51) that will pick this up.  Instantaneous OC’s (50) can be used but are often tripped from inrush.  Some 2</a:t>
            </a:r>
            <a:r>
              <a:rPr lang="en-US" sz="1600" baseline="30000" dirty="0">
                <a:solidFill>
                  <a:schemeClr val="accent1">
                    <a:lumMod val="75000"/>
                  </a:schemeClr>
                </a:solidFill>
                <a:latin typeface="Times New Roman" panose="02020603050405020304" pitchFamily="18" charset="0"/>
                <a:cs typeface="Times New Roman" panose="02020603050405020304" pitchFamily="18" charset="0"/>
              </a:rPr>
              <a:t>nd</a:t>
            </a:r>
            <a:r>
              <a:rPr lang="en-US" sz="1600" dirty="0">
                <a:solidFill>
                  <a:schemeClr val="accent1">
                    <a:lumMod val="75000"/>
                  </a:schemeClr>
                </a:solidFill>
                <a:latin typeface="Times New Roman" panose="02020603050405020304" pitchFamily="18" charset="0"/>
                <a:cs typeface="Times New Roman" panose="02020603050405020304" pitchFamily="18" charset="0"/>
              </a:rPr>
              <a:t> harmonic blocking techniques can be used to supervise inrush conditions for 50 elements but are not common practice for utilities.</a:t>
            </a:r>
          </a:p>
        </p:txBody>
      </p:sp>
    </p:spTree>
    <p:extLst>
      <p:ext uri="{BB962C8B-B14F-4D97-AF65-F5344CB8AC3E}">
        <p14:creationId xmlns:p14="http://schemas.microsoft.com/office/powerpoint/2010/main" val="1717966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Inverter Driven DER Fault</a:t>
            </a: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a:stretch>
            <a:fillRect/>
          </a:stretch>
        </p:blipFill>
        <p:spPr>
          <a:xfrm>
            <a:off x="533400" y="1066800"/>
            <a:ext cx="8381999"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80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Digester?</a:t>
            </a:r>
          </a:p>
        </p:txBody>
      </p:sp>
      <p:pic>
        <p:nvPicPr>
          <p:cNvPr id="819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11"/>
          <a:stretch/>
        </p:blipFill>
        <p:spPr bwMode="auto">
          <a:xfrm>
            <a:off x="2209800" y="2301274"/>
            <a:ext cx="4699496" cy="3076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82DA57A-9F71-4020-845A-3D83F06EE859}"/>
              </a:ext>
            </a:extLst>
          </p:cNvPr>
          <p:cNvSpPr/>
          <p:nvPr/>
        </p:nvSpPr>
        <p:spPr>
          <a:xfrm>
            <a:off x="2236573" y="5486400"/>
            <a:ext cx="4572000" cy="923330"/>
          </a:xfrm>
          <a:prstGeom prst="rect">
            <a:avLst/>
          </a:prstGeom>
        </p:spPr>
        <p:txBody>
          <a:bodyPr>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What is a digester?  A facility that produces power from converting organic waste into a biogas to fuel an engine driven generator.</a:t>
            </a:r>
          </a:p>
        </p:txBody>
      </p:sp>
    </p:spTree>
    <p:extLst>
      <p:ext uri="{BB962C8B-B14F-4D97-AF65-F5344CB8AC3E}">
        <p14:creationId xmlns:p14="http://schemas.microsoft.com/office/powerpoint/2010/main" val="226574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C62.92 update from Reigh Walling At IEEE 1547 working group meeting</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447800"/>
            <a:ext cx="6594841"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ylinder 4">
            <a:extLst>
              <a:ext uri="{FF2B5EF4-FFF2-40B4-BE49-F238E27FC236}">
                <a16:creationId xmlns:a16="http://schemas.microsoft.com/office/drawing/2014/main" id="{ECF4C445-9F6B-4849-B9F4-DD34A5528B74}"/>
              </a:ext>
            </a:extLst>
          </p:cNvPr>
          <p:cNvSpPr/>
          <p:nvPr/>
        </p:nvSpPr>
        <p:spPr>
          <a:xfrm>
            <a:off x="7112366" y="1676400"/>
            <a:ext cx="1955434" cy="3733800"/>
          </a:xfrm>
          <a:prstGeom prst="can">
            <a:avLst/>
          </a:prstGeom>
          <a:gradFill>
            <a:gsLst>
              <a:gs pos="6000">
                <a:schemeClr val="accent1">
                  <a:tint val="100000"/>
                  <a:shade val="100000"/>
                  <a:satMod val="130000"/>
                </a:schemeClr>
              </a:gs>
              <a:gs pos="6000">
                <a:schemeClr val="accent1">
                  <a:tint val="50000"/>
                  <a:shade val="100000"/>
                  <a:satMod val="350000"/>
                  <a:alpha val="13000"/>
                </a:schemeClr>
              </a:gs>
            </a:gsLst>
          </a:gra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1">
                    <a:lumMod val="75000"/>
                  </a:schemeClr>
                </a:solidFill>
                <a:latin typeface="Times New Roman" panose="02020603050405020304" pitchFamily="18" charset="0"/>
                <a:cs typeface="Times New Roman" panose="02020603050405020304" pitchFamily="18" charset="0"/>
              </a:rPr>
              <a:t>“EFFECTIVE GROUNDING” has been redefined and can still be achieved via conditions described here.  For an unintentional islanding condition, there would appear to be “effective grounding” for the segment of circuit involved in the condition.</a:t>
            </a:r>
          </a:p>
          <a:p>
            <a:pPr algn="ctr"/>
            <a:endParaRPr lang="en-US" sz="1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766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 on Circuit Adjacent DER</a:t>
            </a:r>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350"/>
          <a:stretch/>
        </p:blipFill>
        <p:spPr bwMode="auto">
          <a:xfrm>
            <a:off x="438151" y="1371600"/>
            <a:ext cx="8401049"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D9D54E6-1546-4B88-89A3-A5EE46F181E0}"/>
              </a:ext>
            </a:extLst>
          </p:cNvPr>
          <p:cNvSpPr txBox="1"/>
          <p:nvPr/>
        </p:nvSpPr>
        <p:spPr>
          <a:xfrm>
            <a:off x="685800" y="6172200"/>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8 – Fault on Circuit Adjacent to DER.</a:t>
            </a:r>
          </a:p>
        </p:txBody>
      </p:sp>
      <p:sp>
        <p:nvSpPr>
          <p:cNvPr id="3" name="Rectangle 2">
            <a:extLst>
              <a:ext uri="{FF2B5EF4-FFF2-40B4-BE49-F238E27FC236}">
                <a16:creationId xmlns:a16="http://schemas.microsoft.com/office/drawing/2014/main" id="{126BA503-06CD-44A1-B7B2-F07D0A686571}"/>
              </a:ext>
            </a:extLst>
          </p:cNvPr>
          <p:cNvSpPr/>
          <p:nvPr/>
        </p:nvSpPr>
        <p:spPr>
          <a:xfrm>
            <a:off x="533400" y="5144869"/>
            <a:ext cx="5105400" cy="646331"/>
          </a:xfrm>
          <a:prstGeom prst="rect">
            <a:avLst/>
          </a:prstGeom>
        </p:spPr>
        <p:txBody>
          <a:bodyPr wrap="square">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NOTE: See how the fault magnitude can increase on the adjacent circuit with the addition of the new DER.  Also note that the 200A recloser typically trips on its fast curve at 400A, which would result in blinking the customers on CB 2.</a:t>
            </a:r>
          </a:p>
        </p:txBody>
      </p:sp>
    </p:spTree>
    <p:extLst>
      <p:ext uri="{BB962C8B-B14F-4D97-AF65-F5344CB8AC3E}">
        <p14:creationId xmlns:p14="http://schemas.microsoft.com/office/powerpoint/2010/main" val="2460904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Fuse Saving</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408"/>
          <a:stretch/>
        </p:blipFill>
        <p:spPr bwMode="auto">
          <a:xfrm>
            <a:off x="394553" y="1600201"/>
            <a:ext cx="8444647"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286000" y="2743200"/>
            <a:ext cx="1219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248400" y="2286000"/>
            <a:ext cx="8382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943600" y="2971800"/>
            <a:ext cx="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9387FE-322E-406D-B5EA-8A49B2A32DB6}"/>
              </a:ext>
            </a:extLst>
          </p:cNvPr>
          <p:cNvSpPr txBox="1"/>
          <p:nvPr/>
        </p:nvSpPr>
        <p:spPr>
          <a:xfrm>
            <a:off x="914400" y="5195502"/>
            <a:ext cx="6723534" cy="276999"/>
          </a:xfrm>
          <a:prstGeom prst="rect">
            <a:avLst/>
          </a:prstGeom>
          <a:ln>
            <a:noFill/>
          </a:ln>
        </p:spPr>
        <p:txBody>
          <a:bodyPr wrap="square" rtlCol="0">
            <a:spAutoFit/>
          </a:bodyPr>
          <a:lstStyle/>
          <a:p>
            <a:pPr algn="ctr"/>
            <a:r>
              <a:rPr lang="en-US" sz="1200" dirty="0">
                <a:solidFill>
                  <a:schemeClr val="accent1">
                    <a:lumMod val="75000"/>
                  </a:schemeClr>
                </a:solidFill>
              </a:rPr>
              <a:t>Figure 9 – Effect of DER on Fuse Saving.</a:t>
            </a:r>
          </a:p>
        </p:txBody>
      </p:sp>
      <p:sp>
        <p:nvSpPr>
          <p:cNvPr id="11" name="TextBox 10">
            <a:extLst>
              <a:ext uri="{FF2B5EF4-FFF2-40B4-BE49-F238E27FC236}">
                <a16:creationId xmlns:a16="http://schemas.microsoft.com/office/drawing/2014/main" id="{0D9D8A09-336B-4B58-9556-E04828E39E5E}"/>
              </a:ext>
            </a:extLst>
          </p:cNvPr>
          <p:cNvSpPr txBox="1"/>
          <p:nvPr/>
        </p:nvSpPr>
        <p:spPr>
          <a:xfrm>
            <a:off x="228600" y="5943600"/>
            <a:ext cx="7620000" cy="646331"/>
          </a:xfrm>
          <a:prstGeom prst="rect">
            <a:avLst/>
          </a:prstGeom>
          <a:ln>
            <a:noFill/>
          </a:ln>
        </p:spPr>
        <p:txBody>
          <a:bodyPr wrap="square" rtlCol="0">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NOTE: If the 150E fuse passes more fault current than the upstream 280A recloser, “fuse savings” coordination attempts may fail.  “Fuse Saving” is an attempt to allow the fast curves of the upstream recloser to clear a temporary fault (lightning, tree limb falling, squirrel, etc.) without clearing the fuse which requires a “truck roll” to replace the fuse.</a:t>
            </a:r>
          </a:p>
        </p:txBody>
      </p:sp>
    </p:spTree>
    <p:extLst>
      <p:ext uri="{BB962C8B-B14F-4D97-AF65-F5344CB8AC3E}">
        <p14:creationId xmlns:p14="http://schemas.microsoft.com/office/powerpoint/2010/main" val="220017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Coordination Software </a:t>
            </a:r>
            <a:br>
              <a:rPr lang="en-US" dirty="0"/>
            </a:br>
            <a:r>
              <a:rPr lang="en-US" dirty="0"/>
              <a:t>Showing a Fuse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382000" cy="4609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2B14CA71-ACCE-4CA2-A43F-A1DA2E82837C}"/>
              </a:ext>
            </a:extLst>
          </p:cNvPr>
          <p:cNvSpPr/>
          <p:nvPr/>
        </p:nvSpPr>
        <p:spPr>
          <a:xfrm>
            <a:off x="533400" y="4927937"/>
            <a:ext cx="4953000" cy="1015663"/>
          </a:xfrm>
          <a:prstGeom prst="rect">
            <a:avLst/>
          </a:prstGeom>
          <a:solidFill>
            <a:schemeClr val="bg1">
              <a:alpha val="68000"/>
            </a:schemeClr>
          </a:solidFill>
        </p:spPr>
        <p:txBody>
          <a:bodyPr wrap="square">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Here, coordination software is showing a fuse that is coordinated between the fast curve of a hydraulic recloser and the slow curve.  This allows for fuse savings for temporary faults.  Thus not blowing the fuse and requiring a truck to roll to restore service.  A DER, strategically placed, will misalign this comparison and actually blow the fuse faster than anticipated.</a:t>
            </a:r>
          </a:p>
        </p:txBody>
      </p:sp>
    </p:spTree>
    <p:extLst>
      <p:ext uri="{BB962C8B-B14F-4D97-AF65-F5344CB8AC3E}">
        <p14:creationId xmlns:p14="http://schemas.microsoft.com/office/powerpoint/2010/main" val="3002637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74638" y="414338"/>
            <a:ext cx="8594725" cy="400050"/>
          </a:xfrm>
        </p:spPr>
        <p:txBody>
          <a:bodyPr/>
          <a:lstStyle/>
          <a:p>
            <a:r>
              <a:rPr lang="en-US" altLang="en-US" dirty="0"/>
              <a:t>Proposed Requirements:</a:t>
            </a:r>
            <a:br>
              <a:rPr lang="en-US" altLang="en-US" dirty="0"/>
            </a:br>
            <a:r>
              <a:rPr lang="en-US" altLang="en-US" dirty="0"/>
              <a:t>Voltage Ride-Through – Category 1</a:t>
            </a:r>
          </a:p>
        </p:txBody>
      </p:sp>
      <p:sp>
        <p:nvSpPr>
          <p:cNvPr id="56325" name="Slide Number Placeholder 4"/>
          <p:cNvSpPr>
            <a:spLocks noGrp="1"/>
          </p:cNvSpPr>
          <p:nvPr>
            <p:ph type="sldNum" sz="quarter" idx="4294967295"/>
          </p:nvPr>
        </p:nvSpPr>
        <p:spPr bwMode="auto">
          <a:xfrm>
            <a:off x="8488363" y="6254750"/>
            <a:ext cx="6556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A262E2-6EB7-4769-9755-75DB7DB68400}" type="slidenum">
              <a:rPr lang="en-US" altLang="en-US" sz="1200" smtClean="0">
                <a:solidFill>
                  <a:srgbClr val="898989"/>
                </a:solidFill>
              </a:rPr>
              <a:pPr>
                <a:spcBef>
                  <a:spcPct val="0"/>
                </a:spcBef>
                <a:buFontTx/>
                <a:buNone/>
              </a:pPr>
              <a:t>44</a:t>
            </a:fld>
            <a:endParaRPr lang="en-US" altLang="en-US" sz="1200" dirty="0">
              <a:solidFill>
                <a:srgbClr val="898989"/>
              </a:solidFill>
            </a:endParaRPr>
          </a:p>
        </p:txBody>
      </p:sp>
      <p:pic>
        <p:nvPicPr>
          <p:cNvPr id="56326"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7188" y="1981200"/>
            <a:ext cx="557212" cy="593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388" y="1371600"/>
            <a:ext cx="7451725" cy="4860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72D6E2-F00F-491D-A118-76B67F4029D5}"/>
              </a:ext>
            </a:extLst>
          </p:cNvPr>
          <p:cNvSpPr/>
          <p:nvPr/>
        </p:nvSpPr>
        <p:spPr>
          <a:xfrm>
            <a:off x="763588" y="6019800"/>
            <a:ext cx="2817812" cy="738664"/>
          </a:xfrm>
          <a:prstGeom prst="rect">
            <a:avLst/>
          </a:prstGeom>
        </p:spPr>
        <p:txBody>
          <a:bodyPr wrap="square">
            <a:spAutoFit/>
          </a:bodyPr>
          <a:lstStyle/>
          <a:p>
            <a:r>
              <a:rPr lang="en-US" sz="1400" dirty="0">
                <a:solidFill>
                  <a:schemeClr val="accent1">
                    <a:lumMod val="75000"/>
                  </a:schemeClr>
                </a:solidFill>
                <a:latin typeface="Times New Roman" panose="02020603050405020304" pitchFamily="18" charset="0"/>
                <a:cs typeface="Times New Roman" panose="02020603050405020304" pitchFamily="18" charset="0"/>
              </a:rPr>
              <a:t>Category I offers the fastest response times for protection needs with the least ride-through support.</a:t>
            </a:r>
          </a:p>
        </p:txBody>
      </p:sp>
    </p:spTree>
    <p:extLst>
      <p:ext uri="{BB962C8B-B14F-4D97-AF65-F5344CB8AC3E}">
        <p14:creationId xmlns:p14="http://schemas.microsoft.com/office/powerpoint/2010/main" val="3104515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III</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132" y="1371600"/>
            <a:ext cx="6985268" cy="4861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1415473D-EC14-4DD3-8AD3-AEC85DEB8D3B}"/>
              </a:ext>
            </a:extLst>
          </p:cNvPr>
          <p:cNvSpPr/>
          <p:nvPr/>
        </p:nvSpPr>
        <p:spPr>
          <a:xfrm>
            <a:off x="7543800" y="1600200"/>
            <a:ext cx="1524000" cy="2862322"/>
          </a:xfrm>
          <a:prstGeom prst="rect">
            <a:avLst/>
          </a:prstGeom>
        </p:spPr>
        <p:txBody>
          <a:bodyPr wrap="square">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Category III offers the most ride-through support with a significant increase in protective response times.</a:t>
            </a:r>
          </a:p>
        </p:txBody>
      </p:sp>
    </p:spTree>
    <p:extLst>
      <p:ext uri="{BB962C8B-B14F-4D97-AF65-F5344CB8AC3E}">
        <p14:creationId xmlns:p14="http://schemas.microsoft.com/office/powerpoint/2010/main" val="1349130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Unintentional Islanding</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0"/>
          <a:stretch/>
        </p:blipFill>
        <p:spPr bwMode="auto">
          <a:xfrm>
            <a:off x="457200" y="1676399"/>
            <a:ext cx="8229600" cy="344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99615" y="1676399"/>
            <a:ext cx="148585" cy="1447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573907" y="2063663"/>
            <a:ext cx="3657600" cy="2438400"/>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057400" y="1981200"/>
            <a:ext cx="6400800" cy="320040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62000" y="1676399"/>
            <a:ext cx="7543800" cy="344627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E9CE4BA-C6DD-43D1-A737-1BCA12AE2059}"/>
              </a:ext>
            </a:extLst>
          </p:cNvPr>
          <p:cNvSpPr txBox="1"/>
          <p:nvPr/>
        </p:nvSpPr>
        <p:spPr>
          <a:xfrm>
            <a:off x="228600" y="6096000"/>
            <a:ext cx="7543800" cy="461665"/>
          </a:xfrm>
          <a:prstGeom prst="rect">
            <a:avLst/>
          </a:prstGeom>
          <a:ln>
            <a:noFill/>
          </a:ln>
        </p:spPr>
        <p:txBody>
          <a:bodyPr wrap="square" rtlCol="0">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Unintentional islanding: </a:t>
            </a:r>
            <a:r>
              <a:rPr lang="en-US" sz="1200" b="1" dirty="0">
                <a:solidFill>
                  <a:schemeClr val="accent1">
                    <a:lumMod val="75000"/>
                  </a:schemeClr>
                </a:solidFill>
                <a:latin typeface="Times New Roman" panose="02020603050405020304" pitchFamily="18" charset="0"/>
                <a:cs typeface="Times New Roman" panose="02020603050405020304" pitchFamily="18" charset="0"/>
              </a:rPr>
              <a:t>Where could they occur on this slide?  How does the industry attempt to prevent and/or mitigate these islands?</a:t>
            </a:r>
            <a:r>
              <a:rPr lang="en-US" sz="1200" dirty="0">
                <a:solidFill>
                  <a:schemeClr val="accent1">
                    <a:lumMod val="75000"/>
                  </a:schemeClr>
                </a:solidFill>
                <a:latin typeface="Times New Roman" panose="02020603050405020304" pitchFamily="18" charset="0"/>
                <a:cs typeface="Times New Roman" panose="02020603050405020304" pitchFamily="18" charset="0"/>
              </a:rPr>
              <a:t> Generation to load ratios, DTT, active islanding detection, etc.</a:t>
            </a:r>
          </a:p>
        </p:txBody>
      </p:sp>
    </p:spTree>
    <p:extLst>
      <p:ext uri="{BB962C8B-B14F-4D97-AF65-F5344CB8AC3E}">
        <p14:creationId xmlns:p14="http://schemas.microsoft.com/office/powerpoint/2010/main" val="20746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Harmonics Before-After DER</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1" y="1460737"/>
            <a:ext cx="8539279" cy="4559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6420566-88E5-42F3-A3C7-3A3A85EE16F4}"/>
              </a:ext>
            </a:extLst>
          </p:cNvPr>
          <p:cNvSpPr txBox="1"/>
          <p:nvPr/>
        </p:nvSpPr>
        <p:spPr>
          <a:xfrm>
            <a:off x="4191000" y="914400"/>
            <a:ext cx="3962400" cy="369332"/>
          </a:xfrm>
          <a:prstGeom prst="rect">
            <a:avLst/>
          </a:prstGeom>
          <a:ln>
            <a:noFill/>
          </a:ln>
        </p:spPr>
        <p:txBody>
          <a:bodyPr wrap="square" rtlCol="0">
            <a:spAutoFit/>
          </a:bodyPr>
          <a:lstStyle/>
          <a:p>
            <a:r>
              <a:rPr lang="en-US" dirty="0">
                <a:solidFill>
                  <a:schemeClr val="accent1">
                    <a:lumMod val="75000"/>
                  </a:schemeClr>
                </a:solidFill>
              </a:rPr>
              <a:t>Harmonic Content Before - After</a:t>
            </a:r>
          </a:p>
        </p:txBody>
      </p:sp>
      <p:sp>
        <p:nvSpPr>
          <p:cNvPr id="5" name="Rectangle 4">
            <a:extLst>
              <a:ext uri="{FF2B5EF4-FFF2-40B4-BE49-F238E27FC236}">
                <a16:creationId xmlns:a16="http://schemas.microsoft.com/office/drawing/2014/main" id="{83F37FBB-88C2-444D-8833-331BB16332A3}"/>
              </a:ext>
            </a:extLst>
          </p:cNvPr>
          <p:cNvSpPr/>
          <p:nvPr/>
        </p:nvSpPr>
        <p:spPr>
          <a:xfrm>
            <a:off x="3733800" y="1601529"/>
            <a:ext cx="4572000" cy="923330"/>
          </a:xfrm>
          <a:prstGeom prst="rect">
            <a:avLst/>
          </a:prstGeom>
        </p:spPr>
        <p:txBody>
          <a:bodyPr>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Sometimes the unexpected occurs.  The DER may increase harmonics, or in this case, help filter some of them out.</a:t>
            </a:r>
          </a:p>
        </p:txBody>
      </p:sp>
    </p:spTree>
    <p:extLst>
      <p:ext uri="{BB962C8B-B14F-4D97-AF65-F5344CB8AC3E}">
        <p14:creationId xmlns:p14="http://schemas.microsoft.com/office/powerpoint/2010/main" val="256641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Morning for 24 Solar Sites</a:t>
            </a:r>
            <a:br>
              <a:rPr lang="en-US" dirty="0"/>
            </a:br>
            <a:r>
              <a:rPr lang="en-US" dirty="0"/>
              <a:t>(Various Sizes)</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763000" cy="4697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0E07F67-F81E-4AB3-8946-3FF8B1435F60}"/>
              </a:ext>
            </a:extLst>
          </p:cNvPr>
          <p:cNvSpPr txBox="1"/>
          <p:nvPr/>
        </p:nvSpPr>
        <p:spPr>
          <a:xfrm>
            <a:off x="228600" y="6096000"/>
            <a:ext cx="7543800" cy="830997"/>
          </a:xfrm>
          <a:prstGeom prst="rect">
            <a:avLst/>
          </a:prstGeom>
          <a:ln>
            <a:noFill/>
          </a:ln>
        </p:spPr>
        <p:txBody>
          <a:bodyPr wrap="square" rtlCol="0">
            <a:spAutoFit/>
          </a:bodyPr>
          <a:lstStyle/>
          <a:p>
            <a:r>
              <a:rPr lang="en-US" sz="1200" b="1" dirty="0">
                <a:solidFill>
                  <a:schemeClr val="accent1">
                    <a:lumMod val="75000"/>
                  </a:schemeClr>
                </a:solidFill>
                <a:latin typeface="Times New Roman" panose="02020603050405020304" pitchFamily="18" charset="0"/>
                <a:cs typeface="Times New Roman" panose="02020603050405020304" pitchFamily="18" charset="0"/>
              </a:rPr>
              <a:t>Why all the sags?  </a:t>
            </a:r>
            <a:r>
              <a:rPr lang="en-US" sz="1200" dirty="0">
                <a:solidFill>
                  <a:schemeClr val="accent1">
                    <a:lumMod val="75000"/>
                  </a:schemeClr>
                </a:solidFill>
                <a:latin typeface="Times New Roman" panose="02020603050405020304" pitchFamily="18" charset="0"/>
                <a:cs typeface="Times New Roman" panose="02020603050405020304" pitchFamily="18" charset="0"/>
              </a:rPr>
              <a:t>Clouds. </a:t>
            </a:r>
            <a:r>
              <a:rPr lang="en-US" sz="1200" b="1" dirty="0">
                <a:solidFill>
                  <a:schemeClr val="accent1">
                    <a:lumMod val="75000"/>
                  </a:schemeClr>
                </a:solidFill>
                <a:latin typeface="Times New Roman" panose="02020603050405020304" pitchFamily="18" charset="0"/>
                <a:cs typeface="Times New Roman" panose="02020603050405020304" pitchFamily="18" charset="0"/>
              </a:rPr>
              <a:t>Why the variations in ramp rates?  </a:t>
            </a:r>
            <a:r>
              <a:rPr lang="en-US" sz="1200" dirty="0">
                <a:solidFill>
                  <a:schemeClr val="accent1">
                    <a:lumMod val="75000"/>
                  </a:schemeClr>
                </a:solidFill>
                <a:latin typeface="Times New Roman" panose="02020603050405020304" pitchFamily="18" charset="0"/>
                <a:cs typeface="Times New Roman" panose="02020603050405020304" pitchFamily="18" charset="0"/>
              </a:rPr>
              <a:t>Fixed panels vs. rotating panels and some Solar sites grossly increase their DC capacity over their AC output capacity to increase output over the course of each day. Note the diversity of cloud cover impacts to the system as a whole, which minimizes adverse impacts of such fluctuations to the grid.</a:t>
            </a:r>
          </a:p>
        </p:txBody>
      </p:sp>
    </p:spTree>
    <p:extLst>
      <p:ext uri="{BB962C8B-B14F-4D97-AF65-F5344CB8AC3E}">
        <p14:creationId xmlns:p14="http://schemas.microsoft.com/office/powerpoint/2010/main" val="421800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of Diversity Reduction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04" y="1371600"/>
            <a:ext cx="8576496"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B3D45AD-E8CB-48C1-A38F-E83F3CE7851A}"/>
              </a:ext>
            </a:extLst>
          </p:cNvPr>
          <p:cNvSpPr txBox="1"/>
          <p:nvPr/>
        </p:nvSpPr>
        <p:spPr>
          <a:xfrm>
            <a:off x="609600" y="6096000"/>
            <a:ext cx="6705600" cy="461665"/>
          </a:xfrm>
          <a:prstGeom prst="rect">
            <a:avLst/>
          </a:prstGeom>
          <a:ln>
            <a:noFill/>
          </a:ln>
        </p:spPr>
        <p:txBody>
          <a:bodyPr wrap="square" rtlCol="0">
            <a:spAutoFit/>
          </a:bodyPr>
          <a:lstStyle/>
          <a:p>
            <a:r>
              <a:rPr lang="en-US" sz="1200" b="1" dirty="0">
                <a:solidFill>
                  <a:schemeClr val="accent1">
                    <a:lumMod val="75000"/>
                  </a:schemeClr>
                </a:solidFill>
                <a:latin typeface="Times New Roman" panose="02020603050405020304" pitchFamily="18" charset="0"/>
                <a:cs typeface="Times New Roman" panose="02020603050405020304" pitchFamily="18" charset="0"/>
              </a:rPr>
              <a:t>What is this loss of diversity reduction that affected all sites around 2:40 PM in the afternoon?  </a:t>
            </a:r>
            <a:r>
              <a:rPr lang="en-US" sz="1200" dirty="0">
                <a:solidFill>
                  <a:schemeClr val="accent1">
                    <a:lumMod val="75000"/>
                  </a:schemeClr>
                </a:solidFill>
                <a:latin typeface="Times New Roman" panose="02020603050405020304" pitchFamily="18" charset="0"/>
                <a:cs typeface="Times New Roman" panose="02020603050405020304" pitchFamily="18" charset="0"/>
              </a:rPr>
              <a:t>Solar Eclipse.</a:t>
            </a:r>
          </a:p>
        </p:txBody>
      </p:sp>
    </p:spTree>
    <p:extLst>
      <p:ext uri="{BB962C8B-B14F-4D97-AF65-F5344CB8AC3E}">
        <p14:creationId xmlns:p14="http://schemas.microsoft.com/office/powerpoint/2010/main" val="359320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Digester Representation</a:t>
            </a:r>
          </a:p>
        </p:txBody>
      </p:sp>
      <p:pic>
        <p:nvPicPr>
          <p:cNvPr id="205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20" t="1613"/>
          <a:stretch/>
        </p:blipFill>
        <p:spPr bwMode="auto">
          <a:xfrm>
            <a:off x="838200" y="1447800"/>
            <a:ext cx="74803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318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AC49EE-A42A-4214-9741-708D784F4BB4}"/>
              </a:ext>
            </a:extLst>
          </p:cNvPr>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3" name="Straight Connector 162"/>
          <p:cNvCxnSpPr/>
          <p:nvPr/>
        </p:nvCxnSpPr>
        <p:spPr>
          <a:xfrm flipH="1">
            <a:off x="693948" y="2480973"/>
            <a:ext cx="14859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93948" y="19475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570248" y="24809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02595" y="4621789"/>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a:endCxn id="96" idx="1"/>
          </p:cNvCxnSpPr>
          <p:nvPr/>
        </p:nvCxnSpPr>
        <p:spPr>
          <a:xfrm flipV="1">
            <a:off x="928063" y="4819217"/>
            <a:ext cx="1270837" cy="2313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 idx="3"/>
          </p:cNvCxnSpPr>
          <p:nvPr/>
        </p:nvCxnSpPr>
        <p:spPr>
          <a:xfrm>
            <a:off x="3657957" y="1154691"/>
            <a:ext cx="42169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23" idx="0"/>
          </p:cNvCxnSpPr>
          <p:nvPr/>
        </p:nvCxnSpPr>
        <p:spPr>
          <a:xfrm>
            <a:off x="4079654" y="1154691"/>
            <a:ext cx="58029" cy="2864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4" idx="3"/>
          </p:cNvCxnSpPr>
          <p:nvPr/>
        </p:nvCxnSpPr>
        <p:spPr>
          <a:xfrm flipV="1">
            <a:off x="3790694" y="4812291"/>
            <a:ext cx="2122954" cy="69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13648" y="4812291"/>
            <a:ext cx="0" cy="723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23" idx="2"/>
          </p:cNvCxnSpPr>
          <p:nvPr/>
        </p:nvCxnSpPr>
        <p:spPr>
          <a:xfrm flipV="1">
            <a:off x="4137681" y="4266401"/>
            <a:ext cx="0" cy="5524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1"/>
          </p:cNvCxnSpPr>
          <p:nvPr/>
        </p:nvCxnSpPr>
        <p:spPr>
          <a:xfrm flipH="1">
            <a:off x="6599448" y="6336291"/>
            <a:ext cx="685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6" idx="3"/>
            <a:endCxn id="94" idx="1"/>
          </p:cNvCxnSpPr>
          <p:nvPr/>
        </p:nvCxnSpPr>
        <p:spPr>
          <a:xfrm>
            <a:off x="2427498" y="4819218"/>
            <a:ext cx="1134596"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570248" y="4316991"/>
            <a:ext cx="0" cy="4953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87" idx="0"/>
          </p:cNvCxnSpPr>
          <p:nvPr/>
        </p:nvCxnSpPr>
        <p:spPr>
          <a:xfrm flipV="1">
            <a:off x="1570248" y="3021590"/>
            <a:ext cx="1143000" cy="102523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81" idx="1"/>
          </p:cNvCxnSpPr>
          <p:nvPr/>
        </p:nvCxnSpPr>
        <p:spPr>
          <a:xfrm>
            <a:off x="2713250" y="3021590"/>
            <a:ext cx="830407"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763561" y="3021589"/>
            <a:ext cx="345105" cy="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 idx="2"/>
          </p:cNvCxnSpPr>
          <p:nvPr/>
        </p:nvCxnSpPr>
        <p:spPr>
          <a:xfrm>
            <a:off x="3391255" y="1345190"/>
            <a:ext cx="0" cy="60662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84" idx="2"/>
          </p:cNvCxnSpPr>
          <p:nvPr/>
        </p:nvCxnSpPr>
        <p:spPr>
          <a:xfrm>
            <a:off x="3391255" y="2229525"/>
            <a:ext cx="0" cy="26342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85" idx="3"/>
          </p:cNvCxnSpPr>
          <p:nvPr/>
        </p:nvCxnSpPr>
        <p:spPr>
          <a:xfrm flipH="1">
            <a:off x="2427500" y="2488191"/>
            <a:ext cx="1253403" cy="95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93950" y="1154691"/>
            <a:ext cx="2405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82100" y="1158363"/>
            <a:ext cx="0" cy="5541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89" idx="2"/>
          </p:cNvCxnSpPr>
          <p:nvPr/>
        </p:nvCxnSpPr>
        <p:spPr>
          <a:xfrm flipH="1" flipV="1">
            <a:off x="1573712" y="3270107"/>
            <a:ext cx="453736" cy="36108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3543655" y="28977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6370848"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5799348" y="5543117"/>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579648" y="1708872"/>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a:off x="1455948" y="404682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1459412" y="3022456"/>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3562094" y="4695393"/>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2198898" y="4695392"/>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2865648"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5065057"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flipV="1">
            <a:off x="1951248" y="4819219"/>
            <a:ext cx="0" cy="18614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82" idx="1"/>
          </p:cNvCxnSpPr>
          <p:nvPr/>
        </p:nvCxnSpPr>
        <p:spPr>
          <a:xfrm flipH="1">
            <a:off x="5304048" y="6336291"/>
            <a:ext cx="1066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8" idx="1"/>
          </p:cNvCxnSpPr>
          <p:nvPr/>
        </p:nvCxnSpPr>
        <p:spPr>
          <a:xfrm flipH="1">
            <a:off x="3094250" y="6336291"/>
            <a:ext cx="197080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7" idx="1"/>
          </p:cNvCxnSpPr>
          <p:nvPr/>
        </p:nvCxnSpPr>
        <p:spPr>
          <a:xfrm flipH="1">
            <a:off x="1951248" y="6336291"/>
            <a:ext cx="914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83" idx="2"/>
          </p:cNvCxnSpPr>
          <p:nvPr/>
        </p:nvCxnSpPr>
        <p:spPr>
          <a:xfrm>
            <a:off x="5913648" y="5790769"/>
            <a:ext cx="0" cy="889911"/>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4023381" y="4018751"/>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89998" y="4996729"/>
            <a:ext cx="1031051" cy="307777"/>
          </a:xfrm>
          <a:prstGeom prst="rect">
            <a:avLst/>
          </a:prstGeom>
          <a:noFill/>
        </p:spPr>
        <p:txBody>
          <a:bodyPr wrap="none" rtlCol="0">
            <a:spAutoFit/>
          </a:bodyPr>
          <a:lstStyle/>
          <a:p>
            <a:r>
              <a:rPr lang="en-US" sz="1400" dirty="0"/>
              <a:t>Substation</a:t>
            </a:r>
          </a:p>
        </p:txBody>
      </p:sp>
      <p:sp>
        <p:nvSpPr>
          <p:cNvPr id="137" name="TextBox 136"/>
          <p:cNvSpPr txBox="1"/>
          <p:nvPr/>
        </p:nvSpPr>
        <p:spPr>
          <a:xfrm>
            <a:off x="7111763" y="5749949"/>
            <a:ext cx="1031051" cy="307777"/>
          </a:xfrm>
          <a:prstGeom prst="rect">
            <a:avLst/>
          </a:prstGeom>
          <a:noFill/>
        </p:spPr>
        <p:txBody>
          <a:bodyPr wrap="none" rtlCol="0">
            <a:spAutoFit/>
          </a:bodyPr>
          <a:lstStyle/>
          <a:p>
            <a:r>
              <a:rPr lang="en-US" sz="1400" dirty="0"/>
              <a:t>Substation</a:t>
            </a:r>
          </a:p>
        </p:txBody>
      </p:sp>
      <p:sp>
        <p:nvSpPr>
          <p:cNvPr id="151" name="TextBox 150"/>
          <p:cNvSpPr txBox="1"/>
          <p:nvPr/>
        </p:nvSpPr>
        <p:spPr>
          <a:xfrm>
            <a:off x="3254315" y="1923948"/>
            <a:ext cx="251241" cy="307777"/>
          </a:xfrm>
          <a:prstGeom prst="rect">
            <a:avLst/>
          </a:prstGeom>
          <a:noFill/>
        </p:spPr>
        <p:txBody>
          <a:bodyPr wrap="square" rtlCol="0">
            <a:spAutoFit/>
          </a:bodyPr>
          <a:lstStyle/>
          <a:p>
            <a:r>
              <a:rPr lang="en-US" sz="1400" dirty="0"/>
              <a:t>R</a:t>
            </a:r>
          </a:p>
        </p:txBody>
      </p:sp>
      <p:sp>
        <p:nvSpPr>
          <p:cNvPr id="153" name="TextBox 152"/>
          <p:cNvSpPr txBox="1"/>
          <p:nvPr/>
        </p:nvSpPr>
        <p:spPr>
          <a:xfrm>
            <a:off x="3505555" y="2839836"/>
            <a:ext cx="314510" cy="307777"/>
          </a:xfrm>
          <a:prstGeom prst="rect">
            <a:avLst/>
          </a:prstGeom>
          <a:noFill/>
        </p:spPr>
        <p:txBody>
          <a:bodyPr wrap="none" rtlCol="0">
            <a:spAutoFit/>
          </a:bodyPr>
          <a:lstStyle/>
          <a:p>
            <a:r>
              <a:rPr lang="en-US" sz="1400" dirty="0"/>
              <a:t>R</a:t>
            </a:r>
          </a:p>
        </p:txBody>
      </p:sp>
      <p:sp>
        <p:nvSpPr>
          <p:cNvPr id="154" name="TextBox 153"/>
          <p:cNvSpPr txBox="1"/>
          <p:nvPr/>
        </p:nvSpPr>
        <p:spPr>
          <a:xfrm>
            <a:off x="1408092" y="3988897"/>
            <a:ext cx="314510" cy="307777"/>
          </a:xfrm>
          <a:prstGeom prst="rect">
            <a:avLst/>
          </a:prstGeom>
          <a:noFill/>
        </p:spPr>
        <p:txBody>
          <a:bodyPr wrap="none" rtlCol="0">
            <a:spAutoFit/>
          </a:bodyPr>
          <a:lstStyle/>
          <a:p>
            <a:r>
              <a:rPr lang="en-US" sz="1400" dirty="0"/>
              <a:t>R</a:t>
            </a:r>
          </a:p>
        </p:txBody>
      </p:sp>
      <p:sp>
        <p:nvSpPr>
          <p:cNvPr id="155" name="TextBox 154"/>
          <p:cNvSpPr txBox="1"/>
          <p:nvPr/>
        </p:nvSpPr>
        <p:spPr>
          <a:xfrm>
            <a:off x="2158126" y="4634001"/>
            <a:ext cx="314510" cy="307777"/>
          </a:xfrm>
          <a:prstGeom prst="rect">
            <a:avLst/>
          </a:prstGeom>
          <a:noFill/>
        </p:spPr>
        <p:txBody>
          <a:bodyPr wrap="none" rtlCol="0">
            <a:spAutoFit/>
          </a:bodyPr>
          <a:lstStyle/>
          <a:p>
            <a:r>
              <a:rPr lang="en-US" sz="1400" dirty="0"/>
              <a:t>R</a:t>
            </a:r>
          </a:p>
        </p:txBody>
      </p:sp>
      <p:sp>
        <p:nvSpPr>
          <p:cNvPr id="156" name="TextBox 155"/>
          <p:cNvSpPr txBox="1"/>
          <p:nvPr/>
        </p:nvSpPr>
        <p:spPr>
          <a:xfrm>
            <a:off x="3981723" y="3960823"/>
            <a:ext cx="314510" cy="307777"/>
          </a:xfrm>
          <a:prstGeom prst="rect">
            <a:avLst/>
          </a:prstGeom>
          <a:noFill/>
        </p:spPr>
        <p:txBody>
          <a:bodyPr wrap="none" rtlCol="0">
            <a:spAutoFit/>
          </a:bodyPr>
          <a:lstStyle/>
          <a:p>
            <a:r>
              <a:rPr lang="en-US" sz="1400" dirty="0"/>
              <a:t>R</a:t>
            </a:r>
          </a:p>
        </p:txBody>
      </p:sp>
      <p:sp>
        <p:nvSpPr>
          <p:cNvPr id="157" name="TextBox 156"/>
          <p:cNvSpPr txBox="1"/>
          <p:nvPr/>
        </p:nvSpPr>
        <p:spPr>
          <a:xfrm>
            <a:off x="3535169" y="4621787"/>
            <a:ext cx="314510" cy="307777"/>
          </a:xfrm>
          <a:prstGeom prst="rect">
            <a:avLst/>
          </a:prstGeom>
          <a:noFill/>
        </p:spPr>
        <p:txBody>
          <a:bodyPr wrap="none" rtlCol="0">
            <a:spAutoFit/>
          </a:bodyPr>
          <a:lstStyle/>
          <a:p>
            <a:r>
              <a:rPr lang="en-US" sz="1400" dirty="0"/>
              <a:t>R</a:t>
            </a:r>
          </a:p>
        </p:txBody>
      </p:sp>
      <p:sp>
        <p:nvSpPr>
          <p:cNvPr id="158" name="TextBox 157"/>
          <p:cNvSpPr txBox="1"/>
          <p:nvPr/>
        </p:nvSpPr>
        <p:spPr>
          <a:xfrm>
            <a:off x="5772423" y="5485189"/>
            <a:ext cx="314510" cy="307777"/>
          </a:xfrm>
          <a:prstGeom prst="rect">
            <a:avLst/>
          </a:prstGeom>
          <a:noFill/>
        </p:spPr>
        <p:txBody>
          <a:bodyPr wrap="none" rtlCol="0">
            <a:spAutoFit/>
          </a:bodyPr>
          <a:lstStyle/>
          <a:p>
            <a:r>
              <a:rPr lang="en-US" sz="1400" dirty="0"/>
              <a:t>R</a:t>
            </a:r>
          </a:p>
        </p:txBody>
      </p:sp>
      <p:sp>
        <p:nvSpPr>
          <p:cNvPr id="159" name="TextBox 158"/>
          <p:cNvSpPr txBox="1"/>
          <p:nvPr/>
        </p:nvSpPr>
        <p:spPr>
          <a:xfrm>
            <a:off x="2834091" y="6139853"/>
            <a:ext cx="314510" cy="307777"/>
          </a:xfrm>
          <a:prstGeom prst="rect">
            <a:avLst/>
          </a:prstGeom>
          <a:noFill/>
        </p:spPr>
        <p:txBody>
          <a:bodyPr wrap="none" rtlCol="0">
            <a:spAutoFit/>
          </a:bodyPr>
          <a:lstStyle/>
          <a:p>
            <a:r>
              <a:rPr lang="en-US" sz="1400" dirty="0"/>
              <a:t>R</a:t>
            </a:r>
          </a:p>
        </p:txBody>
      </p:sp>
      <p:sp>
        <p:nvSpPr>
          <p:cNvPr id="161" name="TextBox 160"/>
          <p:cNvSpPr txBox="1"/>
          <p:nvPr/>
        </p:nvSpPr>
        <p:spPr>
          <a:xfrm>
            <a:off x="6357958" y="6169223"/>
            <a:ext cx="314510" cy="307777"/>
          </a:xfrm>
          <a:prstGeom prst="rect">
            <a:avLst/>
          </a:prstGeom>
          <a:noFill/>
        </p:spPr>
        <p:txBody>
          <a:bodyPr wrap="none" rtlCol="0">
            <a:spAutoFit/>
          </a:bodyPr>
          <a:lstStyle/>
          <a:p>
            <a:r>
              <a:rPr lang="en-US" sz="1400" dirty="0"/>
              <a:t>R</a:t>
            </a:r>
          </a:p>
        </p:txBody>
      </p:sp>
      <p:sp>
        <p:nvSpPr>
          <p:cNvPr id="78" name="TextBox 77"/>
          <p:cNvSpPr txBox="1"/>
          <p:nvPr/>
        </p:nvSpPr>
        <p:spPr>
          <a:xfrm>
            <a:off x="6924853" y="368231"/>
            <a:ext cx="248786" cy="369332"/>
          </a:xfrm>
          <a:prstGeom prst="rect">
            <a:avLst/>
          </a:prstGeom>
          <a:noFill/>
        </p:spPr>
        <p:txBody>
          <a:bodyPr wrap="none" rtlCol="0">
            <a:spAutoFit/>
          </a:bodyPr>
          <a:lstStyle/>
          <a:p>
            <a:r>
              <a:rPr lang="en-US" dirty="0"/>
              <a:t> </a:t>
            </a:r>
          </a:p>
        </p:txBody>
      </p:sp>
      <p:sp>
        <p:nvSpPr>
          <p:cNvPr id="80" name="TextBox 79"/>
          <p:cNvSpPr txBox="1"/>
          <p:nvPr/>
        </p:nvSpPr>
        <p:spPr>
          <a:xfrm>
            <a:off x="4406979" y="218223"/>
            <a:ext cx="4251485" cy="307777"/>
          </a:xfrm>
          <a:prstGeom prst="rect">
            <a:avLst/>
          </a:prstGeom>
          <a:noFill/>
        </p:spPr>
        <p:txBody>
          <a:bodyPr wrap="none" rtlCol="0">
            <a:spAutoFit/>
          </a:bodyPr>
          <a:lstStyle/>
          <a:p>
            <a:r>
              <a:rPr lang="en-US" sz="1400" dirty="0">
                <a:solidFill>
                  <a:schemeClr val="accent1">
                    <a:lumMod val="75000"/>
                  </a:schemeClr>
                </a:solidFill>
              </a:rPr>
              <a:t>1. Circuit 1 locks out due to vehicle accident.</a:t>
            </a:r>
          </a:p>
        </p:txBody>
      </p:sp>
      <p:sp>
        <p:nvSpPr>
          <p:cNvPr id="88" name="TextBox 87"/>
          <p:cNvSpPr txBox="1"/>
          <p:nvPr/>
        </p:nvSpPr>
        <p:spPr>
          <a:xfrm>
            <a:off x="4411485" y="533400"/>
            <a:ext cx="4336444" cy="307777"/>
          </a:xfrm>
          <a:prstGeom prst="rect">
            <a:avLst/>
          </a:prstGeom>
          <a:noFill/>
        </p:spPr>
        <p:txBody>
          <a:bodyPr wrap="none" rtlCol="0">
            <a:spAutoFit/>
          </a:bodyPr>
          <a:lstStyle/>
          <a:p>
            <a:r>
              <a:rPr lang="en-US" sz="1400" dirty="0">
                <a:solidFill>
                  <a:schemeClr val="accent1">
                    <a:lumMod val="75000"/>
                  </a:schemeClr>
                </a:solidFill>
              </a:rPr>
              <a:t>2. CL FLISR automation reconfigures circuits. </a:t>
            </a:r>
          </a:p>
        </p:txBody>
      </p:sp>
      <p:sp>
        <p:nvSpPr>
          <p:cNvPr id="110" name="TextBox 109"/>
          <p:cNvSpPr txBox="1"/>
          <p:nvPr/>
        </p:nvSpPr>
        <p:spPr>
          <a:xfrm>
            <a:off x="6912153" y="2123787"/>
            <a:ext cx="248786" cy="369332"/>
          </a:xfrm>
          <a:prstGeom prst="rect">
            <a:avLst/>
          </a:prstGeom>
          <a:noFill/>
        </p:spPr>
        <p:txBody>
          <a:bodyPr wrap="none" rtlCol="0">
            <a:spAutoFit/>
          </a:bodyPr>
          <a:lstStyle/>
          <a:p>
            <a:r>
              <a:rPr lang="en-US" dirty="0"/>
              <a:t> </a:t>
            </a:r>
          </a:p>
        </p:txBody>
      </p:sp>
      <p:sp>
        <p:nvSpPr>
          <p:cNvPr id="111" name="TextBox 110"/>
          <p:cNvSpPr txBox="1"/>
          <p:nvPr/>
        </p:nvSpPr>
        <p:spPr>
          <a:xfrm>
            <a:off x="4394278" y="1499107"/>
            <a:ext cx="4341253" cy="307777"/>
          </a:xfrm>
          <a:prstGeom prst="rect">
            <a:avLst/>
          </a:prstGeom>
          <a:noFill/>
        </p:spPr>
        <p:txBody>
          <a:bodyPr wrap="none" rtlCol="0">
            <a:spAutoFit/>
          </a:bodyPr>
          <a:lstStyle/>
          <a:p>
            <a:r>
              <a:rPr lang="en-US" sz="1400" dirty="0">
                <a:solidFill>
                  <a:schemeClr val="accent1">
                    <a:lumMod val="75000"/>
                  </a:schemeClr>
                </a:solidFill>
              </a:rPr>
              <a:t>5. Crew calls DCC and gives outage location.*</a:t>
            </a:r>
          </a:p>
        </p:txBody>
      </p:sp>
      <p:sp>
        <p:nvSpPr>
          <p:cNvPr id="112" name="TextBox 111"/>
          <p:cNvSpPr txBox="1"/>
          <p:nvPr/>
        </p:nvSpPr>
        <p:spPr>
          <a:xfrm>
            <a:off x="4393252" y="1837661"/>
            <a:ext cx="4501553" cy="307777"/>
          </a:xfrm>
          <a:prstGeom prst="rect">
            <a:avLst/>
          </a:prstGeom>
          <a:noFill/>
        </p:spPr>
        <p:txBody>
          <a:bodyPr wrap="none" rtlCol="0">
            <a:spAutoFit/>
          </a:bodyPr>
          <a:lstStyle/>
          <a:p>
            <a:r>
              <a:rPr lang="en-US" sz="1400" dirty="0">
                <a:solidFill>
                  <a:schemeClr val="accent1">
                    <a:lumMod val="75000"/>
                  </a:schemeClr>
                </a:solidFill>
              </a:rPr>
              <a:t>6. DCC determines additional isolation points.* </a:t>
            </a:r>
          </a:p>
        </p:txBody>
      </p:sp>
      <p:sp>
        <p:nvSpPr>
          <p:cNvPr id="125" name="TextBox 124"/>
          <p:cNvSpPr txBox="1"/>
          <p:nvPr/>
        </p:nvSpPr>
        <p:spPr>
          <a:xfrm>
            <a:off x="4410616" y="1171155"/>
            <a:ext cx="4299626" cy="307777"/>
          </a:xfrm>
          <a:prstGeom prst="rect">
            <a:avLst/>
          </a:prstGeom>
          <a:noFill/>
        </p:spPr>
        <p:txBody>
          <a:bodyPr wrap="square" rtlCol="0">
            <a:spAutoFit/>
          </a:bodyPr>
          <a:lstStyle/>
          <a:p>
            <a:r>
              <a:rPr lang="en-US" sz="1400" dirty="0">
                <a:solidFill>
                  <a:schemeClr val="accent1">
                    <a:lumMod val="75000"/>
                  </a:schemeClr>
                </a:solidFill>
              </a:rPr>
              <a:t>4. Crew is dispatched to outage.*</a:t>
            </a:r>
          </a:p>
        </p:txBody>
      </p:sp>
      <p:sp>
        <p:nvSpPr>
          <p:cNvPr id="126" name="TextBox 125"/>
          <p:cNvSpPr txBox="1"/>
          <p:nvPr/>
        </p:nvSpPr>
        <p:spPr>
          <a:xfrm>
            <a:off x="837054" y="1621814"/>
            <a:ext cx="694421" cy="307777"/>
          </a:xfrm>
          <a:prstGeom prst="rect">
            <a:avLst/>
          </a:prstGeom>
          <a:noFill/>
        </p:spPr>
        <p:txBody>
          <a:bodyPr wrap="none" rtlCol="0">
            <a:spAutoFit/>
          </a:bodyPr>
          <a:lstStyle/>
          <a:p>
            <a:r>
              <a:rPr lang="en-US" sz="1400" dirty="0">
                <a:solidFill>
                  <a:srgbClr val="FF0000"/>
                </a:solidFill>
              </a:rPr>
              <a:t>OPEN</a:t>
            </a:r>
          </a:p>
        </p:txBody>
      </p:sp>
      <p:sp>
        <p:nvSpPr>
          <p:cNvPr id="127" name="TextBox 126"/>
          <p:cNvSpPr txBox="1"/>
          <p:nvPr/>
        </p:nvSpPr>
        <p:spPr>
          <a:xfrm>
            <a:off x="1951249" y="1919386"/>
            <a:ext cx="793807" cy="307777"/>
          </a:xfrm>
          <a:prstGeom prst="rect">
            <a:avLst/>
          </a:prstGeom>
          <a:solidFill>
            <a:schemeClr val="bg1"/>
          </a:solidFill>
        </p:spPr>
        <p:txBody>
          <a:bodyPr wrap="none" rtlCol="0">
            <a:spAutoFit/>
          </a:bodyPr>
          <a:lstStyle/>
          <a:p>
            <a:r>
              <a:rPr lang="en-US" sz="1400" dirty="0">
                <a:solidFill>
                  <a:srgbClr val="FF0000"/>
                </a:solidFill>
              </a:rPr>
              <a:t>CLOSE</a:t>
            </a:r>
          </a:p>
        </p:txBody>
      </p:sp>
      <p:sp>
        <p:nvSpPr>
          <p:cNvPr id="104" name="TextBox 103"/>
          <p:cNvSpPr txBox="1"/>
          <p:nvPr/>
        </p:nvSpPr>
        <p:spPr>
          <a:xfrm>
            <a:off x="2928376" y="525764"/>
            <a:ext cx="1031051" cy="307777"/>
          </a:xfrm>
          <a:prstGeom prst="rect">
            <a:avLst/>
          </a:prstGeom>
          <a:noFill/>
          <a:ln>
            <a:noFill/>
          </a:ln>
        </p:spPr>
        <p:txBody>
          <a:bodyPr wrap="none" rtlCol="0">
            <a:spAutoFit/>
          </a:bodyPr>
          <a:lstStyle/>
          <a:p>
            <a:r>
              <a:rPr lang="en-US" sz="1400" dirty="0"/>
              <a:t>Substation</a:t>
            </a:r>
          </a:p>
        </p:txBody>
      </p:sp>
      <p:sp>
        <p:nvSpPr>
          <p:cNvPr id="2" name="TextBox 1"/>
          <p:cNvSpPr txBox="1"/>
          <p:nvPr/>
        </p:nvSpPr>
        <p:spPr>
          <a:xfrm>
            <a:off x="2728470" y="807969"/>
            <a:ext cx="269626" cy="276999"/>
          </a:xfrm>
          <a:prstGeom prst="rect">
            <a:avLst/>
          </a:prstGeom>
          <a:noFill/>
        </p:spPr>
        <p:txBody>
          <a:bodyPr wrap="none" rtlCol="0">
            <a:spAutoFit/>
          </a:bodyPr>
          <a:lstStyle/>
          <a:p>
            <a:r>
              <a:rPr lang="en-US" sz="1200" dirty="0">
                <a:solidFill>
                  <a:srgbClr val="FF0000"/>
                </a:solidFill>
              </a:rPr>
              <a:t>1</a:t>
            </a:r>
          </a:p>
        </p:txBody>
      </p:sp>
      <p:sp>
        <p:nvSpPr>
          <p:cNvPr id="116" name="TextBox 115"/>
          <p:cNvSpPr txBox="1"/>
          <p:nvPr/>
        </p:nvSpPr>
        <p:spPr>
          <a:xfrm>
            <a:off x="3707643" y="804429"/>
            <a:ext cx="269626" cy="276999"/>
          </a:xfrm>
          <a:prstGeom prst="rect">
            <a:avLst/>
          </a:prstGeom>
          <a:noFill/>
        </p:spPr>
        <p:txBody>
          <a:bodyPr wrap="none" rtlCol="0">
            <a:spAutoFit/>
          </a:bodyPr>
          <a:lstStyle/>
          <a:p>
            <a:r>
              <a:rPr lang="en-US" sz="1200" dirty="0">
                <a:solidFill>
                  <a:schemeClr val="accent1"/>
                </a:solidFill>
              </a:rPr>
              <a:t>3</a:t>
            </a:r>
          </a:p>
        </p:txBody>
      </p:sp>
      <p:sp>
        <p:nvSpPr>
          <p:cNvPr id="117" name="TextBox 116"/>
          <p:cNvSpPr txBox="1"/>
          <p:nvPr/>
        </p:nvSpPr>
        <p:spPr>
          <a:xfrm>
            <a:off x="3381913" y="1365851"/>
            <a:ext cx="269626" cy="276999"/>
          </a:xfrm>
          <a:prstGeom prst="rect">
            <a:avLst/>
          </a:prstGeom>
          <a:noFill/>
        </p:spPr>
        <p:txBody>
          <a:bodyPr wrap="none" rtlCol="0">
            <a:spAutoFit/>
          </a:bodyPr>
          <a:lstStyle/>
          <a:p>
            <a:r>
              <a:rPr lang="en-US" sz="1200" dirty="0">
                <a:solidFill>
                  <a:schemeClr val="accent5"/>
                </a:solidFill>
              </a:rPr>
              <a:t>2</a:t>
            </a:r>
          </a:p>
        </p:txBody>
      </p:sp>
      <p:sp>
        <p:nvSpPr>
          <p:cNvPr id="118" name="TextBox 117"/>
          <p:cNvSpPr txBox="1"/>
          <p:nvPr/>
        </p:nvSpPr>
        <p:spPr>
          <a:xfrm>
            <a:off x="974111" y="4880206"/>
            <a:ext cx="269626" cy="276999"/>
          </a:xfrm>
          <a:prstGeom prst="rect">
            <a:avLst/>
          </a:prstGeom>
          <a:noFill/>
        </p:spPr>
        <p:txBody>
          <a:bodyPr wrap="none" rtlCol="0">
            <a:spAutoFit/>
          </a:bodyPr>
          <a:lstStyle/>
          <a:p>
            <a:r>
              <a:rPr lang="en-US" sz="1200" dirty="0">
                <a:solidFill>
                  <a:srgbClr val="00B050"/>
                </a:solidFill>
              </a:rPr>
              <a:t>4</a:t>
            </a:r>
          </a:p>
        </p:txBody>
      </p:sp>
      <p:sp>
        <p:nvSpPr>
          <p:cNvPr id="119" name="TextBox 118"/>
          <p:cNvSpPr txBox="1"/>
          <p:nvPr/>
        </p:nvSpPr>
        <p:spPr>
          <a:xfrm>
            <a:off x="6850296" y="5946439"/>
            <a:ext cx="269626" cy="276999"/>
          </a:xfrm>
          <a:prstGeom prst="rect">
            <a:avLst/>
          </a:prstGeom>
          <a:noFill/>
        </p:spPr>
        <p:txBody>
          <a:bodyPr wrap="none" rtlCol="0">
            <a:spAutoFit/>
          </a:bodyPr>
          <a:lstStyle/>
          <a:p>
            <a:r>
              <a:rPr lang="en-US" sz="1200" dirty="0">
                <a:solidFill>
                  <a:srgbClr val="C00000"/>
                </a:solidFill>
              </a:rPr>
              <a:t>5</a:t>
            </a:r>
          </a:p>
        </p:txBody>
      </p:sp>
      <p:sp>
        <p:nvSpPr>
          <p:cNvPr id="150" name="TextBox 149"/>
          <p:cNvSpPr txBox="1"/>
          <p:nvPr/>
        </p:nvSpPr>
        <p:spPr>
          <a:xfrm>
            <a:off x="2167966" y="2311200"/>
            <a:ext cx="314510" cy="307777"/>
          </a:xfrm>
          <a:prstGeom prst="rect">
            <a:avLst/>
          </a:prstGeom>
          <a:noFill/>
        </p:spPr>
        <p:txBody>
          <a:bodyPr wrap="none" rtlCol="0">
            <a:spAutoFit/>
          </a:bodyPr>
          <a:lstStyle/>
          <a:p>
            <a:r>
              <a:rPr lang="en-US" sz="1400" dirty="0"/>
              <a:t>R</a:t>
            </a:r>
          </a:p>
        </p:txBody>
      </p:sp>
      <p:sp>
        <p:nvSpPr>
          <p:cNvPr id="85" name="Rectangle 84"/>
          <p:cNvSpPr/>
          <p:nvPr/>
        </p:nvSpPr>
        <p:spPr>
          <a:xfrm>
            <a:off x="2198898" y="2373889"/>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3276955" y="1981876"/>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4411485" y="850391"/>
            <a:ext cx="4087979" cy="307777"/>
          </a:xfrm>
          <a:prstGeom prst="rect">
            <a:avLst/>
          </a:prstGeom>
          <a:noFill/>
        </p:spPr>
        <p:txBody>
          <a:bodyPr wrap="none" rtlCol="0">
            <a:spAutoFit/>
          </a:bodyPr>
          <a:lstStyle/>
          <a:p>
            <a:r>
              <a:rPr lang="en-US" sz="1400" dirty="0">
                <a:solidFill>
                  <a:schemeClr val="accent1">
                    <a:lumMod val="75000"/>
                  </a:schemeClr>
                </a:solidFill>
              </a:rPr>
              <a:t>3. Circuit 2 now has a segment of circuit 1.</a:t>
            </a:r>
          </a:p>
        </p:txBody>
      </p:sp>
      <p:sp>
        <p:nvSpPr>
          <p:cNvPr id="138" name="TextBox 137"/>
          <p:cNvSpPr txBox="1"/>
          <p:nvPr/>
        </p:nvSpPr>
        <p:spPr>
          <a:xfrm>
            <a:off x="4394279" y="2170746"/>
            <a:ext cx="4030270" cy="307777"/>
          </a:xfrm>
          <a:prstGeom prst="rect">
            <a:avLst/>
          </a:prstGeom>
          <a:noFill/>
        </p:spPr>
        <p:txBody>
          <a:bodyPr wrap="none" rtlCol="0">
            <a:spAutoFit/>
          </a:bodyPr>
          <a:lstStyle/>
          <a:p>
            <a:r>
              <a:rPr lang="en-US" sz="1400" dirty="0">
                <a:solidFill>
                  <a:schemeClr val="accent1">
                    <a:lumMod val="75000"/>
                  </a:schemeClr>
                </a:solidFill>
              </a:rPr>
              <a:t>7. Crew opens additional isolation points.*</a:t>
            </a:r>
          </a:p>
        </p:txBody>
      </p:sp>
      <p:pic>
        <p:nvPicPr>
          <p:cNvPr id="139" name="Picture 1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753" y="269338"/>
            <a:ext cx="686395" cy="800580"/>
          </a:xfrm>
          <a:prstGeom prst="rect">
            <a:avLst/>
          </a:prstGeom>
        </p:spPr>
      </p:pic>
      <p:sp>
        <p:nvSpPr>
          <p:cNvPr id="141" name="TextBox 140"/>
          <p:cNvSpPr txBox="1"/>
          <p:nvPr/>
        </p:nvSpPr>
        <p:spPr>
          <a:xfrm>
            <a:off x="4393253" y="2541951"/>
            <a:ext cx="4554452" cy="307777"/>
          </a:xfrm>
          <a:prstGeom prst="rect">
            <a:avLst/>
          </a:prstGeom>
          <a:noFill/>
        </p:spPr>
        <p:txBody>
          <a:bodyPr wrap="none" rtlCol="0">
            <a:spAutoFit/>
          </a:bodyPr>
          <a:lstStyle/>
          <a:p>
            <a:r>
              <a:rPr lang="en-US" sz="1400" dirty="0">
                <a:solidFill>
                  <a:schemeClr val="accent1">
                    <a:lumMod val="75000"/>
                  </a:schemeClr>
                </a:solidFill>
              </a:rPr>
              <a:t>8. DCC restores power back to isolation points.*</a:t>
            </a:r>
          </a:p>
        </p:txBody>
      </p:sp>
      <p:cxnSp>
        <p:nvCxnSpPr>
          <p:cNvPr id="142" name="Straight Connector 141"/>
          <p:cNvCxnSpPr/>
          <p:nvPr/>
        </p:nvCxnSpPr>
        <p:spPr>
          <a:xfrm flipV="1">
            <a:off x="1293962" y="988911"/>
            <a:ext cx="79460" cy="1723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297792" y="987950"/>
            <a:ext cx="79460" cy="1723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994040" y="581697"/>
            <a:ext cx="620683" cy="276999"/>
          </a:xfrm>
          <a:prstGeom prst="rect">
            <a:avLst/>
          </a:prstGeom>
          <a:solidFill>
            <a:schemeClr val="bg1"/>
          </a:solidFill>
        </p:spPr>
        <p:txBody>
          <a:bodyPr wrap="none" rtlCol="0">
            <a:spAutoFit/>
          </a:bodyPr>
          <a:lstStyle/>
          <a:p>
            <a:r>
              <a:rPr lang="en-US" sz="1200" dirty="0">
                <a:solidFill>
                  <a:srgbClr val="FF0000"/>
                </a:solidFill>
              </a:rPr>
              <a:t>OPEN</a:t>
            </a:r>
          </a:p>
        </p:txBody>
      </p:sp>
      <p:sp>
        <p:nvSpPr>
          <p:cNvPr id="145" name="TextBox 144"/>
          <p:cNvSpPr txBox="1"/>
          <p:nvPr/>
        </p:nvSpPr>
        <p:spPr>
          <a:xfrm>
            <a:off x="2219770" y="612083"/>
            <a:ext cx="620683" cy="276999"/>
          </a:xfrm>
          <a:prstGeom prst="rect">
            <a:avLst/>
          </a:prstGeom>
          <a:solidFill>
            <a:schemeClr val="bg1"/>
          </a:solidFill>
        </p:spPr>
        <p:txBody>
          <a:bodyPr wrap="none" rtlCol="0">
            <a:spAutoFit/>
          </a:bodyPr>
          <a:lstStyle/>
          <a:p>
            <a:r>
              <a:rPr lang="en-US" sz="1200" dirty="0">
                <a:solidFill>
                  <a:srgbClr val="FF0000"/>
                </a:solidFill>
              </a:rPr>
              <a:t>OPEN</a:t>
            </a:r>
          </a:p>
        </p:txBody>
      </p:sp>
      <p:cxnSp>
        <p:nvCxnSpPr>
          <p:cNvPr id="146" name="Straight Connector 145"/>
          <p:cNvCxnSpPr>
            <a:stCxn id="5" idx="1"/>
          </p:cNvCxnSpPr>
          <p:nvPr/>
        </p:nvCxnSpPr>
        <p:spPr>
          <a:xfrm flipH="1" flipV="1">
            <a:off x="2292047" y="1153576"/>
            <a:ext cx="832509" cy="1115"/>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flipV="1">
            <a:off x="1315913" y="1151349"/>
            <a:ext cx="1001298" cy="222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672862" y="1157435"/>
            <a:ext cx="642605"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682100" y="1142786"/>
            <a:ext cx="0" cy="554183"/>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93949" y="2483285"/>
            <a:ext cx="14859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93948" y="1957103"/>
            <a:ext cx="0" cy="5334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570248" y="2488191"/>
            <a:ext cx="0" cy="5334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693949" y="2480973"/>
            <a:ext cx="1485900" cy="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693949" y="1947573"/>
            <a:ext cx="0" cy="53340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570249" y="2480973"/>
            <a:ext cx="0" cy="53340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673309" y="1151348"/>
            <a:ext cx="642605" cy="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682547" y="1136699"/>
            <a:ext cx="0" cy="554183"/>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5" idx="1"/>
          </p:cNvCxnSpPr>
          <p:nvPr/>
        </p:nvCxnSpPr>
        <p:spPr>
          <a:xfrm flipH="1" flipV="1">
            <a:off x="2313199" y="1154611"/>
            <a:ext cx="811356" cy="8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124555" y="964191"/>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extBox 172"/>
          <p:cNvSpPr txBox="1"/>
          <p:nvPr/>
        </p:nvSpPr>
        <p:spPr>
          <a:xfrm>
            <a:off x="4411484" y="2914360"/>
            <a:ext cx="3145476" cy="307777"/>
          </a:xfrm>
          <a:prstGeom prst="rect">
            <a:avLst/>
          </a:prstGeom>
          <a:noFill/>
        </p:spPr>
        <p:txBody>
          <a:bodyPr wrap="none" rtlCol="0">
            <a:spAutoFit/>
          </a:bodyPr>
          <a:lstStyle/>
          <a:p>
            <a:r>
              <a:rPr lang="en-US" sz="1400" dirty="0">
                <a:solidFill>
                  <a:schemeClr val="accent1">
                    <a:lumMod val="75000"/>
                  </a:schemeClr>
                </a:solidFill>
              </a:rPr>
              <a:t>9. Crew begins restoration work.</a:t>
            </a:r>
          </a:p>
        </p:txBody>
      </p:sp>
      <p:sp>
        <p:nvSpPr>
          <p:cNvPr id="174" name="TextBox 173"/>
          <p:cNvSpPr txBox="1"/>
          <p:nvPr/>
        </p:nvSpPr>
        <p:spPr>
          <a:xfrm>
            <a:off x="854580" y="1610086"/>
            <a:ext cx="793807" cy="307777"/>
          </a:xfrm>
          <a:prstGeom prst="rect">
            <a:avLst/>
          </a:prstGeom>
          <a:solidFill>
            <a:schemeClr val="bg1"/>
          </a:solidFill>
        </p:spPr>
        <p:txBody>
          <a:bodyPr wrap="none" rtlCol="0">
            <a:spAutoFit/>
          </a:bodyPr>
          <a:lstStyle/>
          <a:p>
            <a:r>
              <a:rPr lang="en-US" sz="1400" dirty="0"/>
              <a:t>CLOSE</a:t>
            </a:r>
          </a:p>
        </p:txBody>
      </p:sp>
      <p:sp>
        <p:nvSpPr>
          <p:cNvPr id="3" name="TextBox 2"/>
          <p:cNvSpPr txBox="1"/>
          <p:nvPr/>
        </p:nvSpPr>
        <p:spPr>
          <a:xfrm>
            <a:off x="287421" y="6212466"/>
            <a:ext cx="1281120" cy="307777"/>
          </a:xfrm>
          <a:prstGeom prst="rect">
            <a:avLst/>
          </a:prstGeom>
          <a:noFill/>
        </p:spPr>
        <p:txBody>
          <a:bodyPr wrap="none" rtlCol="0">
            <a:spAutoFit/>
          </a:bodyPr>
          <a:lstStyle/>
          <a:p>
            <a:r>
              <a:rPr lang="en-US" sz="1400" dirty="0"/>
              <a:t>Click to Begin</a:t>
            </a:r>
          </a:p>
        </p:txBody>
      </p:sp>
      <p:sp>
        <p:nvSpPr>
          <p:cNvPr id="99" name="TextBox 98"/>
          <p:cNvSpPr txBox="1"/>
          <p:nvPr/>
        </p:nvSpPr>
        <p:spPr>
          <a:xfrm>
            <a:off x="279487" y="5955133"/>
            <a:ext cx="1539204" cy="307777"/>
          </a:xfrm>
          <a:prstGeom prst="rect">
            <a:avLst/>
          </a:prstGeom>
          <a:noFill/>
        </p:spPr>
        <p:txBody>
          <a:bodyPr wrap="none" rtlCol="0">
            <a:spAutoFit/>
          </a:bodyPr>
          <a:lstStyle/>
          <a:p>
            <a:r>
              <a:rPr lang="en-US" sz="1400" dirty="0"/>
              <a:t>Click to Continue</a:t>
            </a:r>
          </a:p>
        </p:txBody>
      </p:sp>
      <p:sp>
        <p:nvSpPr>
          <p:cNvPr id="6" name="Rectangle 5"/>
          <p:cNvSpPr/>
          <p:nvPr/>
        </p:nvSpPr>
        <p:spPr>
          <a:xfrm>
            <a:off x="7285248" y="6145791"/>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p:cNvSpPr txBox="1"/>
          <p:nvPr/>
        </p:nvSpPr>
        <p:spPr>
          <a:xfrm>
            <a:off x="5038132" y="6154537"/>
            <a:ext cx="314510" cy="307777"/>
          </a:xfrm>
          <a:prstGeom prst="rect">
            <a:avLst/>
          </a:prstGeom>
          <a:noFill/>
        </p:spPr>
        <p:txBody>
          <a:bodyPr wrap="none" rtlCol="0">
            <a:spAutoFit/>
          </a:bodyPr>
          <a:lstStyle/>
          <a:p>
            <a:r>
              <a:rPr lang="en-US" sz="1400" dirty="0"/>
              <a:t>R</a:t>
            </a:r>
          </a:p>
        </p:txBody>
      </p:sp>
      <p:sp>
        <p:nvSpPr>
          <p:cNvPr id="149" name="TextBox 148"/>
          <p:cNvSpPr txBox="1"/>
          <p:nvPr/>
        </p:nvSpPr>
        <p:spPr>
          <a:xfrm>
            <a:off x="540875" y="1650944"/>
            <a:ext cx="314510" cy="307777"/>
          </a:xfrm>
          <a:prstGeom prst="rect">
            <a:avLst/>
          </a:prstGeom>
          <a:noFill/>
        </p:spPr>
        <p:txBody>
          <a:bodyPr wrap="none" rtlCol="0" anchor="b">
            <a:spAutoFit/>
          </a:bodyPr>
          <a:lstStyle/>
          <a:p>
            <a:r>
              <a:rPr lang="en-US" sz="1400" dirty="0"/>
              <a:t>R</a:t>
            </a:r>
          </a:p>
        </p:txBody>
      </p:sp>
      <p:sp>
        <p:nvSpPr>
          <p:cNvPr id="152" name="TextBox 151"/>
          <p:cNvSpPr txBox="1"/>
          <p:nvPr/>
        </p:nvSpPr>
        <p:spPr>
          <a:xfrm>
            <a:off x="1429023" y="2958009"/>
            <a:ext cx="314510" cy="307777"/>
          </a:xfrm>
          <a:prstGeom prst="rect">
            <a:avLst/>
          </a:prstGeom>
          <a:noFill/>
        </p:spPr>
        <p:txBody>
          <a:bodyPr wrap="none" rtlCol="0">
            <a:spAutoFit/>
          </a:bodyPr>
          <a:lstStyle/>
          <a:p>
            <a:r>
              <a:rPr lang="en-US" sz="1400" dirty="0"/>
              <a:t>R</a:t>
            </a:r>
          </a:p>
        </p:txBody>
      </p:sp>
      <p:sp>
        <p:nvSpPr>
          <p:cNvPr id="10" name="Title 9">
            <a:extLst>
              <a:ext uri="{FF2B5EF4-FFF2-40B4-BE49-F238E27FC236}">
                <a16:creationId xmlns:a16="http://schemas.microsoft.com/office/drawing/2014/main" id="{E41525F3-82AA-4746-9DD1-36B2437DB031}"/>
              </a:ext>
            </a:extLst>
          </p:cNvPr>
          <p:cNvSpPr>
            <a:spLocks noGrp="1"/>
          </p:cNvSpPr>
          <p:nvPr>
            <p:ph type="title"/>
          </p:nvPr>
        </p:nvSpPr>
        <p:spPr>
          <a:xfrm>
            <a:off x="5520818" y="3409129"/>
            <a:ext cx="3008313" cy="1162050"/>
          </a:xfrm>
          <a:noFill/>
        </p:spPr>
        <p:txBody>
          <a:bodyPr/>
          <a:lstStyle/>
          <a:p>
            <a:r>
              <a:rPr lang="en-US" dirty="0"/>
              <a:t>Self-Optimizing Grid (SOG)</a:t>
            </a:r>
          </a:p>
        </p:txBody>
      </p:sp>
      <p:sp>
        <p:nvSpPr>
          <p:cNvPr id="105" name="Cylinder 104">
            <a:extLst>
              <a:ext uri="{FF2B5EF4-FFF2-40B4-BE49-F238E27FC236}">
                <a16:creationId xmlns:a16="http://schemas.microsoft.com/office/drawing/2014/main" id="{286152B4-D2A0-492F-BC0E-971BDD8FAE8D}"/>
              </a:ext>
            </a:extLst>
          </p:cNvPr>
          <p:cNvSpPr/>
          <p:nvPr/>
        </p:nvSpPr>
        <p:spPr>
          <a:xfrm>
            <a:off x="6079186" y="2913156"/>
            <a:ext cx="2606707" cy="2710771"/>
          </a:xfrm>
          <a:prstGeom prst="can">
            <a:avLst/>
          </a:prstGeom>
          <a:gradFill>
            <a:gsLst>
              <a:gs pos="6000">
                <a:schemeClr val="accent1">
                  <a:tint val="100000"/>
                  <a:shade val="100000"/>
                  <a:satMod val="130000"/>
                </a:schemeClr>
              </a:gs>
              <a:gs pos="6000">
                <a:schemeClr val="accent1">
                  <a:tint val="50000"/>
                  <a:shade val="100000"/>
                  <a:satMod val="350000"/>
                  <a:alpha val="13000"/>
                </a:schemeClr>
              </a:gs>
            </a:gsLst>
          </a:gradFill>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1">
                    <a:lumMod val="75000"/>
                  </a:schemeClr>
                </a:solidFill>
                <a:latin typeface="Times New Roman" panose="02020603050405020304" pitchFamily="18" charset="0"/>
                <a:cs typeface="Times New Roman" panose="02020603050405020304" pitchFamily="18" charset="0"/>
              </a:rPr>
              <a:t>Self-Optimizing Grid, Self-Healing Circuits, Automatic Circuit Reconfiguration --this is called many things.  Let’s walk through a scenario for some additional understanding, then we will discuss how it impacts DER.</a:t>
            </a:r>
          </a:p>
          <a:p>
            <a:pPr algn="ctr"/>
            <a:endParaRPr lang="en-US" sz="12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2999"/>
                                          </p:stCondLst>
                                        </p:cTn>
                                        <p:tgtEl>
                                          <p:spTgt spid="139"/>
                                        </p:tgtEl>
                                        <p:attrNameLst>
                                          <p:attrName>style.visibility</p:attrName>
                                        </p:attrNameLst>
                                      </p:cBhvr>
                                      <p:to>
                                        <p:strVal val="visible"/>
                                      </p:to>
                                    </p:set>
                                  </p:childTnLst>
                                </p:cTn>
                              </p:par>
                            </p:childTnLst>
                          </p:cTn>
                        </p:par>
                        <p:par>
                          <p:cTn id="11" fill="hold">
                            <p:stCondLst>
                              <p:cond delay="3500"/>
                            </p:stCondLst>
                            <p:childTnLst>
                              <p:par>
                                <p:cTn id="12" presetID="1" presetClass="entr" presetSubtype="0" fill="hold" grpId="0" nodeType="afterEffect">
                                  <p:stCondLst>
                                    <p:cond delay="0"/>
                                  </p:stCondLst>
                                  <p:childTnLst>
                                    <p:set>
                                      <p:cBhvr>
                                        <p:cTn id="13" dur="1" fill="hold">
                                          <p:stCondLst>
                                            <p:cond delay="2999"/>
                                          </p:stCondLst>
                                        </p:cTn>
                                        <p:tgtEl>
                                          <p:spTgt spid="80"/>
                                        </p:tgtEl>
                                        <p:attrNameLst>
                                          <p:attrName>style.visibility</p:attrName>
                                        </p:attrNameLst>
                                      </p:cBhvr>
                                      <p:to>
                                        <p:strVal val="visible"/>
                                      </p:to>
                                    </p:set>
                                  </p:childTnLst>
                                </p:cTn>
                              </p:par>
                            </p:childTnLst>
                          </p:cTn>
                        </p:par>
                        <p:par>
                          <p:cTn id="14" fill="hold">
                            <p:stCondLst>
                              <p:cond delay="6500"/>
                            </p:stCondLst>
                            <p:childTnLst>
                              <p:par>
                                <p:cTn id="15" presetID="1" presetClass="entr" presetSubtype="0" fill="hold" nodeType="afterEffect">
                                  <p:stCondLst>
                                    <p:cond delay="0"/>
                                  </p:stCondLst>
                                  <p:childTnLst>
                                    <p:set>
                                      <p:cBhvr>
                                        <p:cTn id="16" dur="1" fill="hold">
                                          <p:stCondLst>
                                            <p:cond delay="2999"/>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2999"/>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2999"/>
                                          </p:stCondLst>
                                        </p:cTn>
                                        <p:tgtEl>
                                          <p:spTgt spid="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2999"/>
                                          </p:stCondLst>
                                        </p:cTn>
                                        <p:tgtEl>
                                          <p:spTgt spid="1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2999"/>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2999"/>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2999"/>
                                          </p:stCondLst>
                                        </p:cTn>
                                        <p:tgtEl>
                                          <p:spTgt spid="76"/>
                                        </p:tgtEl>
                                        <p:attrNameLst>
                                          <p:attrName>style.visibility</p:attrName>
                                        </p:attrNameLst>
                                      </p:cBhvr>
                                      <p:to>
                                        <p:strVal val="visible"/>
                                      </p:to>
                                    </p:set>
                                  </p:childTnLst>
                                </p:cTn>
                              </p:par>
                            </p:childTnLst>
                          </p:cTn>
                        </p:par>
                        <p:par>
                          <p:cTn id="29" fill="hold">
                            <p:stCondLst>
                              <p:cond delay="9500"/>
                            </p:stCondLst>
                            <p:childTnLst>
                              <p:par>
                                <p:cTn id="30" presetID="1" presetClass="entr" presetSubtype="0" fill="hold" grpId="0" nodeType="afterEffect">
                                  <p:stCondLst>
                                    <p:cond delay="0"/>
                                  </p:stCondLst>
                                  <p:childTnLst>
                                    <p:set>
                                      <p:cBhvr>
                                        <p:cTn id="31" dur="1" fill="hold">
                                          <p:stCondLst>
                                            <p:cond delay="2999"/>
                                          </p:stCondLst>
                                        </p:cTn>
                                        <p:tgtEl>
                                          <p:spTgt spid="88"/>
                                        </p:tgtEl>
                                        <p:attrNameLst>
                                          <p:attrName>style.visibility</p:attrName>
                                        </p:attrNameLst>
                                      </p:cBhvr>
                                      <p:to>
                                        <p:strVal val="visible"/>
                                      </p:to>
                                    </p:set>
                                  </p:childTnLst>
                                </p:cTn>
                              </p:par>
                            </p:childTnLst>
                          </p:cTn>
                        </p:par>
                        <p:par>
                          <p:cTn id="32" fill="hold">
                            <p:stCondLst>
                              <p:cond delay="12500"/>
                            </p:stCondLst>
                            <p:childTnLst>
                              <p:par>
                                <p:cTn id="33" presetID="1" presetClass="entr" presetSubtype="0" fill="hold" grpId="0" nodeType="afterEffect">
                                  <p:stCondLst>
                                    <p:cond delay="0"/>
                                  </p:stCondLst>
                                  <p:childTnLst>
                                    <p:set>
                                      <p:cBhvr>
                                        <p:cTn id="34" dur="1" fill="hold">
                                          <p:stCondLst>
                                            <p:cond delay="2999"/>
                                          </p:stCondLst>
                                        </p:cTn>
                                        <p:tgtEl>
                                          <p:spTgt spid="126"/>
                                        </p:tgtEl>
                                        <p:attrNameLst>
                                          <p:attrName>style.visibility</p:attrName>
                                        </p:attrNameLst>
                                      </p:cBhvr>
                                      <p:to>
                                        <p:strVal val="visible"/>
                                      </p:to>
                                    </p:set>
                                  </p:childTnLst>
                                </p:cTn>
                              </p:par>
                            </p:childTnLst>
                          </p:cTn>
                        </p:par>
                        <p:par>
                          <p:cTn id="35" fill="hold">
                            <p:stCondLst>
                              <p:cond delay="15500"/>
                            </p:stCondLst>
                            <p:childTnLst>
                              <p:par>
                                <p:cTn id="36" presetID="1" presetClass="entr" presetSubtype="0" fill="hold" grpId="0" nodeType="afterEffect">
                                  <p:stCondLst>
                                    <p:cond delay="0"/>
                                  </p:stCondLst>
                                  <p:childTnLst>
                                    <p:set>
                                      <p:cBhvr>
                                        <p:cTn id="37" dur="1" fill="hold">
                                          <p:stCondLst>
                                            <p:cond delay="2999"/>
                                          </p:stCondLst>
                                        </p:cTn>
                                        <p:tgtEl>
                                          <p:spTgt spid="127"/>
                                        </p:tgtEl>
                                        <p:attrNameLst>
                                          <p:attrName>style.visibility</p:attrName>
                                        </p:attrNameLst>
                                      </p:cBhvr>
                                      <p:to>
                                        <p:strVal val="visible"/>
                                      </p:to>
                                    </p:set>
                                  </p:childTnLst>
                                </p:cTn>
                              </p:par>
                            </p:childTnLst>
                          </p:cTn>
                        </p:par>
                        <p:par>
                          <p:cTn id="38" fill="hold">
                            <p:stCondLst>
                              <p:cond delay="18500"/>
                            </p:stCondLst>
                            <p:childTnLst>
                              <p:par>
                                <p:cTn id="39" presetID="1" presetClass="entr" presetSubtype="0" fill="hold" nodeType="afterEffect">
                                  <p:stCondLst>
                                    <p:cond delay="0"/>
                                  </p:stCondLst>
                                  <p:childTnLst>
                                    <p:set>
                                      <p:cBhvr>
                                        <p:cTn id="40" dur="1" fill="hold">
                                          <p:stCondLst>
                                            <p:cond delay="2999"/>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2999"/>
                                          </p:stCondLst>
                                        </p:cTn>
                                        <p:tgtEl>
                                          <p:spTgt spid="1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2999"/>
                                          </p:stCondLst>
                                        </p:cTn>
                                        <p:tgtEl>
                                          <p:spTgt spid="124"/>
                                        </p:tgtEl>
                                        <p:attrNameLst>
                                          <p:attrName>style.visibility</p:attrName>
                                        </p:attrNameLst>
                                      </p:cBhvr>
                                      <p:to>
                                        <p:strVal val="visible"/>
                                      </p:to>
                                    </p:set>
                                  </p:childTnLst>
                                </p:cTn>
                              </p:par>
                            </p:childTnLst>
                          </p:cTn>
                        </p:par>
                        <p:par>
                          <p:cTn id="45" fill="hold">
                            <p:stCondLst>
                              <p:cond delay="21500"/>
                            </p:stCondLst>
                            <p:childTnLst>
                              <p:par>
                                <p:cTn id="46" presetID="1" presetClass="entr" presetSubtype="0" fill="hold" grpId="0" nodeType="afterEffect">
                                  <p:stCondLst>
                                    <p:cond delay="0"/>
                                  </p:stCondLst>
                                  <p:childTnLst>
                                    <p:set>
                                      <p:cBhvr>
                                        <p:cTn id="47" dur="1" fill="hold">
                                          <p:stCondLst>
                                            <p:cond delay="2999"/>
                                          </p:stCondLst>
                                        </p:cTn>
                                        <p:tgtEl>
                                          <p:spTgt spid="1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9"/>
                                          </p:stCondLst>
                                        </p:cTn>
                                        <p:tgtEl>
                                          <p:spTgt spid="1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9"/>
                                          </p:stCondLst>
                                        </p:cTn>
                                        <p:tgtEl>
                                          <p:spTgt spid="1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9"/>
                                          </p:stCondLst>
                                        </p:cTn>
                                        <p:tgtEl>
                                          <p:spTgt spid="112"/>
                                        </p:tgtEl>
                                        <p:attrNameLst>
                                          <p:attrName>style.visibility</p:attrName>
                                        </p:attrNameLst>
                                      </p:cBhvr>
                                      <p:to>
                                        <p:strVal val="visible"/>
                                      </p:to>
                                    </p:set>
                                  </p:childTnLst>
                                </p:cTn>
                              </p:par>
                            </p:childTnLst>
                          </p:cTn>
                        </p:par>
                        <p:par>
                          <p:cTn id="60" fill="hold">
                            <p:stCondLst>
                              <p:cond delay="10"/>
                            </p:stCondLst>
                            <p:childTnLst>
                              <p:par>
                                <p:cTn id="61" presetID="1" presetClass="entr" presetSubtype="0" fill="hold" nodeType="afterEffect">
                                  <p:stCondLst>
                                    <p:cond delay="0"/>
                                  </p:stCondLst>
                                  <p:childTnLst>
                                    <p:set>
                                      <p:cBhvr>
                                        <p:cTn id="62" dur="1" fill="hold">
                                          <p:stCondLst>
                                            <p:cond delay="2999"/>
                                          </p:stCondLst>
                                        </p:cTn>
                                        <p:tgtEl>
                                          <p:spTgt spid="142"/>
                                        </p:tgtEl>
                                        <p:attrNameLst>
                                          <p:attrName>style.visibility</p:attrName>
                                        </p:attrNameLst>
                                      </p:cBhvr>
                                      <p:to>
                                        <p:strVal val="visible"/>
                                      </p:to>
                                    </p:set>
                                  </p:childTnLst>
                                </p:cTn>
                              </p:par>
                            </p:childTnLst>
                          </p:cTn>
                        </p:par>
                        <p:par>
                          <p:cTn id="63" fill="hold">
                            <p:stCondLst>
                              <p:cond delay="3010"/>
                            </p:stCondLst>
                            <p:childTnLst>
                              <p:par>
                                <p:cTn id="64" presetID="1" presetClass="entr" presetSubtype="0" fill="hold" nodeType="afterEffect">
                                  <p:stCondLst>
                                    <p:cond delay="0"/>
                                  </p:stCondLst>
                                  <p:childTnLst>
                                    <p:set>
                                      <p:cBhvr>
                                        <p:cTn id="65" dur="1" fill="hold">
                                          <p:stCondLst>
                                            <p:cond delay="2999"/>
                                          </p:stCondLst>
                                        </p:cTn>
                                        <p:tgtEl>
                                          <p:spTgt spid="14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9"/>
                                          </p:stCondLst>
                                        </p:cTn>
                                        <p:tgtEl>
                                          <p:spTgt spid="138"/>
                                        </p:tgtEl>
                                        <p:attrNameLst>
                                          <p:attrName>style.visibility</p:attrName>
                                        </p:attrNameLst>
                                      </p:cBhvr>
                                      <p:to>
                                        <p:strVal val="visible"/>
                                      </p:to>
                                    </p:set>
                                  </p:childTnLst>
                                </p:cTn>
                              </p:par>
                            </p:childTnLst>
                          </p:cTn>
                        </p:par>
                        <p:par>
                          <p:cTn id="70" fill="hold">
                            <p:stCondLst>
                              <p:cond delay="10"/>
                            </p:stCondLst>
                            <p:childTnLst>
                              <p:par>
                                <p:cTn id="71" presetID="1" presetClass="entr" presetSubtype="0" fill="hold" grpId="0" nodeType="afterEffect">
                                  <p:stCondLst>
                                    <p:cond delay="0"/>
                                  </p:stCondLst>
                                  <p:childTnLst>
                                    <p:set>
                                      <p:cBhvr>
                                        <p:cTn id="72" dur="1" fill="hold">
                                          <p:stCondLst>
                                            <p:cond delay="2999"/>
                                          </p:stCondLst>
                                        </p:cTn>
                                        <p:tgtEl>
                                          <p:spTgt spid="144"/>
                                        </p:tgtEl>
                                        <p:attrNameLst>
                                          <p:attrName>style.visibility</p:attrName>
                                        </p:attrNameLst>
                                      </p:cBhvr>
                                      <p:to>
                                        <p:strVal val="visible"/>
                                      </p:to>
                                    </p:set>
                                  </p:childTnLst>
                                </p:cTn>
                              </p:par>
                            </p:childTnLst>
                          </p:cTn>
                        </p:par>
                        <p:par>
                          <p:cTn id="73" fill="hold">
                            <p:stCondLst>
                              <p:cond delay="3010"/>
                            </p:stCondLst>
                            <p:childTnLst>
                              <p:par>
                                <p:cTn id="74" presetID="1" presetClass="entr" presetSubtype="0" fill="hold" grpId="0" nodeType="afterEffect">
                                  <p:stCondLst>
                                    <p:cond delay="0"/>
                                  </p:stCondLst>
                                  <p:childTnLst>
                                    <p:set>
                                      <p:cBhvr>
                                        <p:cTn id="75" dur="1" fill="hold">
                                          <p:stCondLst>
                                            <p:cond delay="2999"/>
                                          </p:stCondLst>
                                        </p:cTn>
                                        <p:tgtEl>
                                          <p:spTgt spid="14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9"/>
                                          </p:stCondLst>
                                        </p:cTn>
                                        <p:tgtEl>
                                          <p:spTgt spid="141"/>
                                        </p:tgtEl>
                                        <p:attrNameLst>
                                          <p:attrName>style.visibility</p:attrName>
                                        </p:attrNameLst>
                                      </p:cBhvr>
                                      <p:to>
                                        <p:strVal val="visible"/>
                                      </p:to>
                                    </p:set>
                                  </p:childTnLst>
                                </p:cTn>
                              </p:par>
                            </p:childTnLst>
                          </p:cTn>
                        </p:par>
                        <p:par>
                          <p:cTn id="80" fill="hold">
                            <p:stCondLst>
                              <p:cond delay="10"/>
                            </p:stCondLst>
                            <p:childTnLst>
                              <p:par>
                                <p:cTn id="81" presetID="1" presetClass="entr" presetSubtype="0" fill="hold" grpId="0" nodeType="afterEffect">
                                  <p:stCondLst>
                                    <p:cond delay="0"/>
                                  </p:stCondLst>
                                  <p:childTnLst>
                                    <p:set>
                                      <p:cBhvr>
                                        <p:cTn id="82" dur="1" fill="hold">
                                          <p:stCondLst>
                                            <p:cond delay="2999"/>
                                          </p:stCondLst>
                                        </p:cTn>
                                        <p:tgtEl>
                                          <p:spTgt spid="174"/>
                                        </p:tgtEl>
                                        <p:attrNameLst>
                                          <p:attrName>style.visibility</p:attrName>
                                        </p:attrNameLst>
                                      </p:cBhvr>
                                      <p:to>
                                        <p:strVal val="visible"/>
                                      </p:to>
                                    </p:set>
                                  </p:childTnLst>
                                </p:cTn>
                              </p:par>
                            </p:childTnLst>
                          </p:cTn>
                        </p:par>
                        <p:par>
                          <p:cTn id="83" fill="hold">
                            <p:stCondLst>
                              <p:cond delay="3010"/>
                            </p:stCondLst>
                            <p:childTnLst>
                              <p:par>
                                <p:cTn id="84" presetID="1" presetClass="entr" presetSubtype="0" fill="hold" nodeType="afterEffect">
                                  <p:stCondLst>
                                    <p:cond delay="0"/>
                                  </p:stCondLst>
                                  <p:childTnLst>
                                    <p:set>
                                      <p:cBhvr>
                                        <p:cTn id="85" dur="1" fill="hold">
                                          <p:stCondLst>
                                            <p:cond delay="2999"/>
                                          </p:stCondLst>
                                        </p:cTn>
                                        <p:tgtEl>
                                          <p:spTgt spid="16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2999"/>
                                          </p:stCondLst>
                                        </p:cTn>
                                        <p:tgtEl>
                                          <p:spTgt spid="170"/>
                                        </p:tgtEl>
                                        <p:attrNameLst>
                                          <p:attrName>style.visibility</p:attrName>
                                        </p:attrNameLst>
                                      </p:cBhvr>
                                      <p:to>
                                        <p:strVal val="visible"/>
                                      </p:to>
                                    </p:set>
                                  </p:childTnLst>
                                </p:cTn>
                              </p:par>
                            </p:childTnLst>
                          </p:cTn>
                        </p:par>
                        <p:par>
                          <p:cTn id="88" fill="hold">
                            <p:stCondLst>
                              <p:cond delay="6010"/>
                            </p:stCondLst>
                            <p:childTnLst>
                              <p:par>
                                <p:cTn id="89" presetID="1" presetClass="entr" presetSubtype="0" fill="hold" nodeType="afterEffect">
                                  <p:stCondLst>
                                    <p:cond delay="0"/>
                                  </p:stCondLst>
                                  <p:childTnLst>
                                    <p:set>
                                      <p:cBhvr>
                                        <p:cTn id="90" dur="1" fill="hold">
                                          <p:stCondLst>
                                            <p:cond delay="2999"/>
                                          </p:stCondLst>
                                        </p:cTn>
                                        <p:tgtEl>
                                          <p:spTgt spid="17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9"/>
                                          </p:stCondLst>
                                        </p:cTn>
                                        <p:tgtEl>
                                          <p:spTgt spid="173"/>
                                        </p:tgtEl>
                                        <p:attrNameLst>
                                          <p:attrName>style.visibility</p:attrName>
                                        </p:attrNameLst>
                                      </p:cBhvr>
                                      <p:to>
                                        <p:strVal val="visible"/>
                                      </p:to>
                                    </p:set>
                                  </p:childTnLst>
                                </p:cTn>
                              </p:par>
                            </p:childTnLst>
                          </p:cTn>
                        </p:par>
                        <p:par>
                          <p:cTn id="95" fill="hold">
                            <p:stCondLst>
                              <p:cond delay="10"/>
                            </p:stCondLst>
                            <p:childTnLst>
                              <p:par>
                                <p:cTn id="96" presetID="1" presetClass="entr" presetSubtype="0" fill="hold" grpId="0" nodeType="afterEffect">
                                  <p:stCondLst>
                                    <p:cond delay="0"/>
                                  </p:stCondLst>
                                  <p:childTnLst>
                                    <p:set>
                                      <p:cBhvr>
                                        <p:cTn id="97" dur="1" fill="hold">
                                          <p:stCondLst>
                                            <p:cond delay="2499"/>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8" grpId="0"/>
      <p:bldP spid="111" grpId="0"/>
      <p:bldP spid="112" grpId="0"/>
      <p:bldP spid="125" grpId="0"/>
      <p:bldP spid="126" grpId="0"/>
      <p:bldP spid="127" grpId="0" animBg="1"/>
      <p:bldP spid="120" grpId="0"/>
      <p:bldP spid="138" grpId="0"/>
      <p:bldP spid="141" grpId="0"/>
      <p:bldP spid="144" grpId="0" animBg="1"/>
      <p:bldP spid="145" grpId="0" animBg="1"/>
      <p:bldP spid="173" grpId="0"/>
      <p:bldP spid="174" grpId="0" animBg="1"/>
      <p:bldP spid="3" grpId="0"/>
      <p:bldP spid="9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7B5D1570-ACC0-48CE-A490-5D1AD7CD452E}"/>
              </a:ext>
            </a:extLst>
          </p:cNvPr>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3" name="Straight Connector 162"/>
          <p:cNvCxnSpPr/>
          <p:nvPr/>
        </p:nvCxnSpPr>
        <p:spPr>
          <a:xfrm flipH="1">
            <a:off x="503950" y="2480973"/>
            <a:ext cx="14859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503950" y="19475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380250" y="24809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6" idx="1"/>
          </p:cNvCxnSpPr>
          <p:nvPr/>
        </p:nvCxnSpPr>
        <p:spPr>
          <a:xfrm flipV="1">
            <a:off x="738065" y="4819217"/>
            <a:ext cx="1270837" cy="2313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 idx="3"/>
          </p:cNvCxnSpPr>
          <p:nvPr/>
        </p:nvCxnSpPr>
        <p:spPr>
          <a:xfrm>
            <a:off x="3467959" y="1154691"/>
            <a:ext cx="42169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23" idx="0"/>
          </p:cNvCxnSpPr>
          <p:nvPr/>
        </p:nvCxnSpPr>
        <p:spPr>
          <a:xfrm>
            <a:off x="3889656" y="1154691"/>
            <a:ext cx="58029" cy="2864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4" idx="3"/>
          </p:cNvCxnSpPr>
          <p:nvPr/>
        </p:nvCxnSpPr>
        <p:spPr>
          <a:xfrm flipV="1">
            <a:off x="3600696" y="4812291"/>
            <a:ext cx="2122954" cy="69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23650" y="4812291"/>
            <a:ext cx="0" cy="723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23" idx="2"/>
          </p:cNvCxnSpPr>
          <p:nvPr/>
        </p:nvCxnSpPr>
        <p:spPr>
          <a:xfrm flipV="1">
            <a:off x="3947683" y="4266401"/>
            <a:ext cx="0" cy="5524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1"/>
          </p:cNvCxnSpPr>
          <p:nvPr/>
        </p:nvCxnSpPr>
        <p:spPr>
          <a:xfrm flipH="1">
            <a:off x="6409450" y="6336291"/>
            <a:ext cx="685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6" idx="3"/>
            <a:endCxn id="94" idx="1"/>
          </p:cNvCxnSpPr>
          <p:nvPr/>
        </p:nvCxnSpPr>
        <p:spPr>
          <a:xfrm>
            <a:off x="2237500" y="4819218"/>
            <a:ext cx="1134596"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80250" y="4316991"/>
            <a:ext cx="0" cy="4953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87" idx="0"/>
          </p:cNvCxnSpPr>
          <p:nvPr/>
        </p:nvCxnSpPr>
        <p:spPr>
          <a:xfrm flipV="1">
            <a:off x="1380250" y="3021590"/>
            <a:ext cx="1143000" cy="102523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81" idx="1"/>
          </p:cNvCxnSpPr>
          <p:nvPr/>
        </p:nvCxnSpPr>
        <p:spPr>
          <a:xfrm>
            <a:off x="2523252" y="3021590"/>
            <a:ext cx="830407"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573563" y="3021589"/>
            <a:ext cx="345105" cy="8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 idx="2"/>
          </p:cNvCxnSpPr>
          <p:nvPr/>
        </p:nvCxnSpPr>
        <p:spPr>
          <a:xfrm>
            <a:off x="3201257" y="1345190"/>
            <a:ext cx="0" cy="60662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84" idx="2"/>
          </p:cNvCxnSpPr>
          <p:nvPr/>
        </p:nvCxnSpPr>
        <p:spPr>
          <a:xfrm>
            <a:off x="3201257" y="2229525"/>
            <a:ext cx="0" cy="26342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85" idx="3"/>
          </p:cNvCxnSpPr>
          <p:nvPr/>
        </p:nvCxnSpPr>
        <p:spPr>
          <a:xfrm flipH="1">
            <a:off x="2237502" y="2488191"/>
            <a:ext cx="1253403" cy="95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03952" y="1154691"/>
            <a:ext cx="2405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92102" y="1158363"/>
            <a:ext cx="0" cy="5541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89" idx="2"/>
          </p:cNvCxnSpPr>
          <p:nvPr/>
        </p:nvCxnSpPr>
        <p:spPr>
          <a:xfrm flipH="1" flipV="1">
            <a:off x="1383714" y="3270107"/>
            <a:ext cx="453736" cy="36108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3353657" y="28977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6180850"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5609350" y="5543117"/>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389650" y="1708872"/>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a:off x="1265950" y="404682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1269414" y="3022456"/>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3372096" y="4695393"/>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2008900" y="4695392"/>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2675650"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p:cNvSpPr/>
          <p:nvPr/>
        </p:nvSpPr>
        <p:spPr>
          <a:xfrm>
            <a:off x="4875059" y="6212465"/>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flipV="1">
            <a:off x="1761250" y="4819219"/>
            <a:ext cx="0" cy="18614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82" idx="1"/>
          </p:cNvCxnSpPr>
          <p:nvPr/>
        </p:nvCxnSpPr>
        <p:spPr>
          <a:xfrm flipH="1">
            <a:off x="5114050" y="6336291"/>
            <a:ext cx="10668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8" idx="1"/>
          </p:cNvCxnSpPr>
          <p:nvPr/>
        </p:nvCxnSpPr>
        <p:spPr>
          <a:xfrm flipH="1">
            <a:off x="2904252" y="6336291"/>
            <a:ext cx="197080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7" idx="1"/>
          </p:cNvCxnSpPr>
          <p:nvPr/>
        </p:nvCxnSpPr>
        <p:spPr>
          <a:xfrm flipH="1">
            <a:off x="1761250" y="6336291"/>
            <a:ext cx="914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83" idx="2"/>
          </p:cNvCxnSpPr>
          <p:nvPr/>
        </p:nvCxnSpPr>
        <p:spPr>
          <a:xfrm>
            <a:off x="5723650" y="5790769"/>
            <a:ext cx="0" cy="889911"/>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3833383" y="4018751"/>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0" y="4996729"/>
            <a:ext cx="1031051" cy="307777"/>
          </a:xfrm>
          <a:prstGeom prst="rect">
            <a:avLst/>
          </a:prstGeom>
          <a:noFill/>
        </p:spPr>
        <p:txBody>
          <a:bodyPr wrap="none" rtlCol="0">
            <a:spAutoFit/>
          </a:bodyPr>
          <a:lstStyle/>
          <a:p>
            <a:r>
              <a:rPr lang="en-US" sz="1400" dirty="0"/>
              <a:t>Substation</a:t>
            </a:r>
          </a:p>
        </p:txBody>
      </p:sp>
      <p:sp>
        <p:nvSpPr>
          <p:cNvPr id="137" name="TextBox 136"/>
          <p:cNvSpPr txBox="1"/>
          <p:nvPr/>
        </p:nvSpPr>
        <p:spPr>
          <a:xfrm>
            <a:off x="6921765" y="5749949"/>
            <a:ext cx="1031051" cy="307777"/>
          </a:xfrm>
          <a:prstGeom prst="rect">
            <a:avLst/>
          </a:prstGeom>
          <a:noFill/>
        </p:spPr>
        <p:txBody>
          <a:bodyPr wrap="none" rtlCol="0">
            <a:spAutoFit/>
          </a:bodyPr>
          <a:lstStyle/>
          <a:p>
            <a:r>
              <a:rPr lang="en-US" sz="1400" dirty="0"/>
              <a:t>Substation</a:t>
            </a:r>
          </a:p>
        </p:txBody>
      </p:sp>
      <p:sp>
        <p:nvSpPr>
          <p:cNvPr id="151" name="TextBox 150"/>
          <p:cNvSpPr txBox="1"/>
          <p:nvPr/>
        </p:nvSpPr>
        <p:spPr>
          <a:xfrm>
            <a:off x="3064317" y="1923948"/>
            <a:ext cx="251241" cy="307777"/>
          </a:xfrm>
          <a:prstGeom prst="rect">
            <a:avLst/>
          </a:prstGeom>
          <a:noFill/>
        </p:spPr>
        <p:txBody>
          <a:bodyPr wrap="square" rtlCol="0">
            <a:spAutoFit/>
          </a:bodyPr>
          <a:lstStyle/>
          <a:p>
            <a:r>
              <a:rPr lang="en-US" sz="1400" dirty="0"/>
              <a:t>R</a:t>
            </a:r>
          </a:p>
        </p:txBody>
      </p:sp>
      <p:sp>
        <p:nvSpPr>
          <p:cNvPr id="153" name="TextBox 152"/>
          <p:cNvSpPr txBox="1"/>
          <p:nvPr/>
        </p:nvSpPr>
        <p:spPr>
          <a:xfrm>
            <a:off x="3315557" y="2839836"/>
            <a:ext cx="314510" cy="307777"/>
          </a:xfrm>
          <a:prstGeom prst="rect">
            <a:avLst/>
          </a:prstGeom>
          <a:noFill/>
        </p:spPr>
        <p:txBody>
          <a:bodyPr wrap="none" rtlCol="0">
            <a:spAutoFit/>
          </a:bodyPr>
          <a:lstStyle/>
          <a:p>
            <a:r>
              <a:rPr lang="en-US" sz="1400" dirty="0"/>
              <a:t>R</a:t>
            </a:r>
          </a:p>
        </p:txBody>
      </p:sp>
      <p:sp>
        <p:nvSpPr>
          <p:cNvPr id="154" name="TextBox 153"/>
          <p:cNvSpPr txBox="1"/>
          <p:nvPr/>
        </p:nvSpPr>
        <p:spPr>
          <a:xfrm>
            <a:off x="1218094" y="3988897"/>
            <a:ext cx="314510" cy="307777"/>
          </a:xfrm>
          <a:prstGeom prst="rect">
            <a:avLst/>
          </a:prstGeom>
          <a:noFill/>
        </p:spPr>
        <p:txBody>
          <a:bodyPr wrap="none" rtlCol="0">
            <a:spAutoFit/>
          </a:bodyPr>
          <a:lstStyle/>
          <a:p>
            <a:r>
              <a:rPr lang="en-US" sz="1400" dirty="0"/>
              <a:t>R</a:t>
            </a:r>
          </a:p>
        </p:txBody>
      </p:sp>
      <p:sp>
        <p:nvSpPr>
          <p:cNvPr id="155" name="TextBox 154"/>
          <p:cNvSpPr txBox="1"/>
          <p:nvPr/>
        </p:nvSpPr>
        <p:spPr>
          <a:xfrm>
            <a:off x="1968128" y="4634001"/>
            <a:ext cx="314510" cy="307777"/>
          </a:xfrm>
          <a:prstGeom prst="rect">
            <a:avLst/>
          </a:prstGeom>
          <a:noFill/>
        </p:spPr>
        <p:txBody>
          <a:bodyPr wrap="none" rtlCol="0">
            <a:spAutoFit/>
          </a:bodyPr>
          <a:lstStyle/>
          <a:p>
            <a:r>
              <a:rPr lang="en-US" sz="1400" dirty="0"/>
              <a:t>R</a:t>
            </a:r>
          </a:p>
        </p:txBody>
      </p:sp>
      <p:sp>
        <p:nvSpPr>
          <p:cNvPr id="156" name="TextBox 155"/>
          <p:cNvSpPr txBox="1"/>
          <p:nvPr/>
        </p:nvSpPr>
        <p:spPr>
          <a:xfrm>
            <a:off x="3791725" y="3960823"/>
            <a:ext cx="314510" cy="307777"/>
          </a:xfrm>
          <a:prstGeom prst="rect">
            <a:avLst/>
          </a:prstGeom>
          <a:noFill/>
        </p:spPr>
        <p:txBody>
          <a:bodyPr wrap="none" rtlCol="0">
            <a:spAutoFit/>
          </a:bodyPr>
          <a:lstStyle/>
          <a:p>
            <a:r>
              <a:rPr lang="en-US" sz="1400" dirty="0"/>
              <a:t>R</a:t>
            </a:r>
          </a:p>
        </p:txBody>
      </p:sp>
      <p:sp>
        <p:nvSpPr>
          <p:cNvPr id="157" name="TextBox 156"/>
          <p:cNvSpPr txBox="1"/>
          <p:nvPr/>
        </p:nvSpPr>
        <p:spPr>
          <a:xfrm>
            <a:off x="3345171" y="4621787"/>
            <a:ext cx="314510" cy="307777"/>
          </a:xfrm>
          <a:prstGeom prst="rect">
            <a:avLst/>
          </a:prstGeom>
          <a:noFill/>
        </p:spPr>
        <p:txBody>
          <a:bodyPr wrap="none" rtlCol="0">
            <a:spAutoFit/>
          </a:bodyPr>
          <a:lstStyle/>
          <a:p>
            <a:r>
              <a:rPr lang="en-US" sz="1400" dirty="0"/>
              <a:t>R</a:t>
            </a:r>
          </a:p>
        </p:txBody>
      </p:sp>
      <p:sp>
        <p:nvSpPr>
          <p:cNvPr id="158" name="TextBox 157"/>
          <p:cNvSpPr txBox="1"/>
          <p:nvPr/>
        </p:nvSpPr>
        <p:spPr>
          <a:xfrm>
            <a:off x="5582425" y="5485189"/>
            <a:ext cx="314510" cy="307777"/>
          </a:xfrm>
          <a:prstGeom prst="rect">
            <a:avLst/>
          </a:prstGeom>
          <a:noFill/>
        </p:spPr>
        <p:txBody>
          <a:bodyPr wrap="none" rtlCol="0">
            <a:spAutoFit/>
          </a:bodyPr>
          <a:lstStyle/>
          <a:p>
            <a:r>
              <a:rPr lang="en-US" sz="1400" dirty="0"/>
              <a:t>R</a:t>
            </a:r>
          </a:p>
        </p:txBody>
      </p:sp>
      <p:sp>
        <p:nvSpPr>
          <p:cNvPr id="161" name="TextBox 160"/>
          <p:cNvSpPr txBox="1"/>
          <p:nvPr/>
        </p:nvSpPr>
        <p:spPr>
          <a:xfrm>
            <a:off x="6167960" y="6169223"/>
            <a:ext cx="314510" cy="307777"/>
          </a:xfrm>
          <a:prstGeom prst="rect">
            <a:avLst/>
          </a:prstGeom>
          <a:noFill/>
        </p:spPr>
        <p:txBody>
          <a:bodyPr wrap="none" rtlCol="0">
            <a:spAutoFit/>
          </a:bodyPr>
          <a:lstStyle/>
          <a:p>
            <a:r>
              <a:rPr lang="en-US" sz="1400" dirty="0"/>
              <a:t>R</a:t>
            </a:r>
          </a:p>
        </p:txBody>
      </p:sp>
      <p:sp>
        <p:nvSpPr>
          <p:cNvPr id="78" name="TextBox 77"/>
          <p:cNvSpPr txBox="1"/>
          <p:nvPr/>
        </p:nvSpPr>
        <p:spPr>
          <a:xfrm>
            <a:off x="6924853" y="368231"/>
            <a:ext cx="248786" cy="369332"/>
          </a:xfrm>
          <a:prstGeom prst="rect">
            <a:avLst/>
          </a:prstGeom>
          <a:noFill/>
        </p:spPr>
        <p:txBody>
          <a:bodyPr wrap="none" rtlCol="0">
            <a:spAutoFit/>
          </a:bodyPr>
          <a:lstStyle/>
          <a:p>
            <a:r>
              <a:rPr lang="en-US" dirty="0"/>
              <a:t> </a:t>
            </a:r>
          </a:p>
        </p:txBody>
      </p:sp>
      <p:sp>
        <p:nvSpPr>
          <p:cNvPr id="80" name="TextBox 79"/>
          <p:cNvSpPr txBox="1"/>
          <p:nvPr/>
        </p:nvSpPr>
        <p:spPr>
          <a:xfrm>
            <a:off x="4191000" y="574874"/>
            <a:ext cx="4879357" cy="523220"/>
          </a:xfrm>
          <a:prstGeom prst="rect">
            <a:avLst/>
          </a:prstGeom>
          <a:noFill/>
        </p:spPr>
        <p:txBody>
          <a:bodyPr wrap="square" rtlCol="0">
            <a:spAutoFit/>
          </a:bodyPr>
          <a:lstStyle/>
          <a:p>
            <a:pPr marL="233363" indent="-233363"/>
            <a:r>
              <a:rPr lang="en-US" sz="1400" dirty="0">
                <a:solidFill>
                  <a:schemeClr val="accent1">
                    <a:lumMod val="75000"/>
                  </a:schemeClr>
                </a:solidFill>
              </a:rPr>
              <a:t>1. Crew completes repairs and ready to restore power.</a:t>
            </a:r>
          </a:p>
        </p:txBody>
      </p:sp>
      <p:sp>
        <p:nvSpPr>
          <p:cNvPr id="88" name="TextBox 87"/>
          <p:cNvSpPr txBox="1"/>
          <p:nvPr/>
        </p:nvSpPr>
        <p:spPr>
          <a:xfrm>
            <a:off x="4191000" y="1081394"/>
            <a:ext cx="4446322" cy="307777"/>
          </a:xfrm>
          <a:prstGeom prst="rect">
            <a:avLst/>
          </a:prstGeom>
          <a:noFill/>
        </p:spPr>
        <p:txBody>
          <a:bodyPr wrap="square" rtlCol="0">
            <a:spAutoFit/>
          </a:bodyPr>
          <a:lstStyle/>
          <a:p>
            <a:r>
              <a:rPr lang="en-US" sz="1400" dirty="0">
                <a:solidFill>
                  <a:schemeClr val="accent1">
                    <a:lumMod val="75000"/>
                  </a:schemeClr>
                </a:solidFill>
              </a:rPr>
              <a:t>2. DCC determines restoration process.*</a:t>
            </a:r>
          </a:p>
        </p:txBody>
      </p:sp>
      <p:sp>
        <p:nvSpPr>
          <p:cNvPr id="110" name="TextBox 109"/>
          <p:cNvSpPr txBox="1"/>
          <p:nvPr/>
        </p:nvSpPr>
        <p:spPr>
          <a:xfrm>
            <a:off x="6912153" y="2123787"/>
            <a:ext cx="248786" cy="369332"/>
          </a:xfrm>
          <a:prstGeom prst="rect">
            <a:avLst/>
          </a:prstGeom>
          <a:noFill/>
        </p:spPr>
        <p:txBody>
          <a:bodyPr wrap="none" rtlCol="0">
            <a:spAutoFit/>
          </a:bodyPr>
          <a:lstStyle/>
          <a:p>
            <a:r>
              <a:rPr lang="en-US" dirty="0"/>
              <a:t> </a:t>
            </a:r>
          </a:p>
        </p:txBody>
      </p:sp>
      <p:sp>
        <p:nvSpPr>
          <p:cNvPr id="111" name="TextBox 110"/>
          <p:cNvSpPr txBox="1"/>
          <p:nvPr/>
        </p:nvSpPr>
        <p:spPr>
          <a:xfrm>
            <a:off x="4191000" y="2057400"/>
            <a:ext cx="4865583" cy="523220"/>
          </a:xfrm>
          <a:prstGeom prst="rect">
            <a:avLst/>
          </a:prstGeom>
          <a:noFill/>
        </p:spPr>
        <p:txBody>
          <a:bodyPr wrap="square" rtlCol="0">
            <a:spAutoFit/>
          </a:bodyPr>
          <a:lstStyle/>
          <a:p>
            <a:pPr marL="233363" indent="-233363"/>
            <a:r>
              <a:rPr lang="en-US" sz="1400" dirty="0">
                <a:solidFill>
                  <a:schemeClr val="accent1">
                    <a:lumMod val="75000"/>
                  </a:schemeClr>
                </a:solidFill>
              </a:rPr>
              <a:t>4. DCC determines if circuits ready to be returned to normal. *</a:t>
            </a:r>
          </a:p>
        </p:txBody>
      </p:sp>
      <p:sp>
        <p:nvSpPr>
          <p:cNvPr id="126" name="TextBox 125"/>
          <p:cNvSpPr txBox="1"/>
          <p:nvPr/>
        </p:nvSpPr>
        <p:spPr>
          <a:xfrm>
            <a:off x="647056" y="1621814"/>
            <a:ext cx="694421" cy="307777"/>
          </a:xfrm>
          <a:prstGeom prst="rect">
            <a:avLst/>
          </a:prstGeom>
          <a:noFill/>
        </p:spPr>
        <p:txBody>
          <a:bodyPr wrap="none" rtlCol="0">
            <a:spAutoFit/>
          </a:bodyPr>
          <a:lstStyle/>
          <a:p>
            <a:r>
              <a:rPr lang="en-US" sz="1400" dirty="0">
                <a:solidFill>
                  <a:srgbClr val="FF0000"/>
                </a:solidFill>
              </a:rPr>
              <a:t>OPEN</a:t>
            </a:r>
          </a:p>
        </p:txBody>
      </p:sp>
      <p:sp>
        <p:nvSpPr>
          <p:cNvPr id="127" name="TextBox 126"/>
          <p:cNvSpPr txBox="1"/>
          <p:nvPr/>
        </p:nvSpPr>
        <p:spPr>
          <a:xfrm>
            <a:off x="1761251" y="1919386"/>
            <a:ext cx="793807" cy="307777"/>
          </a:xfrm>
          <a:prstGeom prst="rect">
            <a:avLst/>
          </a:prstGeom>
          <a:solidFill>
            <a:schemeClr val="bg1"/>
          </a:solidFill>
        </p:spPr>
        <p:txBody>
          <a:bodyPr wrap="none" rtlCol="0">
            <a:spAutoFit/>
          </a:bodyPr>
          <a:lstStyle/>
          <a:p>
            <a:r>
              <a:rPr lang="en-US" sz="1400" dirty="0">
                <a:solidFill>
                  <a:srgbClr val="FF0000"/>
                </a:solidFill>
              </a:rPr>
              <a:t>CLOSE</a:t>
            </a:r>
          </a:p>
        </p:txBody>
      </p:sp>
      <p:sp>
        <p:nvSpPr>
          <p:cNvPr id="104" name="TextBox 103"/>
          <p:cNvSpPr txBox="1"/>
          <p:nvPr/>
        </p:nvSpPr>
        <p:spPr>
          <a:xfrm>
            <a:off x="2738378" y="525764"/>
            <a:ext cx="1031051" cy="307777"/>
          </a:xfrm>
          <a:prstGeom prst="rect">
            <a:avLst/>
          </a:prstGeom>
          <a:noFill/>
          <a:ln>
            <a:noFill/>
          </a:ln>
        </p:spPr>
        <p:txBody>
          <a:bodyPr wrap="none" rtlCol="0">
            <a:spAutoFit/>
          </a:bodyPr>
          <a:lstStyle/>
          <a:p>
            <a:r>
              <a:rPr lang="en-US" sz="1400" dirty="0"/>
              <a:t>Substation</a:t>
            </a:r>
          </a:p>
        </p:txBody>
      </p:sp>
      <p:sp>
        <p:nvSpPr>
          <p:cNvPr id="2" name="TextBox 1"/>
          <p:cNvSpPr txBox="1"/>
          <p:nvPr/>
        </p:nvSpPr>
        <p:spPr>
          <a:xfrm>
            <a:off x="2538472" y="807969"/>
            <a:ext cx="269626" cy="276999"/>
          </a:xfrm>
          <a:prstGeom prst="rect">
            <a:avLst/>
          </a:prstGeom>
          <a:noFill/>
        </p:spPr>
        <p:txBody>
          <a:bodyPr wrap="none" rtlCol="0">
            <a:spAutoFit/>
          </a:bodyPr>
          <a:lstStyle/>
          <a:p>
            <a:r>
              <a:rPr lang="en-US" sz="1200" dirty="0">
                <a:solidFill>
                  <a:srgbClr val="FF0000"/>
                </a:solidFill>
              </a:rPr>
              <a:t>1</a:t>
            </a:r>
          </a:p>
        </p:txBody>
      </p:sp>
      <p:sp>
        <p:nvSpPr>
          <p:cNvPr id="116" name="TextBox 115"/>
          <p:cNvSpPr txBox="1"/>
          <p:nvPr/>
        </p:nvSpPr>
        <p:spPr>
          <a:xfrm>
            <a:off x="3517645" y="804429"/>
            <a:ext cx="269626" cy="276999"/>
          </a:xfrm>
          <a:prstGeom prst="rect">
            <a:avLst/>
          </a:prstGeom>
          <a:noFill/>
        </p:spPr>
        <p:txBody>
          <a:bodyPr wrap="none" rtlCol="0">
            <a:spAutoFit/>
          </a:bodyPr>
          <a:lstStyle/>
          <a:p>
            <a:r>
              <a:rPr lang="en-US" sz="1200" dirty="0">
                <a:solidFill>
                  <a:schemeClr val="accent1"/>
                </a:solidFill>
              </a:rPr>
              <a:t>3</a:t>
            </a:r>
          </a:p>
        </p:txBody>
      </p:sp>
      <p:sp>
        <p:nvSpPr>
          <p:cNvPr id="117" name="TextBox 116"/>
          <p:cNvSpPr txBox="1"/>
          <p:nvPr/>
        </p:nvSpPr>
        <p:spPr>
          <a:xfrm>
            <a:off x="3191915" y="1365851"/>
            <a:ext cx="269626" cy="276999"/>
          </a:xfrm>
          <a:prstGeom prst="rect">
            <a:avLst/>
          </a:prstGeom>
          <a:noFill/>
        </p:spPr>
        <p:txBody>
          <a:bodyPr wrap="none" rtlCol="0">
            <a:spAutoFit/>
          </a:bodyPr>
          <a:lstStyle/>
          <a:p>
            <a:r>
              <a:rPr lang="en-US" sz="1200" dirty="0">
                <a:solidFill>
                  <a:schemeClr val="accent5"/>
                </a:solidFill>
              </a:rPr>
              <a:t>2</a:t>
            </a:r>
          </a:p>
        </p:txBody>
      </p:sp>
      <p:sp>
        <p:nvSpPr>
          <p:cNvPr id="118" name="TextBox 117"/>
          <p:cNvSpPr txBox="1"/>
          <p:nvPr/>
        </p:nvSpPr>
        <p:spPr>
          <a:xfrm>
            <a:off x="784113" y="4880206"/>
            <a:ext cx="269626" cy="276999"/>
          </a:xfrm>
          <a:prstGeom prst="rect">
            <a:avLst/>
          </a:prstGeom>
          <a:noFill/>
        </p:spPr>
        <p:txBody>
          <a:bodyPr wrap="none" rtlCol="0">
            <a:spAutoFit/>
          </a:bodyPr>
          <a:lstStyle/>
          <a:p>
            <a:r>
              <a:rPr lang="en-US" sz="1200" dirty="0">
                <a:solidFill>
                  <a:srgbClr val="00B050"/>
                </a:solidFill>
              </a:rPr>
              <a:t>4</a:t>
            </a:r>
          </a:p>
        </p:txBody>
      </p:sp>
      <p:sp>
        <p:nvSpPr>
          <p:cNvPr id="119" name="TextBox 118"/>
          <p:cNvSpPr txBox="1"/>
          <p:nvPr/>
        </p:nvSpPr>
        <p:spPr>
          <a:xfrm>
            <a:off x="6660298" y="5946439"/>
            <a:ext cx="269626" cy="276999"/>
          </a:xfrm>
          <a:prstGeom prst="rect">
            <a:avLst/>
          </a:prstGeom>
          <a:noFill/>
        </p:spPr>
        <p:txBody>
          <a:bodyPr wrap="none" rtlCol="0">
            <a:spAutoFit/>
          </a:bodyPr>
          <a:lstStyle/>
          <a:p>
            <a:r>
              <a:rPr lang="en-US" sz="1200" dirty="0">
                <a:solidFill>
                  <a:srgbClr val="C00000"/>
                </a:solidFill>
              </a:rPr>
              <a:t>5</a:t>
            </a:r>
          </a:p>
        </p:txBody>
      </p:sp>
      <p:sp>
        <p:nvSpPr>
          <p:cNvPr id="150" name="TextBox 149"/>
          <p:cNvSpPr txBox="1"/>
          <p:nvPr/>
        </p:nvSpPr>
        <p:spPr>
          <a:xfrm>
            <a:off x="1977968" y="2311200"/>
            <a:ext cx="314510" cy="307777"/>
          </a:xfrm>
          <a:prstGeom prst="rect">
            <a:avLst/>
          </a:prstGeom>
          <a:noFill/>
        </p:spPr>
        <p:txBody>
          <a:bodyPr wrap="none" rtlCol="0">
            <a:spAutoFit/>
          </a:bodyPr>
          <a:lstStyle/>
          <a:p>
            <a:r>
              <a:rPr lang="en-US" sz="1400" dirty="0"/>
              <a:t>R</a:t>
            </a:r>
          </a:p>
        </p:txBody>
      </p:sp>
      <p:sp>
        <p:nvSpPr>
          <p:cNvPr id="85" name="Rectangle 84"/>
          <p:cNvSpPr/>
          <p:nvPr/>
        </p:nvSpPr>
        <p:spPr>
          <a:xfrm>
            <a:off x="2008900" y="2373889"/>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3086957" y="1981876"/>
            <a:ext cx="228600" cy="2476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p:cNvSpPr txBox="1"/>
          <p:nvPr/>
        </p:nvSpPr>
        <p:spPr>
          <a:xfrm>
            <a:off x="4191000" y="1483314"/>
            <a:ext cx="4879357" cy="523220"/>
          </a:xfrm>
          <a:prstGeom prst="rect">
            <a:avLst/>
          </a:prstGeom>
          <a:noFill/>
        </p:spPr>
        <p:txBody>
          <a:bodyPr wrap="square" rtlCol="0">
            <a:spAutoFit/>
          </a:bodyPr>
          <a:lstStyle/>
          <a:p>
            <a:pPr marL="233363" indent="-233363"/>
            <a:r>
              <a:rPr lang="en-US" sz="1400" dirty="0">
                <a:solidFill>
                  <a:schemeClr val="accent1">
                    <a:lumMod val="75000"/>
                  </a:schemeClr>
                </a:solidFill>
              </a:rPr>
              <a:t>3. Crew closes switch on circuit 1 to restore remaining customers.*</a:t>
            </a:r>
          </a:p>
        </p:txBody>
      </p:sp>
      <p:sp>
        <p:nvSpPr>
          <p:cNvPr id="138" name="TextBox 137"/>
          <p:cNvSpPr txBox="1"/>
          <p:nvPr/>
        </p:nvSpPr>
        <p:spPr>
          <a:xfrm>
            <a:off x="4191000" y="2566400"/>
            <a:ext cx="4865583" cy="307777"/>
          </a:xfrm>
          <a:prstGeom prst="rect">
            <a:avLst/>
          </a:prstGeom>
          <a:noFill/>
        </p:spPr>
        <p:txBody>
          <a:bodyPr wrap="square" rtlCol="0">
            <a:spAutoFit/>
          </a:bodyPr>
          <a:lstStyle/>
          <a:p>
            <a:r>
              <a:rPr lang="en-US" sz="1400" dirty="0">
                <a:solidFill>
                  <a:schemeClr val="accent1">
                    <a:lumMod val="75000"/>
                  </a:schemeClr>
                </a:solidFill>
              </a:rPr>
              <a:t>5. Crew closes switch to tie circuits 1 and 2.* </a:t>
            </a:r>
          </a:p>
        </p:txBody>
      </p:sp>
      <p:pic>
        <p:nvPicPr>
          <p:cNvPr id="139" name="Picture 1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755" y="269338"/>
            <a:ext cx="686395" cy="800580"/>
          </a:xfrm>
          <a:prstGeom prst="rect">
            <a:avLst/>
          </a:prstGeom>
        </p:spPr>
      </p:pic>
      <p:sp>
        <p:nvSpPr>
          <p:cNvPr id="141" name="TextBox 140"/>
          <p:cNvSpPr txBox="1"/>
          <p:nvPr/>
        </p:nvSpPr>
        <p:spPr>
          <a:xfrm>
            <a:off x="4191001" y="2898342"/>
            <a:ext cx="4879356" cy="307777"/>
          </a:xfrm>
          <a:prstGeom prst="rect">
            <a:avLst/>
          </a:prstGeom>
          <a:noFill/>
        </p:spPr>
        <p:txBody>
          <a:bodyPr wrap="square" rtlCol="0">
            <a:spAutoFit/>
          </a:bodyPr>
          <a:lstStyle/>
          <a:p>
            <a:r>
              <a:rPr lang="en-US" sz="1400" dirty="0">
                <a:solidFill>
                  <a:schemeClr val="accent1">
                    <a:lumMod val="75000"/>
                  </a:schemeClr>
                </a:solidFill>
              </a:rPr>
              <a:t>6. DCC opens recloser at normal open point.*</a:t>
            </a:r>
          </a:p>
        </p:txBody>
      </p:sp>
      <p:cxnSp>
        <p:nvCxnSpPr>
          <p:cNvPr id="142" name="Straight Connector 141"/>
          <p:cNvCxnSpPr/>
          <p:nvPr/>
        </p:nvCxnSpPr>
        <p:spPr>
          <a:xfrm flipV="1">
            <a:off x="1103964" y="988911"/>
            <a:ext cx="79460" cy="1723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107794" y="987950"/>
            <a:ext cx="79460" cy="1723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804042" y="581697"/>
            <a:ext cx="620683" cy="276999"/>
          </a:xfrm>
          <a:prstGeom prst="rect">
            <a:avLst/>
          </a:prstGeom>
          <a:solidFill>
            <a:schemeClr val="bg1"/>
          </a:solidFill>
        </p:spPr>
        <p:txBody>
          <a:bodyPr wrap="none" rtlCol="0">
            <a:spAutoFit/>
          </a:bodyPr>
          <a:lstStyle/>
          <a:p>
            <a:r>
              <a:rPr lang="en-US" sz="1200" dirty="0">
                <a:solidFill>
                  <a:srgbClr val="FF0000"/>
                </a:solidFill>
              </a:rPr>
              <a:t>OPEN</a:t>
            </a:r>
          </a:p>
        </p:txBody>
      </p:sp>
      <p:sp>
        <p:nvSpPr>
          <p:cNvPr id="145" name="TextBox 144"/>
          <p:cNvSpPr txBox="1"/>
          <p:nvPr/>
        </p:nvSpPr>
        <p:spPr>
          <a:xfrm>
            <a:off x="2029772" y="612083"/>
            <a:ext cx="620683" cy="276999"/>
          </a:xfrm>
          <a:prstGeom prst="rect">
            <a:avLst/>
          </a:prstGeom>
          <a:solidFill>
            <a:schemeClr val="bg1"/>
          </a:solidFill>
        </p:spPr>
        <p:txBody>
          <a:bodyPr wrap="none" rtlCol="0">
            <a:spAutoFit/>
          </a:bodyPr>
          <a:lstStyle/>
          <a:p>
            <a:r>
              <a:rPr lang="en-US" sz="1200" dirty="0">
                <a:solidFill>
                  <a:srgbClr val="FF0000"/>
                </a:solidFill>
              </a:rPr>
              <a:t>OPEN</a:t>
            </a:r>
          </a:p>
        </p:txBody>
      </p:sp>
      <p:cxnSp>
        <p:nvCxnSpPr>
          <p:cNvPr id="146" name="Straight Connector 145"/>
          <p:cNvCxnSpPr>
            <a:stCxn id="5" idx="1"/>
          </p:cNvCxnSpPr>
          <p:nvPr/>
        </p:nvCxnSpPr>
        <p:spPr>
          <a:xfrm flipH="1" flipV="1">
            <a:off x="2102049" y="1153576"/>
            <a:ext cx="832509" cy="1115"/>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flipV="1">
            <a:off x="1125915" y="1151349"/>
            <a:ext cx="1001298" cy="222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482864" y="1157435"/>
            <a:ext cx="642605"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92102" y="1142786"/>
            <a:ext cx="0" cy="554183"/>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03951" y="2483285"/>
            <a:ext cx="14859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03950" y="1957103"/>
            <a:ext cx="0" cy="5334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80250" y="2488191"/>
            <a:ext cx="0" cy="5334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03951" y="2480973"/>
            <a:ext cx="1485900" cy="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03951" y="1947573"/>
            <a:ext cx="0" cy="53340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380251" y="2480973"/>
            <a:ext cx="0" cy="53340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83311" y="1151348"/>
            <a:ext cx="642605" cy="0"/>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92549" y="1136699"/>
            <a:ext cx="0" cy="554183"/>
          </a:xfrm>
          <a:prstGeom prst="line">
            <a:avLst/>
          </a:prstGeom>
          <a:ln w="381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2112624" y="1151268"/>
            <a:ext cx="811356" cy="8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34557" y="964191"/>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extBox 172"/>
          <p:cNvSpPr txBox="1"/>
          <p:nvPr/>
        </p:nvSpPr>
        <p:spPr>
          <a:xfrm>
            <a:off x="4191001" y="3227903"/>
            <a:ext cx="4865582" cy="307777"/>
          </a:xfrm>
          <a:prstGeom prst="rect">
            <a:avLst/>
          </a:prstGeom>
          <a:noFill/>
        </p:spPr>
        <p:txBody>
          <a:bodyPr wrap="square" rtlCol="0">
            <a:spAutoFit/>
          </a:bodyPr>
          <a:lstStyle/>
          <a:p>
            <a:r>
              <a:rPr lang="en-US" sz="1400" dirty="0">
                <a:solidFill>
                  <a:schemeClr val="accent1">
                    <a:lumMod val="75000"/>
                  </a:schemeClr>
                </a:solidFill>
              </a:rPr>
              <a:t>7. Circuits 1 and circuit 2 returned to normal.</a:t>
            </a:r>
          </a:p>
        </p:txBody>
      </p:sp>
      <p:sp>
        <p:nvSpPr>
          <p:cNvPr id="99" name="TextBox 98"/>
          <p:cNvSpPr txBox="1"/>
          <p:nvPr/>
        </p:nvSpPr>
        <p:spPr>
          <a:xfrm>
            <a:off x="2009969" y="603362"/>
            <a:ext cx="705642" cy="276999"/>
          </a:xfrm>
          <a:prstGeom prst="rect">
            <a:avLst/>
          </a:prstGeom>
          <a:solidFill>
            <a:schemeClr val="bg1"/>
          </a:solidFill>
        </p:spPr>
        <p:txBody>
          <a:bodyPr wrap="none" rtlCol="0">
            <a:spAutoFit/>
          </a:bodyPr>
          <a:lstStyle/>
          <a:p>
            <a:r>
              <a:rPr lang="en-US" sz="1200" dirty="0"/>
              <a:t>CLOSE</a:t>
            </a:r>
          </a:p>
        </p:txBody>
      </p:sp>
      <p:sp>
        <p:nvSpPr>
          <p:cNvPr id="101" name="TextBox 100"/>
          <p:cNvSpPr txBox="1"/>
          <p:nvPr/>
        </p:nvSpPr>
        <p:spPr>
          <a:xfrm>
            <a:off x="731908" y="619762"/>
            <a:ext cx="705642" cy="276999"/>
          </a:xfrm>
          <a:prstGeom prst="rect">
            <a:avLst/>
          </a:prstGeom>
          <a:solidFill>
            <a:schemeClr val="bg1"/>
          </a:solidFill>
        </p:spPr>
        <p:txBody>
          <a:bodyPr wrap="none" rtlCol="0">
            <a:spAutoFit/>
          </a:bodyPr>
          <a:lstStyle/>
          <a:p>
            <a:r>
              <a:rPr lang="en-US" sz="1200" dirty="0"/>
              <a:t>CLOSE</a:t>
            </a:r>
          </a:p>
        </p:txBody>
      </p:sp>
      <p:sp>
        <p:nvSpPr>
          <p:cNvPr id="105" name="TextBox 104"/>
          <p:cNvSpPr txBox="1"/>
          <p:nvPr/>
        </p:nvSpPr>
        <p:spPr>
          <a:xfrm>
            <a:off x="1823278" y="1919386"/>
            <a:ext cx="694421" cy="307777"/>
          </a:xfrm>
          <a:prstGeom prst="rect">
            <a:avLst/>
          </a:prstGeom>
          <a:solidFill>
            <a:schemeClr val="bg1"/>
          </a:solidFill>
        </p:spPr>
        <p:txBody>
          <a:bodyPr wrap="none" rtlCol="0">
            <a:spAutoFit/>
          </a:bodyPr>
          <a:lstStyle/>
          <a:p>
            <a:r>
              <a:rPr lang="en-US" sz="1400" dirty="0"/>
              <a:t>OPEN</a:t>
            </a:r>
          </a:p>
        </p:txBody>
      </p:sp>
      <p:cxnSp>
        <p:nvCxnSpPr>
          <p:cNvPr id="107" name="Straight Connector 106"/>
          <p:cNvCxnSpPr/>
          <p:nvPr/>
        </p:nvCxnSpPr>
        <p:spPr>
          <a:xfrm flipH="1">
            <a:off x="503950" y="2480973"/>
            <a:ext cx="14859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03950" y="19475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380250" y="2480973"/>
            <a:ext cx="0" cy="5334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483310" y="1151348"/>
            <a:ext cx="642605"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92548" y="1136699"/>
            <a:ext cx="0" cy="554183"/>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64582" y="1610086"/>
            <a:ext cx="793807" cy="307777"/>
          </a:xfrm>
          <a:prstGeom prst="rect">
            <a:avLst/>
          </a:prstGeom>
          <a:solidFill>
            <a:schemeClr val="bg1"/>
          </a:solidFill>
        </p:spPr>
        <p:txBody>
          <a:bodyPr wrap="none" rtlCol="0">
            <a:spAutoFit/>
          </a:bodyPr>
          <a:lstStyle/>
          <a:p>
            <a:r>
              <a:rPr lang="en-US" sz="1400" dirty="0"/>
              <a:t>CLOSE</a:t>
            </a:r>
          </a:p>
        </p:txBody>
      </p:sp>
      <p:sp>
        <p:nvSpPr>
          <p:cNvPr id="112" name="TextBox 111"/>
          <p:cNvSpPr txBox="1"/>
          <p:nvPr/>
        </p:nvSpPr>
        <p:spPr>
          <a:xfrm>
            <a:off x="97422" y="6212466"/>
            <a:ext cx="1539204" cy="307777"/>
          </a:xfrm>
          <a:prstGeom prst="rect">
            <a:avLst/>
          </a:prstGeom>
          <a:noFill/>
        </p:spPr>
        <p:txBody>
          <a:bodyPr wrap="none" rtlCol="0">
            <a:spAutoFit/>
          </a:bodyPr>
          <a:lstStyle/>
          <a:p>
            <a:r>
              <a:rPr lang="en-US" sz="1400" dirty="0"/>
              <a:t>Click to Continue</a:t>
            </a:r>
          </a:p>
        </p:txBody>
      </p:sp>
      <p:sp>
        <p:nvSpPr>
          <p:cNvPr id="115" name="TextBox 114"/>
          <p:cNvSpPr txBox="1"/>
          <p:nvPr/>
        </p:nvSpPr>
        <p:spPr>
          <a:xfrm>
            <a:off x="89489" y="5955133"/>
            <a:ext cx="1539204" cy="307777"/>
          </a:xfrm>
          <a:prstGeom prst="rect">
            <a:avLst/>
          </a:prstGeom>
          <a:noFill/>
        </p:spPr>
        <p:txBody>
          <a:bodyPr wrap="none" rtlCol="0">
            <a:spAutoFit/>
          </a:bodyPr>
          <a:lstStyle/>
          <a:p>
            <a:r>
              <a:rPr lang="en-US" sz="1400" dirty="0"/>
              <a:t>Click to Continue</a:t>
            </a:r>
          </a:p>
        </p:txBody>
      </p:sp>
      <p:sp>
        <p:nvSpPr>
          <p:cNvPr id="6" name="Rectangle 5"/>
          <p:cNvSpPr/>
          <p:nvPr/>
        </p:nvSpPr>
        <p:spPr>
          <a:xfrm>
            <a:off x="7095250" y="6145791"/>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p:cNvSpPr txBox="1"/>
          <p:nvPr/>
        </p:nvSpPr>
        <p:spPr>
          <a:xfrm>
            <a:off x="4848134" y="6154537"/>
            <a:ext cx="314510" cy="307777"/>
          </a:xfrm>
          <a:prstGeom prst="rect">
            <a:avLst/>
          </a:prstGeom>
          <a:noFill/>
        </p:spPr>
        <p:txBody>
          <a:bodyPr wrap="none" rtlCol="0">
            <a:spAutoFit/>
          </a:bodyPr>
          <a:lstStyle/>
          <a:p>
            <a:r>
              <a:rPr lang="en-US" sz="1400" dirty="0"/>
              <a:t>R</a:t>
            </a:r>
          </a:p>
        </p:txBody>
      </p:sp>
      <p:sp>
        <p:nvSpPr>
          <p:cNvPr id="159" name="TextBox 158"/>
          <p:cNvSpPr txBox="1"/>
          <p:nvPr/>
        </p:nvSpPr>
        <p:spPr>
          <a:xfrm>
            <a:off x="2644093" y="6139853"/>
            <a:ext cx="314510" cy="307777"/>
          </a:xfrm>
          <a:prstGeom prst="rect">
            <a:avLst/>
          </a:prstGeom>
          <a:noFill/>
        </p:spPr>
        <p:txBody>
          <a:bodyPr wrap="none" rtlCol="0">
            <a:spAutoFit/>
          </a:bodyPr>
          <a:lstStyle/>
          <a:p>
            <a:r>
              <a:rPr lang="en-US" sz="1400" dirty="0"/>
              <a:t>R</a:t>
            </a:r>
          </a:p>
        </p:txBody>
      </p:sp>
      <p:sp>
        <p:nvSpPr>
          <p:cNvPr id="4" name="Rectangle 3"/>
          <p:cNvSpPr/>
          <p:nvPr/>
        </p:nvSpPr>
        <p:spPr>
          <a:xfrm>
            <a:off x="212597" y="4621789"/>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p:cNvSpPr txBox="1"/>
          <p:nvPr/>
        </p:nvSpPr>
        <p:spPr>
          <a:xfrm>
            <a:off x="1239025" y="2958009"/>
            <a:ext cx="314510" cy="307777"/>
          </a:xfrm>
          <a:prstGeom prst="rect">
            <a:avLst/>
          </a:prstGeom>
          <a:noFill/>
        </p:spPr>
        <p:txBody>
          <a:bodyPr wrap="none" rtlCol="0">
            <a:spAutoFit/>
          </a:bodyPr>
          <a:lstStyle/>
          <a:p>
            <a:r>
              <a:rPr lang="en-US" sz="1400" dirty="0"/>
              <a:t>R</a:t>
            </a:r>
          </a:p>
        </p:txBody>
      </p:sp>
      <p:sp>
        <p:nvSpPr>
          <p:cNvPr id="149" name="TextBox 148"/>
          <p:cNvSpPr txBox="1"/>
          <p:nvPr/>
        </p:nvSpPr>
        <p:spPr>
          <a:xfrm>
            <a:off x="350877" y="1650944"/>
            <a:ext cx="314510" cy="307777"/>
          </a:xfrm>
          <a:prstGeom prst="rect">
            <a:avLst/>
          </a:prstGeom>
          <a:noFill/>
        </p:spPr>
        <p:txBody>
          <a:bodyPr wrap="none" rtlCol="0">
            <a:spAutoFit/>
          </a:bodyPr>
          <a:lstStyle/>
          <a:p>
            <a:r>
              <a:rPr lang="en-US" sz="1400" dirty="0"/>
              <a:t>R</a:t>
            </a:r>
          </a:p>
        </p:txBody>
      </p:sp>
      <p:sp>
        <p:nvSpPr>
          <p:cNvPr id="7" name="Title 6">
            <a:extLst>
              <a:ext uri="{FF2B5EF4-FFF2-40B4-BE49-F238E27FC236}">
                <a16:creationId xmlns:a16="http://schemas.microsoft.com/office/drawing/2014/main" id="{A2FC2973-ADD7-4D76-A7CF-6EEE5A3570C0}"/>
              </a:ext>
            </a:extLst>
          </p:cNvPr>
          <p:cNvSpPr>
            <a:spLocks noGrp="1"/>
          </p:cNvSpPr>
          <p:nvPr>
            <p:ph type="title"/>
          </p:nvPr>
        </p:nvSpPr>
        <p:spPr/>
        <p:txBody>
          <a:bodyPr/>
          <a:lstStyle/>
          <a:p>
            <a:r>
              <a:rPr lang="en-US" dirty="0"/>
              <a:t>Restoration of SOG</a:t>
            </a:r>
          </a:p>
        </p:txBody>
      </p:sp>
    </p:spTree>
    <p:extLst>
      <p:ext uri="{BB962C8B-B14F-4D97-AF65-F5344CB8AC3E}">
        <p14:creationId xmlns:p14="http://schemas.microsoft.com/office/powerpoint/2010/main" val="340656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
                                        </p:tgtEl>
                                      </p:cBhvr>
                                    </p:animEffect>
                                    <p:set>
                                      <p:cBhvr>
                                        <p:cTn id="7" dur="1" fill="hold">
                                          <p:stCondLst>
                                            <p:cond delay="499"/>
                                          </p:stCondLst>
                                        </p:cTn>
                                        <p:tgtEl>
                                          <p:spTgt spid="112"/>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
                                          </p:stCondLst>
                                        </p:cTn>
                                        <p:tgtEl>
                                          <p:spTgt spid="80"/>
                                        </p:tgtEl>
                                        <p:attrNameLst>
                                          <p:attrName>style.visibility</p:attrName>
                                        </p:attrNameLst>
                                      </p:cBhvr>
                                      <p:to>
                                        <p:strVal val="visible"/>
                                      </p:to>
                                    </p:set>
                                  </p:childTnLst>
                                </p:cTn>
                              </p:par>
                            </p:childTnLst>
                          </p:cTn>
                        </p:par>
                        <p:par>
                          <p:cTn id="11" fill="hold">
                            <p:stCondLst>
                              <p:cond delay="510"/>
                            </p:stCondLst>
                            <p:childTnLst>
                              <p:par>
                                <p:cTn id="12" presetID="10" presetClass="exit" presetSubtype="0" fill="hold" nodeType="afterEffect">
                                  <p:stCondLst>
                                    <p:cond delay="0"/>
                                  </p:stCondLst>
                                  <p:childTnLst>
                                    <p:animEffect transition="out" filter="fade">
                                      <p:cBhvr>
                                        <p:cTn id="13" dur="750"/>
                                        <p:tgtEl>
                                          <p:spTgt spid="139"/>
                                        </p:tgtEl>
                                      </p:cBhvr>
                                    </p:animEffect>
                                    <p:set>
                                      <p:cBhvr>
                                        <p:cTn id="14" dur="1" fill="hold">
                                          <p:stCondLst>
                                            <p:cond delay="749"/>
                                          </p:stCondLst>
                                        </p:cTn>
                                        <p:tgtEl>
                                          <p:spTgt spid="1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
                                        </p:tgtEl>
                                        <p:attrNameLst>
                                          <p:attrName>style.visibility</p:attrName>
                                        </p:attrNameLst>
                                      </p:cBhvr>
                                      <p:to>
                                        <p:strVal val="visible"/>
                                      </p:to>
                                    </p:set>
                                  </p:childTnLst>
                                </p:cTn>
                              </p:par>
                            </p:childTnLst>
                          </p:cTn>
                        </p:par>
                        <p:par>
                          <p:cTn id="23" fill="hold">
                            <p:stCondLst>
                              <p:cond delay="10"/>
                            </p:stCondLst>
                            <p:childTnLst>
                              <p:par>
                                <p:cTn id="24" presetID="1" presetClass="entr" presetSubtype="0" fill="hold" grpId="0" nodeType="afterEffect">
                                  <p:stCondLst>
                                    <p:cond delay="0"/>
                                  </p:stCondLst>
                                  <p:childTnLst>
                                    <p:set>
                                      <p:cBhvr>
                                        <p:cTn id="25" dur="1" fill="hold">
                                          <p:stCondLst>
                                            <p:cond delay="2999"/>
                                          </p:stCondLst>
                                        </p:cTn>
                                        <p:tgtEl>
                                          <p:spTgt spid="99"/>
                                        </p:tgtEl>
                                        <p:attrNameLst>
                                          <p:attrName>style.visibility</p:attrName>
                                        </p:attrNameLst>
                                      </p:cBhvr>
                                      <p:to>
                                        <p:strVal val="visible"/>
                                      </p:to>
                                    </p:set>
                                  </p:childTnLst>
                                </p:cTn>
                              </p:par>
                            </p:childTnLst>
                          </p:cTn>
                        </p:par>
                        <p:par>
                          <p:cTn id="26" fill="hold">
                            <p:stCondLst>
                              <p:cond delay="3010"/>
                            </p:stCondLst>
                            <p:childTnLst>
                              <p:par>
                                <p:cTn id="27" presetID="10" presetClass="exit" presetSubtype="0" fill="hold" nodeType="afterEffect">
                                  <p:stCondLst>
                                    <p:cond delay="0"/>
                                  </p:stCondLst>
                                  <p:childTnLst>
                                    <p:animEffect transition="out" filter="fade">
                                      <p:cBhvr>
                                        <p:cTn id="28" dur="500"/>
                                        <p:tgtEl>
                                          <p:spTgt spid="143"/>
                                        </p:tgtEl>
                                      </p:cBhvr>
                                    </p:animEffect>
                                    <p:set>
                                      <p:cBhvr>
                                        <p:cTn id="29" dur="1" fill="hold">
                                          <p:stCondLst>
                                            <p:cond delay="499"/>
                                          </p:stCondLst>
                                        </p:cTn>
                                        <p:tgtEl>
                                          <p:spTgt spid="143"/>
                                        </p:tgtEl>
                                        <p:attrNameLst>
                                          <p:attrName>style.visibility</p:attrName>
                                        </p:attrNameLst>
                                      </p:cBhvr>
                                      <p:to>
                                        <p:strVal val="hidden"/>
                                      </p:to>
                                    </p:set>
                                  </p:childTnLst>
                                </p:cTn>
                              </p:par>
                            </p:childTnLst>
                          </p:cTn>
                        </p:par>
                        <p:par>
                          <p:cTn id="30" fill="hold">
                            <p:stCondLst>
                              <p:cond delay="3510"/>
                            </p:stCondLst>
                            <p:childTnLst>
                              <p:par>
                                <p:cTn id="31" presetID="10" presetClass="exit" presetSubtype="0" fill="hold" nodeType="afterEffect">
                                  <p:stCondLst>
                                    <p:cond delay="1000"/>
                                  </p:stCondLst>
                                  <p:childTnLst>
                                    <p:animEffect transition="out" filter="fade">
                                      <p:cBhvr>
                                        <p:cTn id="32" dur="500"/>
                                        <p:tgtEl>
                                          <p:spTgt spid="147"/>
                                        </p:tgtEl>
                                      </p:cBhvr>
                                    </p:animEffect>
                                    <p:set>
                                      <p:cBhvr>
                                        <p:cTn id="33" dur="1" fill="hold">
                                          <p:stCondLst>
                                            <p:cond delay="499"/>
                                          </p:stCondLst>
                                        </p:cTn>
                                        <p:tgtEl>
                                          <p:spTgt spid="1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9"/>
                                          </p:stCondLst>
                                        </p:cTn>
                                        <p:tgtEl>
                                          <p:spTgt spid="1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9"/>
                                          </p:stCondLst>
                                        </p:cTn>
                                        <p:tgtEl>
                                          <p:spTgt spid="138"/>
                                        </p:tgtEl>
                                        <p:attrNameLst>
                                          <p:attrName>style.visibility</p:attrName>
                                        </p:attrNameLst>
                                      </p:cBhvr>
                                      <p:to>
                                        <p:strVal val="visible"/>
                                      </p:to>
                                    </p:set>
                                  </p:childTnLst>
                                </p:cTn>
                              </p:par>
                            </p:childTnLst>
                          </p:cTn>
                        </p:par>
                        <p:par>
                          <p:cTn id="42" fill="hold">
                            <p:stCondLst>
                              <p:cond delay="10"/>
                            </p:stCondLst>
                            <p:childTnLst>
                              <p:par>
                                <p:cTn id="43" presetID="1" presetClass="entr" presetSubtype="0" fill="hold" grpId="0" nodeType="afterEffect">
                                  <p:stCondLst>
                                    <p:cond delay="0"/>
                                  </p:stCondLst>
                                  <p:childTnLst>
                                    <p:set>
                                      <p:cBhvr>
                                        <p:cTn id="44" dur="1" fill="hold">
                                          <p:stCondLst>
                                            <p:cond delay="2999"/>
                                          </p:stCondLst>
                                        </p:cTn>
                                        <p:tgtEl>
                                          <p:spTgt spid="101"/>
                                        </p:tgtEl>
                                        <p:attrNameLst>
                                          <p:attrName>style.visibility</p:attrName>
                                        </p:attrNameLst>
                                      </p:cBhvr>
                                      <p:to>
                                        <p:strVal val="visible"/>
                                      </p:to>
                                    </p:set>
                                  </p:childTnLst>
                                </p:cTn>
                              </p:par>
                            </p:childTnLst>
                          </p:cTn>
                        </p:par>
                        <p:par>
                          <p:cTn id="45" fill="hold">
                            <p:stCondLst>
                              <p:cond delay="3010"/>
                            </p:stCondLst>
                            <p:childTnLst>
                              <p:par>
                                <p:cTn id="46" presetID="10" presetClass="exit" presetSubtype="0" fill="hold" nodeType="afterEffect">
                                  <p:stCondLst>
                                    <p:cond delay="1000"/>
                                  </p:stCondLst>
                                  <p:childTnLst>
                                    <p:animEffect transition="out" filter="fade">
                                      <p:cBhvr>
                                        <p:cTn id="47" dur="500"/>
                                        <p:tgtEl>
                                          <p:spTgt spid="142"/>
                                        </p:tgtEl>
                                      </p:cBhvr>
                                    </p:animEffect>
                                    <p:set>
                                      <p:cBhvr>
                                        <p:cTn id="48" dur="1" fill="hold">
                                          <p:stCondLst>
                                            <p:cond delay="499"/>
                                          </p:stCondLst>
                                        </p:cTn>
                                        <p:tgtEl>
                                          <p:spTgt spid="142"/>
                                        </p:tgtEl>
                                        <p:attrNameLst>
                                          <p:attrName>style.visibility</p:attrName>
                                        </p:attrNameLst>
                                      </p:cBhvr>
                                      <p:to>
                                        <p:strVal val="hidden"/>
                                      </p:to>
                                    </p:set>
                                  </p:childTnLst>
                                </p:cTn>
                              </p:par>
                            </p:childTnLst>
                          </p:cTn>
                        </p:par>
                        <p:par>
                          <p:cTn id="49" fill="hold">
                            <p:stCondLst>
                              <p:cond delay="4510"/>
                            </p:stCondLst>
                            <p:childTnLst>
                              <p:par>
                                <p:cTn id="50" presetID="10" presetClass="exit" presetSubtype="0" fill="hold" grpId="0" nodeType="afterEffect">
                                  <p:stCondLst>
                                    <p:cond delay="0"/>
                                  </p:stCondLst>
                                  <p:childTnLst>
                                    <p:animEffect transition="out" filter="fade">
                                      <p:cBhvr>
                                        <p:cTn id="51" dur="500"/>
                                        <p:tgtEl>
                                          <p:spTgt spid="127"/>
                                        </p:tgtEl>
                                      </p:cBhvr>
                                    </p:animEffect>
                                    <p:set>
                                      <p:cBhvr>
                                        <p:cTn id="52" dur="1" fill="hold">
                                          <p:stCondLst>
                                            <p:cond delay="499"/>
                                          </p:stCondLst>
                                        </p:cTn>
                                        <p:tgtEl>
                                          <p:spTgt spid="1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9"/>
                                          </p:stCondLst>
                                        </p:cTn>
                                        <p:tgtEl>
                                          <p:spTgt spid="141"/>
                                        </p:tgtEl>
                                        <p:attrNameLst>
                                          <p:attrName>style.visibility</p:attrName>
                                        </p:attrNameLst>
                                      </p:cBhvr>
                                      <p:to>
                                        <p:strVal val="visible"/>
                                      </p:to>
                                    </p:set>
                                  </p:childTnLst>
                                </p:cTn>
                              </p:par>
                            </p:childTnLst>
                          </p:cTn>
                        </p:par>
                        <p:par>
                          <p:cTn id="57" fill="hold">
                            <p:stCondLst>
                              <p:cond delay="10"/>
                            </p:stCondLst>
                            <p:childTnLst>
                              <p:par>
                                <p:cTn id="58" presetID="1" presetClass="entr" presetSubtype="0" fill="hold" grpId="0" nodeType="afterEffect">
                                  <p:stCondLst>
                                    <p:cond delay="0"/>
                                  </p:stCondLst>
                                  <p:childTnLst>
                                    <p:set>
                                      <p:cBhvr>
                                        <p:cTn id="59" dur="1" fill="hold">
                                          <p:stCondLst>
                                            <p:cond delay="2999"/>
                                          </p:stCondLst>
                                        </p:cTn>
                                        <p:tgtEl>
                                          <p:spTgt spid="105"/>
                                        </p:tgtEl>
                                        <p:attrNameLst>
                                          <p:attrName>style.visibility</p:attrName>
                                        </p:attrNameLst>
                                      </p:cBhvr>
                                      <p:to>
                                        <p:strVal val="visible"/>
                                      </p:to>
                                    </p:set>
                                  </p:childTnLst>
                                </p:cTn>
                              </p:par>
                            </p:childTnLst>
                          </p:cTn>
                        </p:par>
                        <p:par>
                          <p:cTn id="60" fill="hold">
                            <p:stCondLst>
                              <p:cond delay="3010"/>
                            </p:stCondLst>
                            <p:childTnLst>
                              <p:par>
                                <p:cTn id="61" presetID="1" presetClass="entr" presetSubtype="0" fill="hold" nodeType="afterEffect">
                                  <p:stCondLst>
                                    <p:cond delay="0"/>
                                  </p:stCondLst>
                                  <p:childTnLst>
                                    <p:set>
                                      <p:cBhvr>
                                        <p:cTn id="62" dur="1" fill="hold">
                                          <p:stCondLst>
                                            <p:cond delay="2999"/>
                                          </p:stCondLst>
                                        </p:cTn>
                                        <p:tgtEl>
                                          <p:spTgt spid="1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2999"/>
                                          </p:stCondLst>
                                        </p:cTn>
                                        <p:tgtEl>
                                          <p:spTgt spid="1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2999"/>
                                          </p:stCondLst>
                                        </p:cTn>
                                        <p:tgtEl>
                                          <p:spTgt spid="1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2999"/>
                                          </p:stCondLst>
                                        </p:cTn>
                                        <p:tgtEl>
                                          <p:spTgt spid="10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2999"/>
                                          </p:stCondLst>
                                        </p:cTn>
                                        <p:tgtEl>
                                          <p:spTgt spid="113"/>
                                        </p:tgtEl>
                                        <p:attrNameLst>
                                          <p:attrName>style.visibility</p:attrName>
                                        </p:attrNameLst>
                                      </p:cBhvr>
                                      <p:to>
                                        <p:strVal val="visible"/>
                                      </p:to>
                                    </p:set>
                                  </p:childTnLst>
                                </p:cTn>
                              </p:par>
                            </p:childTnLst>
                          </p:cTn>
                        </p:par>
                        <p:par>
                          <p:cTn id="71" fill="hold">
                            <p:stCondLst>
                              <p:cond delay="6010"/>
                            </p:stCondLst>
                            <p:childTnLst>
                              <p:par>
                                <p:cTn id="72" presetID="1" presetClass="entr" presetSubtype="0" fill="hold" grpId="0" nodeType="afterEffect">
                                  <p:stCondLst>
                                    <p:cond delay="0"/>
                                  </p:stCondLst>
                                  <p:childTnLst>
                                    <p:set>
                                      <p:cBhvr>
                                        <p:cTn id="73" dur="1" fill="hold">
                                          <p:stCondLst>
                                            <p:cond delay="2999"/>
                                          </p:stCondLst>
                                        </p:cTn>
                                        <p:tgtEl>
                                          <p:spTgt spid="173"/>
                                        </p:tgtEl>
                                        <p:attrNameLst>
                                          <p:attrName>style.visibility</p:attrName>
                                        </p:attrNameLst>
                                      </p:cBhvr>
                                      <p:to>
                                        <p:strVal val="visible"/>
                                      </p:to>
                                    </p:set>
                                  </p:childTnLst>
                                </p:cTn>
                              </p:par>
                            </p:childTnLst>
                          </p:cTn>
                        </p:par>
                        <p:par>
                          <p:cTn id="74" fill="hold">
                            <p:stCondLst>
                              <p:cond delay="9010"/>
                            </p:stCondLst>
                            <p:childTnLst>
                              <p:par>
                                <p:cTn id="75" presetID="1" presetClass="entr" presetSubtype="0" fill="hold" grpId="0" nodeType="afterEffect">
                                  <p:stCondLst>
                                    <p:cond delay="0"/>
                                  </p:stCondLst>
                                  <p:childTnLst>
                                    <p:set>
                                      <p:cBhvr>
                                        <p:cTn id="76" dur="1" fill="hold">
                                          <p:stCondLst>
                                            <p:cond delay="2499"/>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8" grpId="0"/>
      <p:bldP spid="111" grpId="0"/>
      <p:bldP spid="127" grpId="0" animBg="1"/>
      <p:bldP spid="120" grpId="0"/>
      <p:bldP spid="138" grpId="0"/>
      <p:bldP spid="141" grpId="0"/>
      <p:bldP spid="173" grpId="0"/>
      <p:bldP spid="99" grpId="0" animBg="1"/>
      <p:bldP spid="101" grpId="0" animBg="1"/>
      <p:bldP spid="105" grpId="0" animBg="1"/>
      <p:bldP spid="112" grpId="0"/>
      <p:bldP spid="1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ctr"/>
            <a:r>
              <a:rPr lang="en-US" dirty="0">
                <a:solidFill>
                  <a:schemeClr val="accent1">
                    <a:lumMod val="75000"/>
                  </a:schemeClr>
                </a:solidFill>
              </a:rPr>
              <a:t>GENERATION</a:t>
            </a:r>
          </a:p>
        </p:txBody>
      </p:sp>
      <p:sp>
        <p:nvSpPr>
          <p:cNvPr id="5" name="Text Placeholder 4"/>
          <p:cNvSpPr>
            <a:spLocks noGrp="1"/>
          </p:cNvSpPr>
          <p:nvPr>
            <p:ph type="body" idx="17"/>
          </p:nvPr>
        </p:nvSpPr>
        <p:spPr/>
        <p:txBody>
          <a:bodyPr/>
          <a:lstStyle/>
          <a:p>
            <a:pPr algn="ctr"/>
            <a:r>
              <a:rPr lang="en-US" dirty="0">
                <a:solidFill>
                  <a:schemeClr val="accent1">
                    <a:lumMod val="75000"/>
                  </a:schemeClr>
                </a:solidFill>
              </a:rPr>
              <a:t>LOAD</a:t>
            </a:r>
          </a:p>
        </p:txBody>
      </p:sp>
      <p:sp>
        <p:nvSpPr>
          <p:cNvPr id="2" name="Title 1"/>
          <p:cNvSpPr>
            <a:spLocks noGrp="1"/>
          </p:cNvSpPr>
          <p:nvPr>
            <p:ph type="title"/>
          </p:nvPr>
        </p:nvSpPr>
        <p:spPr/>
        <p:txBody>
          <a:bodyPr/>
          <a:lstStyle/>
          <a:p>
            <a:r>
              <a:rPr lang="en-US" dirty="0"/>
              <a:t>Restoration From Loss of Grid</a:t>
            </a:r>
          </a:p>
        </p:txBody>
      </p:sp>
      <p:sp>
        <p:nvSpPr>
          <p:cNvPr id="7" name="Rectangle 6"/>
          <p:cNvSpPr/>
          <p:nvPr/>
        </p:nvSpPr>
        <p:spPr>
          <a:xfrm>
            <a:off x="6705600" y="5334000"/>
            <a:ext cx="381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8" name="Rectangle 7"/>
          <p:cNvSpPr/>
          <p:nvPr/>
        </p:nvSpPr>
        <p:spPr>
          <a:xfrm>
            <a:off x="6705600" y="4572000"/>
            <a:ext cx="381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1" name="Rectangle 10"/>
          <p:cNvSpPr/>
          <p:nvPr/>
        </p:nvSpPr>
        <p:spPr>
          <a:xfrm>
            <a:off x="2514600" y="5334000"/>
            <a:ext cx="381000" cy="76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2" name="Rectangle 11"/>
          <p:cNvSpPr/>
          <p:nvPr/>
        </p:nvSpPr>
        <p:spPr>
          <a:xfrm>
            <a:off x="2514600" y="4572000"/>
            <a:ext cx="381000" cy="76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3" name="Rectangle 12"/>
          <p:cNvSpPr/>
          <p:nvPr/>
        </p:nvSpPr>
        <p:spPr>
          <a:xfrm>
            <a:off x="2514600" y="3810000"/>
            <a:ext cx="381000" cy="76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5" name="Rectangle 14"/>
          <p:cNvSpPr/>
          <p:nvPr/>
        </p:nvSpPr>
        <p:spPr>
          <a:xfrm>
            <a:off x="6705600" y="4572000"/>
            <a:ext cx="381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Tree>
    <p:extLst>
      <p:ext uri="{BB962C8B-B14F-4D97-AF65-F5344CB8AC3E}">
        <p14:creationId xmlns:p14="http://schemas.microsoft.com/office/powerpoint/2010/main" val="26193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D841F9-38FC-45B2-9F5A-CE674F9ECEC2}"/>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l="2469" t="11527" r="2469" b="5487"/>
          <a:stretch/>
        </p:blipFill>
        <p:spPr>
          <a:xfrm>
            <a:off x="1447800" y="1368552"/>
            <a:ext cx="5867400" cy="5486400"/>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4186F4A-4FCD-4B35-9DC7-B431B10B41E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73749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4F786-CE70-4C8C-9C13-12E542317D41}"/>
              </a:ext>
            </a:extLst>
          </p:cNvPr>
          <p:cNvSpPr/>
          <p:nvPr/>
        </p:nvSpPr>
        <p:spPr>
          <a:xfrm>
            <a:off x="2286000" y="2690336"/>
            <a:ext cx="4572000" cy="338554"/>
          </a:xfrm>
          <a:prstGeom prst="rect">
            <a:avLst/>
          </a:prstGeom>
        </p:spPr>
        <p:txBody>
          <a:bodyPr>
            <a:spAutoFit/>
          </a:bodyPr>
          <a:lstStyle/>
          <a:p>
            <a:pPr marL="457200">
              <a:spcBef>
                <a:spcPts val="0"/>
              </a:spcBef>
              <a:spcAft>
                <a:spcPts val="0"/>
              </a:spcAft>
            </a:pPr>
            <a:endParaRPr lang="en-US" sz="1600" b="0" i="0" dirty="0">
              <a:solidFill>
                <a:srgbClr val="222222"/>
              </a:solidFill>
              <a:effectLst/>
              <a:latin typeface="Times New Roman" panose="02020603050405020304" pitchFamily="18" charset="0"/>
            </a:endParaRPr>
          </a:p>
        </p:txBody>
      </p:sp>
      <p:sp>
        <p:nvSpPr>
          <p:cNvPr id="4" name="Rectangle 3">
            <a:extLst>
              <a:ext uri="{FF2B5EF4-FFF2-40B4-BE49-F238E27FC236}">
                <a16:creationId xmlns:a16="http://schemas.microsoft.com/office/drawing/2014/main" id="{2E799CB1-D95F-476B-8E62-7CB6AE6EC767}"/>
              </a:ext>
            </a:extLst>
          </p:cNvPr>
          <p:cNvSpPr/>
          <p:nvPr/>
        </p:nvSpPr>
        <p:spPr>
          <a:xfrm>
            <a:off x="381000" y="1637143"/>
            <a:ext cx="8458200" cy="3416320"/>
          </a:xfrm>
          <a:prstGeom prst="rect">
            <a:avLst/>
          </a:prstGeom>
        </p:spPr>
        <p:txBody>
          <a:bodyPr wrap="square">
            <a:spAutoFit/>
          </a:bodyPr>
          <a:lstStyle/>
          <a:p>
            <a:r>
              <a:rPr lang="en-US" i="1" dirty="0">
                <a:solidFill>
                  <a:schemeClr val="accent1">
                    <a:lumMod val="75000"/>
                  </a:schemeClr>
                </a:solidFill>
                <a:latin typeface="+mj-lt"/>
              </a:rPr>
              <a:t>Note: This presentation is not affiliated with any specific utility nor should it be construed to represent the opinions or requirements of any specific utility.</a:t>
            </a:r>
          </a:p>
          <a:p>
            <a:endParaRPr lang="en-US" dirty="0">
              <a:solidFill>
                <a:schemeClr val="accent1">
                  <a:lumMod val="75000"/>
                </a:schemeClr>
              </a:solidFill>
              <a:latin typeface="+mj-lt"/>
            </a:endParaRPr>
          </a:p>
          <a:p>
            <a:r>
              <a:rPr lang="en-US" dirty="0">
                <a:solidFill>
                  <a:schemeClr val="accent1">
                    <a:lumMod val="75000"/>
                  </a:schemeClr>
                </a:solidFill>
                <a:latin typeface="+mj-lt"/>
              </a:rPr>
              <a:t>Resources referenced in this presentation include the following:</a:t>
            </a:r>
          </a:p>
          <a:p>
            <a:pPr marL="285750" indent="-285750">
              <a:buFont typeface="Wingdings" panose="05000000000000000000" pitchFamily="2" charset="2"/>
              <a:buChar char="Ø"/>
            </a:pPr>
            <a:r>
              <a:rPr lang="en-US" dirty="0">
                <a:solidFill>
                  <a:schemeClr val="accent1">
                    <a:lumMod val="75000"/>
                  </a:schemeClr>
                </a:solidFill>
                <a:latin typeface="+mj-lt"/>
              </a:rPr>
              <a:t>The author’s personal experiences,</a:t>
            </a:r>
          </a:p>
          <a:p>
            <a:pPr marL="285750" indent="-285750">
              <a:buFont typeface="Wingdings" panose="05000000000000000000" pitchFamily="2" charset="2"/>
              <a:buChar char="Ø"/>
            </a:pPr>
            <a:r>
              <a:rPr lang="en-US" dirty="0">
                <a:solidFill>
                  <a:schemeClr val="accent1">
                    <a:lumMod val="75000"/>
                  </a:schemeClr>
                </a:solidFill>
                <a:latin typeface="+mj-lt"/>
              </a:rPr>
              <a:t>Schweitzer Engineering Labs (SEL),</a:t>
            </a:r>
          </a:p>
          <a:p>
            <a:pPr marL="285750" indent="-285750">
              <a:buFont typeface="Wingdings" panose="05000000000000000000" pitchFamily="2" charset="2"/>
              <a:buChar char="Ø"/>
            </a:pPr>
            <a:r>
              <a:rPr lang="en-US" dirty="0">
                <a:solidFill>
                  <a:schemeClr val="accent1">
                    <a:lumMod val="75000"/>
                  </a:schemeClr>
                </a:solidFill>
                <a:latin typeface="+mj-lt"/>
              </a:rPr>
              <a:t>IEEE 1547 National Standard for Interconnecting Distributed Generation - Working Group,</a:t>
            </a:r>
          </a:p>
          <a:p>
            <a:pPr marL="285750" indent="-285750">
              <a:buFont typeface="Wingdings" panose="05000000000000000000" pitchFamily="2" charset="2"/>
              <a:buChar char="Ø"/>
            </a:pPr>
            <a:r>
              <a:rPr lang="en-US" dirty="0">
                <a:solidFill>
                  <a:schemeClr val="accent1">
                    <a:lumMod val="75000"/>
                  </a:schemeClr>
                </a:solidFill>
                <a:latin typeface="+mj-lt"/>
              </a:rPr>
              <a:t>Internet photos, and</a:t>
            </a:r>
          </a:p>
          <a:p>
            <a:pPr marL="285750" indent="-285750">
              <a:buFont typeface="Wingdings" panose="05000000000000000000" pitchFamily="2" charset="2"/>
              <a:buChar char="Ø"/>
            </a:pPr>
            <a:r>
              <a:rPr lang="en-US" dirty="0">
                <a:solidFill>
                  <a:schemeClr val="accent1">
                    <a:lumMod val="75000"/>
                  </a:schemeClr>
                </a:solidFill>
                <a:latin typeface="+mj-lt"/>
              </a:rPr>
              <a:t>Others, as indicated on slides.</a:t>
            </a:r>
          </a:p>
          <a:p>
            <a:pPr marL="285750" indent="-285750">
              <a:buFont typeface="Wingdings" panose="05000000000000000000" pitchFamily="2" charset="2"/>
              <a:buChar char="Ø"/>
            </a:pPr>
            <a:endParaRPr lang="en-US" dirty="0">
              <a:solidFill>
                <a:schemeClr val="accent1">
                  <a:lumMod val="75000"/>
                </a:schemeClr>
              </a:solidFill>
              <a:latin typeface="+mj-lt"/>
            </a:endParaRPr>
          </a:p>
        </p:txBody>
      </p:sp>
      <p:sp>
        <p:nvSpPr>
          <p:cNvPr id="7" name="Title 6">
            <a:extLst>
              <a:ext uri="{FF2B5EF4-FFF2-40B4-BE49-F238E27FC236}">
                <a16:creationId xmlns:a16="http://schemas.microsoft.com/office/drawing/2014/main" id="{943C4B45-25CC-438C-8EC9-DFB324D6FB19}"/>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02361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4" t="1600" r="1876" b="2305"/>
          <a:stretch/>
        </p:blipFill>
        <p:spPr bwMode="auto">
          <a:xfrm>
            <a:off x="2514599" y="963827"/>
            <a:ext cx="6400801" cy="4146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029200"/>
            <a:ext cx="4467225" cy="1609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42797"/>
            <a:ext cx="2457450" cy="2734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5ACA13E5-D29F-4498-8DEC-02BBC84A638B}"/>
              </a:ext>
            </a:extLst>
          </p:cNvPr>
          <p:cNvSpPr>
            <a:spLocks noGrp="1"/>
          </p:cNvSpPr>
          <p:nvPr>
            <p:ph type="title"/>
          </p:nvPr>
        </p:nvSpPr>
        <p:spPr>
          <a:xfrm>
            <a:off x="365125" y="134938"/>
            <a:ext cx="8326438" cy="1076325"/>
          </a:xfrm>
        </p:spPr>
        <p:txBody>
          <a:bodyPr/>
          <a:lstStyle/>
          <a:p>
            <a:r>
              <a:rPr lang="en-US" dirty="0"/>
              <a:t>Landfill Dump Heat Radiator</a:t>
            </a:r>
          </a:p>
        </p:txBody>
      </p:sp>
      <p:sp>
        <p:nvSpPr>
          <p:cNvPr id="2" name="Rectangle 1">
            <a:extLst>
              <a:ext uri="{FF2B5EF4-FFF2-40B4-BE49-F238E27FC236}">
                <a16:creationId xmlns:a16="http://schemas.microsoft.com/office/drawing/2014/main" id="{A37C2700-152D-43C8-BCCE-2523DD20006F}"/>
              </a:ext>
            </a:extLst>
          </p:cNvPr>
          <p:cNvSpPr/>
          <p:nvPr/>
        </p:nvSpPr>
        <p:spPr>
          <a:xfrm>
            <a:off x="228599" y="1578486"/>
            <a:ext cx="1905001" cy="1200329"/>
          </a:xfrm>
          <a:prstGeom prst="rect">
            <a:avLst/>
          </a:prstGeom>
        </p:spPr>
        <p:txBody>
          <a:bodyPr wrap="square">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Landfill - Layer of plastic, layer of waste, layer of dirt… repeat.</a:t>
            </a:r>
          </a:p>
        </p:txBody>
      </p:sp>
    </p:spTree>
    <p:extLst>
      <p:ext uri="{BB962C8B-B14F-4D97-AF65-F5344CB8AC3E}">
        <p14:creationId xmlns:p14="http://schemas.microsoft.com/office/powerpoint/2010/main" val="188375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Backup Generator</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22" r="1870" b="19181"/>
          <a:stretch/>
        </p:blipFill>
        <p:spPr bwMode="auto">
          <a:xfrm>
            <a:off x="685801" y="1371601"/>
            <a:ext cx="7848599"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772E933C-E4FF-4138-822F-497F75DD79E4}"/>
              </a:ext>
            </a:extLst>
          </p:cNvPr>
          <p:cNvSpPr txBox="1"/>
          <p:nvPr/>
        </p:nvSpPr>
        <p:spPr>
          <a:xfrm>
            <a:off x="1125066" y="6243935"/>
            <a:ext cx="6723534" cy="461665"/>
          </a:xfrm>
          <a:prstGeom prst="rect">
            <a:avLst/>
          </a:prstGeom>
          <a:ln>
            <a:noFill/>
          </a:ln>
        </p:spPr>
        <p:txBody>
          <a:bodyPr wrap="square" rtlCol="0">
            <a:spAutoFit/>
          </a:bodyPr>
          <a:lstStyle/>
          <a:p>
            <a:r>
              <a:rPr lang="en-US" sz="1200" dirty="0">
                <a:solidFill>
                  <a:schemeClr val="accent1">
                    <a:lumMod val="75000"/>
                  </a:schemeClr>
                </a:solidFill>
              </a:rPr>
              <a:t>Figure 1 - Typical Engine Generator Set Installation (Figure complements of Caterpillar).</a:t>
            </a:r>
          </a:p>
        </p:txBody>
      </p:sp>
    </p:spTree>
    <p:extLst>
      <p:ext uri="{BB962C8B-B14F-4D97-AF65-F5344CB8AC3E}">
        <p14:creationId xmlns:p14="http://schemas.microsoft.com/office/powerpoint/2010/main" val="367824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Dyno System Configuration</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044"/>
          <a:stretch/>
        </p:blipFill>
        <p:spPr bwMode="auto">
          <a:xfrm>
            <a:off x="504825" y="1371600"/>
            <a:ext cx="8132763" cy="4710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02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Driven Dynamometer</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71752" y="1646238"/>
            <a:ext cx="4913183" cy="4386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74531B63-EEF6-4AC6-BF7A-9E182CF9D33B}"/>
              </a:ext>
            </a:extLst>
          </p:cNvPr>
          <p:cNvSpPr/>
          <p:nvPr/>
        </p:nvSpPr>
        <p:spPr>
          <a:xfrm>
            <a:off x="5334000" y="6098143"/>
            <a:ext cx="1055097" cy="276999"/>
          </a:xfrm>
          <a:prstGeom prst="rect">
            <a:avLst/>
          </a:prstGeom>
        </p:spPr>
        <p:txBody>
          <a:bodyPr wrap="none">
            <a:spAutoFit/>
          </a:bodyPr>
          <a:lstStyle/>
          <a:p>
            <a:r>
              <a:rPr lang="en-US" sz="1200" dirty="0">
                <a:solidFill>
                  <a:schemeClr val="accent1">
                    <a:lumMod val="75000"/>
                  </a:schemeClr>
                </a:solidFill>
                <a:latin typeface="Times New Roman" panose="02020603050405020304" pitchFamily="18" charset="0"/>
                <a:cs typeface="Times New Roman" panose="02020603050405020304" pitchFamily="18" charset="0"/>
              </a:rPr>
              <a:t>Internet photo</a:t>
            </a:r>
          </a:p>
        </p:txBody>
      </p:sp>
    </p:spTree>
    <p:extLst>
      <p:ext uri="{BB962C8B-B14F-4D97-AF65-F5344CB8AC3E}">
        <p14:creationId xmlns:p14="http://schemas.microsoft.com/office/powerpoint/2010/main" val="2998394519"/>
      </p:ext>
    </p:extLst>
  </p:cSld>
  <p:clrMapOvr>
    <a:masterClrMapping/>
  </p:clrMapOvr>
</p:sld>
</file>

<file path=ppt/theme/theme1.xml><?xml version="1.0" encoding="utf-8"?>
<a:theme xmlns:a="http://schemas.openxmlformats.org/drawingml/2006/main" name="ieee_presentation_template_taglin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5829</TotalTime>
  <Words>3194</Words>
  <Application>Microsoft Office PowerPoint</Application>
  <PresentationFormat>On-screen Show (4:3)</PresentationFormat>
  <Paragraphs>327</Paragraphs>
  <Slides>54</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Verdana</vt:lpstr>
      <vt:lpstr>Arial</vt:lpstr>
      <vt:lpstr>Calibri</vt:lpstr>
      <vt:lpstr>ＭＳ Ｐゴシック</vt:lpstr>
      <vt:lpstr>Times New Roman</vt:lpstr>
      <vt:lpstr>Arial Narrow</vt:lpstr>
      <vt:lpstr>Lucida Grande</vt:lpstr>
      <vt:lpstr>Wingdings</vt:lpstr>
      <vt:lpstr>ieee_presentation_template_tagline</vt:lpstr>
      <vt:lpstr>Distributed Energy Resources and the Impact to the Grid</vt:lpstr>
      <vt:lpstr>Distributed Energy Resources</vt:lpstr>
      <vt:lpstr>What is DER?</vt:lpstr>
      <vt:lpstr>Digester?</vt:lpstr>
      <vt:lpstr>Fundamental Digester Representation</vt:lpstr>
      <vt:lpstr>Landfill Dump Heat Radiator</vt:lpstr>
      <vt:lpstr>Typical Backup Generator</vt:lpstr>
      <vt:lpstr>Dyno System Configuration</vt:lpstr>
      <vt:lpstr>Engine Driven Dynamometer</vt:lpstr>
      <vt:lpstr>Solar Generating Capacity</vt:lpstr>
      <vt:lpstr>Solar  Generating  Capacity (cont’d)</vt:lpstr>
      <vt:lpstr>Distribution of Solar Power Plants (Lower 48 States)</vt:lpstr>
      <vt:lpstr>Solar Generating Capacity  (Lower 48 States)</vt:lpstr>
      <vt:lpstr>Solar Projects (USA and Canada)</vt:lpstr>
      <vt:lpstr>Irradiance vs. Solar Farm Locations</vt:lpstr>
      <vt:lpstr>Location Examples</vt:lpstr>
      <vt:lpstr>Medium Voltage Construction Quality</vt:lpstr>
      <vt:lpstr>Solar Farm</vt:lpstr>
      <vt:lpstr>Solar Farm Challenges</vt:lpstr>
      <vt:lpstr>Solar Farm Challenges (cont’d)</vt:lpstr>
      <vt:lpstr>Inverter Manufacturer “Skid”: Utility Grade Application</vt:lpstr>
      <vt:lpstr>Area Electric Power System: Typical Utility Substation</vt:lpstr>
      <vt:lpstr>Area Electric Power System: POC vs PCC</vt:lpstr>
      <vt:lpstr>Determining PCC or POC</vt:lpstr>
      <vt:lpstr>PCC for Most Utility Scale DER Sites</vt:lpstr>
      <vt:lpstr>Interconnection Transform  Connections</vt:lpstr>
      <vt:lpstr>Core Design vs. Direct Flux</vt:lpstr>
      <vt:lpstr>Wye-Delta Transformer  (1MW Rotating Site)</vt:lpstr>
      <vt:lpstr>Instantaneous Voltage &amp; Current</vt:lpstr>
      <vt:lpstr>Short Circuit in Terminals of 69 MVA, 13.8 kV Generator</vt:lpstr>
      <vt:lpstr>Nonconventional DER sites</vt:lpstr>
      <vt:lpstr>4 types of Wind Generation</vt:lpstr>
      <vt:lpstr>Type 1 Wind Turbine: AG Fault</vt:lpstr>
      <vt:lpstr>Type 3 Doubly Fed Induction Generator</vt:lpstr>
      <vt:lpstr>Type 4 Wind Turbine: AG Fault</vt:lpstr>
      <vt:lpstr>Type 4 Wind Turbine: BC Fault</vt:lpstr>
      <vt:lpstr>Conditions Where Ferroresonance Can Occur</vt:lpstr>
      <vt:lpstr>1 kW Inverter Faulted at Terminals (NREL)</vt:lpstr>
      <vt:lpstr>Inverter Driven DER Fault</vt:lpstr>
      <vt:lpstr>C62.92 update from Reigh Walling At IEEE 1547 working group meeting</vt:lpstr>
      <vt:lpstr>Fault on Circuit Adjacent DER</vt:lpstr>
      <vt:lpstr>Fuse Saving</vt:lpstr>
      <vt:lpstr>Coordination Software  Showing a Fuse</vt:lpstr>
      <vt:lpstr>Proposed Requirements: Voltage Ride-Through – Category 1</vt:lpstr>
      <vt:lpstr>Category III</vt:lpstr>
      <vt:lpstr>Unintentional Islanding</vt:lpstr>
      <vt:lpstr>Harmonics Before-After DER</vt:lpstr>
      <vt:lpstr>Typical Morning for 24 Solar Sites (Various Sizes)</vt:lpstr>
      <vt:lpstr>Loss of Diversity Reduction</vt:lpstr>
      <vt:lpstr>Self-Optimizing Grid (SOG)</vt:lpstr>
      <vt:lpstr>Restoration of SOG</vt:lpstr>
      <vt:lpstr>Restoration From Loss of Grid</vt:lpstr>
      <vt:lpstr>Questions?</vt:lpstr>
      <vt:lpstr>References</vt:lpstr>
    </vt:vector>
  </TitlesOfParts>
  <Company>Duke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Eason, Tony Edward</dc:creator>
  <cp:lastModifiedBy>Jacquelyn Cunningham</cp:lastModifiedBy>
  <cp:revision>120</cp:revision>
  <cp:lastPrinted>2017-09-18T16:56:55Z</cp:lastPrinted>
  <dcterms:created xsi:type="dcterms:W3CDTF">2017-08-14T18:18:03Z</dcterms:created>
  <dcterms:modified xsi:type="dcterms:W3CDTF">2017-09-25T17:22:04Z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